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0"/>
  </p:notesMasterIdLst>
  <p:handoutMasterIdLst>
    <p:handoutMasterId r:id="rId11"/>
  </p:handoutMasterIdLst>
  <p:sldIdLst>
    <p:sldId id="268" r:id="rId2"/>
    <p:sldId id="257" r:id="rId3"/>
    <p:sldId id="260" r:id="rId4"/>
    <p:sldId id="270" r:id="rId5"/>
    <p:sldId id="269" r:id="rId6"/>
    <p:sldId id="272" r:id="rId7"/>
    <p:sldId id="271" r:id="rId8"/>
    <p:sldId id="261" r:id="rId9"/>
  </p:sldIdLst>
  <p:sldSz cx="9906000" cy="6858000" type="A4"/>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2" pos="3120" userDrawn="1">
          <p15:clr>
            <a:srgbClr val="A4A3A4"/>
          </p15:clr>
        </p15:guide>
        <p15:guide id="3" orient="horz" pos="218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1843"/>
    <a:srgbClr val="F16A2B"/>
    <a:srgbClr val="C6972D"/>
    <a:srgbClr val="FFFFFF"/>
    <a:srgbClr val="C4202E"/>
    <a:srgbClr val="407F44"/>
    <a:srgbClr val="27BCE1"/>
    <a:srgbClr val="17486A"/>
    <a:srgbClr val="5EBA47"/>
    <a:srgbClr val="3E8E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84" d="100"/>
          <a:sy n="84" d="100"/>
        </p:scale>
        <p:origin x="-102" y="-666"/>
      </p:cViewPr>
      <p:guideLst>
        <p:guide orient="horz" pos="2184"/>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971344" y="0"/>
            <a:ext cx="3037840" cy="464820"/>
          </a:xfrm>
          <a:prstGeom prst="rect">
            <a:avLst/>
          </a:prstGeom>
        </p:spPr>
        <p:txBody>
          <a:bodyPr vert="horz" lIns="93177" tIns="46589" rIns="93177" bIns="46589" rtlCol="0"/>
          <a:lstStyle>
            <a:lvl1pPr algn="r">
              <a:defRPr sz="1200"/>
            </a:lvl1pPr>
          </a:lstStyle>
          <a:p>
            <a:fld id="{CFB188F7-2855-4A8A-A9B2-F13B253764C5}" type="datetimeFigureOut">
              <a:rPr lang="en-GB" smtClean="0"/>
              <a:t>06/04/2017</a:t>
            </a:fld>
            <a:endParaRPr lang="en-GB"/>
          </a:p>
        </p:txBody>
      </p:sp>
      <p:sp>
        <p:nvSpPr>
          <p:cNvPr id="4" name="Footer Placeholder 3"/>
          <p:cNvSpPr>
            <a:spLocks noGrp="1"/>
          </p:cNvSpPr>
          <p:nvPr>
            <p:ph type="ftr" sz="quarter" idx="2"/>
          </p:nvPr>
        </p:nvSpPr>
        <p:spPr>
          <a:xfrm>
            <a:off x="0" y="8829429"/>
            <a:ext cx="3037840" cy="464820"/>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971344" y="8829429"/>
            <a:ext cx="3037840" cy="464820"/>
          </a:xfrm>
          <a:prstGeom prst="rect">
            <a:avLst/>
          </a:prstGeom>
        </p:spPr>
        <p:txBody>
          <a:bodyPr vert="horz" lIns="93177" tIns="46589" rIns="93177" bIns="46589" rtlCol="0" anchor="b"/>
          <a:lstStyle>
            <a:lvl1pPr algn="r">
              <a:defRPr sz="1200"/>
            </a:lvl1pPr>
          </a:lstStyle>
          <a:p>
            <a:fld id="{688A5886-4AB3-4CC0-94EF-AA078586F8F6}" type="slidenum">
              <a:rPr lang="en-GB" smtClean="0"/>
              <a:t>‹#›</a:t>
            </a:fld>
            <a:endParaRPr lang="en-GB"/>
          </a:p>
        </p:txBody>
      </p:sp>
    </p:spTree>
    <p:extLst>
      <p:ext uri="{BB962C8B-B14F-4D97-AF65-F5344CB8AC3E}">
        <p14:creationId xmlns:p14="http://schemas.microsoft.com/office/powerpoint/2010/main" val="3190874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77" tIns="46589" rIns="93177" bIns="46589" rtlCol="0"/>
          <a:lstStyle>
            <a:lvl1pPr algn="r">
              <a:defRPr sz="1200"/>
            </a:lvl1pPr>
          </a:lstStyle>
          <a:p>
            <a:fld id="{147FDE8E-C9EA-4A43-8789-DFF19C510078}" type="datetimeFigureOut">
              <a:rPr lang="en-US" smtClean="0"/>
              <a:t>4/6/2017</a:t>
            </a:fld>
            <a:endParaRPr lang="en-US"/>
          </a:p>
        </p:txBody>
      </p:sp>
      <p:sp>
        <p:nvSpPr>
          <p:cNvPr id="4" name="Slide Image Placeholder 3"/>
          <p:cNvSpPr>
            <a:spLocks noGrp="1" noRot="1" noChangeAspect="1"/>
          </p:cNvSpPr>
          <p:nvPr>
            <p:ph type="sldImg" idx="2"/>
          </p:nvPr>
        </p:nvSpPr>
        <p:spPr>
          <a:xfrm>
            <a:off x="1239838" y="1162050"/>
            <a:ext cx="453072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9"/>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8F856F99-1514-4F4B-89CD-D1870C008194}" type="slidenum">
              <a:rPr lang="en-US" smtClean="0"/>
              <a:t>‹#›</a:t>
            </a:fld>
            <a:endParaRPr lang="en-US"/>
          </a:p>
        </p:txBody>
      </p:sp>
    </p:spTree>
    <p:extLst>
      <p:ext uri="{BB962C8B-B14F-4D97-AF65-F5344CB8AC3E}">
        <p14:creationId xmlns:p14="http://schemas.microsoft.com/office/powerpoint/2010/main" val="5713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31D9501-98DF-47EB-BC5C-44DEC5F2B42E}" type="datetime1">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4009010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BAC1AA-21DD-43F7-B21A-DCE63CE5D422}" type="datetime1">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1878624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3AE1505-3129-4BFB-AD96-B1DC2E87137F}" type="datetime1">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2998808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004A8D-5706-4C5D-B4CC-C7ED28354794}" type="datetime1">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2048192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6B81BCC-19C4-46A8-9DAA-C2A9DE64B7B0}" type="datetime1">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692539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2DE9465-F3C5-4EA4-A699-684635CE1C04}" type="datetime1">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521429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128B301-0B0D-4EB3-9828-A6FA7BC02185}" type="datetime1">
              <a:rPr lang="en-US" smtClean="0"/>
              <a:t>4/6/2017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3594358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DADD53-4149-4769-88BA-5FBBDCD8E205}" type="datetime1">
              <a:rPr lang="en-US" smtClean="0"/>
              <a:t>4/6/2017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205941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F91A2E-CE52-4538-8272-E2F7238FD7F5}" type="datetime1">
              <a:rPr lang="en-US" smtClean="0"/>
              <a:t>4/6/2017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2238314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0386B01-526F-41EA-9ACD-F1963B274E49}" type="datetime1">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2641631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56452EB-A404-427C-962E-69534499A65C}" type="datetime1">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09506-28EA-4C19-A061-02E7C9DE017B}" type="slidenum">
              <a:rPr lang="en-US" smtClean="0"/>
              <a:t>‹#›</a:t>
            </a:fld>
            <a:endParaRPr lang="en-US"/>
          </a:p>
        </p:txBody>
      </p:sp>
    </p:spTree>
    <p:extLst>
      <p:ext uri="{BB962C8B-B14F-4D97-AF65-F5344CB8AC3E}">
        <p14:creationId xmlns:p14="http://schemas.microsoft.com/office/powerpoint/2010/main" val="1511619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AF8622-4FA9-49C0-A83C-41FCE9893E6C}" type="datetime1">
              <a:rPr lang="en-US" smtClean="0"/>
              <a:t>4/6/2017</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B09506-28EA-4C19-A061-02E7C9DE017B}" type="slidenum">
              <a:rPr lang="en-US" smtClean="0"/>
              <a:t>‹#›</a:t>
            </a:fld>
            <a:endParaRPr lang="en-US"/>
          </a:p>
        </p:txBody>
      </p:sp>
    </p:spTree>
    <p:extLst>
      <p:ext uri="{BB962C8B-B14F-4D97-AF65-F5344CB8AC3E}">
        <p14:creationId xmlns:p14="http://schemas.microsoft.com/office/powerpoint/2010/main" val="5476009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microsoft.com/office/2007/relationships/hdphoto" Target="../media/hdphoto6.wdp"/><Relationship Id="rId18" Type="http://schemas.openxmlformats.org/officeDocument/2006/relationships/image" Target="../media/image9.png"/><Relationship Id="rId3" Type="http://schemas.microsoft.com/office/2007/relationships/hdphoto" Target="../media/hdphoto1.wdp"/><Relationship Id="rId7" Type="http://schemas.microsoft.com/office/2007/relationships/hdphoto" Target="../media/hdphoto3.wdp"/><Relationship Id="rId12" Type="http://schemas.openxmlformats.org/officeDocument/2006/relationships/image" Target="../media/image6.png"/><Relationship Id="rId17" Type="http://schemas.microsoft.com/office/2007/relationships/hdphoto" Target="../media/hdphoto8.wdp"/><Relationship Id="rId2" Type="http://schemas.openxmlformats.org/officeDocument/2006/relationships/image" Target="../media/image1.png"/><Relationship Id="rId16" Type="http://schemas.openxmlformats.org/officeDocument/2006/relationships/image" Target="../media/image8.png"/><Relationship Id="rId20"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3.png"/><Relationship Id="rId11" Type="http://schemas.microsoft.com/office/2007/relationships/hdphoto" Target="../media/hdphoto5.wdp"/><Relationship Id="rId5" Type="http://schemas.microsoft.com/office/2007/relationships/hdphoto" Target="../media/hdphoto2.wdp"/><Relationship Id="rId15" Type="http://schemas.microsoft.com/office/2007/relationships/hdphoto" Target="../media/hdphoto7.wdp"/><Relationship Id="rId10" Type="http://schemas.openxmlformats.org/officeDocument/2006/relationships/image" Target="../media/image5.png"/><Relationship Id="rId19" Type="http://schemas.microsoft.com/office/2007/relationships/hdphoto" Target="../media/hdphoto9.wdp"/><Relationship Id="rId4" Type="http://schemas.openxmlformats.org/officeDocument/2006/relationships/image" Target="../media/image2.png"/><Relationship Id="rId9" Type="http://schemas.microsoft.com/office/2007/relationships/hdphoto" Target="../media/hdphoto4.wdp"/><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13" Type="http://schemas.microsoft.com/office/2007/relationships/hdphoto" Target="../media/hdphoto6.wdp"/><Relationship Id="rId18" Type="http://schemas.openxmlformats.org/officeDocument/2006/relationships/image" Target="../media/image9.png"/><Relationship Id="rId3" Type="http://schemas.microsoft.com/office/2007/relationships/hdphoto" Target="../media/hdphoto1.wdp"/><Relationship Id="rId7" Type="http://schemas.microsoft.com/office/2007/relationships/hdphoto" Target="../media/hdphoto3.wdp"/><Relationship Id="rId12" Type="http://schemas.openxmlformats.org/officeDocument/2006/relationships/image" Target="../media/image6.png"/><Relationship Id="rId17" Type="http://schemas.microsoft.com/office/2007/relationships/hdphoto" Target="../media/hdphoto8.wdp"/><Relationship Id="rId2" Type="http://schemas.openxmlformats.org/officeDocument/2006/relationships/image" Target="../media/image1.png"/><Relationship Id="rId16" Type="http://schemas.openxmlformats.org/officeDocument/2006/relationships/image" Target="../media/image8.png"/><Relationship Id="rId20"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3.png"/><Relationship Id="rId11" Type="http://schemas.microsoft.com/office/2007/relationships/hdphoto" Target="../media/hdphoto5.wdp"/><Relationship Id="rId5" Type="http://schemas.microsoft.com/office/2007/relationships/hdphoto" Target="../media/hdphoto2.wdp"/><Relationship Id="rId15" Type="http://schemas.microsoft.com/office/2007/relationships/hdphoto" Target="../media/hdphoto7.wdp"/><Relationship Id="rId10" Type="http://schemas.openxmlformats.org/officeDocument/2006/relationships/image" Target="../media/image5.png"/><Relationship Id="rId19" Type="http://schemas.microsoft.com/office/2007/relationships/hdphoto" Target="../media/hdphoto9.wdp"/><Relationship Id="rId4" Type="http://schemas.openxmlformats.org/officeDocument/2006/relationships/image" Target="../media/image2.png"/><Relationship Id="rId9" Type="http://schemas.microsoft.com/office/2007/relationships/hdphoto" Target="../media/hdphoto4.wdp"/><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 name="Group 143"/>
          <p:cNvGrpSpPr/>
          <p:nvPr/>
        </p:nvGrpSpPr>
        <p:grpSpPr>
          <a:xfrm>
            <a:off x="413355" y="486641"/>
            <a:ext cx="9159287" cy="6040330"/>
            <a:chOff x="413355" y="486641"/>
            <a:chExt cx="9159287" cy="6040330"/>
          </a:xfrm>
        </p:grpSpPr>
        <p:grpSp>
          <p:nvGrpSpPr>
            <p:cNvPr id="145" name="Group 144"/>
            <p:cNvGrpSpPr/>
            <p:nvPr/>
          </p:nvGrpSpPr>
          <p:grpSpPr>
            <a:xfrm>
              <a:off x="8801387" y="1161709"/>
              <a:ext cx="696748" cy="603621"/>
              <a:chOff x="8259614" y="1445817"/>
              <a:chExt cx="700405" cy="603621"/>
            </a:xfrm>
          </p:grpSpPr>
          <p:sp>
            <p:nvSpPr>
              <p:cNvPr id="171" name="Rectangle 170"/>
              <p:cNvSpPr/>
              <p:nvPr/>
            </p:nvSpPr>
            <p:spPr>
              <a:xfrm flipV="1">
                <a:off x="8259614" y="1445817"/>
                <a:ext cx="700405" cy="603621"/>
              </a:xfrm>
              <a:prstGeom prst="rect">
                <a:avLst/>
              </a:prstGeom>
              <a:solidFill>
                <a:srgbClr val="036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2" name="Picture 171"/>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59614" y="1810135"/>
                <a:ext cx="698657" cy="233207"/>
              </a:xfrm>
              <a:prstGeom prst="rect">
                <a:avLst/>
              </a:prstGeom>
            </p:spPr>
          </p:pic>
        </p:grpSp>
        <p:grpSp>
          <p:nvGrpSpPr>
            <p:cNvPr id="146" name="Group 145"/>
            <p:cNvGrpSpPr/>
            <p:nvPr/>
          </p:nvGrpSpPr>
          <p:grpSpPr>
            <a:xfrm>
              <a:off x="8798471" y="486641"/>
              <a:ext cx="699663" cy="617187"/>
              <a:chOff x="8336832" y="796602"/>
              <a:chExt cx="699663" cy="617187"/>
            </a:xfrm>
          </p:grpSpPr>
          <p:sp>
            <p:nvSpPr>
              <p:cNvPr id="169" name="Rectangle 168"/>
              <p:cNvSpPr/>
              <p:nvPr/>
            </p:nvSpPr>
            <p:spPr>
              <a:xfrm flipV="1">
                <a:off x="8336832" y="804865"/>
                <a:ext cx="699663" cy="603621"/>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0" name="Picture 169"/>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48707" y="796602"/>
                <a:ext cx="680693" cy="617187"/>
              </a:xfrm>
              <a:prstGeom prst="rect">
                <a:avLst/>
              </a:prstGeom>
            </p:spPr>
          </p:pic>
        </p:grpSp>
        <p:grpSp>
          <p:nvGrpSpPr>
            <p:cNvPr id="147" name="Group 146"/>
            <p:cNvGrpSpPr/>
            <p:nvPr/>
          </p:nvGrpSpPr>
          <p:grpSpPr>
            <a:xfrm>
              <a:off x="8805756" y="1827855"/>
              <a:ext cx="695939" cy="616803"/>
              <a:chOff x="8340556" y="2149731"/>
              <a:chExt cx="695939" cy="616803"/>
            </a:xfrm>
          </p:grpSpPr>
          <p:sp>
            <p:nvSpPr>
              <p:cNvPr id="167" name="Rectangle 166"/>
              <p:cNvSpPr/>
              <p:nvPr/>
            </p:nvSpPr>
            <p:spPr>
              <a:xfrm flipV="1">
                <a:off x="8340556" y="2149731"/>
                <a:ext cx="695939" cy="601597"/>
              </a:xfrm>
              <a:prstGeom prst="rect">
                <a:avLst/>
              </a:prstGeom>
              <a:solidFill>
                <a:srgbClr val="1748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8" name="Picture 167"/>
              <p:cNvPicPr>
                <a:picLocks noChangeAspect="1"/>
              </p:cNvPicPr>
              <p:nvPr/>
            </p:nvPicPr>
            <p:blipFill>
              <a:blip r:embed="rId6" cstate="print">
                <a:extLst>
                  <a:ext uri="{BEBA8EAE-BF5A-486C-A8C5-ECC9F3942E4B}">
                    <a14:imgProps xmlns:a14="http://schemas.microsoft.com/office/drawing/2010/main">
                      <a14:imgLayer r:embed="rId7">
                        <a14:imgEffect>
                          <a14:sharpenSoften amount="100000"/>
                        </a14:imgEffect>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57310" y="2161712"/>
                <a:ext cx="667056" cy="604822"/>
              </a:xfrm>
              <a:prstGeom prst="rect">
                <a:avLst/>
              </a:prstGeom>
            </p:spPr>
          </p:pic>
        </p:grpSp>
        <p:grpSp>
          <p:nvGrpSpPr>
            <p:cNvPr id="148" name="Group 147"/>
            <p:cNvGrpSpPr/>
            <p:nvPr/>
          </p:nvGrpSpPr>
          <p:grpSpPr>
            <a:xfrm>
              <a:off x="8805756" y="2492898"/>
              <a:ext cx="692379" cy="601597"/>
              <a:chOff x="8341618" y="2827400"/>
              <a:chExt cx="692378" cy="601597"/>
            </a:xfrm>
          </p:grpSpPr>
          <p:sp>
            <p:nvSpPr>
              <p:cNvPr id="165" name="Rectangle 164"/>
              <p:cNvSpPr/>
              <p:nvPr/>
            </p:nvSpPr>
            <p:spPr>
              <a:xfrm flipV="1">
                <a:off x="8341618" y="2827400"/>
                <a:ext cx="692378" cy="601597"/>
              </a:xfrm>
              <a:prstGeom prst="rect">
                <a:avLst/>
              </a:prstGeom>
              <a:solidFill>
                <a:srgbClr val="27B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6" name="Picture 165"/>
              <p:cNvPicPr>
                <a:picLocks noChangeAspect="1"/>
              </p:cNvPicPr>
              <p:nvPr/>
            </p:nvPicPr>
            <p:blipFill>
              <a:blip r:embed="rId8" cstate="print">
                <a:extLst>
                  <a:ext uri="{BEBA8EAE-BF5A-486C-A8C5-ECC9F3942E4B}">
                    <a14:imgProps xmlns:a14="http://schemas.microsoft.com/office/drawing/2010/main">
                      <a14:imgLayer r:embed="rId9">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410466" y="2873983"/>
                <a:ext cx="560744" cy="508429"/>
              </a:xfrm>
              <a:prstGeom prst="rect">
                <a:avLst/>
              </a:prstGeom>
            </p:spPr>
          </p:pic>
        </p:grpSp>
        <p:grpSp>
          <p:nvGrpSpPr>
            <p:cNvPr id="149" name="Group 148"/>
            <p:cNvGrpSpPr/>
            <p:nvPr/>
          </p:nvGrpSpPr>
          <p:grpSpPr>
            <a:xfrm>
              <a:off x="8806818" y="3152402"/>
              <a:ext cx="691316" cy="745614"/>
              <a:chOff x="8342680" y="3475474"/>
              <a:chExt cx="691316" cy="745614"/>
            </a:xfrm>
          </p:grpSpPr>
          <p:sp>
            <p:nvSpPr>
              <p:cNvPr id="163" name="Rectangle 162"/>
              <p:cNvSpPr/>
              <p:nvPr/>
            </p:nvSpPr>
            <p:spPr>
              <a:xfrm flipV="1">
                <a:off x="8342680" y="3475474"/>
                <a:ext cx="691316" cy="601597"/>
              </a:xfrm>
              <a:prstGeom prst="rect">
                <a:avLst/>
              </a:prstGeom>
              <a:solidFill>
                <a:srgbClr val="407F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4" name="Picture 163"/>
              <p:cNvPicPr>
                <a:picLocks noChangeAspect="1"/>
              </p:cNvPicPr>
              <p:nvPr/>
            </p:nvPicPr>
            <p:blipFill>
              <a:blip r:embed="rId10" cstate="print">
                <a:extLst>
                  <a:ext uri="{BEBA8EAE-BF5A-486C-A8C5-ECC9F3942E4B}">
                    <a14:imgProps xmlns:a14="http://schemas.microsoft.com/office/drawing/2010/main">
                      <a14:imgLayer r:embed="rId11">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73768" y="3638550"/>
                <a:ext cx="642477" cy="582538"/>
              </a:xfrm>
              <a:prstGeom prst="rect">
                <a:avLst/>
              </a:prstGeom>
            </p:spPr>
          </p:pic>
        </p:grpSp>
        <p:grpSp>
          <p:nvGrpSpPr>
            <p:cNvPr id="150" name="Group 149"/>
            <p:cNvGrpSpPr/>
            <p:nvPr/>
          </p:nvGrpSpPr>
          <p:grpSpPr>
            <a:xfrm>
              <a:off x="8806818" y="3797897"/>
              <a:ext cx="765824" cy="676183"/>
              <a:chOff x="8225057" y="3616913"/>
              <a:chExt cx="765824" cy="676183"/>
            </a:xfrm>
          </p:grpSpPr>
          <p:sp>
            <p:nvSpPr>
              <p:cNvPr id="161" name="Rectangle 160"/>
              <p:cNvSpPr/>
              <p:nvPr/>
            </p:nvSpPr>
            <p:spPr>
              <a:xfrm flipV="1">
                <a:off x="8225057" y="3628206"/>
                <a:ext cx="691316" cy="592882"/>
              </a:xfrm>
              <a:prstGeom prst="rect">
                <a:avLst/>
              </a:prstGeom>
              <a:solidFill>
                <a:srgbClr val="C42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2" name="Picture 161"/>
              <p:cNvPicPr>
                <a:picLocks noChangeAspect="1"/>
              </p:cNvPicPr>
              <p:nvPr/>
            </p:nvPicPr>
            <p:blipFill>
              <a:blip r:embed="rId12" cstate="print">
                <a:extLst>
                  <a:ext uri="{BEBA8EAE-BF5A-486C-A8C5-ECC9F3942E4B}">
                    <a14:imgProps xmlns:a14="http://schemas.microsoft.com/office/drawing/2010/main">
                      <a14:imgLayer r:embed="rId1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5124" y="3616913"/>
                <a:ext cx="745757" cy="676183"/>
              </a:xfrm>
              <a:prstGeom prst="rect">
                <a:avLst/>
              </a:prstGeom>
            </p:spPr>
          </p:pic>
        </p:grpSp>
        <p:grpSp>
          <p:nvGrpSpPr>
            <p:cNvPr id="151" name="Group 150"/>
            <p:cNvGrpSpPr/>
            <p:nvPr/>
          </p:nvGrpSpPr>
          <p:grpSpPr>
            <a:xfrm>
              <a:off x="8804694" y="4468376"/>
              <a:ext cx="694156" cy="653776"/>
              <a:chOff x="8242284" y="4791448"/>
              <a:chExt cx="694156" cy="653776"/>
            </a:xfrm>
          </p:grpSpPr>
          <p:sp>
            <p:nvSpPr>
              <p:cNvPr id="159" name="Rectangle 158"/>
              <p:cNvSpPr/>
              <p:nvPr/>
            </p:nvSpPr>
            <p:spPr>
              <a:xfrm flipV="1">
                <a:off x="8245124" y="4791448"/>
                <a:ext cx="691316" cy="591914"/>
              </a:xfrm>
              <a:prstGeom prst="rect">
                <a:avLst/>
              </a:prstGeom>
              <a:solidFill>
                <a:srgbClr val="C69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0" name="Picture 159"/>
              <p:cNvPicPr>
                <a:picLocks noChangeAspect="1"/>
              </p:cNvPicPr>
              <p:nvPr/>
            </p:nvPicPr>
            <p:blipFill>
              <a:blip r:embed="rId14" cstate="print">
                <a:extLst>
                  <a:ext uri="{BEBA8EAE-BF5A-486C-A8C5-ECC9F3942E4B}">
                    <a14:imgProps xmlns:a14="http://schemas.microsoft.com/office/drawing/2010/main">
                      <a14:imgLayer r:embed="rId15">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2284" y="4832574"/>
                <a:ext cx="675689" cy="612650"/>
              </a:xfrm>
              <a:prstGeom prst="rect">
                <a:avLst/>
              </a:prstGeom>
            </p:spPr>
          </p:pic>
        </p:grpSp>
        <p:grpSp>
          <p:nvGrpSpPr>
            <p:cNvPr id="152" name="Group 151"/>
            <p:cNvGrpSpPr/>
            <p:nvPr/>
          </p:nvGrpSpPr>
          <p:grpSpPr>
            <a:xfrm>
              <a:off x="8804695" y="5145012"/>
              <a:ext cx="693597" cy="591914"/>
              <a:chOff x="8242285" y="5445224"/>
              <a:chExt cx="693597" cy="591914"/>
            </a:xfrm>
          </p:grpSpPr>
          <p:sp>
            <p:nvSpPr>
              <p:cNvPr id="157" name="Rectangle 156"/>
              <p:cNvSpPr/>
              <p:nvPr/>
            </p:nvSpPr>
            <p:spPr>
              <a:xfrm flipV="1">
                <a:off x="8242285" y="5445224"/>
                <a:ext cx="693597" cy="591914"/>
              </a:xfrm>
              <a:prstGeom prst="rect">
                <a:avLst/>
              </a:prstGeom>
              <a:solidFill>
                <a:srgbClr val="F16A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8" name="Picture 157"/>
              <p:cNvPicPr>
                <a:picLocks noChangeAspect="1"/>
              </p:cNvPicPr>
              <p:nvPr/>
            </p:nvPicPr>
            <p:blipFill>
              <a:blip r:embed="rId16" cstate="print">
                <a:extLst>
                  <a:ext uri="{BEBA8EAE-BF5A-486C-A8C5-ECC9F3942E4B}">
                    <a14:imgProps xmlns:a14="http://schemas.microsoft.com/office/drawing/2010/main">
                      <a14:imgLayer r:embed="rId17">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05472" y="5504894"/>
                <a:ext cx="587008" cy="532243"/>
              </a:xfrm>
              <a:prstGeom prst="rect">
                <a:avLst/>
              </a:prstGeom>
            </p:spPr>
          </p:pic>
        </p:grpSp>
        <p:grpSp>
          <p:nvGrpSpPr>
            <p:cNvPr id="153" name="Group 152"/>
            <p:cNvGrpSpPr/>
            <p:nvPr/>
          </p:nvGrpSpPr>
          <p:grpSpPr>
            <a:xfrm>
              <a:off x="413355" y="5806394"/>
              <a:ext cx="9087279" cy="720577"/>
              <a:chOff x="413355" y="5806394"/>
              <a:chExt cx="9087279" cy="720577"/>
            </a:xfrm>
          </p:grpSpPr>
          <p:sp>
            <p:nvSpPr>
              <p:cNvPr id="154" name="Rectangle 153"/>
              <p:cNvSpPr/>
              <p:nvPr/>
            </p:nvSpPr>
            <p:spPr>
              <a:xfrm flipV="1">
                <a:off x="413355" y="5806394"/>
                <a:ext cx="9087279" cy="616611"/>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5" name="Picture 154"/>
              <p:cNvPicPr>
                <a:picLocks noChangeAspect="1"/>
              </p:cNvPicPr>
              <p:nvPr/>
            </p:nvPicPr>
            <p:blipFill>
              <a:blip r:embed="rId18" cstate="print">
                <a:extLst>
                  <a:ext uri="{BEBA8EAE-BF5A-486C-A8C5-ECC9F3942E4B}">
                    <a14:imgProps xmlns:a14="http://schemas.microsoft.com/office/drawing/2010/main">
                      <a14:imgLayer r:embed="rId19">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554847" y="5840492"/>
                <a:ext cx="731903" cy="663619"/>
              </a:xfrm>
              <a:prstGeom prst="rect">
                <a:avLst/>
              </a:prstGeom>
            </p:spPr>
          </p:pic>
          <p:sp>
            <p:nvSpPr>
              <p:cNvPr id="156" name="Subtitle 5"/>
              <p:cNvSpPr txBox="1">
                <a:spLocks/>
              </p:cNvSpPr>
              <p:nvPr/>
            </p:nvSpPr>
            <p:spPr>
              <a:xfrm>
                <a:off x="5774418" y="6152068"/>
                <a:ext cx="1375965"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600" spc="200" dirty="0" smtClean="0">
                    <a:solidFill>
                      <a:schemeClr val="bg1"/>
                    </a:solidFill>
                    <a:latin typeface="Arial Narrow" panose="020B0606020202030204" pitchFamily="34" charset="0"/>
                    <a:cs typeface="Arial" panose="020B0604020202020204" pitchFamily="34" charset="0"/>
                  </a:rPr>
                  <a:t>STATISTICS</a:t>
                </a:r>
                <a:endParaRPr lang="en-US" sz="1600" spc="200" dirty="0">
                  <a:solidFill>
                    <a:schemeClr val="bg1"/>
                  </a:solidFill>
                  <a:latin typeface="Arial Narrow" panose="020B0606020202030204" pitchFamily="34" charset="0"/>
                  <a:cs typeface="Arial" panose="020B0604020202020204" pitchFamily="34" charset="0"/>
                </a:endParaRPr>
              </a:p>
            </p:txBody>
          </p:sp>
        </p:grpSp>
      </p:grpSp>
      <p:sp>
        <p:nvSpPr>
          <p:cNvPr id="7" name="Title 4"/>
          <p:cNvSpPr txBox="1">
            <a:spLocks/>
          </p:cNvSpPr>
          <p:nvPr/>
        </p:nvSpPr>
        <p:spPr>
          <a:xfrm>
            <a:off x="324966" y="2429451"/>
            <a:ext cx="7950354" cy="1676179"/>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spc="50" dirty="0" smtClean="0">
                <a:latin typeface="Arial Black" panose="020B0A04020102020204" pitchFamily="34" charset="0"/>
              </a:rPr>
              <a:t>CES Road Map on statistics for SDGs</a:t>
            </a:r>
            <a:endParaRPr lang="en-US" sz="3600" spc="50" dirty="0">
              <a:latin typeface="Arial Black" panose="020B0A04020102020204" pitchFamily="34" charset="0"/>
            </a:endParaRPr>
          </a:p>
          <a:p>
            <a:pPr algn="l"/>
            <a:r>
              <a:rPr lang="en-US" sz="2400" spc="50" dirty="0" smtClean="0">
                <a:solidFill>
                  <a:srgbClr val="A11843"/>
                </a:solidFill>
                <a:latin typeface="Arial" panose="020B0604020202020204" pitchFamily="34" charset="0"/>
                <a:cs typeface="Arial" panose="020B0604020202020204" pitchFamily="34" charset="0"/>
              </a:rPr>
              <a:t>Outcome of the electronic consultation in March 2017</a:t>
            </a:r>
            <a:endParaRPr lang="en-US" sz="2400" spc="50" dirty="0">
              <a:solidFill>
                <a:srgbClr val="A11843"/>
              </a:solidFill>
              <a:latin typeface="Arial" panose="020B0604020202020204" pitchFamily="34" charset="0"/>
              <a:cs typeface="Arial" panose="020B0604020202020204" pitchFamily="34" charset="0"/>
            </a:endParaRPr>
          </a:p>
        </p:txBody>
      </p:sp>
      <p:pic>
        <p:nvPicPr>
          <p:cNvPr id="70" name="Picture 69"/>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413355" y="661580"/>
            <a:ext cx="2586095" cy="6110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13355" y="5350933"/>
            <a:ext cx="4248956" cy="369332"/>
          </a:xfrm>
          <a:prstGeom prst="rect">
            <a:avLst/>
          </a:prstGeom>
          <a:noFill/>
        </p:spPr>
        <p:txBody>
          <a:bodyPr wrap="square" rtlCol="0">
            <a:spAutoFit/>
          </a:bodyPr>
          <a:lstStyle/>
          <a:p>
            <a:r>
              <a:rPr lang="en-GB" dirty="0" smtClean="0"/>
              <a:t>Tiina Luige, UNECE Statistical Division</a:t>
            </a:r>
            <a:endParaRPr lang="en-GB" dirty="0"/>
          </a:p>
        </p:txBody>
      </p:sp>
    </p:spTree>
    <p:extLst>
      <p:ext uri="{BB962C8B-B14F-4D97-AF65-F5344CB8AC3E}">
        <p14:creationId xmlns:p14="http://schemas.microsoft.com/office/powerpoint/2010/main" val="3870484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839" y="1085848"/>
            <a:ext cx="9918269" cy="5725449"/>
            <a:chOff x="-839" y="1085848"/>
            <a:chExt cx="9918269" cy="5725449"/>
          </a:xfrm>
        </p:grpSpPr>
        <p:pic>
          <p:nvPicPr>
            <p:cNvPr id="22" name="Picture 21"/>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33129" y="6476829"/>
              <a:ext cx="1415602" cy="334468"/>
            </a:xfrm>
            <a:prstGeom prst="rect">
              <a:avLst/>
            </a:prstGeom>
            <a:noFill/>
            <a:extLst>
              <a:ext uri="{909E8E84-426E-40DD-AFC4-6F175D3DCCD1}">
                <a14:hiddenFill xmlns:a14="http://schemas.microsoft.com/office/drawing/2010/main">
                  <a:solidFill>
                    <a:srgbClr val="FFFFFF"/>
                  </a:solidFill>
                </a14:hiddenFill>
              </a:ext>
            </a:extLst>
          </p:spPr>
        </p:pic>
        <p:grpSp>
          <p:nvGrpSpPr>
            <p:cNvPr id="39" name="Group 38"/>
            <p:cNvGrpSpPr/>
            <p:nvPr/>
          </p:nvGrpSpPr>
          <p:grpSpPr>
            <a:xfrm>
              <a:off x="-839" y="1085848"/>
              <a:ext cx="9918269" cy="1691722"/>
              <a:chOff x="-839" y="1085848"/>
              <a:chExt cx="9918269" cy="1691722"/>
            </a:xfrm>
          </p:grpSpPr>
          <p:sp>
            <p:nvSpPr>
              <p:cNvPr id="31" name="Rectangle 30"/>
              <p:cNvSpPr/>
              <p:nvPr/>
            </p:nvSpPr>
            <p:spPr>
              <a:xfrm flipV="1">
                <a:off x="1948732" y="1393488"/>
                <a:ext cx="7968698" cy="11073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ubtitle 5"/>
              <p:cNvSpPr txBox="1">
                <a:spLocks/>
              </p:cNvSpPr>
              <p:nvPr/>
            </p:nvSpPr>
            <p:spPr>
              <a:xfrm>
                <a:off x="461533" y="1310596"/>
                <a:ext cx="1789563" cy="374903"/>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400" b="1" spc="100" dirty="0" smtClean="0">
                    <a:solidFill>
                      <a:srgbClr val="A11843"/>
                    </a:solidFill>
                    <a:latin typeface="Arial Black" panose="020B0A04020102020204" pitchFamily="34" charset="0"/>
                    <a:cs typeface="Arial" panose="020B0604020202020204" pitchFamily="34" charset="0"/>
                  </a:rPr>
                  <a:t>STATISTICS</a:t>
                </a:r>
                <a:endParaRPr lang="fr-CH" sz="1400" b="1" spc="100" dirty="0">
                  <a:solidFill>
                    <a:srgbClr val="A11843"/>
                  </a:solidFill>
                  <a:latin typeface="Arial Black" panose="020B0A04020102020204" pitchFamily="34" charset="0"/>
                  <a:cs typeface="Arial" panose="020B0604020202020204" pitchFamily="34" charset="0"/>
                </a:endParaRPr>
              </a:p>
            </p:txBody>
          </p:sp>
          <p:sp>
            <p:nvSpPr>
              <p:cNvPr id="33" name="Rectangle 32"/>
              <p:cNvSpPr/>
              <p:nvPr/>
            </p:nvSpPr>
            <p:spPr>
              <a:xfrm flipV="1">
                <a:off x="-839" y="1393491"/>
                <a:ext cx="467543" cy="110727"/>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flipV="1">
                <a:off x="420986" y="1393490"/>
                <a:ext cx="45719" cy="138408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9658" y="1085848"/>
                <a:ext cx="374200" cy="339290"/>
              </a:xfrm>
              <a:prstGeom prst="rect">
                <a:avLst/>
              </a:prstGeom>
            </p:spPr>
          </p:pic>
        </p:grpSp>
      </p:grpSp>
      <p:sp>
        <p:nvSpPr>
          <p:cNvPr id="8" name="Content Placeholder 9"/>
          <p:cNvSpPr txBox="1">
            <a:spLocks/>
          </p:cNvSpPr>
          <p:nvPr/>
        </p:nvSpPr>
        <p:spPr>
          <a:xfrm>
            <a:off x="472841" y="1819637"/>
            <a:ext cx="8972610" cy="4525963"/>
          </a:xfrm>
          <a:prstGeom prst="rect">
            <a:avLst/>
          </a:prstGeom>
          <a:solidFill>
            <a:schemeClr val="bg1">
              <a:lumMod val="85000"/>
              <a:alpha val="15000"/>
            </a:schemeClr>
          </a:solidFill>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346075">
              <a:buClr>
                <a:srgbClr val="A11843"/>
              </a:buClr>
              <a:buFont typeface="Wingdings" panose="05000000000000000000" pitchFamily="2" charset="2"/>
              <a:buChar char="§"/>
            </a:pPr>
            <a:r>
              <a:rPr lang="en-US" sz="2400" dirty="0" smtClean="0">
                <a:latin typeface="Arial" panose="020B0604020202020204" pitchFamily="34" charset="0"/>
                <a:cs typeface="Arial" panose="020B0604020202020204" pitchFamily="34" charset="0"/>
              </a:rPr>
              <a:t>The draft </a:t>
            </a:r>
            <a:r>
              <a:rPr lang="en-US" sz="2400" i="1" dirty="0" smtClean="0">
                <a:latin typeface="Arial" panose="020B0604020202020204" pitchFamily="34" charset="0"/>
                <a:cs typeface="Arial" panose="020B0604020202020204" pitchFamily="34" charset="0"/>
              </a:rPr>
              <a:t>Road Map on statistics for SDGs </a:t>
            </a:r>
            <a:r>
              <a:rPr lang="en-US" sz="2400" dirty="0" smtClean="0">
                <a:latin typeface="Arial" panose="020B0604020202020204" pitchFamily="34" charset="0"/>
                <a:cs typeface="Arial" panose="020B0604020202020204" pitchFamily="34" charset="0"/>
              </a:rPr>
              <a:t>was consulted </a:t>
            </a:r>
            <a:r>
              <a:rPr lang="en-US" sz="2400" dirty="0">
                <a:latin typeface="Arial" panose="020B0604020202020204" pitchFamily="34" charset="0"/>
                <a:cs typeface="Arial" panose="020B0604020202020204" pitchFamily="34" charset="0"/>
              </a:rPr>
              <a:t>electronically in March 2017 with </a:t>
            </a:r>
            <a:r>
              <a:rPr lang="en-US" sz="2400" dirty="0" smtClean="0">
                <a:latin typeface="Arial" panose="020B0604020202020204" pitchFamily="34" charset="0"/>
                <a:cs typeface="Arial" panose="020B0604020202020204" pitchFamily="34" charset="0"/>
              </a:rPr>
              <a:t>all countries and organizations participating in the </a:t>
            </a:r>
            <a:r>
              <a:rPr lang="en-US" sz="2400" dirty="0">
                <a:latin typeface="Arial" panose="020B0604020202020204" pitchFamily="34" charset="0"/>
                <a:cs typeface="Arial" panose="020B0604020202020204" pitchFamily="34" charset="0"/>
              </a:rPr>
              <a:t>work </a:t>
            </a:r>
            <a:r>
              <a:rPr lang="en-US" sz="2400" dirty="0" smtClean="0">
                <a:latin typeface="Arial" panose="020B0604020202020204" pitchFamily="34" charset="0"/>
                <a:cs typeface="Arial" panose="020B0604020202020204" pitchFamily="34" charset="0"/>
              </a:rPr>
              <a:t>of the Conference of European Statisticians (CES)</a:t>
            </a:r>
            <a:endParaRPr lang="en-US" sz="2400" dirty="0">
              <a:latin typeface="Arial" panose="020B0604020202020204" pitchFamily="34" charset="0"/>
              <a:cs typeface="Arial" panose="020B0604020202020204" pitchFamily="34" charset="0"/>
            </a:endParaRPr>
          </a:p>
          <a:p>
            <a:pPr marL="457200" indent="-231775">
              <a:buClr>
                <a:srgbClr val="A11843"/>
              </a:buClr>
              <a:buFont typeface="Wingdings" panose="05000000000000000000" pitchFamily="2" charset="2"/>
              <a:buChar char="§"/>
            </a:pPr>
            <a:r>
              <a:rPr lang="en-GB" dirty="0">
                <a:solidFill>
                  <a:srgbClr val="A11843"/>
                </a:solidFill>
                <a:latin typeface="Arial" panose="020B0604020202020204" pitchFamily="34" charset="0"/>
                <a:cs typeface="Arial" panose="020B0604020202020204" pitchFamily="34" charset="0"/>
              </a:rPr>
              <a:t>41 countries </a:t>
            </a:r>
            <a:r>
              <a:rPr lang="en-GB" dirty="0" smtClean="0">
                <a:solidFill>
                  <a:srgbClr val="A11843"/>
                </a:solidFill>
                <a:latin typeface="Arial" panose="020B0604020202020204" pitchFamily="34" charset="0"/>
                <a:cs typeface="Arial" panose="020B0604020202020204" pitchFamily="34" charset="0"/>
              </a:rPr>
              <a:t>and 5 international organizations replied:</a:t>
            </a:r>
            <a:endParaRPr lang="en-US" dirty="0">
              <a:solidFill>
                <a:srgbClr val="A11843"/>
              </a:solidFill>
              <a:latin typeface="Arial" panose="020B0604020202020204" pitchFamily="34" charset="0"/>
              <a:cs typeface="Arial" panose="020B0604020202020204" pitchFamily="34" charset="0"/>
            </a:endParaRPr>
          </a:p>
          <a:p>
            <a:pPr marL="803275" lvl="1" indent="-293688">
              <a:buClr>
                <a:srgbClr val="A11843"/>
              </a:buClr>
              <a:buFont typeface="Wingdings" panose="05000000000000000000" pitchFamily="2" charset="2"/>
              <a:buChar char="§"/>
            </a:pPr>
            <a:r>
              <a:rPr lang="en-GB" sz="2200" dirty="0" smtClean="0"/>
              <a:t>Albania</a:t>
            </a:r>
            <a:r>
              <a:rPr lang="en-GB" sz="2200" dirty="0"/>
              <a:t>, Andorra, Armenia, Austria, Belarus, Belgium, Bosnia and Herzegovina, Bulgaria, Canada, Czechia, Denmark, </a:t>
            </a:r>
            <a:r>
              <a:rPr lang="en-GB" sz="2200" dirty="0" smtClean="0"/>
              <a:t>Dominican Republic, Estonia</a:t>
            </a:r>
            <a:r>
              <a:rPr lang="en-GB" sz="2200" dirty="0"/>
              <a:t>, Finland, France, Georgia, Germany, Greece, Hungary, </a:t>
            </a:r>
            <a:r>
              <a:rPr lang="en-GB" sz="2200" dirty="0" smtClean="0"/>
              <a:t>Ireland, Israel</a:t>
            </a:r>
            <a:r>
              <a:rPr lang="en-GB" sz="2200" dirty="0"/>
              <a:t>, Italy, Japan, </a:t>
            </a:r>
            <a:r>
              <a:rPr lang="en-GB" sz="2200" dirty="0" smtClean="0"/>
              <a:t>Latvia, Lithuania</a:t>
            </a:r>
            <a:r>
              <a:rPr lang="en-GB" sz="2200" dirty="0"/>
              <a:t>, Mexico, </a:t>
            </a:r>
            <a:r>
              <a:rPr lang="en-GB" sz="2200" dirty="0" smtClean="0"/>
              <a:t>Montenegro, Netherlands</a:t>
            </a:r>
            <a:r>
              <a:rPr lang="en-GB" sz="2200" dirty="0"/>
              <a:t>, </a:t>
            </a:r>
            <a:r>
              <a:rPr lang="en-GB" sz="2200" dirty="0" smtClean="0"/>
              <a:t>Norway, Poland</a:t>
            </a:r>
            <a:r>
              <a:rPr lang="en-GB" sz="2200" dirty="0"/>
              <a:t>, Portugal, Romania, Russian Federation, Slovakia, Slovenia, Spain, Sweden, Switzerland, </a:t>
            </a:r>
            <a:r>
              <a:rPr lang="en-GB" sz="2200" dirty="0" smtClean="0"/>
              <a:t>the former Yugoslav Republic of Macedonia, Turkey</a:t>
            </a:r>
            <a:r>
              <a:rPr lang="en-GB" sz="2200" dirty="0"/>
              <a:t>, </a:t>
            </a:r>
            <a:r>
              <a:rPr lang="en-GB" sz="2200" dirty="0" smtClean="0"/>
              <a:t>United Kingdom</a:t>
            </a:r>
          </a:p>
          <a:p>
            <a:pPr marL="803275" lvl="1" indent="-293688">
              <a:buClr>
                <a:srgbClr val="A11843"/>
              </a:buClr>
              <a:buFont typeface="Wingdings" panose="05000000000000000000" pitchFamily="2" charset="2"/>
              <a:buChar char="§"/>
            </a:pPr>
            <a:r>
              <a:rPr lang="en-GB" sz="2200" dirty="0" smtClean="0"/>
              <a:t>Eurasian </a:t>
            </a:r>
            <a:r>
              <a:rPr lang="en-GB" sz="2200" dirty="0"/>
              <a:t>Economic Commission, Eurostat, </a:t>
            </a:r>
            <a:r>
              <a:rPr lang="en-GB" sz="2200" dirty="0" err="1"/>
              <a:t>FAO</a:t>
            </a:r>
            <a:r>
              <a:rPr lang="en-GB" sz="2200" dirty="0"/>
              <a:t>, OECD and </a:t>
            </a:r>
            <a:r>
              <a:rPr lang="en-GB" sz="2200" dirty="0" err="1" smtClean="0"/>
              <a:t>OHCHR</a:t>
            </a:r>
            <a:endParaRPr lang="en-GB" sz="2200" dirty="0" smtClean="0"/>
          </a:p>
          <a:p>
            <a:pPr marL="346075" indent="-80963">
              <a:buClr>
                <a:srgbClr val="A11843"/>
              </a:buClr>
              <a:buFont typeface="Wingdings" panose="05000000000000000000" pitchFamily="2" charset="2"/>
              <a:buChar char="§"/>
            </a:pPr>
            <a:endParaRPr lang="en-US" sz="2000" dirty="0">
              <a:latin typeface="Arial" panose="020B0604020202020204" pitchFamily="34" charset="0"/>
              <a:cs typeface="Arial" panose="020B0604020202020204" pitchFamily="34" charset="0"/>
            </a:endParaRPr>
          </a:p>
        </p:txBody>
      </p:sp>
      <p:sp>
        <p:nvSpPr>
          <p:cNvPr id="18" name="Title 4"/>
          <p:cNvSpPr txBox="1">
            <a:spLocks/>
          </p:cNvSpPr>
          <p:nvPr/>
        </p:nvSpPr>
        <p:spPr>
          <a:xfrm>
            <a:off x="461542" y="208072"/>
            <a:ext cx="9014056" cy="99219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b="1" spc="50" dirty="0" smtClean="0">
                <a:latin typeface="Arial Black" panose="020B0A04020102020204" pitchFamily="34" charset="0"/>
                <a:cs typeface="Arial" panose="020B0604020202020204" pitchFamily="34" charset="0"/>
              </a:rPr>
              <a:t>Introduction</a:t>
            </a:r>
            <a:endParaRPr lang="en-US" sz="3200" b="1" spc="50" dirty="0">
              <a:latin typeface="Arial Black" panose="020B0A04020102020204" pitchFamily="34" charset="0"/>
              <a:cs typeface="Arial" panose="020B0604020202020204" pitchFamily="34" charset="0"/>
            </a:endParaRPr>
          </a:p>
        </p:txBody>
      </p:sp>
      <p:sp>
        <p:nvSpPr>
          <p:cNvPr id="26" name="Slide Number Placeholder 25"/>
          <p:cNvSpPr>
            <a:spLocks noGrp="1"/>
          </p:cNvSpPr>
          <p:nvPr>
            <p:ph type="sldNum" sz="quarter" idx="12"/>
          </p:nvPr>
        </p:nvSpPr>
        <p:spPr/>
        <p:txBody>
          <a:bodyPr/>
          <a:lstStyle/>
          <a:p>
            <a:fld id="{FEB09506-28EA-4C19-A061-02E7C9DE017B}" type="slidenum">
              <a:rPr lang="en-US" smtClean="0"/>
              <a:t>2</a:t>
            </a:fld>
            <a:endParaRPr lang="en-US"/>
          </a:p>
        </p:txBody>
      </p:sp>
    </p:spTree>
    <p:extLst>
      <p:ext uri="{BB962C8B-B14F-4D97-AF65-F5344CB8AC3E}">
        <p14:creationId xmlns:p14="http://schemas.microsoft.com/office/powerpoint/2010/main" val="730523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p:cNvGrpSpPr/>
          <p:nvPr/>
        </p:nvGrpSpPr>
        <p:grpSpPr>
          <a:xfrm>
            <a:off x="-839" y="1085848"/>
            <a:ext cx="9918269" cy="5725449"/>
            <a:chOff x="-839" y="1085848"/>
            <a:chExt cx="9918269" cy="5725449"/>
          </a:xfrm>
        </p:grpSpPr>
        <p:pic>
          <p:nvPicPr>
            <p:cNvPr id="94" name="Picture 9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33129" y="6476829"/>
              <a:ext cx="1415602" cy="334468"/>
            </a:xfrm>
            <a:prstGeom prst="rect">
              <a:avLst/>
            </a:prstGeom>
            <a:noFill/>
            <a:extLst>
              <a:ext uri="{909E8E84-426E-40DD-AFC4-6F175D3DCCD1}">
                <a14:hiddenFill xmlns:a14="http://schemas.microsoft.com/office/drawing/2010/main">
                  <a:solidFill>
                    <a:srgbClr val="FFFFFF"/>
                  </a:solidFill>
                </a14:hiddenFill>
              </a:ext>
            </a:extLst>
          </p:spPr>
        </p:pic>
        <p:grpSp>
          <p:nvGrpSpPr>
            <p:cNvPr id="95" name="Group 94"/>
            <p:cNvGrpSpPr/>
            <p:nvPr/>
          </p:nvGrpSpPr>
          <p:grpSpPr>
            <a:xfrm>
              <a:off x="-839" y="1085848"/>
              <a:ext cx="9918269" cy="1691722"/>
              <a:chOff x="-839" y="1085848"/>
              <a:chExt cx="9918269" cy="1691722"/>
            </a:xfrm>
          </p:grpSpPr>
          <p:sp>
            <p:nvSpPr>
              <p:cNvPr id="96" name="Rectangle 95"/>
              <p:cNvSpPr/>
              <p:nvPr/>
            </p:nvSpPr>
            <p:spPr>
              <a:xfrm flipV="1">
                <a:off x="1948732" y="1393488"/>
                <a:ext cx="7968698" cy="11073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Subtitle 5"/>
              <p:cNvSpPr txBox="1">
                <a:spLocks/>
              </p:cNvSpPr>
              <p:nvPr/>
            </p:nvSpPr>
            <p:spPr>
              <a:xfrm>
                <a:off x="461533" y="1310596"/>
                <a:ext cx="1789563" cy="374903"/>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400" b="1" spc="100" dirty="0" smtClean="0">
                    <a:solidFill>
                      <a:srgbClr val="A11843"/>
                    </a:solidFill>
                    <a:latin typeface="Arial Black" panose="020B0A04020102020204" pitchFamily="34" charset="0"/>
                    <a:cs typeface="Arial" panose="020B0604020202020204" pitchFamily="34" charset="0"/>
                  </a:rPr>
                  <a:t>STATISTICS</a:t>
                </a:r>
                <a:endParaRPr lang="fr-CH" sz="1400" b="1" spc="100" dirty="0">
                  <a:solidFill>
                    <a:srgbClr val="A11843"/>
                  </a:solidFill>
                  <a:latin typeface="Arial Black" panose="020B0A04020102020204" pitchFamily="34" charset="0"/>
                  <a:cs typeface="Arial" panose="020B0604020202020204" pitchFamily="34" charset="0"/>
                </a:endParaRPr>
              </a:p>
            </p:txBody>
          </p:sp>
          <p:sp>
            <p:nvSpPr>
              <p:cNvPr id="98" name="Rectangle 97"/>
              <p:cNvSpPr/>
              <p:nvPr/>
            </p:nvSpPr>
            <p:spPr>
              <a:xfrm flipV="1">
                <a:off x="-839" y="1393491"/>
                <a:ext cx="467543" cy="110727"/>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flipV="1">
                <a:off x="420986" y="1393490"/>
                <a:ext cx="45719" cy="138408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0" name="Picture 9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9658" y="1085848"/>
                <a:ext cx="374200" cy="339290"/>
              </a:xfrm>
              <a:prstGeom prst="rect">
                <a:avLst/>
              </a:prstGeom>
            </p:spPr>
          </p:pic>
        </p:grpSp>
      </p:grpSp>
      <p:sp>
        <p:nvSpPr>
          <p:cNvPr id="11" name="Content Placeholder 10"/>
          <p:cNvSpPr>
            <a:spLocks noGrp="1"/>
          </p:cNvSpPr>
          <p:nvPr>
            <p:ph idx="1"/>
          </p:nvPr>
        </p:nvSpPr>
        <p:spPr>
          <a:xfrm>
            <a:off x="461532" y="1685499"/>
            <a:ext cx="9014065" cy="4958564"/>
          </a:xfrm>
          <a:solidFill>
            <a:schemeClr val="bg1">
              <a:lumMod val="85000"/>
              <a:alpha val="15000"/>
            </a:schemeClr>
          </a:solidFill>
        </p:spPr>
        <p:txBody>
          <a:bodyPr>
            <a:normAutofit fontScale="92500" lnSpcReduction="10000"/>
          </a:bodyPr>
          <a:lstStyle/>
          <a:p>
            <a:pPr marL="346075" indent="-80963">
              <a:buClr>
                <a:srgbClr val="A11843"/>
              </a:buClr>
              <a:buFont typeface="Wingdings" panose="05000000000000000000" pitchFamily="2" charset="2"/>
              <a:buChar char="§"/>
            </a:pPr>
            <a:r>
              <a:rPr lang="en-GB" sz="2400" dirty="0" smtClean="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General</a:t>
            </a:r>
            <a:r>
              <a:rPr lang="en-GB" sz="2400" dirty="0" smtClean="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support</a:t>
            </a:r>
            <a:endParaRPr lang="en-GB" sz="2400" dirty="0">
              <a:latin typeface="Arial" panose="020B0604020202020204" pitchFamily="34" charset="0"/>
              <a:cs typeface="Arial" panose="020B0604020202020204" pitchFamily="34" charset="0"/>
            </a:endParaRPr>
          </a:p>
          <a:p>
            <a:pPr marL="803275" lvl="1" indent="-80963">
              <a:buClr>
                <a:srgbClr val="A11843"/>
              </a:buClr>
              <a:buFont typeface="Wingdings" panose="05000000000000000000" pitchFamily="2" charset="2"/>
              <a:buChar char="§"/>
            </a:pPr>
            <a:r>
              <a:rPr lang="en-GB" sz="2000" dirty="0">
                <a:latin typeface="Arial" panose="020B0604020202020204" pitchFamily="34" charset="0"/>
                <a:cs typeface="Arial" panose="020B0604020202020204" pitchFamily="34" charset="0"/>
              </a:rPr>
              <a:t> Valuable, comprehensive, well written, well designed, useful, relevant, broad, clear, concrete proposals, can greatly benefit work by countries</a:t>
            </a:r>
          </a:p>
          <a:p>
            <a:pPr marL="803275" lvl="1" indent="-80963">
              <a:buClr>
                <a:srgbClr val="A11843"/>
              </a:buClr>
              <a:buFont typeface="Wingdings" panose="05000000000000000000" pitchFamily="2" charset="2"/>
              <a:buChar char="§"/>
            </a:pPr>
            <a:r>
              <a:rPr lang="en-GB" sz="2000" dirty="0">
                <a:latin typeface="Arial" panose="020B0604020202020204" pitchFamily="34" charset="0"/>
                <a:cs typeface="Arial" panose="020B0604020202020204" pitchFamily="34" charset="0"/>
              </a:rPr>
              <a:t>“One of the most comprehensive overviews of the work planned for statistics on SDGs communicated so far</a:t>
            </a:r>
            <a:r>
              <a:rPr lang="en-GB" sz="2000" dirty="0" smtClean="0">
                <a:latin typeface="Arial" panose="020B0604020202020204" pitchFamily="34" charset="0"/>
                <a:cs typeface="Arial" panose="020B0604020202020204" pitchFamily="34" charset="0"/>
              </a:rPr>
              <a:t>”</a:t>
            </a:r>
          </a:p>
          <a:p>
            <a:pPr marL="803275" lvl="1" indent="-80963">
              <a:buClr>
                <a:srgbClr val="A11843"/>
              </a:buClr>
              <a:buFont typeface="Wingdings" panose="05000000000000000000" pitchFamily="2" charset="2"/>
              <a:buChar char="§"/>
            </a:pPr>
            <a:r>
              <a:rPr lang="en-GB" sz="2000" dirty="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Countries considered useful:</a:t>
            </a:r>
          </a:p>
          <a:p>
            <a:pPr marL="1260475" lvl="2" indent="-80963">
              <a:buClr>
                <a:srgbClr val="A11843"/>
              </a:buClr>
              <a:buFont typeface="Wingdings" panose="05000000000000000000" pitchFamily="2" charset="2"/>
              <a:buChar char="§"/>
            </a:pPr>
            <a:r>
              <a:rPr lang="en-GB" dirty="0" smtClean="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Clear recommendation on NSO coordinating role</a:t>
            </a:r>
          </a:p>
          <a:p>
            <a:pPr marL="1260475" lvl="2" indent="-80963">
              <a:buClr>
                <a:srgbClr val="A11843"/>
              </a:buClr>
              <a:buFont typeface="Wingdings" panose="05000000000000000000" pitchFamily="2" charset="2"/>
              <a:buChar char="§"/>
            </a:pPr>
            <a:r>
              <a:rPr lang="en-GB" sz="1600" dirty="0" smtClean="0">
                <a:latin typeface="Arial" panose="020B0604020202020204" pitchFamily="34" charset="0"/>
                <a:cs typeface="Arial" panose="020B0604020202020204" pitchFamily="34" charset="0"/>
              </a:rPr>
              <a:t>  Case studies</a:t>
            </a:r>
          </a:p>
          <a:p>
            <a:pPr marL="1260475" lvl="2" indent="-80963">
              <a:buClr>
                <a:srgbClr val="A11843"/>
              </a:buClr>
              <a:buFont typeface="Wingdings" panose="05000000000000000000" pitchFamily="2" charset="2"/>
              <a:buChar char="§"/>
            </a:pPr>
            <a:r>
              <a:rPr lang="en-GB" sz="1600" dirty="0" smtClean="0">
                <a:latin typeface="Arial" panose="020B0604020202020204" pitchFamily="34" charset="0"/>
                <a:cs typeface="Arial" panose="020B0604020202020204" pitchFamily="34" charset="0"/>
              </a:rPr>
              <a:t>  Template for assessment of data availability</a:t>
            </a:r>
          </a:p>
          <a:p>
            <a:pPr marL="346075" indent="-80963">
              <a:buClr>
                <a:srgbClr val="A11843"/>
              </a:buClr>
              <a:buFont typeface="Wingdings" panose="05000000000000000000" pitchFamily="2" charset="2"/>
              <a:buChar char="§"/>
            </a:pPr>
            <a:r>
              <a:rPr lang="en-GB" dirty="0" smtClean="0">
                <a:latin typeface="Arial" panose="020B0604020202020204" pitchFamily="34" charset="0"/>
                <a:cs typeface="Arial" panose="020B0604020202020204" pitchFamily="34" charset="0"/>
              </a:rPr>
              <a:t> Concrete suggestions to improve various Sections</a:t>
            </a:r>
          </a:p>
          <a:p>
            <a:pPr marL="803275" lvl="1" indent="-80963">
              <a:buClr>
                <a:srgbClr val="A11843"/>
              </a:buClr>
              <a:buFont typeface="Wingdings" panose="05000000000000000000" pitchFamily="2" charset="2"/>
              <a:buChar char="§"/>
            </a:pPr>
            <a:r>
              <a:rPr lang="en-GB" dirty="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most of the suggestions were on Sections VI “Reporting on global SDG indicators” and VII “Capacity building”</a:t>
            </a:r>
          </a:p>
          <a:p>
            <a:pPr marL="346075" indent="-80963">
              <a:buClr>
                <a:srgbClr val="A11843"/>
              </a:buClr>
              <a:buFont typeface="Wingdings" panose="05000000000000000000" pitchFamily="2" charset="2"/>
              <a:buChar char="§"/>
            </a:pPr>
            <a:r>
              <a:rPr lang="en-GB" dirty="0" smtClean="0">
                <a:latin typeface="Arial" panose="020B0604020202020204" pitchFamily="34" charset="0"/>
                <a:cs typeface="Arial" panose="020B0604020202020204" pitchFamily="34" charset="0"/>
              </a:rPr>
              <a:t> Concerns:</a:t>
            </a:r>
          </a:p>
          <a:p>
            <a:pPr marL="803275" lvl="1" indent="-80963">
              <a:buClr>
                <a:srgbClr val="A11843"/>
              </a:buClr>
              <a:buFont typeface="Wingdings" panose="05000000000000000000" pitchFamily="2" charset="2"/>
              <a:buChar char="§"/>
            </a:pPr>
            <a:r>
              <a:rPr lang="en-GB" sz="2000" dirty="0" smtClean="0">
                <a:latin typeface="Arial" panose="020B0604020202020204" pitchFamily="34" charset="0"/>
                <a:cs typeface="Arial" panose="020B0604020202020204" pitchFamily="34" charset="0"/>
              </a:rPr>
              <a:t> </a:t>
            </a:r>
            <a:r>
              <a:rPr lang="en-GB" sz="2000" b="1" dirty="0" smtClean="0">
                <a:solidFill>
                  <a:srgbClr val="A11843"/>
                </a:solidFill>
                <a:latin typeface="Arial" panose="020B0604020202020204" pitchFamily="34" charset="0"/>
                <a:cs typeface="Arial" panose="020B0604020202020204" pitchFamily="34" charset="0"/>
              </a:rPr>
              <a:t>Clarity in data flows </a:t>
            </a:r>
            <a:r>
              <a:rPr lang="en-GB" sz="2000" dirty="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request coming both from electronic consultation and the UNECE survey, two countries even consider the endorsement of Road Map premature before data flows are clarified</a:t>
            </a:r>
            <a:endParaRPr lang="en-US" sz="2000" dirty="0">
              <a:latin typeface="Arial" panose="020B0604020202020204" pitchFamily="34" charset="0"/>
              <a:cs typeface="Arial" panose="020B0604020202020204" pitchFamily="34" charset="0"/>
            </a:endParaRPr>
          </a:p>
        </p:txBody>
      </p:sp>
      <p:sp>
        <p:nvSpPr>
          <p:cNvPr id="3" name="Title 4"/>
          <p:cNvSpPr txBox="1">
            <a:spLocks/>
          </p:cNvSpPr>
          <p:nvPr/>
        </p:nvSpPr>
        <p:spPr>
          <a:xfrm>
            <a:off x="461542" y="208072"/>
            <a:ext cx="9014056" cy="99219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b="1" spc="50" dirty="0" smtClean="0">
                <a:latin typeface="Arial Black" panose="020B0A04020102020204" pitchFamily="34" charset="0"/>
                <a:cs typeface="Arial" panose="020B0604020202020204" pitchFamily="34" charset="0"/>
              </a:rPr>
              <a:t>Main outcomes of consultation</a:t>
            </a:r>
            <a:endParaRPr lang="en-US" sz="3200" b="1" spc="50" dirty="0">
              <a:latin typeface="Arial Black" panose="020B0A040201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FEB09506-28EA-4C19-A061-02E7C9DE017B}" type="slidenum">
              <a:rPr lang="en-US" smtClean="0"/>
              <a:t>3</a:t>
            </a:fld>
            <a:endParaRPr lang="en-US"/>
          </a:p>
        </p:txBody>
      </p:sp>
    </p:spTree>
    <p:extLst>
      <p:ext uri="{BB962C8B-B14F-4D97-AF65-F5344CB8AC3E}">
        <p14:creationId xmlns:p14="http://schemas.microsoft.com/office/powerpoint/2010/main" val="564031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p:cNvGrpSpPr/>
          <p:nvPr/>
        </p:nvGrpSpPr>
        <p:grpSpPr>
          <a:xfrm>
            <a:off x="-839" y="1085848"/>
            <a:ext cx="9918269" cy="5725449"/>
            <a:chOff x="-839" y="1085848"/>
            <a:chExt cx="9918269" cy="5725449"/>
          </a:xfrm>
        </p:grpSpPr>
        <p:pic>
          <p:nvPicPr>
            <p:cNvPr id="94" name="Picture 9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33129" y="6476829"/>
              <a:ext cx="1415602" cy="334468"/>
            </a:xfrm>
            <a:prstGeom prst="rect">
              <a:avLst/>
            </a:prstGeom>
            <a:noFill/>
            <a:extLst>
              <a:ext uri="{909E8E84-426E-40DD-AFC4-6F175D3DCCD1}">
                <a14:hiddenFill xmlns:a14="http://schemas.microsoft.com/office/drawing/2010/main">
                  <a:solidFill>
                    <a:srgbClr val="FFFFFF"/>
                  </a:solidFill>
                </a14:hiddenFill>
              </a:ext>
            </a:extLst>
          </p:spPr>
        </p:pic>
        <p:grpSp>
          <p:nvGrpSpPr>
            <p:cNvPr id="95" name="Group 94"/>
            <p:cNvGrpSpPr/>
            <p:nvPr/>
          </p:nvGrpSpPr>
          <p:grpSpPr>
            <a:xfrm>
              <a:off x="-839" y="1085848"/>
              <a:ext cx="9918269" cy="1691722"/>
              <a:chOff x="-839" y="1085848"/>
              <a:chExt cx="9918269" cy="1691722"/>
            </a:xfrm>
          </p:grpSpPr>
          <p:sp>
            <p:nvSpPr>
              <p:cNvPr id="96" name="Rectangle 95"/>
              <p:cNvSpPr/>
              <p:nvPr/>
            </p:nvSpPr>
            <p:spPr>
              <a:xfrm flipV="1">
                <a:off x="1948732" y="1393488"/>
                <a:ext cx="7968698" cy="11073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Subtitle 5"/>
              <p:cNvSpPr txBox="1">
                <a:spLocks/>
              </p:cNvSpPr>
              <p:nvPr/>
            </p:nvSpPr>
            <p:spPr>
              <a:xfrm>
                <a:off x="461533" y="1310596"/>
                <a:ext cx="1789563" cy="374903"/>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400" b="1" spc="100" dirty="0" smtClean="0">
                    <a:solidFill>
                      <a:srgbClr val="A11843"/>
                    </a:solidFill>
                    <a:latin typeface="Arial Black" panose="020B0A04020102020204" pitchFamily="34" charset="0"/>
                    <a:cs typeface="Arial" panose="020B0604020202020204" pitchFamily="34" charset="0"/>
                  </a:rPr>
                  <a:t>STATISTICS</a:t>
                </a:r>
                <a:endParaRPr lang="fr-CH" sz="1400" b="1" spc="100" dirty="0">
                  <a:solidFill>
                    <a:srgbClr val="A11843"/>
                  </a:solidFill>
                  <a:latin typeface="Arial Black" panose="020B0A04020102020204" pitchFamily="34" charset="0"/>
                  <a:cs typeface="Arial" panose="020B0604020202020204" pitchFamily="34" charset="0"/>
                </a:endParaRPr>
              </a:p>
            </p:txBody>
          </p:sp>
          <p:sp>
            <p:nvSpPr>
              <p:cNvPr id="98" name="Rectangle 97"/>
              <p:cNvSpPr/>
              <p:nvPr/>
            </p:nvSpPr>
            <p:spPr>
              <a:xfrm flipV="1">
                <a:off x="-839" y="1393491"/>
                <a:ext cx="467543" cy="110727"/>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flipV="1">
                <a:off x="420986" y="1393490"/>
                <a:ext cx="45719" cy="138408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0" name="Picture 9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9658" y="1085848"/>
                <a:ext cx="374200" cy="339290"/>
              </a:xfrm>
              <a:prstGeom prst="rect">
                <a:avLst/>
              </a:prstGeom>
            </p:spPr>
          </p:pic>
        </p:grpSp>
      </p:grpSp>
      <p:sp>
        <p:nvSpPr>
          <p:cNvPr id="11" name="Content Placeholder 10"/>
          <p:cNvSpPr>
            <a:spLocks noGrp="1"/>
          </p:cNvSpPr>
          <p:nvPr>
            <p:ph idx="1"/>
          </p:nvPr>
        </p:nvSpPr>
        <p:spPr>
          <a:xfrm>
            <a:off x="461532" y="1685499"/>
            <a:ext cx="9014065" cy="4670852"/>
          </a:xfrm>
          <a:solidFill>
            <a:schemeClr val="bg1">
              <a:lumMod val="85000"/>
              <a:alpha val="15000"/>
            </a:schemeClr>
          </a:solidFill>
        </p:spPr>
        <p:txBody>
          <a:bodyPr>
            <a:normAutofit fontScale="92500" lnSpcReduction="10000"/>
          </a:bodyPr>
          <a:lstStyle/>
          <a:p>
            <a:pPr marL="461963" indent="-346075">
              <a:buClr>
                <a:srgbClr val="A11843"/>
              </a:buClr>
              <a:buFont typeface="Wingdings" panose="05000000000000000000" pitchFamily="2" charset="2"/>
              <a:buChar char="§"/>
            </a:pPr>
            <a:r>
              <a:rPr lang="en-US" sz="2400" dirty="0" smtClean="0">
                <a:latin typeface="Arial" panose="020B0604020202020204" pitchFamily="34" charset="0"/>
                <a:cs typeface="Arial" panose="020B0604020202020204" pitchFamily="34" charset="0"/>
              </a:rPr>
              <a:t>How to ensure that </a:t>
            </a:r>
            <a:r>
              <a:rPr lang="en-US" sz="2400" dirty="0" err="1" smtClean="0">
                <a:latin typeface="Arial" panose="020B0604020202020204" pitchFamily="34" charset="0"/>
                <a:cs typeface="Arial" panose="020B0604020202020204" pitchFamily="34" charset="0"/>
              </a:rPr>
              <a:t>FPOS</a:t>
            </a:r>
            <a:r>
              <a:rPr lang="en-US" sz="2400" dirty="0" smtClean="0">
                <a:latin typeface="Arial" panose="020B0604020202020204" pitchFamily="34" charset="0"/>
                <a:cs typeface="Arial" panose="020B0604020202020204" pitchFamily="34" charset="0"/>
              </a:rPr>
              <a:t> and EU Code of Practice would be followed when integrating data from outside official statistics</a:t>
            </a:r>
          </a:p>
          <a:p>
            <a:pPr marL="461963" indent="-346075">
              <a:buClr>
                <a:srgbClr val="A11843"/>
              </a:buClr>
              <a:buFont typeface="Wingdings" panose="05000000000000000000" pitchFamily="2" charset="2"/>
              <a:buChar char="§"/>
            </a:pPr>
            <a:r>
              <a:rPr lang="en-US" sz="2400" dirty="0" smtClean="0">
                <a:latin typeface="Arial" panose="020B0604020202020204" pitchFamily="34" charset="0"/>
                <a:cs typeface="Arial" panose="020B0604020202020204" pitchFamily="34" charset="0"/>
              </a:rPr>
              <a:t>How to get support from national governments to strengthen the role of NSOs</a:t>
            </a:r>
          </a:p>
          <a:p>
            <a:pPr marL="461963" indent="-346075">
              <a:buClr>
                <a:srgbClr val="A11843"/>
              </a:buClr>
              <a:buFont typeface="Wingdings" panose="05000000000000000000" pitchFamily="2" charset="2"/>
              <a:buChar char="§"/>
            </a:pPr>
            <a:r>
              <a:rPr lang="en-US" sz="2400" dirty="0" smtClean="0">
                <a:latin typeface="Arial" panose="020B0604020202020204" pitchFamily="34" charset="0"/>
                <a:cs typeface="Arial" panose="020B0604020202020204" pitchFamily="34" charset="0"/>
              </a:rPr>
              <a:t>How to strengthen cooperation with partners beyond </a:t>
            </a:r>
            <a:r>
              <a:rPr lang="en-US" sz="2400" dirty="0" err="1" smtClean="0">
                <a:latin typeface="Arial" panose="020B0604020202020204" pitchFamily="34" charset="0"/>
                <a:cs typeface="Arial" panose="020B0604020202020204" pitchFamily="34" charset="0"/>
              </a:rPr>
              <a:t>NSS</a:t>
            </a:r>
            <a:endParaRPr lang="en-US" sz="2400" dirty="0" smtClean="0">
              <a:latin typeface="Arial" panose="020B0604020202020204" pitchFamily="34" charset="0"/>
              <a:cs typeface="Arial" panose="020B0604020202020204" pitchFamily="34" charset="0"/>
            </a:endParaRPr>
          </a:p>
          <a:p>
            <a:pPr marL="461963" indent="-346075">
              <a:buClr>
                <a:srgbClr val="A11843"/>
              </a:buClr>
              <a:buFont typeface="Wingdings" panose="05000000000000000000" pitchFamily="2" charset="2"/>
              <a:buChar char="§"/>
            </a:pPr>
            <a:r>
              <a:rPr lang="en-US" sz="2400" dirty="0" smtClean="0">
                <a:latin typeface="Arial" panose="020B0604020202020204" pitchFamily="34" charset="0"/>
                <a:cs typeface="Arial" panose="020B0604020202020204" pitchFamily="34" charset="0"/>
              </a:rPr>
              <a:t>How to integrate SDG processes within an established system of cooperation between statisticians and policy makers</a:t>
            </a:r>
          </a:p>
          <a:p>
            <a:pPr marL="461963" indent="-346075">
              <a:buClr>
                <a:srgbClr val="A11843"/>
              </a:buClr>
              <a:buFont typeface="Wingdings" panose="05000000000000000000" pitchFamily="2" charset="2"/>
              <a:buChar char="§"/>
            </a:pPr>
            <a:r>
              <a:rPr lang="en-US" sz="2400" dirty="0" smtClean="0">
                <a:latin typeface="Arial" panose="020B0604020202020204" pitchFamily="34" charset="0"/>
                <a:cs typeface="Arial" panose="020B0604020202020204" pitchFamily="34" charset="0"/>
              </a:rPr>
              <a:t>Improve communication within the statistical system</a:t>
            </a:r>
            <a:endParaRPr lang="en-US" sz="2400" dirty="0" smtClean="0">
              <a:latin typeface="Arial" panose="020B0604020202020204" pitchFamily="34" charset="0"/>
              <a:cs typeface="Arial" panose="020B0604020202020204" pitchFamily="34" charset="0"/>
            </a:endParaRPr>
          </a:p>
          <a:p>
            <a:pPr marL="461963" indent="-346075">
              <a:buClr>
                <a:srgbClr val="A11843"/>
              </a:buClr>
              <a:buFont typeface="Wingdings" panose="05000000000000000000" pitchFamily="2" charset="2"/>
              <a:buChar char="§"/>
            </a:pPr>
            <a:r>
              <a:rPr lang="en-US" sz="2400" dirty="0" smtClean="0">
                <a:latin typeface="Arial" panose="020B0604020202020204" pitchFamily="34" charset="0"/>
                <a:cs typeface="Arial" panose="020B0604020202020204" pitchFamily="34" charset="0"/>
              </a:rPr>
              <a:t>Responsibilities of NSOs with regard to global, regional and national indicators</a:t>
            </a:r>
            <a:endParaRPr lang="en-US" sz="2400" dirty="0" smtClean="0">
              <a:latin typeface="Arial" panose="020B0604020202020204" pitchFamily="34" charset="0"/>
              <a:cs typeface="Arial" panose="020B0604020202020204" pitchFamily="34" charset="0"/>
            </a:endParaRPr>
          </a:p>
          <a:p>
            <a:pPr marL="461963" indent="-346075">
              <a:buClr>
                <a:srgbClr val="A11843"/>
              </a:buClr>
              <a:buFont typeface="Wingdings" panose="05000000000000000000" pitchFamily="2" charset="2"/>
              <a:buChar char="§"/>
            </a:pPr>
            <a:r>
              <a:rPr lang="en-US" sz="2400" dirty="0" smtClean="0">
                <a:latin typeface="Arial" panose="020B0604020202020204" pitchFamily="34" charset="0"/>
                <a:cs typeface="Arial" panose="020B0604020202020204" pitchFamily="34" charset="0"/>
              </a:rPr>
              <a:t>How to prepare national road maps (share examples via web)</a:t>
            </a:r>
          </a:p>
          <a:p>
            <a:pPr marL="461963" indent="-346075">
              <a:buClr>
                <a:srgbClr val="A11843"/>
              </a:buClr>
              <a:buFont typeface="Wingdings" panose="05000000000000000000" pitchFamily="2" charset="2"/>
              <a:buChar char="§"/>
            </a:pPr>
            <a:r>
              <a:rPr lang="en-US" sz="2400" dirty="0" smtClean="0">
                <a:latin typeface="Arial" panose="020B0604020202020204" pitchFamily="34" charset="0"/>
                <a:cs typeface="Arial" panose="020B0604020202020204" pitchFamily="34" charset="0"/>
              </a:rPr>
              <a:t>How statistics and SDG indicators could be used for compilation of country reports for HLPF</a:t>
            </a:r>
          </a:p>
        </p:txBody>
      </p:sp>
      <p:sp>
        <p:nvSpPr>
          <p:cNvPr id="3" name="Title 4"/>
          <p:cNvSpPr txBox="1">
            <a:spLocks/>
          </p:cNvSpPr>
          <p:nvPr/>
        </p:nvSpPr>
        <p:spPr>
          <a:xfrm>
            <a:off x="461542" y="208072"/>
            <a:ext cx="9014056" cy="99219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b="1" spc="50" dirty="0" smtClean="0">
                <a:latin typeface="Arial Black" panose="020B0A04020102020204" pitchFamily="34" charset="0"/>
                <a:cs typeface="Arial" panose="020B0604020202020204" pitchFamily="34" charset="0"/>
              </a:rPr>
              <a:t>Countries asking for guidance on:</a:t>
            </a:r>
            <a:endParaRPr lang="en-US" sz="3200" b="1" spc="50" dirty="0">
              <a:latin typeface="Arial Black" panose="020B0A040201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FEB09506-28EA-4C19-A061-02E7C9DE017B}" type="slidenum">
              <a:rPr lang="en-US" smtClean="0"/>
              <a:t>4</a:t>
            </a:fld>
            <a:endParaRPr lang="en-US"/>
          </a:p>
        </p:txBody>
      </p:sp>
    </p:spTree>
    <p:extLst>
      <p:ext uri="{BB962C8B-B14F-4D97-AF65-F5344CB8AC3E}">
        <p14:creationId xmlns:p14="http://schemas.microsoft.com/office/powerpoint/2010/main" val="1023980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p:cNvGrpSpPr/>
          <p:nvPr/>
        </p:nvGrpSpPr>
        <p:grpSpPr>
          <a:xfrm>
            <a:off x="-839" y="1085848"/>
            <a:ext cx="9918269" cy="5725449"/>
            <a:chOff x="-839" y="1085848"/>
            <a:chExt cx="9918269" cy="5725449"/>
          </a:xfrm>
        </p:grpSpPr>
        <p:pic>
          <p:nvPicPr>
            <p:cNvPr id="94" name="Picture 9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33129" y="6476829"/>
              <a:ext cx="1415602" cy="334468"/>
            </a:xfrm>
            <a:prstGeom prst="rect">
              <a:avLst/>
            </a:prstGeom>
            <a:noFill/>
            <a:extLst>
              <a:ext uri="{909E8E84-426E-40DD-AFC4-6F175D3DCCD1}">
                <a14:hiddenFill xmlns:a14="http://schemas.microsoft.com/office/drawing/2010/main">
                  <a:solidFill>
                    <a:srgbClr val="FFFFFF"/>
                  </a:solidFill>
                </a14:hiddenFill>
              </a:ext>
            </a:extLst>
          </p:spPr>
        </p:pic>
        <p:grpSp>
          <p:nvGrpSpPr>
            <p:cNvPr id="95" name="Group 94"/>
            <p:cNvGrpSpPr/>
            <p:nvPr/>
          </p:nvGrpSpPr>
          <p:grpSpPr>
            <a:xfrm>
              <a:off x="-839" y="1085848"/>
              <a:ext cx="9918269" cy="1691722"/>
              <a:chOff x="-839" y="1085848"/>
              <a:chExt cx="9918269" cy="1691722"/>
            </a:xfrm>
          </p:grpSpPr>
          <p:sp>
            <p:nvSpPr>
              <p:cNvPr id="96" name="Rectangle 95"/>
              <p:cNvSpPr/>
              <p:nvPr/>
            </p:nvSpPr>
            <p:spPr>
              <a:xfrm flipV="1">
                <a:off x="1948732" y="1393488"/>
                <a:ext cx="7968698" cy="11073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Subtitle 5"/>
              <p:cNvSpPr txBox="1">
                <a:spLocks/>
              </p:cNvSpPr>
              <p:nvPr/>
            </p:nvSpPr>
            <p:spPr>
              <a:xfrm>
                <a:off x="461533" y="1310596"/>
                <a:ext cx="1789563" cy="374903"/>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400" b="1" spc="100" dirty="0" smtClean="0">
                    <a:solidFill>
                      <a:srgbClr val="A11843"/>
                    </a:solidFill>
                    <a:latin typeface="Arial Black" panose="020B0A04020102020204" pitchFamily="34" charset="0"/>
                    <a:cs typeface="Arial" panose="020B0604020202020204" pitchFamily="34" charset="0"/>
                  </a:rPr>
                  <a:t>STATISTICS</a:t>
                </a:r>
                <a:endParaRPr lang="fr-CH" sz="1400" b="1" spc="100" dirty="0">
                  <a:solidFill>
                    <a:srgbClr val="A11843"/>
                  </a:solidFill>
                  <a:latin typeface="Arial Black" panose="020B0A04020102020204" pitchFamily="34" charset="0"/>
                  <a:cs typeface="Arial" panose="020B0604020202020204" pitchFamily="34" charset="0"/>
                </a:endParaRPr>
              </a:p>
            </p:txBody>
          </p:sp>
          <p:sp>
            <p:nvSpPr>
              <p:cNvPr id="98" name="Rectangle 97"/>
              <p:cNvSpPr/>
              <p:nvPr/>
            </p:nvSpPr>
            <p:spPr>
              <a:xfrm flipV="1">
                <a:off x="-839" y="1393491"/>
                <a:ext cx="467543" cy="110727"/>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flipV="1">
                <a:off x="420986" y="1393490"/>
                <a:ext cx="45719" cy="138408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0" name="Picture 9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9658" y="1085848"/>
                <a:ext cx="374200" cy="339290"/>
              </a:xfrm>
              <a:prstGeom prst="rect">
                <a:avLst/>
              </a:prstGeom>
            </p:spPr>
          </p:pic>
        </p:grpSp>
      </p:grpSp>
      <p:sp>
        <p:nvSpPr>
          <p:cNvPr id="11" name="Content Placeholder 10"/>
          <p:cNvSpPr>
            <a:spLocks noGrp="1"/>
          </p:cNvSpPr>
          <p:nvPr>
            <p:ph idx="1"/>
          </p:nvPr>
        </p:nvSpPr>
        <p:spPr>
          <a:xfrm>
            <a:off x="461532" y="1975555"/>
            <a:ext cx="9014065" cy="4380795"/>
          </a:xfrm>
          <a:solidFill>
            <a:schemeClr val="bg1">
              <a:lumMod val="85000"/>
              <a:alpha val="15000"/>
            </a:schemeClr>
          </a:solidFill>
        </p:spPr>
        <p:txBody>
          <a:bodyPr>
            <a:noAutofit/>
          </a:bodyPr>
          <a:lstStyle/>
          <a:p>
            <a:pPr marL="919163" lvl="1" indent="-346075">
              <a:buClr>
                <a:srgbClr val="A11843"/>
              </a:buClr>
              <a:buFont typeface="Wingdings" panose="05000000000000000000" pitchFamily="2" charset="2"/>
              <a:buChar char="§"/>
            </a:pPr>
            <a:r>
              <a:rPr lang="en-US" sz="2200" dirty="0" smtClean="0"/>
              <a:t>RM </a:t>
            </a:r>
            <a:r>
              <a:rPr lang="en-US" sz="2200" dirty="0" smtClean="0">
                <a:cs typeface="Arial" panose="020B0604020202020204" pitchFamily="34" charset="0"/>
              </a:rPr>
              <a:t>should </a:t>
            </a:r>
            <a:r>
              <a:rPr lang="en-US" sz="2200" dirty="0">
                <a:cs typeface="Arial" panose="020B0604020202020204" pitchFamily="34" charset="0"/>
              </a:rPr>
              <a:t>be so precise and clear that NSOs can use it in communication with stakeholders and politicians </a:t>
            </a:r>
            <a:r>
              <a:rPr lang="en-GB" sz="2200" dirty="0"/>
              <a:t>to make them understand the complexity and the issues we have regarding </a:t>
            </a:r>
            <a:r>
              <a:rPr lang="en-GB" sz="2200" dirty="0" smtClean="0"/>
              <a:t>statistics for SDGs.</a:t>
            </a:r>
            <a:r>
              <a:rPr lang="en-GB" sz="2200" dirty="0"/>
              <a:t> </a:t>
            </a:r>
            <a:r>
              <a:rPr lang="en-GB" sz="2200" dirty="0" smtClean="0"/>
              <a:t>The </a:t>
            </a:r>
            <a:r>
              <a:rPr lang="en-GB" sz="2200" dirty="0"/>
              <a:t>knowledge about official statistics and what we do in the context of SDGs is weak, but there is a big interest to learn about the </a:t>
            </a:r>
            <a:r>
              <a:rPr lang="en-GB" sz="2200" dirty="0" smtClean="0"/>
              <a:t>indicators. (Norway)</a:t>
            </a:r>
          </a:p>
          <a:p>
            <a:pPr marL="919163" lvl="1" indent="-346075">
              <a:buClr>
                <a:srgbClr val="A11843"/>
              </a:buClr>
              <a:buFont typeface="Wingdings" panose="05000000000000000000" pitchFamily="2" charset="2"/>
              <a:buChar char="§"/>
            </a:pPr>
            <a:r>
              <a:rPr lang="en-GB" sz="2200" dirty="0"/>
              <a:t>The roadmap is </a:t>
            </a:r>
            <a:r>
              <a:rPr lang="en-GB" sz="2200" dirty="0" smtClean="0"/>
              <a:t>ambitious </a:t>
            </a:r>
            <a:r>
              <a:rPr lang="en-GB" sz="2200" dirty="0"/>
              <a:t>and </a:t>
            </a:r>
            <a:r>
              <a:rPr lang="en-GB" sz="2200" dirty="0" smtClean="0"/>
              <a:t>it implementation needs resources. </a:t>
            </a:r>
            <a:r>
              <a:rPr lang="en-GB" sz="2200" dirty="0"/>
              <a:t>It is likely that simplified and more pragmatic solutions will be implemented by </a:t>
            </a:r>
            <a:r>
              <a:rPr lang="en-GB" sz="2200" dirty="0" smtClean="0"/>
              <a:t>countries. (Switzerland)</a:t>
            </a:r>
          </a:p>
          <a:p>
            <a:pPr marL="919163" lvl="1" indent="-346075">
              <a:buClr>
                <a:srgbClr val="A11843"/>
              </a:buClr>
              <a:buFont typeface="Wingdings" panose="05000000000000000000" pitchFamily="2" charset="2"/>
              <a:buChar char="§"/>
            </a:pPr>
            <a:r>
              <a:rPr lang="en-GB" sz="2200" dirty="0" smtClean="0"/>
              <a:t>The mechanisms </a:t>
            </a:r>
            <a:r>
              <a:rPr lang="en-GB" sz="2200" dirty="0"/>
              <a:t>of data collection are yet to be established. </a:t>
            </a:r>
            <a:r>
              <a:rPr lang="en-GB" sz="2200" dirty="0" smtClean="0"/>
              <a:t>The </a:t>
            </a:r>
            <a:r>
              <a:rPr lang="en-GB" sz="2200" dirty="0"/>
              <a:t>simultaneous global and regional processes in organizing statistical work for SDGs limit NSOs possibilities </a:t>
            </a:r>
            <a:r>
              <a:rPr lang="en-GB" sz="2200" dirty="0" smtClean="0"/>
              <a:t>to plan the work </a:t>
            </a:r>
            <a:r>
              <a:rPr lang="en-GB" sz="2200" dirty="0"/>
              <a:t>in a comprehensive and timely way, especially </a:t>
            </a:r>
            <a:r>
              <a:rPr lang="en-GB" sz="2200" dirty="0" smtClean="0"/>
              <a:t>in decentralized systems. Coordination at international level needs to be strengthened. (Latvia)</a:t>
            </a:r>
            <a:endParaRPr lang="en-US" sz="2200" dirty="0">
              <a:latin typeface="Arial" panose="020B0604020202020204" pitchFamily="34" charset="0"/>
              <a:cs typeface="Arial" panose="020B0604020202020204" pitchFamily="34" charset="0"/>
            </a:endParaRPr>
          </a:p>
        </p:txBody>
      </p:sp>
      <p:sp>
        <p:nvSpPr>
          <p:cNvPr id="3" name="Title 4"/>
          <p:cNvSpPr txBox="1">
            <a:spLocks/>
          </p:cNvSpPr>
          <p:nvPr/>
        </p:nvSpPr>
        <p:spPr>
          <a:xfrm>
            <a:off x="461542" y="208072"/>
            <a:ext cx="9014056" cy="99219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b="1" spc="50" dirty="0" smtClean="0">
                <a:latin typeface="Arial Black" panose="020B0A04020102020204" pitchFamily="34" charset="0"/>
                <a:cs typeface="Arial" panose="020B0604020202020204" pitchFamily="34" charset="0"/>
              </a:rPr>
              <a:t>Other comments (1)</a:t>
            </a:r>
            <a:endParaRPr lang="en-US" sz="3200" b="1" spc="50" dirty="0">
              <a:latin typeface="Arial Black" panose="020B0A040201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FEB09506-28EA-4C19-A061-02E7C9DE017B}" type="slidenum">
              <a:rPr lang="en-US" smtClean="0"/>
              <a:t>5</a:t>
            </a:fld>
            <a:endParaRPr lang="en-US"/>
          </a:p>
        </p:txBody>
      </p:sp>
    </p:spTree>
    <p:extLst>
      <p:ext uri="{BB962C8B-B14F-4D97-AF65-F5344CB8AC3E}">
        <p14:creationId xmlns:p14="http://schemas.microsoft.com/office/powerpoint/2010/main" val="2648170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p:cNvGrpSpPr/>
          <p:nvPr/>
        </p:nvGrpSpPr>
        <p:grpSpPr>
          <a:xfrm>
            <a:off x="-839" y="1085848"/>
            <a:ext cx="9918269" cy="5725449"/>
            <a:chOff x="-839" y="1085848"/>
            <a:chExt cx="9918269" cy="5725449"/>
          </a:xfrm>
        </p:grpSpPr>
        <p:pic>
          <p:nvPicPr>
            <p:cNvPr id="94" name="Picture 9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33129" y="6476829"/>
              <a:ext cx="1415602" cy="334468"/>
            </a:xfrm>
            <a:prstGeom prst="rect">
              <a:avLst/>
            </a:prstGeom>
            <a:noFill/>
            <a:extLst>
              <a:ext uri="{909E8E84-426E-40DD-AFC4-6F175D3DCCD1}">
                <a14:hiddenFill xmlns:a14="http://schemas.microsoft.com/office/drawing/2010/main">
                  <a:solidFill>
                    <a:srgbClr val="FFFFFF"/>
                  </a:solidFill>
                </a14:hiddenFill>
              </a:ext>
            </a:extLst>
          </p:spPr>
        </p:pic>
        <p:grpSp>
          <p:nvGrpSpPr>
            <p:cNvPr id="95" name="Group 94"/>
            <p:cNvGrpSpPr/>
            <p:nvPr/>
          </p:nvGrpSpPr>
          <p:grpSpPr>
            <a:xfrm>
              <a:off x="-839" y="1085848"/>
              <a:ext cx="9918269" cy="1691722"/>
              <a:chOff x="-839" y="1085848"/>
              <a:chExt cx="9918269" cy="1691722"/>
            </a:xfrm>
          </p:grpSpPr>
          <p:sp>
            <p:nvSpPr>
              <p:cNvPr id="96" name="Rectangle 95"/>
              <p:cNvSpPr/>
              <p:nvPr/>
            </p:nvSpPr>
            <p:spPr>
              <a:xfrm flipV="1">
                <a:off x="1948732" y="1393488"/>
                <a:ext cx="7968698" cy="11073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Subtitle 5"/>
              <p:cNvSpPr txBox="1">
                <a:spLocks/>
              </p:cNvSpPr>
              <p:nvPr/>
            </p:nvSpPr>
            <p:spPr>
              <a:xfrm>
                <a:off x="461533" y="1310596"/>
                <a:ext cx="1789563" cy="374903"/>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400" b="1" spc="100" dirty="0" smtClean="0">
                    <a:solidFill>
                      <a:srgbClr val="A11843"/>
                    </a:solidFill>
                    <a:latin typeface="Arial Black" panose="020B0A04020102020204" pitchFamily="34" charset="0"/>
                    <a:cs typeface="Arial" panose="020B0604020202020204" pitchFamily="34" charset="0"/>
                  </a:rPr>
                  <a:t>STATISTICS</a:t>
                </a:r>
                <a:endParaRPr lang="fr-CH" sz="1400" b="1" spc="100" dirty="0">
                  <a:solidFill>
                    <a:srgbClr val="A11843"/>
                  </a:solidFill>
                  <a:latin typeface="Arial Black" panose="020B0A04020102020204" pitchFamily="34" charset="0"/>
                  <a:cs typeface="Arial" panose="020B0604020202020204" pitchFamily="34" charset="0"/>
                </a:endParaRPr>
              </a:p>
            </p:txBody>
          </p:sp>
          <p:sp>
            <p:nvSpPr>
              <p:cNvPr id="98" name="Rectangle 97"/>
              <p:cNvSpPr/>
              <p:nvPr/>
            </p:nvSpPr>
            <p:spPr>
              <a:xfrm flipV="1">
                <a:off x="-839" y="1393491"/>
                <a:ext cx="467543" cy="110727"/>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flipV="1">
                <a:off x="420986" y="1393490"/>
                <a:ext cx="45719" cy="138408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0" name="Picture 9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9658" y="1085848"/>
                <a:ext cx="374200" cy="339290"/>
              </a:xfrm>
              <a:prstGeom prst="rect">
                <a:avLst/>
              </a:prstGeom>
            </p:spPr>
          </p:pic>
        </p:grpSp>
      </p:grpSp>
      <p:sp>
        <p:nvSpPr>
          <p:cNvPr id="11" name="Content Placeholder 10"/>
          <p:cNvSpPr>
            <a:spLocks noGrp="1"/>
          </p:cNvSpPr>
          <p:nvPr>
            <p:ph idx="1"/>
          </p:nvPr>
        </p:nvSpPr>
        <p:spPr>
          <a:xfrm>
            <a:off x="461532" y="1504218"/>
            <a:ext cx="9014065" cy="5054626"/>
          </a:xfrm>
          <a:solidFill>
            <a:schemeClr val="bg1">
              <a:lumMod val="85000"/>
              <a:alpha val="15000"/>
            </a:schemeClr>
          </a:solidFill>
        </p:spPr>
        <p:txBody>
          <a:bodyPr>
            <a:normAutofit fontScale="85000" lnSpcReduction="10000"/>
          </a:bodyPr>
          <a:lstStyle/>
          <a:p>
            <a:pPr marL="919163" lvl="1" indent="-346075">
              <a:buClr>
                <a:srgbClr val="A11843"/>
              </a:buClr>
              <a:buFont typeface="Wingdings" panose="05000000000000000000" pitchFamily="2" charset="2"/>
              <a:buChar char="§"/>
            </a:pPr>
            <a:endParaRPr lang="en-US" sz="2000" dirty="0" smtClean="0"/>
          </a:p>
          <a:p>
            <a:pPr marL="919163" lvl="1" indent="-346075">
              <a:buClr>
                <a:srgbClr val="A11843"/>
              </a:buClr>
              <a:buFont typeface="Wingdings" panose="05000000000000000000" pitchFamily="2" charset="2"/>
              <a:buChar char="§"/>
            </a:pPr>
            <a:r>
              <a:rPr lang="en-US" sz="2600" dirty="0" smtClean="0"/>
              <a:t>For </a:t>
            </a:r>
            <a:r>
              <a:rPr lang="en-US" sz="2600" dirty="0"/>
              <a:t>countries whose level of development is not comparable with those of ECE region, it is first necessary to reinforce the statistical system and the legal framework to make NSO the coordinator and focal point for SDGs. </a:t>
            </a:r>
            <a:r>
              <a:rPr lang="en-US" sz="2600" u="sng" dirty="0"/>
              <a:t>Would be useful to have recommendations on how to establish mechanisms of coordination </a:t>
            </a:r>
            <a:r>
              <a:rPr lang="en-US" sz="2600" dirty="0"/>
              <a:t>in case there is a conflict with other institutions (Dominican Republic)</a:t>
            </a:r>
          </a:p>
          <a:p>
            <a:pPr marL="919163" lvl="1" indent="-346075">
              <a:buClr>
                <a:srgbClr val="A11843"/>
              </a:buClr>
              <a:buFont typeface="Wingdings" panose="05000000000000000000" pitchFamily="2" charset="2"/>
              <a:buChar char="§"/>
            </a:pPr>
            <a:r>
              <a:rPr lang="en-GB" sz="2600" dirty="0"/>
              <a:t>Coordination between national statistical systems and international organizations is important </a:t>
            </a:r>
            <a:r>
              <a:rPr lang="en-GB" sz="2600" dirty="0" smtClean="0"/>
              <a:t>to </a:t>
            </a:r>
            <a:r>
              <a:rPr lang="en-GB" sz="2600" dirty="0"/>
              <a:t>ensure transparency and efficiency in reporting and to avoid </a:t>
            </a:r>
            <a:r>
              <a:rPr lang="en-GB" sz="2600" dirty="0" smtClean="0"/>
              <a:t>duplication (Spain)</a:t>
            </a:r>
          </a:p>
          <a:p>
            <a:pPr marL="919163" lvl="1" indent="-346075">
              <a:buClr>
                <a:srgbClr val="A11843"/>
              </a:buClr>
              <a:buFont typeface="Wingdings" panose="05000000000000000000" pitchFamily="2" charset="2"/>
              <a:buChar char="§"/>
            </a:pPr>
            <a:r>
              <a:rPr lang="en-GB" sz="2600" dirty="0" smtClean="0"/>
              <a:t>It should </a:t>
            </a:r>
            <a:r>
              <a:rPr lang="en-GB" sz="2600" dirty="0"/>
              <a:t>be clearer on what is meant by </a:t>
            </a:r>
            <a:r>
              <a:rPr lang="en-GB" sz="2600" dirty="0" smtClean="0"/>
              <a:t>capacity and the types </a:t>
            </a:r>
            <a:r>
              <a:rPr lang="en-GB" sz="2600" dirty="0"/>
              <a:t>of capacities that must be </a:t>
            </a:r>
            <a:r>
              <a:rPr lang="en-GB" sz="2600" dirty="0" smtClean="0"/>
              <a:t>built. We should look </a:t>
            </a:r>
            <a:r>
              <a:rPr lang="en-GB" sz="2600" dirty="0"/>
              <a:t>into some conceptual work for the capacity building issue as such. </a:t>
            </a:r>
            <a:r>
              <a:rPr lang="en-GB" sz="2600" dirty="0" smtClean="0"/>
              <a:t>The targets 17.18 and 17.19 address </a:t>
            </a:r>
            <a:r>
              <a:rPr lang="en-GB" sz="2600" dirty="0"/>
              <a:t>NSOs in both developed and developing </a:t>
            </a:r>
            <a:r>
              <a:rPr lang="en-GB" sz="2600" dirty="0" smtClean="0"/>
              <a:t>countries. Therefore, </a:t>
            </a:r>
            <a:r>
              <a:rPr lang="en-GB" sz="2600" dirty="0"/>
              <a:t>it could be useful to give some advice and share </a:t>
            </a:r>
            <a:r>
              <a:rPr lang="en-GB" sz="2600" dirty="0" smtClean="0"/>
              <a:t>experience </a:t>
            </a:r>
            <a:r>
              <a:rPr lang="en-GB" sz="2600" dirty="0"/>
              <a:t>on e.g. capacity development models that </a:t>
            </a:r>
            <a:r>
              <a:rPr lang="en-GB" sz="2600" dirty="0" smtClean="0"/>
              <a:t>work, </a:t>
            </a:r>
            <a:r>
              <a:rPr lang="en-GB" sz="2600" dirty="0"/>
              <a:t>how to build partnership with funders (MFAs, aid programmes, </a:t>
            </a:r>
            <a:r>
              <a:rPr lang="en-GB" sz="2600" dirty="0" err="1"/>
              <a:t>IOs</a:t>
            </a:r>
            <a:r>
              <a:rPr lang="en-GB" sz="2600" dirty="0"/>
              <a:t> etc.) and to clarify terminology. </a:t>
            </a:r>
            <a:r>
              <a:rPr lang="en-GB" sz="2600" dirty="0" smtClean="0"/>
              <a:t>(Norway)</a:t>
            </a:r>
            <a:endParaRPr lang="en-US" sz="2600" dirty="0">
              <a:cs typeface="Arial" panose="020B0604020202020204" pitchFamily="34" charset="0"/>
            </a:endParaRPr>
          </a:p>
          <a:p>
            <a:pPr marL="461963" indent="-346075">
              <a:buClr>
                <a:srgbClr val="A11843"/>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p:txBody>
      </p:sp>
      <p:sp>
        <p:nvSpPr>
          <p:cNvPr id="3" name="Title 4"/>
          <p:cNvSpPr txBox="1">
            <a:spLocks/>
          </p:cNvSpPr>
          <p:nvPr/>
        </p:nvSpPr>
        <p:spPr>
          <a:xfrm>
            <a:off x="461542" y="208072"/>
            <a:ext cx="9014056" cy="99219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b="1" spc="50" dirty="0">
                <a:latin typeface="Arial Black" panose="020B0A04020102020204" pitchFamily="34" charset="0"/>
                <a:cs typeface="Arial" panose="020B0604020202020204" pitchFamily="34" charset="0"/>
              </a:rPr>
              <a:t>Other comments </a:t>
            </a:r>
            <a:r>
              <a:rPr lang="en-US" sz="3200" b="1" spc="50" dirty="0" smtClean="0">
                <a:latin typeface="Arial Black" panose="020B0A04020102020204" pitchFamily="34" charset="0"/>
                <a:cs typeface="Arial" panose="020B0604020202020204" pitchFamily="34" charset="0"/>
              </a:rPr>
              <a:t>(2)</a:t>
            </a:r>
            <a:endParaRPr lang="en-US" sz="3200" b="1" spc="50" dirty="0">
              <a:latin typeface="Arial Black" panose="020B0A040201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FEB09506-28EA-4C19-A061-02E7C9DE017B}" type="slidenum">
              <a:rPr lang="en-US" smtClean="0"/>
              <a:t>6</a:t>
            </a:fld>
            <a:endParaRPr lang="en-US"/>
          </a:p>
        </p:txBody>
      </p:sp>
    </p:spTree>
    <p:extLst>
      <p:ext uri="{BB962C8B-B14F-4D97-AF65-F5344CB8AC3E}">
        <p14:creationId xmlns:p14="http://schemas.microsoft.com/office/powerpoint/2010/main" val="9525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p:cNvGrpSpPr/>
          <p:nvPr/>
        </p:nvGrpSpPr>
        <p:grpSpPr>
          <a:xfrm>
            <a:off x="-839" y="1085848"/>
            <a:ext cx="9918269" cy="5725449"/>
            <a:chOff x="-839" y="1085848"/>
            <a:chExt cx="9918269" cy="5725449"/>
          </a:xfrm>
        </p:grpSpPr>
        <p:pic>
          <p:nvPicPr>
            <p:cNvPr id="94" name="Picture 9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33129" y="6476829"/>
              <a:ext cx="1415602" cy="334468"/>
            </a:xfrm>
            <a:prstGeom prst="rect">
              <a:avLst/>
            </a:prstGeom>
            <a:noFill/>
            <a:extLst>
              <a:ext uri="{909E8E84-426E-40DD-AFC4-6F175D3DCCD1}">
                <a14:hiddenFill xmlns:a14="http://schemas.microsoft.com/office/drawing/2010/main">
                  <a:solidFill>
                    <a:srgbClr val="FFFFFF"/>
                  </a:solidFill>
                </a14:hiddenFill>
              </a:ext>
            </a:extLst>
          </p:spPr>
        </p:pic>
        <p:grpSp>
          <p:nvGrpSpPr>
            <p:cNvPr id="95" name="Group 94"/>
            <p:cNvGrpSpPr/>
            <p:nvPr/>
          </p:nvGrpSpPr>
          <p:grpSpPr>
            <a:xfrm>
              <a:off x="-839" y="1085848"/>
              <a:ext cx="9918269" cy="1691722"/>
              <a:chOff x="-839" y="1085848"/>
              <a:chExt cx="9918269" cy="1691722"/>
            </a:xfrm>
          </p:grpSpPr>
          <p:sp>
            <p:nvSpPr>
              <p:cNvPr id="96" name="Rectangle 95"/>
              <p:cNvSpPr/>
              <p:nvPr/>
            </p:nvSpPr>
            <p:spPr>
              <a:xfrm flipV="1">
                <a:off x="1948732" y="1393488"/>
                <a:ext cx="7968698" cy="11073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Subtitle 5"/>
              <p:cNvSpPr txBox="1">
                <a:spLocks/>
              </p:cNvSpPr>
              <p:nvPr/>
            </p:nvSpPr>
            <p:spPr>
              <a:xfrm>
                <a:off x="461533" y="1310596"/>
                <a:ext cx="1789563" cy="374903"/>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400" b="1" spc="100" dirty="0" smtClean="0">
                    <a:solidFill>
                      <a:srgbClr val="A11843"/>
                    </a:solidFill>
                    <a:latin typeface="Arial Black" panose="020B0A04020102020204" pitchFamily="34" charset="0"/>
                    <a:cs typeface="Arial" panose="020B0604020202020204" pitchFamily="34" charset="0"/>
                  </a:rPr>
                  <a:t>STATISTICS</a:t>
                </a:r>
                <a:endParaRPr lang="fr-CH" sz="1400" b="1" spc="100" dirty="0">
                  <a:solidFill>
                    <a:srgbClr val="A11843"/>
                  </a:solidFill>
                  <a:latin typeface="Arial Black" panose="020B0A04020102020204" pitchFamily="34" charset="0"/>
                  <a:cs typeface="Arial" panose="020B0604020202020204" pitchFamily="34" charset="0"/>
                </a:endParaRPr>
              </a:p>
            </p:txBody>
          </p:sp>
          <p:sp>
            <p:nvSpPr>
              <p:cNvPr id="98" name="Rectangle 97"/>
              <p:cNvSpPr/>
              <p:nvPr/>
            </p:nvSpPr>
            <p:spPr>
              <a:xfrm flipV="1">
                <a:off x="-839" y="1393491"/>
                <a:ext cx="467543" cy="110727"/>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flipV="1">
                <a:off x="420986" y="1393490"/>
                <a:ext cx="45719" cy="1384080"/>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0" name="Picture 9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9658" y="1085848"/>
                <a:ext cx="374200" cy="339290"/>
              </a:xfrm>
              <a:prstGeom prst="rect">
                <a:avLst/>
              </a:prstGeom>
            </p:spPr>
          </p:pic>
        </p:grpSp>
      </p:grpSp>
      <p:sp>
        <p:nvSpPr>
          <p:cNvPr id="11" name="Content Placeholder 10"/>
          <p:cNvSpPr>
            <a:spLocks noGrp="1"/>
          </p:cNvSpPr>
          <p:nvPr>
            <p:ph idx="1"/>
          </p:nvPr>
        </p:nvSpPr>
        <p:spPr>
          <a:xfrm>
            <a:off x="461532" y="1825625"/>
            <a:ext cx="9014065" cy="4530726"/>
          </a:xfrm>
          <a:solidFill>
            <a:schemeClr val="bg1">
              <a:lumMod val="85000"/>
              <a:alpha val="15000"/>
            </a:schemeClr>
          </a:solidFill>
        </p:spPr>
        <p:txBody>
          <a:bodyPr>
            <a:normAutofit lnSpcReduction="10000"/>
          </a:bodyPr>
          <a:lstStyle/>
          <a:p>
            <a:pPr marL="461963" indent="-346075">
              <a:buClr>
                <a:srgbClr val="A11843"/>
              </a:buClr>
              <a:buFont typeface="Wingdings" panose="05000000000000000000" pitchFamily="2" charset="2"/>
              <a:buChar char="§"/>
            </a:pPr>
            <a:r>
              <a:rPr lang="en-US" sz="2400" dirty="0" smtClean="0"/>
              <a:t>Custodian agencies to </a:t>
            </a:r>
            <a:r>
              <a:rPr lang="en-US" sz="2400" dirty="0" err="1"/>
              <a:t>harmonise</a:t>
            </a:r>
            <a:r>
              <a:rPr lang="en-US" sz="2400" dirty="0"/>
              <a:t> the format for providing data on SDG indicators</a:t>
            </a:r>
          </a:p>
          <a:p>
            <a:pPr marL="461963" indent="-346075">
              <a:buClr>
                <a:srgbClr val="A11843"/>
              </a:buClr>
              <a:buFont typeface="Wingdings" panose="05000000000000000000" pitchFamily="2" charset="2"/>
              <a:buChar char="§"/>
            </a:pPr>
            <a:r>
              <a:rPr lang="en-US" sz="2400" dirty="0"/>
              <a:t>Provide a uniform metadata template </a:t>
            </a:r>
          </a:p>
          <a:p>
            <a:pPr marL="461963" indent="-346075">
              <a:buClr>
                <a:srgbClr val="A11843"/>
              </a:buClr>
              <a:buFont typeface="Wingdings" panose="05000000000000000000" pitchFamily="2" charset="2"/>
              <a:buChar char="§"/>
            </a:pPr>
            <a:r>
              <a:rPr lang="en-US" sz="2400" dirty="0" smtClean="0"/>
              <a:t>International Organizations’ </a:t>
            </a:r>
            <a:r>
              <a:rPr lang="en-US" sz="2400" dirty="0"/>
              <a:t>support </a:t>
            </a:r>
            <a:r>
              <a:rPr lang="en-US" sz="2400" dirty="0" smtClean="0"/>
              <a:t>is very </a:t>
            </a:r>
            <a:r>
              <a:rPr lang="en-US" sz="2400" dirty="0"/>
              <a:t>important </a:t>
            </a:r>
            <a:r>
              <a:rPr lang="en-US" sz="2400" dirty="0" smtClean="0"/>
              <a:t>- methodological </a:t>
            </a:r>
            <a:r>
              <a:rPr lang="en-US" sz="2400" dirty="0"/>
              <a:t>materials and training </a:t>
            </a:r>
            <a:r>
              <a:rPr lang="en-US" sz="2400" dirty="0" smtClean="0"/>
              <a:t>courses </a:t>
            </a:r>
            <a:endParaRPr lang="en-US" sz="2400" dirty="0">
              <a:cs typeface="Arial" panose="020B0604020202020204" pitchFamily="34" charset="0"/>
            </a:endParaRPr>
          </a:p>
          <a:p>
            <a:pPr marL="461963" indent="-346075">
              <a:buClr>
                <a:srgbClr val="A11843"/>
              </a:buClr>
              <a:buFont typeface="Wingdings" panose="05000000000000000000" pitchFamily="2" charset="2"/>
              <a:buChar char="§"/>
            </a:pPr>
            <a:r>
              <a:rPr lang="en-US" sz="2400" dirty="0"/>
              <a:t>Make available for countries the schedule of reporting global SDG indicators</a:t>
            </a:r>
          </a:p>
          <a:p>
            <a:pPr marL="461963" indent="-346075">
              <a:buClr>
                <a:srgbClr val="A11843"/>
              </a:buClr>
              <a:buFont typeface="Wingdings" panose="05000000000000000000" pitchFamily="2" charset="2"/>
              <a:buChar char="§"/>
            </a:pPr>
            <a:r>
              <a:rPr lang="en-US" sz="2400" dirty="0" smtClean="0"/>
              <a:t>It will </a:t>
            </a:r>
            <a:r>
              <a:rPr lang="en-US" sz="2400" dirty="0"/>
              <a:t>be useful to have a list of national data providers who send data to different custodian </a:t>
            </a:r>
            <a:r>
              <a:rPr lang="en-US" sz="2400" dirty="0" smtClean="0"/>
              <a:t>agencies</a:t>
            </a:r>
          </a:p>
          <a:p>
            <a:pPr marL="461963" indent="-346075">
              <a:buClr>
                <a:srgbClr val="A11843"/>
              </a:buClr>
              <a:buFont typeface="Wingdings" panose="05000000000000000000" pitchFamily="2" charset="2"/>
              <a:buChar char="§"/>
            </a:pPr>
            <a:r>
              <a:rPr lang="en-US" sz="2400" dirty="0" smtClean="0"/>
              <a:t>Necessary to establish a procedure to identify (and if possible solve) the discrepancies between country and international organizations (custodian agency) data</a:t>
            </a:r>
            <a:endParaRPr lang="en-US" sz="2400" dirty="0"/>
          </a:p>
        </p:txBody>
      </p:sp>
      <p:sp>
        <p:nvSpPr>
          <p:cNvPr id="3" name="Title 4"/>
          <p:cNvSpPr txBox="1">
            <a:spLocks/>
          </p:cNvSpPr>
          <p:nvPr/>
        </p:nvSpPr>
        <p:spPr>
          <a:xfrm>
            <a:off x="461542" y="208072"/>
            <a:ext cx="9014056" cy="99219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b="1" spc="50" dirty="0" smtClean="0">
                <a:latin typeface="Arial Black" panose="020B0A04020102020204" pitchFamily="34" charset="0"/>
                <a:cs typeface="Arial" panose="020B0604020202020204" pitchFamily="34" charset="0"/>
              </a:rPr>
              <a:t>More suggestions on data flows</a:t>
            </a:r>
            <a:endParaRPr lang="en-US" sz="3200" b="1" spc="50" dirty="0">
              <a:latin typeface="Arial Black" panose="020B0A040201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FEB09506-28EA-4C19-A061-02E7C9DE017B}" type="slidenum">
              <a:rPr lang="en-US" smtClean="0"/>
              <a:t>7</a:t>
            </a:fld>
            <a:endParaRPr lang="en-US"/>
          </a:p>
        </p:txBody>
      </p:sp>
    </p:spTree>
    <p:extLst>
      <p:ext uri="{BB962C8B-B14F-4D97-AF65-F5344CB8AC3E}">
        <p14:creationId xmlns:p14="http://schemas.microsoft.com/office/powerpoint/2010/main" val="2723345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413355" y="486641"/>
            <a:ext cx="9159287" cy="6040330"/>
            <a:chOff x="413355" y="486641"/>
            <a:chExt cx="9159287" cy="6040330"/>
          </a:xfrm>
        </p:grpSpPr>
        <p:grpSp>
          <p:nvGrpSpPr>
            <p:cNvPr id="268" name="Group 267"/>
            <p:cNvGrpSpPr/>
            <p:nvPr/>
          </p:nvGrpSpPr>
          <p:grpSpPr>
            <a:xfrm>
              <a:off x="8801387" y="1161709"/>
              <a:ext cx="696748" cy="603621"/>
              <a:chOff x="8259614" y="1445817"/>
              <a:chExt cx="700405" cy="603621"/>
            </a:xfrm>
          </p:grpSpPr>
          <p:sp>
            <p:nvSpPr>
              <p:cNvPr id="294" name="Rectangle 293"/>
              <p:cNvSpPr/>
              <p:nvPr/>
            </p:nvSpPr>
            <p:spPr>
              <a:xfrm flipV="1">
                <a:off x="8259614" y="1445817"/>
                <a:ext cx="700405" cy="603621"/>
              </a:xfrm>
              <a:prstGeom prst="rect">
                <a:avLst/>
              </a:prstGeom>
              <a:solidFill>
                <a:srgbClr val="036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5" name="Picture 29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59614" y="1810135"/>
                <a:ext cx="698657" cy="233207"/>
              </a:xfrm>
              <a:prstGeom prst="rect">
                <a:avLst/>
              </a:prstGeom>
            </p:spPr>
          </p:pic>
        </p:grpSp>
        <p:grpSp>
          <p:nvGrpSpPr>
            <p:cNvPr id="270" name="Group 269"/>
            <p:cNvGrpSpPr/>
            <p:nvPr/>
          </p:nvGrpSpPr>
          <p:grpSpPr>
            <a:xfrm>
              <a:off x="8798471" y="486641"/>
              <a:ext cx="699663" cy="617187"/>
              <a:chOff x="8336832" y="796602"/>
              <a:chExt cx="699663" cy="617187"/>
            </a:xfrm>
          </p:grpSpPr>
          <p:sp>
            <p:nvSpPr>
              <p:cNvPr id="290" name="Rectangle 289"/>
              <p:cNvSpPr/>
              <p:nvPr/>
            </p:nvSpPr>
            <p:spPr>
              <a:xfrm flipV="1">
                <a:off x="8336832" y="804865"/>
                <a:ext cx="699663" cy="603621"/>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1" name="Picture 290"/>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48707" y="796602"/>
                <a:ext cx="680693" cy="617187"/>
              </a:xfrm>
              <a:prstGeom prst="rect">
                <a:avLst/>
              </a:prstGeom>
            </p:spPr>
          </p:pic>
        </p:grpSp>
        <p:grpSp>
          <p:nvGrpSpPr>
            <p:cNvPr id="271" name="Group 270"/>
            <p:cNvGrpSpPr/>
            <p:nvPr/>
          </p:nvGrpSpPr>
          <p:grpSpPr>
            <a:xfrm>
              <a:off x="8805756" y="1827855"/>
              <a:ext cx="695939" cy="616803"/>
              <a:chOff x="8340556" y="2149731"/>
              <a:chExt cx="695939" cy="616803"/>
            </a:xfrm>
          </p:grpSpPr>
          <p:sp>
            <p:nvSpPr>
              <p:cNvPr id="288" name="Rectangle 287"/>
              <p:cNvSpPr/>
              <p:nvPr/>
            </p:nvSpPr>
            <p:spPr>
              <a:xfrm flipV="1">
                <a:off x="8340556" y="2149731"/>
                <a:ext cx="695939" cy="601597"/>
              </a:xfrm>
              <a:prstGeom prst="rect">
                <a:avLst/>
              </a:prstGeom>
              <a:solidFill>
                <a:srgbClr val="1748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9" name="Picture 288"/>
              <p:cNvPicPr>
                <a:picLocks noChangeAspect="1"/>
              </p:cNvPicPr>
              <p:nvPr/>
            </p:nvPicPr>
            <p:blipFill>
              <a:blip r:embed="rId6" cstate="print">
                <a:extLst>
                  <a:ext uri="{BEBA8EAE-BF5A-486C-A8C5-ECC9F3942E4B}">
                    <a14:imgProps xmlns:a14="http://schemas.microsoft.com/office/drawing/2010/main">
                      <a14:imgLayer r:embed="rId7">
                        <a14:imgEffect>
                          <a14:sharpenSoften amount="100000"/>
                        </a14:imgEffect>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57310" y="2161712"/>
                <a:ext cx="667056" cy="604822"/>
              </a:xfrm>
              <a:prstGeom prst="rect">
                <a:avLst/>
              </a:prstGeom>
            </p:spPr>
          </p:pic>
        </p:grpSp>
        <p:grpSp>
          <p:nvGrpSpPr>
            <p:cNvPr id="272" name="Group 271"/>
            <p:cNvGrpSpPr/>
            <p:nvPr/>
          </p:nvGrpSpPr>
          <p:grpSpPr>
            <a:xfrm>
              <a:off x="8805756" y="2492898"/>
              <a:ext cx="692379" cy="601597"/>
              <a:chOff x="8341618" y="2827400"/>
              <a:chExt cx="692378" cy="601597"/>
            </a:xfrm>
          </p:grpSpPr>
          <p:sp>
            <p:nvSpPr>
              <p:cNvPr id="286" name="Rectangle 285"/>
              <p:cNvSpPr/>
              <p:nvPr/>
            </p:nvSpPr>
            <p:spPr>
              <a:xfrm flipV="1">
                <a:off x="8341618" y="2827400"/>
                <a:ext cx="692378" cy="601597"/>
              </a:xfrm>
              <a:prstGeom prst="rect">
                <a:avLst/>
              </a:prstGeom>
              <a:solidFill>
                <a:srgbClr val="27B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7" name="Picture 286"/>
              <p:cNvPicPr>
                <a:picLocks noChangeAspect="1"/>
              </p:cNvPicPr>
              <p:nvPr/>
            </p:nvPicPr>
            <p:blipFill>
              <a:blip r:embed="rId8" cstate="print">
                <a:extLst>
                  <a:ext uri="{BEBA8EAE-BF5A-486C-A8C5-ECC9F3942E4B}">
                    <a14:imgProps xmlns:a14="http://schemas.microsoft.com/office/drawing/2010/main">
                      <a14:imgLayer r:embed="rId9">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410466" y="2873983"/>
                <a:ext cx="560744" cy="508429"/>
              </a:xfrm>
              <a:prstGeom prst="rect">
                <a:avLst/>
              </a:prstGeom>
            </p:spPr>
          </p:pic>
        </p:grpSp>
        <p:grpSp>
          <p:nvGrpSpPr>
            <p:cNvPr id="273" name="Group 272"/>
            <p:cNvGrpSpPr/>
            <p:nvPr/>
          </p:nvGrpSpPr>
          <p:grpSpPr>
            <a:xfrm>
              <a:off x="8806818" y="3152402"/>
              <a:ext cx="691316" cy="745614"/>
              <a:chOff x="8342680" y="3475474"/>
              <a:chExt cx="691316" cy="745614"/>
            </a:xfrm>
          </p:grpSpPr>
          <p:sp>
            <p:nvSpPr>
              <p:cNvPr id="284" name="Rectangle 283"/>
              <p:cNvSpPr/>
              <p:nvPr/>
            </p:nvSpPr>
            <p:spPr>
              <a:xfrm flipV="1">
                <a:off x="8342680" y="3475474"/>
                <a:ext cx="691316" cy="601597"/>
              </a:xfrm>
              <a:prstGeom prst="rect">
                <a:avLst/>
              </a:prstGeom>
              <a:solidFill>
                <a:srgbClr val="407F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5" name="Picture 284"/>
              <p:cNvPicPr>
                <a:picLocks noChangeAspect="1"/>
              </p:cNvPicPr>
              <p:nvPr/>
            </p:nvPicPr>
            <p:blipFill>
              <a:blip r:embed="rId10" cstate="print">
                <a:extLst>
                  <a:ext uri="{BEBA8EAE-BF5A-486C-A8C5-ECC9F3942E4B}">
                    <a14:imgProps xmlns:a14="http://schemas.microsoft.com/office/drawing/2010/main">
                      <a14:imgLayer r:embed="rId11">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73768" y="3638550"/>
                <a:ext cx="642477" cy="582538"/>
              </a:xfrm>
              <a:prstGeom prst="rect">
                <a:avLst/>
              </a:prstGeom>
            </p:spPr>
          </p:pic>
        </p:grpSp>
        <p:grpSp>
          <p:nvGrpSpPr>
            <p:cNvPr id="274" name="Group 273"/>
            <p:cNvGrpSpPr/>
            <p:nvPr/>
          </p:nvGrpSpPr>
          <p:grpSpPr>
            <a:xfrm>
              <a:off x="8806818" y="3797897"/>
              <a:ext cx="765824" cy="676183"/>
              <a:chOff x="8225057" y="3616913"/>
              <a:chExt cx="765824" cy="676183"/>
            </a:xfrm>
          </p:grpSpPr>
          <p:sp>
            <p:nvSpPr>
              <p:cNvPr id="282" name="Rectangle 281"/>
              <p:cNvSpPr/>
              <p:nvPr/>
            </p:nvSpPr>
            <p:spPr>
              <a:xfrm flipV="1">
                <a:off x="8225057" y="3628206"/>
                <a:ext cx="691316" cy="592882"/>
              </a:xfrm>
              <a:prstGeom prst="rect">
                <a:avLst/>
              </a:prstGeom>
              <a:solidFill>
                <a:srgbClr val="C42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3" name="Picture 282"/>
              <p:cNvPicPr>
                <a:picLocks noChangeAspect="1"/>
              </p:cNvPicPr>
              <p:nvPr/>
            </p:nvPicPr>
            <p:blipFill>
              <a:blip r:embed="rId12" cstate="print">
                <a:extLst>
                  <a:ext uri="{BEBA8EAE-BF5A-486C-A8C5-ECC9F3942E4B}">
                    <a14:imgProps xmlns:a14="http://schemas.microsoft.com/office/drawing/2010/main">
                      <a14:imgLayer r:embed="rId1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5124" y="3616913"/>
                <a:ext cx="745757" cy="676183"/>
              </a:xfrm>
              <a:prstGeom prst="rect">
                <a:avLst/>
              </a:prstGeom>
            </p:spPr>
          </p:pic>
        </p:grpSp>
        <p:grpSp>
          <p:nvGrpSpPr>
            <p:cNvPr id="275" name="Group 274"/>
            <p:cNvGrpSpPr/>
            <p:nvPr/>
          </p:nvGrpSpPr>
          <p:grpSpPr>
            <a:xfrm>
              <a:off x="8804694" y="4468376"/>
              <a:ext cx="694156" cy="653776"/>
              <a:chOff x="8242284" y="4791448"/>
              <a:chExt cx="694156" cy="653776"/>
            </a:xfrm>
          </p:grpSpPr>
          <p:sp>
            <p:nvSpPr>
              <p:cNvPr id="280" name="Rectangle 279"/>
              <p:cNvSpPr/>
              <p:nvPr/>
            </p:nvSpPr>
            <p:spPr>
              <a:xfrm flipV="1">
                <a:off x="8245124" y="4791448"/>
                <a:ext cx="691316" cy="591914"/>
              </a:xfrm>
              <a:prstGeom prst="rect">
                <a:avLst/>
              </a:prstGeom>
              <a:solidFill>
                <a:srgbClr val="C69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1" name="Picture 280"/>
              <p:cNvPicPr>
                <a:picLocks noChangeAspect="1"/>
              </p:cNvPicPr>
              <p:nvPr/>
            </p:nvPicPr>
            <p:blipFill>
              <a:blip r:embed="rId14" cstate="print">
                <a:extLst>
                  <a:ext uri="{BEBA8EAE-BF5A-486C-A8C5-ECC9F3942E4B}">
                    <a14:imgProps xmlns:a14="http://schemas.microsoft.com/office/drawing/2010/main">
                      <a14:imgLayer r:embed="rId15">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2284" y="4832574"/>
                <a:ext cx="675689" cy="612650"/>
              </a:xfrm>
              <a:prstGeom prst="rect">
                <a:avLst/>
              </a:prstGeom>
            </p:spPr>
          </p:pic>
        </p:grpSp>
        <p:grpSp>
          <p:nvGrpSpPr>
            <p:cNvPr id="296" name="Group 295"/>
            <p:cNvGrpSpPr/>
            <p:nvPr/>
          </p:nvGrpSpPr>
          <p:grpSpPr>
            <a:xfrm>
              <a:off x="8804695" y="5145012"/>
              <a:ext cx="693597" cy="591914"/>
              <a:chOff x="8242285" y="5445224"/>
              <a:chExt cx="693597" cy="591914"/>
            </a:xfrm>
          </p:grpSpPr>
          <p:sp>
            <p:nvSpPr>
              <p:cNvPr id="297" name="Rectangle 296"/>
              <p:cNvSpPr/>
              <p:nvPr/>
            </p:nvSpPr>
            <p:spPr>
              <a:xfrm flipV="1">
                <a:off x="8242285" y="5445224"/>
                <a:ext cx="693597" cy="591914"/>
              </a:xfrm>
              <a:prstGeom prst="rect">
                <a:avLst/>
              </a:prstGeom>
              <a:solidFill>
                <a:srgbClr val="F16A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8" name="Picture 297"/>
              <p:cNvPicPr>
                <a:picLocks noChangeAspect="1"/>
              </p:cNvPicPr>
              <p:nvPr/>
            </p:nvPicPr>
            <p:blipFill>
              <a:blip r:embed="rId16" cstate="print">
                <a:extLst>
                  <a:ext uri="{BEBA8EAE-BF5A-486C-A8C5-ECC9F3942E4B}">
                    <a14:imgProps xmlns:a14="http://schemas.microsoft.com/office/drawing/2010/main">
                      <a14:imgLayer r:embed="rId17">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05472" y="5504894"/>
                <a:ext cx="587008" cy="532243"/>
              </a:xfrm>
              <a:prstGeom prst="rect">
                <a:avLst/>
              </a:prstGeom>
            </p:spPr>
          </p:pic>
        </p:grpSp>
        <p:grpSp>
          <p:nvGrpSpPr>
            <p:cNvPr id="7" name="Group 6"/>
            <p:cNvGrpSpPr/>
            <p:nvPr/>
          </p:nvGrpSpPr>
          <p:grpSpPr>
            <a:xfrm>
              <a:off x="413355" y="5806394"/>
              <a:ext cx="9087279" cy="720577"/>
              <a:chOff x="413355" y="5806394"/>
              <a:chExt cx="9087279" cy="720577"/>
            </a:xfrm>
          </p:grpSpPr>
          <p:sp>
            <p:nvSpPr>
              <p:cNvPr id="292" name="Rectangle 291"/>
              <p:cNvSpPr/>
              <p:nvPr/>
            </p:nvSpPr>
            <p:spPr>
              <a:xfrm flipV="1">
                <a:off x="413355" y="5806394"/>
                <a:ext cx="9087279" cy="616611"/>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3" name="Picture 292"/>
              <p:cNvPicPr>
                <a:picLocks noChangeAspect="1"/>
              </p:cNvPicPr>
              <p:nvPr/>
            </p:nvPicPr>
            <p:blipFill>
              <a:blip r:embed="rId18" cstate="print">
                <a:extLst>
                  <a:ext uri="{BEBA8EAE-BF5A-486C-A8C5-ECC9F3942E4B}">
                    <a14:imgProps xmlns:a14="http://schemas.microsoft.com/office/drawing/2010/main">
                      <a14:imgLayer r:embed="rId19">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554847" y="5840492"/>
                <a:ext cx="731903" cy="663619"/>
              </a:xfrm>
              <a:prstGeom prst="rect">
                <a:avLst/>
              </a:prstGeom>
            </p:spPr>
          </p:pic>
          <p:sp>
            <p:nvSpPr>
              <p:cNvPr id="299" name="Subtitle 5"/>
              <p:cNvSpPr txBox="1">
                <a:spLocks/>
              </p:cNvSpPr>
              <p:nvPr/>
            </p:nvSpPr>
            <p:spPr>
              <a:xfrm>
                <a:off x="5774418" y="6152068"/>
                <a:ext cx="1375965"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600" spc="200" dirty="0" smtClean="0">
                    <a:solidFill>
                      <a:schemeClr val="bg1"/>
                    </a:solidFill>
                    <a:latin typeface="Arial Narrow" panose="020B0606020202030204" pitchFamily="34" charset="0"/>
                    <a:cs typeface="Arial" panose="020B0604020202020204" pitchFamily="34" charset="0"/>
                  </a:rPr>
                  <a:t>STATISTICS</a:t>
                </a:r>
                <a:endParaRPr lang="en-US" sz="1600" spc="200" dirty="0">
                  <a:solidFill>
                    <a:schemeClr val="bg1"/>
                  </a:solidFill>
                  <a:latin typeface="Arial Narrow" panose="020B0606020202030204" pitchFamily="34" charset="0"/>
                  <a:cs typeface="Arial" panose="020B0604020202020204" pitchFamily="34" charset="0"/>
                </a:endParaRPr>
              </a:p>
            </p:txBody>
          </p:sp>
        </p:grpSp>
      </p:grpSp>
      <p:sp>
        <p:nvSpPr>
          <p:cNvPr id="33" name="Subtitle 5"/>
          <p:cNvSpPr txBox="1">
            <a:spLocks/>
          </p:cNvSpPr>
          <p:nvPr/>
        </p:nvSpPr>
        <p:spPr>
          <a:xfrm>
            <a:off x="331009" y="4483677"/>
            <a:ext cx="4249343" cy="115212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600" dirty="0" smtClean="0">
                <a:solidFill>
                  <a:schemeClr val="tx1">
                    <a:lumMod val="65000"/>
                    <a:lumOff val="35000"/>
                  </a:schemeClr>
                </a:solidFill>
                <a:latin typeface="Arial" panose="020B0604020202020204" pitchFamily="34" charset="0"/>
                <a:cs typeface="Arial" panose="020B0604020202020204" pitchFamily="34" charset="0"/>
              </a:rPr>
              <a:t>Tiina Luige (tiina.luige@unece.org)</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a:p>
            <a:pPr marL="0" indent="0">
              <a:spcBef>
                <a:spcPts val="0"/>
              </a:spcBef>
              <a:buNone/>
            </a:pPr>
            <a:r>
              <a:rPr lang="en-US" sz="1600" dirty="0">
                <a:solidFill>
                  <a:srgbClr val="3E8EDE"/>
                </a:solidFill>
                <a:latin typeface="Arial Black" panose="020B0A04020102020204" pitchFamily="34" charset="0"/>
                <a:cs typeface="Arial" panose="020B0604020202020204" pitchFamily="34" charset="0"/>
              </a:rPr>
              <a:t>UNECE</a:t>
            </a:r>
            <a:r>
              <a:rPr lang="en-US" sz="1600" dirty="0">
                <a:solidFill>
                  <a:schemeClr val="tx1">
                    <a:lumMod val="65000"/>
                    <a:lumOff val="35000"/>
                  </a:schemeClr>
                </a:solidFill>
                <a:latin typeface="Arial" panose="020B0604020202020204" pitchFamily="34" charset="0"/>
                <a:cs typeface="Arial" panose="020B0604020202020204" pitchFamily="34" charset="0"/>
              </a:rPr>
              <a:t> </a:t>
            </a:r>
          </a:p>
          <a:p>
            <a:pPr marL="0" indent="0">
              <a:spcBef>
                <a:spcPts val="0"/>
              </a:spcBef>
              <a:buNone/>
            </a:pPr>
            <a:r>
              <a:rPr lang="en-US" sz="1600" dirty="0" smtClean="0">
                <a:solidFill>
                  <a:schemeClr val="tx1">
                    <a:lumMod val="65000"/>
                    <a:lumOff val="35000"/>
                  </a:schemeClr>
                </a:solidFill>
                <a:latin typeface="Arial" panose="020B0604020202020204" pitchFamily="34" charset="0"/>
                <a:cs typeface="Arial" panose="020B0604020202020204" pitchFamily="34" charset="0"/>
              </a:rPr>
              <a:t>Expert Meeting on statistics for SDGs</a:t>
            </a:r>
          </a:p>
          <a:p>
            <a:pPr marL="0" indent="0">
              <a:spcBef>
                <a:spcPts val="0"/>
              </a:spcBef>
              <a:buNone/>
            </a:pPr>
            <a:r>
              <a:rPr lang="en-US" sz="1600" dirty="0" smtClean="0">
                <a:solidFill>
                  <a:schemeClr val="tx1">
                    <a:lumMod val="65000"/>
                    <a:lumOff val="35000"/>
                  </a:schemeClr>
                </a:solidFill>
                <a:latin typeface="Arial" panose="020B0604020202020204" pitchFamily="34" charset="0"/>
                <a:cs typeface="Arial" panose="020B0604020202020204" pitchFamily="34" charset="0"/>
              </a:rPr>
              <a:t>10-12 April 2017</a:t>
            </a:r>
            <a:r>
              <a:rPr lang="en-US" sz="1600" dirty="0">
                <a:solidFill>
                  <a:schemeClr val="tx1">
                    <a:lumMod val="65000"/>
                    <a:lumOff val="35000"/>
                  </a:schemeClr>
                </a:solidFill>
                <a:latin typeface="Arial" panose="020B0604020202020204" pitchFamily="34" charset="0"/>
                <a:cs typeface="Arial" panose="020B0604020202020204" pitchFamily="34" charset="0"/>
              </a:rPr>
              <a:t>, </a:t>
            </a:r>
            <a:r>
              <a:rPr lang="en-US" sz="1600" dirty="0" smtClean="0">
                <a:solidFill>
                  <a:schemeClr val="tx1">
                    <a:lumMod val="65000"/>
                    <a:lumOff val="35000"/>
                  </a:schemeClr>
                </a:solidFill>
                <a:latin typeface="Arial" panose="020B0604020202020204" pitchFamily="34" charset="0"/>
                <a:cs typeface="Arial" panose="020B0604020202020204" pitchFamily="34" charset="0"/>
              </a:rPr>
              <a:t>Geneva</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0" name="Title 4"/>
          <p:cNvSpPr txBox="1">
            <a:spLocks/>
          </p:cNvSpPr>
          <p:nvPr/>
        </p:nvSpPr>
        <p:spPr>
          <a:xfrm>
            <a:off x="322246" y="2567345"/>
            <a:ext cx="4610717" cy="596171"/>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spc="50" dirty="0">
                <a:latin typeface="Arial Black" panose="020B0A04020102020204" pitchFamily="34" charset="0"/>
              </a:rPr>
              <a:t>Thank you!</a:t>
            </a:r>
          </a:p>
        </p:txBody>
      </p:sp>
      <p:pic>
        <p:nvPicPr>
          <p:cNvPr id="180" name="Picture 179"/>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413355" y="661580"/>
            <a:ext cx="2586095" cy="611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40315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766</TotalTime>
  <Words>877</Words>
  <Application>Microsoft Office PowerPoint</Application>
  <PresentationFormat>A4 Paper (210x297 mm)</PresentationFormat>
  <Paragraphs>64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UNECE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Lucica Matei</dc:creator>
  <cp:lastModifiedBy>Tiina Luige</cp:lastModifiedBy>
  <cp:revision>122</cp:revision>
  <cp:lastPrinted>2017-04-06T14:29:09Z</cp:lastPrinted>
  <dcterms:created xsi:type="dcterms:W3CDTF">2016-07-29T13:01:46Z</dcterms:created>
  <dcterms:modified xsi:type="dcterms:W3CDTF">2017-04-06T15:04:25Z</dcterms:modified>
</cp:coreProperties>
</file>