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71" r:id="rId3"/>
    <p:sldId id="284" r:id="rId4"/>
    <p:sldId id="285" r:id="rId5"/>
    <p:sldId id="287" r:id="rId6"/>
    <p:sldId id="27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26" autoAdjust="0"/>
  </p:normalViewPr>
  <p:slideViewPr>
    <p:cSldViewPr>
      <p:cViewPr>
        <p:scale>
          <a:sx n="75" d="100"/>
          <a:sy n="75" d="100"/>
        </p:scale>
        <p:origin x="-656"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95AB40-BCB4-4CA8-B364-0944D56D9877}" type="datetimeFigureOut">
              <a:rPr lang="en-GB" smtClean="0"/>
              <a:t>4/7/17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4462E-EDB1-461A-A843-5D074FEFC076}" type="slidenum">
              <a:rPr lang="en-GB" smtClean="0"/>
              <a:t>‹#›</a:t>
            </a:fld>
            <a:endParaRPr lang="en-GB"/>
          </a:p>
        </p:txBody>
      </p:sp>
    </p:spTree>
    <p:extLst>
      <p:ext uri="{BB962C8B-B14F-4D97-AF65-F5344CB8AC3E}">
        <p14:creationId xmlns:p14="http://schemas.microsoft.com/office/powerpoint/2010/main" val="1936298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900" dirty="0" smtClean="0"/>
              <a:t>A draft of the guidelines is expected by the next IAEG-SDG meeting in the fall and the finalized guidelines will be submitted to the next Statistical Commission (2018).</a:t>
            </a:r>
          </a:p>
          <a:p>
            <a:endParaRPr lang="en-GB" dirty="0"/>
          </a:p>
        </p:txBody>
      </p:sp>
      <p:sp>
        <p:nvSpPr>
          <p:cNvPr id="4" name="Slide Number Placeholder 3"/>
          <p:cNvSpPr>
            <a:spLocks noGrp="1"/>
          </p:cNvSpPr>
          <p:nvPr>
            <p:ph type="sldNum" sz="quarter" idx="10"/>
          </p:nvPr>
        </p:nvSpPr>
        <p:spPr/>
        <p:txBody>
          <a:bodyPr/>
          <a:lstStyle/>
          <a:p>
            <a:fld id="{F213D2B9-E7C6-4307-BF0B-0B9A36682D37}" type="slidenum">
              <a:rPr lang="en-GB" smtClean="0"/>
              <a:t>2</a:t>
            </a:fld>
            <a:endParaRPr lang="en-GB"/>
          </a:p>
        </p:txBody>
      </p:sp>
    </p:spTree>
    <p:extLst>
      <p:ext uri="{BB962C8B-B14F-4D97-AF65-F5344CB8AC3E}">
        <p14:creationId xmlns:p14="http://schemas.microsoft.com/office/powerpoint/2010/main" val="3475783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900" dirty="0" smtClean="0"/>
              <a:t>A draft of the guidelines is expected by the next IAEG-SDG meeting in the fall and the finalized guidelines will be submitted to the next Statistical Commission (2018).</a:t>
            </a:r>
          </a:p>
          <a:p>
            <a:endParaRPr lang="en-GB" dirty="0"/>
          </a:p>
        </p:txBody>
      </p:sp>
      <p:sp>
        <p:nvSpPr>
          <p:cNvPr id="4" name="Slide Number Placeholder 3"/>
          <p:cNvSpPr>
            <a:spLocks noGrp="1"/>
          </p:cNvSpPr>
          <p:nvPr>
            <p:ph type="sldNum" sz="quarter" idx="10"/>
          </p:nvPr>
        </p:nvSpPr>
        <p:spPr/>
        <p:txBody>
          <a:bodyPr/>
          <a:lstStyle/>
          <a:p>
            <a:fld id="{F213D2B9-E7C6-4307-BF0B-0B9A36682D37}" type="slidenum">
              <a:rPr lang="en-GB" smtClean="0"/>
              <a:t>3</a:t>
            </a:fld>
            <a:endParaRPr lang="en-GB"/>
          </a:p>
        </p:txBody>
      </p:sp>
    </p:spTree>
    <p:extLst>
      <p:ext uri="{BB962C8B-B14F-4D97-AF65-F5344CB8AC3E}">
        <p14:creationId xmlns:p14="http://schemas.microsoft.com/office/powerpoint/2010/main" val="347578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900" dirty="0" smtClean="0"/>
              <a:t>A draft of the guidelines is expected by the next IAEG-SDG meeting in the fall and the finalized guidelines will be submitted to the next Statistical Commission (2018).</a:t>
            </a:r>
          </a:p>
          <a:p>
            <a:endParaRPr lang="en-GB" dirty="0"/>
          </a:p>
        </p:txBody>
      </p:sp>
      <p:sp>
        <p:nvSpPr>
          <p:cNvPr id="4" name="Slide Number Placeholder 3"/>
          <p:cNvSpPr>
            <a:spLocks noGrp="1"/>
          </p:cNvSpPr>
          <p:nvPr>
            <p:ph type="sldNum" sz="quarter" idx="10"/>
          </p:nvPr>
        </p:nvSpPr>
        <p:spPr/>
        <p:txBody>
          <a:bodyPr/>
          <a:lstStyle/>
          <a:p>
            <a:fld id="{F213D2B9-E7C6-4307-BF0B-0B9A36682D37}" type="slidenum">
              <a:rPr lang="en-GB" smtClean="0"/>
              <a:t>4</a:t>
            </a:fld>
            <a:endParaRPr lang="en-GB"/>
          </a:p>
        </p:txBody>
      </p:sp>
    </p:spTree>
    <p:extLst>
      <p:ext uri="{BB962C8B-B14F-4D97-AF65-F5344CB8AC3E}">
        <p14:creationId xmlns:p14="http://schemas.microsoft.com/office/powerpoint/2010/main" val="3475783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900" dirty="0" smtClean="0"/>
              <a:t>A draft of the guidelines is expected by the next IAEG-SDG meeting in the fall and the finalized guidelines will be submitted to the next Statistical Commission (2018).</a:t>
            </a:r>
          </a:p>
          <a:p>
            <a:endParaRPr lang="en-GB" dirty="0"/>
          </a:p>
        </p:txBody>
      </p:sp>
      <p:sp>
        <p:nvSpPr>
          <p:cNvPr id="4" name="Slide Number Placeholder 3"/>
          <p:cNvSpPr>
            <a:spLocks noGrp="1"/>
          </p:cNvSpPr>
          <p:nvPr>
            <p:ph type="sldNum" sz="quarter" idx="10"/>
          </p:nvPr>
        </p:nvSpPr>
        <p:spPr/>
        <p:txBody>
          <a:bodyPr/>
          <a:lstStyle/>
          <a:p>
            <a:fld id="{F213D2B9-E7C6-4307-BF0B-0B9A36682D37}" type="slidenum">
              <a:rPr lang="en-GB" smtClean="0"/>
              <a:t>5</a:t>
            </a:fld>
            <a:endParaRPr lang="en-GB"/>
          </a:p>
        </p:txBody>
      </p:sp>
    </p:spTree>
    <p:extLst>
      <p:ext uri="{BB962C8B-B14F-4D97-AF65-F5344CB8AC3E}">
        <p14:creationId xmlns:p14="http://schemas.microsoft.com/office/powerpoint/2010/main" val="3475783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C4AC3B7-2809-43D0-BA3C-3060F4501AFE}" type="datetimeFigureOut">
              <a:rPr lang="en-GB" smtClean="0"/>
              <a:t>4/7/17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062052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C4AC3B7-2809-43D0-BA3C-3060F4501AFE}" type="datetimeFigureOut">
              <a:rPr lang="en-GB" smtClean="0"/>
              <a:t>4/7/17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114428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C4AC3B7-2809-43D0-BA3C-3060F4501AFE}" type="datetimeFigureOut">
              <a:rPr lang="en-GB" smtClean="0"/>
              <a:t>4/7/17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3445473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C4AC3B7-2809-43D0-BA3C-3060F4501AFE}" type="datetimeFigureOut">
              <a:rPr lang="en-GB" smtClean="0"/>
              <a:t>4/7/17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064140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4AC3B7-2809-43D0-BA3C-3060F4501AFE}" type="datetimeFigureOut">
              <a:rPr lang="en-GB" smtClean="0"/>
              <a:t>4/7/17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11817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C4AC3B7-2809-43D0-BA3C-3060F4501AFE}" type="datetimeFigureOut">
              <a:rPr lang="en-GB" smtClean="0"/>
              <a:t>4/7/17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3565636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C4AC3B7-2809-43D0-BA3C-3060F4501AFE}" type="datetimeFigureOut">
              <a:rPr lang="en-GB" smtClean="0"/>
              <a:t>4/7/17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4188072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C4AC3B7-2809-43D0-BA3C-3060F4501AFE}" type="datetimeFigureOut">
              <a:rPr lang="en-GB" smtClean="0"/>
              <a:t>4/7/17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2511432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4AC3B7-2809-43D0-BA3C-3060F4501AFE}" type="datetimeFigureOut">
              <a:rPr lang="en-GB" smtClean="0"/>
              <a:t>4/7/17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23324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4AC3B7-2809-43D0-BA3C-3060F4501AFE}" type="datetimeFigureOut">
              <a:rPr lang="en-GB" smtClean="0"/>
              <a:t>4/7/17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1197420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4AC3B7-2809-43D0-BA3C-3060F4501AFE}" type="datetimeFigureOut">
              <a:rPr lang="en-GB" smtClean="0"/>
              <a:t>4/7/17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8A25F9-83DF-44FD-B92F-6371DCFE06DD}" type="slidenum">
              <a:rPr lang="en-GB" smtClean="0"/>
              <a:t>‹#›</a:t>
            </a:fld>
            <a:endParaRPr lang="en-GB"/>
          </a:p>
        </p:txBody>
      </p:sp>
    </p:spTree>
    <p:extLst>
      <p:ext uri="{BB962C8B-B14F-4D97-AF65-F5344CB8AC3E}">
        <p14:creationId xmlns:p14="http://schemas.microsoft.com/office/powerpoint/2010/main" val="20154130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AC3B7-2809-43D0-BA3C-3060F4501AFE}" type="datetimeFigureOut">
              <a:rPr lang="en-GB" smtClean="0"/>
              <a:t>4/7/17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8A25F9-83DF-44FD-B92F-6371DCFE06DD}" type="slidenum">
              <a:rPr lang="en-GB" smtClean="0"/>
              <a:t>‹#›</a:t>
            </a:fld>
            <a:endParaRPr lang="en-GB"/>
          </a:p>
        </p:txBody>
      </p:sp>
    </p:spTree>
    <p:extLst>
      <p:ext uri="{BB962C8B-B14F-4D97-AF65-F5344CB8AC3E}">
        <p14:creationId xmlns:p14="http://schemas.microsoft.com/office/powerpoint/2010/main" val="2188257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590800"/>
            <a:ext cx="8208818" cy="2336790"/>
          </a:xfrm>
        </p:spPr>
        <p:txBody>
          <a:bodyPr>
            <a:normAutofit/>
          </a:bodyPr>
          <a:lstStyle/>
          <a:p>
            <a:r>
              <a:rPr lang="en-US" sz="3600" b="1" dirty="0" smtClean="0">
                <a:solidFill>
                  <a:schemeClr val="tx2"/>
                </a:solidFill>
              </a:rPr>
              <a:t>5</a:t>
            </a:r>
            <a:r>
              <a:rPr lang="en-US" sz="3600" b="1" baseline="30000" dirty="0" smtClean="0">
                <a:solidFill>
                  <a:schemeClr val="tx2"/>
                </a:solidFill>
              </a:rPr>
              <a:t>th</a:t>
            </a:r>
            <a:r>
              <a:rPr lang="en-US" sz="3600" b="1" dirty="0" smtClean="0">
                <a:solidFill>
                  <a:schemeClr val="tx2"/>
                </a:solidFill>
              </a:rPr>
              <a:t> Meeting of the Inter-agency and Expert Group on SDG Indicators</a:t>
            </a:r>
          </a:p>
          <a:p>
            <a:r>
              <a:rPr lang="en-US" sz="3600" b="1" dirty="0" smtClean="0">
                <a:solidFill>
                  <a:schemeClr val="tx2"/>
                </a:solidFill>
              </a:rPr>
              <a:t>28-31 March 2017, Ottawa, Canada</a:t>
            </a:r>
            <a:endParaRPr lang="en-US" sz="3600" b="1" dirty="0">
              <a:solidFill>
                <a:srgbClr val="000090"/>
              </a:solidFill>
            </a:endParaRPr>
          </a:p>
          <a:p>
            <a:pPr algn="l"/>
            <a:endParaRPr lang="en-US" sz="1800" b="1" dirty="0" smtClean="0">
              <a:solidFill>
                <a:srgbClr val="000090"/>
              </a:solidFill>
            </a:endParaRPr>
          </a:p>
          <a:p>
            <a:pPr algn="l"/>
            <a:endParaRPr lang="en-US" sz="1800" b="1" dirty="0">
              <a:solidFill>
                <a:srgbClr val="000090"/>
              </a:solidFill>
            </a:endParaRPr>
          </a:p>
          <a:p>
            <a:pPr algn="l"/>
            <a:endParaRPr lang="en-US" sz="1800" b="1" dirty="0">
              <a:solidFill>
                <a:srgbClr val="000090"/>
              </a:solidFill>
            </a:endParaRPr>
          </a:p>
        </p:txBody>
      </p:sp>
      <p:pic>
        <p:nvPicPr>
          <p:cNvPr id="11" name="Picture 10" descr="SDG logo horizont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838200"/>
            <a:ext cx="7596909" cy="822483"/>
          </a:xfrm>
          <a:prstGeom prst="rect">
            <a:avLst/>
          </a:prstGeom>
        </p:spPr>
      </p:pic>
      <p:sp>
        <p:nvSpPr>
          <p:cNvPr id="4" name="Subtitle 2"/>
          <p:cNvSpPr txBox="1">
            <a:spLocks/>
          </p:cNvSpPr>
          <p:nvPr/>
        </p:nvSpPr>
        <p:spPr>
          <a:xfrm>
            <a:off x="152400" y="4724400"/>
            <a:ext cx="8689976" cy="137159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en-US" sz="2000" dirty="0" smtClean="0">
              <a:solidFill>
                <a:srgbClr val="000090"/>
              </a:solidFill>
            </a:endParaRPr>
          </a:p>
          <a:p>
            <a:r>
              <a:rPr lang="en-US" sz="2000" dirty="0" smtClean="0">
                <a:solidFill>
                  <a:srgbClr val="000090"/>
                </a:solidFill>
              </a:rPr>
              <a:t>UN </a:t>
            </a:r>
            <a:r>
              <a:rPr lang="en-US" sz="2000" dirty="0">
                <a:solidFill>
                  <a:srgbClr val="000090"/>
                </a:solidFill>
              </a:rPr>
              <a:t>Statistics </a:t>
            </a:r>
            <a:r>
              <a:rPr lang="en-US" sz="2000" dirty="0" smtClean="0">
                <a:solidFill>
                  <a:srgbClr val="000090"/>
                </a:solidFill>
              </a:rPr>
              <a:t>Division</a:t>
            </a:r>
            <a:endParaRPr lang="en-GB" sz="2000" b="1" dirty="0">
              <a:solidFill>
                <a:srgbClr val="000090"/>
              </a:solidFill>
            </a:endParaRPr>
          </a:p>
          <a:p>
            <a:endParaRPr lang="en-US" sz="2000" b="1" dirty="0">
              <a:solidFill>
                <a:srgbClr val="000090"/>
              </a:solidFill>
            </a:endParaRPr>
          </a:p>
          <a:p>
            <a:r>
              <a:rPr lang="en-US" sz="2000" b="1" dirty="0">
                <a:solidFill>
                  <a:srgbClr val="000090"/>
                </a:solidFill>
              </a:rPr>
              <a:t>Expert meeting on statistics for Sustainable Development Goals</a:t>
            </a:r>
          </a:p>
          <a:p>
            <a:r>
              <a:rPr lang="en-US" sz="2000" b="1" dirty="0">
                <a:solidFill>
                  <a:srgbClr val="000090"/>
                </a:solidFill>
              </a:rPr>
              <a:t>10 - 12 April </a:t>
            </a:r>
            <a:r>
              <a:rPr lang="en-US" sz="2000" b="1" dirty="0" smtClean="0">
                <a:solidFill>
                  <a:srgbClr val="000090"/>
                </a:solidFill>
              </a:rPr>
              <a:t>2017, ECE</a:t>
            </a:r>
            <a:endParaRPr lang="en-US" sz="2000" b="1" dirty="0">
              <a:solidFill>
                <a:srgbClr val="000090"/>
              </a:solidFill>
            </a:endParaRPr>
          </a:p>
          <a:p>
            <a:endParaRPr lang="en-US" sz="1050" dirty="0"/>
          </a:p>
        </p:txBody>
      </p:sp>
    </p:spTree>
    <p:extLst>
      <p:ext uri="{BB962C8B-B14F-4D97-AF65-F5344CB8AC3E}">
        <p14:creationId xmlns:p14="http://schemas.microsoft.com/office/powerpoint/2010/main" val="20693345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277233" cy="5162115"/>
          </a:xfrm>
          <a:prstGeom prst="rect">
            <a:avLst/>
          </a:prstGeom>
        </p:spPr>
        <p:txBody>
          <a:bodyPr lIns="91436" tIns="45718" rIns="91436" bIns="45718">
            <a:normAutofit fontScale="70000" lnSpcReduction="20000"/>
          </a:bodyPr>
          <a:lstStyle/>
          <a:p>
            <a:pPr marL="0" indent="0">
              <a:buNone/>
            </a:pPr>
            <a:r>
              <a:rPr lang="en-US" sz="3500" b="1" i="1" dirty="0">
                <a:solidFill>
                  <a:srgbClr val="1975BC"/>
                </a:solidFill>
                <a:latin typeface="Lato"/>
              </a:rPr>
              <a:t>Meeting </a:t>
            </a:r>
            <a:r>
              <a:rPr lang="en-US" sz="3500" b="1" i="1" dirty="0" smtClean="0">
                <a:solidFill>
                  <a:srgbClr val="1975BC"/>
                </a:solidFill>
                <a:latin typeface="Lato"/>
              </a:rPr>
              <a:t>objectives and outcomes</a:t>
            </a:r>
          </a:p>
          <a:p>
            <a:pPr marL="0" indent="0">
              <a:buNone/>
            </a:pPr>
            <a:endParaRPr lang="en-US" sz="3500" b="1" i="1" dirty="0">
              <a:solidFill>
                <a:srgbClr val="1975BC"/>
              </a:solidFill>
              <a:latin typeface="Lato"/>
            </a:endParaRPr>
          </a:p>
          <a:p>
            <a:r>
              <a:rPr lang="en-US" sz="2700" b="1" dirty="0">
                <a:solidFill>
                  <a:srgbClr val="1975BC"/>
                </a:solidFill>
                <a:latin typeface="Lato"/>
              </a:rPr>
              <a:t>Present the updated tier </a:t>
            </a:r>
            <a:r>
              <a:rPr lang="en-US" sz="2700" b="1" dirty="0">
                <a:solidFill>
                  <a:srgbClr val="1975BC"/>
                </a:solidFill>
                <a:latin typeface="Lato"/>
              </a:rPr>
              <a:t>system</a:t>
            </a:r>
          </a:p>
          <a:p>
            <a:pPr lvl="1"/>
            <a:r>
              <a:rPr lang="en-US" sz="2900" dirty="0"/>
              <a:t>reviewed the possible tiers </a:t>
            </a:r>
            <a:r>
              <a:rPr lang="en-US" sz="2900" dirty="0" smtClean="0"/>
              <a:t>for:</a:t>
            </a:r>
          </a:p>
          <a:p>
            <a:pPr lvl="2"/>
            <a:r>
              <a:rPr lang="en-US" sz="2500" dirty="0" smtClean="0"/>
              <a:t>11 </a:t>
            </a:r>
            <a:r>
              <a:rPr lang="en-US" sz="2500" dirty="0"/>
              <a:t>refinement </a:t>
            </a:r>
            <a:r>
              <a:rPr lang="en-US" sz="2500" dirty="0" smtClean="0"/>
              <a:t>and  5 </a:t>
            </a:r>
            <a:r>
              <a:rPr lang="en-US" sz="2500" dirty="0"/>
              <a:t>Sendai indicators included in the IAEG-SDG report to the Statistical Commission </a:t>
            </a:r>
            <a:endParaRPr lang="en-US" sz="2500" dirty="0" smtClean="0"/>
          </a:p>
          <a:p>
            <a:pPr lvl="2"/>
            <a:r>
              <a:rPr lang="en-US" sz="2500" dirty="0" smtClean="0"/>
              <a:t>12 </a:t>
            </a:r>
            <a:r>
              <a:rPr lang="en-US" sz="2500" i="1" dirty="0"/>
              <a:t>fast track</a:t>
            </a:r>
            <a:r>
              <a:rPr lang="en-US" sz="2500" dirty="0"/>
              <a:t> Tier III </a:t>
            </a:r>
            <a:r>
              <a:rPr lang="en-US" sz="2500" dirty="0" smtClean="0"/>
              <a:t>indicators</a:t>
            </a:r>
          </a:p>
          <a:p>
            <a:pPr lvl="1"/>
            <a:r>
              <a:rPr lang="en-US" sz="2900" dirty="0" smtClean="0"/>
              <a:t> </a:t>
            </a:r>
            <a:r>
              <a:rPr lang="en-US" sz="2900" dirty="0"/>
              <a:t>with input and presentations by the custodian </a:t>
            </a:r>
            <a:r>
              <a:rPr lang="en-US" sz="2900" dirty="0" smtClean="0"/>
              <a:t>agencies </a:t>
            </a:r>
          </a:p>
          <a:p>
            <a:pPr lvl="1"/>
            <a:r>
              <a:rPr lang="en-US" sz="2900" dirty="0"/>
              <a:t>The revised tier classification document </a:t>
            </a:r>
            <a:r>
              <a:rPr lang="en-US" sz="2900" dirty="0" smtClean="0"/>
              <a:t>available soon </a:t>
            </a:r>
            <a:endParaRPr lang="en-US" sz="2900" dirty="0"/>
          </a:p>
          <a:p>
            <a:pPr marL="457200" lvl="1" indent="0">
              <a:buNone/>
            </a:pPr>
            <a:endParaRPr lang="en-US" sz="2900" dirty="0"/>
          </a:p>
          <a:p>
            <a:r>
              <a:rPr lang="en-US" sz="2700" b="1" dirty="0">
                <a:solidFill>
                  <a:srgbClr val="1975BC"/>
                </a:solidFill>
                <a:latin typeface="Lato"/>
              </a:rPr>
              <a:t>Discuss the </a:t>
            </a:r>
            <a:r>
              <a:rPr lang="en-US" sz="2700" b="1" dirty="0" smtClean="0">
                <a:solidFill>
                  <a:srgbClr val="1975BC"/>
                </a:solidFill>
                <a:latin typeface="Lato"/>
              </a:rPr>
              <a:t>guidelines on data flow and global data reporting </a:t>
            </a:r>
          </a:p>
          <a:p>
            <a:pPr lvl="1"/>
            <a:r>
              <a:rPr lang="en-US" sz="2900" dirty="0"/>
              <a:t>presented a draft outline of the guidelines and best practices for Global SDG </a:t>
            </a:r>
            <a:r>
              <a:rPr lang="en-US" sz="2900" dirty="0" smtClean="0"/>
              <a:t>Reporting</a:t>
            </a:r>
          </a:p>
          <a:p>
            <a:pPr lvl="1"/>
            <a:r>
              <a:rPr lang="en-US" sz="2900" dirty="0" smtClean="0"/>
              <a:t>created </a:t>
            </a:r>
            <a:r>
              <a:rPr lang="en-US" sz="2900" dirty="0"/>
              <a:t>a drafting </a:t>
            </a:r>
            <a:r>
              <a:rPr lang="en-US" sz="2900" dirty="0" smtClean="0"/>
              <a:t>team</a:t>
            </a:r>
            <a:r>
              <a:rPr lang="en-US" sz="2900" dirty="0"/>
              <a:t> </a:t>
            </a:r>
            <a:r>
              <a:rPr lang="en-US" sz="2900" dirty="0" smtClean="0"/>
              <a:t>(Bahrain</a:t>
            </a:r>
            <a:r>
              <a:rPr lang="en-US" sz="2900" dirty="0"/>
              <a:t>, Fiji, Germany, Cuba, Cameroon, India and Brazil with Germany and Cameroon as co-</a:t>
            </a:r>
            <a:r>
              <a:rPr lang="en-US" sz="2900" dirty="0" smtClean="0"/>
              <a:t>leads</a:t>
            </a:r>
            <a:r>
              <a:rPr lang="en-US" sz="2900" dirty="0"/>
              <a:t>)</a:t>
            </a:r>
            <a:endParaRPr lang="en-US" sz="2900" dirty="0" smtClean="0"/>
          </a:p>
          <a:p>
            <a:pPr lvl="1"/>
            <a:endParaRPr lang="en-US" sz="2900" dirty="0"/>
          </a:p>
          <a:p>
            <a:pPr lvl="1"/>
            <a:endParaRPr lang="en-US" sz="3200" dirty="0" smtClean="0"/>
          </a:p>
        </p:txBody>
      </p:sp>
      <p:sp>
        <p:nvSpPr>
          <p:cNvPr id="6" name="Title 1"/>
          <p:cNvSpPr txBox="1">
            <a:spLocks/>
          </p:cNvSpPr>
          <p:nvPr/>
        </p:nvSpPr>
        <p:spPr>
          <a:xfrm>
            <a:off x="381000" y="990600"/>
            <a:ext cx="8534400" cy="1571470"/>
          </a:xfrm>
          <a:prstGeom prst="rect">
            <a:avLst/>
          </a:prstGeom>
        </p:spPr>
        <p:txBody>
          <a:bodyPr lIns="0" tIns="0" rIns="0" bIns="0" anchor="ctr"/>
          <a:lstStyle>
            <a:lvl1pPr eaLnBrk="1" hangingPunct="1">
              <a:defRPr>
                <a:latin typeface="Lato" pitchFamily="34" charset="0"/>
              </a:defRPr>
            </a:lvl1pPr>
          </a:lstStyle>
          <a:p>
            <a:endParaRPr lang="en-US" sz="3200" b="1" dirty="0">
              <a:solidFill>
                <a:srgbClr val="1975BC"/>
              </a:solidFill>
              <a:latin typeface="Lato"/>
            </a:endParaRPr>
          </a:p>
        </p:txBody>
      </p:sp>
      <p:pic>
        <p:nvPicPr>
          <p:cNvPr id="5" name="Picture 4"/>
          <p:cNvPicPr>
            <a:picLocks noChangeAspect="1"/>
          </p:cNvPicPr>
          <p:nvPr/>
        </p:nvPicPr>
        <p:blipFill>
          <a:blip r:embed="rId3"/>
          <a:stretch>
            <a:fillRect/>
          </a:stretch>
        </p:blipFill>
        <p:spPr>
          <a:xfrm>
            <a:off x="304800" y="31827"/>
            <a:ext cx="3581400" cy="822825"/>
          </a:xfrm>
          <a:prstGeom prst="rect">
            <a:avLst/>
          </a:prstGeom>
        </p:spPr>
      </p:pic>
    </p:spTree>
    <p:extLst>
      <p:ext uri="{BB962C8B-B14F-4D97-AF65-F5344CB8AC3E}">
        <p14:creationId xmlns:p14="http://schemas.microsoft.com/office/powerpoint/2010/main" val="21506060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277233" cy="5162115"/>
          </a:xfrm>
          <a:prstGeom prst="rect">
            <a:avLst/>
          </a:prstGeom>
        </p:spPr>
        <p:txBody>
          <a:bodyPr lIns="91436" tIns="45718" rIns="91436" bIns="45718">
            <a:normAutofit fontScale="47500" lnSpcReduction="20000"/>
          </a:bodyPr>
          <a:lstStyle/>
          <a:p>
            <a:pPr marL="0" indent="0">
              <a:buNone/>
            </a:pPr>
            <a:r>
              <a:rPr lang="en-US" sz="3500" b="1" i="1" dirty="0">
                <a:solidFill>
                  <a:srgbClr val="1975BC"/>
                </a:solidFill>
                <a:latin typeface="Lato"/>
              </a:rPr>
              <a:t>Meeting </a:t>
            </a:r>
            <a:r>
              <a:rPr lang="en-US" sz="3500" b="1" i="1" dirty="0" smtClean="0">
                <a:solidFill>
                  <a:srgbClr val="1975BC"/>
                </a:solidFill>
                <a:latin typeface="Lato"/>
              </a:rPr>
              <a:t>objectives and outcomes (cont’d)</a:t>
            </a:r>
          </a:p>
          <a:p>
            <a:pPr marL="0" indent="0">
              <a:buNone/>
            </a:pPr>
            <a:endParaRPr lang="en-US" sz="3200" dirty="0" smtClean="0"/>
          </a:p>
          <a:p>
            <a:pPr lvl="0"/>
            <a:r>
              <a:rPr lang="en-US" sz="3500" b="1" dirty="0">
                <a:solidFill>
                  <a:srgbClr val="1975BC"/>
                </a:solidFill>
                <a:latin typeface="Lato"/>
              </a:rPr>
              <a:t>Discuss the criteria for tier re-classification (including the role of custodian agencies) and discuss proposals for new concepts and definitions</a:t>
            </a:r>
          </a:p>
          <a:p>
            <a:pPr lvl="1"/>
            <a:r>
              <a:rPr lang="en-US" sz="3600" dirty="0" smtClean="0"/>
              <a:t>provided </a:t>
            </a:r>
            <a:r>
              <a:rPr lang="en-US" sz="3600" dirty="0"/>
              <a:t>additional clarity on the tier classification criteria, updating the wording used to describe the tiers included in the IAEG-SDG report to this past Statistical Commission. </a:t>
            </a:r>
            <a:endParaRPr lang="en-US" sz="3600" dirty="0" smtClean="0"/>
          </a:p>
          <a:p>
            <a:pPr lvl="1"/>
            <a:r>
              <a:rPr lang="en-US" sz="3600" dirty="0" smtClean="0"/>
              <a:t>provided </a:t>
            </a:r>
            <a:r>
              <a:rPr lang="en-US" sz="3600" dirty="0"/>
              <a:t>guidelines for the information needed for tier re-classification and explanations on the roles and responsibilities of the data custodian and partner </a:t>
            </a:r>
            <a:r>
              <a:rPr lang="en-US" sz="3600" dirty="0" smtClean="0"/>
              <a:t>agencies.</a:t>
            </a:r>
          </a:p>
          <a:p>
            <a:pPr lvl="1"/>
            <a:endParaRPr lang="en-US" sz="3200" dirty="0"/>
          </a:p>
          <a:p>
            <a:r>
              <a:rPr lang="en-US" sz="3500" b="1" dirty="0">
                <a:solidFill>
                  <a:srgbClr val="1975BC"/>
                </a:solidFill>
                <a:latin typeface="Lato"/>
              </a:rPr>
              <a:t>Review Tier III work plans and develop a mechanism to ensure completion of work as planned, in particular for indicators with a 2020 target deadline</a:t>
            </a:r>
          </a:p>
          <a:p>
            <a:pPr lvl="1"/>
            <a:r>
              <a:rPr lang="en-US" sz="3600" dirty="0" smtClean="0"/>
              <a:t>reviewed </a:t>
            </a:r>
            <a:r>
              <a:rPr lang="en-US" sz="3600" dirty="0"/>
              <a:t>Tier III work plans for indicators with a 2020 target deadline (12 indicators</a:t>
            </a:r>
            <a:r>
              <a:rPr lang="en-US" sz="3600" dirty="0" smtClean="0"/>
              <a:t>)</a:t>
            </a:r>
          </a:p>
          <a:p>
            <a:pPr lvl="1"/>
            <a:r>
              <a:rPr lang="en-US" sz="3600" dirty="0" smtClean="0"/>
              <a:t>Is conducting </a:t>
            </a:r>
            <a:r>
              <a:rPr lang="en-US" sz="3600" dirty="0"/>
              <a:t>a thorough review of the work plans to flag issues in the current methodological work. </a:t>
            </a:r>
            <a:endParaRPr lang="en-US" sz="3600" dirty="0" smtClean="0"/>
          </a:p>
          <a:p>
            <a:pPr lvl="2"/>
            <a:r>
              <a:rPr lang="en-US" sz="3200" dirty="0" smtClean="0"/>
              <a:t>Agencies </a:t>
            </a:r>
            <a:r>
              <a:rPr lang="en-US" sz="3200" dirty="0"/>
              <a:t>will be invited to provide updated work plans and address some of the key issues identified by the Group (i.e. timelines will not meet 2020 target date, unclear work plans, etc.</a:t>
            </a:r>
            <a:r>
              <a:rPr lang="en-US" sz="3200" dirty="0" smtClean="0"/>
              <a:t>).</a:t>
            </a:r>
            <a:endParaRPr lang="en-US" sz="3200" dirty="0"/>
          </a:p>
        </p:txBody>
      </p:sp>
      <p:sp>
        <p:nvSpPr>
          <p:cNvPr id="6" name="Title 1"/>
          <p:cNvSpPr txBox="1">
            <a:spLocks/>
          </p:cNvSpPr>
          <p:nvPr/>
        </p:nvSpPr>
        <p:spPr>
          <a:xfrm>
            <a:off x="381000" y="990600"/>
            <a:ext cx="8534400" cy="1571470"/>
          </a:xfrm>
          <a:prstGeom prst="rect">
            <a:avLst/>
          </a:prstGeom>
        </p:spPr>
        <p:txBody>
          <a:bodyPr lIns="0" tIns="0" rIns="0" bIns="0" anchor="ctr"/>
          <a:lstStyle>
            <a:lvl1pPr eaLnBrk="1" hangingPunct="1">
              <a:defRPr>
                <a:latin typeface="Lato" pitchFamily="34" charset="0"/>
              </a:defRPr>
            </a:lvl1pPr>
          </a:lstStyle>
          <a:p>
            <a:endParaRPr lang="en-US" sz="3200" b="1" dirty="0">
              <a:solidFill>
                <a:srgbClr val="1975BC"/>
              </a:solidFill>
              <a:latin typeface="Lato"/>
            </a:endParaRPr>
          </a:p>
        </p:txBody>
      </p:sp>
      <p:pic>
        <p:nvPicPr>
          <p:cNvPr id="5" name="Picture 4"/>
          <p:cNvPicPr>
            <a:picLocks noChangeAspect="1"/>
          </p:cNvPicPr>
          <p:nvPr/>
        </p:nvPicPr>
        <p:blipFill>
          <a:blip r:embed="rId3"/>
          <a:stretch>
            <a:fillRect/>
          </a:stretch>
        </p:blipFill>
        <p:spPr>
          <a:xfrm>
            <a:off x="304800" y="31827"/>
            <a:ext cx="3581400" cy="822825"/>
          </a:xfrm>
          <a:prstGeom prst="rect">
            <a:avLst/>
          </a:prstGeom>
        </p:spPr>
      </p:pic>
    </p:spTree>
    <p:extLst>
      <p:ext uri="{BB962C8B-B14F-4D97-AF65-F5344CB8AC3E}">
        <p14:creationId xmlns:p14="http://schemas.microsoft.com/office/powerpoint/2010/main" val="211937015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277233" cy="5162115"/>
          </a:xfrm>
          <a:prstGeom prst="rect">
            <a:avLst/>
          </a:prstGeom>
        </p:spPr>
        <p:txBody>
          <a:bodyPr lIns="91436" tIns="45718" rIns="91436" bIns="45718">
            <a:normAutofit fontScale="55000" lnSpcReduction="20000"/>
          </a:bodyPr>
          <a:lstStyle/>
          <a:p>
            <a:pPr marL="0" indent="0">
              <a:buNone/>
            </a:pPr>
            <a:r>
              <a:rPr lang="en-US" sz="3500" b="1" i="1" dirty="0">
                <a:solidFill>
                  <a:srgbClr val="1975BC"/>
                </a:solidFill>
                <a:latin typeface="Lato"/>
              </a:rPr>
              <a:t>Meeting </a:t>
            </a:r>
            <a:r>
              <a:rPr lang="en-US" sz="3500" b="1" i="1" dirty="0" smtClean="0">
                <a:solidFill>
                  <a:srgbClr val="1975BC"/>
                </a:solidFill>
                <a:latin typeface="Lato"/>
              </a:rPr>
              <a:t>objectives and outcomes (cont’d)</a:t>
            </a:r>
          </a:p>
          <a:p>
            <a:pPr marL="0" indent="0">
              <a:buNone/>
            </a:pPr>
            <a:endParaRPr lang="en-US" sz="3200" dirty="0" smtClean="0"/>
          </a:p>
          <a:p>
            <a:pPr lvl="0"/>
            <a:r>
              <a:rPr lang="en-US" sz="3100" b="1" dirty="0">
                <a:solidFill>
                  <a:srgbClr val="1975BC"/>
                </a:solidFill>
                <a:latin typeface="Lato"/>
              </a:rPr>
              <a:t>Present </a:t>
            </a:r>
            <a:r>
              <a:rPr lang="en-US" sz="3100" b="1" dirty="0">
                <a:solidFill>
                  <a:srgbClr val="1975BC"/>
                </a:solidFill>
                <a:latin typeface="Lato"/>
              </a:rPr>
              <a:t>the work plan of the IAEG-SDGs on data disaggregation </a:t>
            </a:r>
          </a:p>
          <a:p>
            <a:pPr lvl="1"/>
            <a:r>
              <a:rPr lang="en-US" sz="3100" dirty="0"/>
              <a:t>developed </a:t>
            </a:r>
            <a:r>
              <a:rPr lang="en-US" sz="3100" dirty="0"/>
              <a:t>a work plan and will review each type of disaggregation separately to achieve a consistent terminology across the framework, focusing on Tier I indicators. </a:t>
            </a:r>
            <a:endParaRPr lang="en-US" sz="3100" dirty="0"/>
          </a:p>
          <a:p>
            <a:pPr lvl="1"/>
            <a:r>
              <a:rPr lang="en-US" sz="3100" dirty="0"/>
              <a:t>established </a:t>
            </a:r>
            <a:r>
              <a:rPr lang="en-US" sz="3100" dirty="0"/>
              <a:t>a definition of disaggregation, including dimensions and categories as well as developed three different workflows for the initial starting point of </a:t>
            </a:r>
            <a:r>
              <a:rPr lang="en-US" sz="3100" dirty="0"/>
              <a:t>disaggregation</a:t>
            </a:r>
          </a:p>
          <a:p>
            <a:pPr lvl="2"/>
            <a:r>
              <a:rPr lang="en-US" sz="3100" dirty="0"/>
              <a:t>1) data availability, 2) harmonization, </a:t>
            </a:r>
            <a:r>
              <a:rPr lang="en-US" sz="3100" dirty="0"/>
              <a:t>and </a:t>
            </a:r>
            <a:r>
              <a:rPr lang="en-US" sz="3100" dirty="0"/>
              <a:t>3) tools </a:t>
            </a:r>
            <a:r>
              <a:rPr lang="en-US" sz="3100" dirty="0"/>
              <a:t>and </a:t>
            </a:r>
            <a:r>
              <a:rPr lang="en-US" sz="3100" dirty="0"/>
              <a:t>methods</a:t>
            </a:r>
          </a:p>
          <a:p>
            <a:pPr lvl="1"/>
            <a:endParaRPr lang="en-US" b="1" dirty="0"/>
          </a:p>
          <a:p>
            <a:r>
              <a:rPr lang="en-US" sz="3100" b="1" dirty="0">
                <a:solidFill>
                  <a:srgbClr val="1975BC"/>
                </a:solidFill>
                <a:latin typeface="Lato"/>
              </a:rPr>
              <a:t>Present the proposal for additional indicators and other changes for the 2020 Comprehensive Review</a:t>
            </a:r>
          </a:p>
          <a:p>
            <a:pPr lvl="1"/>
            <a:r>
              <a:rPr lang="en-US" sz="3100" dirty="0"/>
              <a:t>presented </a:t>
            </a:r>
            <a:r>
              <a:rPr lang="en-US" sz="3100" dirty="0"/>
              <a:t>the timeline for work on </a:t>
            </a:r>
            <a:r>
              <a:rPr lang="en-US" sz="3100" dirty="0"/>
              <a:t>additional indicators and other </a:t>
            </a:r>
            <a:r>
              <a:rPr lang="en-US" sz="3100" dirty="0"/>
              <a:t>changes for the 2020 Comprehensive </a:t>
            </a:r>
            <a:r>
              <a:rPr lang="en-US" sz="3100" dirty="0"/>
              <a:t>Review. </a:t>
            </a:r>
          </a:p>
          <a:p>
            <a:pPr lvl="1"/>
            <a:r>
              <a:rPr lang="en-US" sz="3100" dirty="0"/>
              <a:t>will </a:t>
            </a:r>
            <a:r>
              <a:rPr lang="en-US" sz="3100" dirty="0"/>
              <a:t>begin reviewing </a:t>
            </a:r>
            <a:r>
              <a:rPr lang="en-US" sz="3100" dirty="0"/>
              <a:t>the </a:t>
            </a:r>
            <a:r>
              <a:rPr lang="en-US" sz="3100" dirty="0"/>
              <a:t>possible additional indicators already identified by the end of </a:t>
            </a:r>
            <a:r>
              <a:rPr lang="en-US" sz="3100" dirty="0"/>
              <a:t>2017</a:t>
            </a:r>
            <a:endParaRPr lang="en-US" sz="3100" dirty="0"/>
          </a:p>
          <a:p>
            <a:pPr lvl="1"/>
            <a:r>
              <a:rPr lang="en-US" sz="3100" dirty="0"/>
              <a:t>will </a:t>
            </a:r>
            <a:r>
              <a:rPr lang="en-US" sz="3100" dirty="0"/>
              <a:t>hold consultations on the additional indicators by end of 2018  </a:t>
            </a:r>
            <a:r>
              <a:rPr lang="en-US" sz="3100" dirty="0"/>
              <a:t>and on </a:t>
            </a:r>
            <a:r>
              <a:rPr lang="en-US" sz="3100" dirty="0"/>
              <a:t>the proposed changes and deletions by mid 2019</a:t>
            </a:r>
            <a:r>
              <a:rPr lang="en-US" sz="3100" dirty="0"/>
              <a:t>.</a:t>
            </a:r>
          </a:p>
          <a:p>
            <a:pPr lvl="1"/>
            <a:r>
              <a:rPr lang="en-US" sz="3100" dirty="0"/>
              <a:t>The </a:t>
            </a:r>
            <a:r>
              <a:rPr lang="en-US" sz="3100" dirty="0"/>
              <a:t>proposal for the comprehensive review will have to be finalized by late fall 2019 in order to submit to the Statistical Commission </a:t>
            </a:r>
            <a:r>
              <a:rPr lang="en-US" sz="3100" dirty="0"/>
              <a:t>2020</a:t>
            </a:r>
            <a:endParaRPr lang="en-US" sz="3100" dirty="0"/>
          </a:p>
        </p:txBody>
      </p:sp>
      <p:sp>
        <p:nvSpPr>
          <p:cNvPr id="6" name="Title 1"/>
          <p:cNvSpPr txBox="1">
            <a:spLocks/>
          </p:cNvSpPr>
          <p:nvPr/>
        </p:nvSpPr>
        <p:spPr>
          <a:xfrm>
            <a:off x="381000" y="990600"/>
            <a:ext cx="8534400" cy="1571470"/>
          </a:xfrm>
          <a:prstGeom prst="rect">
            <a:avLst/>
          </a:prstGeom>
        </p:spPr>
        <p:txBody>
          <a:bodyPr lIns="0" tIns="0" rIns="0" bIns="0" anchor="ctr"/>
          <a:lstStyle>
            <a:lvl1pPr eaLnBrk="1" hangingPunct="1">
              <a:defRPr>
                <a:latin typeface="Lato" pitchFamily="34" charset="0"/>
              </a:defRPr>
            </a:lvl1pPr>
          </a:lstStyle>
          <a:p>
            <a:endParaRPr lang="en-US" sz="3200" b="1" dirty="0">
              <a:solidFill>
                <a:srgbClr val="1975BC"/>
              </a:solidFill>
              <a:latin typeface="Lato"/>
            </a:endParaRPr>
          </a:p>
        </p:txBody>
      </p:sp>
      <p:pic>
        <p:nvPicPr>
          <p:cNvPr id="5" name="Picture 4"/>
          <p:cNvPicPr>
            <a:picLocks noChangeAspect="1"/>
          </p:cNvPicPr>
          <p:nvPr/>
        </p:nvPicPr>
        <p:blipFill>
          <a:blip r:embed="rId3"/>
          <a:stretch>
            <a:fillRect/>
          </a:stretch>
        </p:blipFill>
        <p:spPr>
          <a:xfrm>
            <a:off x="304800" y="31827"/>
            <a:ext cx="3581400" cy="822825"/>
          </a:xfrm>
          <a:prstGeom prst="rect">
            <a:avLst/>
          </a:prstGeom>
        </p:spPr>
      </p:pic>
    </p:spTree>
    <p:extLst>
      <p:ext uri="{BB962C8B-B14F-4D97-AF65-F5344CB8AC3E}">
        <p14:creationId xmlns:p14="http://schemas.microsoft.com/office/powerpoint/2010/main" val="7855094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277233" cy="5162115"/>
          </a:xfrm>
          <a:prstGeom prst="rect">
            <a:avLst/>
          </a:prstGeom>
        </p:spPr>
        <p:txBody>
          <a:bodyPr lIns="91436" tIns="45718" rIns="91436" bIns="45718">
            <a:normAutofit fontScale="77500" lnSpcReduction="20000"/>
          </a:bodyPr>
          <a:lstStyle/>
          <a:p>
            <a:pPr marL="0" indent="0">
              <a:buNone/>
            </a:pPr>
            <a:r>
              <a:rPr lang="en-US" sz="3500" b="1" i="1" dirty="0">
                <a:solidFill>
                  <a:srgbClr val="1975BC"/>
                </a:solidFill>
                <a:latin typeface="Lato"/>
              </a:rPr>
              <a:t>Meeting </a:t>
            </a:r>
            <a:r>
              <a:rPr lang="en-US" sz="3500" b="1" i="1" dirty="0" smtClean="0">
                <a:solidFill>
                  <a:srgbClr val="1975BC"/>
                </a:solidFill>
                <a:latin typeface="Lato"/>
              </a:rPr>
              <a:t>objectives and outcomes (cont’d)</a:t>
            </a:r>
          </a:p>
          <a:p>
            <a:pPr marL="457200" lvl="1" indent="0">
              <a:buNone/>
            </a:pPr>
            <a:endParaRPr lang="en-US" b="1" dirty="0"/>
          </a:p>
          <a:p>
            <a:pPr lvl="0"/>
            <a:r>
              <a:rPr lang="en-US" sz="3100" b="1" dirty="0">
                <a:solidFill>
                  <a:srgbClr val="1975BC"/>
                </a:solidFill>
                <a:latin typeface="Lato"/>
              </a:rPr>
              <a:t>Work of the Group before the next meeting (Fall 2017)</a:t>
            </a:r>
          </a:p>
          <a:p>
            <a:pPr marL="457200" lvl="1" indent="0">
              <a:buNone/>
            </a:pPr>
            <a:r>
              <a:rPr lang="en-US" sz="3100" dirty="0"/>
              <a:t>The Group will focus on: </a:t>
            </a:r>
          </a:p>
          <a:p>
            <a:pPr marL="1428750" lvl="2" indent="-514350">
              <a:buFont typeface="+mj-lt"/>
              <a:buAutoNum type="arabicPeriod"/>
            </a:pPr>
            <a:r>
              <a:rPr lang="en-US" sz="3100" dirty="0" smtClean="0"/>
              <a:t>drafting </a:t>
            </a:r>
            <a:r>
              <a:rPr lang="en-US" sz="3100" dirty="0"/>
              <a:t>guidelines on data flow and global data reporting for presentation at the Fall meeting; </a:t>
            </a:r>
          </a:p>
          <a:p>
            <a:pPr marL="1428750" lvl="2" indent="-514350">
              <a:buFont typeface="+mj-lt"/>
              <a:buAutoNum type="arabicPeriod"/>
            </a:pPr>
            <a:r>
              <a:rPr lang="en-US" sz="3100" dirty="0" smtClean="0"/>
              <a:t>reviewing </a:t>
            </a:r>
            <a:r>
              <a:rPr lang="en-US" sz="3100" dirty="0"/>
              <a:t>Tier III work plans and following up with agencies to accelerate work; </a:t>
            </a:r>
          </a:p>
          <a:p>
            <a:pPr marL="1428750" lvl="2" indent="-514350">
              <a:buFont typeface="+mj-lt"/>
              <a:buAutoNum type="arabicPeriod"/>
            </a:pPr>
            <a:r>
              <a:rPr lang="en-US" sz="3100" dirty="0" smtClean="0"/>
              <a:t>tier </a:t>
            </a:r>
            <a:r>
              <a:rPr lang="en-US" sz="3100" dirty="0"/>
              <a:t>re-classification at the Fall meeting; </a:t>
            </a:r>
          </a:p>
          <a:p>
            <a:pPr marL="1428750" lvl="2" indent="-514350">
              <a:buFont typeface="+mj-lt"/>
              <a:buAutoNum type="arabicPeriod"/>
            </a:pPr>
            <a:r>
              <a:rPr lang="en-US" sz="3100" dirty="0" smtClean="0"/>
              <a:t>continuing </a:t>
            </a:r>
            <a:r>
              <a:rPr lang="en-US" sz="3100" dirty="0"/>
              <a:t>the data disaggregation work; </a:t>
            </a:r>
          </a:p>
          <a:p>
            <a:pPr marL="1428750" lvl="2" indent="-514350">
              <a:buFont typeface="+mj-lt"/>
              <a:buAutoNum type="arabicPeriod"/>
            </a:pPr>
            <a:r>
              <a:rPr lang="en-US" sz="3100" dirty="0" smtClean="0"/>
              <a:t>continuing </a:t>
            </a:r>
            <a:r>
              <a:rPr lang="en-US" sz="3100" dirty="0"/>
              <a:t>the work groups (SDMX, geospatial, </a:t>
            </a:r>
            <a:r>
              <a:rPr lang="en-US" sz="3100" dirty="0" err="1"/>
              <a:t>interlinkages</a:t>
            </a:r>
            <a:r>
              <a:rPr lang="en-US" sz="3100" dirty="0"/>
              <a:t>- with an upcoming public consultation); </a:t>
            </a:r>
          </a:p>
          <a:p>
            <a:pPr marL="1428750" lvl="2" indent="-514350">
              <a:buFont typeface="+mj-lt"/>
              <a:buAutoNum type="arabicPeriod"/>
            </a:pPr>
            <a:r>
              <a:rPr lang="en-US" sz="3100" smtClean="0"/>
              <a:t>reviewing </a:t>
            </a:r>
            <a:r>
              <a:rPr lang="en-US" sz="3100" dirty="0"/>
              <a:t>possible additional indicators for inclusion in a future public consultation.</a:t>
            </a:r>
          </a:p>
        </p:txBody>
      </p:sp>
      <p:sp>
        <p:nvSpPr>
          <p:cNvPr id="6" name="Title 1"/>
          <p:cNvSpPr txBox="1">
            <a:spLocks/>
          </p:cNvSpPr>
          <p:nvPr/>
        </p:nvSpPr>
        <p:spPr>
          <a:xfrm>
            <a:off x="381000" y="990600"/>
            <a:ext cx="8534400" cy="1571470"/>
          </a:xfrm>
          <a:prstGeom prst="rect">
            <a:avLst/>
          </a:prstGeom>
        </p:spPr>
        <p:txBody>
          <a:bodyPr lIns="0" tIns="0" rIns="0" bIns="0" anchor="ctr"/>
          <a:lstStyle>
            <a:lvl1pPr eaLnBrk="1" hangingPunct="1">
              <a:defRPr>
                <a:latin typeface="Lato" pitchFamily="34" charset="0"/>
              </a:defRPr>
            </a:lvl1pPr>
          </a:lstStyle>
          <a:p>
            <a:endParaRPr lang="en-US" sz="3200" b="1" dirty="0">
              <a:solidFill>
                <a:srgbClr val="1975BC"/>
              </a:solidFill>
              <a:latin typeface="Lato"/>
            </a:endParaRPr>
          </a:p>
        </p:txBody>
      </p:sp>
      <p:pic>
        <p:nvPicPr>
          <p:cNvPr id="5" name="Picture 4"/>
          <p:cNvPicPr>
            <a:picLocks noChangeAspect="1"/>
          </p:cNvPicPr>
          <p:nvPr/>
        </p:nvPicPr>
        <p:blipFill>
          <a:blip r:embed="rId3"/>
          <a:stretch>
            <a:fillRect/>
          </a:stretch>
        </p:blipFill>
        <p:spPr>
          <a:xfrm>
            <a:off x="304800" y="31827"/>
            <a:ext cx="3581400" cy="822825"/>
          </a:xfrm>
          <a:prstGeom prst="rect">
            <a:avLst/>
          </a:prstGeom>
        </p:spPr>
      </p:pic>
    </p:spTree>
    <p:extLst>
      <p:ext uri="{BB962C8B-B14F-4D97-AF65-F5344CB8AC3E}">
        <p14:creationId xmlns:p14="http://schemas.microsoft.com/office/powerpoint/2010/main" val="36038725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4953000"/>
            <a:ext cx="5029200" cy="928687"/>
          </a:xfrm>
        </p:spPr>
        <p:txBody>
          <a:bodyPr>
            <a:normAutofit fontScale="77500" lnSpcReduction="20000"/>
          </a:bodyPr>
          <a:lstStyle/>
          <a:p>
            <a:pPr marL="0" indent="0">
              <a:buNone/>
            </a:pPr>
            <a:r>
              <a:rPr lang="en-US" dirty="0"/>
              <a:t>					</a:t>
            </a:r>
            <a:r>
              <a:rPr lang="en-US" sz="5400" dirty="0">
                <a:solidFill>
                  <a:srgbClr val="6FC9FE"/>
                </a:solidFill>
              </a:rPr>
              <a:t>THANK YOU</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476" y="2539671"/>
            <a:ext cx="8994524" cy="1351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76189C67-AF3F-A045-8095-7988E21D7029}" type="slidenum">
              <a:rPr lang="en-US" smtClean="0"/>
              <a:t>6</a:t>
            </a:fld>
            <a:endParaRPr lang="en-US" dirty="0"/>
          </a:p>
        </p:txBody>
      </p:sp>
    </p:spTree>
    <p:extLst>
      <p:ext uri="{BB962C8B-B14F-4D97-AF65-F5344CB8AC3E}">
        <p14:creationId xmlns:p14="http://schemas.microsoft.com/office/powerpoint/2010/main" val="3455693185"/>
      </p:ext>
    </p:extLst>
  </p:cSld>
  <p:clrMapOvr>
    <a:masterClrMapping/>
  </p:clrMapOvr>
  <p:transition xmlns:p14="http://schemas.microsoft.com/office/powerpoint/2010/main" spd="slow">
    <p:pul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3247</TotalTime>
  <Words>744</Words>
  <Application>Microsoft Macintosh PowerPoint</Application>
  <PresentationFormat>On-screen Show (4:3)</PresentationFormat>
  <Paragraphs>62</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 Mitra</dc:creator>
  <cp:lastModifiedBy>Linda Hooper</cp:lastModifiedBy>
  <cp:revision>36</cp:revision>
  <dcterms:created xsi:type="dcterms:W3CDTF">2017-03-24T18:38:32Z</dcterms:created>
  <dcterms:modified xsi:type="dcterms:W3CDTF">2017-04-07T12:11:44Z</dcterms:modified>
</cp:coreProperties>
</file>