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diagrams/layout1.xml" ContentType="application/vnd.openxmlformats-officedocument.drawingml.diagramLayou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2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colors2.xml" ContentType="application/vnd.openxmlformats-officedocument.drawingml.diagramColors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notesSlides/notesSlide8.xml" ContentType="application/vnd.openxmlformats-officedocument.presentationml.notesSlide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3"/>
  </p:sldMasterIdLst>
  <p:notesMasterIdLst>
    <p:notesMasterId r:id="rId31"/>
  </p:notesMasterIdLst>
  <p:sldIdLst>
    <p:sldId id="692" r:id="rId4"/>
    <p:sldId id="695" r:id="rId5"/>
    <p:sldId id="696" r:id="rId6"/>
    <p:sldId id="720" r:id="rId7"/>
    <p:sldId id="721" r:id="rId8"/>
    <p:sldId id="726" r:id="rId9"/>
    <p:sldId id="723" r:id="rId10"/>
    <p:sldId id="725" r:id="rId11"/>
    <p:sldId id="701" r:id="rId12"/>
    <p:sldId id="702" r:id="rId13"/>
    <p:sldId id="716" r:id="rId14"/>
    <p:sldId id="727" r:id="rId15"/>
    <p:sldId id="698" r:id="rId16"/>
    <p:sldId id="617" r:id="rId17"/>
    <p:sldId id="618" r:id="rId18"/>
    <p:sldId id="677" r:id="rId19"/>
    <p:sldId id="678" r:id="rId20"/>
    <p:sldId id="679" r:id="rId21"/>
    <p:sldId id="680" r:id="rId22"/>
    <p:sldId id="681" r:id="rId23"/>
    <p:sldId id="684" r:id="rId24"/>
    <p:sldId id="685" r:id="rId25"/>
    <p:sldId id="699" r:id="rId26"/>
    <p:sldId id="700" r:id="rId27"/>
    <p:sldId id="728" r:id="rId28"/>
    <p:sldId id="709" r:id="rId29"/>
    <p:sldId id="439" r:id="rId30"/>
  </p:sldIdLst>
  <p:sldSz cx="9144000" cy="6858000" type="screen4x3"/>
  <p:notesSz cx="7010400" cy="9296400"/>
  <p:custDataLst>
    <p:tags r:id="rId32"/>
  </p:custDataLst>
  <p:defaultTextStyle>
    <a:defPPr>
      <a:defRPr lang="es-MX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425D"/>
    <a:srgbClr val="D2CB9A"/>
    <a:srgbClr val="0C721F"/>
    <a:srgbClr val="DDEDF7"/>
    <a:srgbClr val="E5FFFF"/>
    <a:srgbClr val="FEE6CE"/>
    <a:srgbClr val="FDC287"/>
    <a:srgbClr val="188076"/>
    <a:srgbClr val="DBD6A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B344D84-9AFB-497E-A393-DC336BA19D2E}" styleName="Estilo medio 3 - Énfasis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FECB4D8-DB02-4DC6-A0A2-4F2EBAE1DC90}" styleName="Estilo medio 1 - Énfasis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EB9631B5-78F2-41C9-869B-9F39066F8104}" styleName="Estilo medio 3 - 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91EBBBCC-DAD2-459C-BE2E-F6DE35CF9A28}" styleName="Estilo oscuro 2 - Énfasis 3/Énfasis 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1E171933-4619-4E11-9A3F-F7608DF75F80}" styleName="Estilo medio 1 - Énfasis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D27102A9-8310-4765-A935-A1911B00CA55}" styleName="Estilo claro 1 - Acento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775DCB02-9BB8-47FD-8907-85C794F793BA}" styleName="Estilo temático 1 - Énfasis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C083E6E3-FA7D-4D7B-A595-EF9225AFEA82}" styleName="Estilo claro 1 - Acento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28618" autoAdjust="0"/>
    <p:restoredTop sz="91155" autoAdjust="0"/>
  </p:normalViewPr>
  <p:slideViewPr>
    <p:cSldViewPr>
      <p:cViewPr>
        <p:scale>
          <a:sx n="66" d="100"/>
          <a:sy n="66" d="100"/>
        </p:scale>
        <p:origin x="-1014" y="-810"/>
      </p:cViewPr>
      <p:guideLst>
        <p:guide orient="horz" pos="2976"/>
        <p:guide orient="horz" pos="3339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tags" Target="tags/tag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Libro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s-MX"/>
  <c:style val="7"/>
  <c:chart>
    <c:autoTitleDeleted val="1"/>
    <c:view3D>
      <c:rotX val="0"/>
      <c:rotY val="0"/>
      <c:rAngAx val="1"/>
    </c:view3D>
    <c:plotArea>
      <c:layout/>
      <c:bar3DChart>
        <c:barDir val="col"/>
        <c:grouping val="stacked"/>
        <c:ser>
          <c:idx val="0"/>
          <c:order val="0"/>
          <c:tx>
            <c:strRef>
              <c:f>Hoja1!$C$2</c:f>
              <c:strCache>
                <c:ptCount val="1"/>
                <c:pt idx="0">
                  <c:v>Public Sector</c:v>
                </c:pt>
              </c:strCache>
            </c:strRef>
          </c:tx>
          <c:spPr>
            <a:solidFill>
              <a:schemeClr val="accent3">
                <a:lumMod val="75000"/>
              </a:schemeClr>
            </a:solidFill>
          </c:spPr>
          <c:dLbls>
            <c:txPr>
              <a:bodyPr/>
              <a:lstStyle/>
              <a:p>
                <a:pPr>
                  <a:defRPr sz="1800" b="1">
                    <a:solidFill>
                      <a:schemeClr val="bg1">
                        <a:lumMod val="95000"/>
                      </a:schemeClr>
                    </a:solidFill>
                  </a:defRPr>
                </a:pPr>
                <a:endParaRPr lang="es-MX"/>
              </a:p>
            </c:txPr>
            <c:showVal val="1"/>
          </c:dLbls>
          <c:cat>
            <c:strRef>
              <c:f>Hoja1!$B$3:$B$8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2012P</c:v>
                </c:pt>
                <c:pt idx="5">
                  <c:v>2013</c:v>
                </c:pt>
              </c:strCache>
            </c:strRef>
          </c:cat>
          <c:val>
            <c:numRef>
              <c:f>Hoja1!$C$3:$C$8</c:f>
              <c:numCache>
                <c:formatCode>General</c:formatCode>
                <c:ptCount val="6"/>
                <c:pt idx="0">
                  <c:v>1.9</c:v>
                </c:pt>
                <c:pt idx="1">
                  <c:v>2.1</c:v>
                </c:pt>
                <c:pt idx="2">
                  <c:v>2.1</c:v>
                </c:pt>
                <c:pt idx="3">
                  <c:v>2.2000000000000002</c:v>
                </c:pt>
                <c:pt idx="4">
                  <c:v>2.2000000000000002</c:v>
                </c:pt>
                <c:pt idx="5">
                  <c:v>2.2999999999999998</c:v>
                </c:pt>
              </c:numCache>
            </c:numRef>
          </c:val>
        </c:ser>
        <c:ser>
          <c:idx val="1"/>
          <c:order val="1"/>
          <c:tx>
            <c:strRef>
              <c:f>Hoja1!$D$2</c:f>
              <c:strCache>
                <c:ptCount val="1"/>
                <c:pt idx="0">
                  <c:v>Private Sector </c:v>
                </c:pt>
              </c:strCache>
            </c:strRef>
          </c:tx>
          <c:spPr>
            <a:solidFill>
              <a:srgbClr val="D2CB9A"/>
            </a:solidFill>
          </c:spPr>
          <c:dLbls>
            <c:txPr>
              <a:bodyPr/>
              <a:lstStyle/>
              <a:p>
                <a:pPr>
                  <a:defRPr sz="1800" b="1">
                    <a:solidFill>
                      <a:schemeClr val="tx1"/>
                    </a:solidFill>
                  </a:defRPr>
                </a:pPr>
                <a:endParaRPr lang="es-MX"/>
              </a:p>
            </c:txPr>
            <c:showVal val="1"/>
          </c:dLbls>
          <c:cat>
            <c:strRef>
              <c:f>Hoja1!$B$3:$B$8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2012P</c:v>
                </c:pt>
                <c:pt idx="5">
                  <c:v>2013</c:v>
                </c:pt>
              </c:strCache>
            </c:strRef>
          </c:cat>
          <c:val>
            <c:numRef>
              <c:f>Hoja1!$D$3:$D$8</c:f>
              <c:numCache>
                <c:formatCode>General</c:formatCode>
                <c:ptCount val="6"/>
                <c:pt idx="0">
                  <c:v>2.1</c:v>
                </c:pt>
                <c:pt idx="1">
                  <c:v>2.2000000000000002</c:v>
                </c:pt>
                <c:pt idx="2">
                  <c:v>2.2000000000000002</c:v>
                </c:pt>
                <c:pt idx="3">
                  <c:v>2.2000000000000002</c:v>
                </c:pt>
                <c:pt idx="4">
                  <c:v>2.2000000000000002</c:v>
                </c:pt>
                <c:pt idx="5">
                  <c:v>2.2000000000000002</c:v>
                </c:pt>
              </c:numCache>
            </c:numRef>
          </c:val>
        </c:ser>
        <c:ser>
          <c:idx val="2"/>
          <c:order val="2"/>
          <c:tx>
            <c:strRef>
              <c:f>Hoja1!$E$2</c:f>
              <c:strCache>
                <c:ptCount val="1"/>
                <c:pt idx="0">
                  <c:v>Health unpaid work</c:v>
                </c:pt>
              </c:strCache>
            </c:strRef>
          </c:tx>
          <c:spPr>
            <a:solidFill>
              <a:schemeClr val="accent4">
                <a:lumMod val="60000"/>
                <a:lumOff val="40000"/>
              </a:schemeClr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800" smtClean="0"/>
                      <a:t>1</a:t>
                    </a:r>
                    <a:r>
                      <a:rPr lang="en-US" smtClean="0"/>
                      <a:t>.0</a:t>
                    </a:r>
                    <a:endParaRPr lang="en-US"/>
                  </a:p>
                </c:rich>
              </c:tx>
              <c:showVal val="1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z="1800" smtClean="0"/>
                      <a:t>1</a:t>
                    </a:r>
                    <a:r>
                      <a:rPr lang="en-US" smtClean="0"/>
                      <a:t>.0</a:t>
                    </a:r>
                    <a:endParaRPr lang="en-US"/>
                  </a:p>
                </c:rich>
              </c:tx>
              <c:showVal val="1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z="1800" smtClean="0"/>
                      <a:t>1</a:t>
                    </a:r>
                    <a:r>
                      <a:rPr lang="en-US" smtClean="0"/>
                      <a:t>.0</a:t>
                    </a:r>
                    <a:endParaRPr lang="en-US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800" b="1"/>
                </a:pPr>
                <a:endParaRPr lang="es-MX"/>
              </a:p>
            </c:txPr>
            <c:showVal val="1"/>
          </c:dLbls>
          <c:cat>
            <c:strRef>
              <c:f>Hoja1!$B$3:$B$8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2012P</c:v>
                </c:pt>
                <c:pt idx="5">
                  <c:v>2013</c:v>
                </c:pt>
              </c:strCache>
            </c:strRef>
          </c:cat>
          <c:val>
            <c:numRef>
              <c:f>Hoja1!$E$3:$E$8</c:f>
              <c:numCache>
                <c:formatCode>General</c:formatCode>
                <c:ptCount val="6"/>
                <c:pt idx="0">
                  <c:v>0.9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1.1000000000000001</c:v>
                </c:pt>
                <c:pt idx="5">
                  <c:v>1.2</c:v>
                </c:pt>
              </c:numCache>
            </c:numRef>
          </c:val>
        </c:ser>
        <c:ser>
          <c:idx val="3"/>
          <c:order val="3"/>
          <c:tx>
            <c:strRef>
              <c:f>Hoja1!$F$2</c:f>
              <c:strCache>
                <c:ptCount val="1"/>
              </c:strCache>
            </c:strRef>
          </c:tx>
          <c:cat>
            <c:strRef>
              <c:f>Hoja1!$B$3:$B$8</c:f>
              <c:strCache>
                <c:ptCount val="6"/>
                <c:pt idx="0">
                  <c:v>2008</c:v>
                </c:pt>
                <c:pt idx="1">
                  <c:v>2009</c:v>
                </c:pt>
                <c:pt idx="2">
                  <c:v>2010</c:v>
                </c:pt>
                <c:pt idx="3">
                  <c:v>2011</c:v>
                </c:pt>
                <c:pt idx="4">
                  <c:v>2012P</c:v>
                </c:pt>
                <c:pt idx="5">
                  <c:v>2013</c:v>
                </c:pt>
              </c:strCache>
            </c:strRef>
          </c:cat>
          <c:val>
            <c:numRef>
              <c:f>Hoja1!$F$3:$F$8</c:f>
              <c:numCache>
                <c:formatCode>General</c:formatCode>
                <c:ptCount val="6"/>
              </c:numCache>
            </c:numRef>
          </c:val>
        </c:ser>
        <c:dLbls>
          <c:showVal val="1"/>
        </c:dLbls>
        <c:gapWidth val="34"/>
        <c:shape val="cylinder"/>
        <c:axId val="85650048"/>
        <c:axId val="85672320"/>
        <c:axId val="0"/>
      </c:bar3DChart>
      <c:catAx>
        <c:axId val="85650048"/>
        <c:scaling>
          <c:orientation val="minMax"/>
        </c:scaling>
        <c:axPos val="b"/>
        <c:majorTickMark val="none"/>
        <c:tickLblPos val="nextTo"/>
        <c:txPr>
          <a:bodyPr/>
          <a:lstStyle/>
          <a:p>
            <a:pPr>
              <a:defRPr sz="1400" b="1"/>
            </a:pPr>
            <a:endParaRPr lang="es-MX"/>
          </a:p>
        </c:txPr>
        <c:crossAx val="85672320"/>
        <c:crosses val="autoZero"/>
        <c:auto val="1"/>
        <c:lblAlgn val="ctr"/>
        <c:lblOffset val="100"/>
      </c:catAx>
      <c:valAx>
        <c:axId val="85672320"/>
        <c:scaling>
          <c:orientation val="minMax"/>
        </c:scaling>
        <c:axPos val="l"/>
        <c:numFmt formatCode="General" sourceLinked="1"/>
        <c:majorTickMark val="none"/>
        <c:tickLblPos val="none"/>
        <c:crossAx val="85650048"/>
        <c:crosses val="autoZero"/>
        <c:crossBetween val="between"/>
      </c:valAx>
    </c:plotArea>
    <c:legend>
      <c:legendPos val="b"/>
      <c:legendEntry>
        <c:idx val="3"/>
        <c:delete val="1"/>
      </c:legendEntry>
      <c:layout/>
      <c:txPr>
        <a:bodyPr/>
        <a:lstStyle/>
        <a:p>
          <a:pPr>
            <a:defRPr sz="1600"/>
          </a:pPr>
          <a:endParaRPr lang="es-MX"/>
        </a:p>
      </c:txPr>
    </c:legend>
    <c:plotVisOnly val="1"/>
  </c:chart>
  <c:spPr>
    <a:ln>
      <a:noFill/>
    </a:ln>
  </c:sp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A7D35DC-F931-4C90-8994-9D292B47F95D}" type="doc">
      <dgm:prSet loTypeId="urn:microsoft.com/office/officeart/2005/8/layout/lProcess2" loCatId="list" qsTypeId="urn:microsoft.com/office/officeart/2005/8/quickstyle/simple5" qsCatId="simple" csTypeId="urn:microsoft.com/office/officeart/2005/8/colors/colorful4" csCatId="colorful" phldr="1"/>
      <dgm:spPr/>
      <dgm:t>
        <a:bodyPr/>
        <a:lstStyle/>
        <a:p>
          <a:endParaRPr lang="es-MX"/>
        </a:p>
      </dgm:t>
    </dgm:pt>
    <dgm:pt modelId="{75ED0B9E-ADC7-4547-BE55-263B6D46341E}">
      <dgm:prSet phldrT="[Texto]" custT="1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>
        <a:ln/>
      </dgm:spPr>
      <dgm:t>
        <a:bodyPr anchor="t"/>
        <a:lstStyle/>
        <a:p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National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Time Use </a:t>
          </a:r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Survey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dirty="0" smtClean="0">
              <a:solidFill>
                <a:schemeClr val="tx1"/>
              </a:solidFill>
              <a:effectLst/>
              <a:latin typeface="Calibri" pitchFamily="34" charset="0"/>
            </a:rPr>
            <a:t>(ENUT, </a:t>
          </a:r>
          <a:r>
            <a:rPr lang="es-MX" sz="18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Spanish</a:t>
          </a:r>
          <a:r>
            <a:rPr lang="es-MX" sz="18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MX" sz="18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acronym</a:t>
          </a:r>
          <a:r>
            <a:rPr lang="es-ES_tradnl" sz="1800" b="1" dirty="0" smtClean="0">
              <a:solidFill>
                <a:schemeClr val="tx1"/>
              </a:solidFill>
              <a:effectLst/>
              <a:latin typeface="Calibri" pitchFamily="34" charset="0"/>
            </a:rPr>
            <a:t>)</a:t>
          </a:r>
          <a:endParaRPr lang="es-MX" sz="2000" b="1" dirty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45E31AB8-2B0B-41B0-8685-0E5633ABB0B2}" type="parTrans" cxnId="{83ACE6E8-4860-4A8D-9555-228275CFB2A4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C96AE61B-37D8-4C3A-B37E-A5660687A89A}" type="sibTrans" cxnId="{83ACE6E8-4860-4A8D-9555-228275CFB2A4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39EB9A29-9DC8-4942-9505-06813D0C483C}">
      <dgm:prSet phldrT="[Texto]" custT="1">
        <dgm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dgm:style>
      </dgm:prSet>
      <dgm:spPr/>
      <dgm:t>
        <a:bodyPr anchor="t"/>
        <a:lstStyle/>
        <a:p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Mexican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System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of </a:t>
          </a:r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National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Accounts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dirty="0" smtClean="0">
              <a:solidFill>
                <a:schemeClr val="tx1"/>
              </a:solidFill>
              <a:effectLst/>
              <a:latin typeface="Calibri" pitchFamily="34" charset="0"/>
            </a:rPr>
            <a:t>(SCNM, </a:t>
          </a:r>
          <a:r>
            <a:rPr lang="es-MX" sz="18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Spanish</a:t>
          </a:r>
          <a:r>
            <a:rPr lang="es-MX" sz="18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MX" sz="18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acronym</a:t>
          </a:r>
          <a:r>
            <a:rPr lang="es-ES_tradnl" sz="1800" b="1" dirty="0" smtClean="0">
              <a:solidFill>
                <a:schemeClr val="tx1"/>
              </a:solidFill>
              <a:effectLst/>
              <a:latin typeface="Calibri" pitchFamily="34" charset="0"/>
            </a:rPr>
            <a:t>)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/>
          </a:r>
          <a:b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</a:b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The</a:t>
          </a:r>
          <a:r>
            <a:rPr lang="es-ES_tradnl" sz="18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Goods</a:t>
          </a:r>
          <a:r>
            <a:rPr lang="es-ES_tradnl" sz="1800" b="1" dirty="0" smtClean="0">
              <a:solidFill>
                <a:schemeClr val="tx1"/>
              </a:solidFill>
              <a:effectLst/>
              <a:latin typeface="Calibri" pitchFamily="34" charset="0"/>
            </a:rPr>
            <a:t> and </a:t>
          </a:r>
          <a:r>
            <a:rPr lang="es-ES_tradnl" sz="18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Services</a:t>
          </a:r>
          <a:r>
            <a:rPr lang="es-ES_tradnl" sz="18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Account</a:t>
          </a:r>
          <a:endParaRPr lang="es-MX" sz="1800" b="1" dirty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7B111697-7B88-43BD-8FF1-5278B344FC42}" type="parTrans" cxnId="{FDBF08D9-998B-4B15-8E51-ADB8E612B976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566AC617-3636-4EF5-B34F-CC73DBA43F65}" type="sibTrans" cxnId="{FDBF08D9-998B-4B15-8E51-ADB8E612B976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19A3E7C8-B55E-4421-BE1F-38E23E001BEB}">
      <dgm:prSet phldrT="[Texto]" custT="1">
        <dgm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dgm:style>
      </dgm:prSet>
      <dgm:spPr/>
      <dgm:t>
        <a:bodyPr anchor="t"/>
        <a:lstStyle/>
        <a:p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National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Survey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of </a:t>
          </a:r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Occupation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and </a:t>
          </a:r>
          <a:r>
            <a:rPr lang="es-ES_tradnl" sz="2000" b="1" dirty="0" err="1" smtClean="0">
              <a:solidFill>
                <a:schemeClr val="tx1"/>
              </a:solidFill>
              <a:effectLst/>
              <a:latin typeface="Calibri" pitchFamily="34" charset="0"/>
            </a:rPr>
            <a:t>Employment</a:t>
          </a:r>
          <a:r>
            <a:rPr lang="es-ES_tradnl" sz="2000" b="1" dirty="0" smtClean="0">
              <a:solidFill>
                <a:schemeClr val="tx1"/>
              </a:solidFill>
              <a:effectLst/>
              <a:latin typeface="Calibri" pitchFamily="34" charset="0"/>
            </a:rPr>
            <a:t> (ENOE)</a:t>
          </a:r>
          <a:endParaRPr lang="es-MX" sz="2000" b="1" dirty="0">
            <a:solidFill>
              <a:schemeClr val="tx1"/>
            </a:solidFill>
            <a:effectLst/>
            <a:latin typeface="Calibri" pitchFamily="34" charset="0"/>
          </a:endParaRPr>
        </a:p>
      </dgm:t>
    </dgm:pt>
    <dgm:pt modelId="{6ECCC9D4-4496-4A04-9A93-528281549B18}" type="parTrans" cxnId="{FB62A677-0FCC-440A-9200-A78382769FD7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81E482E5-0044-45DE-BFCD-9764C880D9BF}" type="sibTrans" cxnId="{FB62A677-0FCC-440A-9200-A78382769FD7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FA976339-5AA7-4204-A812-25E359A6798E}">
      <dgm:prSet phldrT="[Texto]" custT="1">
        <dgm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dgm:style>
      </dgm:prSet>
      <dgm:spPr/>
      <dgm:t>
        <a:bodyPr anchor="t"/>
        <a:lstStyle/>
        <a:p>
          <a:pPr marL="265113" indent="-265113" algn="l"/>
          <a:r>
            <a:rPr lang="es-MX" sz="1600" b="0" dirty="0" smtClean="0">
              <a:effectLst/>
              <a:latin typeface="Calibri" pitchFamily="34" charset="0"/>
            </a:rPr>
            <a:t>      </a:t>
          </a:r>
          <a:r>
            <a:rPr lang="es-MX" sz="1800" b="0" dirty="0" err="1" smtClean="0">
              <a:effectLst/>
              <a:latin typeface="Calibri" pitchFamily="34" charset="0"/>
            </a:rPr>
            <a:t>Number</a:t>
          </a:r>
          <a:r>
            <a:rPr lang="es-MX" sz="1800" b="0" dirty="0" smtClean="0">
              <a:effectLst/>
              <a:latin typeface="Calibri" pitchFamily="34" charset="0"/>
            </a:rPr>
            <a:t> of </a:t>
          </a:r>
          <a:r>
            <a:rPr lang="es-MX" sz="1800" b="0" dirty="0" err="1" smtClean="0">
              <a:effectLst/>
              <a:latin typeface="Calibri" pitchFamily="34" charset="0"/>
            </a:rPr>
            <a:t>hours</a:t>
          </a:r>
          <a:r>
            <a:rPr lang="es-MX" sz="1800" b="0" dirty="0" smtClean="0">
              <a:effectLst/>
              <a:latin typeface="Calibri" pitchFamily="34" charset="0"/>
            </a:rPr>
            <a:t> of </a:t>
          </a:r>
          <a:r>
            <a:rPr lang="es-MX" sz="1800" b="0" dirty="0" err="1" smtClean="0">
              <a:effectLst/>
              <a:latin typeface="Calibri" pitchFamily="34" charset="0"/>
            </a:rPr>
            <a:t>unpaid</a:t>
          </a:r>
          <a:r>
            <a:rPr lang="es-MX" sz="1800" b="0" dirty="0" smtClean="0">
              <a:effectLst/>
              <a:latin typeface="Calibri" pitchFamily="34" charset="0"/>
            </a:rPr>
            <a:t> </a:t>
          </a:r>
          <a:r>
            <a:rPr lang="es-MX" sz="1800" b="0" dirty="0" err="1" smtClean="0">
              <a:effectLst/>
              <a:latin typeface="Calibri" pitchFamily="34" charset="0"/>
            </a:rPr>
            <a:t>work</a:t>
          </a:r>
          <a:r>
            <a:rPr lang="es-MX" sz="1800" b="0" dirty="0" smtClean="0">
              <a:effectLst/>
              <a:latin typeface="Calibri" pitchFamily="34" charset="0"/>
            </a:rPr>
            <a:t> (</a:t>
          </a:r>
          <a:r>
            <a:rPr lang="es-MX" sz="1800" b="0" dirty="0" err="1" smtClean="0">
              <a:effectLst/>
              <a:latin typeface="Calibri" pitchFamily="34" charset="0"/>
            </a:rPr>
            <a:t>Population</a:t>
          </a:r>
          <a:r>
            <a:rPr lang="es-MX" sz="1800" b="0" dirty="0" smtClean="0">
              <a:effectLst/>
              <a:latin typeface="Calibri" pitchFamily="34" charset="0"/>
            </a:rPr>
            <a:t>  </a:t>
          </a:r>
          <a:r>
            <a:rPr lang="es-MX" sz="1800" b="0" dirty="0" err="1" smtClean="0">
              <a:effectLst/>
              <a:latin typeface="Calibri" pitchFamily="34" charset="0"/>
            </a:rPr>
            <a:t>aged</a:t>
          </a:r>
          <a:r>
            <a:rPr lang="es-MX" sz="1800" b="0" dirty="0" smtClean="0">
              <a:effectLst/>
              <a:latin typeface="Calibri" pitchFamily="34" charset="0"/>
            </a:rPr>
            <a:t>  12 </a:t>
          </a:r>
          <a:r>
            <a:rPr lang="es-MX" sz="1800" b="0" dirty="0" err="1" smtClean="0">
              <a:effectLst/>
              <a:latin typeface="Calibri" pitchFamily="34" charset="0"/>
            </a:rPr>
            <a:t>years</a:t>
          </a:r>
          <a:r>
            <a:rPr lang="es-MX" sz="1800" b="0" dirty="0" smtClean="0">
              <a:effectLst/>
              <a:latin typeface="Calibri" pitchFamily="34" charset="0"/>
            </a:rPr>
            <a:t> </a:t>
          </a:r>
          <a:r>
            <a:rPr lang="es-MX" sz="1800" b="0" dirty="0" err="1" smtClean="0">
              <a:effectLst/>
              <a:latin typeface="Calibri" pitchFamily="34" charset="0"/>
            </a:rPr>
            <a:t>old</a:t>
          </a:r>
          <a:r>
            <a:rPr lang="es-MX" sz="1800" b="0" dirty="0" smtClean="0">
              <a:effectLst/>
              <a:latin typeface="Calibri" pitchFamily="34" charset="0"/>
            </a:rPr>
            <a:t> and </a:t>
          </a:r>
          <a:r>
            <a:rPr lang="es-MX" sz="1800" b="0" dirty="0" err="1" smtClean="0">
              <a:effectLst/>
              <a:latin typeface="Calibri" pitchFamily="34" charset="0"/>
            </a:rPr>
            <a:t>over</a:t>
          </a:r>
          <a:r>
            <a:rPr lang="es-MX" sz="1800" b="0" dirty="0" smtClean="0">
              <a:effectLst/>
              <a:latin typeface="Calibri" pitchFamily="34" charset="0"/>
            </a:rPr>
            <a:t>)</a:t>
          </a:r>
        </a:p>
        <a:p>
          <a:pPr marL="354013" indent="0" algn="l"/>
          <a:r>
            <a:rPr lang="es-MX" sz="1800" b="0" dirty="0" smtClean="0">
              <a:effectLst/>
              <a:latin typeface="Calibri" pitchFamily="34" charset="0"/>
            </a:rPr>
            <a:t>* </a:t>
          </a:r>
          <a:r>
            <a:rPr lang="es-MX" sz="1800" b="0" dirty="0" err="1" smtClean="0">
              <a:effectLst/>
              <a:latin typeface="Calibri" pitchFamily="34" charset="0"/>
            </a:rPr>
            <a:t>Care</a:t>
          </a:r>
          <a:r>
            <a:rPr lang="es-MX" sz="1800" b="0" dirty="0" smtClean="0">
              <a:effectLst/>
              <a:latin typeface="Calibri" pitchFamily="34" charset="0"/>
            </a:rPr>
            <a:t> and </a:t>
          </a:r>
          <a:r>
            <a:rPr lang="es-MX" sz="1800" b="0" dirty="0" err="1" smtClean="0">
              <a:effectLst/>
              <a:latin typeface="Calibri" pitchFamily="34" charset="0"/>
            </a:rPr>
            <a:t>domestic</a:t>
          </a:r>
          <a:r>
            <a:rPr lang="es-MX" sz="1800" b="0" dirty="0" smtClean="0">
              <a:effectLst/>
              <a:latin typeface="Calibri" pitchFamily="34" charset="0"/>
            </a:rPr>
            <a:t> </a:t>
          </a:r>
          <a:r>
            <a:rPr lang="es-MX" sz="1800" b="0" dirty="0" err="1" smtClean="0">
              <a:effectLst/>
              <a:latin typeface="Calibri" pitchFamily="34" charset="0"/>
            </a:rPr>
            <a:t>work</a:t>
          </a:r>
          <a:endParaRPr lang="es-MX" sz="1800" b="0" dirty="0" smtClean="0">
            <a:effectLst/>
            <a:latin typeface="Calibri" pitchFamily="34" charset="0"/>
          </a:endParaRPr>
        </a:p>
        <a:p>
          <a:pPr marL="354013" indent="0" algn="l"/>
          <a:endParaRPr lang="es-MX" sz="1800" b="0" dirty="0" smtClean="0">
            <a:effectLst/>
            <a:latin typeface="Calibri" pitchFamily="34" charset="0"/>
          </a:endParaRPr>
        </a:p>
        <a:p>
          <a:pPr marL="354013" indent="0" algn="l"/>
          <a:r>
            <a:rPr lang="es-MX" sz="1800" b="0" dirty="0" smtClean="0">
              <a:effectLst/>
              <a:latin typeface="Calibri" pitchFamily="34" charset="0"/>
            </a:rPr>
            <a:t>*</a:t>
          </a:r>
          <a:r>
            <a:rPr lang="es-MX" sz="1800" b="0" dirty="0" err="1" smtClean="0">
              <a:effectLst/>
              <a:latin typeface="Calibri" pitchFamily="34" charset="0"/>
            </a:rPr>
            <a:t>Own</a:t>
          </a:r>
          <a:r>
            <a:rPr lang="es-MX" sz="1800" b="0" dirty="0" smtClean="0">
              <a:effectLst/>
              <a:latin typeface="Calibri" pitchFamily="34" charset="0"/>
            </a:rPr>
            <a:t> </a:t>
          </a:r>
          <a:r>
            <a:rPr lang="es-MX" sz="1800" b="0" dirty="0" err="1" smtClean="0">
              <a:effectLst/>
              <a:latin typeface="Calibri" pitchFamily="34" charset="0"/>
            </a:rPr>
            <a:t>consumption</a:t>
          </a:r>
          <a:r>
            <a:rPr lang="en-US" sz="1800" b="0" dirty="0" smtClean="0">
              <a:effectLst/>
              <a:latin typeface="Calibri" pitchFamily="34" charset="0"/>
            </a:rPr>
            <a:t> goods</a:t>
          </a:r>
          <a:endParaRPr lang="es-MX" sz="1800" b="0" dirty="0">
            <a:effectLst/>
            <a:latin typeface="Calibri" pitchFamily="34" charset="0"/>
          </a:endParaRPr>
        </a:p>
      </dgm:t>
    </dgm:pt>
    <dgm:pt modelId="{1BA974AF-FB12-407B-A0DA-C77E4392EDA8}" type="parTrans" cxnId="{8C136AA7-2163-4195-8F11-763992F44063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B297E666-BEBD-4358-8E23-A4AE49C31EC4}" type="sibTrans" cxnId="{8C136AA7-2163-4195-8F11-763992F44063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BFBD0F3C-5B9D-48B4-A45E-82FD59B24A5A}">
      <dgm:prSet phldrT="[Texto]" custT="1">
        <dgm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dgm:style>
      </dgm:prSet>
      <dgm:spPr/>
      <dgm:t>
        <a:bodyPr anchor="t"/>
        <a:lstStyle/>
        <a:p>
          <a:r>
            <a:rPr lang="es-MX" sz="1500" b="0" dirty="0" smtClean="0">
              <a:effectLst/>
              <a:latin typeface="Calibri" pitchFamily="34" charset="0"/>
            </a:rPr>
            <a:t>    </a:t>
          </a:r>
          <a:r>
            <a:rPr lang="es-MX" sz="1500" b="0" dirty="0" err="1" smtClean="0">
              <a:effectLst/>
              <a:latin typeface="Calibri" pitchFamily="34" charset="0"/>
            </a:rPr>
            <a:t>Average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compensation</a:t>
          </a:r>
          <a:r>
            <a:rPr lang="es-MX" sz="1500" b="0" dirty="0" smtClean="0">
              <a:effectLst/>
              <a:latin typeface="Calibri" pitchFamily="34" charset="0"/>
            </a:rPr>
            <a:t> of </a:t>
          </a:r>
          <a:r>
            <a:rPr lang="es-MX" sz="1500" b="0" dirty="0" err="1" smtClean="0">
              <a:effectLst/>
              <a:latin typeface="Calibri" pitchFamily="34" charset="0"/>
            </a:rPr>
            <a:t>employees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by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economic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activity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according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to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the</a:t>
          </a:r>
          <a:r>
            <a:rPr lang="es-MX" sz="1500" b="0" dirty="0" smtClean="0">
              <a:effectLst/>
              <a:latin typeface="Calibri" pitchFamily="34" charset="0"/>
            </a:rPr>
            <a:t> NAICS and equiparable </a:t>
          </a:r>
          <a:r>
            <a:rPr lang="es-MX" sz="1500" b="0" dirty="0" err="1" smtClean="0">
              <a:effectLst/>
              <a:latin typeface="Calibri" pitchFamily="34" charset="0"/>
            </a:rPr>
            <a:t>to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Unpaid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Work</a:t>
          </a:r>
          <a:r>
            <a:rPr lang="es-MX" sz="1500" b="0" dirty="0" smtClean="0">
              <a:effectLst/>
              <a:latin typeface="Calibri" pitchFamily="34" charset="0"/>
            </a:rPr>
            <a:t> of </a:t>
          </a:r>
          <a:r>
            <a:rPr lang="es-MX" sz="1500" b="0" dirty="0" err="1" smtClean="0">
              <a:effectLst/>
              <a:latin typeface="Calibri" pitchFamily="34" charset="0"/>
            </a:rPr>
            <a:t>Households</a:t>
          </a:r>
          <a:r>
            <a:rPr lang="es-MX" sz="1500" b="0" dirty="0" smtClean="0">
              <a:effectLst/>
              <a:latin typeface="Calibri" pitchFamily="34" charset="0"/>
            </a:rPr>
            <a:t> </a:t>
          </a:r>
          <a:r>
            <a:rPr lang="es-MX" sz="1500" b="0" dirty="0" err="1" smtClean="0">
              <a:effectLst/>
              <a:latin typeface="Calibri" pitchFamily="34" charset="0"/>
            </a:rPr>
            <a:t>occupations</a:t>
          </a:r>
          <a:r>
            <a:rPr lang="es-MX" sz="1600" b="0" dirty="0" smtClean="0">
              <a:effectLst/>
              <a:latin typeface="Calibri" pitchFamily="34" charset="0"/>
            </a:rPr>
            <a:t>.</a:t>
          </a:r>
        </a:p>
        <a:p>
          <a:r>
            <a:rPr lang="es-MX" sz="1300" b="1" dirty="0" smtClean="0">
              <a:effectLst/>
              <a:latin typeface="Calibri" pitchFamily="34" charset="0"/>
            </a:rPr>
            <a:t>(</a:t>
          </a:r>
          <a:r>
            <a:rPr lang="es-MX" sz="1300" b="1" dirty="0" err="1" smtClean="0">
              <a:effectLst/>
              <a:latin typeface="Calibri" pitchFamily="34" charset="0"/>
            </a:rPr>
            <a:t>Gross</a:t>
          </a:r>
          <a:r>
            <a:rPr lang="es-MX" sz="1300" b="1" dirty="0" smtClean="0">
              <a:effectLst/>
              <a:latin typeface="Calibri" pitchFamily="34" charset="0"/>
            </a:rPr>
            <a:t> figures)</a:t>
          </a:r>
          <a:endParaRPr lang="es-MX" sz="1300" b="1" dirty="0">
            <a:effectLst/>
            <a:latin typeface="Calibri" pitchFamily="34" charset="0"/>
          </a:endParaRPr>
        </a:p>
      </dgm:t>
    </dgm:pt>
    <dgm:pt modelId="{31A16E1D-D5D0-43C9-8B4E-2D8ED9217AF5}" type="parTrans" cxnId="{EF121DCC-6BD2-4D7A-A61C-8E33F036EB6F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8D4061EC-1F9C-466B-858E-49CC610CADE5}" type="sibTrans" cxnId="{EF121DCC-6BD2-4D7A-A61C-8E33F036EB6F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F9AFD059-3BAA-4FB0-B222-60C0BCFAB403}">
      <dgm:prSet phldrT="[Texto]"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MX" sz="1600" b="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    </a:t>
          </a:r>
          <a:r>
            <a:rPr lang="es-MX" sz="16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Wage</a:t>
          </a:r>
          <a:r>
            <a:rPr lang="es-MX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per </a:t>
          </a:r>
          <a:r>
            <a:rPr lang="es-MX" sz="16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hour</a:t>
          </a:r>
          <a:r>
            <a:rPr lang="es-MX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</a:t>
          </a:r>
          <a:r>
            <a:rPr lang="es-MX" sz="16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by</a:t>
          </a:r>
          <a:r>
            <a:rPr lang="es-MX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</a:t>
          </a:r>
          <a:r>
            <a:rPr lang="es-MX" sz="16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Unpaid</a:t>
          </a:r>
          <a:r>
            <a:rPr lang="es-MX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</a:t>
          </a:r>
          <a:r>
            <a:rPr lang="es-MX" sz="16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Work</a:t>
          </a:r>
          <a:r>
            <a:rPr lang="es-MX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of </a:t>
          </a:r>
          <a:r>
            <a:rPr lang="es-MX" sz="16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Households</a:t>
          </a:r>
          <a:r>
            <a:rPr lang="es-MX" sz="1600" b="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</a:t>
          </a:r>
          <a:r>
            <a:rPr lang="es-MX" sz="1600" b="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occupations</a:t>
          </a:r>
          <a:endParaRPr lang="es-MX" sz="1600" b="0" dirty="0">
            <a:effectLst/>
            <a:latin typeface="Calibri" pitchFamily="34" charset="0"/>
          </a:endParaRPr>
        </a:p>
      </dgm:t>
    </dgm:pt>
    <dgm:pt modelId="{E12CE6F9-F1BE-49F6-A9B3-37B5B530E6E2}" type="parTrans" cxnId="{0FC4A599-8FA5-45FC-BA94-058EC4EAB226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3FC55CBE-1EEE-473E-A5FA-B37259A0F436}" type="sibTrans" cxnId="{0FC4A599-8FA5-45FC-BA94-058EC4EAB226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5A21A044-8EC6-45FC-B859-86B70EE3231C}">
      <dgm:prSet custT="1">
        <dgm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r>
            <a:rPr lang="es-ES_tradnl" sz="1700" b="0" dirty="0" smtClean="0">
              <a:effectLst/>
              <a:latin typeface="Calibri" pitchFamily="34" charset="0"/>
            </a:rPr>
            <a:t>      H</a:t>
          </a:r>
          <a:r>
            <a:rPr lang="es-MX" sz="1700" b="0" dirty="0" err="1" smtClean="0">
              <a:effectLst/>
              <a:latin typeface="Calibri" pitchFamily="34" charset="0"/>
            </a:rPr>
            <a:t>ours</a:t>
          </a:r>
          <a:r>
            <a:rPr lang="es-MX" sz="1700" b="0" dirty="0" smtClean="0">
              <a:effectLst/>
              <a:latin typeface="Calibri" pitchFamily="34" charset="0"/>
            </a:rPr>
            <a:t> </a:t>
          </a:r>
          <a:r>
            <a:rPr lang="es-MX" sz="1700" b="0" dirty="0" err="1" smtClean="0">
              <a:effectLst/>
              <a:latin typeface="Calibri" pitchFamily="34" charset="0"/>
            </a:rPr>
            <a:t>effectively</a:t>
          </a:r>
          <a:r>
            <a:rPr lang="es-MX" sz="1700" b="0" dirty="0" smtClean="0">
              <a:effectLst/>
              <a:latin typeface="Calibri" pitchFamily="34" charset="0"/>
            </a:rPr>
            <a:t> </a:t>
          </a:r>
          <a:r>
            <a:rPr lang="es-MX" sz="1700" b="0" dirty="0" err="1" smtClean="0">
              <a:effectLst/>
              <a:latin typeface="Calibri" pitchFamily="34" charset="0"/>
            </a:rPr>
            <a:t>worked</a:t>
          </a:r>
          <a:r>
            <a:rPr lang="es-MX" sz="1700" b="0" dirty="0" smtClean="0">
              <a:effectLst/>
              <a:latin typeface="Calibri" pitchFamily="34" charset="0"/>
            </a:rPr>
            <a:t> </a:t>
          </a:r>
          <a:r>
            <a:rPr lang="es-ES_tradnl" sz="1700" b="0" dirty="0" err="1" smtClean="0">
              <a:effectLst/>
              <a:latin typeface="Calibri" pitchFamily="34" charset="0"/>
            </a:rPr>
            <a:t>by</a:t>
          </a:r>
          <a:r>
            <a:rPr lang="es-ES_tradnl" sz="1700" b="0" dirty="0" smtClean="0">
              <a:effectLst/>
              <a:latin typeface="Calibri" pitchFamily="34" charset="0"/>
            </a:rPr>
            <a:t> </a:t>
          </a:r>
          <a:r>
            <a:rPr lang="es-ES_tradnl" sz="1700" b="0" dirty="0" err="1" smtClean="0">
              <a:effectLst/>
              <a:latin typeface="Calibri" pitchFamily="34" charset="0"/>
            </a:rPr>
            <a:t>occupation</a:t>
          </a:r>
          <a:r>
            <a:rPr lang="es-ES_tradnl" sz="1700" b="0" dirty="0" smtClean="0">
              <a:effectLst/>
              <a:latin typeface="Calibri" pitchFamily="34" charset="0"/>
            </a:rPr>
            <a:t> (CMO) </a:t>
          </a:r>
          <a:r>
            <a:rPr lang="es-ES_tradnl" sz="1700" b="0" dirty="0" err="1" smtClean="0">
              <a:effectLst/>
              <a:latin typeface="Calibri" pitchFamily="34" charset="0"/>
            </a:rPr>
            <a:t>or</a:t>
          </a:r>
          <a:r>
            <a:rPr lang="es-ES_tradnl" sz="1700" b="0" dirty="0" smtClean="0">
              <a:effectLst/>
              <a:latin typeface="Calibri" pitchFamily="34" charset="0"/>
            </a:rPr>
            <a:t> </a:t>
          </a:r>
          <a:r>
            <a:rPr lang="es-ES_tradnl" sz="1700" b="0" dirty="0" err="1" smtClean="0">
              <a:effectLst/>
              <a:latin typeface="Calibri" pitchFamily="34" charset="0"/>
            </a:rPr>
            <a:t>by</a:t>
          </a:r>
          <a:r>
            <a:rPr lang="es-ES_tradnl" sz="1700" b="0" dirty="0" smtClean="0">
              <a:effectLst/>
              <a:latin typeface="Calibri" pitchFamily="34" charset="0"/>
            </a:rPr>
            <a:t>  </a:t>
          </a:r>
          <a:r>
            <a:rPr lang="es-ES_tradnl" sz="1700" b="0" dirty="0" err="1" smtClean="0">
              <a:effectLst/>
              <a:latin typeface="Calibri" pitchFamily="34" charset="0"/>
            </a:rPr>
            <a:t>economic</a:t>
          </a:r>
          <a:r>
            <a:rPr lang="es-ES_tradnl" sz="1700" b="0" dirty="0" smtClean="0">
              <a:effectLst/>
              <a:latin typeface="Calibri" pitchFamily="34" charset="0"/>
            </a:rPr>
            <a:t> </a:t>
          </a:r>
          <a:r>
            <a:rPr lang="es-ES_tradnl" sz="1700" b="0" dirty="0" err="1" smtClean="0">
              <a:effectLst/>
              <a:latin typeface="Calibri" pitchFamily="34" charset="0"/>
            </a:rPr>
            <a:t>activity</a:t>
          </a:r>
          <a:r>
            <a:rPr lang="es-ES_tradnl" sz="1700" b="0" dirty="0" smtClean="0">
              <a:effectLst/>
              <a:latin typeface="Calibri" pitchFamily="34" charset="0"/>
            </a:rPr>
            <a:t> </a:t>
          </a:r>
          <a:r>
            <a:rPr lang="es-ES_tradnl" sz="1700" b="0" dirty="0" err="1" smtClean="0">
              <a:effectLst/>
              <a:latin typeface="Calibri" pitchFamily="34" charset="0"/>
            </a:rPr>
            <a:t>according</a:t>
          </a:r>
          <a:r>
            <a:rPr lang="es-ES_tradnl" sz="1700" b="0" dirty="0" smtClean="0">
              <a:effectLst/>
              <a:latin typeface="Calibri" pitchFamily="34" charset="0"/>
            </a:rPr>
            <a:t> </a:t>
          </a:r>
          <a:r>
            <a:rPr lang="es-ES_tradnl" sz="1700" b="0" dirty="0" err="1" smtClean="0">
              <a:effectLst/>
              <a:latin typeface="Calibri" pitchFamily="34" charset="0"/>
            </a:rPr>
            <a:t>to</a:t>
          </a:r>
          <a:r>
            <a:rPr lang="es-ES_tradnl" sz="1700" b="0" dirty="0" smtClean="0">
              <a:effectLst/>
              <a:latin typeface="Calibri" pitchFamily="34" charset="0"/>
            </a:rPr>
            <a:t> </a:t>
          </a:r>
          <a:r>
            <a:rPr lang="es-ES_tradnl" sz="1700" b="0" dirty="0" err="1" smtClean="0">
              <a:effectLst/>
              <a:latin typeface="Calibri" pitchFamily="34" charset="0"/>
            </a:rPr>
            <a:t>the</a:t>
          </a:r>
          <a:r>
            <a:rPr lang="es-ES_tradnl" sz="1700" b="0" dirty="0" smtClean="0">
              <a:effectLst/>
              <a:latin typeface="Calibri" pitchFamily="34" charset="0"/>
            </a:rPr>
            <a:t> NAICS</a:t>
          </a:r>
          <a:endParaRPr lang="es-ES_tradnl" sz="1700" b="0" dirty="0">
            <a:effectLst/>
            <a:latin typeface="Calibri" pitchFamily="34" charset="0"/>
          </a:endParaRPr>
        </a:p>
      </dgm:t>
    </dgm:pt>
    <dgm:pt modelId="{4A14FA01-1F87-451B-9605-A7FB2D62E5AB}" type="parTrans" cxnId="{B294AB93-2F6C-4D72-B887-2A057DB80E5C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AF56B68F-2E36-4A75-947B-1CB4EF7E95CD}" type="sibTrans" cxnId="{B294AB93-2F6C-4D72-B887-2A057DB80E5C}">
      <dgm:prSet/>
      <dgm:spPr/>
      <dgm:t>
        <a:bodyPr/>
        <a:lstStyle/>
        <a:p>
          <a:endParaRPr lang="es-MX" sz="2000" b="1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Calibri" pitchFamily="34" charset="0"/>
          </a:endParaRPr>
        </a:p>
      </dgm:t>
    </dgm:pt>
    <dgm:pt modelId="{C695BA85-4C8E-4423-8601-83F650C4173B}" type="pres">
      <dgm:prSet presAssocID="{EA7D35DC-F931-4C90-8994-9D292B47F95D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747274C9-6AB8-4CDF-9111-184C34DF8212}" type="pres">
      <dgm:prSet presAssocID="{75ED0B9E-ADC7-4547-BE55-263B6D46341E}" presName="compNode" presStyleCnt="0"/>
      <dgm:spPr/>
      <dgm:t>
        <a:bodyPr/>
        <a:lstStyle/>
        <a:p>
          <a:endParaRPr lang="es-MX"/>
        </a:p>
      </dgm:t>
    </dgm:pt>
    <dgm:pt modelId="{F763CC3D-8162-4687-A9A9-858E65DCB686}" type="pres">
      <dgm:prSet presAssocID="{75ED0B9E-ADC7-4547-BE55-263B6D46341E}" presName="aNode" presStyleLbl="bgShp" presStyleIdx="0" presStyleCnt="3" custLinFactNeighborX="1430" custLinFactNeighborY="936"/>
      <dgm:spPr/>
      <dgm:t>
        <a:bodyPr/>
        <a:lstStyle/>
        <a:p>
          <a:endParaRPr lang="es-MX"/>
        </a:p>
      </dgm:t>
    </dgm:pt>
    <dgm:pt modelId="{D133249F-613A-44A6-91C9-FE259DE40D62}" type="pres">
      <dgm:prSet presAssocID="{75ED0B9E-ADC7-4547-BE55-263B6D46341E}" presName="textNode" presStyleLbl="bgShp" presStyleIdx="0" presStyleCnt="3"/>
      <dgm:spPr/>
      <dgm:t>
        <a:bodyPr/>
        <a:lstStyle/>
        <a:p>
          <a:endParaRPr lang="es-MX"/>
        </a:p>
      </dgm:t>
    </dgm:pt>
    <dgm:pt modelId="{B230715D-50BF-46A8-9206-005CCFDFBEBE}" type="pres">
      <dgm:prSet presAssocID="{75ED0B9E-ADC7-4547-BE55-263B6D46341E}" presName="compChildNode" presStyleCnt="0"/>
      <dgm:spPr/>
      <dgm:t>
        <a:bodyPr/>
        <a:lstStyle/>
        <a:p>
          <a:endParaRPr lang="es-MX"/>
        </a:p>
      </dgm:t>
    </dgm:pt>
    <dgm:pt modelId="{5D533086-76B0-483A-B911-CAA50A22240B}" type="pres">
      <dgm:prSet presAssocID="{75ED0B9E-ADC7-4547-BE55-263B6D46341E}" presName="theInnerList" presStyleCnt="0"/>
      <dgm:spPr/>
      <dgm:t>
        <a:bodyPr/>
        <a:lstStyle/>
        <a:p>
          <a:endParaRPr lang="es-MX"/>
        </a:p>
      </dgm:t>
    </dgm:pt>
    <dgm:pt modelId="{362A69AE-968C-4AE6-A6FE-13F8EB337884}" type="pres">
      <dgm:prSet presAssocID="{FA976339-5AA7-4204-A812-25E359A6798E}" presName="childNode" presStyleLbl="node1" presStyleIdx="0" presStyleCnt="4" custScaleX="110371" custScaleY="94408" custLinFactNeighborX="2859" custLinFactNeighborY="-21329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D046ACB4-1ADB-4AFC-BC2B-F837D38556B7}" type="pres">
      <dgm:prSet presAssocID="{75ED0B9E-ADC7-4547-BE55-263B6D46341E}" presName="aSpace" presStyleCnt="0"/>
      <dgm:spPr/>
      <dgm:t>
        <a:bodyPr/>
        <a:lstStyle/>
        <a:p>
          <a:endParaRPr lang="es-MX"/>
        </a:p>
      </dgm:t>
    </dgm:pt>
    <dgm:pt modelId="{359C33A7-64D4-4A74-A761-4AE7D2950E4F}" type="pres">
      <dgm:prSet presAssocID="{39EB9A29-9DC8-4942-9505-06813D0C483C}" presName="compNode" presStyleCnt="0"/>
      <dgm:spPr/>
      <dgm:t>
        <a:bodyPr/>
        <a:lstStyle/>
        <a:p>
          <a:endParaRPr lang="es-MX"/>
        </a:p>
      </dgm:t>
    </dgm:pt>
    <dgm:pt modelId="{40408FC6-B331-4B7B-AE21-9C2C272ACB13}" type="pres">
      <dgm:prSet presAssocID="{39EB9A29-9DC8-4942-9505-06813D0C483C}" presName="aNode" presStyleLbl="bgShp" presStyleIdx="1" presStyleCnt="3"/>
      <dgm:spPr/>
      <dgm:t>
        <a:bodyPr/>
        <a:lstStyle/>
        <a:p>
          <a:endParaRPr lang="es-MX"/>
        </a:p>
      </dgm:t>
    </dgm:pt>
    <dgm:pt modelId="{A3018F10-344F-4544-BEE4-0BC7718FCFDA}" type="pres">
      <dgm:prSet presAssocID="{39EB9A29-9DC8-4942-9505-06813D0C483C}" presName="textNode" presStyleLbl="bgShp" presStyleIdx="1" presStyleCnt="3"/>
      <dgm:spPr/>
      <dgm:t>
        <a:bodyPr/>
        <a:lstStyle/>
        <a:p>
          <a:endParaRPr lang="es-MX"/>
        </a:p>
      </dgm:t>
    </dgm:pt>
    <dgm:pt modelId="{485D12E9-82A5-4C65-A41A-BAF258F8BE21}" type="pres">
      <dgm:prSet presAssocID="{39EB9A29-9DC8-4942-9505-06813D0C483C}" presName="compChildNode" presStyleCnt="0"/>
      <dgm:spPr/>
      <dgm:t>
        <a:bodyPr/>
        <a:lstStyle/>
        <a:p>
          <a:endParaRPr lang="es-MX"/>
        </a:p>
      </dgm:t>
    </dgm:pt>
    <dgm:pt modelId="{DC7917C6-B3C5-4CC5-B937-EDE40946471C}" type="pres">
      <dgm:prSet presAssocID="{39EB9A29-9DC8-4942-9505-06813D0C483C}" presName="theInnerList" presStyleCnt="0"/>
      <dgm:spPr/>
      <dgm:t>
        <a:bodyPr/>
        <a:lstStyle/>
        <a:p>
          <a:endParaRPr lang="es-MX"/>
        </a:p>
      </dgm:t>
    </dgm:pt>
    <dgm:pt modelId="{3D46D0F0-ECC7-46BE-A837-2B86A964903B}" type="pres">
      <dgm:prSet presAssocID="{BFBD0F3C-5B9D-48B4-A45E-82FD59B24A5A}" presName="childNode" presStyleLbl="node1" presStyleIdx="1" presStyleCnt="4" custScaleY="61644" custLinFactNeighborX="814" custLinFactNeighborY="-22825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A3C3F4A6-67AE-434B-A92B-BA9495115B20}" type="pres">
      <dgm:prSet presAssocID="{39EB9A29-9DC8-4942-9505-06813D0C483C}" presName="aSpace" presStyleCnt="0"/>
      <dgm:spPr/>
      <dgm:t>
        <a:bodyPr/>
        <a:lstStyle/>
        <a:p>
          <a:endParaRPr lang="es-MX"/>
        </a:p>
      </dgm:t>
    </dgm:pt>
    <dgm:pt modelId="{EBE7B33F-3385-43FB-8DED-9CA736C4E5D8}" type="pres">
      <dgm:prSet presAssocID="{19A3E7C8-B55E-4421-BE1F-38E23E001BEB}" presName="compNode" presStyleCnt="0"/>
      <dgm:spPr/>
      <dgm:t>
        <a:bodyPr/>
        <a:lstStyle/>
        <a:p>
          <a:endParaRPr lang="es-MX"/>
        </a:p>
      </dgm:t>
    </dgm:pt>
    <dgm:pt modelId="{CF9B5215-D8D1-484F-AED5-64C993CCE6A1}" type="pres">
      <dgm:prSet presAssocID="{19A3E7C8-B55E-4421-BE1F-38E23E001BEB}" presName="aNode" presStyleLbl="bgShp" presStyleIdx="2" presStyleCnt="3" custLinFactNeighborX="399" custLinFactNeighborY="0"/>
      <dgm:spPr/>
      <dgm:t>
        <a:bodyPr/>
        <a:lstStyle/>
        <a:p>
          <a:endParaRPr lang="es-MX"/>
        </a:p>
      </dgm:t>
    </dgm:pt>
    <dgm:pt modelId="{D19966FA-2CDA-488E-B6A4-6AC35BD39477}" type="pres">
      <dgm:prSet presAssocID="{19A3E7C8-B55E-4421-BE1F-38E23E001BEB}" presName="textNode" presStyleLbl="bgShp" presStyleIdx="2" presStyleCnt="3"/>
      <dgm:spPr/>
      <dgm:t>
        <a:bodyPr/>
        <a:lstStyle/>
        <a:p>
          <a:endParaRPr lang="es-MX"/>
        </a:p>
      </dgm:t>
    </dgm:pt>
    <dgm:pt modelId="{4157ED49-1A7B-4F83-BFC3-E60CF24DD5D1}" type="pres">
      <dgm:prSet presAssocID="{19A3E7C8-B55E-4421-BE1F-38E23E001BEB}" presName="compChildNode" presStyleCnt="0"/>
      <dgm:spPr/>
      <dgm:t>
        <a:bodyPr/>
        <a:lstStyle/>
        <a:p>
          <a:endParaRPr lang="es-MX"/>
        </a:p>
      </dgm:t>
    </dgm:pt>
    <dgm:pt modelId="{607C96E9-E5CE-47F2-843E-70927F961D27}" type="pres">
      <dgm:prSet presAssocID="{19A3E7C8-B55E-4421-BE1F-38E23E001BEB}" presName="theInnerList" presStyleCnt="0"/>
      <dgm:spPr/>
      <dgm:t>
        <a:bodyPr/>
        <a:lstStyle/>
        <a:p>
          <a:endParaRPr lang="es-MX"/>
        </a:p>
      </dgm:t>
    </dgm:pt>
    <dgm:pt modelId="{0EF861FB-9A53-4D96-9D5A-04EBCEC5C064}" type="pres">
      <dgm:prSet presAssocID="{F9AFD059-3BAA-4FB0-B222-60C0BCFAB403}" presName="childNode" presStyleLbl="node1" presStyleIdx="2" presStyleCnt="4" custScaleX="111449" custScaleY="27760" custLinFactY="-14990" custLinFactNeighborX="1100" custLinFactNeighborY="-10000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3E9CE440-697A-4430-B5AB-7058D11D2FEE}" type="pres">
      <dgm:prSet presAssocID="{F9AFD059-3BAA-4FB0-B222-60C0BCFAB403}" presName="aSpace2" presStyleCnt="0"/>
      <dgm:spPr/>
      <dgm:t>
        <a:bodyPr/>
        <a:lstStyle/>
        <a:p>
          <a:endParaRPr lang="es-MX"/>
        </a:p>
      </dgm:t>
    </dgm:pt>
    <dgm:pt modelId="{6EF970DB-A119-4399-810F-95C4E4576EFD}" type="pres">
      <dgm:prSet presAssocID="{5A21A044-8EC6-45FC-B859-86B70EE3231C}" presName="childNode" presStyleLbl="node1" presStyleIdx="3" presStyleCnt="4" custScaleX="117155" custScaleY="31275" custLinFactY="-10748" custLinFactNeighborX="560" custLinFactNeighborY="-100000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3741F494-26AB-468A-BE2E-491C8EE2CFDB}" type="presOf" srcId="{19A3E7C8-B55E-4421-BE1F-38E23E001BEB}" destId="{D19966FA-2CDA-488E-B6A4-6AC35BD39477}" srcOrd="1" destOrd="0" presId="urn:microsoft.com/office/officeart/2005/8/layout/lProcess2"/>
    <dgm:cxn modelId="{EF121DCC-6BD2-4D7A-A61C-8E33F036EB6F}" srcId="{39EB9A29-9DC8-4942-9505-06813D0C483C}" destId="{BFBD0F3C-5B9D-48B4-A45E-82FD59B24A5A}" srcOrd="0" destOrd="0" parTransId="{31A16E1D-D5D0-43C9-8B4E-2D8ED9217AF5}" sibTransId="{8D4061EC-1F9C-466B-858E-49CC610CADE5}"/>
    <dgm:cxn modelId="{96019080-B43A-4D75-A0BA-53C67795D84B}" type="presOf" srcId="{75ED0B9E-ADC7-4547-BE55-263B6D46341E}" destId="{D133249F-613A-44A6-91C9-FE259DE40D62}" srcOrd="1" destOrd="0" presId="urn:microsoft.com/office/officeart/2005/8/layout/lProcess2"/>
    <dgm:cxn modelId="{A773AAFC-A17B-4C5A-B10B-52E6F01D195A}" type="presOf" srcId="{BFBD0F3C-5B9D-48B4-A45E-82FD59B24A5A}" destId="{3D46D0F0-ECC7-46BE-A837-2B86A964903B}" srcOrd="0" destOrd="0" presId="urn:microsoft.com/office/officeart/2005/8/layout/lProcess2"/>
    <dgm:cxn modelId="{D6D049BF-F37F-46FE-80D8-334467EEA70C}" type="presOf" srcId="{FA976339-5AA7-4204-A812-25E359A6798E}" destId="{362A69AE-968C-4AE6-A6FE-13F8EB337884}" srcOrd="0" destOrd="0" presId="urn:microsoft.com/office/officeart/2005/8/layout/lProcess2"/>
    <dgm:cxn modelId="{C7422FD7-2614-4EA7-9248-BD52BB5D4FED}" type="presOf" srcId="{39EB9A29-9DC8-4942-9505-06813D0C483C}" destId="{A3018F10-344F-4544-BEE4-0BC7718FCFDA}" srcOrd="1" destOrd="0" presId="urn:microsoft.com/office/officeart/2005/8/layout/lProcess2"/>
    <dgm:cxn modelId="{15424FCA-61E0-40DA-A4A5-2913F952824D}" type="presOf" srcId="{39EB9A29-9DC8-4942-9505-06813D0C483C}" destId="{40408FC6-B331-4B7B-AE21-9C2C272ACB13}" srcOrd="0" destOrd="0" presId="urn:microsoft.com/office/officeart/2005/8/layout/lProcess2"/>
    <dgm:cxn modelId="{FB62A677-0FCC-440A-9200-A78382769FD7}" srcId="{EA7D35DC-F931-4C90-8994-9D292B47F95D}" destId="{19A3E7C8-B55E-4421-BE1F-38E23E001BEB}" srcOrd="2" destOrd="0" parTransId="{6ECCC9D4-4496-4A04-9A93-528281549B18}" sibTransId="{81E482E5-0044-45DE-BFCD-9764C880D9BF}"/>
    <dgm:cxn modelId="{83ACE6E8-4860-4A8D-9555-228275CFB2A4}" srcId="{EA7D35DC-F931-4C90-8994-9D292B47F95D}" destId="{75ED0B9E-ADC7-4547-BE55-263B6D46341E}" srcOrd="0" destOrd="0" parTransId="{45E31AB8-2B0B-41B0-8685-0E5633ABB0B2}" sibTransId="{C96AE61B-37D8-4C3A-B37E-A5660687A89A}"/>
    <dgm:cxn modelId="{CC12E05E-A4EF-43ED-86A0-9E0CA20163E4}" type="presOf" srcId="{5A21A044-8EC6-45FC-B859-86B70EE3231C}" destId="{6EF970DB-A119-4399-810F-95C4E4576EFD}" srcOrd="0" destOrd="0" presId="urn:microsoft.com/office/officeart/2005/8/layout/lProcess2"/>
    <dgm:cxn modelId="{384739BC-AFD8-4357-B909-7A067AA9DCD8}" type="presOf" srcId="{19A3E7C8-B55E-4421-BE1F-38E23E001BEB}" destId="{CF9B5215-D8D1-484F-AED5-64C993CCE6A1}" srcOrd="0" destOrd="0" presId="urn:microsoft.com/office/officeart/2005/8/layout/lProcess2"/>
    <dgm:cxn modelId="{7F365516-D65B-4A04-9846-5DD984B23ABD}" type="presOf" srcId="{EA7D35DC-F931-4C90-8994-9D292B47F95D}" destId="{C695BA85-4C8E-4423-8601-83F650C4173B}" srcOrd="0" destOrd="0" presId="urn:microsoft.com/office/officeart/2005/8/layout/lProcess2"/>
    <dgm:cxn modelId="{AEBD5F3E-98EA-401A-B2BF-B5543DDD96B6}" type="presOf" srcId="{F9AFD059-3BAA-4FB0-B222-60C0BCFAB403}" destId="{0EF861FB-9A53-4D96-9D5A-04EBCEC5C064}" srcOrd="0" destOrd="0" presId="urn:microsoft.com/office/officeart/2005/8/layout/lProcess2"/>
    <dgm:cxn modelId="{B294AB93-2F6C-4D72-B887-2A057DB80E5C}" srcId="{19A3E7C8-B55E-4421-BE1F-38E23E001BEB}" destId="{5A21A044-8EC6-45FC-B859-86B70EE3231C}" srcOrd="1" destOrd="0" parTransId="{4A14FA01-1F87-451B-9605-A7FB2D62E5AB}" sibTransId="{AF56B68F-2E36-4A75-947B-1CB4EF7E95CD}"/>
    <dgm:cxn modelId="{6AD307A8-F964-4875-9903-09A037939DFA}" type="presOf" srcId="{75ED0B9E-ADC7-4547-BE55-263B6D46341E}" destId="{F763CC3D-8162-4687-A9A9-858E65DCB686}" srcOrd="0" destOrd="0" presId="urn:microsoft.com/office/officeart/2005/8/layout/lProcess2"/>
    <dgm:cxn modelId="{FDBF08D9-998B-4B15-8E51-ADB8E612B976}" srcId="{EA7D35DC-F931-4C90-8994-9D292B47F95D}" destId="{39EB9A29-9DC8-4942-9505-06813D0C483C}" srcOrd="1" destOrd="0" parTransId="{7B111697-7B88-43BD-8FF1-5278B344FC42}" sibTransId="{566AC617-3636-4EF5-B34F-CC73DBA43F65}"/>
    <dgm:cxn modelId="{0FC4A599-8FA5-45FC-BA94-058EC4EAB226}" srcId="{19A3E7C8-B55E-4421-BE1F-38E23E001BEB}" destId="{F9AFD059-3BAA-4FB0-B222-60C0BCFAB403}" srcOrd="0" destOrd="0" parTransId="{E12CE6F9-F1BE-49F6-A9B3-37B5B530E6E2}" sibTransId="{3FC55CBE-1EEE-473E-A5FA-B37259A0F436}"/>
    <dgm:cxn modelId="{8C136AA7-2163-4195-8F11-763992F44063}" srcId="{75ED0B9E-ADC7-4547-BE55-263B6D46341E}" destId="{FA976339-5AA7-4204-A812-25E359A6798E}" srcOrd="0" destOrd="0" parTransId="{1BA974AF-FB12-407B-A0DA-C77E4392EDA8}" sibTransId="{B297E666-BEBD-4358-8E23-A4AE49C31EC4}"/>
    <dgm:cxn modelId="{5AEBDE6D-235E-44F2-8664-487651517019}" type="presParOf" srcId="{C695BA85-4C8E-4423-8601-83F650C4173B}" destId="{747274C9-6AB8-4CDF-9111-184C34DF8212}" srcOrd="0" destOrd="0" presId="urn:microsoft.com/office/officeart/2005/8/layout/lProcess2"/>
    <dgm:cxn modelId="{271577F3-A77A-46E4-B706-D5C517555C00}" type="presParOf" srcId="{747274C9-6AB8-4CDF-9111-184C34DF8212}" destId="{F763CC3D-8162-4687-A9A9-858E65DCB686}" srcOrd="0" destOrd="0" presId="urn:microsoft.com/office/officeart/2005/8/layout/lProcess2"/>
    <dgm:cxn modelId="{2F0682E4-ABC0-4050-9776-B11D49963458}" type="presParOf" srcId="{747274C9-6AB8-4CDF-9111-184C34DF8212}" destId="{D133249F-613A-44A6-91C9-FE259DE40D62}" srcOrd="1" destOrd="0" presId="urn:microsoft.com/office/officeart/2005/8/layout/lProcess2"/>
    <dgm:cxn modelId="{FCC2D982-CCFB-49D4-A1A4-0298D86B8CDB}" type="presParOf" srcId="{747274C9-6AB8-4CDF-9111-184C34DF8212}" destId="{B230715D-50BF-46A8-9206-005CCFDFBEBE}" srcOrd="2" destOrd="0" presId="urn:microsoft.com/office/officeart/2005/8/layout/lProcess2"/>
    <dgm:cxn modelId="{2A346733-90E1-45A9-840B-DB936441AF8C}" type="presParOf" srcId="{B230715D-50BF-46A8-9206-005CCFDFBEBE}" destId="{5D533086-76B0-483A-B911-CAA50A22240B}" srcOrd="0" destOrd="0" presId="urn:microsoft.com/office/officeart/2005/8/layout/lProcess2"/>
    <dgm:cxn modelId="{2E4A447B-1B4D-4EF3-A3F4-5980455C86AA}" type="presParOf" srcId="{5D533086-76B0-483A-B911-CAA50A22240B}" destId="{362A69AE-968C-4AE6-A6FE-13F8EB337884}" srcOrd="0" destOrd="0" presId="urn:microsoft.com/office/officeart/2005/8/layout/lProcess2"/>
    <dgm:cxn modelId="{BB30EC2D-6B90-4468-AC52-7D5CF69AF4CF}" type="presParOf" srcId="{C695BA85-4C8E-4423-8601-83F650C4173B}" destId="{D046ACB4-1ADB-4AFC-BC2B-F837D38556B7}" srcOrd="1" destOrd="0" presId="urn:microsoft.com/office/officeart/2005/8/layout/lProcess2"/>
    <dgm:cxn modelId="{ED8ADCE1-B02F-4311-AFE5-AAE00E97176D}" type="presParOf" srcId="{C695BA85-4C8E-4423-8601-83F650C4173B}" destId="{359C33A7-64D4-4A74-A761-4AE7D2950E4F}" srcOrd="2" destOrd="0" presId="urn:microsoft.com/office/officeart/2005/8/layout/lProcess2"/>
    <dgm:cxn modelId="{7E59AA99-683B-4EA7-84EB-8A2945C20812}" type="presParOf" srcId="{359C33A7-64D4-4A74-A761-4AE7D2950E4F}" destId="{40408FC6-B331-4B7B-AE21-9C2C272ACB13}" srcOrd="0" destOrd="0" presId="urn:microsoft.com/office/officeart/2005/8/layout/lProcess2"/>
    <dgm:cxn modelId="{71AB544E-9BEB-4AF6-B4C4-FA16C5491619}" type="presParOf" srcId="{359C33A7-64D4-4A74-A761-4AE7D2950E4F}" destId="{A3018F10-344F-4544-BEE4-0BC7718FCFDA}" srcOrd="1" destOrd="0" presId="urn:microsoft.com/office/officeart/2005/8/layout/lProcess2"/>
    <dgm:cxn modelId="{C13ADA9E-F360-4B7A-B1B7-B226CB2AA300}" type="presParOf" srcId="{359C33A7-64D4-4A74-A761-4AE7D2950E4F}" destId="{485D12E9-82A5-4C65-A41A-BAF258F8BE21}" srcOrd="2" destOrd="0" presId="urn:microsoft.com/office/officeart/2005/8/layout/lProcess2"/>
    <dgm:cxn modelId="{023DCA14-2E47-4BA8-9647-DE5E7B117E77}" type="presParOf" srcId="{485D12E9-82A5-4C65-A41A-BAF258F8BE21}" destId="{DC7917C6-B3C5-4CC5-B937-EDE40946471C}" srcOrd="0" destOrd="0" presId="urn:microsoft.com/office/officeart/2005/8/layout/lProcess2"/>
    <dgm:cxn modelId="{9580085F-DEBA-4786-B5A5-8309D5417308}" type="presParOf" srcId="{DC7917C6-B3C5-4CC5-B937-EDE40946471C}" destId="{3D46D0F0-ECC7-46BE-A837-2B86A964903B}" srcOrd="0" destOrd="0" presId="urn:microsoft.com/office/officeart/2005/8/layout/lProcess2"/>
    <dgm:cxn modelId="{83E53FC6-C633-43D6-8685-7ED69AC536BA}" type="presParOf" srcId="{C695BA85-4C8E-4423-8601-83F650C4173B}" destId="{A3C3F4A6-67AE-434B-A92B-BA9495115B20}" srcOrd="3" destOrd="0" presId="urn:microsoft.com/office/officeart/2005/8/layout/lProcess2"/>
    <dgm:cxn modelId="{37D79353-5F25-4755-8015-5F14B52D24EC}" type="presParOf" srcId="{C695BA85-4C8E-4423-8601-83F650C4173B}" destId="{EBE7B33F-3385-43FB-8DED-9CA736C4E5D8}" srcOrd="4" destOrd="0" presId="urn:microsoft.com/office/officeart/2005/8/layout/lProcess2"/>
    <dgm:cxn modelId="{1D0F0D92-ABF9-4173-8183-E213E34DBBDD}" type="presParOf" srcId="{EBE7B33F-3385-43FB-8DED-9CA736C4E5D8}" destId="{CF9B5215-D8D1-484F-AED5-64C993CCE6A1}" srcOrd="0" destOrd="0" presId="urn:microsoft.com/office/officeart/2005/8/layout/lProcess2"/>
    <dgm:cxn modelId="{2FB4F346-A6B9-4E3D-95A2-2A0C7572E6B5}" type="presParOf" srcId="{EBE7B33F-3385-43FB-8DED-9CA736C4E5D8}" destId="{D19966FA-2CDA-488E-B6A4-6AC35BD39477}" srcOrd="1" destOrd="0" presId="urn:microsoft.com/office/officeart/2005/8/layout/lProcess2"/>
    <dgm:cxn modelId="{FEFE98E4-8D6A-4CBD-A15B-70B7019F70EE}" type="presParOf" srcId="{EBE7B33F-3385-43FB-8DED-9CA736C4E5D8}" destId="{4157ED49-1A7B-4F83-BFC3-E60CF24DD5D1}" srcOrd="2" destOrd="0" presId="urn:microsoft.com/office/officeart/2005/8/layout/lProcess2"/>
    <dgm:cxn modelId="{C563D210-A70E-4C6E-BD37-3934C27A053D}" type="presParOf" srcId="{4157ED49-1A7B-4F83-BFC3-E60CF24DD5D1}" destId="{607C96E9-E5CE-47F2-843E-70927F961D27}" srcOrd="0" destOrd="0" presId="urn:microsoft.com/office/officeart/2005/8/layout/lProcess2"/>
    <dgm:cxn modelId="{96CB6035-AFBC-4CDB-AD12-6A175CF64986}" type="presParOf" srcId="{607C96E9-E5CE-47F2-843E-70927F961D27}" destId="{0EF861FB-9A53-4D96-9D5A-04EBCEC5C064}" srcOrd="0" destOrd="0" presId="urn:microsoft.com/office/officeart/2005/8/layout/lProcess2"/>
    <dgm:cxn modelId="{B3A92E1B-2F65-43CE-8BB7-EC17844B172C}" type="presParOf" srcId="{607C96E9-E5CE-47F2-843E-70927F961D27}" destId="{3E9CE440-697A-4430-B5AB-7058D11D2FEE}" srcOrd="1" destOrd="0" presId="urn:microsoft.com/office/officeart/2005/8/layout/lProcess2"/>
    <dgm:cxn modelId="{3FA801B3-FB95-4EC0-9064-1244022880BA}" type="presParOf" srcId="{607C96E9-E5CE-47F2-843E-70927F961D27}" destId="{6EF970DB-A119-4399-810F-95C4E4576EFD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DE62990-23EE-4724-980B-9FBA4AA533ED}" type="doc">
      <dgm:prSet loTypeId="urn:microsoft.com/office/officeart/2005/8/layout/arrow5" loCatId="relationship" qsTypeId="urn:microsoft.com/office/officeart/2005/8/quickstyle/3d1" qsCatId="3D" csTypeId="urn:microsoft.com/office/officeart/2005/8/colors/colorful3" csCatId="colorful" phldr="1"/>
      <dgm:spPr/>
      <dgm:t>
        <a:bodyPr/>
        <a:lstStyle/>
        <a:p>
          <a:endParaRPr lang="es-MX"/>
        </a:p>
      </dgm:t>
    </dgm:pt>
    <dgm:pt modelId="{F78A0850-FDA3-4874-AFDE-71A4E7B0710E}">
      <dgm:prSet phldrT="[Texto]" custT="1"/>
      <dgm:spPr/>
      <dgm:t>
        <a:bodyPr/>
        <a:lstStyle/>
        <a:p>
          <a:r>
            <a:rPr lang="es-MX" sz="2200" dirty="0" err="1" smtClean="0">
              <a:latin typeface="+mj-lt"/>
            </a:rPr>
            <a:t>Double</a:t>
          </a:r>
          <a:r>
            <a:rPr lang="es-MX" sz="2200" dirty="0" smtClean="0">
              <a:latin typeface="+mj-lt"/>
            </a:rPr>
            <a:t> </a:t>
          </a:r>
          <a:r>
            <a:rPr lang="es-MX" sz="2200" dirty="0" err="1" smtClean="0">
              <a:latin typeface="+mj-lt"/>
            </a:rPr>
            <a:t>counting</a:t>
          </a:r>
          <a:r>
            <a:rPr lang="es-MX" sz="2200" dirty="0" smtClean="0">
              <a:latin typeface="+mj-lt"/>
            </a:rPr>
            <a:t> of </a:t>
          </a:r>
          <a:r>
            <a:rPr lang="es-MX" sz="2200" dirty="0" err="1" smtClean="0">
              <a:latin typeface="+mj-lt"/>
            </a:rPr>
            <a:t>working</a:t>
          </a:r>
          <a:r>
            <a:rPr lang="es-MX" sz="2200" dirty="0" smtClean="0">
              <a:latin typeface="+mj-lt"/>
            </a:rPr>
            <a:t> time</a:t>
          </a:r>
        </a:p>
        <a:p>
          <a:r>
            <a:rPr lang="es-MX" sz="2200" dirty="0" smtClean="0">
              <a:latin typeface="+mj-lt"/>
            </a:rPr>
            <a:t>(24-hour </a:t>
          </a:r>
          <a:r>
            <a:rPr lang="es-MX" sz="2200" dirty="0" err="1" smtClean="0">
              <a:latin typeface="+mj-lt"/>
            </a:rPr>
            <a:t>limit</a:t>
          </a:r>
          <a:r>
            <a:rPr lang="es-MX" sz="2200" dirty="0" smtClean="0">
              <a:latin typeface="+mj-lt"/>
            </a:rPr>
            <a:t> per </a:t>
          </a:r>
          <a:r>
            <a:rPr lang="es-MX" sz="2200" dirty="0" err="1" smtClean="0">
              <a:latin typeface="+mj-lt"/>
            </a:rPr>
            <a:t>day</a:t>
          </a:r>
          <a:r>
            <a:rPr lang="es-MX" sz="2200" dirty="0" smtClean="0">
              <a:latin typeface="+mj-lt"/>
            </a:rPr>
            <a:t>) </a:t>
          </a:r>
          <a:endParaRPr lang="es-MX" sz="2200" dirty="0"/>
        </a:p>
      </dgm:t>
    </dgm:pt>
    <dgm:pt modelId="{D55211E1-3953-4866-9352-65613A64C9A1}" type="parTrans" cxnId="{9A450A38-0DEC-4975-B3D3-487896A4FB67}">
      <dgm:prSet/>
      <dgm:spPr/>
      <dgm:t>
        <a:bodyPr/>
        <a:lstStyle/>
        <a:p>
          <a:endParaRPr lang="es-MX" sz="1400"/>
        </a:p>
      </dgm:t>
    </dgm:pt>
    <dgm:pt modelId="{521DAF79-C546-4806-B93F-BDE9EF46E09F}" type="sibTrans" cxnId="{9A450A38-0DEC-4975-B3D3-487896A4FB67}">
      <dgm:prSet/>
      <dgm:spPr/>
      <dgm:t>
        <a:bodyPr/>
        <a:lstStyle/>
        <a:p>
          <a:endParaRPr lang="es-MX" sz="1400"/>
        </a:p>
      </dgm:t>
    </dgm:pt>
    <dgm:pt modelId="{CA15B41F-3854-4AC2-AB0C-F8BF42750A6B}">
      <dgm:prSet phldrT="[Texto]" custT="1"/>
      <dgm:spPr/>
      <dgm:t>
        <a:bodyPr/>
        <a:lstStyle/>
        <a:p>
          <a:r>
            <a:rPr lang="es-ES" sz="2400" i="1" dirty="0" err="1" smtClean="0"/>
            <a:t>Weighted</a:t>
          </a:r>
          <a:r>
            <a:rPr lang="es-ES" sz="2400" i="1" dirty="0" smtClean="0"/>
            <a:t> </a:t>
          </a:r>
          <a:r>
            <a:rPr lang="en-US" sz="2400" dirty="0" smtClean="0"/>
            <a:t>replacement cost for valuing simultaneous activities</a:t>
          </a:r>
          <a:endParaRPr lang="es-MX" sz="2400" dirty="0"/>
        </a:p>
      </dgm:t>
    </dgm:pt>
    <dgm:pt modelId="{D76F2BA9-225B-42EC-A9F9-4655E02F5AB0}" type="parTrans" cxnId="{AC96F56F-187C-4C5C-BC54-329322738EE3}">
      <dgm:prSet/>
      <dgm:spPr/>
      <dgm:t>
        <a:bodyPr/>
        <a:lstStyle/>
        <a:p>
          <a:endParaRPr lang="es-MX" sz="1400"/>
        </a:p>
      </dgm:t>
    </dgm:pt>
    <dgm:pt modelId="{0AB14E83-296C-459E-81CD-2B1E0CB6A9A7}" type="sibTrans" cxnId="{AC96F56F-187C-4C5C-BC54-329322738EE3}">
      <dgm:prSet/>
      <dgm:spPr/>
      <dgm:t>
        <a:bodyPr/>
        <a:lstStyle/>
        <a:p>
          <a:endParaRPr lang="es-MX" sz="1400"/>
        </a:p>
      </dgm:t>
    </dgm:pt>
    <dgm:pt modelId="{5303C6C6-6698-4AAE-B096-012B23AA1964}" type="pres">
      <dgm:prSet presAssocID="{8DE62990-23EE-4724-980B-9FBA4AA533ED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MX"/>
        </a:p>
      </dgm:t>
    </dgm:pt>
    <dgm:pt modelId="{ABB371ED-19D2-4CE5-A5D2-5AEA17439D5D}" type="pres">
      <dgm:prSet presAssocID="{F78A0850-FDA3-4874-AFDE-71A4E7B0710E}" presName="arrow" presStyleLbl="node1" presStyleIdx="0" presStyleCnt="2" custScaleY="100026" custRadScaleRad="100023" custRadScaleInc="498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  <dgm:pt modelId="{F91F19D1-6B41-4C30-A310-249C9B7264FE}" type="pres">
      <dgm:prSet presAssocID="{CA15B41F-3854-4AC2-AB0C-F8BF42750A6B}" presName="arrow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s-MX"/>
        </a:p>
      </dgm:t>
    </dgm:pt>
  </dgm:ptLst>
  <dgm:cxnLst>
    <dgm:cxn modelId="{FC82BE09-2DDB-4429-A981-318070BC23F1}" type="presOf" srcId="{F78A0850-FDA3-4874-AFDE-71A4E7B0710E}" destId="{ABB371ED-19D2-4CE5-A5D2-5AEA17439D5D}" srcOrd="0" destOrd="0" presId="urn:microsoft.com/office/officeart/2005/8/layout/arrow5"/>
    <dgm:cxn modelId="{D4C0016B-8ACD-41BB-8199-3D2D45E3C04C}" type="presOf" srcId="{8DE62990-23EE-4724-980B-9FBA4AA533ED}" destId="{5303C6C6-6698-4AAE-B096-012B23AA1964}" srcOrd="0" destOrd="0" presId="urn:microsoft.com/office/officeart/2005/8/layout/arrow5"/>
    <dgm:cxn modelId="{AC96F56F-187C-4C5C-BC54-329322738EE3}" srcId="{8DE62990-23EE-4724-980B-9FBA4AA533ED}" destId="{CA15B41F-3854-4AC2-AB0C-F8BF42750A6B}" srcOrd="1" destOrd="0" parTransId="{D76F2BA9-225B-42EC-A9F9-4655E02F5AB0}" sibTransId="{0AB14E83-296C-459E-81CD-2B1E0CB6A9A7}"/>
    <dgm:cxn modelId="{9A450A38-0DEC-4975-B3D3-487896A4FB67}" srcId="{8DE62990-23EE-4724-980B-9FBA4AA533ED}" destId="{F78A0850-FDA3-4874-AFDE-71A4E7B0710E}" srcOrd="0" destOrd="0" parTransId="{D55211E1-3953-4866-9352-65613A64C9A1}" sibTransId="{521DAF79-C546-4806-B93F-BDE9EF46E09F}"/>
    <dgm:cxn modelId="{012D2352-4A0B-45B8-ABDB-BA81A49FC7C6}" type="presOf" srcId="{CA15B41F-3854-4AC2-AB0C-F8BF42750A6B}" destId="{F91F19D1-6B41-4C30-A310-249C9B7264FE}" srcOrd="0" destOrd="0" presId="urn:microsoft.com/office/officeart/2005/8/layout/arrow5"/>
    <dgm:cxn modelId="{948D6C08-D16C-420A-96E5-90E9553BA8DF}" type="presParOf" srcId="{5303C6C6-6698-4AAE-B096-012B23AA1964}" destId="{ABB371ED-19D2-4CE5-A5D2-5AEA17439D5D}" srcOrd="0" destOrd="0" presId="urn:microsoft.com/office/officeart/2005/8/layout/arrow5"/>
    <dgm:cxn modelId="{B83172A4-EBF4-4A76-8994-E75BD88EAD4E}" type="presParOf" srcId="{5303C6C6-6698-4AAE-B096-012B23AA1964}" destId="{F91F19D1-6B41-4C30-A310-249C9B7264FE}" srcOrd="1" destOrd="0" presId="urn:microsoft.com/office/officeart/2005/8/layout/arrow5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F763CC3D-8162-4687-A9A9-858E65DCB686}">
      <dsp:nvSpPr>
        <dsp:cNvPr id="0" name=""/>
        <dsp:cNvSpPr/>
      </dsp:nvSpPr>
      <dsp:spPr>
        <a:xfrm>
          <a:off x="38954" y="0"/>
          <a:ext cx="2652763" cy="5500726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National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Time Use </a:t>
          </a: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Survey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(ENUT, </a:t>
          </a:r>
          <a:r>
            <a:rPr lang="es-MX" sz="18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Spanish</a:t>
          </a:r>
          <a:r>
            <a:rPr lang="es-MX" sz="18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MX" sz="18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acronym</a:t>
          </a:r>
          <a:r>
            <a:rPr lang="es-ES_tradnl" sz="18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)</a:t>
          </a:r>
          <a:endParaRPr lang="es-MX" sz="2000" b="1" kern="1200" dirty="0">
            <a:solidFill>
              <a:schemeClr val="tx1"/>
            </a:solidFill>
            <a:effectLst/>
            <a:latin typeface="Calibri" pitchFamily="34" charset="0"/>
          </a:endParaRPr>
        </a:p>
      </dsp:txBody>
      <dsp:txXfrm>
        <a:off x="38954" y="0"/>
        <a:ext cx="2652763" cy="1650217"/>
      </dsp:txXfrm>
    </dsp:sp>
    <dsp:sp modelId="{362A69AE-968C-4AE6-A6FE-13F8EB337884}">
      <dsp:nvSpPr>
        <dsp:cNvPr id="0" name=""/>
        <dsp:cNvSpPr/>
      </dsp:nvSpPr>
      <dsp:spPr>
        <a:xfrm>
          <a:off x="216923" y="987575"/>
          <a:ext cx="2342305" cy="3375531"/>
        </a:xfrm>
        <a:prstGeom prst="roundRect">
          <a:avLst>
            <a:gd name="adj" fmla="val 10000"/>
          </a:avLst>
        </a:prstGeom>
        <a:solidFill>
          <a:schemeClr val="accent3"/>
        </a:solidFill>
        <a:ln w="25400" cap="flat" cmpd="sng" algn="ctr">
          <a:solidFill>
            <a:schemeClr val="accent3">
              <a:shade val="50000"/>
            </a:schemeClr>
          </a:solidFill>
          <a:prstDash val="solid"/>
        </a:ln>
        <a:effectLst/>
      </dsp:spPr>
      <dsp:style>
        <a:lnRef idx="2">
          <a:schemeClr val="accent3">
            <a:shade val="50000"/>
          </a:schemeClr>
        </a:lnRef>
        <a:fillRef idx="1">
          <a:schemeClr val="accent3"/>
        </a:fillRef>
        <a:effectRef idx="0">
          <a:schemeClr val="accent3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t" anchorCtr="0">
          <a:noAutofit/>
        </a:bodyPr>
        <a:lstStyle/>
        <a:p>
          <a:pPr marL="265113" lvl="0" indent="-265113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0" kern="1200" dirty="0" smtClean="0">
              <a:effectLst/>
              <a:latin typeface="Calibri" pitchFamily="34" charset="0"/>
            </a:rPr>
            <a:t>      </a:t>
          </a:r>
          <a:r>
            <a:rPr lang="es-MX" sz="1800" b="0" kern="1200" dirty="0" err="1" smtClean="0">
              <a:effectLst/>
              <a:latin typeface="Calibri" pitchFamily="34" charset="0"/>
            </a:rPr>
            <a:t>Number</a:t>
          </a:r>
          <a:r>
            <a:rPr lang="es-MX" sz="1800" b="0" kern="1200" dirty="0" smtClean="0">
              <a:effectLst/>
              <a:latin typeface="Calibri" pitchFamily="34" charset="0"/>
            </a:rPr>
            <a:t> of </a:t>
          </a:r>
          <a:r>
            <a:rPr lang="es-MX" sz="1800" b="0" kern="1200" dirty="0" err="1" smtClean="0">
              <a:effectLst/>
              <a:latin typeface="Calibri" pitchFamily="34" charset="0"/>
            </a:rPr>
            <a:t>hours</a:t>
          </a:r>
          <a:r>
            <a:rPr lang="es-MX" sz="1800" b="0" kern="1200" dirty="0" smtClean="0">
              <a:effectLst/>
              <a:latin typeface="Calibri" pitchFamily="34" charset="0"/>
            </a:rPr>
            <a:t> of </a:t>
          </a:r>
          <a:r>
            <a:rPr lang="es-MX" sz="1800" b="0" kern="1200" dirty="0" err="1" smtClean="0">
              <a:effectLst/>
              <a:latin typeface="Calibri" pitchFamily="34" charset="0"/>
            </a:rPr>
            <a:t>unpaid</a:t>
          </a:r>
          <a:r>
            <a:rPr lang="es-MX" sz="1800" b="0" kern="1200" dirty="0" smtClean="0">
              <a:effectLst/>
              <a:latin typeface="Calibri" pitchFamily="34" charset="0"/>
            </a:rPr>
            <a:t> </a:t>
          </a:r>
          <a:r>
            <a:rPr lang="es-MX" sz="1800" b="0" kern="1200" dirty="0" err="1" smtClean="0">
              <a:effectLst/>
              <a:latin typeface="Calibri" pitchFamily="34" charset="0"/>
            </a:rPr>
            <a:t>work</a:t>
          </a:r>
          <a:r>
            <a:rPr lang="es-MX" sz="1800" b="0" kern="1200" dirty="0" smtClean="0">
              <a:effectLst/>
              <a:latin typeface="Calibri" pitchFamily="34" charset="0"/>
            </a:rPr>
            <a:t> (</a:t>
          </a:r>
          <a:r>
            <a:rPr lang="es-MX" sz="1800" b="0" kern="1200" dirty="0" err="1" smtClean="0">
              <a:effectLst/>
              <a:latin typeface="Calibri" pitchFamily="34" charset="0"/>
            </a:rPr>
            <a:t>Population</a:t>
          </a:r>
          <a:r>
            <a:rPr lang="es-MX" sz="1800" b="0" kern="1200" dirty="0" smtClean="0">
              <a:effectLst/>
              <a:latin typeface="Calibri" pitchFamily="34" charset="0"/>
            </a:rPr>
            <a:t>  </a:t>
          </a:r>
          <a:r>
            <a:rPr lang="es-MX" sz="1800" b="0" kern="1200" dirty="0" err="1" smtClean="0">
              <a:effectLst/>
              <a:latin typeface="Calibri" pitchFamily="34" charset="0"/>
            </a:rPr>
            <a:t>aged</a:t>
          </a:r>
          <a:r>
            <a:rPr lang="es-MX" sz="1800" b="0" kern="1200" dirty="0" smtClean="0">
              <a:effectLst/>
              <a:latin typeface="Calibri" pitchFamily="34" charset="0"/>
            </a:rPr>
            <a:t>  12 </a:t>
          </a:r>
          <a:r>
            <a:rPr lang="es-MX" sz="1800" b="0" kern="1200" dirty="0" err="1" smtClean="0">
              <a:effectLst/>
              <a:latin typeface="Calibri" pitchFamily="34" charset="0"/>
            </a:rPr>
            <a:t>years</a:t>
          </a:r>
          <a:r>
            <a:rPr lang="es-MX" sz="1800" b="0" kern="1200" dirty="0" smtClean="0">
              <a:effectLst/>
              <a:latin typeface="Calibri" pitchFamily="34" charset="0"/>
            </a:rPr>
            <a:t> </a:t>
          </a:r>
          <a:r>
            <a:rPr lang="es-MX" sz="1800" b="0" kern="1200" dirty="0" err="1" smtClean="0">
              <a:effectLst/>
              <a:latin typeface="Calibri" pitchFamily="34" charset="0"/>
            </a:rPr>
            <a:t>old</a:t>
          </a:r>
          <a:r>
            <a:rPr lang="es-MX" sz="1800" b="0" kern="1200" dirty="0" smtClean="0">
              <a:effectLst/>
              <a:latin typeface="Calibri" pitchFamily="34" charset="0"/>
            </a:rPr>
            <a:t> and </a:t>
          </a:r>
          <a:r>
            <a:rPr lang="es-MX" sz="1800" b="0" kern="1200" dirty="0" err="1" smtClean="0">
              <a:effectLst/>
              <a:latin typeface="Calibri" pitchFamily="34" charset="0"/>
            </a:rPr>
            <a:t>over</a:t>
          </a:r>
          <a:r>
            <a:rPr lang="es-MX" sz="1800" b="0" kern="1200" dirty="0" smtClean="0">
              <a:effectLst/>
              <a:latin typeface="Calibri" pitchFamily="34" charset="0"/>
            </a:rPr>
            <a:t>)</a:t>
          </a:r>
        </a:p>
        <a:p>
          <a:pPr marL="354013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dirty="0" smtClean="0">
              <a:effectLst/>
              <a:latin typeface="Calibri" pitchFamily="34" charset="0"/>
            </a:rPr>
            <a:t>* </a:t>
          </a:r>
          <a:r>
            <a:rPr lang="es-MX" sz="1800" b="0" kern="1200" dirty="0" err="1" smtClean="0">
              <a:effectLst/>
              <a:latin typeface="Calibri" pitchFamily="34" charset="0"/>
            </a:rPr>
            <a:t>Care</a:t>
          </a:r>
          <a:r>
            <a:rPr lang="es-MX" sz="1800" b="0" kern="1200" dirty="0" smtClean="0">
              <a:effectLst/>
              <a:latin typeface="Calibri" pitchFamily="34" charset="0"/>
            </a:rPr>
            <a:t> and </a:t>
          </a:r>
          <a:r>
            <a:rPr lang="es-MX" sz="1800" b="0" kern="1200" dirty="0" err="1" smtClean="0">
              <a:effectLst/>
              <a:latin typeface="Calibri" pitchFamily="34" charset="0"/>
            </a:rPr>
            <a:t>domestic</a:t>
          </a:r>
          <a:r>
            <a:rPr lang="es-MX" sz="1800" b="0" kern="1200" dirty="0" smtClean="0">
              <a:effectLst/>
              <a:latin typeface="Calibri" pitchFamily="34" charset="0"/>
            </a:rPr>
            <a:t> </a:t>
          </a:r>
          <a:r>
            <a:rPr lang="es-MX" sz="1800" b="0" kern="1200" dirty="0" err="1" smtClean="0">
              <a:effectLst/>
              <a:latin typeface="Calibri" pitchFamily="34" charset="0"/>
            </a:rPr>
            <a:t>work</a:t>
          </a:r>
          <a:endParaRPr lang="es-MX" sz="1800" b="0" kern="1200" dirty="0" smtClean="0">
            <a:effectLst/>
            <a:latin typeface="Calibri" pitchFamily="34" charset="0"/>
          </a:endParaRPr>
        </a:p>
        <a:p>
          <a:pPr marL="354013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MX" sz="1800" b="0" kern="1200" dirty="0" smtClean="0">
            <a:effectLst/>
            <a:latin typeface="Calibri" pitchFamily="34" charset="0"/>
          </a:endParaRPr>
        </a:p>
        <a:p>
          <a:pPr marL="354013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b="0" kern="1200" dirty="0" smtClean="0">
              <a:effectLst/>
              <a:latin typeface="Calibri" pitchFamily="34" charset="0"/>
            </a:rPr>
            <a:t>*</a:t>
          </a:r>
          <a:r>
            <a:rPr lang="es-MX" sz="1800" b="0" kern="1200" dirty="0" err="1" smtClean="0">
              <a:effectLst/>
              <a:latin typeface="Calibri" pitchFamily="34" charset="0"/>
            </a:rPr>
            <a:t>Own</a:t>
          </a:r>
          <a:r>
            <a:rPr lang="es-MX" sz="1800" b="0" kern="1200" dirty="0" smtClean="0">
              <a:effectLst/>
              <a:latin typeface="Calibri" pitchFamily="34" charset="0"/>
            </a:rPr>
            <a:t> </a:t>
          </a:r>
          <a:r>
            <a:rPr lang="es-MX" sz="1800" b="0" kern="1200" dirty="0" err="1" smtClean="0">
              <a:effectLst/>
              <a:latin typeface="Calibri" pitchFamily="34" charset="0"/>
            </a:rPr>
            <a:t>consumption</a:t>
          </a:r>
          <a:r>
            <a:rPr lang="en-US" sz="1800" b="0" kern="1200" dirty="0" smtClean="0">
              <a:effectLst/>
              <a:latin typeface="Calibri" pitchFamily="34" charset="0"/>
            </a:rPr>
            <a:t> goods</a:t>
          </a:r>
          <a:endParaRPr lang="es-MX" sz="1800" b="0" kern="1200" dirty="0">
            <a:effectLst/>
            <a:latin typeface="Calibri" pitchFamily="34" charset="0"/>
          </a:endParaRPr>
        </a:p>
      </dsp:txBody>
      <dsp:txXfrm>
        <a:off x="216923" y="987575"/>
        <a:ext cx="2342305" cy="3375531"/>
      </dsp:txXfrm>
    </dsp:sp>
    <dsp:sp modelId="{40408FC6-B331-4B7B-AE21-9C2C272ACB13}">
      <dsp:nvSpPr>
        <dsp:cNvPr id="0" name=""/>
        <dsp:cNvSpPr/>
      </dsp:nvSpPr>
      <dsp:spPr>
        <a:xfrm>
          <a:off x="2852741" y="0"/>
          <a:ext cx="2652763" cy="5500726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6"/>
          </a:solidFill>
          <a:prstDash val="solid"/>
        </a:ln>
        <a:effectLst/>
      </dsp:spPr>
      <dsp:style>
        <a:lnRef idx="2">
          <a:schemeClr val="accent6"/>
        </a:lnRef>
        <a:fillRef idx="1">
          <a:schemeClr val="lt1"/>
        </a:fillRef>
        <a:effectRef idx="0">
          <a:schemeClr val="accent6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Mexican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System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of </a:t>
          </a: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National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Accounts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(SCNM, </a:t>
          </a:r>
          <a:r>
            <a:rPr lang="es-MX" sz="18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Spanish</a:t>
          </a:r>
          <a:r>
            <a:rPr lang="es-MX" sz="18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MX" sz="18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acronym</a:t>
          </a:r>
          <a:r>
            <a:rPr lang="es-ES_tradnl" sz="18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)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/>
          </a:r>
          <a:b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</a:b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The</a:t>
          </a:r>
          <a:r>
            <a:rPr lang="es-ES_tradnl" sz="18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Goods</a:t>
          </a:r>
          <a:r>
            <a:rPr lang="es-ES_tradnl" sz="18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and </a:t>
          </a:r>
          <a:r>
            <a:rPr lang="es-ES_tradnl" sz="18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Services</a:t>
          </a:r>
          <a:r>
            <a:rPr lang="es-ES_tradnl" sz="18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18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Account</a:t>
          </a:r>
          <a:endParaRPr lang="es-MX" sz="1800" b="1" kern="1200" dirty="0">
            <a:solidFill>
              <a:schemeClr val="tx1"/>
            </a:solidFill>
            <a:effectLst/>
            <a:latin typeface="Calibri" pitchFamily="34" charset="0"/>
          </a:endParaRPr>
        </a:p>
      </dsp:txBody>
      <dsp:txXfrm>
        <a:off x="2852741" y="0"/>
        <a:ext cx="2652763" cy="1650217"/>
      </dsp:txXfrm>
    </dsp:sp>
    <dsp:sp modelId="{3D46D0F0-ECC7-46BE-A837-2B86A964903B}">
      <dsp:nvSpPr>
        <dsp:cNvPr id="0" name=""/>
        <dsp:cNvSpPr/>
      </dsp:nvSpPr>
      <dsp:spPr>
        <a:xfrm>
          <a:off x="3135292" y="1519820"/>
          <a:ext cx="2122210" cy="2204063"/>
        </a:xfrm>
        <a:prstGeom prst="roundRect">
          <a:avLst>
            <a:gd name="adj" fmla="val 10000"/>
          </a:avLst>
        </a:prstGeom>
        <a:solidFill>
          <a:schemeClr val="accent6"/>
        </a:solidFill>
        <a:ln w="25400" cap="flat" cmpd="sng" algn="ctr">
          <a:solidFill>
            <a:schemeClr val="accent6">
              <a:shade val="50000"/>
            </a:schemeClr>
          </a:solidFill>
          <a:prstDash val="solid"/>
        </a:ln>
        <a:effectLst/>
      </dsp:spPr>
      <dsp:style>
        <a:lnRef idx="2">
          <a:schemeClr val="accent6">
            <a:shade val="50000"/>
          </a:schemeClr>
        </a:lnRef>
        <a:fillRef idx="1">
          <a:schemeClr val="accent6"/>
        </a:fillRef>
        <a:effectRef idx="0">
          <a:schemeClr val="accent6"/>
        </a:effectRef>
        <a:fontRef idx="minor">
          <a:schemeClr val="lt1"/>
        </a:fontRef>
      </dsp:style>
      <dsp:txBody>
        <a:bodyPr spcFirstLastPara="0" vert="horz" wrap="square" lIns="38100" tIns="28575" rIns="38100" bIns="28575" numCol="1" spcCol="1270" anchor="t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500" b="0" kern="1200" dirty="0" smtClean="0">
              <a:effectLst/>
              <a:latin typeface="Calibri" pitchFamily="34" charset="0"/>
            </a:rPr>
            <a:t>    </a:t>
          </a:r>
          <a:r>
            <a:rPr lang="es-MX" sz="1500" b="0" kern="1200" dirty="0" err="1" smtClean="0">
              <a:effectLst/>
              <a:latin typeface="Calibri" pitchFamily="34" charset="0"/>
            </a:rPr>
            <a:t>Average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compensation</a:t>
          </a:r>
          <a:r>
            <a:rPr lang="es-MX" sz="1500" b="0" kern="1200" dirty="0" smtClean="0">
              <a:effectLst/>
              <a:latin typeface="Calibri" pitchFamily="34" charset="0"/>
            </a:rPr>
            <a:t> of </a:t>
          </a:r>
          <a:r>
            <a:rPr lang="es-MX" sz="1500" b="0" kern="1200" dirty="0" err="1" smtClean="0">
              <a:effectLst/>
              <a:latin typeface="Calibri" pitchFamily="34" charset="0"/>
            </a:rPr>
            <a:t>employees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by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economic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activity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according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to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the</a:t>
          </a:r>
          <a:r>
            <a:rPr lang="es-MX" sz="1500" b="0" kern="1200" dirty="0" smtClean="0">
              <a:effectLst/>
              <a:latin typeface="Calibri" pitchFamily="34" charset="0"/>
            </a:rPr>
            <a:t> NAICS and equiparable </a:t>
          </a:r>
          <a:r>
            <a:rPr lang="es-MX" sz="1500" b="0" kern="1200" dirty="0" err="1" smtClean="0">
              <a:effectLst/>
              <a:latin typeface="Calibri" pitchFamily="34" charset="0"/>
            </a:rPr>
            <a:t>to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Unpaid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Work</a:t>
          </a:r>
          <a:r>
            <a:rPr lang="es-MX" sz="1500" b="0" kern="1200" dirty="0" smtClean="0">
              <a:effectLst/>
              <a:latin typeface="Calibri" pitchFamily="34" charset="0"/>
            </a:rPr>
            <a:t> of </a:t>
          </a:r>
          <a:r>
            <a:rPr lang="es-MX" sz="1500" b="0" kern="1200" dirty="0" err="1" smtClean="0">
              <a:effectLst/>
              <a:latin typeface="Calibri" pitchFamily="34" charset="0"/>
            </a:rPr>
            <a:t>Households</a:t>
          </a:r>
          <a:r>
            <a:rPr lang="es-MX" sz="1500" b="0" kern="1200" dirty="0" smtClean="0">
              <a:effectLst/>
              <a:latin typeface="Calibri" pitchFamily="34" charset="0"/>
            </a:rPr>
            <a:t> </a:t>
          </a:r>
          <a:r>
            <a:rPr lang="es-MX" sz="1500" b="0" kern="1200" dirty="0" err="1" smtClean="0">
              <a:effectLst/>
              <a:latin typeface="Calibri" pitchFamily="34" charset="0"/>
            </a:rPr>
            <a:t>occupations</a:t>
          </a:r>
          <a:r>
            <a:rPr lang="es-MX" sz="1600" b="0" kern="1200" dirty="0" smtClean="0">
              <a:effectLst/>
              <a:latin typeface="Calibri" pitchFamily="34" charset="0"/>
            </a:rPr>
            <a:t>.</a:t>
          </a: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300" b="1" kern="1200" dirty="0" smtClean="0">
              <a:effectLst/>
              <a:latin typeface="Calibri" pitchFamily="34" charset="0"/>
            </a:rPr>
            <a:t>(</a:t>
          </a:r>
          <a:r>
            <a:rPr lang="es-MX" sz="1300" b="1" kern="1200" dirty="0" err="1" smtClean="0">
              <a:effectLst/>
              <a:latin typeface="Calibri" pitchFamily="34" charset="0"/>
            </a:rPr>
            <a:t>Gross</a:t>
          </a:r>
          <a:r>
            <a:rPr lang="es-MX" sz="1300" b="1" kern="1200" dirty="0" smtClean="0">
              <a:effectLst/>
              <a:latin typeface="Calibri" pitchFamily="34" charset="0"/>
            </a:rPr>
            <a:t> figures)</a:t>
          </a:r>
          <a:endParaRPr lang="es-MX" sz="1300" b="1" kern="1200" dirty="0">
            <a:effectLst/>
            <a:latin typeface="Calibri" pitchFamily="34" charset="0"/>
          </a:endParaRPr>
        </a:p>
      </dsp:txBody>
      <dsp:txXfrm>
        <a:off x="3135292" y="1519820"/>
        <a:ext cx="2122210" cy="2204063"/>
      </dsp:txXfrm>
    </dsp:sp>
    <dsp:sp modelId="{CF9B5215-D8D1-484F-AED5-64C993CCE6A1}">
      <dsp:nvSpPr>
        <dsp:cNvPr id="0" name=""/>
        <dsp:cNvSpPr/>
      </dsp:nvSpPr>
      <dsp:spPr>
        <a:xfrm>
          <a:off x="5705482" y="0"/>
          <a:ext cx="2652763" cy="5500726"/>
        </a:xfrm>
        <a:prstGeom prst="roundRect">
          <a:avLst>
            <a:gd name="adj" fmla="val 10000"/>
          </a:avLst>
        </a:prstGeom>
        <a:solidFill>
          <a:schemeClr val="lt1"/>
        </a:solidFill>
        <a:ln w="25400" cap="flat" cmpd="sng" algn="ctr">
          <a:solidFill>
            <a:schemeClr val="accent4"/>
          </a:solidFill>
          <a:prstDash val="solid"/>
        </a:ln>
        <a:effectLst/>
      </dsp:spPr>
      <dsp:style>
        <a:lnRef idx="2">
          <a:schemeClr val="accent4"/>
        </a:lnRef>
        <a:fillRef idx="1">
          <a:schemeClr val="lt1"/>
        </a:fillRef>
        <a:effectRef idx="0">
          <a:schemeClr val="accent4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National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</a:t>
          </a: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Survey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of </a:t>
          </a: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Occupation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and </a:t>
          </a:r>
          <a:r>
            <a:rPr lang="es-ES_tradnl" sz="2000" b="1" kern="1200" dirty="0" err="1" smtClean="0">
              <a:solidFill>
                <a:schemeClr val="tx1"/>
              </a:solidFill>
              <a:effectLst/>
              <a:latin typeface="Calibri" pitchFamily="34" charset="0"/>
            </a:rPr>
            <a:t>Employment</a:t>
          </a:r>
          <a:r>
            <a:rPr lang="es-ES_tradnl" sz="2000" b="1" kern="1200" dirty="0" smtClean="0">
              <a:solidFill>
                <a:schemeClr val="tx1"/>
              </a:solidFill>
              <a:effectLst/>
              <a:latin typeface="Calibri" pitchFamily="34" charset="0"/>
            </a:rPr>
            <a:t> (ENOE)</a:t>
          </a:r>
          <a:endParaRPr lang="es-MX" sz="2000" b="1" kern="1200" dirty="0">
            <a:solidFill>
              <a:schemeClr val="tx1"/>
            </a:solidFill>
            <a:effectLst/>
            <a:latin typeface="Calibri" pitchFamily="34" charset="0"/>
          </a:endParaRPr>
        </a:p>
      </dsp:txBody>
      <dsp:txXfrm>
        <a:off x="5705482" y="0"/>
        <a:ext cx="2652763" cy="1650217"/>
      </dsp:txXfrm>
    </dsp:sp>
    <dsp:sp modelId="{0EF861FB-9A53-4D96-9D5A-04EBCEC5C064}">
      <dsp:nvSpPr>
        <dsp:cNvPr id="0" name=""/>
        <dsp:cNvSpPr/>
      </dsp:nvSpPr>
      <dsp:spPr>
        <a:xfrm>
          <a:off x="5871596" y="1021491"/>
          <a:ext cx="2365182" cy="992550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40640" tIns="30480" rIns="40640" bIns="3048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600" b="0" kern="1200" dirty="0" smtClean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    </a:t>
          </a:r>
          <a:r>
            <a:rPr lang="es-MX" sz="16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Wage</a:t>
          </a:r>
          <a:r>
            <a:rPr lang="es-MX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per </a:t>
          </a:r>
          <a:r>
            <a:rPr lang="es-MX" sz="16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hour</a:t>
          </a:r>
          <a:r>
            <a:rPr lang="es-MX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</a:t>
          </a:r>
          <a:r>
            <a:rPr lang="es-MX" sz="16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by</a:t>
          </a:r>
          <a:r>
            <a:rPr lang="es-MX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</a:t>
          </a:r>
          <a:r>
            <a:rPr lang="es-MX" sz="16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Unpaid</a:t>
          </a:r>
          <a:r>
            <a:rPr lang="es-MX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</a:t>
          </a:r>
          <a:r>
            <a:rPr lang="es-MX" sz="16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Work</a:t>
          </a:r>
          <a:r>
            <a:rPr lang="es-MX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of </a:t>
          </a:r>
          <a:r>
            <a:rPr lang="es-MX" sz="16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Households</a:t>
          </a:r>
          <a:r>
            <a:rPr lang="es-MX" sz="1600" b="0" kern="12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 </a:t>
          </a:r>
          <a:r>
            <a:rPr lang="es-MX" sz="1600" b="0" kern="1200" dirty="0" err="1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</a:rPr>
            <a:t>occupations</a:t>
          </a:r>
          <a:endParaRPr lang="es-MX" sz="1600" b="0" kern="1200" dirty="0">
            <a:effectLst/>
            <a:latin typeface="Calibri" pitchFamily="34" charset="0"/>
          </a:endParaRPr>
        </a:p>
      </dsp:txBody>
      <dsp:txXfrm>
        <a:off x="5871596" y="1021491"/>
        <a:ext cx="2365182" cy="992550"/>
      </dsp:txXfrm>
    </dsp:sp>
    <dsp:sp modelId="{6EF970DB-A119-4399-810F-95C4E4576EFD}">
      <dsp:nvSpPr>
        <dsp:cNvPr id="0" name=""/>
        <dsp:cNvSpPr/>
      </dsp:nvSpPr>
      <dsp:spPr>
        <a:xfrm>
          <a:off x="5799590" y="2715786"/>
          <a:ext cx="2486276" cy="1118228"/>
        </a:xfrm>
        <a:prstGeom prst="roundRect">
          <a:avLst>
            <a:gd name="adj" fmla="val 10000"/>
          </a:avLst>
        </a:prstGeom>
        <a:solidFill>
          <a:schemeClr val="accent4"/>
        </a:solidFill>
        <a:ln w="25400" cap="flat" cmpd="sng" algn="ctr">
          <a:solidFill>
            <a:schemeClr val="accent4">
              <a:shade val="50000"/>
            </a:schemeClr>
          </a:solidFill>
          <a:prstDash val="solid"/>
        </a:ln>
        <a:effectLst/>
      </dsp:spPr>
      <dsp:style>
        <a:lnRef idx="2">
          <a:schemeClr val="accent4">
            <a:shade val="50000"/>
          </a:schemeClr>
        </a:lnRef>
        <a:fillRef idx="1">
          <a:schemeClr val="accent4"/>
        </a:fillRef>
        <a:effectRef idx="0">
          <a:schemeClr val="accent4"/>
        </a:effectRef>
        <a:fontRef idx="minor">
          <a:schemeClr val="lt1"/>
        </a:fontRef>
      </dsp:style>
      <dsp:txBody>
        <a:bodyPr spcFirstLastPara="0" vert="horz" wrap="square" lIns="43180" tIns="32385" rIns="43180" bIns="32385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700" b="0" kern="1200" dirty="0" smtClean="0">
              <a:effectLst/>
              <a:latin typeface="Calibri" pitchFamily="34" charset="0"/>
            </a:rPr>
            <a:t>      H</a:t>
          </a:r>
          <a:r>
            <a:rPr lang="es-MX" sz="1700" b="0" kern="1200" dirty="0" err="1" smtClean="0">
              <a:effectLst/>
              <a:latin typeface="Calibri" pitchFamily="34" charset="0"/>
            </a:rPr>
            <a:t>ours</a:t>
          </a:r>
          <a:r>
            <a:rPr lang="es-MX" sz="1700" b="0" kern="1200" dirty="0" smtClean="0">
              <a:effectLst/>
              <a:latin typeface="Calibri" pitchFamily="34" charset="0"/>
            </a:rPr>
            <a:t> </a:t>
          </a:r>
          <a:r>
            <a:rPr lang="es-MX" sz="1700" b="0" kern="1200" dirty="0" err="1" smtClean="0">
              <a:effectLst/>
              <a:latin typeface="Calibri" pitchFamily="34" charset="0"/>
            </a:rPr>
            <a:t>effectively</a:t>
          </a:r>
          <a:r>
            <a:rPr lang="es-MX" sz="1700" b="0" kern="1200" dirty="0" smtClean="0">
              <a:effectLst/>
              <a:latin typeface="Calibri" pitchFamily="34" charset="0"/>
            </a:rPr>
            <a:t> </a:t>
          </a:r>
          <a:r>
            <a:rPr lang="es-MX" sz="1700" b="0" kern="1200" dirty="0" err="1" smtClean="0">
              <a:effectLst/>
              <a:latin typeface="Calibri" pitchFamily="34" charset="0"/>
            </a:rPr>
            <a:t>worked</a:t>
          </a:r>
          <a:r>
            <a:rPr lang="es-MX" sz="1700" b="0" kern="1200" dirty="0" smtClean="0">
              <a:effectLst/>
              <a:latin typeface="Calibri" pitchFamily="34" charset="0"/>
            </a:rPr>
            <a:t> </a:t>
          </a:r>
          <a:r>
            <a:rPr lang="es-ES_tradnl" sz="1700" b="0" kern="1200" dirty="0" err="1" smtClean="0">
              <a:effectLst/>
              <a:latin typeface="Calibri" pitchFamily="34" charset="0"/>
            </a:rPr>
            <a:t>by</a:t>
          </a:r>
          <a:r>
            <a:rPr lang="es-ES_tradnl" sz="1700" b="0" kern="1200" dirty="0" smtClean="0">
              <a:effectLst/>
              <a:latin typeface="Calibri" pitchFamily="34" charset="0"/>
            </a:rPr>
            <a:t> </a:t>
          </a:r>
          <a:r>
            <a:rPr lang="es-ES_tradnl" sz="1700" b="0" kern="1200" dirty="0" err="1" smtClean="0">
              <a:effectLst/>
              <a:latin typeface="Calibri" pitchFamily="34" charset="0"/>
            </a:rPr>
            <a:t>occupation</a:t>
          </a:r>
          <a:r>
            <a:rPr lang="es-ES_tradnl" sz="1700" b="0" kern="1200" dirty="0" smtClean="0">
              <a:effectLst/>
              <a:latin typeface="Calibri" pitchFamily="34" charset="0"/>
            </a:rPr>
            <a:t> (CMO) </a:t>
          </a:r>
          <a:r>
            <a:rPr lang="es-ES_tradnl" sz="1700" b="0" kern="1200" dirty="0" err="1" smtClean="0">
              <a:effectLst/>
              <a:latin typeface="Calibri" pitchFamily="34" charset="0"/>
            </a:rPr>
            <a:t>or</a:t>
          </a:r>
          <a:r>
            <a:rPr lang="es-ES_tradnl" sz="1700" b="0" kern="1200" dirty="0" smtClean="0">
              <a:effectLst/>
              <a:latin typeface="Calibri" pitchFamily="34" charset="0"/>
            </a:rPr>
            <a:t> </a:t>
          </a:r>
          <a:r>
            <a:rPr lang="es-ES_tradnl" sz="1700" b="0" kern="1200" dirty="0" err="1" smtClean="0">
              <a:effectLst/>
              <a:latin typeface="Calibri" pitchFamily="34" charset="0"/>
            </a:rPr>
            <a:t>by</a:t>
          </a:r>
          <a:r>
            <a:rPr lang="es-ES_tradnl" sz="1700" b="0" kern="1200" dirty="0" smtClean="0">
              <a:effectLst/>
              <a:latin typeface="Calibri" pitchFamily="34" charset="0"/>
            </a:rPr>
            <a:t>  </a:t>
          </a:r>
          <a:r>
            <a:rPr lang="es-ES_tradnl" sz="1700" b="0" kern="1200" dirty="0" err="1" smtClean="0">
              <a:effectLst/>
              <a:latin typeface="Calibri" pitchFamily="34" charset="0"/>
            </a:rPr>
            <a:t>economic</a:t>
          </a:r>
          <a:r>
            <a:rPr lang="es-ES_tradnl" sz="1700" b="0" kern="1200" dirty="0" smtClean="0">
              <a:effectLst/>
              <a:latin typeface="Calibri" pitchFamily="34" charset="0"/>
            </a:rPr>
            <a:t> </a:t>
          </a:r>
          <a:r>
            <a:rPr lang="es-ES_tradnl" sz="1700" b="0" kern="1200" dirty="0" err="1" smtClean="0">
              <a:effectLst/>
              <a:latin typeface="Calibri" pitchFamily="34" charset="0"/>
            </a:rPr>
            <a:t>activity</a:t>
          </a:r>
          <a:r>
            <a:rPr lang="es-ES_tradnl" sz="1700" b="0" kern="1200" dirty="0" smtClean="0">
              <a:effectLst/>
              <a:latin typeface="Calibri" pitchFamily="34" charset="0"/>
            </a:rPr>
            <a:t> </a:t>
          </a:r>
          <a:r>
            <a:rPr lang="es-ES_tradnl" sz="1700" b="0" kern="1200" dirty="0" err="1" smtClean="0">
              <a:effectLst/>
              <a:latin typeface="Calibri" pitchFamily="34" charset="0"/>
            </a:rPr>
            <a:t>according</a:t>
          </a:r>
          <a:r>
            <a:rPr lang="es-ES_tradnl" sz="1700" b="0" kern="1200" dirty="0" smtClean="0">
              <a:effectLst/>
              <a:latin typeface="Calibri" pitchFamily="34" charset="0"/>
            </a:rPr>
            <a:t> </a:t>
          </a:r>
          <a:r>
            <a:rPr lang="es-ES_tradnl" sz="1700" b="0" kern="1200" dirty="0" err="1" smtClean="0">
              <a:effectLst/>
              <a:latin typeface="Calibri" pitchFamily="34" charset="0"/>
            </a:rPr>
            <a:t>to</a:t>
          </a:r>
          <a:r>
            <a:rPr lang="es-ES_tradnl" sz="1700" b="0" kern="1200" dirty="0" smtClean="0">
              <a:effectLst/>
              <a:latin typeface="Calibri" pitchFamily="34" charset="0"/>
            </a:rPr>
            <a:t> </a:t>
          </a:r>
          <a:r>
            <a:rPr lang="es-ES_tradnl" sz="1700" b="0" kern="1200" dirty="0" err="1" smtClean="0">
              <a:effectLst/>
              <a:latin typeface="Calibri" pitchFamily="34" charset="0"/>
            </a:rPr>
            <a:t>the</a:t>
          </a:r>
          <a:r>
            <a:rPr lang="es-ES_tradnl" sz="1700" b="0" kern="1200" dirty="0" smtClean="0">
              <a:effectLst/>
              <a:latin typeface="Calibri" pitchFamily="34" charset="0"/>
            </a:rPr>
            <a:t> NAICS</a:t>
          </a:r>
          <a:endParaRPr lang="es-ES_tradnl" sz="1700" b="0" kern="1200" dirty="0">
            <a:effectLst/>
            <a:latin typeface="Calibri" pitchFamily="34" charset="0"/>
          </a:endParaRPr>
        </a:p>
      </dsp:txBody>
      <dsp:txXfrm>
        <a:off x="5799590" y="2715786"/>
        <a:ext cx="2486276" cy="1118228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BB371ED-19D2-4CE5-A5D2-5AEA17439D5D}">
      <dsp:nvSpPr>
        <dsp:cNvPr id="0" name=""/>
        <dsp:cNvSpPr/>
      </dsp:nvSpPr>
      <dsp:spPr>
        <a:xfrm rot="16200000">
          <a:off x="449" y="143579"/>
          <a:ext cx="3400303" cy="3401187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kern="1200" dirty="0" err="1" smtClean="0">
              <a:latin typeface="+mj-lt"/>
            </a:rPr>
            <a:t>Double</a:t>
          </a:r>
          <a:r>
            <a:rPr lang="es-MX" sz="2200" kern="1200" dirty="0" smtClean="0">
              <a:latin typeface="+mj-lt"/>
            </a:rPr>
            <a:t> </a:t>
          </a:r>
          <a:r>
            <a:rPr lang="es-MX" sz="2200" kern="1200" dirty="0" err="1" smtClean="0">
              <a:latin typeface="+mj-lt"/>
            </a:rPr>
            <a:t>counting</a:t>
          </a:r>
          <a:r>
            <a:rPr lang="es-MX" sz="2200" kern="1200" dirty="0" smtClean="0">
              <a:latin typeface="+mj-lt"/>
            </a:rPr>
            <a:t> of </a:t>
          </a:r>
          <a:r>
            <a:rPr lang="es-MX" sz="2200" kern="1200" dirty="0" err="1" smtClean="0">
              <a:latin typeface="+mj-lt"/>
            </a:rPr>
            <a:t>working</a:t>
          </a:r>
          <a:r>
            <a:rPr lang="es-MX" sz="2200" kern="1200" dirty="0" smtClean="0">
              <a:latin typeface="+mj-lt"/>
            </a:rPr>
            <a:t> time</a:t>
          </a:r>
        </a:p>
        <a:p>
          <a:pPr lvl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200" kern="1200" dirty="0" smtClean="0">
              <a:latin typeface="+mj-lt"/>
            </a:rPr>
            <a:t>(24-hour </a:t>
          </a:r>
          <a:r>
            <a:rPr lang="es-MX" sz="2200" kern="1200" dirty="0" err="1" smtClean="0">
              <a:latin typeface="+mj-lt"/>
            </a:rPr>
            <a:t>limit</a:t>
          </a:r>
          <a:r>
            <a:rPr lang="es-MX" sz="2200" kern="1200" dirty="0" smtClean="0">
              <a:latin typeface="+mj-lt"/>
            </a:rPr>
            <a:t> per </a:t>
          </a:r>
          <a:r>
            <a:rPr lang="es-MX" sz="2200" kern="1200" dirty="0" err="1" smtClean="0">
              <a:latin typeface="+mj-lt"/>
            </a:rPr>
            <a:t>day</a:t>
          </a:r>
          <a:r>
            <a:rPr lang="es-MX" sz="2200" kern="1200" dirty="0" smtClean="0">
              <a:latin typeface="+mj-lt"/>
            </a:rPr>
            <a:t>) </a:t>
          </a:r>
          <a:endParaRPr lang="es-MX" sz="2200" kern="1200" dirty="0"/>
        </a:p>
      </dsp:txBody>
      <dsp:txXfrm rot="16200000">
        <a:off x="449" y="143579"/>
        <a:ext cx="3400303" cy="3401187"/>
      </dsp:txXfrm>
    </dsp:sp>
    <dsp:sp modelId="{F91F19D1-6B41-4C30-A310-249C9B7264FE}">
      <dsp:nvSpPr>
        <dsp:cNvPr id="0" name=""/>
        <dsp:cNvSpPr/>
      </dsp:nvSpPr>
      <dsp:spPr>
        <a:xfrm rot="5400000">
          <a:off x="3583829" y="172056"/>
          <a:ext cx="3400303" cy="3400303"/>
        </a:xfrm>
        <a:prstGeom prst="downArrow">
          <a:avLst>
            <a:gd name="adj1" fmla="val 50000"/>
            <a:gd name="adj2" fmla="val 35000"/>
          </a:avLst>
        </a:prstGeom>
        <a:gradFill rotWithShape="0">
          <a:gsLst>
            <a:gs pos="0">
              <a:schemeClr val="accent3">
                <a:hueOff val="-5580973"/>
                <a:satOff val="-30571"/>
                <a:lumOff val="9412"/>
                <a:alphaOff val="0"/>
                <a:shade val="51000"/>
                <a:satMod val="130000"/>
              </a:schemeClr>
            </a:gs>
            <a:gs pos="80000">
              <a:schemeClr val="accent3">
                <a:hueOff val="-5580973"/>
                <a:satOff val="-30571"/>
                <a:lumOff val="9412"/>
                <a:alphaOff val="0"/>
                <a:shade val="93000"/>
                <a:satMod val="130000"/>
              </a:schemeClr>
            </a:gs>
            <a:gs pos="100000">
              <a:schemeClr val="accent3">
                <a:hueOff val="-5580973"/>
                <a:satOff val="-30571"/>
                <a:lumOff val="9412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400" i="1" kern="1200" dirty="0" err="1" smtClean="0"/>
            <a:t>Weighted</a:t>
          </a:r>
          <a:r>
            <a:rPr lang="es-ES" sz="2400" i="1" kern="1200" dirty="0" smtClean="0"/>
            <a:t> </a:t>
          </a:r>
          <a:r>
            <a:rPr lang="en-US" sz="2400" kern="1200" dirty="0" smtClean="0"/>
            <a:t>replacement cost for valuing simultaneous activities</a:t>
          </a:r>
          <a:endParaRPr lang="es-MX" sz="2400" kern="1200" dirty="0"/>
        </a:p>
      </dsp:txBody>
      <dsp:txXfrm rot="5400000">
        <a:off x="3583829" y="172056"/>
        <a:ext cx="3400303" cy="340030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row5">
  <dgm:title val=""/>
  <dgm:desc val=""/>
  <dgm:catLst>
    <dgm:cat type="relationship" pri="6000"/>
    <dgm:cat type="process" pri="3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axis="ch" ptType="node" func="cnt" op="equ" val="2">
        <dgm:choose name="Name2">
          <dgm:if name="Name3" func="var" arg="dir" op="equ" val="norm">
            <dgm:alg type="cycle">
              <dgm:param type="rotPath" val="alongPath"/>
              <dgm:param type="stAng" val="270"/>
            </dgm:alg>
          </dgm:if>
          <dgm:else name="Name4">
            <dgm:alg type="cycle">
              <dgm:param type="rotPath" val="alongPath"/>
              <dgm:param type="stAng" val="90"/>
              <dgm:param type="spanAng" val="-360"/>
            </dgm:alg>
          </dgm:else>
        </dgm:choose>
      </dgm:if>
      <dgm:else name="Name5">
        <dgm:choose name="Name6">
          <dgm:if name="Name7" func="var" arg="dir" op="equ" val="norm">
            <dgm:alg type="cycle">
              <dgm:param type="rotPath" val="alongPath"/>
            </dgm:alg>
          </dgm:if>
          <dgm:else name="Name8">
            <dgm:alg type="cycle">
              <dgm:param type="rotPath" val="alongPath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lte" val="2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0.1"/>
          <dgm:constr type="sibSp" refType="h" op="lte" fact="0.1"/>
          <dgm:constr type="diam" refType="w" refFor="ch" refPtType="node" op="equ" fact="1.1"/>
        </dgm:constrLst>
      </dgm:if>
      <dgm:if name="Name11" axis="ch" ptType="node" func="cnt" op="equ" val="5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2"/>
          <dgm:constr type="sibSp" refType="h" op="lte" fact="0.1"/>
        </dgm:constrLst>
      </dgm:if>
      <dgm:if name="Name12" axis="ch" ptType="node" func="cnt" op="equ" val="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3" axis="ch" ptType="node" func="cnt" op="equ" val="7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if name="Name14" axis="ch" ptType="node" func="cnt" op="equ" val="8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/>
          <dgm:constr type="sibSp" refType="h" op="lte" fact="0.1"/>
        </dgm:constrLst>
      </dgm:if>
      <dgm:if name="Name15" axis="ch" ptType="node" func="cnt" op="gte" val="9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1"/>
          <dgm:constr type="sibSp" refType="h" op="lte" fact="0.1"/>
        </dgm:constrLst>
      </dgm:if>
      <dgm:else name="Name16">
        <dgm:constrLst>
          <dgm:constr type="primFontSz" for="ch" ptType="node" op="equ" val="65"/>
          <dgm:constr type="w" for="ch" ptType="node" refType="w"/>
          <dgm:constr type="h" for="ch" ptType="node" refType="w" refFor="ch" refPtType="node" op="equ"/>
          <dgm:constr type="sibSp" refType="w" refFor="ch" refPtType="node" fact="-0.35"/>
        </dgm:constrLst>
      </dgm:else>
    </dgm:choose>
    <dgm:ruleLst/>
    <dgm:forEach name="Name17" axis="ch" ptType="node">
      <dgm:layoutNode name="arrow">
        <dgm:varLst>
          <dgm:bulletEnabled val="1"/>
        </dgm:varLst>
        <dgm:alg type="tx"/>
        <dgm:shape xmlns:r="http://schemas.openxmlformats.org/officeDocument/2006/relationships" type="downArrow" r:blip="">
          <dgm:adjLst>
            <dgm:adj idx="2" val="0.35"/>
          </dgm:adjLst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5ADACF1F-2338-4FEE-AF7A-B5BF2267BDCC}" type="datetimeFigureOut">
              <a:rPr lang="es-MX"/>
              <a:pPr>
                <a:defRPr/>
              </a:pPr>
              <a:t>23/11/2015</a:t>
            </a:fld>
            <a:endParaRPr lang="es-MX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pPr lvl="0"/>
            <a:endParaRPr lang="es-MX" noProof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  <a:endParaRPr lang="es-MX" noProof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FEAA3BCC-5760-43E9-9EB4-933D91A5F2F1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AA3BCC-5760-43E9-9EB4-933D91A5F2F1}" type="slidenum">
              <a:rPr lang="es-MX" smtClean="0"/>
              <a:pPr>
                <a:defRPr/>
              </a:pPr>
              <a:t>1</a:t>
            </a:fld>
            <a:endParaRPr lang="es-MX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7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MX" dirty="0" smtClean="0"/>
          </a:p>
        </p:txBody>
      </p:sp>
      <p:sp>
        <p:nvSpPr>
          <p:cNvPr id="82948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2996BF25-9FA1-4F4D-BAC2-50D89E76CC3D}" type="slidenum">
              <a:rPr lang="es-MX" smtClean="0"/>
              <a:pPr/>
              <a:t>2</a:t>
            </a:fld>
            <a:endParaRPr lang="es-MX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AA3BCC-5760-43E9-9EB4-933D91A5F2F1}" type="slidenum">
              <a:rPr lang="es-MX" smtClean="0"/>
              <a:pPr>
                <a:defRPr/>
              </a:pPr>
              <a:t>3</a:t>
            </a:fld>
            <a:endParaRPr lang="es-MX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8397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7963C599-C192-4F27-A8A3-ACA0A79F3F34}" type="slidenum">
              <a:rPr lang="es-MX" smtClean="0"/>
              <a:pPr/>
              <a:t>4</a:t>
            </a:fld>
            <a:endParaRPr lang="es-MX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MX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EAA3BCC-5760-43E9-9EB4-933D91A5F2F1}" type="slidenum">
              <a:rPr lang="es-MX" smtClean="0"/>
              <a:pPr>
                <a:defRPr/>
              </a:pPr>
              <a:t>5</a:t>
            </a:fld>
            <a:endParaRPr lang="es-MX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1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43012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>
              <a:defRPr/>
            </a:pPr>
            <a:fld id="{0ACC4B51-72B8-4CD1-8E1C-7D44AE4E073A}" type="slidenum">
              <a:rPr lang="es-MX"/>
              <a:pPr>
                <a:defRPr/>
              </a:pPr>
              <a:t>6</a:t>
            </a:fld>
            <a:endParaRPr lang="es-MX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9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86020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C8C03F32-9685-4F73-9F66-8DBB4FC76F3B}" type="slidenum">
              <a:rPr lang="es-MX" smtClean="0"/>
              <a:pPr/>
              <a:t>14</a:t>
            </a:fld>
            <a:endParaRPr lang="es-MX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7043" name="2 Marcador de notas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MX" smtClean="0"/>
          </a:p>
        </p:txBody>
      </p:sp>
      <p:sp>
        <p:nvSpPr>
          <p:cNvPr id="87044" name="3 Marcador de número de diapositiva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AD0CD3B9-947E-4A4E-9A6B-1E3E42BDE4EC}" type="slidenum">
              <a:rPr lang="es-MX" smtClean="0"/>
              <a:pPr/>
              <a:t>15</a:t>
            </a:fld>
            <a:endParaRPr lang="es-MX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7913" y="5507038"/>
            <a:ext cx="1890712" cy="1042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1052736"/>
            <a:ext cx="7772400" cy="2448272"/>
          </a:xfrm>
        </p:spPr>
        <p:txBody>
          <a:bodyPr>
            <a:noAutofit/>
          </a:bodyPr>
          <a:lstStyle>
            <a:lvl1pPr>
              <a:defRPr sz="4400" b="1" baseline="0"/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933056"/>
            <a:ext cx="6400800" cy="791344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MX" dirty="0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D30EE-C1B3-4CA3-8EB7-BB3AB94D66C3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DC329-F9DD-4C07-BCF1-752654B5C153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313" y="5924550"/>
            <a:ext cx="13493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1600201"/>
            <a:ext cx="8229600" cy="4205064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56885D-1CEB-4773-8521-24DCAB7CD850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F501D5-8BE5-4FE2-B35F-507286A1FC40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313" y="5924550"/>
            <a:ext cx="13493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530626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530626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21C5C4-0E02-45A4-AF9E-9936B568F518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6D1F73-CE77-49BC-A851-13E94F533B67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iapositiva de salida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9 Imagen" descr="logo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2500" y="4789488"/>
            <a:ext cx="2359025" cy="1303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12 CuadroTexto"/>
          <p:cNvSpPr txBox="1"/>
          <p:nvPr/>
        </p:nvSpPr>
        <p:spPr>
          <a:xfrm>
            <a:off x="1928813" y="1628775"/>
            <a:ext cx="5184775" cy="157003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200" b="1" kern="1500" dirty="0">
                <a:solidFill>
                  <a:srgbClr val="002060"/>
                </a:solidFill>
                <a:latin typeface="Helvetica" pitchFamily="34" charset="0"/>
              </a:rPr>
              <a:t>Conociendo México</a:t>
            </a:r>
          </a:p>
          <a:p>
            <a:pPr algn="ctr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kern="1500" dirty="0">
                <a:solidFill>
                  <a:srgbClr val="002060"/>
                </a:solidFill>
                <a:latin typeface="Helvetica" pitchFamily="34" charset="0"/>
              </a:rPr>
              <a:t>01 800 111 46 34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kern="1500" dirty="0">
                <a:solidFill>
                  <a:srgbClr val="002060"/>
                </a:solidFill>
                <a:latin typeface="Helvetica" pitchFamily="34" charset="0"/>
              </a:rPr>
              <a:t>www.inegi.org.mx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kern="1500" dirty="0">
                <a:solidFill>
                  <a:srgbClr val="002060"/>
                </a:solidFill>
                <a:latin typeface="Helvetica" pitchFamily="34" charset="0"/>
              </a:rPr>
              <a:t>atencion.usuarios@inegi.org.mx</a:t>
            </a:r>
          </a:p>
        </p:txBody>
      </p:sp>
      <p:grpSp>
        <p:nvGrpSpPr>
          <p:cNvPr id="4" name="21 Grupo"/>
          <p:cNvGrpSpPr>
            <a:grpSpLocks/>
          </p:cNvGrpSpPr>
          <p:nvPr/>
        </p:nvGrpSpPr>
        <p:grpSpPr bwMode="auto">
          <a:xfrm>
            <a:off x="1331913" y="3716338"/>
            <a:ext cx="2808287" cy="563562"/>
            <a:chOff x="1331640" y="4725144"/>
            <a:chExt cx="2808312" cy="562825"/>
          </a:xfrm>
        </p:grpSpPr>
        <p:pic>
          <p:nvPicPr>
            <p:cNvPr id="5" name="11 Imagen" descr="twitt.png"/>
            <p:cNvPicPr>
              <a:picLocks noChangeAspect="1"/>
            </p:cNvPicPr>
            <p:nvPr userDrawn="1"/>
          </p:nvPicPr>
          <p:blipFill>
            <a:blip r:embed="rId4" cstate="print">
              <a:lum contrast="10000"/>
            </a:blip>
            <a:srcRect/>
            <a:stretch>
              <a:fillRect/>
            </a:stretch>
          </p:blipFill>
          <p:spPr bwMode="auto">
            <a:xfrm>
              <a:off x="1331640" y="4725144"/>
              <a:ext cx="566777" cy="562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13 CuadroTexto"/>
            <p:cNvSpPr txBox="1"/>
            <p:nvPr userDrawn="1"/>
          </p:nvSpPr>
          <p:spPr>
            <a:xfrm>
              <a:off x="1836469" y="4858320"/>
              <a:ext cx="2303483" cy="369403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b="1" kern="1500" dirty="0">
                  <a:solidFill>
                    <a:srgbClr val="002060"/>
                  </a:solidFill>
                  <a:latin typeface="Helvetica" pitchFamily="34" charset="0"/>
                </a:rPr>
                <a:t>@</a:t>
              </a:r>
              <a:r>
                <a:rPr lang="es-MX" b="1" kern="1500" dirty="0" err="1">
                  <a:solidFill>
                    <a:srgbClr val="002060"/>
                  </a:solidFill>
                  <a:latin typeface="Helvetica" pitchFamily="34" charset="0"/>
                </a:rPr>
                <a:t>inegi_informa</a:t>
              </a:r>
              <a:endParaRPr lang="es-MX" b="1" kern="1500" dirty="0">
                <a:solidFill>
                  <a:srgbClr val="002060"/>
                </a:solidFill>
                <a:latin typeface="Helvetica" pitchFamily="34" charset="0"/>
              </a:endParaRPr>
            </a:p>
          </p:txBody>
        </p:sp>
      </p:grpSp>
      <p:grpSp>
        <p:nvGrpSpPr>
          <p:cNvPr id="7" name="22 Grupo"/>
          <p:cNvGrpSpPr>
            <a:grpSpLocks/>
          </p:cNvGrpSpPr>
          <p:nvPr/>
        </p:nvGrpSpPr>
        <p:grpSpPr bwMode="auto">
          <a:xfrm>
            <a:off x="5651500" y="3716338"/>
            <a:ext cx="2898775" cy="563562"/>
            <a:chOff x="5652120" y="4725144"/>
            <a:chExt cx="2897898" cy="562825"/>
          </a:xfrm>
        </p:grpSpPr>
        <p:pic>
          <p:nvPicPr>
            <p:cNvPr id="8" name="10 Imagen" descr="face.png"/>
            <p:cNvPicPr>
              <a:picLocks noChangeAspect="1"/>
            </p:cNvPicPr>
            <p:nvPr userDrawn="1"/>
          </p:nvPicPr>
          <p:blipFill>
            <a:blip r:embed="rId5" cstate="print">
              <a:lum bright="-10000" contrast="-10000"/>
            </a:blip>
            <a:srcRect/>
            <a:stretch>
              <a:fillRect/>
            </a:stretch>
          </p:blipFill>
          <p:spPr bwMode="auto">
            <a:xfrm>
              <a:off x="5652120" y="4725144"/>
              <a:ext cx="568358" cy="5628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14 CuadroTexto"/>
            <p:cNvSpPr txBox="1"/>
            <p:nvPr userDrawn="1"/>
          </p:nvSpPr>
          <p:spPr>
            <a:xfrm>
              <a:off x="6245665" y="4847221"/>
              <a:ext cx="2304353" cy="369404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b="1" kern="1500" dirty="0">
                  <a:solidFill>
                    <a:srgbClr val="002060"/>
                  </a:solidFill>
                  <a:latin typeface="Helvetica" pitchFamily="34" charset="0"/>
                </a:rPr>
                <a:t>INEGI Informa</a:t>
              </a:r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6 Imagen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313" y="5924550"/>
            <a:ext cx="13493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205064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CF600-77C7-4211-83A6-A0946901261E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7E574C-FBCD-4264-B2F4-CB5AFA42D6A3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7 Imagen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313" y="5924550"/>
            <a:ext cx="13493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MX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FF11D8-4126-4DAA-8869-E7B64B689DA1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B90CD-9A2D-4529-80AD-9793CE5158EE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Imagen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313" y="5924550"/>
            <a:ext cx="13493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2050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2050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54AFA6-5C4E-4F23-9FF3-3AD9A93E7D76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D7BE1F-4B48-4912-838F-99155D1833C0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9 Imagen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313" y="5924550"/>
            <a:ext cx="13493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6303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6303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8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36A7B4-CAE2-4C8E-BA84-AF73D1FBD8BB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9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10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A592EF-9BCF-4041-ABA2-240BED6DD6F5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5 Imagen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313" y="5924550"/>
            <a:ext cx="13493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4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4303EA-CC23-495E-B65A-FA6A0E6F3686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5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08EE27-3440-4BBE-BE03-53F8C2B35BC3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4CA809-5C07-46F5-B018-AA064FC385BF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C40455-D96F-495F-A4DF-F0EA0B01BA90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Imagen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313" y="5924550"/>
            <a:ext cx="13493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0" cy="553221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1"/>
            <a:ext cx="3008313" cy="443387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DE1D34-34D3-4323-BBF3-80E6CB2556F1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FC9959-CE95-4793-8F98-CDE2EF3B9E67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7 Imagen" descr="logo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97313" y="5924550"/>
            <a:ext cx="1349375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653136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MX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3968353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dirty="0" smtClean="0"/>
              <a:t>Haga clic en el icono para agregar una imagen</a:t>
            </a:r>
            <a:endParaRPr lang="es-MX" noProof="0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229200"/>
            <a:ext cx="5486400" cy="57606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22048-82A2-4349-AF83-A036CDF7EFB5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7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8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53E6FF-67D6-420B-B838-3EB3BEE27C64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  <a:endParaRPr lang="es-MX" smtClean="0"/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MX" smtClean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Helvetica" pitchFamily="34" charset="0"/>
              </a:defRPr>
            </a:lvl1pPr>
          </a:lstStyle>
          <a:p>
            <a:pPr>
              <a:defRPr/>
            </a:pPr>
            <a:fld id="{9C38458E-5F72-418A-BC3C-5FC7863B98DE}" type="datetimeFigureOut">
              <a:rPr lang="es-MX"/>
              <a:pPr>
                <a:defRPr/>
              </a:pPr>
              <a:t>23/11/2015</a:t>
            </a:fld>
            <a:endParaRPr lang="es-MX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Helvetica" pitchFamily="34" charset="0"/>
              </a:defRPr>
            </a:lvl1pPr>
          </a:lstStyle>
          <a:p>
            <a:pPr>
              <a:defRPr/>
            </a:pPr>
            <a:endParaRPr lang="es-MX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Helvetica" pitchFamily="34" charset="0"/>
              </a:defRPr>
            </a:lvl1pPr>
          </a:lstStyle>
          <a:p>
            <a:pPr>
              <a:defRPr/>
            </a:pPr>
            <a:fld id="{A9C78754-61C4-48ED-B163-CD376C3AA00D}" type="slidenum">
              <a:rPr lang="es-MX"/>
              <a:pPr>
                <a:defRPr/>
              </a:pPr>
              <a:t>‹Nº›</a:t>
            </a:fld>
            <a:endParaRPr lang="es-MX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2" r:id="rId1"/>
    <p:sldLayoutId id="2147483743" r:id="rId2"/>
    <p:sldLayoutId id="2147483744" r:id="rId3"/>
    <p:sldLayoutId id="2147483745" r:id="rId4"/>
    <p:sldLayoutId id="2147483746" r:id="rId5"/>
    <p:sldLayoutId id="2147483747" r:id="rId6"/>
    <p:sldLayoutId id="2147483741" r:id="rId7"/>
    <p:sldLayoutId id="2147483748" r:id="rId8"/>
    <p:sldLayoutId id="2147483749" r:id="rId9"/>
    <p:sldLayoutId id="2147483750" r:id="rId10"/>
    <p:sldLayoutId id="2147483751" r:id="rId11"/>
    <p:sldLayoutId id="2147483752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Helvetica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Helvetica" pitchFamily="34" charset="0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Helvetica" pitchFamily="34" charset="0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Helvetica" pitchFamily="34" charset="0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Helvetica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raul.figueroa@inegi.org.mx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http://www.ncbi.nlm.nih.gov/core/lw/2.0/html/tileshop_pmc/tileshop_pmc_inline.html?title=Click%20on%20image%20to%20zoom&amp;p=PMC3&amp;id=2713933_nihms120546f4.jpg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13" Type="http://schemas.openxmlformats.org/officeDocument/2006/relationships/image" Target="../media/image49.pn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12" Type="http://schemas.openxmlformats.org/officeDocument/2006/relationships/image" Target="../media/image48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2.jpeg"/><Relationship Id="rId11" Type="http://schemas.openxmlformats.org/officeDocument/2006/relationships/image" Target="../media/image47.png"/><Relationship Id="rId5" Type="http://schemas.openxmlformats.org/officeDocument/2006/relationships/image" Target="../media/image41.jpeg"/><Relationship Id="rId10" Type="http://schemas.openxmlformats.org/officeDocument/2006/relationships/image" Target="../media/image46.png"/><Relationship Id="rId4" Type="http://schemas.openxmlformats.org/officeDocument/2006/relationships/image" Target="../media/image40.png"/><Relationship Id="rId9" Type="http://schemas.openxmlformats.org/officeDocument/2006/relationships/image" Target="../media/image45.png"/><Relationship Id="rId14" Type="http://schemas.openxmlformats.org/officeDocument/2006/relationships/image" Target="../media/image5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url?sa=i&amp;rct=j&amp;q=&amp;esrc=s&amp;source=images&amp;cd=&amp;cad=rja&amp;uact=8&amp;docid=ScMktWbVKJkiOM&amp;tbnid=ELqb_cuuc4cybM:&amp;ved=0CAUQjRw&amp;url=http://cpcervanteseivissa.blogspot.com/p/activitats-extraescolars-20.html&amp;ei=ON2EU_elIsaZqAbI_4GwCA&amp;bvm=bv.67720277,d.b2k&amp;psig=AFQjCNEdfGzxg7io39tHt4KuN0RiubTj8A&amp;ust=1401302709826153" TargetMode="External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Assistance%20and%20support%20to%20the%20household&#180;s%20sick.docx" TargetMode="External"/><Relationship Id="rId2" Type="http://schemas.openxmlformats.org/officeDocument/2006/relationships/hyperlink" Target="http://www.un.org/womenwatch/daw/csw/csw57/panels/panel5-francisco-guillen-martin.pdf" TargetMode="Externa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8.png"/><Relationship Id="rId4" Type="http://schemas.openxmlformats.org/officeDocument/2006/relationships/image" Target="../media/image57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hyperlink" Target="http://www.google.com/url?sa=i&amp;rct=j&amp;q=&amp;esrc=s&amp;source=images&amp;cd=&amp;cad=rja&amp;docid=ewUpUFqHGUgQmM&amp;tbnid=bbqk_lTJnA8AgM:&amp;ved=0CAUQjRw&amp;url=http://www.iconarchive.com/show/origami-colored-pencil-icons-by-double-j-design/blue-clock-icon.html&amp;ei=MyUOU-H-J8jb2AXei4DYCw&amp;psig=AFQjCNF4xnHUG1wZ0QqeoXdalBFRjQmMfw&amp;ust=1393522329852914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56.png"/><Relationship Id="rId4" Type="http://schemas.openxmlformats.org/officeDocument/2006/relationships/image" Target="../media/image55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&amp;esrc=s&amp;source=images&amp;cd=&amp;cad=rja&amp;uact=8&amp;docid=Dm3Ynfrao0iOYM&amp;tbnid=_xjWcUtSklPxaM:&amp;ved=0CAUQjRw&amp;url=http://www.iconarchive.com/show/vista-people-icons-by-icons-land/Age-Child-Male-Dark-icon.html&amp;ei=bYhaU7juLYr-2gW_p4GYDg&amp;psig=AFQjCNF5PiYGRh2jObK8TLyrgJRNtgkq2Q&amp;ust=1398528472078788" TargetMode="External"/><Relationship Id="rId3" Type="http://schemas.openxmlformats.org/officeDocument/2006/relationships/image" Target="../media/image11.png"/><Relationship Id="rId7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google.com/url?sa=i&amp;rct=j&amp;q=&amp;esrc=s&amp;source=images&amp;cd=&amp;cad=rja&amp;uact=8&amp;docid=V2URAwxc6Mmj8M&amp;tbnid=xCtHnoVAvfu6DM:&amp;ved=0CAUQjRw&amp;url=https://www.iconfinder.com/icons/80817/child_female_icon&amp;ei=z4daU-H2CaSo2gXfuIDwCg&amp;bvm=bv.65397613,d.b2I&amp;psig=AFQjCNFtR-VyB2pu0Dlqn_LnTCJQ1HYYtQ&amp;ust=1398528311457284" TargetMode="External"/><Relationship Id="rId11" Type="http://schemas.openxmlformats.org/officeDocument/2006/relationships/image" Target="../media/image16.png"/><Relationship Id="rId5" Type="http://schemas.openxmlformats.org/officeDocument/2006/relationships/image" Target="../media/image12.png"/><Relationship Id="rId10" Type="http://schemas.openxmlformats.org/officeDocument/2006/relationships/image" Target="../media/image15.png"/><Relationship Id="rId4" Type="http://schemas.openxmlformats.org/officeDocument/2006/relationships/hyperlink" Target="http://www.google.com/url?sa=i&amp;rct=j&amp;q=&amp;esrc=s&amp;source=images&amp;cd=&amp;cad=rja&amp;uact=8&amp;docid=ScMktWbVKJkiOM&amp;tbnid=ELqb_cuuc4cybM:&amp;ved=0CAUQjRw&amp;url=http://cpcervanteseivissa.blogspot.com/p/activitats-extraescolars-20.html&amp;ei=ON2EU_elIsaZqAbI_4GwCA&amp;bvm=bv.67720277,d.b2k&amp;psig=AFQjCNEdfGzxg7io39tHt4KuN0RiubTj8A&amp;ust=1401302709826153" TargetMode="External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oogle.com/url?sa=i&amp;rct=j&amp;q=&amp;esrc=s&amp;source=images&amp;cd=&amp;cad=rja&amp;docid=HP-Oqgfq4Hl0xM&amp;tbnid=em3W69bkF69szM:&amp;ved=0CAUQjRw&amp;url=http://www.jampp.com/&amp;ei=-SMOU8SBBqOy2wW1_4HAAg&amp;psig=AFQjCNETJCUoUpB91j7ktTs9WyT7u4Sk-g&amp;ust=1393521910272654" TargetMode="External"/><Relationship Id="rId13" Type="http://schemas.openxmlformats.org/officeDocument/2006/relationships/image" Target="../media/image20.png"/><Relationship Id="rId18" Type="http://schemas.openxmlformats.org/officeDocument/2006/relationships/image" Target="../media/image23.png"/><Relationship Id="rId3" Type="http://schemas.openxmlformats.org/officeDocument/2006/relationships/diagramData" Target="../diagrams/data1.xml"/><Relationship Id="rId21" Type="http://schemas.openxmlformats.org/officeDocument/2006/relationships/image" Target="../media/image25.png"/><Relationship Id="rId7" Type="http://schemas.microsoft.com/office/2007/relationships/diagramDrawing" Target="../diagrams/drawing1.xml"/><Relationship Id="rId12" Type="http://schemas.openxmlformats.org/officeDocument/2006/relationships/image" Target="../media/image19.png"/><Relationship Id="rId17" Type="http://schemas.openxmlformats.org/officeDocument/2006/relationships/hyperlink" Target="https://www.google.com/url?sa=i&amp;rct=j&amp;q=&amp;esrc=s&amp;source=images&amp;cd=&amp;cad=rja&amp;docid=NOXeTRxOu9NMNM&amp;tbnid=bz0Mvg_H-uOXpM:&amp;ved=&amp;url=https://www.iconfinder.com/icons/170914/account_block_bricklayer_builder_carpenter_chippy_client_construction_constructor_control_erector_folk_he_humanity_joiner_male_man_mason_mechanic_men_motor_options_people_preferences_profile_service_serviceman_settings_staff_stonemason_system_tools_woodworker_worker_wrench_icon&amp;ei=USkOU9WrH6W02wX45YHIDA&amp;bvm=bv.61965928,d.b2I&amp;psig=AFQjCNF-fYzd3A9Rqk_36ILJNA-FbSAMRQ&amp;ust=1393523395844173" TargetMode="External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22.png"/><Relationship Id="rId20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hyperlink" Target="http://www.google.com/url?sa=i&amp;rct=j&amp;q=&amp;esrc=s&amp;source=images&amp;cd=&amp;cad=rja&amp;docid=ewUpUFqHGUgQmM&amp;tbnid=bbqk_lTJnA8AgM:&amp;ved=0CAUQjRw&amp;url=http://www.iconarchive.com/show/origami-colored-pencil-icons-by-double-j-design/blue-clock-icon.html&amp;ei=MyUOU-H-J8jb2AXei4DYCw&amp;psig=AFQjCNF4xnHUG1wZ0QqeoXdalBFRjQmMfw&amp;ust=1393522329852914" TargetMode="External"/><Relationship Id="rId5" Type="http://schemas.openxmlformats.org/officeDocument/2006/relationships/diagramQuickStyle" Target="../diagrams/quickStyle1.xml"/><Relationship Id="rId15" Type="http://schemas.openxmlformats.org/officeDocument/2006/relationships/hyperlink" Target="http://www.google.com/url?sa=i&amp;rct=j&amp;q=&amp;esrc=s&amp;source=images&amp;cd=&amp;cad=rja&amp;docid=_ZoH5qiO0RSC5M&amp;tbnid=vRO8yJZWX5zJEM:&amp;ved=0CAUQjRw&amp;url=http://www.iconarchive.com/show/medical-icons-by-devcom/nurse-icon.html&amp;ei=0CgOU_rmMeef2QWy7YHIBQ&amp;bvm=bv.61965928,d.b2I&amp;psig=AFQjCNHdQn0AXsR71IioGP5huW3RVbONBQ&amp;ust=1393523263286969" TargetMode="External"/><Relationship Id="rId10" Type="http://schemas.openxmlformats.org/officeDocument/2006/relationships/image" Target="../media/image18.png"/><Relationship Id="rId19" Type="http://schemas.openxmlformats.org/officeDocument/2006/relationships/hyperlink" Target="http://www.google.com/url?sa=i&amp;rct=j&amp;q=&amp;esrc=s&amp;source=images&amp;cd=&amp;cad=rja&amp;docid=YugObzI-UCMPmM&amp;tbnid=g7cvLyNMlasbfM:&amp;ved=0CAUQjRw&amp;url=http://www.preuniversitarioepuk.cl/nosotros/quienes-somos-2/por-que-epuk-es-tan-barato/&amp;ei=NSoOU6mFGuaQ2QWs8YGwBw&amp;psig=AFQjCNEJhOBQPCaMP7DEgS2_21BffLCyLA&amp;ust=1393523597824937" TargetMode="External"/><Relationship Id="rId4" Type="http://schemas.openxmlformats.org/officeDocument/2006/relationships/diagramLayout" Target="../diagrams/layout1.xml"/><Relationship Id="rId9" Type="http://schemas.openxmlformats.org/officeDocument/2006/relationships/image" Target="../media/image17.png"/><Relationship Id="rId14" Type="http://schemas.openxmlformats.org/officeDocument/2006/relationships/image" Target="../media/image21.jpeg"/><Relationship Id="rId22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323850" y="692150"/>
            <a:ext cx="8496300" cy="30162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800" b="1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Experience on calculating the Unpaid Work of Households Satellite Account of Mexico</a:t>
            </a:r>
            <a:endParaRPr lang="es-ES" sz="3800" b="1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" sz="38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8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Progress</a:t>
            </a:r>
            <a:r>
              <a:rPr lang="es-ES" sz="38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and </a:t>
            </a:r>
            <a:r>
              <a:rPr lang="en-US" sz="3800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challenges</a:t>
            </a:r>
            <a:endParaRPr lang="en-US" sz="3800" dirty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5" name="2 Subtítulo"/>
          <p:cNvSpPr txBox="1">
            <a:spLocks/>
          </p:cNvSpPr>
          <p:nvPr/>
        </p:nvSpPr>
        <p:spPr>
          <a:xfrm>
            <a:off x="2484438" y="3860800"/>
            <a:ext cx="6400800" cy="79216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342900" indent="-342900" algn="r" eaLnBrk="1" fontAlgn="auto" hangingPunct="1">
              <a:spcBef>
                <a:spcPct val="20000"/>
              </a:spcBef>
              <a:spcAft>
                <a:spcPts val="0"/>
              </a:spcAft>
              <a:defRPr/>
            </a:pPr>
            <a:r>
              <a:rPr lang="es-MX" sz="3200" dirty="0" err="1" smtClean="0">
                <a:solidFill>
                  <a:schemeClr val="tx2"/>
                </a:solidFill>
                <a:latin typeface="+mj-lt"/>
              </a:rPr>
              <a:t>November</a:t>
            </a:r>
            <a:r>
              <a:rPr lang="es-MX" sz="3200" dirty="0" smtClean="0">
                <a:solidFill>
                  <a:schemeClr val="tx2"/>
                </a:solidFill>
                <a:latin typeface="+mj-lt"/>
              </a:rPr>
              <a:t>, 2015</a:t>
            </a:r>
            <a:endParaRPr lang="es-MX" sz="3200" dirty="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2 CuadroTexto"/>
          <p:cNvSpPr txBox="1"/>
          <p:nvPr/>
        </p:nvSpPr>
        <p:spPr>
          <a:xfrm>
            <a:off x="5580063" y="5013325"/>
            <a:ext cx="3179762" cy="11382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Presented</a:t>
            </a:r>
            <a:r>
              <a:rPr lang="es-MX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es-MX" b="1" dirty="0" err="1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by</a:t>
            </a:r>
            <a:r>
              <a:rPr lang="es-MX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:</a:t>
            </a:r>
            <a:endParaRPr lang="es-MX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Raúl Figueroa Díaz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400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+mj-ea"/>
              <a:cs typeface="Arial" pitchFamily="34" charset="0"/>
              <a:hlinkClick r:id="rId3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+mj-ea"/>
                <a:cs typeface="Arial" pitchFamily="34" charset="0"/>
                <a:hlinkClick r:id="rId3"/>
              </a:rPr>
              <a:t>raul.figueroa@inegi.org.mx</a:t>
            </a:r>
            <a:endParaRPr lang="es-MX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n 1"/>
          <p:cNvPicPr>
            <a:picLocks noChangeAspect="1"/>
          </p:cNvPicPr>
          <p:nvPr/>
        </p:nvPicPr>
        <p:blipFill>
          <a:blip r:embed="rId2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796136" y="3789040"/>
            <a:ext cx="3059832" cy="2039888"/>
          </a:xfrm>
          <a:prstGeom prst="rect">
            <a:avLst/>
          </a:prstGeom>
        </p:spPr>
      </p:pic>
      <p:sp>
        <p:nvSpPr>
          <p:cNvPr id="13" name="1 Título"/>
          <p:cNvSpPr txBox="1">
            <a:spLocks/>
          </p:cNvSpPr>
          <p:nvPr/>
        </p:nvSpPr>
        <p:spPr>
          <a:xfrm>
            <a:off x="323850" y="188913"/>
            <a:ext cx="8607425" cy="10080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/>
                </a:solidFill>
              </a:rPr>
              <a:t>Usefulness of the information</a:t>
            </a:r>
            <a:endParaRPr lang="en-US" sz="3200" b="1" dirty="0">
              <a:solidFill>
                <a:schemeClr val="accent2"/>
              </a:solidFill>
            </a:endParaRPr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251520" y="1196752"/>
            <a:ext cx="8607425" cy="129614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algn="just" eaLnBrk="1" fontAlgn="auto" hangingPunct="1">
              <a:spcAft>
                <a:spcPts val="0"/>
              </a:spcAft>
              <a:defRPr/>
            </a:pPr>
            <a:r>
              <a:rPr lang="es-MX" sz="25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National</a:t>
            </a:r>
            <a:r>
              <a:rPr lang="es-MX" sz="25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Program</a:t>
            </a:r>
            <a:r>
              <a:rPr lang="es-MX" sz="25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for</a:t>
            </a:r>
            <a:r>
              <a:rPr lang="es-MX" sz="25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Equal</a:t>
            </a:r>
            <a:r>
              <a:rPr lang="es-MX" sz="25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Opportunities</a:t>
            </a:r>
            <a:r>
              <a:rPr lang="es-MX" sz="25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and Non-</a:t>
            </a:r>
            <a:r>
              <a:rPr lang="es-MX" sz="25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Discrimination</a:t>
            </a:r>
            <a:r>
              <a:rPr lang="es-MX" sz="25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against</a:t>
            </a:r>
            <a:r>
              <a:rPr lang="es-MX" sz="25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Women</a:t>
            </a:r>
            <a:r>
              <a:rPr lang="es-MX" sz="25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(PROIGUALDAD) 2013-2018</a:t>
            </a:r>
          </a:p>
          <a:p>
            <a:pPr marL="0" lvl="2" algn="just" eaLnBrk="1" fontAlgn="auto" hangingPunct="1">
              <a:spcAft>
                <a:spcPts val="0"/>
              </a:spcAft>
              <a:defRPr/>
            </a:pPr>
            <a:endParaRPr lang="es-MX" sz="2500" b="1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323528" y="2492896"/>
            <a:ext cx="5903912" cy="3887787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300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300" b="1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marL="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3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“Estimation of women’s contribution to the GDP, through the economic value of unpaid work of households”</a:t>
            </a:r>
            <a:endParaRPr lang="en-US" sz="2300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defRPr/>
            </a:pPr>
            <a:endParaRPr lang="en-US" sz="2300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300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uadroTexto"/>
          <p:cNvSpPr txBox="1"/>
          <p:nvPr/>
        </p:nvSpPr>
        <p:spPr>
          <a:xfrm>
            <a:off x="251520" y="2276872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err="1" smtClean="0">
                <a:solidFill>
                  <a:schemeClr val="accent4"/>
                </a:solidFill>
              </a:rPr>
              <a:t>Care</a:t>
            </a:r>
            <a:r>
              <a:rPr lang="es-MX" b="1" dirty="0" smtClean="0">
                <a:solidFill>
                  <a:schemeClr val="accent4"/>
                </a:solidFill>
              </a:rPr>
              <a:t> </a:t>
            </a:r>
            <a:r>
              <a:rPr lang="es-MX" b="1" dirty="0" err="1" smtClean="0">
                <a:solidFill>
                  <a:schemeClr val="accent4"/>
                </a:solidFill>
              </a:rPr>
              <a:t>provision</a:t>
            </a:r>
            <a:endParaRPr lang="es-MX" b="1" dirty="0">
              <a:solidFill>
                <a:schemeClr val="accent4"/>
              </a:solidFill>
            </a:endParaRPr>
          </a:p>
        </p:txBody>
      </p:sp>
      <p:sp>
        <p:nvSpPr>
          <p:cNvPr id="17" name="16 CuadroTexto"/>
          <p:cNvSpPr txBox="1"/>
          <p:nvPr/>
        </p:nvSpPr>
        <p:spPr>
          <a:xfrm>
            <a:off x="251520" y="4725144"/>
            <a:ext cx="187220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Provision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of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help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to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other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households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and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volunteer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</a:p>
          <a:p>
            <a:pPr algn="ctr"/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work</a:t>
            </a:r>
            <a:endParaRPr lang="es-MX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8" name="17 Abrir llave"/>
          <p:cNvSpPr/>
          <p:nvPr/>
        </p:nvSpPr>
        <p:spPr>
          <a:xfrm>
            <a:off x="2195736" y="1484784"/>
            <a:ext cx="240027" cy="2592288"/>
          </a:xfrm>
          <a:prstGeom prst="leftBrac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chemeClr val="accent4"/>
              </a:solidFill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2298808" y="1700808"/>
            <a:ext cx="1512168" cy="1800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smtClean="0">
                <a:solidFill>
                  <a:schemeClr val="accent4"/>
                </a:solidFill>
              </a:rPr>
              <a:t>General </a:t>
            </a:r>
            <a:r>
              <a:rPr lang="es-MX" b="1" dirty="0" err="1" smtClean="0">
                <a:solidFill>
                  <a:schemeClr val="accent4"/>
                </a:solidFill>
              </a:rPr>
              <a:t>care</a:t>
            </a:r>
            <a:endParaRPr lang="es-MX" b="1" dirty="0" smtClean="0">
              <a:solidFill>
                <a:schemeClr val="accent4"/>
              </a:solidFill>
            </a:endParaRPr>
          </a:p>
          <a:p>
            <a:pPr algn="ctr">
              <a:buFont typeface="Arial" pitchFamily="34" charset="0"/>
              <a:buChar char="•"/>
            </a:pPr>
            <a:endParaRPr lang="es-MX" b="1" dirty="0" smtClean="0">
              <a:solidFill>
                <a:schemeClr val="accent4"/>
              </a:solidFill>
            </a:endParaRPr>
          </a:p>
          <a:p>
            <a:pPr algn="ctr">
              <a:buFont typeface="Arial" pitchFamily="34" charset="0"/>
              <a:buChar char="•"/>
            </a:pPr>
            <a:endParaRPr lang="es-MX" b="1" dirty="0" smtClean="0">
              <a:solidFill>
                <a:schemeClr val="accent4"/>
              </a:solidFill>
            </a:endParaRPr>
          </a:p>
          <a:p>
            <a:pPr algn="ctr">
              <a:buFont typeface="Arial" pitchFamily="34" charset="0"/>
              <a:buChar char="•"/>
            </a:pPr>
            <a:endParaRPr lang="es-MX" b="1" dirty="0" smtClean="0">
              <a:solidFill>
                <a:schemeClr val="accent4"/>
              </a:solidFill>
            </a:endParaRPr>
          </a:p>
          <a:p>
            <a:pPr algn="ctr"/>
            <a:endParaRPr lang="es-MX" b="1" dirty="0" smtClean="0">
              <a:solidFill>
                <a:schemeClr val="accent4"/>
              </a:solidFill>
            </a:endParaRPr>
          </a:p>
          <a:p>
            <a:pPr algn="ctr"/>
            <a:r>
              <a:rPr lang="es-MX" b="1" dirty="0" err="1" smtClean="0">
                <a:solidFill>
                  <a:schemeClr val="accent4"/>
                </a:solidFill>
              </a:rPr>
              <a:t>Health</a:t>
            </a:r>
            <a:r>
              <a:rPr lang="es-MX" b="1" dirty="0" smtClean="0">
                <a:solidFill>
                  <a:schemeClr val="accent4"/>
                </a:solidFill>
              </a:rPr>
              <a:t> </a:t>
            </a:r>
            <a:r>
              <a:rPr lang="es-MX" b="1" dirty="0" err="1" smtClean="0">
                <a:solidFill>
                  <a:schemeClr val="accent4"/>
                </a:solidFill>
              </a:rPr>
              <a:t>care</a:t>
            </a:r>
            <a:endParaRPr lang="es-MX" b="1" dirty="0" smtClean="0">
              <a:solidFill>
                <a:schemeClr val="accent4"/>
              </a:solidFill>
            </a:endParaRPr>
          </a:p>
        </p:txBody>
      </p:sp>
      <p:sp>
        <p:nvSpPr>
          <p:cNvPr id="20" name="19 Abrir llave"/>
          <p:cNvSpPr/>
          <p:nvPr/>
        </p:nvSpPr>
        <p:spPr>
          <a:xfrm>
            <a:off x="3707904" y="2636912"/>
            <a:ext cx="144016" cy="1368152"/>
          </a:xfrm>
          <a:prstGeom prst="leftBrac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ES" dirty="0">
              <a:solidFill>
                <a:schemeClr val="accent4"/>
              </a:solidFill>
            </a:endParaRPr>
          </a:p>
        </p:txBody>
      </p:sp>
      <p:sp>
        <p:nvSpPr>
          <p:cNvPr id="23" name="22 Abrir llave"/>
          <p:cNvSpPr/>
          <p:nvPr/>
        </p:nvSpPr>
        <p:spPr>
          <a:xfrm>
            <a:off x="3707904" y="1484784"/>
            <a:ext cx="144016" cy="792088"/>
          </a:xfrm>
          <a:prstGeom prst="leftBrac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chemeClr val="accent4"/>
              </a:solidFill>
            </a:endParaRPr>
          </a:p>
        </p:txBody>
      </p:sp>
      <p:sp>
        <p:nvSpPr>
          <p:cNvPr id="24" name="23 CuadroTexto"/>
          <p:cNvSpPr txBox="1"/>
          <p:nvPr/>
        </p:nvSpPr>
        <p:spPr>
          <a:xfrm>
            <a:off x="3851920" y="1556792"/>
            <a:ext cx="25922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err="1" smtClean="0">
                <a:solidFill>
                  <a:schemeClr val="accent4"/>
                </a:solidFill>
              </a:rPr>
              <a:t>Activities</a:t>
            </a:r>
            <a:r>
              <a:rPr lang="es-MX" dirty="0" smtClean="0">
                <a:solidFill>
                  <a:schemeClr val="accent4"/>
                </a:solidFill>
              </a:rPr>
              <a:t> </a:t>
            </a:r>
            <a:r>
              <a:rPr lang="es-MX" dirty="0" err="1" smtClean="0">
                <a:solidFill>
                  <a:schemeClr val="accent4"/>
                </a:solidFill>
              </a:rPr>
              <a:t>aimed</a:t>
            </a:r>
            <a:r>
              <a:rPr lang="es-MX" dirty="0" smtClean="0">
                <a:solidFill>
                  <a:schemeClr val="accent4"/>
                </a:solidFill>
              </a:rPr>
              <a:t> </a:t>
            </a:r>
            <a:r>
              <a:rPr lang="es-MX" dirty="0" err="1" smtClean="0">
                <a:solidFill>
                  <a:schemeClr val="accent4"/>
                </a:solidFill>
              </a:rPr>
              <a:t>to</a:t>
            </a:r>
            <a:r>
              <a:rPr lang="es-MX" dirty="0" smtClean="0">
                <a:solidFill>
                  <a:schemeClr val="accent4"/>
                </a:solidFill>
              </a:rPr>
              <a:t> </a:t>
            </a:r>
            <a:r>
              <a:rPr lang="es-MX" dirty="0" err="1" smtClean="0">
                <a:solidFill>
                  <a:schemeClr val="accent4"/>
                </a:solidFill>
              </a:rPr>
              <a:t>improve</a:t>
            </a:r>
            <a:r>
              <a:rPr lang="es-MX" dirty="0" smtClean="0">
                <a:solidFill>
                  <a:schemeClr val="accent4"/>
                </a:solidFill>
              </a:rPr>
              <a:t> </a:t>
            </a:r>
            <a:r>
              <a:rPr lang="es-MX" dirty="0" err="1" smtClean="0">
                <a:solidFill>
                  <a:schemeClr val="accent4"/>
                </a:solidFill>
              </a:rPr>
              <a:t>health</a:t>
            </a:r>
            <a:endParaRPr lang="es-MX" dirty="0" smtClean="0">
              <a:solidFill>
                <a:schemeClr val="accent4"/>
              </a:solidFill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3851920" y="2592200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err="1" smtClean="0">
                <a:solidFill>
                  <a:schemeClr val="accent4"/>
                </a:solidFill>
              </a:rPr>
              <a:t>Type</a:t>
            </a:r>
            <a:r>
              <a:rPr lang="es-MX" dirty="0" smtClean="0">
                <a:solidFill>
                  <a:schemeClr val="accent4"/>
                </a:solidFill>
              </a:rPr>
              <a:t> of </a:t>
            </a:r>
            <a:r>
              <a:rPr lang="es-MX" dirty="0" err="1" smtClean="0">
                <a:solidFill>
                  <a:schemeClr val="accent4"/>
                </a:solidFill>
              </a:rPr>
              <a:t>patients</a:t>
            </a:r>
            <a:r>
              <a:rPr lang="es-MX" dirty="0" smtClean="0">
                <a:solidFill>
                  <a:schemeClr val="accent4"/>
                </a:solidFill>
              </a:rPr>
              <a:t>:</a:t>
            </a:r>
          </a:p>
          <a:p>
            <a:pPr>
              <a:buFont typeface="Arial" pitchFamily="34" charset="0"/>
              <a:buChar char="•"/>
            </a:pPr>
            <a:r>
              <a:rPr lang="es-MX" dirty="0" smtClean="0">
                <a:solidFill>
                  <a:schemeClr val="accent4"/>
                </a:solidFill>
              </a:rPr>
              <a:t>Temporal</a:t>
            </a:r>
          </a:p>
          <a:p>
            <a:pPr>
              <a:buFont typeface="Arial" pitchFamily="34" charset="0"/>
              <a:buChar char="•"/>
            </a:pPr>
            <a:r>
              <a:rPr lang="es-MX" dirty="0" err="1" smtClean="0">
                <a:solidFill>
                  <a:schemeClr val="accent4"/>
                </a:solidFill>
              </a:rPr>
              <a:t>Chronic</a:t>
            </a:r>
            <a:endParaRPr lang="es-MX" dirty="0" smtClean="0">
              <a:solidFill>
                <a:schemeClr val="accent4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s-MX" dirty="0" err="1" smtClean="0">
                <a:solidFill>
                  <a:schemeClr val="accent4"/>
                </a:solidFill>
              </a:rPr>
              <a:t>With</a:t>
            </a:r>
            <a:r>
              <a:rPr lang="es-MX" dirty="0" smtClean="0">
                <a:solidFill>
                  <a:schemeClr val="accent4"/>
                </a:solidFill>
              </a:rPr>
              <a:t> </a:t>
            </a:r>
            <a:r>
              <a:rPr lang="es-MX" dirty="0" err="1" smtClean="0">
                <a:solidFill>
                  <a:schemeClr val="accent4"/>
                </a:solidFill>
              </a:rPr>
              <a:t>any</a:t>
            </a:r>
            <a:r>
              <a:rPr lang="es-MX" dirty="0" smtClean="0">
                <a:solidFill>
                  <a:schemeClr val="accent4"/>
                </a:solidFill>
              </a:rPr>
              <a:t> </a:t>
            </a:r>
            <a:r>
              <a:rPr lang="es-MX" dirty="0" err="1" smtClean="0">
                <a:solidFill>
                  <a:schemeClr val="accent4"/>
                </a:solidFill>
              </a:rPr>
              <a:t>physical</a:t>
            </a:r>
            <a:r>
              <a:rPr lang="es-MX" dirty="0" smtClean="0">
                <a:solidFill>
                  <a:schemeClr val="accent4"/>
                </a:solidFill>
              </a:rPr>
              <a:t> </a:t>
            </a:r>
            <a:r>
              <a:rPr lang="es-MX" dirty="0" err="1" smtClean="0">
                <a:solidFill>
                  <a:schemeClr val="accent4"/>
                </a:solidFill>
              </a:rPr>
              <a:t>or</a:t>
            </a:r>
            <a:r>
              <a:rPr lang="es-MX" dirty="0" smtClean="0">
                <a:solidFill>
                  <a:schemeClr val="accent4"/>
                </a:solidFill>
              </a:rPr>
              <a:t> mental </a:t>
            </a:r>
            <a:r>
              <a:rPr lang="es-MX" dirty="0" err="1" smtClean="0">
                <a:solidFill>
                  <a:schemeClr val="accent4"/>
                </a:solidFill>
              </a:rPr>
              <a:t>limitation</a:t>
            </a:r>
            <a:endParaRPr lang="es-MX" dirty="0" smtClean="0">
              <a:solidFill>
                <a:schemeClr val="accent4"/>
              </a:solidFill>
            </a:endParaRPr>
          </a:p>
        </p:txBody>
      </p:sp>
      <p:sp>
        <p:nvSpPr>
          <p:cNvPr id="27" name="26 Abrir llave"/>
          <p:cNvSpPr/>
          <p:nvPr/>
        </p:nvSpPr>
        <p:spPr>
          <a:xfrm>
            <a:off x="2213738" y="4221088"/>
            <a:ext cx="198022" cy="2088232"/>
          </a:xfrm>
          <a:prstGeom prst="leftBrac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9" name="28 Abrir llave"/>
          <p:cNvSpPr/>
          <p:nvPr/>
        </p:nvSpPr>
        <p:spPr>
          <a:xfrm>
            <a:off x="3869922" y="4293096"/>
            <a:ext cx="216024" cy="747375"/>
          </a:xfrm>
          <a:prstGeom prst="leftBrac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2" name="31 CuadroTexto"/>
          <p:cNvSpPr txBox="1"/>
          <p:nvPr/>
        </p:nvSpPr>
        <p:spPr>
          <a:xfrm>
            <a:off x="2339752" y="4221088"/>
            <a:ext cx="158417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Provision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of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help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to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other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households</a:t>
            </a:r>
            <a:endParaRPr lang="es-MX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Font typeface="Arial" pitchFamily="34" charset="0"/>
              <a:buChar char="•"/>
            </a:pPr>
            <a:endParaRPr lang="es-MX" sz="20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>
              <a:buFont typeface="Arial" pitchFamily="34" charset="0"/>
              <a:buChar char="•"/>
            </a:pPr>
            <a:endParaRPr lang="es-MX" sz="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/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Volunteer</a:t>
            </a:r>
            <a:r>
              <a:rPr lang="es-MX" b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b="1" dirty="0" err="1" smtClean="0">
                <a:solidFill>
                  <a:schemeClr val="accent6">
                    <a:lumMod val="50000"/>
                  </a:schemeClr>
                </a:solidFill>
              </a:rPr>
              <a:t>work</a:t>
            </a:r>
            <a:endParaRPr lang="es-MX" b="1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3" name="32 CuadroTexto"/>
          <p:cNvSpPr txBox="1"/>
          <p:nvPr/>
        </p:nvSpPr>
        <p:spPr>
          <a:xfrm>
            <a:off x="4009584" y="4293096"/>
            <a:ext cx="20162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smtClean="0">
                <a:solidFill>
                  <a:schemeClr val="accent6">
                    <a:lumMod val="50000"/>
                  </a:schemeClr>
                </a:solidFill>
              </a:rPr>
              <a:t>General and </a:t>
            </a:r>
            <a:r>
              <a:rPr lang="es-MX" dirty="0" err="1" smtClean="0">
                <a:solidFill>
                  <a:schemeClr val="accent6">
                    <a:lumMod val="50000"/>
                  </a:schemeClr>
                </a:solidFill>
              </a:rPr>
              <a:t>health</a:t>
            </a:r>
            <a:r>
              <a:rPr lang="es-MX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dirty="0" err="1" smtClean="0">
                <a:solidFill>
                  <a:schemeClr val="accent6">
                    <a:lumMod val="50000"/>
                  </a:schemeClr>
                </a:solidFill>
              </a:rPr>
              <a:t>care</a:t>
            </a:r>
            <a:endParaRPr lang="es-MX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4" name="33 Abrir llave"/>
          <p:cNvSpPr/>
          <p:nvPr/>
        </p:nvSpPr>
        <p:spPr>
          <a:xfrm>
            <a:off x="3869922" y="5229200"/>
            <a:ext cx="270030" cy="1080120"/>
          </a:xfrm>
          <a:prstGeom prst="leftBrace">
            <a:avLst/>
          </a:prstGeom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5" name="34 CuadroTexto"/>
          <p:cNvSpPr txBox="1"/>
          <p:nvPr/>
        </p:nvSpPr>
        <p:spPr>
          <a:xfrm>
            <a:off x="4067944" y="5301208"/>
            <a:ext cx="316835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dirty="0" err="1" smtClean="0">
                <a:solidFill>
                  <a:schemeClr val="accent6">
                    <a:lumMod val="50000"/>
                  </a:schemeClr>
                </a:solidFill>
              </a:rPr>
              <a:t>Volunteering</a:t>
            </a:r>
            <a:r>
              <a:rPr lang="es-MX" dirty="0" smtClean="0">
                <a:solidFill>
                  <a:schemeClr val="accent6">
                    <a:lumMod val="50000"/>
                  </a:schemeClr>
                </a:solidFill>
              </a:rPr>
              <a:t> in non-</a:t>
            </a:r>
            <a:r>
              <a:rPr lang="es-MX" dirty="0" err="1" smtClean="0">
                <a:solidFill>
                  <a:schemeClr val="accent6">
                    <a:lumMod val="50000"/>
                  </a:schemeClr>
                </a:solidFill>
              </a:rPr>
              <a:t>profit</a:t>
            </a:r>
            <a:r>
              <a:rPr lang="es-MX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dirty="0" err="1" smtClean="0">
                <a:solidFill>
                  <a:schemeClr val="accent6">
                    <a:lumMod val="50000"/>
                  </a:schemeClr>
                </a:solidFill>
              </a:rPr>
              <a:t>organizations</a:t>
            </a:r>
            <a:r>
              <a:rPr lang="es-MX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dirty="0" err="1" smtClean="0">
                <a:solidFill>
                  <a:schemeClr val="accent6">
                    <a:lumMod val="50000"/>
                  </a:schemeClr>
                </a:solidFill>
              </a:rPr>
              <a:t>that</a:t>
            </a:r>
            <a:r>
              <a:rPr lang="es-MX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dirty="0" err="1" smtClean="0">
                <a:solidFill>
                  <a:schemeClr val="accent6">
                    <a:lumMod val="50000"/>
                  </a:schemeClr>
                </a:solidFill>
              </a:rPr>
              <a:t>provide</a:t>
            </a:r>
            <a:r>
              <a:rPr lang="es-MX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dirty="0" err="1" smtClean="0">
                <a:solidFill>
                  <a:schemeClr val="accent6">
                    <a:lumMod val="50000"/>
                  </a:schemeClr>
                </a:solidFill>
              </a:rPr>
              <a:t>health</a:t>
            </a:r>
            <a:r>
              <a:rPr lang="es-MX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es-MX" dirty="0" err="1" smtClean="0">
                <a:solidFill>
                  <a:schemeClr val="accent6">
                    <a:lumMod val="50000"/>
                  </a:schemeClr>
                </a:solidFill>
              </a:rPr>
              <a:t>services</a:t>
            </a:r>
            <a:endParaRPr lang="es-MX" dirty="0" smtClean="0">
              <a:solidFill>
                <a:schemeClr val="accent6">
                  <a:lumMod val="50000"/>
                </a:schemeClr>
              </a:solidFill>
            </a:endParaRPr>
          </a:p>
        </p:txBody>
      </p:sp>
      <p:grpSp>
        <p:nvGrpSpPr>
          <p:cNvPr id="26" name="25 Grupo"/>
          <p:cNvGrpSpPr/>
          <p:nvPr/>
        </p:nvGrpSpPr>
        <p:grpSpPr>
          <a:xfrm>
            <a:off x="3851920" y="1403810"/>
            <a:ext cx="3240360" cy="2601254"/>
            <a:chOff x="3851920" y="1229648"/>
            <a:chExt cx="3240360" cy="2299767"/>
          </a:xfrm>
        </p:grpSpPr>
        <p:sp>
          <p:nvSpPr>
            <p:cNvPr id="36" name="35 CuadroTexto"/>
            <p:cNvSpPr txBox="1"/>
            <p:nvPr/>
          </p:nvSpPr>
          <p:spPr>
            <a:xfrm>
              <a:off x="3851920" y="1229648"/>
              <a:ext cx="3240360" cy="816315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MX" dirty="0" err="1" smtClean="0">
                  <a:solidFill>
                    <a:schemeClr val="accent3"/>
                  </a:solidFill>
                </a:rPr>
                <a:t>Take</a:t>
              </a:r>
              <a:r>
                <a:rPr lang="es-MX" dirty="0" smtClean="0">
                  <a:solidFill>
                    <a:schemeClr val="accent3"/>
                  </a:solidFill>
                </a:rPr>
                <a:t> </a:t>
              </a:r>
              <a:r>
                <a:rPr lang="es-MX" dirty="0" err="1" smtClean="0">
                  <a:solidFill>
                    <a:schemeClr val="accent3"/>
                  </a:solidFill>
                </a:rPr>
                <a:t>any</a:t>
              </a:r>
              <a:r>
                <a:rPr lang="es-MX" dirty="0" smtClean="0">
                  <a:solidFill>
                    <a:schemeClr val="accent3"/>
                  </a:solidFill>
                </a:rPr>
                <a:t> </a:t>
              </a:r>
              <a:r>
                <a:rPr lang="es-MX" dirty="0" err="1" smtClean="0">
                  <a:solidFill>
                    <a:schemeClr val="accent3"/>
                  </a:solidFill>
                </a:rPr>
                <a:t>household</a:t>
              </a:r>
              <a:r>
                <a:rPr lang="es-MX" dirty="0" smtClean="0">
                  <a:solidFill>
                    <a:schemeClr val="accent3"/>
                  </a:solidFill>
                </a:rPr>
                <a:t> </a:t>
              </a:r>
              <a:r>
                <a:rPr lang="es-MX" dirty="0" err="1" smtClean="0">
                  <a:solidFill>
                    <a:schemeClr val="accent3"/>
                  </a:solidFill>
                </a:rPr>
                <a:t>member</a:t>
              </a:r>
              <a:r>
                <a:rPr lang="es-MX" dirty="0" smtClean="0">
                  <a:solidFill>
                    <a:schemeClr val="accent3"/>
                  </a:solidFill>
                </a:rPr>
                <a:t> </a:t>
              </a:r>
              <a:r>
                <a:rPr lang="es-MX" dirty="0" err="1" smtClean="0">
                  <a:solidFill>
                    <a:schemeClr val="accent3"/>
                  </a:solidFill>
                </a:rPr>
                <a:t>to</a:t>
              </a:r>
              <a:r>
                <a:rPr lang="es-MX" dirty="0" smtClean="0">
                  <a:solidFill>
                    <a:schemeClr val="accent3"/>
                  </a:solidFill>
                </a:rPr>
                <a:t> a </a:t>
              </a:r>
              <a:r>
                <a:rPr lang="es-MX" dirty="0" err="1" smtClean="0">
                  <a:solidFill>
                    <a:schemeClr val="accent3"/>
                  </a:solidFill>
                </a:rPr>
                <a:t>medical</a:t>
              </a:r>
              <a:r>
                <a:rPr lang="es-MX" dirty="0" smtClean="0">
                  <a:solidFill>
                    <a:schemeClr val="accent3"/>
                  </a:solidFill>
                </a:rPr>
                <a:t> </a:t>
              </a:r>
              <a:r>
                <a:rPr lang="es-MX" dirty="0" err="1" smtClean="0">
                  <a:solidFill>
                    <a:schemeClr val="accent3"/>
                  </a:solidFill>
                </a:rPr>
                <a:t>appointment</a:t>
              </a:r>
              <a:r>
                <a:rPr lang="es-MX" dirty="0" smtClean="0">
                  <a:solidFill>
                    <a:schemeClr val="accent3"/>
                  </a:solidFill>
                </a:rPr>
                <a:t> </a:t>
              </a:r>
              <a:r>
                <a:rPr lang="es-MX" dirty="0" err="1" smtClean="0">
                  <a:solidFill>
                    <a:schemeClr val="accent3"/>
                  </a:solidFill>
                </a:rPr>
                <a:t>or</a:t>
              </a:r>
              <a:r>
                <a:rPr lang="es-MX" dirty="0" smtClean="0">
                  <a:solidFill>
                    <a:schemeClr val="accent3"/>
                  </a:solidFill>
                </a:rPr>
                <a:t> </a:t>
              </a:r>
              <a:r>
                <a:rPr lang="es-MX" dirty="0" err="1" smtClean="0">
                  <a:solidFill>
                    <a:schemeClr val="accent3"/>
                  </a:solidFill>
                </a:rPr>
                <a:t>to</a:t>
              </a:r>
              <a:r>
                <a:rPr lang="es-MX" dirty="0" smtClean="0">
                  <a:solidFill>
                    <a:schemeClr val="accent3"/>
                  </a:solidFill>
                </a:rPr>
                <a:t>	</a:t>
              </a:r>
              <a:r>
                <a:rPr lang="es-MX" dirty="0" err="1" smtClean="0">
                  <a:solidFill>
                    <a:schemeClr val="accent3"/>
                  </a:solidFill>
                </a:rPr>
                <a:t>get</a:t>
              </a:r>
              <a:r>
                <a:rPr lang="es-MX" dirty="0" smtClean="0">
                  <a:solidFill>
                    <a:schemeClr val="accent3"/>
                  </a:solidFill>
                </a:rPr>
                <a:t> </a:t>
              </a:r>
              <a:r>
                <a:rPr lang="es-MX" dirty="0" err="1" smtClean="0">
                  <a:solidFill>
                    <a:schemeClr val="accent3"/>
                  </a:solidFill>
                </a:rPr>
                <a:t>vaccinated</a:t>
              </a:r>
              <a:endParaRPr lang="es-MX" dirty="0" smtClean="0">
                <a:solidFill>
                  <a:schemeClr val="accent3"/>
                </a:solidFill>
              </a:endParaRPr>
            </a:p>
          </p:txBody>
        </p:sp>
        <p:sp>
          <p:nvSpPr>
            <p:cNvPr id="37" name="36 CuadroTexto"/>
            <p:cNvSpPr txBox="1"/>
            <p:nvPr/>
          </p:nvSpPr>
          <p:spPr>
            <a:xfrm>
              <a:off x="3851920" y="2359364"/>
              <a:ext cx="3168352" cy="1170051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s-MX" sz="1600" dirty="0" err="1" smtClean="0">
                  <a:solidFill>
                    <a:schemeClr val="accent3"/>
                  </a:solidFill>
                </a:rPr>
                <a:t>Helping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eating</a:t>
              </a:r>
              <a:r>
                <a:rPr lang="es-MX" sz="1600" dirty="0" smtClean="0">
                  <a:solidFill>
                    <a:schemeClr val="accent3"/>
                  </a:solidFill>
                </a:rPr>
                <a:t>,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bathing</a:t>
              </a:r>
              <a:r>
                <a:rPr lang="es-MX" sz="1600" dirty="0" smtClean="0">
                  <a:solidFill>
                    <a:schemeClr val="accent3"/>
                  </a:solidFill>
                </a:rPr>
                <a:t>; </a:t>
              </a:r>
              <a:r>
                <a:rPr lang="es-ES" sz="1600" dirty="0" smtClean="0">
                  <a:solidFill>
                    <a:schemeClr val="accent3"/>
                  </a:solidFill>
                </a:rPr>
                <a:t>T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aking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any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household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member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to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the</a:t>
              </a:r>
              <a:r>
                <a:rPr lang="es-MX" sz="1600" dirty="0" smtClean="0">
                  <a:solidFill>
                    <a:schemeClr val="accent3"/>
                  </a:solidFill>
                </a:rPr>
                <a:t> doctor;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performing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therapies</a:t>
              </a:r>
              <a:r>
                <a:rPr lang="es-MX" sz="1600" dirty="0" smtClean="0">
                  <a:solidFill>
                    <a:schemeClr val="accent3"/>
                  </a:solidFill>
                </a:rPr>
                <a:t>;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giving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medications</a:t>
              </a:r>
              <a:endParaRPr lang="es-MX" sz="1600" dirty="0" smtClean="0">
                <a:solidFill>
                  <a:schemeClr val="accent3"/>
                </a:solidFill>
              </a:endParaRPr>
            </a:p>
            <a:p>
              <a:r>
                <a:rPr lang="es-MX" sz="1600" dirty="0" smtClean="0">
                  <a:solidFill>
                    <a:schemeClr val="accent3"/>
                  </a:solidFill>
                </a:rPr>
                <a:t>(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Passive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care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is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not</a:t>
              </a:r>
              <a:r>
                <a:rPr lang="es-MX" sz="1600" dirty="0" smtClean="0">
                  <a:solidFill>
                    <a:schemeClr val="accent3"/>
                  </a:solidFill>
                </a:rPr>
                <a:t> </a:t>
              </a:r>
              <a:r>
                <a:rPr lang="es-MX" sz="1600" dirty="0" err="1" smtClean="0">
                  <a:solidFill>
                    <a:schemeClr val="accent3"/>
                  </a:solidFill>
                </a:rPr>
                <a:t>included</a:t>
              </a:r>
              <a:r>
                <a:rPr lang="es-MX" sz="1600" dirty="0" smtClean="0">
                  <a:solidFill>
                    <a:schemeClr val="accent3"/>
                  </a:solidFill>
                </a:rPr>
                <a:t>)</a:t>
              </a:r>
            </a:p>
          </p:txBody>
        </p:sp>
      </p:grpSp>
      <p:grpSp>
        <p:nvGrpSpPr>
          <p:cNvPr id="3" name="39 Grupo"/>
          <p:cNvGrpSpPr/>
          <p:nvPr/>
        </p:nvGrpSpPr>
        <p:grpSpPr>
          <a:xfrm>
            <a:off x="6948264" y="1412776"/>
            <a:ext cx="2160240" cy="3672408"/>
            <a:chOff x="6948264" y="1412776"/>
            <a:chExt cx="2160240" cy="3672408"/>
          </a:xfrm>
        </p:grpSpPr>
        <p:sp>
          <p:nvSpPr>
            <p:cNvPr id="38" name="37 CuadroTexto"/>
            <p:cNvSpPr txBox="1"/>
            <p:nvPr/>
          </p:nvSpPr>
          <p:spPr>
            <a:xfrm>
              <a:off x="7020272" y="2732433"/>
              <a:ext cx="2088232" cy="1015663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algn="ctr"/>
              <a:r>
                <a:rPr lang="es-MX" sz="2000" b="1" dirty="0" err="1" smtClean="0">
                  <a:solidFill>
                    <a:schemeClr val="accent3"/>
                  </a:solidFill>
                </a:rPr>
                <a:t>Unpaid</a:t>
              </a:r>
              <a:r>
                <a:rPr lang="es-MX" sz="2000" b="1" dirty="0" smtClean="0">
                  <a:solidFill>
                    <a:schemeClr val="accent3"/>
                  </a:solidFill>
                </a:rPr>
                <a:t> </a:t>
              </a:r>
              <a:r>
                <a:rPr lang="es-MX" sz="2000" b="1" dirty="0" err="1" smtClean="0">
                  <a:solidFill>
                    <a:schemeClr val="accent3"/>
                  </a:solidFill>
                </a:rPr>
                <a:t>Work</a:t>
              </a:r>
              <a:r>
                <a:rPr lang="es-MX" sz="2000" b="1" dirty="0" smtClean="0">
                  <a:solidFill>
                    <a:schemeClr val="accent3"/>
                  </a:solidFill>
                </a:rPr>
                <a:t> of </a:t>
              </a:r>
              <a:r>
                <a:rPr lang="es-MX" sz="2000" b="1" dirty="0" err="1" smtClean="0">
                  <a:solidFill>
                    <a:schemeClr val="accent3"/>
                  </a:solidFill>
                </a:rPr>
                <a:t>Households</a:t>
              </a:r>
              <a:r>
                <a:rPr lang="es-MX" sz="2000" b="1" dirty="0" smtClean="0">
                  <a:solidFill>
                    <a:schemeClr val="accent3"/>
                  </a:solidFill>
                </a:rPr>
                <a:t> </a:t>
              </a:r>
              <a:r>
                <a:rPr lang="es-MX" sz="2000" b="1" dirty="0" err="1" smtClean="0">
                  <a:solidFill>
                    <a:schemeClr val="accent3"/>
                  </a:solidFill>
                </a:rPr>
                <a:t>Satellite</a:t>
              </a:r>
              <a:r>
                <a:rPr lang="es-MX" sz="2000" b="1" dirty="0" smtClean="0">
                  <a:solidFill>
                    <a:schemeClr val="accent3"/>
                  </a:solidFill>
                </a:rPr>
                <a:t> </a:t>
              </a:r>
              <a:r>
                <a:rPr lang="es-MX" sz="2000" b="1" dirty="0" err="1" smtClean="0">
                  <a:solidFill>
                    <a:schemeClr val="accent3"/>
                  </a:solidFill>
                </a:rPr>
                <a:t>Account</a:t>
              </a:r>
              <a:endParaRPr lang="es-MX" sz="2000" b="1" dirty="0" smtClean="0">
                <a:solidFill>
                  <a:schemeClr val="accent3"/>
                </a:solidFill>
              </a:endParaRPr>
            </a:p>
          </p:txBody>
        </p:sp>
        <p:sp>
          <p:nvSpPr>
            <p:cNvPr id="39" name="38 Abrir llave"/>
            <p:cNvSpPr/>
            <p:nvPr/>
          </p:nvSpPr>
          <p:spPr>
            <a:xfrm flipH="1">
              <a:off x="6948264" y="1412776"/>
              <a:ext cx="216024" cy="3672408"/>
            </a:xfrm>
            <a:prstGeom prst="leftBrace">
              <a:avLst/>
            </a:prstGeom>
          </p:spPr>
          <p:style>
            <a:lnRef idx="2">
              <a:schemeClr val="accent3"/>
            </a:lnRef>
            <a:fillRef idx="0">
              <a:schemeClr val="accent3"/>
            </a:fillRef>
            <a:effectRef idx="1">
              <a:schemeClr val="accent3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s-MX" dirty="0">
                <a:solidFill>
                  <a:schemeClr val="accent4"/>
                </a:solidFill>
              </a:endParaRPr>
            </a:p>
          </p:txBody>
        </p:sp>
      </p:grpSp>
      <p:sp>
        <p:nvSpPr>
          <p:cNvPr id="40" name="39 Documento"/>
          <p:cNvSpPr/>
          <p:nvPr/>
        </p:nvSpPr>
        <p:spPr>
          <a:xfrm>
            <a:off x="179512" y="6309320"/>
            <a:ext cx="936104" cy="360040"/>
          </a:xfrm>
          <a:prstGeom prst="flowChartDocumen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MX" sz="1200" dirty="0" err="1" smtClean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</a:rPr>
              <a:t>Example</a:t>
            </a:r>
            <a:endParaRPr lang="es-MX" sz="1200" dirty="0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8" name="3 CuadroTexto"/>
          <p:cNvSpPr txBox="1">
            <a:spLocks noChangeArrowheads="1"/>
          </p:cNvSpPr>
          <p:nvPr/>
        </p:nvSpPr>
        <p:spPr bwMode="auto">
          <a:xfrm>
            <a:off x="114438" y="27296"/>
            <a:ext cx="8894762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s-MX" sz="3200" b="1" dirty="0" smtClean="0">
                <a:solidFill>
                  <a:srgbClr val="9F2936"/>
                </a:solidFill>
              </a:rPr>
              <a:t>Link </a:t>
            </a:r>
            <a:r>
              <a:rPr lang="es-MX" sz="3200" b="1" dirty="0" err="1" smtClean="0">
                <a:solidFill>
                  <a:srgbClr val="9F2936"/>
                </a:solidFill>
              </a:rPr>
              <a:t>to</a:t>
            </a:r>
            <a:r>
              <a:rPr lang="es-MX" sz="3200" b="1" dirty="0" smtClean="0">
                <a:solidFill>
                  <a:srgbClr val="9F2936"/>
                </a:solidFill>
              </a:rPr>
              <a:t> </a:t>
            </a:r>
            <a:r>
              <a:rPr lang="es-MX" sz="3200" b="1" dirty="0" err="1" smtClean="0">
                <a:solidFill>
                  <a:srgbClr val="9F2936"/>
                </a:solidFill>
              </a:rPr>
              <a:t>the</a:t>
            </a:r>
            <a:r>
              <a:rPr lang="es-MX" sz="3200" b="1" dirty="0" smtClean="0">
                <a:solidFill>
                  <a:srgbClr val="9F2936"/>
                </a:solidFill>
              </a:rPr>
              <a:t> </a:t>
            </a:r>
            <a:r>
              <a:rPr lang="en-US" sz="3200" b="1" dirty="0" smtClean="0">
                <a:solidFill>
                  <a:srgbClr val="9F2936"/>
                </a:solidFill>
              </a:rPr>
              <a:t>Health Satellite Account of Mexico </a:t>
            </a:r>
            <a:r>
              <a:rPr lang="es-MX" sz="3200" b="1" dirty="0" smtClean="0">
                <a:solidFill>
                  <a:srgbClr val="9F2936"/>
                </a:solidFill>
              </a:rPr>
              <a:t>(</a:t>
            </a:r>
            <a:r>
              <a:rPr lang="en-US" sz="3200" b="1" dirty="0" smtClean="0">
                <a:solidFill>
                  <a:srgbClr val="9F2936"/>
                </a:solidFill>
              </a:rPr>
              <a:t>CSSSM, </a:t>
            </a:r>
            <a:r>
              <a:rPr lang="en-US" sz="3200" b="1" dirty="0" err="1" smtClean="0">
                <a:solidFill>
                  <a:srgbClr val="9F2936"/>
                </a:solidFill>
              </a:rPr>
              <a:t>spanish</a:t>
            </a:r>
            <a:r>
              <a:rPr lang="en-US" sz="3200" b="1" dirty="0" smtClean="0">
                <a:solidFill>
                  <a:srgbClr val="9F2936"/>
                </a:solidFill>
              </a:rPr>
              <a:t> acronym)</a:t>
            </a:r>
            <a:endParaRPr lang="es-MX" sz="3200" b="1" dirty="0">
              <a:solidFill>
                <a:srgbClr val="9F2936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 txBox="1">
            <a:spLocks/>
          </p:cNvSpPr>
          <p:nvPr/>
        </p:nvSpPr>
        <p:spPr>
          <a:xfrm>
            <a:off x="467544" y="188640"/>
            <a:ext cx="8229600" cy="1282154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defRPr/>
            </a:pPr>
            <a:r>
              <a:rPr lang="es-MX" sz="2500" b="1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Share of </a:t>
            </a:r>
            <a:r>
              <a:rPr lang="es-MX" sz="2500" b="1" dirty="0" err="1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Health</a:t>
            </a:r>
            <a:r>
              <a:rPr lang="es-MX" sz="2500" b="1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Gross</a:t>
            </a:r>
            <a:r>
              <a:rPr lang="es-MX" sz="2500" b="1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Domestic</a:t>
            </a:r>
            <a:r>
              <a:rPr lang="es-MX" sz="2500" b="1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Product</a:t>
            </a:r>
            <a:r>
              <a:rPr lang="es-MX" sz="2500" b="1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by</a:t>
            </a:r>
            <a:r>
              <a:rPr lang="es-MX" sz="2500" b="1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500" b="1" dirty="0" err="1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type</a:t>
            </a:r>
            <a:r>
              <a:rPr lang="es-MX" sz="2500" b="1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of </a:t>
            </a:r>
            <a:r>
              <a:rPr lang="es-MX" sz="2500" b="1" dirty="0" err="1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production</a:t>
            </a:r>
            <a:r>
              <a:rPr lang="es-MX" sz="2500" b="1" dirty="0" smtClean="0">
                <a:solidFill>
                  <a:schemeClr val="accent3"/>
                </a:solidFill>
                <a:latin typeface="+mj-lt"/>
                <a:ea typeface="+mj-ea"/>
                <a:cs typeface="+mj-cs"/>
              </a:rPr>
              <a:t> sector</a:t>
            </a:r>
            <a:r>
              <a:rPr lang="es-MX" sz="2500" b="1" dirty="0" smtClean="0">
                <a:solidFill>
                  <a:schemeClr val="accent4"/>
                </a:solidFill>
              </a:rPr>
              <a:t>, </a:t>
            </a:r>
            <a:r>
              <a:rPr lang="es-MX" sz="2500" b="1" dirty="0" smtClean="0">
                <a:solidFill>
                  <a:schemeClr val="accent3"/>
                </a:solidFill>
              </a:rPr>
              <a:t>2008-2013</a:t>
            </a:r>
            <a:endParaRPr lang="es-MX" sz="2500" b="1" dirty="0" smtClean="0">
              <a:solidFill>
                <a:schemeClr val="accent3"/>
              </a:solidFill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00" b="1" i="0" u="none" strike="noStrike" kern="1200" cap="none" spc="0" normalizeH="0" noProof="0" dirty="0" smtClean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s-MX" sz="3200" b="1" i="0" u="none" strike="noStrike" kern="1200" cap="none" spc="0" normalizeH="0" baseline="0" noProof="0" dirty="0">
              <a:ln>
                <a:noFill/>
              </a:ln>
              <a:solidFill>
                <a:schemeClr val="accent3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3" name="14 Grupo"/>
          <p:cNvGrpSpPr/>
          <p:nvPr/>
        </p:nvGrpSpPr>
        <p:grpSpPr>
          <a:xfrm>
            <a:off x="165444" y="1484784"/>
            <a:ext cx="8820472" cy="4608512"/>
            <a:chOff x="395536" y="1844824"/>
            <a:chExt cx="8424936" cy="4248472"/>
          </a:xfrm>
        </p:grpSpPr>
        <p:graphicFrame>
          <p:nvGraphicFramePr>
            <p:cNvPr id="12" name="2 Gráfico"/>
            <p:cNvGraphicFramePr/>
            <p:nvPr/>
          </p:nvGraphicFramePr>
          <p:xfrm>
            <a:off x="395536" y="1844824"/>
            <a:ext cx="8424936" cy="4248472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6" name="1 CuadroTexto"/>
            <p:cNvSpPr txBox="1"/>
            <p:nvPr/>
          </p:nvSpPr>
          <p:spPr>
            <a:xfrm>
              <a:off x="959205" y="2243118"/>
              <a:ext cx="612000" cy="288000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800" b="1" baseline="0" dirty="0" smtClean="0">
                  <a:solidFill>
                    <a:schemeClr val="tx1"/>
                  </a:solidFill>
                  <a:latin typeface="+mj-lt"/>
                  <a:cs typeface="Times New Roman" pitchFamily="18" charset="0"/>
                </a:rPr>
                <a:t>4.9</a:t>
              </a:r>
              <a:endParaRPr lang="es-MX" sz="1800" b="1" dirty="0">
                <a:solidFill>
                  <a:schemeClr val="tx1"/>
                </a:solidFill>
                <a:latin typeface="+mj-lt"/>
                <a:cs typeface="Times New Roman" pitchFamily="18" charset="0"/>
              </a:endParaRPr>
            </a:p>
          </p:txBody>
        </p:sp>
        <p:sp>
          <p:nvSpPr>
            <p:cNvPr id="7" name="1 CuadroTexto"/>
            <p:cNvSpPr txBox="1"/>
            <p:nvPr/>
          </p:nvSpPr>
          <p:spPr>
            <a:xfrm>
              <a:off x="2334784" y="2043971"/>
              <a:ext cx="612000" cy="288000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800" b="1" baseline="0" dirty="0" smtClean="0">
                  <a:solidFill>
                    <a:schemeClr val="tx1"/>
                  </a:solidFill>
                  <a:latin typeface="+mj-lt"/>
                  <a:cs typeface="Times New Roman" pitchFamily="18" charset="0"/>
                </a:rPr>
                <a:t>5.3</a:t>
              </a:r>
              <a:endParaRPr lang="es-MX" sz="1800" b="1" dirty="0">
                <a:solidFill>
                  <a:schemeClr val="tx1"/>
                </a:solidFill>
                <a:latin typeface="+mj-lt"/>
                <a:cs typeface="Times New Roman" pitchFamily="18" charset="0"/>
              </a:endParaRPr>
            </a:p>
          </p:txBody>
        </p:sp>
        <p:sp>
          <p:nvSpPr>
            <p:cNvPr id="8" name="1 CuadroTexto"/>
            <p:cNvSpPr txBox="1"/>
            <p:nvPr/>
          </p:nvSpPr>
          <p:spPr>
            <a:xfrm>
              <a:off x="3641584" y="2043971"/>
              <a:ext cx="612000" cy="288000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800" b="1" baseline="0" dirty="0">
                  <a:latin typeface="+mj-lt"/>
                  <a:cs typeface="Times New Roman" pitchFamily="18" charset="0"/>
                </a:rPr>
                <a:t>5.3</a:t>
              </a:r>
              <a:endParaRPr lang="es-MX" sz="18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9" name="1 CuadroTexto"/>
            <p:cNvSpPr txBox="1"/>
            <p:nvPr/>
          </p:nvSpPr>
          <p:spPr>
            <a:xfrm>
              <a:off x="5017163" y="1977589"/>
              <a:ext cx="612000" cy="288000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800" b="1" baseline="0" dirty="0" smtClean="0">
                  <a:latin typeface="+mj-lt"/>
                  <a:cs typeface="Times New Roman" pitchFamily="18" charset="0"/>
                </a:rPr>
                <a:t>5.4</a:t>
              </a:r>
              <a:endParaRPr lang="es-MX" sz="18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0" name="1 CuadroTexto"/>
            <p:cNvSpPr txBox="1"/>
            <p:nvPr/>
          </p:nvSpPr>
          <p:spPr>
            <a:xfrm>
              <a:off x="6392742" y="1911206"/>
              <a:ext cx="612000" cy="288000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800" b="1" baseline="0" dirty="0" smtClean="0">
                  <a:latin typeface="+mj-lt"/>
                  <a:cs typeface="Times New Roman" pitchFamily="18" charset="0"/>
                </a:rPr>
                <a:t>5.5</a:t>
              </a:r>
              <a:endParaRPr lang="es-MX" sz="1800" b="1" dirty="0">
                <a:latin typeface="+mj-lt"/>
                <a:cs typeface="Times New Roman" pitchFamily="18" charset="0"/>
              </a:endParaRPr>
            </a:p>
          </p:txBody>
        </p:sp>
        <p:sp>
          <p:nvSpPr>
            <p:cNvPr id="11" name="1 CuadroTexto"/>
            <p:cNvSpPr txBox="1"/>
            <p:nvPr/>
          </p:nvSpPr>
          <p:spPr>
            <a:xfrm>
              <a:off x="7699542" y="1844824"/>
              <a:ext cx="612000" cy="288000"/>
            </a:xfrm>
            <a:prstGeom prst="rect">
              <a:avLst/>
            </a:prstGeom>
            <a:noFill/>
            <a:ln w="9525" cmpd="sng">
              <a:noFill/>
            </a:ln>
            <a:effectLst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wrap="square" rtlCol="0" anchor="t"/>
            <a:lstStyle>
              <a:lvl1pPr marL="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dk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s-MX" sz="1800" b="1" baseline="0" dirty="0" smtClean="0">
                  <a:latin typeface="+mj-lt"/>
                  <a:cs typeface="Times New Roman" pitchFamily="18" charset="0"/>
                </a:rPr>
                <a:t>5.7</a:t>
              </a:r>
              <a:endParaRPr lang="es-MX" sz="1800" b="1" dirty="0">
                <a:latin typeface="+mj-lt"/>
                <a:cs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/>
          <p:nvPr/>
        </p:nvSpPr>
        <p:spPr>
          <a:xfrm>
            <a:off x="684213" y="1052513"/>
            <a:ext cx="6696075" cy="15696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4800" b="1" dirty="0" err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Future</a:t>
            </a:r>
            <a:r>
              <a:rPr lang="es-MX" sz="4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</a:t>
            </a:r>
            <a:r>
              <a:rPr lang="es-MX" sz="4800" b="1" dirty="0" err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perspective</a:t>
            </a:r>
            <a:r>
              <a:rPr lang="es-MX" sz="4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: </a:t>
            </a:r>
            <a:r>
              <a:rPr lang="es-MX" sz="4800" b="1" dirty="0" err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Where</a:t>
            </a:r>
            <a:r>
              <a:rPr lang="es-MX" sz="4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are </a:t>
            </a:r>
            <a:r>
              <a:rPr lang="es-MX" sz="4800" b="1" dirty="0" err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we</a:t>
            </a:r>
            <a:r>
              <a:rPr lang="es-MX" sz="4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</a:t>
            </a:r>
            <a:r>
              <a:rPr lang="es-MX" sz="4800" b="1" dirty="0" err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going</a:t>
            </a:r>
            <a:r>
              <a:rPr lang="es-MX" sz="4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? </a:t>
            </a:r>
            <a:endParaRPr lang="es-MX" sz="4800" b="1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pic>
        <p:nvPicPr>
          <p:cNvPr id="63491" name="Imagen 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40200" y="3068638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4 CuadroTexto"/>
          <p:cNvSpPr txBox="1">
            <a:spLocks noChangeArrowheads="1"/>
          </p:cNvSpPr>
          <p:nvPr/>
        </p:nvSpPr>
        <p:spPr bwMode="auto">
          <a:xfrm>
            <a:off x="395536" y="1052736"/>
            <a:ext cx="83581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2400" dirty="0" err="1" smtClean="0"/>
              <a:t>According</a:t>
            </a:r>
            <a:r>
              <a:rPr lang="es-MX" sz="2400" dirty="0" smtClean="0"/>
              <a:t> </a:t>
            </a:r>
            <a:r>
              <a:rPr lang="es-MX" sz="2400" dirty="0" err="1" smtClean="0"/>
              <a:t>to</a:t>
            </a:r>
            <a:r>
              <a:rPr lang="es-MX" sz="2400" dirty="0" smtClean="0"/>
              <a:t> </a:t>
            </a:r>
            <a:r>
              <a:rPr lang="es-MX" sz="2400" dirty="0" err="1" smtClean="0"/>
              <a:t>the</a:t>
            </a:r>
            <a:r>
              <a:rPr lang="es-MX" sz="2400" dirty="0" smtClean="0"/>
              <a:t> </a:t>
            </a:r>
            <a:r>
              <a:rPr lang="es-MX" sz="2400" dirty="0" err="1" smtClean="0"/>
              <a:t>methodological</a:t>
            </a:r>
            <a:r>
              <a:rPr lang="es-MX" sz="2400" dirty="0" smtClean="0"/>
              <a:t> </a:t>
            </a:r>
            <a:r>
              <a:rPr lang="es-MX" sz="2400" dirty="0" err="1" smtClean="0"/>
              <a:t>proposal</a:t>
            </a:r>
            <a:r>
              <a:rPr lang="es-MX" sz="2400" dirty="0" smtClean="0"/>
              <a:t> </a:t>
            </a:r>
            <a:r>
              <a:rPr lang="es-MX" sz="2400" dirty="0" err="1" smtClean="0"/>
              <a:t>by</a:t>
            </a:r>
            <a:r>
              <a:rPr lang="es-MX" sz="2400" dirty="0" smtClean="0"/>
              <a:t> </a:t>
            </a:r>
            <a:r>
              <a:rPr lang="es-MX" sz="2400" dirty="0" err="1" smtClean="0"/>
              <a:t>Eurostat</a:t>
            </a:r>
            <a:r>
              <a:rPr lang="es-MX" sz="2400" dirty="0" smtClean="0"/>
              <a:t>, time </a:t>
            </a:r>
            <a:r>
              <a:rPr lang="es-MX" sz="2400" dirty="0" err="1" smtClean="0"/>
              <a:t>spent</a:t>
            </a:r>
            <a:r>
              <a:rPr lang="es-MX" sz="2400" dirty="0" smtClean="0"/>
              <a:t> </a:t>
            </a:r>
            <a:r>
              <a:rPr lang="es-MX" sz="2400" dirty="0" err="1" smtClean="0"/>
              <a:t>on</a:t>
            </a:r>
            <a:r>
              <a:rPr lang="es-MX" sz="2400" dirty="0" smtClean="0"/>
              <a:t> </a:t>
            </a:r>
            <a:r>
              <a:rPr lang="es-MX" sz="2400" dirty="0" err="1" smtClean="0"/>
              <a:t>simultaneous</a:t>
            </a:r>
            <a:r>
              <a:rPr lang="es-MX" sz="2400" dirty="0" smtClean="0"/>
              <a:t> </a:t>
            </a:r>
            <a:r>
              <a:rPr lang="es-MX" sz="2400" dirty="0" err="1" smtClean="0"/>
              <a:t>activities</a:t>
            </a:r>
            <a:r>
              <a:rPr lang="es-MX" sz="2400" dirty="0" smtClean="0"/>
              <a:t> </a:t>
            </a:r>
            <a:r>
              <a:rPr lang="es-MX" sz="2400" dirty="0" err="1" smtClean="0"/>
              <a:t>is</a:t>
            </a:r>
            <a:r>
              <a:rPr lang="es-MX" sz="2400" dirty="0" smtClean="0"/>
              <a:t> </a:t>
            </a:r>
            <a:r>
              <a:rPr lang="es-MX" sz="2400" dirty="0" err="1" smtClean="0"/>
              <a:t>excluded</a:t>
            </a:r>
            <a:r>
              <a:rPr lang="es-MX" sz="2400" dirty="0" smtClean="0"/>
              <a:t> </a:t>
            </a:r>
            <a:r>
              <a:rPr lang="es-MX" sz="2400" dirty="0" err="1" smtClean="0"/>
              <a:t>from</a:t>
            </a:r>
            <a:r>
              <a:rPr lang="es-MX" sz="2400" dirty="0" smtClean="0"/>
              <a:t> </a:t>
            </a:r>
            <a:r>
              <a:rPr lang="es-MX" sz="2400" dirty="0" err="1" smtClean="0"/>
              <a:t>the</a:t>
            </a:r>
            <a:r>
              <a:rPr lang="es-MX" sz="2400" dirty="0" smtClean="0"/>
              <a:t> </a:t>
            </a:r>
            <a:r>
              <a:rPr lang="es-MX" sz="2400" dirty="0" err="1" smtClean="0"/>
              <a:t>economic</a:t>
            </a:r>
            <a:r>
              <a:rPr lang="es-MX" sz="2400" dirty="0" smtClean="0"/>
              <a:t> </a:t>
            </a:r>
            <a:r>
              <a:rPr lang="es-MX" sz="2400" dirty="0" err="1" smtClean="0"/>
              <a:t>valuation</a:t>
            </a:r>
            <a:endParaRPr lang="es-MX" sz="2400" dirty="0"/>
          </a:p>
          <a:p>
            <a:pPr algn="ctr" eaLnBrk="1" hangingPunct="1"/>
            <a:endParaRPr lang="es-MX" sz="2400" dirty="0"/>
          </a:p>
        </p:txBody>
      </p:sp>
      <p:graphicFrame>
        <p:nvGraphicFramePr>
          <p:cNvPr id="7" name="6 Diagrama"/>
          <p:cNvGraphicFramePr/>
          <p:nvPr/>
        </p:nvGraphicFramePr>
        <p:xfrm>
          <a:off x="1187624" y="2492896"/>
          <a:ext cx="6984776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1 Título"/>
          <p:cNvSpPr txBox="1">
            <a:spLocks/>
          </p:cNvSpPr>
          <p:nvPr/>
        </p:nvSpPr>
        <p:spPr>
          <a:xfrm>
            <a:off x="247650" y="0"/>
            <a:ext cx="8678863" cy="105251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s-MX" sz="32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Simultaneous</a:t>
            </a:r>
            <a:r>
              <a:rPr lang="es-MX" sz="32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activities</a:t>
            </a:r>
            <a:endParaRPr lang="es-MX" sz="3200" b="1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7109" name="Imagen 2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80312" y="2060848"/>
            <a:ext cx="1008062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1 Título"/>
          <p:cNvSpPr txBox="1">
            <a:spLocks/>
          </p:cNvSpPr>
          <p:nvPr/>
        </p:nvSpPr>
        <p:spPr>
          <a:xfrm>
            <a:off x="247650" y="-215900"/>
            <a:ext cx="8678863" cy="105251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s-MX" sz="32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Simultaneous</a:t>
            </a:r>
            <a:r>
              <a:rPr lang="es-MX" sz="32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activities</a:t>
            </a:r>
            <a:endParaRPr lang="es-MX" sz="3200" b="1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48131" name="Picture 12" descr="http://www.olebebe.com/wp-content/uploads/mama-trabaja-en-cas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492896"/>
            <a:ext cx="7200800" cy="39677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8132" name="12 CuadroTexto"/>
          <p:cNvSpPr txBox="1">
            <a:spLocks noChangeArrowheads="1"/>
          </p:cNvSpPr>
          <p:nvPr/>
        </p:nvSpPr>
        <p:spPr bwMode="auto">
          <a:xfrm>
            <a:off x="179388" y="715963"/>
            <a:ext cx="8358187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400" dirty="0" smtClean="0"/>
              <a:t>However, in terms of the welfare of people who receive the service</a:t>
            </a:r>
            <a:r>
              <a:rPr lang="es-ES" sz="2400" dirty="0" smtClean="0"/>
              <a:t>, </a:t>
            </a:r>
            <a:r>
              <a:rPr lang="en-US" sz="2400" dirty="0" smtClean="0"/>
              <a:t>can be identified that the performance of simultaneous activities –beside the main activity (which has already fulfill a need)- may cover a different need.</a:t>
            </a:r>
            <a:endParaRPr lang="es-MX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5 Imagen" descr="Experimento - Unobrai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348880"/>
            <a:ext cx="6264870" cy="389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6" name="7 CuadroTexto"/>
          <p:cNvSpPr txBox="1">
            <a:spLocks noChangeArrowheads="1"/>
          </p:cNvSpPr>
          <p:nvPr/>
        </p:nvSpPr>
        <p:spPr bwMode="auto">
          <a:xfrm>
            <a:off x="179388" y="981075"/>
            <a:ext cx="8358187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s-MX" sz="2400" dirty="0" err="1" smtClean="0"/>
              <a:t>Functional</a:t>
            </a:r>
            <a:r>
              <a:rPr lang="es-MX" sz="2400" dirty="0" smtClean="0"/>
              <a:t> </a:t>
            </a:r>
            <a:r>
              <a:rPr lang="es-MX" sz="2400" dirty="0" err="1" smtClean="0"/>
              <a:t>Magnetic</a:t>
            </a:r>
            <a:r>
              <a:rPr lang="es-MX" sz="2400" dirty="0" smtClean="0"/>
              <a:t> </a:t>
            </a:r>
            <a:r>
              <a:rPr lang="es-MX" sz="2400" dirty="0" err="1" smtClean="0"/>
              <a:t>Resonance</a:t>
            </a:r>
            <a:r>
              <a:rPr lang="es-MX" sz="2400" dirty="0" smtClean="0"/>
              <a:t> </a:t>
            </a:r>
            <a:r>
              <a:rPr lang="es-MX" sz="2400" dirty="0" err="1" smtClean="0"/>
              <a:t>Imaging</a:t>
            </a:r>
            <a:r>
              <a:rPr lang="es-MX" sz="2400" dirty="0" smtClean="0"/>
              <a:t> (FMRI) </a:t>
            </a:r>
            <a:r>
              <a:rPr lang="es-MX" sz="2400" dirty="0" err="1" smtClean="0"/>
              <a:t>reveals</a:t>
            </a:r>
            <a:r>
              <a:rPr lang="es-MX" sz="2400" dirty="0" smtClean="0"/>
              <a:t> </a:t>
            </a:r>
            <a:r>
              <a:rPr lang="es-MX" sz="2400" dirty="0" err="1" smtClean="0"/>
              <a:t>the</a:t>
            </a:r>
            <a:r>
              <a:rPr lang="es-MX" sz="2400" dirty="0" smtClean="0"/>
              <a:t> </a:t>
            </a:r>
            <a:r>
              <a:rPr lang="es-MX" sz="2400" dirty="0" err="1" smtClean="0"/>
              <a:t>comprehension</a:t>
            </a:r>
            <a:r>
              <a:rPr lang="es-MX" sz="2400" dirty="0" smtClean="0"/>
              <a:t> of </a:t>
            </a:r>
            <a:r>
              <a:rPr lang="es-MX" sz="2400" dirty="0" err="1" smtClean="0"/>
              <a:t>auditory-language</a:t>
            </a:r>
            <a:r>
              <a:rPr lang="es-MX" sz="2400" dirty="0" smtClean="0"/>
              <a:t> </a:t>
            </a:r>
            <a:r>
              <a:rPr lang="es-MX" sz="2400" dirty="0" err="1" smtClean="0"/>
              <a:t>impact</a:t>
            </a:r>
            <a:r>
              <a:rPr lang="es-MX" sz="2400" dirty="0" smtClean="0"/>
              <a:t> </a:t>
            </a:r>
            <a:r>
              <a:rPr lang="es-MX" sz="2400" dirty="0" err="1" smtClean="0"/>
              <a:t>on</a:t>
            </a:r>
            <a:r>
              <a:rPr lang="es-MX" sz="2400" dirty="0" smtClean="0"/>
              <a:t> </a:t>
            </a:r>
            <a:r>
              <a:rPr lang="es-MX" sz="2400" dirty="0" err="1" smtClean="0"/>
              <a:t>brain</a:t>
            </a:r>
            <a:r>
              <a:rPr lang="es-MX" sz="2400" dirty="0" smtClean="0"/>
              <a:t> </a:t>
            </a:r>
            <a:r>
              <a:rPr lang="es-MX" sz="2400" dirty="0" err="1" smtClean="0"/>
              <a:t>activity</a:t>
            </a:r>
            <a:r>
              <a:rPr lang="es-MX" sz="2400" dirty="0" smtClean="0"/>
              <a:t> </a:t>
            </a:r>
            <a:r>
              <a:rPr lang="es-MX" sz="2400" dirty="0" err="1" smtClean="0"/>
              <a:t>during</a:t>
            </a:r>
            <a:r>
              <a:rPr lang="es-MX" sz="2400" dirty="0" smtClean="0"/>
              <a:t> </a:t>
            </a:r>
            <a:r>
              <a:rPr lang="es-MX" sz="2400" dirty="0" err="1" smtClean="0"/>
              <a:t>the</a:t>
            </a:r>
            <a:r>
              <a:rPr lang="es-MX" sz="2400" dirty="0" smtClean="0"/>
              <a:t> performance of a </a:t>
            </a:r>
            <a:r>
              <a:rPr lang="es-MX" sz="2400" dirty="0" err="1" smtClean="0"/>
              <a:t>driving</a:t>
            </a:r>
            <a:r>
              <a:rPr lang="es-MX" sz="2400" dirty="0" smtClean="0"/>
              <a:t> </a:t>
            </a:r>
            <a:r>
              <a:rPr lang="es-MX" sz="2400" dirty="0" err="1" smtClean="0"/>
              <a:t>task</a:t>
            </a:r>
            <a:r>
              <a:rPr lang="es-MX" sz="2400" dirty="0" smtClean="0"/>
              <a:t> as </a:t>
            </a:r>
            <a:r>
              <a:rPr lang="es-MX" sz="2400" dirty="0" err="1" smtClean="0"/>
              <a:t>the</a:t>
            </a:r>
            <a:r>
              <a:rPr lang="es-MX" sz="2400" dirty="0" smtClean="0"/>
              <a:t> </a:t>
            </a:r>
            <a:r>
              <a:rPr lang="es-MX" sz="2400" dirty="0" err="1" smtClean="0"/>
              <a:t>second</a:t>
            </a:r>
            <a:r>
              <a:rPr lang="es-MX" sz="2400" dirty="0" smtClean="0"/>
              <a:t> </a:t>
            </a:r>
            <a:r>
              <a:rPr lang="es-MX" sz="2400" dirty="0" err="1" smtClean="0"/>
              <a:t>activity</a:t>
            </a:r>
            <a:r>
              <a:rPr lang="es-MX" sz="2400" dirty="0" smtClean="0"/>
              <a:t>.</a:t>
            </a:r>
            <a:endParaRPr lang="es-MX" sz="2400" dirty="0"/>
          </a:p>
        </p:txBody>
      </p:sp>
      <p:sp>
        <p:nvSpPr>
          <p:cNvPr id="6" name="3 CuadroTexto"/>
          <p:cNvSpPr txBox="1">
            <a:spLocks noChangeArrowheads="1"/>
          </p:cNvSpPr>
          <p:nvPr/>
        </p:nvSpPr>
        <p:spPr bwMode="auto">
          <a:xfrm>
            <a:off x="0" y="260648"/>
            <a:ext cx="89646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MX" sz="2800" b="1" dirty="0" err="1" smtClean="0">
                <a:solidFill>
                  <a:schemeClr val="accent2"/>
                </a:solidFill>
              </a:rPr>
              <a:t>Behavioural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studies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when</a:t>
            </a:r>
            <a:r>
              <a:rPr lang="es-MX" sz="2800" b="1" dirty="0" smtClean="0">
                <a:solidFill>
                  <a:schemeClr val="accent2"/>
                </a:solidFill>
              </a:rPr>
              <a:t> a </a:t>
            </a:r>
            <a:r>
              <a:rPr lang="es-MX" sz="2800" b="1" dirty="0" err="1" smtClean="0">
                <a:solidFill>
                  <a:schemeClr val="accent2"/>
                </a:solidFill>
              </a:rPr>
              <a:t>second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task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is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performed</a:t>
            </a:r>
            <a:endParaRPr lang="es-MX" sz="2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7 CuadroTexto"/>
          <p:cNvSpPr txBox="1">
            <a:spLocks noChangeArrowheads="1"/>
          </p:cNvSpPr>
          <p:nvPr/>
        </p:nvSpPr>
        <p:spPr bwMode="auto">
          <a:xfrm>
            <a:off x="179388" y="981075"/>
            <a:ext cx="8358187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s-MX" sz="2400" dirty="0" err="1" smtClean="0"/>
              <a:t>It</a:t>
            </a:r>
            <a:r>
              <a:rPr lang="es-MX" sz="2400" dirty="0" smtClean="0"/>
              <a:t> has </a:t>
            </a:r>
            <a:r>
              <a:rPr lang="es-MX" sz="2400" dirty="0" err="1" smtClean="0"/>
              <a:t>been</a:t>
            </a:r>
            <a:r>
              <a:rPr lang="es-MX" sz="2400" dirty="0" smtClean="0"/>
              <a:t> </a:t>
            </a:r>
            <a:r>
              <a:rPr lang="es-MX" sz="2400" dirty="0" err="1" smtClean="0"/>
              <a:t>demonstrated</a:t>
            </a:r>
            <a:r>
              <a:rPr lang="es-MX" sz="2400" dirty="0" smtClean="0"/>
              <a:t> </a:t>
            </a:r>
            <a:r>
              <a:rPr lang="es-MX" sz="2400" dirty="0" err="1" smtClean="0"/>
              <a:t>that</a:t>
            </a:r>
            <a:r>
              <a:rPr lang="es-MX" sz="2400" dirty="0" smtClean="0"/>
              <a:t> </a:t>
            </a:r>
            <a:r>
              <a:rPr lang="es-MX" sz="2400" dirty="0" err="1" smtClean="0"/>
              <a:t>processing</a:t>
            </a:r>
            <a:r>
              <a:rPr lang="es-MX" sz="2400" dirty="0" smtClean="0"/>
              <a:t> </a:t>
            </a:r>
            <a:r>
              <a:rPr lang="es-MX" sz="2400" dirty="0" err="1" smtClean="0"/>
              <a:t>auditory-language</a:t>
            </a:r>
            <a:r>
              <a:rPr lang="es-MX" sz="2400" dirty="0" smtClean="0"/>
              <a:t> </a:t>
            </a:r>
            <a:r>
              <a:rPr lang="es-MX" sz="2400" dirty="0" err="1" smtClean="0"/>
              <a:t>while</a:t>
            </a:r>
            <a:r>
              <a:rPr lang="es-MX" sz="2400" dirty="0" smtClean="0"/>
              <a:t> </a:t>
            </a:r>
            <a:r>
              <a:rPr lang="es-MX" sz="2400" dirty="0" err="1" smtClean="0"/>
              <a:t>driving</a:t>
            </a:r>
            <a:r>
              <a:rPr lang="es-MX" sz="2400" dirty="0" smtClean="0"/>
              <a:t> </a:t>
            </a:r>
            <a:r>
              <a:rPr lang="es-MX" sz="2400" dirty="0" err="1" smtClean="0"/>
              <a:t>affects</a:t>
            </a:r>
            <a:r>
              <a:rPr lang="es-MX" sz="2400" dirty="0" smtClean="0"/>
              <a:t> </a:t>
            </a:r>
            <a:r>
              <a:rPr lang="es-MX" sz="2400" dirty="0" err="1" smtClean="0"/>
              <a:t>the</a:t>
            </a:r>
            <a:r>
              <a:rPr lang="es-MX" sz="2400" dirty="0" smtClean="0"/>
              <a:t> </a:t>
            </a:r>
            <a:r>
              <a:rPr lang="es-MX" sz="2400" dirty="0" err="1" smtClean="0"/>
              <a:t>driving</a:t>
            </a:r>
            <a:r>
              <a:rPr lang="es-MX" sz="2400" dirty="0" smtClean="0"/>
              <a:t> </a:t>
            </a:r>
            <a:r>
              <a:rPr lang="es-MX" sz="2400" dirty="0" err="1" smtClean="0"/>
              <a:t>task</a:t>
            </a:r>
            <a:r>
              <a:rPr lang="es-MX" sz="2400" dirty="0" smtClean="0"/>
              <a:t>.</a:t>
            </a:r>
          </a:p>
          <a:p>
            <a:pPr algn="just" eaLnBrk="1" hangingPunct="1"/>
            <a:r>
              <a:rPr lang="es-MX" sz="2400" dirty="0" err="1" smtClean="0"/>
              <a:t>The</a:t>
            </a:r>
            <a:r>
              <a:rPr lang="es-MX" sz="2400" dirty="0" smtClean="0"/>
              <a:t> </a:t>
            </a:r>
            <a:r>
              <a:rPr lang="es-MX" sz="2400" dirty="0" err="1" smtClean="0"/>
              <a:t>percentage</a:t>
            </a:r>
            <a:r>
              <a:rPr lang="es-MX" sz="2400" dirty="0" smtClean="0"/>
              <a:t> </a:t>
            </a:r>
            <a:r>
              <a:rPr lang="es-MX" sz="2400" dirty="0" err="1" smtClean="0"/>
              <a:t>change</a:t>
            </a:r>
            <a:r>
              <a:rPr lang="es-MX" sz="2400" dirty="0" smtClean="0"/>
              <a:t> in </a:t>
            </a:r>
            <a:r>
              <a:rPr lang="es-MX" sz="2400" dirty="0" err="1" smtClean="0"/>
              <a:t>signal</a:t>
            </a:r>
            <a:r>
              <a:rPr lang="es-MX" sz="2400" dirty="0" smtClean="0"/>
              <a:t> </a:t>
            </a:r>
            <a:r>
              <a:rPr lang="es-MX" sz="2400" dirty="0" err="1" smtClean="0"/>
              <a:t>intensity</a:t>
            </a:r>
            <a:r>
              <a:rPr lang="es-MX" sz="2400" dirty="0" smtClean="0"/>
              <a:t> (parental </a:t>
            </a:r>
            <a:r>
              <a:rPr lang="es-MX" sz="2400" dirty="0" err="1" smtClean="0"/>
              <a:t>lobe</a:t>
            </a:r>
            <a:r>
              <a:rPr lang="es-MX" sz="2400" dirty="0" smtClean="0"/>
              <a:t> </a:t>
            </a:r>
            <a:r>
              <a:rPr lang="es-MX" sz="2400" dirty="0" err="1" smtClean="0"/>
              <a:t>becomes</a:t>
            </a:r>
            <a:r>
              <a:rPr lang="es-MX" sz="2400" dirty="0" smtClean="0"/>
              <a:t> active) </a:t>
            </a:r>
            <a:r>
              <a:rPr lang="es-MX" sz="2400" dirty="0" err="1" smtClean="0"/>
              <a:t>decreased</a:t>
            </a:r>
            <a:r>
              <a:rPr lang="es-MX" sz="2400" dirty="0" smtClean="0"/>
              <a:t> </a:t>
            </a:r>
            <a:r>
              <a:rPr lang="es-MX" sz="2400" dirty="0" err="1" smtClean="0"/>
              <a:t>by</a:t>
            </a:r>
            <a:r>
              <a:rPr lang="es-MX" sz="2400" dirty="0" smtClean="0"/>
              <a:t> 37% </a:t>
            </a:r>
            <a:r>
              <a:rPr lang="es-MX" sz="2400" dirty="0" err="1" smtClean="0"/>
              <a:t>when</a:t>
            </a:r>
            <a:r>
              <a:rPr lang="es-MX" sz="2400" dirty="0" smtClean="0"/>
              <a:t> </a:t>
            </a:r>
            <a:r>
              <a:rPr lang="es-MX" sz="2400" dirty="0" err="1" smtClean="0"/>
              <a:t>driving</a:t>
            </a:r>
            <a:r>
              <a:rPr lang="es-MX" sz="2400" dirty="0" smtClean="0"/>
              <a:t> </a:t>
            </a:r>
            <a:r>
              <a:rPr lang="es-MX" sz="2400" dirty="0" err="1" smtClean="0"/>
              <a:t>task</a:t>
            </a:r>
            <a:r>
              <a:rPr lang="es-MX" sz="2400" dirty="0" smtClean="0"/>
              <a:t> </a:t>
            </a:r>
            <a:r>
              <a:rPr lang="es-MX" sz="2400" dirty="0" err="1" smtClean="0"/>
              <a:t>is</a:t>
            </a:r>
            <a:r>
              <a:rPr lang="es-MX" sz="2400" dirty="0" smtClean="0"/>
              <a:t> </a:t>
            </a:r>
            <a:r>
              <a:rPr lang="es-MX" sz="2400" dirty="0" err="1" smtClean="0"/>
              <a:t>performed</a:t>
            </a:r>
            <a:r>
              <a:rPr lang="es-MX" sz="2400" dirty="0" smtClean="0"/>
              <a:t> </a:t>
            </a:r>
            <a:r>
              <a:rPr lang="es-MX" sz="2400" dirty="0" err="1" smtClean="0"/>
              <a:t>without</a:t>
            </a:r>
            <a:r>
              <a:rPr lang="es-MX" sz="2400" dirty="0" smtClean="0"/>
              <a:t> </a:t>
            </a:r>
            <a:r>
              <a:rPr lang="es-MX" sz="2400" dirty="0" err="1" smtClean="0"/>
              <a:t>processing</a:t>
            </a:r>
            <a:r>
              <a:rPr lang="es-MX" sz="2400" dirty="0" smtClean="0"/>
              <a:t> </a:t>
            </a:r>
            <a:r>
              <a:rPr lang="es-MX" sz="2400" dirty="0" err="1" smtClean="0"/>
              <a:t>auditory</a:t>
            </a:r>
            <a:r>
              <a:rPr lang="es-MX" sz="2400" dirty="0" smtClean="0"/>
              <a:t> </a:t>
            </a:r>
            <a:r>
              <a:rPr lang="es-MX" sz="2400" dirty="0" err="1" smtClean="0"/>
              <a:t>language</a:t>
            </a:r>
            <a:r>
              <a:rPr lang="es-MX" sz="2400" dirty="0" smtClean="0"/>
              <a:t>.</a:t>
            </a:r>
            <a:endParaRPr lang="es-MX" sz="2400" dirty="0"/>
          </a:p>
        </p:txBody>
      </p:sp>
      <p:pic>
        <p:nvPicPr>
          <p:cNvPr id="50180" name="4 Imagen" descr="An external file that holds a picture, illustration, etc.&#10;Object name is nihms120546f4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16013" y="3068638"/>
            <a:ext cx="6911975" cy="3529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3 CuadroTexto"/>
          <p:cNvSpPr txBox="1">
            <a:spLocks noChangeArrowheads="1"/>
          </p:cNvSpPr>
          <p:nvPr/>
        </p:nvSpPr>
        <p:spPr bwMode="auto">
          <a:xfrm>
            <a:off x="0" y="260648"/>
            <a:ext cx="89646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MX" sz="2800" b="1" dirty="0" err="1" smtClean="0">
                <a:solidFill>
                  <a:schemeClr val="accent2"/>
                </a:solidFill>
              </a:rPr>
              <a:t>Behavioural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studies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when</a:t>
            </a:r>
            <a:r>
              <a:rPr lang="es-MX" sz="2800" b="1" dirty="0" smtClean="0">
                <a:solidFill>
                  <a:schemeClr val="accent2"/>
                </a:solidFill>
              </a:rPr>
              <a:t> a </a:t>
            </a:r>
            <a:r>
              <a:rPr lang="es-MX" sz="2800" b="1" dirty="0" err="1" smtClean="0">
                <a:solidFill>
                  <a:schemeClr val="accent2"/>
                </a:solidFill>
              </a:rPr>
              <a:t>second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task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is</a:t>
            </a:r>
            <a:r>
              <a:rPr lang="es-MX" sz="2800" b="1" dirty="0" smtClean="0">
                <a:solidFill>
                  <a:schemeClr val="accent2"/>
                </a:solidFill>
              </a:rPr>
              <a:t> </a:t>
            </a:r>
            <a:r>
              <a:rPr lang="es-MX" sz="2800" b="1" dirty="0" err="1" smtClean="0">
                <a:solidFill>
                  <a:schemeClr val="accent2"/>
                </a:solidFill>
              </a:rPr>
              <a:t>performed</a:t>
            </a:r>
            <a:endParaRPr lang="es-MX" sz="2800" b="1" u="sng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ítulo 4"/>
          <p:cNvSpPr>
            <a:spLocks noGrp="1"/>
          </p:cNvSpPr>
          <p:nvPr>
            <p:ph type="subTitle" idx="4294967295"/>
          </p:nvPr>
        </p:nvSpPr>
        <p:spPr>
          <a:xfrm>
            <a:off x="0" y="46038"/>
            <a:ext cx="8820472" cy="75406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A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brief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outlook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of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simultaneous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activities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evaluation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relative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to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the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efficience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of </a:t>
            </a:r>
            <a:r>
              <a:rPr lang="es-MX" sz="2300" b="1" dirty="0" err="1" smtClean="0">
                <a:solidFill>
                  <a:schemeClr val="accent2">
                    <a:lumMod val="75000"/>
                  </a:schemeClr>
                </a:solidFill>
              </a:rPr>
              <a:t>effective</a:t>
            </a:r>
            <a:r>
              <a:rPr lang="es-MX" sz="2300" b="1" dirty="0" smtClean="0">
                <a:solidFill>
                  <a:schemeClr val="accent2">
                    <a:lumMod val="75000"/>
                  </a:schemeClr>
                </a:solidFill>
              </a:rPr>
              <a:t> time</a:t>
            </a:r>
            <a:endParaRPr lang="es-MX" sz="23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0" name="CuadroTexto 39"/>
          <p:cNvSpPr txBox="1"/>
          <p:nvPr/>
        </p:nvSpPr>
        <p:spPr>
          <a:xfrm>
            <a:off x="35496" y="4092923"/>
            <a:ext cx="430887" cy="2420888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500" b="1" dirty="0" err="1" smtClean="0">
                <a:latin typeface="+mn-lt"/>
              </a:rPr>
              <a:t>Simultaneous</a:t>
            </a:r>
            <a:r>
              <a:rPr lang="es-MX" sz="1500" b="1" dirty="0" smtClean="0">
                <a:latin typeface="+mn-lt"/>
              </a:rPr>
              <a:t> </a:t>
            </a:r>
            <a:r>
              <a:rPr lang="es-MX" sz="1600" b="1" dirty="0" err="1" smtClean="0"/>
              <a:t>activities</a:t>
            </a:r>
            <a:endParaRPr lang="es-MX" sz="1500" b="1" dirty="0">
              <a:latin typeface="+mn-lt"/>
            </a:endParaRPr>
          </a:p>
        </p:txBody>
      </p:sp>
      <p:sp>
        <p:nvSpPr>
          <p:cNvPr id="49" name="CuadroTexto 48"/>
          <p:cNvSpPr txBox="1"/>
          <p:nvPr/>
        </p:nvSpPr>
        <p:spPr>
          <a:xfrm>
            <a:off x="988150" y="4164932"/>
            <a:ext cx="415498" cy="2232248"/>
          </a:xfrm>
          <a:prstGeom prst="rect">
            <a:avLst/>
          </a:prstGeom>
          <a:noFill/>
        </p:spPr>
        <p:txBody>
          <a:bodyPr vert="vert270"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500" dirty="0" err="1" smtClean="0">
                <a:latin typeface="+mn-lt"/>
              </a:rPr>
              <a:t>Household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mangement</a:t>
            </a:r>
            <a:endParaRPr lang="es-MX" sz="1500" dirty="0">
              <a:latin typeface="+mn-lt"/>
            </a:endParaRPr>
          </a:p>
        </p:txBody>
      </p:sp>
      <p:sp>
        <p:nvSpPr>
          <p:cNvPr id="50" name="CuadroTexto 49"/>
          <p:cNvSpPr txBox="1"/>
          <p:nvPr/>
        </p:nvSpPr>
        <p:spPr>
          <a:xfrm>
            <a:off x="2716342" y="4364410"/>
            <a:ext cx="646331" cy="2104777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500" dirty="0" err="1" smtClean="0">
                <a:latin typeface="+mn-lt"/>
              </a:rPr>
              <a:t>Watching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over</a:t>
            </a:r>
            <a:r>
              <a:rPr lang="es-MX" sz="1500" dirty="0" smtClean="0">
                <a:latin typeface="+mn-lt"/>
              </a:rPr>
              <a:t>  </a:t>
            </a:r>
            <a:r>
              <a:rPr lang="es-MX" sz="1500" dirty="0" err="1" smtClean="0">
                <a:latin typeface="+mn-lt"/>
              </a:rPr>
              <a:t>food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preparation</a:t>
            </a:r>
            <a:endParaRPr lang="es-MX" sz="1500" dirty="0">
              <a:latin typeface="+mn-lt"/>
            </a:endParaRPr>
          </a:p>
        </p:txBody>
      </p:sp>
      <p:sp>
        <p:nvSpPr>
          <p:cNvPr id="51" name="CuadroTexto 50"/>
          <p:cNvSpPr txBox="1"/>
          <p:nvPr/>
        </p:nvSpPr>
        <p:spPr>
          <a:xfrm>
            <a:off x="1763688" y="4364410"/>
            <a:ext cx="646331" cy="2104777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dirty="0" smtClean="0">
                <a:latin typeface="+mn-lt"/>
              </a:rPr>
              <a:t>Watching over barrels while filling with water</a:t>
            </a:r>
            <a:endParaRPr lang="es-MX" sz="1500" dirty="0">
              <a:latin typeface="+mn-lt"/>
            </a:endParaRPr>
          </a:p>
        </p:txBody>
      </p:sp>
      <p:sp>
        <p:nvSpPr>
          <p:cNvPr id="52" name="CuadroTexto 51"/>
          <p:cNvSpPr txBox="1"/>
          <p:nvPr/>
        </p:nvSpPr>
        <p:spPr>
          <a:xfrm>
            <a:off x="4377733" y="4398201"/>
            <a:ext cx="646331" cy="2104777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500" dirty="0" err="1" smtClean="0">
                <a:latin typeface="+mn-lt"/>
              </a:rPr>
              <a:t>Monitoring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children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to</a:t>
            </a:r>
            <a:r>
              <a:rPr lang="es-MX" sz="1500" dirty="0" smtClean="0">
                <a:latin typeface="+mn-lt"/>
              </a:rPr>
              <a:t> do </a:t>
            </a:r>
            <a:r>
              <a:rPr lang="es-MX" sz="1500" dirty="0" err="1" smtClean="0">
                <a:latin typeface="+mn-lt"/>
              </a:rPr>
              <a:t>their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homework</a:t>
            </a:r>
            <a:endParaRPr lang="es-MX" sz="1500" dirty="0">
              <a:latin typeface="+mn-lt"/>
            </a:endParaRPr>
          </a:p>
        </p:txBody>
      </p:sp>
      <p:sp>
        <p:nvSpPr>
          <p:cNvPr id="53" name="CuadroTexto 52"/>
          <p:cNvSpPr txBox="1"/>
          <p:nvPr/>
        </p:nvSpPr>
        <p:spPr>
          <a:xfrm>
            <a:off x="7264447" y="4377051"/>
            <a:ext cx="646331" cy="2220301"/>
          </a:xfrm>
          <a:prstGeom prst="rect">
            <a:avLst/>
          </a:prstGeom>
          <a:noFill/>
        </p:spPr>
        <p:txBody>
          <a:bodyPr vert="vert270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500" dirty="0" err="1" smtClean="0">
                <a:latin typeface="+mn-lt"/>
              </a:rPr>
              <a:t>Being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on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the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lookout</a:t>
            </a:r>
            <a:r>
              <a:rPr lang="es-MX" sz="1500" dirty="0" smtClean="0">
                <a:latin typeface="+mn-lt"/>
              </a:rPr>
              <a:t> of a </a:t>
            </a:r>
            <a:r>
              <a:rPr lang="es-MX" sz="1500" dirty="0" err="1" smtClean="0">
                <a:latin typeface="+mn-lt"/>
              </a:rPr>
              <a:t>patient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 err="1" smtClean="0">
                <a:latin typeface="+mn-lt"/>
              </a:rPr>
              <a:t>condition</a:t>
            </a:r>
            <a:r>
              <a:rPr lang="es-MX" sz="1500" dirty="0" smtClean="0">
                <a:latin typeface="+mn-lt"/>
              </a:rPr>
              <a:t> </a:t>
            </a:r>
            <a:r>
              <a:rPr lang="es-MX" sz="1500" dirty="0">
                <a:latin typeface="+mn-lt"/>
              </a:rPr>
              <a:t>(</a:t>
            </a:r>
            <a:r>
              <a:rPr lang="es-MX" sz="1500" dirty="0" err="1">
                <a:latin typeface="Symbol" panose="05050102010706020507" pitchFamily="18" charset="2"/>
              </a:rPr>
              <a:t>g</a:t>
            </a:r>
            <a:r>
              <a:rPr lang="es-MX" sz="1500" baseline="-25000" dirty="0" err="1">
                <a:latin typeface="+mn-lt"/>
              </a:rPr>
              <a:t>i</a:t>
            </a:r>
            <a:r>
              <a:rPr lang="es-MX" sz="1500" dirty="0">
                <a:latin typeface="+mn-lt"/>
              </a:rPr>
              <a:t>)</a:t>
            </a:r>
          </a:p>
        </p:txBody>
      </p:sp>
      <p:grpSp>
        <p:nvGrpSpPr>
          <p:cNvPr id="69" name="68 Grupo"/>
          <p:cNvGrpSpPr/>
          <p:nvPr/>
        </p:nvGrpSpPr>
        <p:grpSpPr>
          <a:xfrm>
            <a:off x="261400" y="1052736"/>
            <a:ext cx="8619486" cy="3600400"/>
            <a:chOff x="-20371" y="499933"/>
            <a:chExt cx="9231046" cy="4451480"/>
          </a:xfrm>
        </p:grpSpPr>
        <p:pic>
          <p:nvPicPr>
            <p:cNvPr id="5120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434975" y="862013"/>
              <a:ext cx="8474075" cy="36147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75" name="Rectángulo 101"/>
            <p:cNvSpPr/>
            <p:nvPr/>
          </p:nvSpPr>
          <p:spPr>
            <a:xfrm>
              <a:off x="215900" y="3981450"/>
              <a:ext cx="438150" cy="3778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dirty="0">
                  <a:solidFill>
                    <a:schemeClr val="tx1"/>
                  </a:solidFill>
                </a:rPr>
                <a:t>t</a:t>
              </a:r>
              <a:r>
                <a:rPr lang="es-MX" baseline="-25000" dirty="0">
                  <a:solidFill>
                    <a:schemeClr val="tx1"/>
                  </a:solidFill>
                </a:rPr>
                <a:t>0</a:t>
              </a:r>
            </a:p>
          </p:txBody>
        </p:sp>
        <p:sp>
          <p:nvSpPr>
            <p:cNvPr id="76" name="Rectángulo 102"/>
            <p:cNvSpPr/>
            <p:nvPr/>
          </p:nvSpPr>
          <p:spPr>
            <a:xfrm>
              <a:off x="1049338" y="3981450"/>
              <a:ext cx="439737" cy="3778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dirty="0">
                  <a:solidFill>
                    <a:schemeClr val="tx1"/>
                  </a:solidFill>
                </a:rPr>
                <a:t>t</a:t>
              </a:r>
              <a:r>
                <a:rPr lang="es-MX" baseline="-25000" dirty="0">
                  <a:solidFill>
                    <a:schemeClr val="tx1"/>
                  </a:solidFill>
                </a:rPr>
                <a:t>1</a:t>
              </a:r>
            </a:p>
          </p:txBody>
        </p:sp>
        <p:sp>
          <p:nvSpPr>
            <p:cNvPr id="77" name="Rectángulo 103"/>
            <p:cNvSpPr/>
            <p:nvPr/>
          </p:nvSpPr>
          <p:spPr>
            <a:xfrm>
              <a:off x="2897188" y="3957638"/>
              <a:ext cx="439737" cy="3778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dirty="0">
                  <a:solidFill>
                    <a:schemeClr val="tx1"/>
                  </a:solidFill>
                </a:rPr>
                <a:t>t</a:t>
              </a:r>
              <a:r>
                <a:rPr lang="es-MX" baseline="-25000" dirty="0">
                  <a:solidFill>
                    <a:schemeClr val="tx1"/>
                  </a:solidFill>
                </a:rPr>
                <a:t>8</a:t>
              </a:r>
            </a:p>
          </p:txBody>
        </p:sp>
        <p:sp>
          <p:nvSpPr>
            <p:cNvPr id="83" name="Rectángulo 105"/>
            <p:cNvSpPr/>
            <p:nvPr/>
          </p:nvSpPr>
          <p:spPr>
            <a:xfrm>
              <a:off x="8772525" y="3871913"/>
              <a:ext cx="438150" cy="3778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dirty="0">
                  <a:solidFill>
                    <a:schemeClr val="tx1"/>
                  </a:solidFill>
                </a:rPr>
                <a:t>t</a:t>
              </a:r>
              <a:r>
                <a:rPr lang="es-MX" baseline="-25000" dirty="0">
                  <a:solidFill>
                    <a:schemeClr val="tx1"/>
                  </a:solidFill>
                </a:rPr>
                <a:t>24</a:t>
              </a:r>
            </a:p>
          </p:txBody>
        </p:sp>
        <p:sp>
          <p:nvSpPr>
            <p:cNvPr id="87" name="Rectángulo 106"/>
            <p:cNvSpPr/>
            <p:nvPr/>
          </p:nvSpPr>
          <p:spPr>
            <a:xfrm>
              <a:off x="6775450" y="4573588"/>
              <a:ext cx="439738" cy="3778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b="1" baseline="-250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2" name="CuadroTexto 1"/>
            <p:cNvSpPr txBox="1"/>
            <p:nvPr/>
          </p:nvSpPr>
          <p:spPr>
            <a:xfrm>
              <a:off x="-20371" y="945081"/>
              <a:ext cx="510901" cy="3048021"/>
            </a:xfrm>
            <a:prstGeom prst="rect">
              <a:avLst/>
            </a:prstGeom>
            <a:noFill/>
          </p:spPr>
          <p:txBody>
            <a:bodyPr vert="vert270" wrap="square">
              <a:spAutoFit/>
            </a:bodyPr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900" b="1" dirty="0" err="1" smtClean="0">
                  <a:latin typeface="+mn-lt"/>
                </a:rPr>
                <a:t>Main</a:t>
              </a:r>
              <a:r>
                <a:rPr lang="es-MX" sz="1900" b="1" dirty="0" smtClean="0">
                  <a:latin typeface="+mn-lt"/>
                </a:rPr>
                <a:t> </a:t>
              </a:r>
              <a:r>
                <a:rPr lang="es-MX" sz="1900" b="1" dirty="0" err="1" smtClean="0">
                  <a:latin typeface="+mn-lt"/>
                </a:rPr>
                <a:t>activities</a:t>
              </a:r>
              <a:endParaRPr lang="es-MX" sz="1900" b="1" dirty="0">
                <a:latin typeface="+mn-lt"/>
              </a:endParaRPr>
            </a:p>
          </p:txBody>
        </p:sp>
        <p:sp>
          <p:nvSpPr>
            <p:cNvPr id="44" name="Rectángulo 43"/>
            <p:cNvSpPr/>
            <p:nvPr/>
          </p:nvSpPr>
          <p:spPr>
            <a:xfrm>
              <a:off x="2595563" y="588963"/>
              <a:ext cx="1169987" cy="338138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b="1" dirty="0">
                  <a:solidFill>
                    <a:schemeClr val="tx1"/>
                  </a:solidFill>
                </a:rPr>
                <a:t>8 </a:t>
              </a:r>
              <a:r>
                <a:rPr lang="es-MX" b="1" dirty="0" err="1" smtClean="0">
                  <a:solidFill>
                    <a:schemeClr val="tx1"/>
                  </a:solidFill>
                </a:rPr>
                <a:t>hours</a:t>
              </a:r>
              <a:endParaRPr lang="es-MX" b="1" dirty="0">
                <a:solidFill>
                  <a:schemeClr val="tx1"/>
                </a:solidFill>
              </a:endParaRPr>
            </a:p>
          </p:txBody>
        </p:sp>
        <p:sp>
          <p:nvSpPr>
            <p:cNvPr id="45" name="Rectángulo 44"/>
            <p:cNvSpPr/>
            <p:nvPr/>
          </p:nvSpPr>
          <p:spPr>
            <a:xfrm>
              <a:off x="5343525" y="588963"/>
              <a:ext cx="1111250" cy="336550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b="1" dirty="0">
                  <a:solidFill>
                    <a:schemeClr val="tx1"/>
                  </a:solidFill>
                </a:rPr>
                <a:t>16 </a:t>
              </a:r>
              <a:r>
                <a:rPr lang="es-MX" b="1" dirty="0" err="1" smtClean="0">
                  <a:solidFill>
                    <a:schemeClr val="tx1"/>
                  </a:solidFill>
                </a:rPr>
                <a:t>hours</a:t>
              </a:r>
              <a:endParaRPr lang="es-MX" b="1" dirty="0">
                <a:solidFill>
                  <a:schemeClr val="tx1"/>
                </a:solidFill>
              </a:endParaRPr>
            </a:p>
          </p:txBody>
        </p:sp>
        <p:sp>
          <p:nvSpPr>
            <p:cNvPr id="46" name="Rectángulo 45"/>
            <p:cNvSpPr/>
            <p:nvPr/>
          </p:nvSpPr>
          <p:spPr>
            <a:xfrm>
              <a:off x="8031163" y="499933"/>
              <a:ext cx="1111250" cy="338136"/>
            </a:xfrm>
            <a:prstGeom prst="rect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b="1" dirty="0">
                  <a:solidFill>
                    <a:schemeClr val="tx1"/>
                  </a:solidFill>
                </a:rPr>
                <a:t>24 </a:t>
              </a:r>
              <a:r>
                <a:rPr lang="es-MX" b="1" dirty="0" err="1" smtClean="0">
                  <a:solidFill>
                    <a:schemeClr val="tx1"/>
                  </a:solidFill>
                </a:rPr>
                <a:t>hours</a:t>
              </a:r>
              <a:endParaRPr lang="es-MX" b="1" dirty="0">
                <a:solidFill>
                  <a:schemeClr val="tx1"/>
                </a:solidFill>
              </a:endParaRPr>
            </a:p>
          </p:txBody>
        </p:sp>
        <p:sp>
          <p:nvSpPr>
            <p:cNvPr id="38" name="37 Llamada de nube"/>
            <p:cNvSpPr/>
            <p:nvPr/>
          </p:nvSpPr>
          <p:spPr>
            <a:xfrm>
              <a:off x="6529388" y="708025"/>
              <a:ext cx="1301750" cy="1419225"/>
            </a:xfrm>
            <a:prstGeom prst="cloudCallout">
              <a:avLst>
                <a:gd name="adj1" fmla="val -22496"/>
                <a:gd name="adj2" fmla="val 62500"/>
              </a:avLst>
            </a:prstGeom>
            <a:blipFill>
              <a:blip r:embed="rId3" cstate="print"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/>
            </a:p>
          </p:txBody>
        </p:sp>
        <p:cxnSp>
          <p:nvCxnSpPr>
            <p:cNvPr id="89" name="Conector recto de flecha 108"/>
            <p:cNvCxnSpPr/>
            <p:nvPr/>
          </p:nvCxnSpPr>
          <p:spPr>
            <a:xfrm flipH="1" flipV="1">
              <a:off x="6372225" y="4086225"/>
              <a:ext cx="811213" cy="639763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accent2"/>
            </a:lnRef>
            <a:fillRef idx="0">
              <a:schemeClr val="accent2"/>
            </a:fillRef>
            <a:effectRef idx="1">
              <a:schemeClr val="accent2"/>
            </a:effectRef>
            <a:fontRef idx="minor">
              <a:schemeClr val="tx1"/>
            </a:fontRef>
          </p:style>
        </p:cxnSp>
        <p:grpSp>
          <p:nvGrpSpPr>
            <p:cNvPr id="51221" name="Grupo 14"/>
            <p:cNvGrpSpPr>
              <a:grpSpLocks/>
            </p:cNvGrpSpPr>
            <p:nvPr/>
          </p:nvGrpSpPr>
          <p:grpSpPr bwMode="auto">
            <a:xfrm>
              <a:off x="144463" y="979342"/>
              <a:ext cx="8764587" cy="3497408"/>
              <a:chOff x="144694" y="979903"/>
              <a:chExt cx="8763666" cy="3497022"/>
            </a:xfrm>
          </p:grpSpPr>
          <p:pic>
            <p:nvPicPr>
              <p:cNvPr id="51222" name="Imagen 48"/>
              <p:cNvPicPr>
                <a:picLocks noChangeAspect="1"/>
              </p:cNvPicPr>
              <p:nvPr/>
            </p:nvPicPr>
            <p:blipFill>
              <a:blip r:embed="rId4" cstate="print"/>
              <a:srcRect/>
              <a:stretch>
                <a:fillRect/>
              </a:stretch>
            </p:blipFill>
            <p:spPr bwMode="auto">
              <a:xfrm>
                <a:off x="3734644" y="2035277"/>
                <a:ext cx="1750141" cy="197299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cxnSp>
            <p:nvCxnSpPr>
              <p:cNvPr id="94" name="Conector recto 94"/>
              <p:cNvCxnSpPr/>
              <p:nvPr/>
            </p:nvCxnSpPr>
            <p:spPr>
              <a:xfrm flipV="1">
                <a:off x="144694" y="4280097"/>
                <a:ext cx="8763666" cy="55557"/>
              </a:xfrm>
              <a:prstGeom prst="line">
                <a:avLst/>
              </a:prstGeom>
              <a:ln w="19050">
                <a:prstDash val="dash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7" name="Imagen 2"/>
              <p:cNvPicPr>
                <a:picLocks noChangeAspect="1"/>
              </p:cNvPicPr>
              <p:nvPr/>
            </p:nvPicPr>
            <p:blipFill>
              <a:blip r:embed="rId5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/>
                </a:extLst>
              </a:blip>
              <a:stretch>
                <a:fillRect/>
              </a:stretch>
            </p:blipFill>
            <p:spPr>
              <a:xfrm>
                <a:off x="1708155" y="979903"/>
                <a:ext cx="1449913" cy="1746139"/>
              </a:xfrm>
              <a:prstGeom prst="rect">
                <a:avLst/>
              </a:prstGeom>
              <a:ln>
                <a:noFill/>
              </a:ln>
              <a:effectLst>
                <a:reflection blurRad="12700" stA="30000" endPos="30000" dist="5000" dir="5400000" sy="-100000" algn="bl" rotWithShape="0"/>
              </a:effectLst>
              <a:scene3d>
                <a:camera prst="perspectiveContrastingLeftFacing">
                  <a:rot lat="300000" lon="19800000" rev="0"/>
                </a:camera>
                <a:lightRig rig="threePt" dir="t">
                  <a:rot lat="0" lon="0" rev="2700000"/>
                </a:lightRig>
              </a:scene3d>
              <a:sp3d>
                <a:bevelT w="63500" h="50800"/>
              </a:sp3d>
            </p:spPr>
          </p:pic>
          <p:sp>
            <p:nvSpPr>
              <p:cNvPr id="39" name="37 Llamada de nube"/>
              <p:cNvSpPr/>
              <p:nvPr/>
            </p:nvSpPr>
            <p:spPr>
              <a:xfrm>
                <a:off x="3425711" y="1045129"/>
                <a:ext cx="1182564" cy="1179383"/>
              </a:xfrm>
              <a:prstGeom prst="cloudCallout">
                <a:avLst>
                  <a:gd name="adj1" fmla="val 49825"/>
                  <a:gd name="adj2" fmla="val 44797"/>
                </a:avLst>
              </a:prstGeom>
              <a:blipFill>
                <a:blip r:embed="rId6" cstate="print"/>
                <a:stretch>
                  <a:fillRect/>
                </a:stretch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pic>
            <p:nvPicPr>
              <p:cNvPr id="51226" name="Imagen 2"/>
              <p:cNvPicPr>
                <a:picLocks noChangeAspect="1"/>
              </p:cNvPicPr>
              <p:nvPr/>
            </p:nvPicPr>
            <p:blipFill>
              <a:blip r:embed="rId7" cstate="print"/>
              <a:srcRect l="10294" t="30682" r="32841" b="8839"/>
              <a:stretch>
                <a:fillRect/>
              </a:stretch>
            </p:blipFill>
            <p:spPr bwMode="auto">
              <a:xfrm>
                <a:off x="2687449" y="3542174"/>
                <a:ext cx="536481" cy="51514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6" name="CuadroTexto 35"/>
              <p:cNvSpPr txBox="1"/>
              <p:nvPr/>
            </p:nvSpPr>
            <p:spPr>
              <a:xfrm>
                <a:off x="2737316" y="2726043"/>
                <a:ext cx="692116" cy="1125663"/>
              </a:xfrm>
              <a:prstGeom prst="rect">
                <a:avLst/>
              </a:prstGeom>
              <a:noFill/>
            </p:spPr>
            <p:txBody>
              <a:bodyPr vert="vert270" wrap="squar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500" dirty="0" err="1" smtClean="0">
                    <a:latin typeface="+mn-lt"/>
                  </a:rPr>
                  <a:t>Leisure</a:t>
                </a:r>
                <a:endParaRPr lang="es-MX" sz="1500" dirty="0">
                  <a:latin typeface="+mn-lt"/>
                </a:endParaRPr>
              </a:p>
            </p:txBody>
          </p:sp>
          <p:pic>
            <p:nvPicPr>
              <p:cNvPr id="51228" name="Imagen 40"/>
              <p:cNvPicPr>
                <a:picLocks noChangeAspect="1"/>
              </p:cNvPicPr>
              <p:nvPr/>
            </p:nvPicPr>
            <p:blipFill>
              <a:blip r:embed="rId8" cstate="print"/>
              <a:srcRect l="10294" t="30682" r="32841" b="8839"/>
              <a:stretch>
                <a:fillRect/>
              </a:stretch>
            </p:blipFill>
            <p:spPr bwMode="auto">
              <a:xfrm>
                <a:off x="2189153" y="3896374"/>
                <a:ext cx="503415" cy="17397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29" name="Imagen 41"/>
              <p:cNvPicPr>
                <a:picLocks noChangeAspect="1"/>
              </p:cNvPicPr>
              <p:nvPr/>
            </p:nvPicPr>
            <p:blipFill>
              <a:blip r:embed="rId9" cstate="print"/>
              <a:srcRect l="10294" t="30682" r="32841" b="8839"/>
              <a:stretch>
                <a:fillRect/>
              </a:stretch>
            </p:blipFill>
            <p:spPr bwMode="auto">
              <a:xfrm>
                <a:off x="1747072" y="3648509"/>
                <a:ext cx="510473" cy="433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4" name="CuadroTexto 33"/>
              <p:cNvSpPr txBox="1"/>
              <p:nvPr/>
            </p:nvSpPr>
            <p:spPr>
              <a:xfrm>
                <a:off x="1750964" y="2637022"/>
                <a:ext cx="444931" cy="1164653"/>
              </a:xfrm>
              <a:prstGeom prst="rect">
                <a:avLst/>
              </a:prstGeom>
              <a:noFill/>
            </p:spPr>
            <p:txBody>
              <a:bodyPr vert="vert270" wrap="squar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500" dirty="0" err="1" smtClean="0">
                    <a:latin typeface="+mn-lt"/>
                  </a:rPr>
                  <a:t>Cooking</a:t>
                </a:r>
                <a:endParaRPr lang="es-MX" sz="1500" dirty="0">
                  <a:latin typeface="+mn-lt"/>
                </a:endParaRPr>
              </a:p>
            </p:txBody>
          </p:sp>
          <p:sp>
            <p:nvSpPr>
              <p:cNvPr id="4" name="Rectángulo 3"/>
              <p:cNvSpPr/>
              <p:nvPr/>
            </p:nvSpPr>
            <p:spPr>
              <a:xfrm>
                <a:off x="2252672" y="3541991"/>
                <a:ext cx="453977" cy="35714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35" name="CuadroTexto 34"/>
              <p:cNvSpPr txBox="1"/>
              <p:nvPr/>
            </p:nvSpPr>
            <p:spPr>
              <a:xfrm>
                <a:off x="2251233" y="2372968"/>
                <a:ext cx="444931" cy="1586692"/>
              </a:xfrm>
              <a:prstGeom prst="rect">
                <a:avLst/>
              </a:prstGeom>
              <a:noFill/>
            </p:spPr>
            <p:txBody>
              <a:bodyPr vert="vert27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500" dirty="0" err="1" smtClean="0">
                    <a:latin typeface="+mn-lt"/>
                  </a:rPr>
                  <a:t>Childcare</a:t>
                </a:r>
                <a:endParaRPr lang="es-MX" sz="1500" dirty="0">
                  <a:latin typeface="+mn-lt"/>
                </a:endParaRPr>
              </a:p>
            </p:txBody>
          </p:sp>
          <p:sp>
            <p:nvSpPr>
              <p:cNvPr id="43" name="Rectángulo 42"/>
              <p:cNvSpPr/>
              <p:nvPr/>
            </p:nvSpPr>
            <p:spPr>
              <a:xfrm>
                <a:off x="2092351" y="3516594"/>
                <a:ext cx="152384" cy="158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pic>
            <p:nvPicPr>
              <p:cNvPr id="51234" name="Imagen 46"/>
              <p:cNvPicPr>
                <a:picLocks noChangeAspect="1"/>
              </p:cNvPicPr>
              <p:nvPr/>
            </p:nvPicPr>
            <p:blipFill>
              <a:blip r:embed="rId10" cstate="print"/>
              <a:srcRect l="10294" t="30682" r="32841" b="8839"/>
              <a:stretch>
                <a:fillRect/>
              </a:stretch>
            </p:blipFill>
            <p:spPr bwMode="auto">
              <a:xfrm>
                <a:off x="1357860" y="3102759"/>
                <a:ext cx="389212" cy="9742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35" name="Imagen 47"/>
              <p:cNvPicPr>
                <a:picLocks noChangeAspect="1"/>
              </p:cNvPicPr>
              <p:nvPr/>
            </p:nvPicPr>
            <p:blipFill>
              <a:blip r:embed="rId11" cstate="print"/>
              <a:srcRect l="10294" t="30682" r="32841" b="8839"/>
              <a:stretch>
                <a:fillRect/>
              </a:stretch>
            </p:blipFill>
            <p:spPr bwMode="auto">
              <a:xfrm>
                <a:off x="980646" y="3273468"/>
                <a:ext cx="381725" cy="81605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36" name="Imagen 53"/>
              <p:cNvPicPr>
                <a:picLocks noChangeAspect="1"/>
              </p:cNvPicPr>
              <p:nvPr/>
            </p:nvPicPr>
            <p:blipFill>
              <a:blip r:embed="rId12" cstate="print"/>
              <a:srcRect l="10294" t="30682" r="32841" b="8839"/>
              <a:stretch>
                <a:fillRect/>
              </a:stretch>
            </p:blipFill>
            <p:spPr bwMode="auto">
              <a:xfrm>
                <a:off x="586444" y="2522056"/>
                <a:ext cx="415054" cy="156605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3" name="CuadroTexto 32"/>
              <p:cNvSpPr txBox="1"/>
              <p:nvPr/>
            </p:nvSpPr>
            <p:spPr>
              <a:xfrm>
                <a:off x="1324170" y="1875958"/>
                <a:ext cx="444931" cy="1586692"/>
              </a:xfrm>
              <a:prstGeom prst="rect">
                <a:avLst/>
              </a:prstGeom>
              <a:noFill/>
            </p:spPr>
            <p:txBody>
              <a:bodyPr vert="vert270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500" dirty="0" err="1" smtClean="0">
                    <a:latin typeface="+mn-lt"/>
                  </a:rPr>
                  <a:t>Housecleaning</a:t>
                </a:r>
                <a:endParaRPr lang="es-MX" sz="1500" dirty="0">
                  <a:latin typeface="+mn-lt"/>
                </a:endParaRPr>
              </a:p>
            </p:txBody>
          </p:sp>
          <p:sp>
            <p:nvSpPr>
              <p:cNvPr id="32" name="CuadroTexto 31"/>
              <p:cNvSpPr txBox="1"/>
              <p:nvPr/>
            </p:nvSpPr>
            <p:spPr>
              <a:xfrm>
                <a:off x="948896" y="1568785"/>
                <a:ext cx="444931" cy="1979148"/>
              </a:xfrm>
              <a:prstGeom prst="rect">
                <a:avLst/>
              </a:prstGeom>
              <a:noFill/>
            </p:spPr>
            <p:txBody>
              <a:bodyPr vert="vert270" wrap="squar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500" dirty="0" smtClean="0">
                    <a:latin typeface="+mn-lt"/>
                  </a:rPr>
                  <a:t>Shopping</a:t>
                </a:r>
                <a:endParaRPr lang="es-MX" sz="1500" dirty="0">
                  <a:latin typeface="+mn-lt"/>
                </a:endParaRPr>
              </a:p>
            </p:txBody>
          </p:sp>
          <p:sp>
            <p:nvSpPr>
              <p:cNvPr id="31" name="CuadroTexto 30"/>
              <p:cNvSpPr txBox="1"/>
              <p:nvPr/>
            </p:nvSpPr>
            <p:spPr>
              <a:xfrm>
                <a:off x="549334" y="1123686"/>
                <a:ext cx="444931" cy="2115892"/>
              </a:xfrm>
              <a:prstGeom prst="rect">
                <a:avLst/>
              </a:prstGeom>
              <a:noFill/>
            </p:spPr>
            <p:txBody>
              <a:bodyPr vert="vert270" wrap="square">
                <a:spAutoFit/>
              </a:bodyPr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500" dirty="0" err="1" smtClean="0">
                    <a:latin typeface="+mn-lt"/>
                  </a:rPr>
                  <a:t>Transportation</a:t>
                </a:r>
                <a:endParaRPr lang="es-MX" sz="1500" dirty="0">
                  <a:latin typeface="+mn-lt"/>
                </a:endParaRPr>
              </a:p>
            </p:txBody>
          </p:sp>
          <p:cxnSp>
            <p:nvCxnSpPr>
              <p:cNvPr id="7" name="Conector recto 6"/>
              <p:cNvCxnSpPr/>
              <p:nvPr/>
            </p:nvCxnSpPr>
            <p:spPr>
              <a:xfrm flipV="1">
                <a:off x="530415" y="4027713"/>
                <a:ext cx="8279530" cy="58731"/>
              </a:xfrm>
              <a:prstGeom prst="line">
                <a:avLst/>
              </a:prstGeom>
              <a:ln w="3810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51241" name="Imagen 56"/>
              <p:cNvPicPr>
                <a:picLocks noChangeAspect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0294" t="30682" r="62115" b="29527"/>
              <a:stretch>
                <a:fillRect/>
              </a:stretch>
            </p:blipFill>
            <p:spPr bwMode="auto">
              <a:xfrm>
                <a:off x="3223930" y="1044915"/>
                <a:ext cx="632777" cy="3007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42" name="Imagen 57"/>
              <p:cNvPicPr>
                <a:picLocks noChangeAspect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0294" t="30682" r="62115" b="29527"/>
              <a:stretch>
                <a:fillRect/>
              </a:stretch>
            </p:blipFill>
            <p:spPr bwMode="auto">
              <a:xfrm flipH="1">
                <a:off x="5343099" y="1024301"/>
                <a:ext cx="647256" cy="30075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43" name="Imagen 58"/>
              <p:cNvPicPr>
                <a:picLocks noChangeAspect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10294" t="30682" r="61523" b="28751"/>
              <a:stretch>
                <a:fillRect/>
              </a:stretch>
            </p:blipFill>
            <p:spPr bwMode="auto">
              <a:xfrm>
                <a:off x="5992856" y="1034430"/>
                <a:ext cx="627808" cy="2995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51244" name="Imagen 59"/>
              <p:cNvPicPr>
                <a:picLocks noChangeAspect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38963" t="30682" r="32841" b="28751"/>
              <a:stretch>
                <a:fillRect/>
              </a:stretch>
            </p:blipFill>
            <p:spPr bwMode="auto">
              <a:xfrm>
                <a:off x="8112025" y="1017097"/>
                <a:ext cx="695922" cy="299575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61" name="Rectángulo 60"/>
              <p:cNvSpPr/>
              <p:nvPr/>
            </p:nvSpPr>
            <p:spPr>
              <a:xfrm>
                <a:off x="3776512" y="2468960"/>
                <a:ext cx="152384" cy="158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62" name="Rectángulo 61"/>
              <p:cNvSpPr/>
              <p:nvPr/>
            </p:nvSpPr>
            <p:spPr>
              <a:xfrm>
                <a:off x="2244735" y="3668977"/>
                <a:ext cx="152384" cy="158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63" name="Rectángulo 62"/>
              <p:cNvSpPr/>
              <p:nvPr/>
            </p:nvSpPr>
            <p:spPr>
              <a:xfrm>
                <a:off x="5265431" y="2407054"/>
                <a:ext cx="152384" cy="158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64" name="Rectángulo 63"/>
              <p:cNvSpPr/>
              <p:nvPr/>
            </p:nvSpPr>
            <p:spPr>
              <a:xfrm>
                <a:off x="6468629" y="2372133"/>
                <a:ext cx="152384" cy="1603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65" name="Rectángulo 64"/>
              <p:cNvSpPr/>
              <p:nvPr/>
            </p:nvSpPr>
            <p:spPr>
              <a:xfrm>
                <a:off x="8065487" y="984811"/>
                <a:ext cx="76192" cy="29365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pic>
            <p:nvPicPr>
              <p:cNvPr id="71" name="Imagen 47"/>
              <p:cNvPicPr>
                <a:picLocks noChangeAspect="1"/>
              </p:cNvPicPr>
              <p:nvPr/>
            </p:nvPicPr>
            <p:blipFill>
              <a:blip r:embed="rId14" cstate="print"/>
              <a:stretch>
                <a:fillRect/>
              </a:stretch>
            </p:blipFill>
            <p:spPr>
              <a:xfrm>
                <a:off x="6372520" y="1916398"/>
                <a:ext cx="1968425" cy="1863148"/>
              </a:xfrm>
              <a:prstGeom prst="ellipse">
                <a:avLst/>
              </a:prstGeom>
              <a:ln>
                <a:noFill/>
              </a:ln>
              <a:effectLst>
                <a:softEdge rad="112500"/>
              </a:effectLst>
            </p:spPr>
          </p:pic>
          <p:sp>
            <p:nvSpPr>
              <p:cNvPr id="66" name="Rectángulo 65"/>
              <p:cNvSpPr/>
              <p:nvPr/>
            </p:nvSpPr>
            <p:spPr>
              <a:xfrm>
                <a:off x="5214636" y="1005447"/>
                <a:ext cx="152384" cy="158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67" name="Rectángulo 66"/>
              <p:cNvSpPr/>
              <p:nvPr/>
            </p:nvSpPr>
            <p:spPr>
              <a:xfrm>
                <a:off x="6489264" y="999097"/>
                <a:ext cx="152384" cy="15873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55" name="Rectángulo 54"/>
              <p:cNvSpPr/>
              <p:nvPr/>
            </p:nvSpPr>
            <p:spPr>
              <a:xfrm>
                <a:off x="3849530" y="3957870"/>
                <a:ext cx="1519077" cy="6984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sp>
            <p:nvSpPr>
              <p:cNvPr id="56" name="Rectángulo 55"/>
              <p:cNvSpPr/>
              <p:nvPr/>
            </p:nvSpPr>
            <p:spPr>
              <a:xfrm>
                <a:off x="6595616" y="3956283"/>
                <a:ext cx="1542888" cy="66668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/>
              </a:p>
            </p:txBody>
          </p:sp>
          <p:cxnSp>
            <p:nvCxnSpPr>
              <p:cNvPr id="68" name="Conector recto 67"/>
              <p:cNvCxnSpPr/>
              <p:nvPr/>
            </p:nvCxnSpPr>
            <p:spPr>
              <a:xfrm>
                <a:off x="5990842" y="1019732"/>
                <a:ext cx="14286" cy="3457193"/>
              </a:xfrm>
              <a:prstGeom prst="line">
                <a:avLst/>
              </a:prstGeom>
              <a:ln w="2540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ector recto 69"/>
              <p:cNvCxnSpPr/>
              <p:nvPr/>
            </p:nvCxnSpPr>
            <p:spPr>
              <a:xfrm>
                <a:off x="8806771" y="984811"/>
                <a:ext cx="15873" cy="3457193"/>
              </a:xfrm>
              <a:prstGeom prst="line">
                <a:avLst/>
              </a:prstGeom>
              <a:ln w="2540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Conector recto 71"/>
              <p:cNvCxnSpPr/>
              <p:nvPr/>
            </p:nvCxnSpPr>
            <p:spPr>
              <a:xfrm>
                <a:off x="3214596" y="1016557"/>
                <a:ext cx="14285" cy="3457193"/>
              </a:xfrm>
              <a:prstGeom prst="line">
                <a:avLst/>
              </a:prstGeom>
              <a:ln w="2540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Conector recto 72"/>
              <p:cNvCxnSpPr/>
              <p:nvPr/>
            </p:nvCxnSpPr>
            <p:spPr>
              <a:xfrm>
                <a:off x="557401" y="1016557"/>
                <a:ext cx="15873" cy="3457193"/>
              </a:xfrm>
              <a:prstGeom prst="line">
                <a:avLst/>
              </a:prstGeom>
              <a:ln w="2540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Conector recto 77"/>
              <p:cNvCxnSpPr/>
              <p:nvPr/>
            </p:nvCxnSpPr>
            <p:spPr>
              <a:xfrm>
                <a:off x="997091" y="2532453"/>
                <a:ext cx="14286" cy="1553990"/>
              </a:xfrm>
              <a:prstGeom prst="line">
                <a:avLst/>
              </a:prstGeom>
              <a:ln w="1905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Conector recto 78"/>
              <p:cNvCxnSpPr/>
              <p:nvPr/>
            </p:nvCxnSpPr>
            <p:spPr>
              <a:xfrm>
                <a:off x="1368527" y="3118175"/>
                <a:ext cx="15873" cy="958744"/>
              </a:xfrm>
              <a:prstGeom prst="line">
                <a:avLst/>
              </a:prstGeom>
              <a:ln w="1905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0" name="Conector recto 79"/>
              <p:cNvCxnSpPr/>
              <p:nvPr/>
            </p:nvCxnSpPr>
            <p:spPr>
              <a:xfrm>
                <a:off x="1746313" y="3119763"/>
                <a:ext cx="15873" cy="958744"/>
              </a:xfrm>
              <a:prstGeom prst="line">
                <a:avLst/>
              </a:prstGeom>
              <a:ln w="1905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1" name="Conector recto 80"/>
              <p:cNvCxnSpPr/>
              <p:nvPr/>
            </p:nvCxnSpPr>
            <p:spPr>
              <a:xfrm>
                <a:off x="2224100" y="3683263"/>
                <a:ext cx="4761" cy="393656"/>
              </a:xfrm>
              <a:prstGeom prst="line">
                <a:avLst/>
              </a:prstGeom>
              <a:ln w="1905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2" name="Conector recto 81"/>
              <p:cNvCxnSpPr/>
              <p:nvPr/>
            </p:nvCxnSpPr>
            <p:spPr>
              <a:xfrm>
                <a:off x="2719348" y="3619770"/>
                <a:ext cx="4761" cy="441276"/>
              </a:xfrm>
              <a:prstGeom prst="line">
                <a:avLst/>
              </a:prstGeom>
              <a:ln w="19050">
                <a:solidFill>
                  <a:srgbClr val="8A3F0C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45259" y="1645663"/>
            <a:ext cx="6901080" cy="799001"/>
          </a:xfrm>
          <a:prstGeom prst="rect">
            <a:avLst/>
          </a:prstGeom>
          <a:blipFill rotWithShape="0">
            <a:blip r:embed="rId2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s-MX">
                <a:noFill/>
              </a:rPr>
              <a:t> </a:t>
            </a:r>
          </a:p>
        </p:txBody>
      </p:sp>
      <p:grpSp>
        <p:nvGrpSpPr>
          <p:cNvPr id="14" name="13 Grupo"/>
          <p:cNvGrpSpPr/>
          <p:nvPr/>
        </p:nvGrpSpPr>
        <p:grpSpPr>
          <a:xfrm>
            <a:off x="274637" y="5078413"/>
            <a:ext cx="9070727" cy="1570458"/>
            <a:chOff x="274637" y="5078413"/>
            <a:chExt cx="9070727" cy="1570458"/>
          </a:xfrm>
        </p:grpSpPr>
        <p:sp>
          <p:nvSpPr>
            <p:cNvPr id="6" name="Rectángulo 5"/>
            <p:cNvSpPr/>
            <p:nvPr/>
          </p:nvSpPr>
          <p:spPr>
            <a:xfrm>
              <a:off x="274637" y="5078413"/>
              <a:ext cx="4151313" cy="1533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 smtClean="0">
                  <a:solidFill>
                    <a:srgbClr val="0070C0"/>
                  </a:solidFill>
                </a:rPr>
                <a:t>Where</a:t>
              </a:r>
              <a:r>
                <a:rPr lang="es-MX" sz="1600" b="1" dirty="0" smtClean="0">
                  <a:solidFill>
                    <a:srgbClr val="0070C0"/>
                  </a:solidFill>
                </a:rPr>
                <a:t>:</a:t>
              </a:r>
              <a:endParaRPr lang="es-MX" sz="1600" b="1" dirty="0">
                <a:solidFill>
                  <a:srgbClr val="0070C0"/>
                </a:solidFill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>
                  <a:solidFill>
                    <a:srgbClr val="002060"/>
                  </a:solidFill>
                </a:rPr>
                <a:t>VTNRH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Unpaid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work</a:t>
              </a:r>
              <a:r>
                <a:rPr lang="es-MX" sz="1600" dirty="0" smtClean="0">
                  <a:solidFill>
                    <a:srgbClr val="002060"/>
                  </a:solidFill>
                </a:rPr>
                <a:t> of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households</a:t>
              </a:r>
              <a:r>
                <a:rPr lang="es-MX" sz="1600" dirty="0" smtClean="0">
                  <a:solidFill>
                    <a:srgbClr val="002060"/>
                  </a:solidFill>
                </a:rPr>
                <a:t> (UWH)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value</a:t>
              </a:r>
              <a:endParaRPr lang="es-MX" sz="1600" dirty="0">
                <a:solidFill>
                  <a:srgbClr val="002060"/>
                </a:solidFill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i="1" dirty="0" err="1">
                  <a:solidFill>
                    <a:srgbClr val="002060"/>
                  </a:solidFill>
                </a:rPr>
                <a:t>t</a:t>
              </a:r>
              <a:r>
                <a:rPr lang="es-MX" sz="1600" b="1" i="1" baseline="-25000" dirty="0" err="1">
                  <a:solidFill>
                    <a:srgbClr val="002060"/>
                  </a:solidFill>
                </a:rPr>
                <a:t>n</a:t>
              </a:r>
              <a:r>
                <a:rPr lang="es-MX" sz="1600" i="1" dirty="0">
                  <a:solidFill>
                    <a:srgbClr val="002060"/>
                  </a:solidFill>
                </a:rPr>
                <a:t>: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Hours</a:t>
              </a:r>
              <a:r>
                <a:rPr lang="es-MX" sz="1600" dirty="0" smtClean="0">
                  <a:solidFill>
                    <a:srgbClr val="002060"/>
                  </a:solidFill>
                </a:rPr>
                <a:t> (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upper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limit</a:t>
              </a:r>
              <a:r>
                <a:rPr lang="es-MX" sz="1600" dirty="0" smtClean="0">
                  <a:solidFill>
                    <a:srgbClr val="002060"/>
                  </a:solidFill>
                </a:rPr>
                <a:t>)</a:t>
              </a:r>
              <a:endParaRPr lang="es-MX" sz="1600" dirty="0">
                <a:solidFill>
                  <a:srgbClr val="002060"/>
                </a:solidFill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i="1" dirty="0">
                  <a:solidFill>
                    <a:srgbClr val="002060"/>
                  </a:solidFill>
                  <a:latin typeface="Symbol" panose="05050102010706020507" pitchFamily="18" charset="2"/>
                </a:rPr>
                <a:t>g</a:t>
              </a:r>
              <a:r>
                <a:rPr lang="es-MX" sz="1600" b="1" i="1" baseline="-25000" dirty="0">
                  <a:solidFill>
                    <a:srgbClr val="002060"/>
                  </a:solidFill>
                </a:rPr>
                <a:t>i</a:t>
              </a:r>
              <a:r>
                <a:rPr lang="es-MX" sz="1600" i="1" dirty="0">
                  <a:solidFill>
                    <a:srgbClr val="002060"/>
                  </a:solidFill>
                </a:rPr>
                <a:t>:</a:t>
              </a:r>
              <a:r>
                <a:rPr lang="es-MX" sz="1600" dirty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Efficiency</a:t>
              </a:r>
              <a:r>
                <a:rPr lang="es-MX" sz="1600" dirty="0" smtClean="0">
                  <a:solidFill>
                    <a:srgbClr val="002060"/>
                  </a:solidFill>
                </a:rPr>
                <a:t> ratio of time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spent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performing</a:t>
              </a:r>
              <a:r>
                <a:rPr lang="es-MX" sz="1600" dirty="0" smtClean="0">
                  <a:solidFill>
                    <a:srgbClr val="002060"/>
                  </a:solidFill>
                </a:rPr>
                <a:t> 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main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activities</a:t>
              </a:r>
              <a:r>
                <a:rPr lang="es-MX" sz="1600" dirty="0" smtClean="0">
                  <a:solidFill>
                    <a:srgbClr val="002060"/>
                  </a:solidFill>
                </a:rPr>
                <a:t> (</a:t>
              </a:r>
              <a:r>
                <a:rPr lang="es-MX" sz="1600" i="1" dirty="0" err="1" smtClean="0">
                  <a:solidFill>
                    <a:srgbClr val="002060"/>
                  </a:solidFill>
                </a:rPr>
                <a:t>threshold</a:t>
              </a:r>
              <a:r>
                <a:rPr lang="es-MX" sz="1600" dirty="0" smtClean="0">
                  <a:solidFill>
                    <a:srgbClr val="002060"/>
                  </a:solidFill>
                </a:rPr>
                <a:t>)</a:t>
              </a:r>
              <a:endParaRPr lang="es-MX" sz="1600" dirty="0">
                <a:solidFill>
                  <a:srgbClr val="002060"/>
                </a:solidFill>
              </a:endParaRPr>
            </a:p>
          </p:txBody>
        </p:sp>
        <p:sp>
          <p:nvSpPr>
            <p:cNvPr id="7" name="Rectángulo 6"/>
            <p:cNvSpPr/>
            <p:nvPr/>
          </p:nvSpPr>
          <p:spPr>
            <a:xfrm>
              <a:off x="4139952" y="5085184"/>
              <a:ext cx="5205412" cy="15636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>
                  <a:solidFill>
                    <a:srgbClr val="002060"/>
                  </a:solidFill>
                </a:rPr>
                <a:t>a</a:t>
              </a:r>
              <a:r>
                <a:rPr lang="es-MX" sz="1600" b="1" baseline="-25000" dirty="0" err="1">
                  <a:solidFill>
                    <a:srgbClr val="002060"/>
                  </a:solidFill>
                </a:rPr>
                <a:t>p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smtClean="0">
                  <a:solidFill>
                    <a:srgbClr val="002060"/>
                  </a:solidFill>
                </a:rPr>
                <a:t>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main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activity</a:t>
              </a:r>
              <a:endParaRPr lang="es-MX" sz="1600" dirty="0">
                <a:solidFill>
                  <a:srgbClr val="002060"/>
                </a:solidFill>
              </a:endParaRPr>
            </a:p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>
                  <a:solidFill>
                    <a:srgbClr val="002060"/>
                  </a:solidFill>
                </a:rPr>
                <a:t>w</a:t>
              </a:r>
              <a:r>
                <a:rPr lang="es-MX" sz="1600" b="1" baseline="-25000" dirty="0" err="1">
                  <a:solidFill>
                    <a:srgbClr val="002060"/>
                  </a:solidFill>
                </a:rPr>
                <a:t>p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Wage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for</a:t>
              </a:r>
              <a:r>
                <a:rPr lang="es-MX" sz="1600" dirty="0" smtClean="0">
                  <a:solidFill>
                    <a:srgbClr val="002060"/>
                  </a:solidFill>
                </a:rPr>
                <a:t> 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main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activity</a:t>
              </a:r>
              <a:endParaRPr lang="es-MX" sz="1600" dirty="0">
                <a:solidFill>
                  <a:srgbClr val="002060"/>
                </a:solidFill>
              </a:endParaRPr>
            </a:p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>
                  <a:solidFill>
                    <a:srgbClr val="002060"/>
                  </a:solidFill>
                </a:rPr>
                <a:t>a</a:t>
              </a:r>
              <a:r>
                <a:rPr lang="es-MX" sz="1600" b="1" baseline="-25000" dirty="0">
                  <a:solidFill>
                    <a:srgbClr val="002060"/>
                  </a:solidFill>
                </a:rPr>
                <a:t>s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smtClean="0">
                  <a:solidFill>
                    <a:srgbClr val="002060"/>
                  </a:solidFill>
                </a:rPr>
                <a:t>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simultaneous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activity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</a:p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 smtClean="0">
                  <a:solidFill>
                    <a:srgbClr val="002060"/>
                  </a:solidFill>
                </a:rPr>
                <a:t>w</a:t>
              </a:r>
              <a:r>
                <a:rPr lang="es-MX" sz="1600" b="1" baseline="-25000" dirty="0" err="1" smtClean="0">
                  <a:solidFill>
                    <a:srgbClr val="002060"/>
                  </a:solidFill>
                </a:rPr>
                <a:t>s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Wage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for</a:t>
              </a:r>
              <a:r>
                <a:rPr lang="es-MX" sz="1600" dirty="0" smtClean="0">
                  <a:solidFill>
                    <a:srgbClr val="002060"/>
                  </a:solidFill>
                </a:rPr>
                <a:t> 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simultaneous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activity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endParaRPr lang="es-MX" sz="1600" dirty="0">
                <a:solidFill>
                  <a:srgbClr val="002060"/>
                </a:solidFill>
              </a:endParaRPr>
            </a:p>
          </p:txBody>
        </p:sp>
      </p:grpSp>
      <p:sp>
        <p:nvSpPr>
          <p:cNvPr id="10" name="Rectángulo 9"/>
          <p:cNvSpPr/>
          <p:nvPr/>
        </p:nvSpPr>
        <p:spPr>
          <a:xfrm>
            <a:off x="-60325" y="998538"/>
            <a:ext cx="9039225" cy="4270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b="1" dirty="0" err="1" smtClean="0">
                <a:solidFill>
                  <a:srgbClr val="002060"/>
                </a:solidFill>
              </a:rPr>
              <a:t>Value</a:t>
            </a:r>
            <a:r>
              <a:rPr lang="es-MX" sz="1600" b="1" dirty="0" smtClean="0">
                <a:solidFill>
                  <a:srgbClr val="002060"/>
                </a:solidFill>
              </a:rPr>
              <a:t> of </a:t>
            </a:r>
            <a:r>
              <a:rPr lang="es-MX" sz="1600" b="1" dirty="0" err="1" smtClean="0">
                <a:solidFill>
                  <a:srgbClr val="002060"/>
                </a:solidFill>
              </a:rPr>
              <a:t>simultaneous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activities</a:t>
            </a:r>
            <a:r>
              <a:rPr lang="es-MX" sz="1600" b="1" dirty="0" smtClean="0">
                <a:solidFill>
                  <a:srgbClr val="002060"/>
                </a:solidFill>
              </a:rPr>
              <a:t> (VAS) </a:t>
            </a:r>
            <a:r>
              <a:rPr lang="es-MX" sz="1600" b="1" dirty="0" err="1" smtClean="0">
                <a:solidFill>
                  <a:srgbClr val="002060"/>
                </a:solidFill>
              </a:rPr>
              <a:t>is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given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by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the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following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equation</a:t>
            </a:r>
            <a:r>
              <a:rPr lang="es-MX" sz="1600" b="1" dirty="0" smtClean="0">
                <a:solidFill>
                  <a:srgbClr val="002060"/>
                </a:solidFill>
              </a:rPr>
              <a:t>:</a:t>
            </a:r>
            <a:endParaRPr lang="es-MX" sz="1600" dirty="0">
              <a:solidFill>
                <a:srgbClr val="002060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0" y="2832100"/>
            <a:ext cx="8967788" cy="42703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b="1" dirty="0" err="1" smtClean="0">
                <a:solidFill>
                  <a:srgbClr val="002060"/>
                </a:solidFill>
              </a:rPr>
              <a:t>If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equation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is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reduced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to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its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minimum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expression</a:t>
            </a:r>
            <a:r>
              <a:rPr lang="es-MX" sz="1600" b="1" dirty="0" smtClean="0">
                <a:solidFill>
                  <a:srgbClr val="002060"/>
                </a:solidFill>
              </a:rPr>
              <a:t>:</a:t>
            </a:r>
            <a:endParaRPr lang="es-MX" sz="1600" dirty="0">
              <a:solidFill>
                <a:srgbClr val="002060"/>
              </a:solidFill>
            </a:endParaRPr>
          </a:p>
        </p:txBody>
      </p:sp>
      <p:sp>
        <p:nvSpPr>
          <p:cNvPr id="12" name="CuadroTexto 11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009181" y="3414520"/>
            <a:ext cx="6901080" cy="1089978"/>
          </a:xfrm>
          <a:prstGeom prst="rect">
            <a:avLst/>
          </a:prstGeom>
          <a:blipFill rotWithShape="0">
            <a:blip r:embed="rId3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s-MX">
                <a:noFill/>
              </a:rPr>
              <a:t> </a:t>
            </a:r>
          </a:p>
        </p:txBody>
      </p:sp>
      <p:sp>
        <p:nvSpPr>
          <p:cNvPr id="11" name="Subtítulo 4"/>
          <p:cNvSpPr txBox="1">
            <a:spLocks/>
          </p:cNvSpPr>
          <p:nvPr/>
        </p:nvSpPr>
        <p:spPr bwMode="auto">
          <a:xfrm>
            <a:off x="0" y="46038"/>
            <a:ext cx="8820472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A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brief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outlook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of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simultaneous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activities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evaluation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relative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to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the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efficience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of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effective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time</a:t>
            </a:r>
            <a:endParaRPr kumimoji="0" lang="es-MX" sz="23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Helvetica" pitchFamily="34" charset="0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Título"/>
          <p:cNvSpPr txBox="1">
            <a:spLocks/>
          </p:cNvSpPr>
          <p:nvPr/>
        </p:nvSpPr>
        <p:spPr bwMode="auto">
          <a:xfrm>
            <a:off x="684213" y="549275"/>
            <a:ext cx="7772400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1" hangingPunct="1"/>
            <a:endParaRPr lang="es-MX" sz="6000" b="1">
              <a:solidFill>
                <a:srgbClr val="30243C"/>
              </a:solidFill>
            </a:endParaRPr>
          </a:p>
        </p:txBody>
      </p:sp>
      <p:sp>
        <p:nvSpPr>
          <p:cNvPr id="17411" name="3 CuadroTexto"/>
          <p:cNvSpPr txBox="1">
            <a:spLocks noChangeArrowheads="1"/>
          </p:cNvSpPr>
          <p:nvPr/>
        </p:nvSpPr>
        <p:spPr bwMode="auto">
          <a:xfrm>
            <a:off x="179388" y="115888"/>
            <a:ext cx="86407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MX" sz="2800" b="1" dirty="0" err="1" smtClean="0">
                <a:solidFill>
                  <a:srgbClr val="9F2936"/>
                </a:solidFill>
              </a:rPr>
              <a:t>Mexico’s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path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on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the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valuation</a:t>
            </a:r>
            <a:r>
              <a:rPr lang="es-MX" sz="2800" b="1" dirty="0" smtClean="0">
                <a:solidFill>
                  <a:srgbClr val="9F2936"/>
                </a:solidFill>
              </a:rPr>
              <a:t> of </a:t>
            </a:r>
            <a:r>
              <a:rPr lang="es-MX" sz="2800" b="1" dirty="0" err="1" smtClean="0">
                <a:solidFill>
                  <a:srgbClr val="9F2936"/>
                </a:solidFill>
              </a:rPr>
              <a:t>Unpaid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Work</a:t>
            </a:r>
            <a:r>
              <a:rPr lang="es-MX" sz="2800" b="1" dirty="0" smtClean="0">
                <a:solidFill>
                  <a:srgbClr val="9F2936"/>
                </a:solidFill>
              </a:rPr>
              <a:t> of </a:t>
            </a:r>
            <a:r>
              <a:rPr lang="es-MX" sz="2800" b="1" dirty="0" err="1" smtClean="0">
                <a:solidFill>
                  <a:srgbClr val="9F2936"/>
                </a:solidFill>
              </a:rPr>
              <a:t>Households</a:t>
            </a:r>
            <a:endParaRPr lang="es-MX" sz="2800" b="1" dirty="0">
              <a:solidFill>
                <a:srgbClr val="9F2936"/>
              </a:solidFill>
            </a:endParaRPr>
          </a:p>
        </p:txBody>
      </p:sp>
      <p:grpSp>
        <p:nvGrpSpPr>
          <p:cNvPr id="2" name="17 Grupo"/>
          <p:cNvGrpSpPr>
            <a:grpSpLocks/>
          </p:cNvGrpSpPr>
          <p:nvPr/>
        </p:nvGrpSpPr>
        <p:grpSpPr bwMode="auto">
          <a:xfrm>
            <a:off x="6465888" y="2060574"/>
            <a:ext cx="2448000" cy="3528000"/>
            <a:chOff x="6372200" y="1844824"/>
            <a:chExt cx="2448272" cy="3168352"/>
          </a:xfrm>
        </p:grpSpPr>
        <p:sp>
          <p:nvSpPr>
            <p:cNvPr id="13" name="14 Rectángulo redondeado"/>
            <p:cNvSpPr/>
            <p:nvPr/>
          </p:nvSpPr>
          <p:spPr>
            <a:xfrm>
              <a:off x="6372200" y="1844824"/>
              <a:ext cx="2448272" cy="3168352"/>
            </a:xfrm>
            <a:prstGeom prst="roundRect">
              <a:avLst/>
            </a:prstGeom>
            <a:ln>
              <a:solidFill>
                <a:srgbClr val="5F9127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 smtClean="0">
                  <a:solidFill>
                    <a:srgbClr val="5F9127"/>
                  </a:solidFill>
                </a:rPr>
                <a:t>Unpaid</a:t>
              </a:r>
              <a:r>
                <a:rPr lang="es-MX" sz="1600" b="1" dirty="0" smtClean="0">
                  <a:solidFill>
                    <a:srgbClr val="5F9127"/>
                  </a:solidFill>
                </a:rPr>
                <a:t> </a:t>
              </a:r>
              <a:r>
                <a:rPr lang="es-MX" sz="1600" b="1" dirty="0" err="1" smtClean="0">
                  <a:solidFill>
                    <a:srgbClr val="5F9127"/>
                  </a:solidFill>
                </a:rPr>
                <a:t>work</a:t>
              </a:r>
              <a:r>
                <a:rPr lang="es-MX" sz="1600" b="1" dirty="0" smtClean="0">
                  <a:solidFill>
                    <a:srgbClr val="5F9127"/>
                  </a:solidFill>
                </a:rPr>
                <a:t> in </a:t>
              </a:r>
              <a:r>
                <a:rPr lang="es-MX" sz="1600" b="1" dirty="0" err="1" smtClean="0">
                  <a:solidFill>
                    <a:srgbClr val="5F9127"/>
                  </a:solidFill>
                </a:rPr>
                <a:t>the</a:t>
              </a:r>
              <a:r>
                <a:rPr lang="es-MX" sz="1600" b="1" dirty="0" smtClean="0">
                  <a:solidFill>
                    <a:srgbClr val="5F9127"/>
                  </a:solidFill>
                </a:rPr>
                <a:t> </a:t>
              </a:r>
              <a:r>
                <a:rPr lang="en-US" sz="1600" b="1" dirty="0" smtClean="0">
                  <a:solidFill>
                    <a:srgbClr val="5F9127"/>
                  </a:solidFill>
                </a:rPr>
                <a:t>production of goods for own consumption</a:t>
              </a:r>
              <a:endParaRPr lang="es-MX" sz="1600" b="1" dirty="0" smtClean="0">
                <a:solidFill>
                  <a:srgbClr val="5F9127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sz="1100" dirty="0">
                <a:solidFill>
                  <a:prstClr val="black"/>
                </a:solidFill>
              </a:endParaRPr>
            </a:p>
          </p:txBody>
        </p:sp>
        <p:pic>
          <p:nvPicPr>
            <p:cNvPr id="14" name="Picture 2" descr="http://www.clker.com/cliparts/J/t/F/k/F/X/plus-icon-green-hi.pn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360121" y="2060848"/>
              <a:ext cx="380231" cy="378878"/>
            </a:xfrm>
            <a:prstGeom prst="rect">
              <a:avLst/>
            </a:prstGeom>
            <a:noFill/>
          </p:spPr>
        </p:pic>
      </p:grpSp>
      <p:grpSp>
        <p:nvGrpSpPr>
          <p:cNvPr id="3" name="16 Grupo"/>
          <p:cNvGrpSpPr>
            <a:grpSpLocks/>
          </p:cNvGrpSpPr>
          <p:nvPr/>
        </p:nvGrpSpPr>
        <p:grpSpPr bwMode="auto">
          <a:xfrm>
            <a:off x="3504561" y="2060574"/>
            <a:ext cx="2448000" cy="3528000"/>
            <a:chOff x="3491880" y="1844824"/>
            <a:chExt cx="2448272" cy="3168352"/>
          </a:xfrm>
        </p:grpSpPr>
        <p:sp>
          <p:nvSpPr>
            <p:cNvPr id="16" name="12 Rectángulo redondeado"/>
            <p:cNvSpPr/>
            <p:nvPr/>
          </p:nvSpPr>
          <p:spPr>
            <a:xfrm>
              <a:off x="3491880" y="1844824"/>
              <a:ext cx="2448272" cy="3168352"/>
            </a:xfrm>
            <a:prstGeom prst="roundRect">
              <a:avLst/>
            </a:prstGeom>
            <a:ln>
              <a:solidFill>
                <a:srgbClr val="188076"/>
              </a:solidFill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 smtClean="0">
                  <a:solidFill>
                    <a:srgbClr val="188076"/>
                  </a:solidFill>
                </a:rPr>
                <a:t>Two</a:t>
              </a:r>
              <a:r>
                <a:rPr lang="es-MX" sz="1600" b="1" dirty="0" smtClean="0">
                  <a:solidFill>
                    <a:srgbClr val="188076"/>
                  </a:solidFill>
                </a:rPr>
                <a:t>  </a:t>
              </a:r>
              <a:r>
                <a:rPr lang="es-MX" sz="1600" b="1" dirty="0" err="1" smtClean="0">
                  <a:solidFill>
                    <a:srgbClr val="188076"/>
                  </a:solidFill>
                </a:rPr>
                <a:t>population</a:t>
              </a:r>
              <a:r>
                <a:rPr lang="es-MX" sz="1600" b="1" dirty="0" smtClean="0">
                  <a:solidFill>
                    <a:srgbClr val="188076"/>
                  </a:solidFill>
                </a:rPr>
                <a:t> </a:t>
              </a:r>
              <a:r>
                <a:rPr lang="es-MX" sz="1600" b="1" dirty="0" err="1" smtClean="0">
                  <a:solidFill>
                    <a:srgbClr val="188076"/>
                  </a:solidFill>
                </a:rPr>
                <a:t>characteristics</a:t>
              </a:r>
              <a:endParaRPr lang="es-MX" sz="1600" b="1" dirty="0">
                <a:solidFill>
                  <a:srgbClr val="188076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sz="1000" dirty="0">
                <a:solidFill>
                  <a:prstClr val="black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dirty="0" smtClean="0">
                  <a:solidFill>
                    <a:prstClr val="black"/>
                  </a:solidFill>
                </a:rPr>
                <a:t>*</a:t>
              </a:r>
              <a:r>
                <a:rPr lang="es-MX" sz="1600" dirty="0" err="1" smtClean="0">
                  <a:solidFill>
                    <a:prstClr val="black"/>
                  </a:solidFill>
                </a:rPr>
                <a:t>Household</a:t>
              </a:r>
              <a:r>
                <a:rPr lang="es-MX" sz="1600" dirty="0" smtClean="0">
                  <a:solidFill>
                    <a:prstClr val="black"/>
                  </a:solidFill>
                </a:rPr>
                <a:t> </a:t>
              </a:r>
              <a:r>
                <a:rPr lang="es-MX" sz="1600" dirty="0" err="1" smtClean="0">
                  <a:solidFill>
                    <a:prstClr val="black"/>
                  </a:solidFill>
                </a:rPr>
                <a:t>income</a:t>
              </a:r>
              <a:r>
                <a:rPr lang="es-MX" sz="1600" dirty="0" smtClean="0">
                  <a:solidFill>
                    <a:prstClr val="black"/>
                  </a:solidFill>
                </a:rPr>
                <a:t> quintiles</a:t>
              </a:r>
              <a:endParaRPr lang="es-MX" sz="1600" dirty="0">
                <a:solidFill>
                  <a:prstClr val="black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sz="1600" dirty="0">
                <a:solidFill>
                  <a:prstClr val="black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dirty="0">
                  <a:solidFill>
                    <a:prstClr val="black"/>
                  </a:solidFill>
                </a:rPr>
                <a:t>* </a:t>
              </a:r>
              <a:r>
                <a:rPr lang="es-MX" sz="1600" dirty="0" err="1" smtClean="0">
                  <a:solidFill>
                    <a:prstClr val="black"/>
                  </a:solidFill>
                </a:rPr>
                <a:t>Indigenous</a:t>
              </a:r>
              <a:r>
                <a:rPr lang="es-MX" sz="1600" dirty="0" smtClean="0">
                  <a:solidFill>
                    <a:prstClr val="black"/>
                  </a:solidFill>
                </a:rPr>
                <a:t> </a:t>
              </a:r>
              <a:r>
                <a:rPr lang="es-MX" sz="1600" dirty="0" err="1" smtClean="0">
                  <a:solidFill>
                    <a:prstClr val="black"/>
                  </a:solidFill>
                </a:rPr>
                <a:t>language</a:t>
              </a:r>
              <a:endParaRPr lang="es-MX" sz="1600" dirty="0">
                <a:solidFill>
                  <a:prstClr val="black"/>
                </a:solidFill>
              </a:endParaRPr>
            </a:p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es-MX" sz="1200" dirty="0">
                <a:solidFill>
                  <a:prstClr val="black"/>
                </a:solidFill>
              </a:endParaRPr>
            </a:p>
          </p:txBody>
        </p:sp>
        <p:pic>
          <p:nvPicPr>
            <p:cNvPr id="17" name="Picture 2" descr="http://www.clker.com/cliparts/J/t/F/k/F/X/plus-icon-green-hi.png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4499992" y="2132856"/>
              <a:ext cx="361840" cy="360552"/>
            </a:xfrm>
            <a:prstGeom prst="rect">
              <a:avLst/>
            </a:prstGeom>
            <a:noFill/>
          </p:spPr>
        </p:pic>
      </p:grpSp>
      <p:sp>
        <p:nvSpPr>
          <p:cNvPr id="18" name="11 Rectángulo redondeado"/>
          <p:cNvSpPr/>
          <p:nvPr/>
        </p:nvSpPr>
        <p:spPr>
          <a:xfrm>
            <a:off x="611560" y="2060575"/>
            <a:ext cx="2448271" cy="3528665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600" b="1" dirty="0">
              <a:solidFill>
                <a:srgbClr val="F07F09">
                  <a:lumMod val="75000"/>
                </a:srgbClr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b="1" dirty="0" err="1" smtClean="0">
                <a:solidFill>
                  <a:srgbClr val="F07F09">
                    <a:lumMod val="75000"/>
                  </a:srgbClr>
                </a:solidFill>
              </a:rPr>
              <a:t>Annual</a:t>
            </a:r>
            <a:r>
              <a:rPr lang="es-MX" sz="1600" b="1" dirty="0" smtClean="0">
                <a:solidFill>
                  <a:srgbClr val="F07F09">
                    <a:lumMod val="75000"/>
                  </a:srgbClr>
                </a:solidFill>
              </a:rPr>
              <a:t> </a:t>
            </a:r>
            <a:r>
              <a:rPr lang="es-MX" sz="1600" b="1" dirty="0" err="1" smtClean="0">
                <a:solidFill>
                  <a:srgbClr val="F07F09">
                    <a:lumMod val="75000"/>
                  </a:srgbClr>
                </a:solidFill>
              </a:rPr>
              <a:t>publication</a:t>
            </a:r>
            <a:r>
              <a:rPr lang="es-MX" sz="1600" b="1" dirty="0" smtClean="0">
                <a:solidFill>
                  <a:srgbClr val="F07F09">
                    <a:lumMod val="75000"/>
                  </a:srgbClr>
                </a:solidFill>
              </a:rPr>
              <a:t> series</a:t>
            </a:r>
            <a:endParaRPr lang="es-MX" sz="1000" b="1" dirty="0">
              <a:solidFill>
                <a:srgbClr val="F07F09">
                  <a:lumMod val="75000"/>
                </a:srgbClr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b="1" dirty="0" err="1" smtClean="0">
                <a:solidFill>
                  <a:srgbClr val="F07F09">
                    <a:lumMod val="75000"/>
                  </a:srgbClr>
                </a:solidFill>
              </a:rPr>
              <a:t>Care</a:t>
            </a:r>
            <a:r>
              <a:rPr lang="es-MX" sz="1600" b="1" dirty="0" smtClean="0">
                <a:solidFill>
                  <a:srgbClr val="F07F09">
                    <a:lumMod val="75000"/>
                  </a:srgbClr>
                </a:solidFill>
              </a:rPr>
              <a:t> and </a:t>
            </a:r>
            <a:r>
              <a:rPr lang="es-MX" sz="1600" b="1" dirty="0" err="1" smtClean="0">
                <a:solidFill>
                  <a:srgbClr val="F07F09">
                    <a:lumMod val="75000"/>
                  </a:srgbClr>
                </a:solidFill>
              </a:rPr>
              <a:t>domestic</a:t>
            </a:r>
            <a:r>
              <a:rPr lang="es-MX" sz="1600" b="1" dirty="0" smtClean="0">
                <a:solidFill>
                  <a:srgbClr val="F07F09">
                    <a:lumMod val="75000"/>
                  </a:srgbClr>
                </a:solidFill>
              </a:rPr>
              <a:t> </a:t>
            </a:r>
            <a:r>
              <a:rPr lang="es-MX" sz="1600" b="1" dirty="0" err="1" smtClean="0">
                <a:solidFill>
                  <a:srgbClr val="F07F09">
                    <a:lumMod val="75000"/>
                  </a:srgbClr>
                </a:solidFill>
              </a:rPr>
              <a:t>work</a:t>
            </a:r>
            <a:r>
              <a:rPr lang="es-MX" sz="1600" b="1" dirty="0" smtClean="0">
                <a:solidFill>
                  <a:srgbClr val="F07F09">
                    <a:lumMod val="75000"/>
                  </a:srgbClr>
                </a:solidFill>
              </a:rPr>
              <a:t> </a:t>
            </a:r>
            <a:endParaRPr lang="es-MX" sz="1600" b="1" dirty="0">
              <a:solidFill>
                <a:srgbClr val="F07F09">
                  <a:lumMod val="75000"/>
                </a:srgbClr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500" dirty="0">
              <a:solidFill>
                <a:prstClr val="blac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* </a:t>
            </a:r>
            <a:r>
              <a:rPr lang="es-MX" sz="1400" dirty="0" err="1" smtClean="0">
                <a:solidFill>
                  <a:prstClr val="black"/>
                </a:solidFill>
              </a:rPr>
              <a:t>By</a:t>
            </a:r>
            <a:r>
              <a:rPr lang="es-MX" sz="1400" dirty="0" smtClean="0">
                <a:solidFill>
                  <a:prstClr val="black"/>
                </a:solidFill>
              </a:rPr>
              <a:t> Sex</a:t>
            </a:r>
            <a:endParaRPr lang="es-MX" sz="1400" dirty="0">
              <a:solidFill>
                <a:prstClr val="blac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* </a:t>
            </a:r>
            <a:r>
              <a:rPr lang="es-MX" sz="1400" dirty="0" err="1" smtClean="0">
                <a:solidFill>
                  <a:prstClr val="black"/>
                </a:solidFill>
              </a:rPr>
              <a:t>By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age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groups</a:t>
            </a:r>
            <a:endParaRPr lang="es-MX" sz="1400" dirty="0">
              <a:solidFill>
                <a:prstClr val="blac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* </a:t>
            </a:r>
            <a:r>
              <a:rPr lang="es-MX" sz="1400" dirty="0" err="1" smtClean="0">
                <a:solidFill>
                  <a:prstClr val="black"/>
                </a:solidFill>
              </a:rPr>
              <a:t>By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Educational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level</a:t>
            </a:r>
            <a:endParaRPr lang="es-MX" sz="1400" dirty="0">
              <a:solidFill>
                <a:prstClr val="blac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* </a:t>
            </a:r>
            <a:r>
              <a:rPr lang="es-MX" sz="1400" dirty="0" err="1" smtClean="0">
                <a:solidFill>
                  <a:prstClr val="black"/>
                </a:solidFill>
              </a:rPr>
              <a:t>By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Kinship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endParaRPr lang="es-MX" sz="1400" dirty="0">
              <a:solidFill>
                <a:prstClr val="blac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* </a:t>
            </a:r>
            <a:r>
              <a:rPr lang="es-MX" sz="1400" dirty="0" err="1" smtClean="0">
                <a:solidFill>
                  <a:prstClr val="black"/>
                </a:solidFill>
              </a:rPr>
              <a:t>By</a:t>
            </a:r>
            <a:r>
              <a:rPr lang="es-MX" sz="1400" dirty="0" smtClean="0">
                <a:solidFill>
                  <a:prstClr val="black"/>
                </a:solidFill>
              </a:rPr>
              <a:t> Marital status</a:t>
            </a:r>
            <a:endParaRPr lang="es-MX" sz="1400" dirty="0">
              <a:solidFill>
                <a:prstClr val="blac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* </a:t>
            </a:r>
            <a:r>
              <a:rPr lang="es-MX" sz="1400" dirty="0" err="1" smtClean="0">
                <a:solidFill>
                  <a:prstClr val="black"/>
                </a:solidFill>
              </a:rPr>
              <a:t>By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residence</a:t>
            </a:r>
            <a:endParaRPr lang="es-MX" sz="1400" dirty="0">
              <a:solidFill>
                <a:prstClr val="blac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* </a:t>
            </a:r>
            <a:r>
              <a:rPr lang="es-MX" sz="1400" dirty="0" err="1" smtClean="0">
                <a:solidFill>
                  <a:prstClr val="black"/>
                </a:solidFill>
              </a:rPr>
              <a:t>By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number</a:t>
            </a:r>
            <a:r>
              <a:rPr lang="es-MX" sz="1400" dirty="0" smtClean="0">
                <a:solidFill>
                  <a:prstClr val="black"/>
                </a:solidFill>
              </a:rPr>
              <a:t> of </a:t>
            </a:r>
            <a:r>
              <a:rPr lang="es-MX" sz="1400" dirty="0" err="1" smtClean="0">
                <a:solidFill>
                  <a:prstClr val="black"/>
                </a:solidFill>
              </a:rPr>
              <a:t>household</a:t>
            </a:r>
            <a:r>
              <a:rPr lang="es-MX" sz="1400" dirty="0" smtClean="0">
                <a:solidFill>
                  <a:prstClr val="black"/>
                </a:solidFill>
              </a:rPr>
              <a:t>       </a:t>
            </a:r>
            <a:r>
              <a:rPr lang="es-MX" sz="1400" dirty="0" err="1" smtClean="0">
                <a:solidFill>
                  <a:prstClr val="black"/>
                </a:solidFill>
              </a:rPr>
              <a:t>members</a:t>
            </a:r>
            <a:endParaRPr lang="es-MX" sz="1400" dirty="0">
              <a:solidFill>
                <a:prstClr val="black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400" dirty="0">
                <a:solidFill>
                  <a:prstClr val="black"/>
                </a:solidFill>
              </a:rPr>
              <a:t>* </a:t>
            </a:r>
            <a:r>
              <a:rPr lang="es-MX" sz="1400" dirty="0" err="1" smtClean="0">
                <a:solidFill>
                  <a:prstClr val="black"/>
                </a:solidFill>
              </a:rPr>
              <a:t>By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Households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with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children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under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six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years</a:t>
            </a:r>
            <a:r>
              <a:rPr lang="es-MX" sz="1400" dirty="0" smtClean="0">
                <a:solidFill>
                  <a:prstClr val="black"/>
                </a:solidFill>
              </a:rPr>
              <a:t> </a:t>
            </a:r>
            <a:r>
              <a:rPr lang="es-MX" sz="1400" dirty="0" err="1" smtClean="0">
                <a:solidFill>
                  <a:prstClr val="black"/>
                </a:solidFill>
              </a:rPr>
              <a:t>old</a:t>
            </a:r>
            <a:r>
              <a:rPr lang="es-MX" sz="1400" dirty="0" smtClean="0">
                <a:solidFill>
                  <a:prstClr val="black"/>
                </a:solidFill>
              </a:rPr>
              <a:t>. </a:t>
            </a:r>
            <a:endParaRPr lang="es-MX" sz="1400" dirty="0">
              <a:solidFill>
                <a:prstClr val="black"/>
              </a:solidFill>
            </a:endParaRPr>
          </a:p>
          <a:p>
            <a:pPr lvl="1"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s-MX" sz="1600" dirty="0">
              <a:solidFill>
                <a:prstClr val="black"/>
              </a:solidFill>
            </a:endParaRPr>
          </a:p>
        </p:txBody>
      </p:sp>
      <p:sp>
        <p:nvSpPr>
          <p:cNvPr id="17415" name="4 CuadroTexto"/>
          <p:cNvSpPr txBox="1">
            <a:spLocks noChangeArrowheads="1"/>
          </p:cNvSpPr>
          <p:nvPr/>
        </p:nvSpPr>
        <p:spPr bwMode="auto">
          <a:xfrm>
            <a:off x="787400" y="5691188"/>
            <a:ext cx="2019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2000" b="1" dirty="0" smtClean="0">
                <a:solidFill>
                  <a:srgbClr val="B45F07"/>
                </a:solidFill>
              </a:rPr>
              <a:t>2003-2009 series</a:t>
            </a:r>
            <a:endParaRPr lang="es-MX" sz="2000" b="1" dirty="0">
              <a:solidFill>
                <a:srgbClr val="B45F07"/>
              </a:solidFill>
            </a:endParaRPr>
          </a:p>
        </p:txBody>
      </p:sp>
      <p:pic>
        <p:nvPicPr>
          <p:cNvPr id="20" name="5 Imagen" descr="C:\Users\alejandro.garciac\AppData\Local\Microsoft\Windows\Temporary Internet Files\Content.Outlook\HNL146YE\portada_Hogares_01d.jpg"/>
          <p:cNvPicPr/>
          <p:nvPr/>
        </p:nvPicPr>
        <p:blipFill>
          <a:blip r:embed="rId5" cstate="print"/>
          <a:stretch>
            <a:fillRect/>
          </a:stretch>
        </p:blipFill>
        <p:spPr bwMode="auto">
          <a:xfrm>
            <a:off x="611832" y="2060848"/>
            <a:ext cx="2448000" cy="352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1" name="6 Imagen" descr="C:\Users\alejandro.garciac\AppData\Local\Microsoft\Windows\Temporary Internet Files\Content.Outlook\MYRYTU69\CSTNRHM06_10.jp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92152" y="2060848"/>
            <a:ext cx="2448000" cy="352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22" name="7 Imagen"/>
          <p:cNvPicPr/>
          <p:nvPr/>
        </p:nvPicPr>
        <p:blipFill>
          <a:blip r:embed="rId7" cstate="print"/>
          <a:srcRect l="22272" t="11505" r="24065"/>
          <a:stretch>
            <a:fillRect/>
          </a:stretch>
        </p:blipFill>
        <p:spPr bwMode="auto">
          <a:xfrm>
            <a:off x="6444208" y="2061240"/>
            <a:ext cx="2448000" cy="352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7419" name="8 CuadroTexto"/>
          <p:cNvSpPr txBox="1">
            <a:spLocks noChangeArrowheads="1"/>
          </p:cNvSpPr>
          <p:nvPr/>
        </p:nvSpPr>
        <p:spPr bwMode="auto">
          <a:xfrm>
            <a:off x="3718476" y="5691188"/>
            <a:ext cx="2019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2000" b="1" dirty="0" smtClean="0">
                <a:solidFill>
                  <a:srgbClr val="188076"/>
                </a:solidFill>
              </a:rPr>
              <a:t>2006-2010 series</a:t>
            </a:r>
            <a:endParaRPr lang="es-MX" sz="2000" b="1" dirty="0">
              <a:solidFill>
                <a:srgbClr val="188076"/>
              </a:solidFill>
            </a:endParaRPr>
          </a:p>
        </p:txBody>
      </p:sp>
      <p:sp>
        <p:nvSpPr>
          <p:cNvPr id="17420" name="9 CuadroTexto"/>
          <p:cNvSpPr txBox="1">
            <a:spLocks noChangeArrowheads="1"/>
          </p:cNvSpPr>
          <p:nvPr/>
        </p:nvSpPr>
        <p:spPr bwMode="auto">
          <a:xfrm>
            <a:off x="6551364" y="5691188"/>
            <a:ext cx="2197100" cy="40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2000" b="1" dirty="0" smtClean="0">
                <a:solidFill>
                  <a:srgbClr val="4E8542"/>
                </a:solidFill>
              </a:rPr>
              <a:t>2007-2011 series</a:t>
            </a:r>
            <a:endParaRPr lang="es-MX" sz="2000" b="1" dirty="0">
              <a:solidFill>
                <a:srgbClr val="4E8542"/>
              </a:solidFill>
            </a:endParaRPr>
          </a:p>
        </p:txBody>
      </p:sp>
      <p:sp>
        <p:nvSpPr>
          <p:cNvPr id="25" name="4 CuadroTexto"/>
          <p:cNvSpPr txBox="1"/>
          <p:nvPr/>
        </p:nvSpPr>
        <p:spPr>
          <a:xfrm>
            <a:off x="755576" y="1249596"/>
            <a:ext cx="2019446" cy="47705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500" b="1" dirty="0">
                <a:ln w="12700" cmpd="sng">
                  <a:solidFill>
                    <a:srgbClr val="4E8542"/>
                  </a:solidFill>
                  <a:prstDash val="solid"/>
                </a:ln>
                <a:gradFill>
                  <a:gsLst>
                    <a:gs pos="0">
                      <a:srgbClr val="4E8542"/>
                    </a:gs>
                    <a:gs pos="4000">
                      <a:srgbClr val="4E8542">
                        <a:lumMod val="60000"/>
                        <a:lumOff val="40000"/>
                      </a:srgbClr>
                    </a:gs>
                    <a:gs pos="87000">
                      <a:srgbClr val="4E854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+mn-lt"/>
              </a:rPr>
              <a:t>2011</a:t>
            </a:r>
          </a:p>
        </p:txBody>
      </p:sp>
      <p:sp>
        <p:nvSpPr>
          <p:cNvPr id="26" name="4 CuadroTexto"/>
          <p:cNvSpPr txBox="1"/>
          <p:nvPr/>
        </p:nvSpPr>
        <p:spPr>
          <a:xfrm>
            <a:off x="3577536" y="1465620"/>
            <a:ext cx="201944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ln w="12700" cmpd="sng">
                  <a:solidFill>
                    <a:srgbClr val="4E8542"/>
                  </a:solidFill>
                  <a:prstDash val="solid"/>
                </a:ln>
                <a:gradFill>
                  <a:gsLst>
                    <a:gs pos="0">
                      <a:srgbClr val="4E8542"/>
                    </a:gs>
                    <a:gs pos="4000">
                      <a:srgbClr val="4E8542">
                        <a:lumMod val="60000"/>
                        <a:lumOff val="40000"/>
                      </a:srgbClr>
                    </a:gs>
                    <a:gs pos="87000">
                      <a:srgbClr val="4E854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+mn-lt"/>
              </a:rPr>
              <a:t>2012</a:t>
            </a:r>
          </a:p>
        </p:txBody>
      </p:sp>
      <p:sp>
        <p:nvSpPr>
          <p:cNvPr id="27" name="4 CuadroTexto"/>
          <p:cNvSpPr txBox="1"/>
          <p:nvPr/>
        </p:nvSpPr>
        <p:spPr>
          <a:xfrm>
            <a:off x="6657010" y="1465620"/>
            <a:ext cx="201944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ln w="12700" cmpd="sng">
                  <a:solidFill>
                    <a:srgbClr val="4E8542"/>
                  </a:solidFill>
                  <a:prstDash val="solid"/>
                </a:ln>
                <a:gradFill>
                  <a:gsLst>
                    <a:gs pos="0">
                      <a:srgbClr val="4E8542"/>
                    </a:gs>
                    <a:gs pos="4000">
                      <a:srgbClr val="4E8542">
                        <a:lumMod val="60000"/>
                        <a:lumOff val="40000"/>
                      </a:srgbClr>
                    </a:gs>
                    <a:gs pos="87000">
                      <a:srgbClr val="4E854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+mn-lt"/>
              </a:rPr>
              <a:t>2013</a:t>
            </a:r>
          </a:p>
        </p:txBody>
      </p:sp>
      <p:sp>
        <p:nvSpPr>
          <p:cNvPr id="28" name="4 CuadroTexto"/>
          <p:cNvSpPr txBox="1"/>
          <p:nvPr/>
        </p:nvSpPr>
        <p:spPr>
          <a:xfrm>
            <a:off x="776385" y="1619508"/>
            <a:ext cx="2019446" cy="36933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b="1" dirty="0" smtClean="0">
                <a:ln w="12700" cmpd="sng">
                  <a:solidFill>
                    <a:srgbClr val="4E8542"/>
                  </a:solidFill>
                  <a:prstDash val="solid"/>
                </a:ln>
                <a:gradFill>
                  <a:gsLst>
                    <a:gs pos="0">
                      <a:srgbClr val="4E8542"/>
                    </a:gs>
                    <a:gs pos="4000">
                      <a:srgbClr val="4E8542">
                        <a:lumMod val="60000"/>
                        <a:lumOff val="40000"/>
                      </a:srgbClr>
                    </a:gs>
                    <a:gs pos="87000">
                      <a:srgbClr val="4E854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+mn-lt"/>
              </a:rPr>
              <a:t>1st </a:t>
            </a:r>
            <a:r>
              <a:rPr lang="es-MX" b="1" dirty="0" err="1" smtClean="0">
                <a:ln w="12700" cmpd="sng">
                  <a:solidFill>
                    <a:srgbClr val="4E8542"/>
                  </a:solidFill>
                  <a:prstDash val="solid"/>
                </a:ln>
                <a:gradFill>
                  <a:gsLst>
                    <a:gs pos="0">
                      <a:srgbClr val="4E8542"/>
                    </a:gs>
                    <a:gs pos="4000">
                      <a:srgbClr val="4E8542">
                        <a:lumMod val="60000"/>
                        <a:lumOff val="40000"/>
                      </a:srgbClr>
                    </a:gs>
                    <a:gs pos="87000">
                      <a:srgbClr val="4E854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+mn-lt"/>
              </a:rPr>
              <a:t>publication</a:t>
            </a:r>
            <a:endParaRPr lang="es-MX" b="1" dirty="0">
              <a:ln w="12700" cmpd="sng">
                <a:solidFill>
                  <a:srgbClr val="4E8542"/>
                </a:solidFill>
                <a:prstDash val="solid"/>
              </a:ln>
              <a:gradFill>
                <a:gsLst>
                  <a:gs pos="0">
                    <a:srgbClr val="4E8542"/>
                  </a:gs>
                  <a:gs pos="4000">
                    <a:srgbClr val="4E8542">
                      <a:lumMod val="60000"/>
                      <a:lumOff val="40000"/>
                    </a:srgbClr>
                  </a:gs>
                  <a:gs pos="87000">
                    <a:srgbClr val="4E8542">
                      <a:lumMod val="20000"/>
                      <a:lumOff val="80000"/>
                    </a:srgbClr>
                  </a:gs>
                </a:gsLst>
                <a:lin ang="5400000"/>
              </a:gradFill>
              <a:latin typeface="+mn-lt"/>
            </a:endParaRPr>
          </a:p>
        </p:txBody>
      </p:sp>
      <p:sp>
        <p:nvSpPr>
          <p:cNvPr id="17425" name="4 CuadroTexto"/>
          <p:cNvSpPr txBox="1">
            <a:spLocks noChangeArrowheads="1"/>
          </p:cNvSpPr>
          <p:nvPr/>
        </p:nvSpPr>
        <p:spPr bwMode="auto">
          <a:xfrm>
            <a:off x="0" y="908720"/>
            <a:ext cx="287972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2400" b="1" dirty="0" smtClean="0">
                <a:solidFill>
                  <a:srgbClr val="7F7F7F"/>
                </a:solidFill>
              </a:rPr>
              <a:t>Base </a:t>
            </a:r>
            <a:r>
              <a:rPr lang="es-MX" sz="2400" b="1" dirty="0" err="1" smtClean="0">
                <a:solidFill>
                  <a:srgbClr val="7F7F7F"/>
                </a:solidFill>
              </a:rPr>
              <a:t>year</a:t>
            </a:r>
            <a:r>
              <a:rPr lang="es-MX" sz="2400" b="1" dirty="0" smtClean="0">
                <a:solidFill>
                  <a:srgbClr val="7F7F7F"/>
                </a:solidFill>
              </a:rPr>
              <a:t> 2003</a:t>
            </a:r>
            <a:endParaRPr lang="es-MX" sz="2400" b="1" dirty="0">
              <a:solidFill>
                <a:srgbClr val="7F7F7F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uadroTexto 7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307689" y="1942036"/>
            <a:ext cx="6774426" cy="1089978"/>
          </a:xfrm>
          <a:prstGeom prst="rect">
            <a:avLst/>
          </a:prstGeom>
          <a:blipFill rotWithShape="0">
            <a:blip r:embed="rId2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s-MX">
                <a:noFill/>
              </a:rPr>
              <a:t> </a:t>
            </a:r>
          </a:p>
        </p:txBody>
      </p:sp>
      <p:sp>
        <p:nvSpPr>
          <p:cNvPr id="9" name="CuadroTexto 8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1223443" y="4003160"/>
            <a:ext cx="6330810" cy="692754"/>
          </a:xfrm>
          <a:prstGeom prst="rect">
            <a:avLst/>
          </a:prstGeom>
          <a:blipFill rotWithShape="0">
            <a:blip r:embed="rId3" cstate="print"/>
            <a:stretch>
              <a:fillRect/>
            </a:stretch>
          </a:blipFill>
        </p:spPr>
        <p:txBody>
          <a:bodyPr/>
          <a:lstStyle/>
          <a:p>
            <a:pPr>
              <a:defRPr/>
            </a:pPr>
            <a:r>
              <a:rPr lang="es-MX">
                <a:noFill/>
              </a:rPr>
              <a:t> </a:t>
            </a:r>
          </a:p>
        </p:txBody>
      </p:sp>
      <p:sp>
        <p:nvSpPr>
          <p:cNvPr id="11" name="Rectángulo 10"/>
          <p:cNvSpPr/>
          <p:nvPr/>
        </p:nvSpPr>
        <p:spPr>
          <a:xfrm>
            <a:off x="0" y="1147763"/>
            <a:ext cx="8967788" cy="6731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b="1" dirty="0" err="1" smtClean="0">
                <a:solidFill>
                  <a:srgbClr val="002060"/>
                </a:solidFill>
              </a:rPr>
              <a:t>Then</a:t>
            </a:r>
            <a:r>
              <a:rPr lang="es-MX" sz="1600" b="1" dirty="0" smtClean="0">
                <a:solidFill>
                  <a:srgbClr val="002060"/>
                </a:solidFill>
              </a:rPr>
              <a:t>, </a:t>
            </a:r>
            <a:r>
              <a:rPr lang="es-MX" sz="1600" b="1" dirty="0" err="1" smtClean="0">
                <a:solidFill>
                  <a:srgbClr val="002060"/>
                </a:solidFill>
              </a:rPr>
              <a:t>we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dirty="0" err="1" smtClean="0">
                <a:solidFill>
                  <a:srgbClr val="002060"/>
                </a:solidFill>
              </a:rPr>
              <a:t>have</a:t>
            </a:r>
            <a:r>
              <a:rPr lang="es-MX" sz="1600" b="1" dirty="0" smtClean="0">
                <a:solidFill>
                  <a:srgbClr val="002060"/>
                </a:solidFill>
              </a:rPr>
              <a:t> </a:t>
            </a:r>
            <a:r>
              <a:rPr lang="es-MX" sz="1600" b="1" i="1" dirty="0" err="1" smtClean="0">
                <a:solidFill>
                  <a:srgbClr val="002060"/>
                </a:solidFill>
              </a:rPr>
              <a:t>unpaid</a:t>
            </a:r>
            <a:r>
              <a:rPr lang="es-MX" sz="1600" b="1" i="1" dirty="0" smtClean="0">
                <a:solidFill>
                  <a:srgbClr val="002060"/>
                </a:solidFill>
              </a:rPr>
              <a:t> </a:t>
            </a:r>
            <a:r>
              <a:rPr lang="es-MX" sz="1600" b="1" i="1" dirty="0" err="1" smtClean="0">
                <a:solidFill>
                  <a:srgbClr val="002060"/>
                </a:solidFill>
              </a:rPr>
              <a:t>work</a:t>
            </a:r>
            <a:r>
              <a:rPr lang="es-MX" sz="1600" b="1" i="1" dirty="0" smtClean="0">
                <a:solidFill>
                  <a:srgbClr val="002060"/>
                </a:solidFill>
              </a:rPr>
              <a:t> of </a:t>
            </a:r>
            <a:r>
              <a:rPr lang="es-MX" sz="1600" b="1" i="1" dirty="0" err="1" smtClean="0">
                <a:solidFill>
                  <a:srgbClr val="002060"/>
                </a:solidFill>
              </a:rPr>
              <a:t>households</a:t>
            </a:r>
            <a:r>
              <a:rPr lang="es-MX" sz="1600" b="1" i="1" dirty="0" smtClean="0">
                <a:solidFill>
                  <a:srgbClr val="002060"/>
                </a:solidFill>
              </a:rPr>
              <a:t> </a:t>
            </a:r>
            <a:r>
              <a:rPr lang="es-MX" sz="1600" b="1" i="1" dirty="0" err="1" smtClean="0">
                <a:solidFill>
                  <a:srgbClr val="002060"/>
                </a:solidFill>
              </a:rPr>
              <a:t>value</a:t>
            </a:r>
            <a:r>
              <a:rPr lang="es-MX" sz="1600" b="1" dirty="0" smtClean="0">
                <a:solidFill>
                  <a:srgbClr val="002060"/>
                </a:solidFill>
              </a:rPr>
              <a:t>:</a:t>
            </a:r>
            <a:endParaRPr lang="es-MX" sz="1600" dirty="0">
              <a:solidFill>
                <a:srgbClr val="002060"/>
              </a:solidFill>
            </a:endParaRPr>
          </a:p>
        </p:txBody>
      </p:sp>
      <p:sp>
        <p:nvSpPr>
          <p:cNvPr id="13" name="Rectángulo 12"/>
          <p:cNvSpPr/>
          <p:nvPr/>
        </p:nvSpPr>
        <p:spPr>
          <a:xfrm>
            <a:off x="12700" y="3316288"/>
            <a:ext cx="8966200" cy="42545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b="1" dirty="0" err="1" smtClean="0">
                <a:solidFill>
                  <a:srgbClr val="002060"/>
                </a:solidFill>
              </a:rPr>
              <a:t>Simplifying</a:t>
            </a:r>
            <a:r>
              <a:rPr lang="es-MX" sz="1600" b="1" dirty="0" smtClean="0">
                <a:solidFill>
                  <a:srgbClr val="002060"/>
                </a:solidFill>
              </a:rPr>
              <a:t>:</a:t>
            </a:r>
            <a:endParaRPr lang="es-MX" sz="1600" dirty="0">
              <a:solidFill>
                <a:srgbClr val="002060"/>
              </a:solidFill>
            </a:endParaRPr>
          </a:p>
        </p:txBody>
      </p:sp>
      <p:sp>
        <p:nvSpPr>
          <p:cNvPr id="16" name="Subtítulo 4"/>
          <p:cNvSpPr txBox="1">
            <a:spLocks/>
          </p:cNvSpPr>
          <p:nvPr/>
        </p:nvSpPr>
        <p:spPr bwMode="auto">
          <a:xfrm>
            <a:off x="0" y="46038"/>
            <a:ext cx="8820472" cy="754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A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brief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outlook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of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simultaneous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activities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evaluation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relative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to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the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efficience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of </a:t>
            </a:r>
            <a:r>
              <a:rPr kumimoji="0" lang="es-MX" sz="23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effective</a:t>
            </a:r>
            <a:r>
              <a:rPr kumimoji="0" lang="es-MX" sz="2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uLnTx/>
                <a:uFillTx/>
                <a:latin typeface="Helvetica" pitchFamily="34" charset="0"/>
                <a:ea typeface="+mn-ea"/>
                <a:cs typeface="+mn-cs"/>
              </a:rPr>
              <a:t> time</a:t>
            </a:r>
            <a:endParaRPr kumimoji="0" lang="es-MX" sz="23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uLnTx/>
              <a:uFillTx/>
              <a:latin typeface="Helvetica" pitchFamily="34" charset="0"/>
              <a:ea typeface="+mn-ea"/>
              <a:cs typeface="+mn-cs"/>
            </a:endParaRPr>
          </a:p>
        </p:txBody>
      </p:sp>
      <p:grpSp>
        <p:nvGrpSpPr>
          <p:cNvPr id="17" name="16 Grupo"/>
          <p:cNvGrpSpPr/>
          <p:nvPr/>
        </p:nvGrpSpPr>
        <p:grpSpPr>
          <a:xfrm>
            <a:off x="274637" y="5078413"/>
            <a:ext cx="9070727" cy="1570458"/>
            <a:chOff x="274637" y="5078413"/>
            <a:chExt cx="9070727" cy="1570458"/>
          </a:xfrm>
        </p:grpSpPr>
        <p:sp>
          <p:nvSpPr>
            <p:cNvPr id="18" name="Rectángulo 5"/>
            <p:cNvSpPr/>
            <p:nvPr/>
          </p:nvSpPr>
          <p:spPr>
            <a:xfrm>
              <a:off x="274637" y="5078413"/>
              <a:ext cx="4151313" cy="153352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 smtClean="0">
                  <a:solidFill>
                    <a:srgbClr val="0070C0"/>
                  </a:solidFill>
                </a:rPr>
                <a:t>Where</a:t>
              </a:r>
              <a:r>
                <a:rPr lang="es-MX" sz="1600" b="1" dirty="0" smtClean="0">
                  <a:solidFill>
                    <a:srgbClr val="0070C0"/>
                  </a:solidFill>
                </a:rPr>
                <a:t>:</a:t>
              </a:r>
              <a:endParaRPr lang="es-MX" sz="1600" b="1" dirty="0">
                <a:solidFill>
                  <a:srgbClr val="0070C0"/>
                </a:solidFill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>
                  <a:solidFill>
                    <a:srgbClr val="002060"/>
                  </a:solidFill>
                </a:rPr>
                <a:t>VTNRH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Unpaid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work</a:t>
              </a:r>
              <a:r>
                <a:rPr lang="es-MX" sz="1600" dirty="0" smtClean="0">
                  <a:solidFill>
                    <a:srgbClr val="002060"/>
                  </a:solidFill>
                </a:rPr>
                <a:t> of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households</a:t>
              </a:r>
              <a:r>
                <a:rPr lang="es-MX" sz="1600" dirty="0" smtClean="0">
                  <a:solidFill>
                    <a:srgbClr val="002060"/>
                  </a:solidFill>
                </a:rPr>
                <a:t> (UWH)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value</a:t>
              </a:r>
              <a:endParaRPr lang="es-MX" sz="1600" dirty="0">
                <a:solidFill>
                  <a:srgbClr val="002060"/>
                </a:solidFill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i="1" dirty="0" err="1">
                  <a:solidFill>
                    <a:srgbClr val="002060"/>
                  </a:solidFill>
                </a:rPr>
                <a:t>t</a:t>
              </a:r>
              <a:r>
                <a:rPr lang="es-MX" sz="1600" b="1" i="1" baseline="-25000" dirty="0" err="1">
                  <a:solidFill>
                    <a:srgbClr val="002060"/>
                  </a:solidFill>
                </a:rPr>
                <a:t>n</a:t>
              </a:r>
              <a:r>
                <a:rPr lang="es-MX" sz="1600" i="1" dirty="0">
                  <a:solidFill>
                    <a:srgbClr val="002060"/>
                  </a:solidFill>
                </a:rPr>
                <a:t>: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Hours</a:t>
              </a:r>
              <a:r>
                <a:rPr lang="es-MX" sz="1600" dirty="0" smtClean="0">
                  <a:solidFill>
                    <a:srgbClr val="002060"/>
                  </a:solidFill>
                </a:rPr>
                <a:t> (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upper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limit</a:t>
              </a:r>
              <a:r>
                <a:rPr lang="es-MX" sz="1600" dirty="0" smtClean="0">
                  <a:solidFill>
                    <a:srgbClr val="002060"/>
                  </a:solidFill>
                </a:rPr>
                <a:t>)</a:t>
              </a:r>
              <a:endParaRPr lang="es-MX" sz="1600" dirty="0">
                <a:solidFill>
                  <a:srgbClr val="002060"/>
                </a:solidFill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i="1" dirty="0">
                  <a:solidFill>
                    <a:srgbClr val="002060"/>
                  </a:solidFill>
                  <a:latin typeface="Symbol" panose="05050102010706020507" pitchFamily="18" charset="2"/>
                </a:rPr>
                <a:t>g</a:t>
              </a:r>
              <a:r>
                <a:rPr lang="es-MX" sz="1600" b="1" i="1" baseline="-25000" dirty="0">
                  <a:solidFill>
                    <a:srgbClr val="002060"/>
                  </a:solidFill>
                </a:rPr>
                <a:t>i</a:t>
              </a:r>
              <a:r>
                <a:rPr lang="es-MX" sz="1600" i="1" dirty="0">
                  <a:solidFill>
                    <a:srgbClr val="002060"/>
                  </a:solidFill>
                </a:rPr>
                <a:t>:</a:t>
              </a:r>
              <a:r>
                <a:rPr lang="es-MX" sz="1600" dirty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Efficiency</a:t>
              </a:r>
              <a:r>
                <a:rPr lang="es-MX" sz="1600" dirty="0" smtClean="0">
                  <a:solidFill>
                    <a:srgbClr val="002060"/>
                  </a:solidFill>
                </a:rPr>
                <a:t> ratio of time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spent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performing</a:t>
              </a:r>
              <a:r>
                <a:rPr lang="es-MX" sz="1600" dirty="0" smtClean="0">
                  <a:solidFill>
                    <a:srgbClr val="002060"/>
                  </a:solidFill>
                </a:rPr>
                <a:t> 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main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activities</a:t>
              </a:r>
              <a:r>
                <a:rPr lang="es-MX" sz="1600" dirty="0" smtClean="0">
                  <a:solidFill>
                    <a:srgbClr val="002060"/>
                  </a:solidFill>
                </a:rPr>
                <a:t> (</a:t>
              </a:r>
              <a:r>
                <a:rPr lang="es-MX" sz="1600" i="1" dirty="0" err="1" smtClean="0">
                  <a:solidFill>
                    <a:srgbClr val="002060"/>
                  </a:solidFill>
                </a:rPr>
                <a:t>threshold</a:t>
              </a:r>
              <a:r>
                <a:rPr lang="es-MX" sz="1600" dirty="0" smtClean="0">
                  <a:solidFill>
                    <a:srgbClr val="002060"/>
                  </a:solidFill>
                </a:rPr>
                <a:t>)</a:t>
              </a:r>
              <a:endParaRPr lang="es-MX" sz="1600" dirty="0">
                <a:solidFill>
                  <a:srgbClr val="002060"/>
                </a:solidFill>
              </a:endParaRPr>
            </a:p>
          </p:txBody>
        </p:sp>
        <p:sp>
          <p:nvSpPr>
            <p:cNvPr id="19" name="Rectángulo 6"/>
            <p:cNvSpPr/>
            <p:nvPr/>
          </p:nvSpPr>
          <p:spPr>
            <a:xfrm>
              <a:off x="4139952" y="5085184"/>
              <a:ext cx="5205412" cy="156368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>
                  <a:solidFill>
                    <a:srgbClr val="002060"/>
                  </a:solidFill>
                </a:rPr>
                <a:t>a</a:t>
              </a:r>
              <a:r>
                <a:rPr lang="es-MX" sz="1600" b="1" baseline="-25000" dirty="0" err="1">
                  <a:solidFill>
                    <a:srgbClr val="002060"/>
                  </a:solidFill>
                </a:rPr>
                <a:t>p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smtClean="0">
                  <a:solidFill>
                    <a:srgbClr val="002060"/>
                  </a:solidFill>
                </a:rPr>
                <a:t>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main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activity</a:t>
              </a:r>
              <a:endParaRPr lang="es-MX" sz="1600" dirty="0">
                <a:solidFill>
                  <a:srgbClr val="002060"/>
                </a:solidFill>
              </a:endParaRPr>
            </a:p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>
                  <a:solidFill>
                    <a:srgbClr val="002060"/>
                  </a:solidFill>
                </a:rPr>
                <a:t>w</a:t>
              </a:r>
              <a:r>
                <a:rPr lang="es-MX" sz="1600" b="1" baseline="-25000" dirty="0" err="1">
                  <a:solidFill>
                    <a:srgbClr val="002060"/>
                  </a:solidFill>
                </a:rPr>
                <a:t>p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Wage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for</a:t>
              </a:r>
              <a:r>
                <a:rPr lang="es-MX" sz="1600" dirty="0" smtClean="0">
                  <a:solidFill>
                    <a:srgbClr val="002060"/>
                  </a:solidFill>
                </a:rPr>
                <a:t> 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main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activity</a:t>
              </a:r>
              <a:endParaRPr lang="es-MX" sz="1600" dirty="0">
                <a:solidFill>
                  <a:srgbClr val="002060"/>
                </a:solidFill>
              </a:endParaRPr>
            </a:p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>
                  <a:solidFill>
                    <a:srgbClr val="002060"/>
                  </a:solidFill>
                </a:rPr>
                <a:t>a</a:t>
              </a:r>
              <a:r>
                <a:rPr lang="es-MX" sz="1600" b="1" baseline="-25000" dirty="0">
                  <a:solidFill>
                    <a:srgbClr val="002060"/>
                  </a:solidFill>
                </a:rPr>
                <a:t>s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smtClean="0">
                  <a:solidFill>
                    <a:srgbClr val="002060"/>
                  </a:solidFill>
                </a:rPr>
                <a:t>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simultaneous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activity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</a:p>
            <a:p>
              <a:pPr lvl="1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s-MX" sz="1600" b="1" dirty="0" err="1" smtClean="0">
                  <a:solidFill>
                    <a:srgbClr val="002060"/>
                  </a:solidFill>
                </a:rPr>
                <a:t>w</a:t>
              </a:r>
              <a:r>
                <a:rPr lang="es-MX" sz="1600" b="1" baseline="-25000" dirty="0" err="1" smtClean="0">
                  <a:solidFill>
                    <a:srgbClr val="002060"/>
                  </a:solidFill>
                </a:rPr>
                <a:t>s</a:t>
              </a:r>
              <a:r>
                <a:rPr lang="es-MX" sz="1600" dirty="0">
                  <a:solidFill>
                    <a:srgbClr val="002060"/>
                  </a:solidFill>
                </a:rPr>
                <a:t>: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Wage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for</a:t>
              </a:r>
              <a:r>
                <a:rPr lang="es-MX" sz="1600" dirty="0" smtClean="0">
                  <a:solidFill>
                    <a:srgbClr val="002060"/>
                  </a:solidFill>
                </a:rPr>
                <a:t> UWH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simultaneous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r>
                <a:rPr lang="es-MX" sz="1600" dirty="0" err="1" smtClean="0">
                  <a:solidFill>
                    <a:srgbClr val="002060"/>
                  </a:solidFill>
                </a:rPr>
                <a:t>activity</a:t>
              </a:r>
              <a:r>
                <a:rPr lang="es-MX" sz="1600" dirty="0" smtClean="0">
                  <a:solidFill>
                    <a:srgbClr val="002060"/>
                  </a:solidFill>
                </a:rPr>
                <a:t> </a:t>
              </a:r>
              <a:endParaRPr lang="es-MX" sz="1600" dirty="0">
                <a:solidFill>
                  <a:srgbClr val="002060"/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1 Título"/>
          <p:cNvSpPr txBox="1">
            <a:spLocks/>
          </p:cNvSpPr>
          <p:nvPr/>
        </p:nvSpPr>
        <p:spPr bwMode="auto">
          <a:xfrm>
            <a:off x="179388" y="44450"/>
            <a:ext cx="86074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2" eaLnBrk="1" hangingPunct="1"/>
            <a:r>
              <a:rPr lang="en-US" sz="3200" b="1" smtClean="0">
                <a:solidFill>
                  <a:schemeClr val="accent2"/>
                </a:solidFill>
              </a:rPr>
              <a:t>Investigations in process</a:t>
            </a:r>
            <a:endParaRPr lang="en-US" sz="3200" b="1">
              <a:solidFill>
                <a:schemeClr val="accent2"/>
              </a:solidFill>
            </a:endParaRPr>
          </a:p>
        </p:txBody>
      </p:sp>
      <p:sp>
        <p:nvSpPr>
          <p:cNvPr id="3" name="2 CuadroTexto"/>
          <p:cNvSpPr txBox="1"/>
          <p:nvPr/>
        </p:nvSpPr>
        <p:spPr>
          <a:xfrm>
            <a:off x="323850" y="981075"/>
            <a:ext cx="8569325" cy="321626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lvl="2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accent4"/>
                </a:solidFill>
              </a:rPr>
              <a:t>Measuring welfare</a:t>
            </a:r>
          </a:p>
          <a:p>
            <a:pPr marL="0" lvl="2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1500" b="1" dirty="0" smtClean="0">
              <a:solidFill>
                <a:schemeClr val="accent4"/>
              </a:solidFill>
            </a:endParaRP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smtClean="0"/>
              <a:t>The importance of unpaid care and domestic labor goes further its economic value if compared to the GDP.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endParaRPr lang="en-US" sz="2000" dirty="0" smtClean="0"/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smtClean="0"/>
              <a:t>Represents the real demand for the set of goods and services exchanged on the market, and its final destination according to their usefulness to households.</a:t>
            </a:r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000" dirty="0" smtClean="0"/>
          </a:p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smtClean="0"/>
              <a:t>Generally, groceries acquired on establishments require additional treatment before being offered to the household members.</a:t>
            </a:r>
            <a:endParaRPr lang="en-US" sz="2000" dirty="0"/>
          </a:p>
        </p:txBody>
      </p:sp>
      <p:sp>
        <p:nvSpPr>
          <p:cNvPr id="66564" name="9 CuadroTexto"/>
          <p:cNvSpPr txBox="1">
            <a:spLocks noChangeArrowheads="1"/>
          </p:cNvSpPr>
          <p:nvPr/>
        </p:nvSpPr>
        <p:spPr bwMode="auto">
          <a:xfrm>
            <a:off x="1116013" y="4724400"/>
            <a:ext cx="691197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Ø"/>
              <a:defRPr/>
            </a:pPr>
            <a:r>
              <a:rPr lang="en-US" sz="2000" dirty="0" smtClean="0"/>
              <a:t>Unpaid domestic labor allows to conceive welfare as the condition that enables people to enjoy good things in life and improve mood.</a:t>
            </a:r>
            <a:endParaRPr lang="en-US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1 Título"/>
          <p:cNvSpPr txBox="1">
            <a:spLocks/>
          </p:cNvSpPr>
          <p:nvPr/>
        </p:nvSpPr>
        <p:spPr bwMode="auto">
          <a:xfrm>
            <a:off x="179388" y="44450"/>
            <a:ext cx="8607425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marL="0" lvl="2" eaLnBrk="1" hangingPunct="1"/>
            <a:r>
              <a:rPr lang="es-MX" sz="3200" b="1" dirty="0" err="1" smtClean="0">
                <a:solidFill>
                  <a:schemeClr val="accent2"/>
                </a:solidFill>
              </a:rPr>
              <a:t>Investigations</a:t>
            </a:r>
            <a:r>
              <a:rPr lang="es-MX" sz="3200" b="1" dirty="0" smtClean="0">
                <a:solidFill>
                  <a:schemeClr val="accent2"/>
                </a:solidFill>
              </a:rPr>
              <a:t> in </a:t>
            </a:r>
            <a:r>
              <a:rPr lang="es-MX" sz="3200" b="1" dirty="0" err="1" smtClean="0">
                <a:solidFill>
                  <a:schemeClr val="accent2"/>
                </a:solidFill>
              </a:rPr>
              <a:t>process</a:t>
            </a:r>
            <a:endParaRPr lang="es-MX" sz="3200" b="1" dirty="0">
              <a:solidFill>
                <a:schemeClr val="accent2"/>
              </a:solidFill>
            </a:endParaRPr>
          </a:p>
        </p:txBody>
      </p:sp>
      <p:sp>
        <p:nvSpPr>
          <p:cNvPr id="4" name="3 CuadroTexto"/>
          <p:cNvSpPr txBox="1"/>
          <p:nvPr/>
        </p:nvSpPr>
        <p:spPr>
          <a:xfrm>
            <a:off x="1187624" y="980728"/>
            <a:ext cx="6840760" cy="26545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2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Health</a:t>
            </a:r>
            <a:r>
              <a:rPr lang="es-MX" sz="3200" b="1" dirty="0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 </a:t>
            </a:r>
            <a:r>
              <a:rPr lang="es-MX" sz="32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</a:rPr>
              <a:t>Care</a:t>
            </a:r>
            <a:endParaRPr lang="es-MX" sz="32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marL="0" lvl="2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05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r>
              <a:rPr lang="es-MX" sz="2800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Health</a:t>
            </a:r>
            <a:r>
              <a:rPr lang="es-MX" sz="28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800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assistance</a:t>
            </a:r>
            <a:r>
              <a:rPr lang="es-MX" sz="28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800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for</a:t>
            </a:r>
            <a:r>
              <a:rPr lang="es-MX" sz="28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800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everyone</a:t>
            </a:r>
            <a:endParaRPr lang="es-MX" sz="28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Arial" charset="0"/>
              <a:buChar char="•"/>
              <a:defRPr/>
            </a:pPr>
            <a:endParaRPr lang="es-MX" sz="6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3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out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of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every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400" i="1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10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people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living in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Mexico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, are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not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willing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to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live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in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same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household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with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people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4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with</a:t>
            </a:r>
            <a:r>
              <a:rPr lang="es-MX" sz="24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HIV/AIDS.</a:t>
            </a:r>
            <a:endParaRPr lang="es-MX" sz="2400" i="1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                                                       ENSD2010</a:t>
            </a:r>
          </a:p>
        </p:txBody>
      </p:sp>
      <p:sp>
        <p:nvSpPr>
          <p:cNvPr id="6" name="5 CuadroTexto"/>
          <p:cNvSpPr txBox="1"/>
          <p:nvPr/>
        </p:nvSpPr>
        <p:spPr>
          <a:xfrm>
            <a:off x="755576" y="4293096"/>
            <a:ext cx="7992888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In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this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regard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,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Mexico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submitted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document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 </a:t>
            </a:r>
            <a:r>
              <a:rPr lang="es-MX" sz="2000" b="1" i="1" dirty="0" smtClean="0">
                <a:solidFill>
                  <a:schemeClr val="accent3">
                    <a:lumMod val="75000"/>
                  </a:schemeClr>
                </a:solidFill>
                <a:latin typeface="+mn-lt"/>
                <a:hlinkClick r:id="rId2"/>
              </a:rPr>
              <a:t>“</a:t>
            </a:r>
            <a:r>
              <a:rPr lang="en-US" sz="2000" b="1" i="1" dirty="0" smtClean="0">
                <a:solidFill>
                  <a:schemeClr val="accent3">
                    <a:lumMod val="75000"/>
                  </a:schemeClr>
                </a:solidFill>
                <a:latin typeface="+mn-lt"/>
                <a:hlinkClick r:id="rId2"/>
              </a:rPr>
              <a:t>Care and support at home</a:t>
            </a:r>
            <a:r>
              <a:rPr lang="es-MX" sz="20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  <a:hlinkClick r:id="rId2"/>
              </a:rPr>
              <a:t>”</a:t>
            </a:r>
            <a:r>
              <a:rPr lang="es-MX" sz="2000" b="1" i="1" dirty="0" smtClean="0">
                <a:solidFill>
                  <a:schemeClr val="accent3">
                    <a:lumMod val="20000"/>
                    <a:lumOff val="80000"/>
                  </a:schemeClr>
                </a:solidFill>
                <a:latin typeface="+mn-lt"/>
                <a:hlinkClick r:id="rId3" action="ppaction://hlinkfile"/>
              </a:rPr>
              <a:t> 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at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57th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session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of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U.N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Commission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on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Status of </a:t>
            </a:r>
            <a:r>
              <a:rPr lang="es-MX" sz="2000" i="1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Women</a:t>
            </a:r>
            <a:r>
              <a:rPr lang="es-MX" sz="2000" i="1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, 2013.</a:t>
            </a:r>
          </a:p>
          <a:p>
            <a:pPr marL="0" lvl="2"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000" b="1" dirty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o 4"/>
          <p:cNvGrpSpPr>
            <a:grpSpLocks/>
          </p:cNvGrpSpPr>
          <p:nvPr/>
        </p:nvGrpSpPr>
        <p:grpSpPr bwMode="auto">
          <a:xfrm>
            <a:off x="539552" y="4437112"/>
            <a:ext cx="1922661" cy="1636216"/>
            <a:chOff x="137565" y="3945293"/>
            <a:chExt cx="2499821" cy="2499821"/>
          </a:xfrm>
        </p:grpSpPr>
        <p:pic>
          <p:nvPicPr>
            <p:cNvPr id="64522" name="Imagen 2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565" y="3945293"/>
              <a:ext cx="2499821" cy="2499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64523" name="Imagen 3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619672" y="5518593"/>
              <a:ext cx="792088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9" name="8 CuadroTexto"/>
          <p:cNvSpPr txBox="1"/>
          <p:nvPr/>
        </p:nvSpPr>
        <p:spPr>
          <a:xfrm>
            <a:off x="395288" y="1876425"/>
            <a:ext cx="3779837" cy="126188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“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Tourist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”.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This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type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of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user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is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characterised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by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need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of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basic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information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without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conducting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a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detailed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research</a:t>
            </a:r>
            <a:r>
              <a:rPr lang="es-MX" sz="2200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.</a:t>
            </a:r>
            <a:endParaRPr lang="es-MX" sz="22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0" name="9 CuadroTexto"/>
          <p:cNvSpPr txBox="1"/>
          <p:nvPr/>
        </p:nvSpPr>
        <p:spPr>
          <a:xfrm>
            <a:off x="4932040" y="2348880"/>
            <a:ext cx="3959225" cy="98488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“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Farmer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”.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User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who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has a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better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knowledge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about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the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information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.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This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user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accesses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to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a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wider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range</a:t>
            </a:r>
            <a:r>
              <a:rPr lang="es-MX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 of </a:t>
            </a:r>
            <a:r>
              <a:rPr lang="es-MX" dirty="0" err="1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topics</a:t>
            </a:r>
            <a:r>
              <a:rPr lang="es-MX" sz="2200" dirty="0" smtClean="0">
                <a:solidFill>
                  <a:schemeClr val="accent4">
                    <a:lumMod val="75000"/>
                  </a:schemeClr>
                </a:solidFill>
                <a:latin typeface="+mn-lt"/>
              </a:rPr>
              <a:t>.</a:t>
            </a:r>
            <a:endParaRPr lang="es-MX" sz="2200" dirty="0">
              <a:solidFill>
                <a:schemeClr val="accent4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3" name="1 Título"/>
          <p:cNvSpPr txBox="1">
            <a:spLocks/>
          </p:cNvSpPr>
          <p:nvPr/>
        </p:nvSpPr>
        <p:spPr>
          <a:xfrm>
            <a:off x="323850" y="188913"/>
            <a:ext cx="8607425" cy="10080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s-MX" sz="32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Data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publication</a:t>
            </a:r>
            <a:endParaRPr lang="es-MX" sz="3200" b="1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4517" name="Imagen 1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61159" y="2811835"/>
            <a:ext cx="1266825" cy="1265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10 CuadroTexto"/>
          <p:cNvSpPr txBox="1"/>
          <p:nvPr/>
        </p:nvSpPr>
        <p:spPr>
          <a:xfrm>
            <a:off x="2195736" y="4869160"/>
            <a:ext cx="633730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dirty="0">
                <a:solidFill>
                  <a:schemeClr val="accent3">
                    <a:lumMod val="75000"/>
                  </a:schemeClr>
                </a:solidFill>
                <a:latin typeface="+mn-lt"/>
              </a:rPr>
              <a:t>“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Miner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”.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Specialized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user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who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wants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full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access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to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the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detailed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information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in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order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to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perform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 </a:t>
            </a:r>
            <a:r>
              <a:rPr lang="es-MX" dirty="0" err="1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analysis</a:t>
            </a:r>
            <a:r>
              <a:rPr lang="es-MX" dirty="0" smtClean="0">
                <a:solidFill>
                  <a:schemeClr val="accent3">
                    <a:lumMod val="75000"/>
                  </a:schemeClr>
                </a:solidFill>
                <a:latin typeface="+mn-lt"/>
              </a:rPr>
              <a:t>.  </a:t>
            </a:r>
            <a:endParaRPr lang="es-MX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323850" y="890588"/>
            <a:ext cx="8607425" cy="10080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s-MX" sz="3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Types</a:t>
            </a:r>
            <a:r>
              <a:rPr lang="es-MX" sz="3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of </a:t>
            </a:r>
            <a:r>
              <a:rPr lang="es-MX" sz="3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users</a:t>
            </a:r>
            <a:endParaRPr lang="es-MX" sz="3200" b="1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4521" name="Imagen 5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00192" y="188640"/>
            <a:ext cx="1657350" cy="201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179388" y="44450"/>
            <a:ext cx="8607425" cy="7921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s-MX" sz="32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Data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publication</a:t>
            </a:r>
            <a:endParaRPr lang="es-MX" sz="3200" b="1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250825" y="620713"/>
            <a:ext cx="8607425" cy="7921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s-MX" sz="3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Unpaid</a:t>
            </a:r>
            <a:r>
              <a:rPr lang="es-MX" sz="3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3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work</a:t>
            </a:r>
            <a:r>
              <a:rPr lang="es-MX" sz="3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of </a:t>
            </a:r>
            <a:r>
              <a:rPr lang="es-MX" sz="3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households</a:t>
            </a:r>
            <a:r>
              <a:rPr lang="es-MX" sz="3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Simulator</a:t>
            </a:r>
            <a:endParaRPr lang="es-MX" sz="3200" b="1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12" name="4 CuadroTexto"/>
          <p:cNvSpPr txBox="1"/>
          <p:nvPr/>
        </p:nvSpPr>
        <p:spPr>
          <a:xfrm>
            <a:off x="323850" y="1341438"/>
            <a:ext cx="8607425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 err="1" smtClean="0">
                <a:latin typeface="+mj-lt"/>
              </a:rPr>
              <a:t>The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aim</a:t>
            </a:r>
            <a:r>
              <a:rPr lang="es-MX" sz="2000" dirty="0" smtClean="0">
                <a:latin typeface="+mj-lt"/>
              </a:rPr>
              <a:t> of </a:t>
            </a:r>
            <a:r>
              <a:rPr lang="es-MX" sz="2000" dirty="0" err="1" smtClean="0">
                <a:latin typeface="+mj-lt"/>
              </a:rPr>
              <a:t>this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tool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is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to</a:t>
            </a:r>
            <a:r>
              <a:rPr lang="es-MX" sz="2000" dirty="0" smtClean="0">
                <a:latin typeface="+mj-lt"/>
              </a:rPr>
              <a:t> introduce and </a:t>
            </a:r>
            <a:r>
              <a:rPr lang="es-MX" sz="2000" dirty="0" err="1" smtClean="0">
                <a:latin typeface="+mj-lt"/>
              </a:rPr>
              <a:t>explain</a:t>
            </a:r>
            <a:r>
              <a:rPr lang="es-MX" sz="2000" dirty="0" smtClean="0">
                <a:latin typeface="+mj-lt"/>
              </a:rPr>
              <a:t>, in </a:t>
            </a:r>
            <a:r>
              <a:rPr lang="es-MX" sz="2000" dirty="0" err="1" smtClean="0">
                <a:latin typeface="+mj-lt"/>
              </a:rPr>
              <a:t>an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easy</a:t>
            </a:r>
            <a:r>
              <a:rPr lang="es-MX" sz="2000" dirty="0" smtClean="0">
                <a:latin typeface="+mj-lt"/>
              </a:rPr>
              <a:t> and </a:t>
            </a:r>
            <a:r>
              <a:rPr lang="es-MX" sz="2000" dirty="0" err="1" smtClean="0">
                <a:latin typeface="+mj-lt"/>
              </a:rPr>
              <a:t>friendly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way</a:t>
            </a:r>
            <a:r>
              <a:rPr lang="es-MX" sz="2000" dirty="0" smtClean="0">
                <a:latin typeface="+mj-lt"/>
              </a:rPr>
              <a:t>, </a:t>
            </a:r>
            <a:r>
              <a:rPr lang="es-MX" sz="2000" dirty="0" err="1" smtClean="0">
                <a:latin typeface="+mj-lt"/>
              </a:rPr>
              <a:t>the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economic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valuation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method</a:t>
            </a:r>
            <a:r>
              <a:rPr lang="es-MX" sz="2000" dirty="0" smtClean="0">
                <a:latin typeface="+mj-lt"/>
              </a:rPr>
              <a:t> of </a:t>
            </a:r>
            <a:r>
              <a:rPr lang="es-MX" sz="2000" dirty="0" err="1" smtClean="0">
                <a:latin typeface="+mj-lt"/>
              </a:rPr>
              <a:t>unpaid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work</a:t>
            </a:r>
            <a:r>
              <a:rPr lang="es-MX" sz="2000" dirty="0" smtClean="0">
                <a:latin typeface="+mj-lt"/>
              </a:rPr>
              <a:t> of </a:t>
            </a:r>
            <a:r>
              <a:rPr lang="es-MX" sz="2000" dirty="0" err="1" smtClean="0">
                <a:latin typeface="+mj-lt"/>
              </a:rPr>
              <a:t>households</a:t>
            </a:r>
            <a:r>
              <a:rPr lang="es-MX" sz="2000" dirty="0" smtClean="0">
                <a:latin typeface="+mj-lt"/>
              </a:rPr>
              <a:t>.</a:t>
            </a:r>
            <a:endParaRPr lang="es-MX" sz="2000" dirty="0">
              <a:latin typeface="+mj-lt"/>
            </a:endParaRPr>
          </a:p>
        </p:txBody>
      </p:sp>
      <p:pic>
        <p:nvPicPr>
          <p:cNvPr id="65541" name="Picture 3"/>
          <p:cNvPicPr>
            <a:picLocks noChangeAspect="1" noChangeArrowheads="1"/>
          </p:cNvPicPr>
          <p:nvPr/>
        </p:nvPicPr>
        <p:blipFill>
          <a:blip r:embed="rId2" cstate="print"/>
          <a:srcRect t="5598"/>
          <a:stretch>
            <a:fillRect/>
          </a:stretch>
        </p:blipFill>
        <p:spPr bwMode="auto">
          <a:xfrm>
            <a:off x="1691680" y="2132856"/>
            <a:ext cx="60483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5542" name="5 Rectángulo"/>
          <p:cNvSpPr>
            <a:spLocks noChangeArrowheads="1"/>
          </p:cNvSpPr>
          <p:nvPr/>
        </p:nvSpPr>
        <p:spPr bwMode="auto">
          <a:xfrm>
            <a:off x="215900" y="5949950"/>
            <a:ext cx="83883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dirty="0"/>
              <a:t>http://www.inegi.org.mx/est/contenidos/proyectos/cn/tnrh/simulador.aspx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130" name="Object 2"/>
          <p:cNvGraphicFramePr>
            <a:graphicFrameLocks noChangeAspect="1"/>
          </p:cNvGraphicFramePr>
          <p:nvPr/>
        </p:nvGraphicFramePr>
        <p:xfrm flipV="1">
          <a:off x="107950" y="6661150"/>
          <a:ext cx="360363" cy="80963"/>
        </p:xfrm>
        <a:graphic>
          <a:graphicData uri="http://schemas.openxmlformats.org/presentationml/2006/ole">
            <p:oleObj spid="_x0000_s48130" name="Objeto empaquetador del shell" showAsIcon="1" r:id="rId3" imgW="2168280" imgH="480960" progId="Package">
              <p:embed/>
            </p:oleObj>
          </a:graphicData>
        </a:graphic>
      </p:graphicFrame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4" cstate="print"/>
          <a:srcRect t="5598"/>
          <a:stretch>
            <a:fillRect/>
          </a:stretch>
        </p:blipFill>
        <p:spPr bwMode="auto">
          <a:xfrm>
            <a:off x="1691680" y="2132856"/>
            <a:ext cx="6048375" cy="375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1 Título"/>
          <p:cNvSpPr txBox="1">
            <a:spLocks/>
          </p:cNvSpPr>
          <p:nvPr/>
        </p:nvSpPr>
        <p:spPr>
          <a:xfrm>
            <a:off x="179388" y="44450"/>
            <a:ext cx="8607425" cy="7921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s-MX" sz="32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Data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publication</a:t>
            </a:r>
            <a:endParaRPr lang="es-MX" sz="3200" b="1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1 Título"/>
          <p:cNvSpPr txBox="1">
            <a:spLocks/>
          </p:cNvSpPr>
          <p:nvPr/>
        </p:nvSpPr>
        <p:spPr>
          <a:xfrm>
            <a:off x="250825" y="620713"/>
            <a:ext cx="8607425" cy="792162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s-MX" sz="3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Unpaid</a:t>
            </a:r>
            <a:r>
              <a:rPr lang="es-MX" sz="3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3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work</a:t>
            </a:r>
            <a:r>
              <a:rPr lang="es-MX" sz="3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of </a:t>
            </a:r>
            <a:r>
              <a:rPr lang="es-MX" sz="3200" b="1" dirty="0" err="1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households</a:t>
            </a:r>
            <a:r>
              <a:rPr lang="es-MX" sz="32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 Simulator</a:t>
            </a:r>
            <a:endParaRPr lang="es-MX" sz="3200" b="1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" name="4 CuadroTexto"/>
          <p:cNvSpPr txBox="1"/>
          <p:nvPr/>
        </p:nvSpPr>
        <p:spPr>
          <a:xfrm>
            <a:off x="323850" y="1341438"/>
            <a:ext cx="8607425" cy="707886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just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dirty="0" err="1" smtClean="0">
                <a:latin typeface="+mj-lt"/>
              </a:rPr>
              <a:t>The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aim</a:t>
            </a:r>
            <a:r>
              <a:rPr lang="es-MX" sz="2000" dirty="0" smtClean="0">
                <a:latin typeface="+mj-lt"/>
              </a:rPr>
              <a:t> of </a:t>
            </a:r>
            <a:r>
              <a:rPr lang="es-MX" sz="2000" dirty="0" err="1" smtClean="0">
                <a:latin typeface="+mj-lt"/>
              </a:rPr>
              <a:t>this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tool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is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to</a:t>
            </a:r>
            <a:r>
              <a:rPr lang="es-MX" sz="2000" dirty="0" smtClean="0">
                <a:latin typeface="+mj-lt"/>
              </a:rPr>
              <a:t> introduce and </a:t>
            </a:r>
            <a:r>
              <a:rPr lang="es-MX" sz="2000" dirty="0" err="1" smtClean="0">
                <a:latin typeface="+mj-lt"/>
              </a:rPr>
              <a:t>explain</a:t>
            </a:r>
            <a:r>
              <a:rPr lang="es-MX" sz="2000" dirty="0" smtClean="0">
                <a:latin typeface="+mj-lt"/>
              </a:rPr>
              <a:t>, in </a:t>
            </a:r>
            <a:r>
              <a:rPr lang="es-MX" sz="2000" dirty="0" err="1" smtClean="0">
                <a:latin typeface="+mj-lt"/>
              </a:rPr>
              <a:t>an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easy</a:t>
            </a:r>
            <a:r>
              <a:rPr lang="es-MX" sz="2000" dirty="0" smtClean="0">
                <a:latin typeface="+mj-lt"/>
              </a:rPr>
              <a:t> and </a:t>
            </a:r>
            <a:r>
              <a:rPr lang="es-MX" sz="2000" dirty="0" err="1" smtClean="0">
                <a:latin typeface="+mj-lt"/>
              </a:rPr>
              <a:t>friendly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way</a:t>
            </a:r>
            <a:r>
              <a:rPr lang="es-MX" sz="2000" dirty="0" smtClean="0">
                <a:latin typeface="+mj-lt"/>
              </a:rPr>
              <a:t>, </a:t>
            </a:r>
            <a:r>
              <a:rPr lang="es-MX" sz="2000" dirty="0" err="1" smtClean="0">
                <a:latin typeface="+mj-lt"/>
              </a:rPr>
              <a:t>the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economic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valuation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method</a:t>
            </a:r>
            <a:r>
              <a:rPr lang="es-MX" sz="2000" dirty="0" smtClean="0">
                <a:latin typeface="+mj-lt"/>
              </a:rPr>
              <a:t> of </a:t>
            </a:r>
            <a:r>
              <a:rPr lang="es-MX" sz="2000" dirty="0" err="1" smtClean="0">
                <a:latin typeface="+mj-lt"/>
              </a:rPr>
              <a:t>unpaid</a:t>
            </a:r>
            <a:r>
              <a:rPr lang="es-MX" sz="2000" dirty="0" smtClean="0">
                <a:latin typeface="+mj-lt"/>
              </a:rPr>
              <a:t> </a:t>
            </a:r>
            <a:r>
              <a:rPr lang="es-MX" sz="2000" dirty="0" err="1" smtClean="0">
                <a:latin typeface="+mj-lt"/>
              </a:rPr>
              <a:t>work</a:t>
            </a:r>
            <a:r>
              <a:rPr lang="es-MX" sz="2000" dirty="0" smtClean="0">
                <a:latin typeface="+mj-lt"/>
              </a:rPr>
              <a:t> of </a:t>
            </a:r>
            <a:r>
              <a:rPr lang="es-MX" sz="2000" dirty="0" err="1" smtClean="0">
                <a:latin typeface="+mj-lt"/>
              </a:rPr>
              <a:t>households</a:t>
            </a:r>
            <a:r>
              <a:rPr lang="es-MX" sz="2000" dirty="0" smtClean="0">
                <a:latin typeface="+mj-lt"/>
              </a:rPr>
              <a:t>.</a:t>
            </a:r>
            <a:endParaRPr lang="es-MX" sz="2000" dirty="0">
              <a:latin typeface="+mj-lt"/>
            </a:endParaRPr>
          </a:p>
        </p:txBody>
      </p:sp>
      <p:sp>
        <p:nvSpPr>
          <p:cNvPr id="8" name="5 Rectángulo"/>
          <p:cNvSpPr>
            <a:spLocks noChangeArrowheads="1"/>
          </p:cNvSpPr>
          <p:nvPr/>
        </p:nvSpPr>
        <p:spPr bwMode="auto">
          <a:xfrm>
            <a:off x="215900" y="5949950"/>
            <a:ext cx="8388350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MX" dirty="0"/>
              <a:t>http://www.inegi.org.mx/est/contenidos/proyectos/cn/tnrh/simulador.aspx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verb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cmd type="verb" cmd="0">
                                      <p:cBhvr>
                                        <p:cTn id="6" dur="1" fill="hold"/>
                                        <p:tgtEl>
                                          <p:spTgt spid="481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539552" y="836712"/>
            <a:ext cx="76328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MX" dirty="0" err="1" smtClean="0"/>
              <a:t>During</a:t>
            </a:r>
            <a:r>
              <a:rPr lang="es-MX" dirty="0" smtClean="0"/>
              <a:t>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construction</a:t>
            </a:r>
            <a:r>
              <a:rPr lang="es-MX" dirty="0" smtClean="0"/>
              <a:t> </a:t>
            </a:r>
            <a:r>
              <a:rPr lang="es-MX" dirty="0" err="1" smtClean="0"/>
              <a:t>process</a:t>
            </a:r>
            <a:r>
              <a:rPr lang="es-MX" dirty="0" smtClean="0"/>
              <a:t> of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Unpaid</a:t>
            </a:r>
            <a:r>
              <a:rPr lang="es-MX" dirty="0" smtClean="0"/>
              <a:t> </a:t>
            </a:r>
            <a:r>
              <a:rPr lang="es-MX" dirty="0" err="1" smtClean="0"/>
              <a:t>Work</a:t>
            </a:r>
            <a:r>
              <a:rPr lang="es-MX" dirty="0" smtClean="0"/>
              <a:t> of </a:t>
            </a:r>
            <a:r>
              <a:rPr lang="es-MX" dirty="0" err="1" smtClean="0"/>
              <a:t>Households</a:t>
            </a:r>
            <a:r>
              <a:rPr lang="es-MX" dirty="0" smtClean="0"/>
              <a:t> </a:t>
            </a:r>
            <a:r>
              <a:rPr lang="es-MX" dirty="0" err="1" smtClean="0"/>
              <a:t>Satellite</a:t>
            </a:r>
            <a:r>
              <a:rPr lang="es-MX" dirty="0" smtClean="0"/>
              <a:t> </a:t>
            </a:r>
            <a:r>
              <a:rPr lang="es-MX" dirty="0" err="1" smtClean="0"/>
              <a:t>Account</a:t>
            </a:r>
            <a:r>
              <a:rPr lang="es-MX" dirty="0" smtClean="0"/>
              <a:t>, </a:t>
            </a:r>
            <a:r>
              <a:rPr lang="es-MX" dirty="0" err="1" smtClean="0"/>
              <a:t>Mexico</a:t>
            </a:r>
            <a:r>
              <a:rPr lang="es-MX" dirty="0" smtClean="0"/>
              <a:t> </a:t>
            </a:r>
            <a:r>
              <a:rPr lang="es-MX" dirty="0" err="1" smtClean="0"/>
              <a:t>promoted</a:t>
            </a:r>
            <a:r>
              <a:rPr lang="es-MX" dirty="0" smtClean="0"/>
              <a:t> </a:t>
            </a:r>
            <a:r>
              <a:rPr lang="es-MX" dirty="0" err="1" smtClean="0"/>
              <a:t>technical</a:t>
            </a:r>
            <a:r>
              <a:rPr lang="es-MX" dirty="0" smtClean="0"/>
              <a:t> </a:t>
            </a:r>
            <a:r>
              <a:rPr lang="es-MX" dirty="0" err="1" smtClean="0"/>
              <a:t>cooperation</a:t>
            </a:r>
            <a:r>
              <a:rPr lang="es-MX" dirty="0" smtClean="0"/>
              <a:t> </a:t>
            </a:r>
            <a:r>
              <a:rPr lang="es-MX" dirty="0" err="1" smtClean="0"/>
              <a:t>among</a:t>
            </a:r>
            <a:r>
              <a:rPr lang="es-MX" dirty="0" smtClean="0"/>
              <a:t> </a:t>
            </a:r>
            <a:r>
              <a:rPr lang="es-MX" dirty="0" err="1" smtClean="0"/>
              <a:t>different</a:t>
            </a:r>
            <a:r>
              <a:rPr lang="es-MX" dirty="0" smtClean="0"/>
              <a:t> </a:t>
            </a:r>
            <a:r>
              <a:rPr lang="es-MX" dirty="0" err="1" smtClean="0"/>
              <a:t>national</a:t>
            </a:r>
            <a:r>
              <a:rPr lang="es-MX" dirty="0" smtClean="0"/>
              <a:t> </a:t>
            </a:r>
            <a:r>
              <a:rPr lang="es-MX" dirty="0" err="1" smtClean="0"/>
              <a:t>statistical</a:t>
            </a:r>
            <a:r>
              <a:rPr lang="es-MX" dirty="0" smtClean="0"/>
              <a:t> </a:t>
            </a:r>
            <a:r>
              <a:rPr lang="es-MX" dirty="0" err="1" smtClean="0"/>
              <a:t>offices</a:t>
            </a:r>
            <a:r>
              <a:rPr lang="es-MX" dirty="0" smtClean="0"/>
              <a:t> in </a:t>
            </a:r>
            <a:r>
              <a:rPr lang="es-MX" dirty="0" err="1" smtClean="0"/>
              <a:t>Latin</a:t>
            </a:r>
            <a:r>
              <a:rPr lang="es-MX" dirty="0" smtClean="0"/>
              <a:t> </a:t>
            </a:r>
            <a:r>
              <a:rPr lang="es-MX" dirty="0" err="1" smtClean="0"/>
              <a:t>America</a:t>
            </a:r>
            <a:r>
              <a:rPr lang="es-MX" dirty="0" smtClean="0"/>
              <a:t> and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Caribbean</a:t>
            </a:r>
            <a:r>
              <a:rPr lang="es-MX" dirty="0" smtClean="0"/>
              <a:t>:</a:t>
            </a:r>
            <a:endParaRPr lang="es-MX" dirty="0"/>
          </a:p>
        </p:txBody>
      </p:sp>
      <p:sp>
        <p:nvSpPr>
          <p:cNvPr id="3" name="2 Rectángulo"/>
          <p:cNvSpPr/>
          <p:nvPr/>
        </p:nvSpPr>
        <p:spPr>
          <a:xfrm>
            <a:off x="467544" y="188640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s-MX" sz="24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Technical</a:t>
            </a:r>
            <a:r>
              <a:rPr lang="es-MX" sz="24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4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cooperation</a:t>
            </a:r>
            <a:r>
              <a:rPr lang="es-MX" sz="24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in </a:t>
            </a:r>
            <a:r>
              <a:rPr lang="es-MX" sz="24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Latin</a:t>
            </a:r>
            <a:r>
              <a:rPr lang="es-MX" sz="24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4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America</a:t>
            </a:r>
            <a:r>
              <a:rPr lang="es-MX" sz="24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and </a:t>
            </a:r>
            <a:r>
              <a:rPr lang="es-MX" sz="24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the</a:t>
            </a:r>
            <a:r>
              <a:rPr lang="es-MX" sz="24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2400" b="1" dirty="0" err="1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Caribbean</a:t>
            </a:r>
            <a:endParaRPr lang="es-MX" sz="2400" b="1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5 CuadroTexto"/>
          <p:cNvSpPr txBox="1"/>
          <p:nvPr/>
        </p:nvSpPr>
        <p:spPr>
          <a:xfrm>
            <a:off x="251520" y="2564904"/>
            <a:ext cx="8208912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Tx/>
              <a:buChar char="•"/>
            </a:pPr>
            <a:endParaRPr lang="es-MX" sz="2000" dirty="0" smtClean="0"/>
          </a:p>
          <a:p>
            <a:pPr lvl="0">
              <a:buFont typeface="Arial" pitchFamily="34" charset="0"/>
              <a:buChar char="•"/>
            </a:pPr>
            <a:r>
              <a:rPr lang="es-MX" dirty="0" err="1" smtClean="0"/>
              <a:t>National</a:t>
            </a:r>
            <a:r>
              <a:rPr lang="es-MX" dirty="0" smtClean="0"/>
              <a:t> </a:t>
            </a:r>
            <a:r>
              <a:rPr lang="es-MX" dirty="0" err="1" smtClean="0"/>
              <a:t>Administrative</a:t>
            </a:r>
            <a:r>
              <a:rPr lang="es-MX" dirty="0" smtClean="0"/>
              <a:t> </a:t>
            </a:r>
            <a:r>
              <a:rPr lang="es-MX" dirty="0" err="1" smtClean="0"/>
              <a:t>Department</a:t>
            </a:r>
            <a:r>
              <a:rPr lang="es-MX" dirty="0" smtClean="0"/>
              <a:t> of </a:t>
            </a:r>
            <a:r>
              <a:rPr lang="es-MX" dirty="0" err="1" smtClean="0"/>
              <a:t>Statistics</a:t>
            </a:r>
            <a:r>
              <a:rPr lang="es-MX" dirty="0" smtClean="0"/>
              <a:t> (DANE). Colombia</a:t>
            </a:r>
          </a:p>
          <a:p>
            <a:pPr lvl="0">
              <a:buFont typeface="Arial" pitchFamily="34" charset="0"/>
              <a:buChar char="•"/>
            </a:pPr>
            <a:r>
              <a:rPr lang="es-MX" dirty="0" err="1" smtClean="0"/>
              <a:t>National</a:t>
            </a:r>
            <a:r>
              <a:rPr lang="es-MX" dirty="0" smtClean="0"/>
              <a:t> </a:t>
            </a:r>
            <a:r>
              <a:rPr lang="es-MX" dirty="0" err="1" smtClean="0"/>
              <a:t>Statistical</a:t>
            </a:r>
            <a:r>
              <a:rPr lang="es-MX" dirty="0" smtClean="0"/>
              <a:t> </a:t>
            </a:r>
            <a:r>
              <a:rPr lang="es-MX" dirty="0" err="1" smtClean="0"/>
              <a:t>Institute</a:t>
            </a:r>
            <a:r>
              <a:rPr lang="es-MX" dirty="0" smtClean="0"/>
              <a:t> (INEC), </a:t>
            </a:r>
            <a:r>
              <a:rPr lang="es-MX" dirty="0" err="1" smtClean="0"/>
              <a:t>National</a:t>
            </a:r>
            <a:r>
              <a:rPr lang="es-MX" dirty="0" smtClean="0"/>
              <a:t> </a:t>
            </a:r>
            <a:r>
              <a:rPr lang="es-MX" dirty="0" err="1" smtClean="0"/>
              <a:t>Institute</a:t>
            </a:r>
            <a:r>
              <a:rPr lang="es-MX" dirty="0" smtClean="0"/>
              <a:t>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Women</a:t>
            </a:r>
            <a:r>
              <a:rPr lang="es-MX" dirty="0" smtClean="0"/>
              <a:t> (INAMU). Costa Rica</a:t>
            </a:r>
          </a:p>
          <a:p>
            <a:pPr lvl="0">
              <a:buFont typeface="Arial" pitchFamily="34" charset="0"/>
              <a:buChar char="•"/>
            </a:pPr>
            <a:r>
              <a:rPr lang="es-MX" dirty="0" err="1" smtClean="0"/>
              <a:t>National</a:t>
            </a:r>
            <a:r>
              <a:rPr lang="es-MX" dirty="0" smtClean="0"/>
              <a:t> </a:t>
            </a:r>
            <a:r>
              <a:rPr lang="es-MX" dirty="0" err="1" smtClean="0"/>
              <a:t>Institute</a:t>
            </a:r>
            <a:r>
              <a:rPr lang="es-MX" dirty="0" smtClean="0"/>
              <a:t>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Statisics</a:t>
            </a:r>
            <a:r>
              <a:rPr lang="es-MX" dirty="0" smtClean="0"/>
              <a:t> and </a:t>
            </a:r>
            <a:r>
              <a:rPr lang="es-MX" dirty="0" err="1" smtClean="0"/>
              <a:t>Censuses</a:t>
            </a:r>
            <a:r>
              <a:rPr lang="es-MX" dirty="0" smtClean="0"/>
              <a:t> (INEC). Ecuador</a:t>
            </a:r>
          </a:p>
          <a:p>
            <a:pPr lvl="0">
              <a:buFont typeface="Arial" pitchFamily="34" charset="0"/>
              <a:buChar char="•"/>
            </a:pPr>
            <a:r>
              <a:rPr lang="es-MX" dirty="0" err="1" smtClean="0"/>
              <a:t>National</a:t>
            </a:r>
            <a:r>
              <a:rPr lang="es-MX" dirty="0" smtClean="0"/>
              <a:t> </a:t>
            </a:r>
            <a:r>
              <a:rPr lang="es-MX" dirty="0" err="1" smtClean="0"/>
              <a:t>Statistical</a:t>
            </a:r>
            <a:r>
              <a:rPr lang="es-MX" dirty="0" smtClean="0"/>
              <a:t> </a:t>
            </a:r>
            <a:r>
              <a:rPr lang="es-MX" dirty="0" err="1" smtClean="0"/>
              <a:t>Institute</a:t>
            </a:r>
            <a:r>
              <a:rPr lang="es-MX" dirty="0" smtClean="0"/>
              <a:t> </a:t>
            </a:r>
            <a:r>
              <a:rPr lang="es-MX" dirty="0" err="1" smtClean="0"/>
              <a:t>for</a:t>
            </a:r>
            <a:r>
              <a:rPr lang="es-MX" dirty="0" smtClean="0"/>
              <a:t> </a:t>
            </a:r>
            <a:r>
              <a:rPr lang="es-MX" dirty="0" err="1" smtClean="0"/>
              <a:t>Statistics</a:t>
            </a:r>
            <a:r>
              <a:rPr lang="es-MX" dirty="0" smtClean="0"/>
              <a:t> and </a:t>
            </a:r>
            <a:r>
              <a:rPr lang="es-MX" dirty="0" err="1" smtClean="0"/>
              <a:t>Informatics</a:t>
            </a:r>
            <a:r>
              <a:rPr lang="es-MX" dirty="0" smtClean="0"/>
              <a:t> (INEI), Manuela Ramos </a:t>
            </a:r>
            <a:r>
              <a:rPr lang="es-MX" dirty="0" err="1" smtClean="0"/>
              <a:t>Movement</a:t>
            </a:r>
            <a:r>
              <a:rPr lang="es-MX" dirty="0" smtClean="0"/>
              <a:t>. </a:t>
            </a:r>
            <a:r>
              <a:rPr lang="es-MX" dirty="0" err="1" smtClean="0"/>
              <a:t>Peru</a:t>
            </a:r>
            <a:endParaRPr lang="es-MX" dirty="0" smtClean="0"/>
          </a:p>
        </p:txBody>
      </p:sp>
      <p:pic>
        <p:nvPicPr>
          <p:cNvPr id="7" name="Picture 16" descr="http://icons.iconarchive.com/icons/double-j-design/origami-colored-pencil/256/blue-clock-icon.pn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5013176"/>
            <a:ext cx="100811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Grupo 4"/>
          <p:cNvGrpSpPr>
            <a:grpSpLocks/>
          </p:cNvGrpSpPr>
          <p:nvPr/>
        </p:nvGrpSpPr>
        <p:grpSpPr bwMode="auto">
          <a:xfrm>
            <a:off x="5940152" y="1844824"/>
            <a:ext cx="936104" cy="1080120"/>
            <a:chOff x="137565" y="3945293"/>
            <a:chExt cx="2499821" cy="2499821"/>
          </a:xfrm>
        </p:grpSpPr>
        <p:pic>
          <p:nvPicPr>
            <p:cNvPr id="9" name="Imagen 2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37565" y="3945293"/>
              <a:ext cx="2499821" cy="24998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" name="Imagen 3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1619672" y="5518593"/>
              <a:ext cx="792088" cy="7920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7544" y="5445224"/>
            <a:ext cx="1126444" cy="12249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11 Rectángulo redondeado"/>
          <p:cNvSpPr/>
          <p:nvPr/>
        </p:nvSpPr>
        <p:spPr>
          <a:xfrm>
            <a:off x="414338" y="2146300"/>
            <a:ext cx="2160587" cy="323850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 smtClean="0">
                <a:solidFill>
                  <a:srgbClr val="1B587C"/>
                </a:solidFill>
              </a:rPr>
              <a:t>Base </a:t>
            </a:r>
            <a:r>
              <a:rPr lang="es-MX" sz="2000" b="1" dirty="0" err="1" smtClean="0">
                <a:solidFill>
                  <a:srgbClr val="1B587C"/>
                </a:solidFill>
              </a:rPr>
              <a:t>year</a:t>
            </a:r>
            <a:r>
              <a:rPr lang="es-MX" sz="2000" b="1" dirty="0" smtClean="0">
                <a:solidFill>
                  <a:srgbClr val="1B587C"/>
                </a:solidFill>
              </a:rPr>
              <a:t> 2008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000" b="1" dirty="0" smtClean="0">
                <a:solidFill>
                  <a:srgbClr val="1B587C"/>
                </a:solidFill>
              </a:rPr>
              <a:t>data </a:t>
            </a:r>
            <a:r>
              <a:rPr lang="es-MX" sz="2000" b="1" dirty="0" err="1" smtClean="0">
                <a:solidFill>
                  <a:srgbClr val="1B587C"/>
                </a:solidFill>
              </a:rPr>
              <a:t>update</a:t>
            </a:r>
            <a:endParaRPr lang="es-MX" sz="2000" dirty="0">
              <a:solidFill>
                <a:srgbClr val="4E8542"/>
              </a:solidFill>
            </a:endParaRPr>
          </a:p>
        </p:txBody>
      </p:sp>
      <p:pic>
        <p:nvPicPr>
          <p:cNvPr id="17" name="16 Imagen"/>
          <p:cNvPicPr/>
          <p:nvPr/>
        </p:nvPicPr>
        <p:blipFill>
          <a:blip r:embed="rId3" cstate="print"/>
          <a:srcRect l="18940" t="9179" r="24891" b="1016"/>
          <a:stretch>
            <a:fillRect/>
          </a:stretch>
        </p:blipFill>
        <p:spPr bwMode="auto">
          <a:xfrm>
            <a:off x="395536" y="2146864"/>
            <a:ext cx="2160000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grpSp>
        <p:nvGrpSpPr>
          <p:cNvPr id="2" name="20 Grupo"/>
          <p:cNvGrpSpPr>
            <a:grpSpLocks/>
          </p:cNvGrpSpPr>
          <p:nvPr/>
        </p:nvGrpSpPr>
        <p:grpSpPr bwMode="auto">
          <a:xfrm>
            <a:off x="3290340" y="2133600"/>
            <a:ext cx="2180186" cy="3238500"/>
            <a:chOff x="5361334" y="2564904"/>
            <a:chExt cx="2834408" cy="3600400"/>
          </a:xfrm>
        </p:grpSpPr>
        <p:grpSp>
          <p:nvGrpSpPr>
            <p:cNvPr id="3" name="16 Grupo"/>
            <p:cNvGrpSpPr>
              <a:grpSpLocks/>
            </p:cNvGrpSpPr>
            <p:nvPr/>
          </p:nvGrpSpPr>
          <p:grpSpPr bwMode="auto">
            <a:xfrm>
              <a:off x="5364088" y="2564904"/>
              <a:ext cx="2808312" cy="3600400"/>
              <a:chOff x="3617432" y="1844824"/>
              <a:chExt cx="2448272" cy="3168352"/>
            </a:xfrm>
          </p:grpSpPr>
          <p:sp>
            <p:nvSpPr>
              <p:cNvPr id="13" name="12 Rectángulo redondeado"/>
              <p:cNvSpPr/>
              <p:nvPr/>
            </p:nvSpPr>
            <p:spPr>
              <a:xfrm>
                <a:off x="3617432" y="1844824"/>
                <a:ext cx="2448804" cy="3168352"/>
              </a:xfrm>
              <a:prstGeom prst="roundRect">
                <a:avLst/>
              </a:prstGeom>
              <a:ln>
                <a:solidFill>
                  <a:schemeClr val="accent1">
                    <a:lumMod val="75000"/>
                  </a:schemeClr>
                </a:solidFill>
              </a:ln>
            </p:spPr>
            <p:style>
              <a:lnRef idx="2">
                <a:schemeClr val="accent3"/>
              </a:lnRef>
              <a:fillRef idx="1">
                <a:schemeClr val="lt1"/>
              </a:fillRef>
              <a:effectRef idx="0">
                <a:schemeClr val="accent3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sz="1400" b="1" dirty="0">
                  <a:solidFill>
                    <a:srgbClr val="1B587C"/>
                  </a:solidFill>
                </a:endParaRP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sz="1400" b="1" dirty="0">
                  <a:solidFill>
                    <a:srgbClr val="1B587C"/>
                  </a:solidFill>
                </a:endParaRP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400" b="1" dirty="0" err="1" smtClean="0">
                    <a:solidFill>
                      <a:srgbClr val="C19859">
                        <a:lumMod val="50000"/>
                      </a:srgbClr>
                    </a:solidFill>
                  </a:rPr>
                  <a:t>Domestic</a:t>
                </a:r>
                <a:r>
                  <a:rPr lang="es-MX" sz="14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 </a:t>
                </a:r>
                <a:r>
                  <a:rPr lang="es-MX" sz="1400" b="1" dirty="0" err="1" smtClean="0">
                    <a:solidFill>
                      <a:srgbClr val="C19859">
                        <a:lumMod val="50000"/>
                      </a:srgbClr>
                    </a:solidFill>
                  </a:rPr>
                  <a:t>work</a:t>
                </a:r>
                <a:r>
                  <a:rPr lang="es-MX" sz="14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 and </a:t>
                </a:r>
                <a:r>
                  <a:rPr lang="es-MX" sz="1400" b="1" dirty="0" err="1" smtClean="0">
                    <a:solidFill>
                      <a:srgbClr val="C19859">
                        <a:lumMod val="50000"/>
                      </a:srgbClr>
                    </a:solidFill>
                  </a:rPr>
                  <a:t>care</a:t>
                </a:r>
                <a:r>
                  <a:rPr lang="es-MX" sz="14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 </a:t>
                </a:r>
                <a:r>
                  <a:rPr lang="es-MX" sz="1400" b="1" dirty="0" err="1" smtClean="0">
                    <a:solidFill>
                      <a:srgbClr val="C19859">
                        <a:lumMod val="50000"/>
                      </a:srgbClr>
                    </a:solidFill>
                  </a:rPr>
                  <a:t>for</a:t>
                </a:r>
                <a:r>
                  <a:rPr lang="es-MX" sz="14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 </a:t>
                </a:r>
                <a:r>
                  <a:rPr lang="es-MX" sz="1400" b="1" dirty="0" err="1" smtClean="0">
                    <a:solidFill>
                      <a:srgbClr val="C19859">
                        <a:lumMod val="50000"/>
                      </a:srgbClr>
                    </a:solidFill>
                  </a:rPr>
                  <a:t>children</a:t>
                </a:r>
                <a:r>
                  <a:rPr lang="es-MX" sz="14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 </a:t>
                </a:r>
                <a:r>
                  <a:rPr lang="es-MX" sz="1400" b="1" dirty="0" err="1" smtClean="0">
                    <a:solidFill>
                      <a:srgbClr val="C19859">
                        <a:lumMod val="50000"/>
                      </a:srgbClr>
                    </a:solidFill>
                  </a:rPr>
                  <a:t>between</a:t>
                </a:r>
                <a:r>
                  <a:rPr lang="es-MX" sz="14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 5 and 11 </a:t>
                </a:r>
                <a:r>
                  <a:rPr lang="es-MX" sz="1400" b="1" dirty="0" err="1" smtClean="0">
                    <a:solidFill>
                      <a:srgbClr val="C19859">
                        <a:lumMod val="50000"/>
                      </a:srgbClr>
                    </a:solidFill>
                  </a:rPr>
                  <a:t>years</a:t>
                </a:r>
                <a:r>
                  <a:rPr lang="es-MX" sz="14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 </a:t>
                </a:r>
                <a:r>
                  <a:rPr lang="es-MX" sz="1400" b="1" dirty="0" err="1" smtClean="0">
                    <a:solidFill>
                      <a:srgbClr val="C19859">
                        <a:lumMod val="50000"/>
                      </a:srgbClr>
                    </a:solidFill>
                  </a:rPr>
                  <a:t>old</a:t>
                </a:r>
                <a:r>
                  <a:rPr lang="es-MX" sz="14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 </a:t>
                </a: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2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(</a:t>
                </a:r>
                <a:r>
                  <a:rPr lang="es-MX" sz="1200" b="1" dirty="0" err="1" smtClean="0">
                    <a:solidFill>
                      <a:srgbClr val="C19859">
                        <a:lumMod val="50000"/>
                      </a:srgbClr>
                    </a:solidFill>
                  </a:rPr>
                  <a:t>from</a:t>
                </a:r>
                <a:r>
                  <a:rPr lang="es-MX" sz="1200" b="1" dirty="0" smtClean="0">
                    <a:solidFill>
                      <a:srgbClr val="C19859">
                        <a:lumMod val="50000"/>
                      </a:srgbClr>
                    </a:solidFill>
                  </a:rPr>
                  <a:t> 2012</a:t>
                </a:r>
                <a:r>
                  <a:rPr lang="es-MX" sz="1200" b="1" dirty="0">
                    <a:solidFill>
                      <a:srgbClr val="C19859">
                        <a:lumMod val="50000"/>
                      </a:srgbClr>
                    </a:solidFill>
                  </a:rPr>
                  <a:t>)</a:t>
                </a:r>
                <a:endParaRPr lang="es-MX" sz="1400" b="1" dirty="0">
                  <a:solidFill>
                    <a:srgbClr val="C19859">
                      <a:lumMod val="50000"/>
                    </a:srgbClr>
                  </a:solidFill>
                </a:endParaRP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sz="800" b="1" dirty="0">
                  <a:solidFill>
                    <a:srgbClr val="1B587C"/>
                  </a:solidFill>
                </a:endParaRP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sz="800" b="1" dirty="0">
                  <a:solidFill>
                    <a:srgbClr val="1B587C"/>
                  </a:solidFill>
                </a:endParaRP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sz="800" b="1" dirty="0">
                  <a:solidFill>
                    <a:srgbClr val="1B587C"/>
                  </a:solidFill>
                </a:endParaRP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s-MX" sz="1400" b="1" dirty="0" err="1" smtClean="0">
                    <a:solidFill>
                      <a:srgbClr val="F07F09">
                        <a:lumMod val="50000"/>
                      </a:srgbClr>
                    </a:solidFill>
                  </a:rPr>
                  <a:t>Care</a:t>
                </a:r>
                <a:r>
                  <a:rPr lang="es-MX" sz="1400" b="1" dirty="0" smtClean="0">
                    <a:solidFill>
                      <a:srgbClr val="F07F09">
                        <a:lumMod val="50000"/>
                      </a:srgbClr>
                    </a:solidFill>
                  </a:rPr>
                  <a:t> and </a:t>
                </a:r>
                <a:r>
                  <a:rPr lang="es-MX" sz="1400" b="1" dirty="0" err="1" smtClean="0">
                    <a:solidFill>
                      <a:srgbClr val="F07F09">
                        <a:lumMod val="50000"/>
                      </a:srgbClr>
                    </a:solidFill>
                  </a:rPr>
                  <a:t>domestic</a:t>
                </a:r>
                <a:r>
                  <a:rPr lang="es-MX" sz="1400" b="1" dirty="0" smtClean="0">
                    <a:solidFill>
                      <a:srgbClr val="F07F09">
                        <a:lumMod val="50000"/>
                      </a:srgbClr>
                    </a:solidFill>
                  </a:rPr>
                  <a:t> </a:t>
                </a:r>
                <a:r>
                  <a:rPr lang="es-MX" sz="1400" b="1" dirty="0" err="1" smtClean="0">
                    <a:solidFill>
                      <a:srgbClr val="F07F09">
                        <a:lumMod val="50000"/>
                      </a:srgbClr>
                    </a:solidFill>
                  </a:rPr>
                  <a:t>work</a:t>
                </a:r>
                <a:r>
                  <a:rPr lang="es-MX" sz="1400" b="1" dirty="0" smtClean="0">
                    <a:solidFill>
                      <a:srgbClr val="F07F09">
                        <a:lumMod val="50000"/>
                      </a:srgbClr>
                    </a:solidFill>
                  </a:rPr>
                  <a:t>  </a:t>
                </a:r>
                <a:r>
                  <a:rPr lang="es-MX" sz="1400" b="1" dirty="0" err="1" smtClean="0">
                    <a:solidFill>
                      <a:srgbClr val="F07F09">
                        <a:lumMod val="50000"/>
                      </a:srgbClr>
                    </a:solidFill>
                  </a:rPr>
                  <a:t>simulator</a:t>
                </a:r>
                <a:endParaRPr lang="es-MX" sz="1400" b="1" dirty="0" smtClean="0">
                  <a:solidFill>
                    <a:srgbClr val="F07F09">
                      <a:lumMod val="50000"/>
                    </a:srgbClr>
                  </a:solidFill>
                </a:endParaRPr>
              </a:p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s-MX" sz="1400" dirty="0">
                  <a:solidFill>
                    <a:srgbClr val="F07F09">
                      <a:lumMod val="50000"/>
                    </a:srgbClr>
                  </a:solidFill>
                </a:endParaRPr>
              </a:p>
            </p:txBody>
          </p:sp>
          <p:pic>
            <p:nvPicPr>
              <p:cNvPr id="2050" name="Picture 2" descr="http://www.clker.com/cliparts/J/t/F/k/F/X/plus-icon-green-hi.png">
                <a:hlinkClick r:id="rId4"/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duotone>
                  <a:schemeClr val="accent1">
                    <a:shade val="45000"/>
                    <a:satMod val="135000"/>
                  </a:schemeClr>
                  <a:prstClr val="white"/>
                </a:duotone>
              </a:blip>
              <a:srcRect/>
              <a:stretch>
                <a:fillRect/>
              </a:stretch>
            </p:blipFill>
            <p:spPr bwMode="auto">
              <a:xfrm>
                <a:off x="4618659" y="2170496"/>
                <a:ext cx="317967" cy="316835"/>
              </a:xfrm>
              <a:prstGeom prst="rect">
                <a:avLst/>
              </a:prstGeom>
              <a:noFill/>
            </p:spPr>
          </p:pic>
        </p:grpSp>
        <p:pic>
          <p:nvPicPr>
            <p:cNvPr id="14" name="Picture 2" descr="http://www.clker.com/cliparts/J/t/F/k/F/X/plus-icon-green-hi.png">
              <a:hlinkClick r:id="rId4"/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559486" y="4660676"/>
              <a:ext cx="364726" cy="360040"/>
            </a:xfrm>
            <a:prstGeom prst="rect">
              <a:avLst/>
            </a:prstGeom>
            <a:noFill/>
          </p:spPr>
        </p:pic>
        <p:pic>
          <p:nvPicPr>
            <p:cNvPr id="15" name="Picture 2" descr="https://cdn1.iconfinder.com/data/icons/IconsLandVistaPeopleIconsDemo/256/Child_Female_Dark.png">
              <a:hlinkClick r:id="rId6"/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5361334" y="3080017"/>
              <a:ext cx="618736" cy="618735"/>
            </a:xfrm>
            <a:prstGeom prst="rect">
              <a:avLst/>
            </a:prstGeom>
            <a:noFill/>
          </p:spPr>
        </p:pic>
        <p:pic>
          <p:nvPicPr>
            <p:cNvPr id="16" name="Picture 4" descr="http://icons.iconarchive.com/icons/icons-land/vista-people/256/Age-Child-Male-Dark-icon.png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7619677" y="3115114"/>
              <a:ext cx="576065" cy="576064"/>
            </a:xfrm>
            <a:prstGeom prst="rect">
              <a:avLst/>
            </a:prstGeom>
            <a:noFill/>
          </p:spPr>
        </p:pic>
      </p:grp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10" cstate="print"/>
          <a:srcRect l="31003" t="9317" r="12888" b="895"/>
          <a:stretch>
            <a:fillRect/>
          </a:stretch>
        </p:blipFill>
        <p:spPr bwMode="auto">
          <a:xfrm>
            <a:off x="3275856" y="2132856"/>
            <a:ext cx="2187536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438" name="1 Título"/>
          <p:cNvSpPr txBox="1">
            <a:spLocks/>
          </p:cNvSpPr>
          <p:nvPr/>
        </p:nvSpPr>
        <p:spPr bwMode="auto">
          <a:xfrm>
            <a:off x="251520" y="1124744"/>
            <a:ext cx="8461375" cy="554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es-MX" sz="2800" b="1" dirty="0" smtClean="0">
                <a:solidFill>
                  <a:srgbClr val="92D050"/>
                </a:solidFill>
              </a:rPr>
              <a:t>Base </a:t>
            </a:r>
            <a:r>
              <a:rPr lang="es-MX" sz="2800" b="1" dirty="0" err="1" smtClean="0">
                <a:solidFill>
                  <a:srgbClr val="92D050"/>
                </a:solidFill>
              </a:rPr>
              <a:t>year</a:t>
            </a:r>
            <a:r>
              <a:rPr lang="es-MX" sz="2800" b="1" dirty="0" smtClean="0">
                <a:solidFill>
                  <a:srgbClr val="92D050"/>
                </a:solidFill>
              </a:rPr>
              <a:t> 2008</a:t>
            </a:r>
            <a:endParaRPr lang="es-MX" sz="2800" b="1" dirty="0">
              <a:solidFill>
                <a:srgbClr val="92D050"/>
              </a:solidFill>
            </a:endParaRPr>
          </a:p>
        </p:txBody>
      </p:sp>
      <p:sp>
        <p:nvSpPr>
          <p:cNvPr id="18439" name="4 CuadroTexto"/>
          <p:cNvSpPr txBox="1">
            <a:spLocks noChangeArrowheads="1"/>
          </p:cNvSpPr>
          <p:nvPr/>
        </p:nvSpPr>
        <p:spPr bwMode="auto">
          <a:xfrm>
            <a:off x="107950" y="5580063"/>
            <a:ext cx="284638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2000" b="1" dirty="0" smtClean="0">
                <a:solidFill>
                  <a:srgbClr val="14425D"/>
                </a:solidFill>
              </a:rPr>
              <a:t>2003-2011 series</a:t>
            </a:r>
            <a:endParaRPr lang="es-MX" sz="2000" b="1" dirty="0">
              <a:solidFill>
                <a:srgbClr val="14425D"/>
              </a:solidFill>
            </a:endParaRPr>
          </a:p>
        </p:txBody>
      </p:sp>
      <p:sp>
        <p:nvSpPr>
          <p:cNvPr id="18440" name="3 CuadroTexto"/>
          <p:cNvSpPr txBox="1">
            <a:spLocks noChangeArrowheads="1"/>
          </p:cNvSpPr>
          <p:nvPr/>
        </p:nvSpPr>
        <p:spPr bwMode="auto">
          <a:xfrm>
            <a:off x="249238" y="260350"/>
            <a:ext cx="86407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MX" sz="2800" b="1" dirty="0" err="1" smtClean="0">
                <a:solidFill>
                  <a:srgbClr val="9F2936"/>
                </a:solidFill>
              </a:rPr>
              <a:t>Mexico’s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path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on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the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valuation</a:t>
            </a:r>
            <a:r>
              <a:rPr lang="es-MX" sz="2800" b="1" dirty="0" smtClean="0">
                <a:solidFill>
                  <a:srgbClr val="9F2936"/>
                </a:solidFill>
              </a:rPr>
              <a:t> of </a:t>
            </a:r>
            <a:r>
              <a:rPr lang="es-MX" sz="2800" b="1" dirty="0" err="1" smtClean="0">
                <a:solidFill>
                  <a:srgbClr val="9F2936"/>
                </a:solidFill>
              </a:rPr>
              <a:t>Unpaid</a:t>
            </a:r>
            <a:r>
              <a:rPr lang="es-MX" sz="2800" b="1" dirty="0" smtClean="0">
                <a:solidFill>
                  <a:srgbClr val="9F2936"/>
                </a:solidFill>
              </a:rPr>
              <a:t> </a:t>
            </a:r>
            <a:r>
              <a:rPr lang="es-MX" sz="2800" b="1" dirty="0" err="1" smtClean="0">
                <a:solidFill>
                  <a:srgbClr val="9F2936"/>
                </a:solidFill>
              </a:rPr>
              <a:t>Work</a:t>
            </a:r>
            <a:r>
              <a:rPr lang="es-MX" sz="2800" b="1" dirty="0" smtClean="0">
                <a:solidFill>
                  <a:srgbClr val="9F2936"/>
                </a:solidFill>
              </a:rPr>
              <a:t> of </a:t>
            </a:r>
            <a:r>
              <a:rPr lang="es-MX" sz="2800" b="1" dirty="0" err="1" smtClean="0">
                <a:solidFill>
                  <a:srgbClr val="9F2936"/>
                </a:solidFill>
              </a:rPr>
              <a:t>Households</a:t>
            </a:r>
            <a:endParaRPr lang="es-MX" sz="2800" b="1" dirty="0">
              <a:solidFill>
                <a:srgbClr val="9F2936"/>
              </a:solidFill>
            </a:endParaRPr>
          </a:p>
        </p:txBody>
      </p:sp>
      <p:sp>
        <p:nvSpPr>
          <p:cNvPr id="27" name="4 CuadroTexto"/>
          <p:cNvSpPr txBox="1"/>
          <p:nvPr/>
        </p:nvSpPr>
        <p:spPr>
          <a:xfrm>
            <a:off x="323528" y="1556792"/>
            <a:ext cx="201944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ln w="12700" cmpd="sng">
                  <a:solidFill>
                    <a:srgbClr val="4E8542"/>
                  </a:solidFill>
                  <a:prstDash val="solid"/>
                </a:ln>
                <a:gradFill>
                  <a:gsLst>
                    <a:gs pos="0">
                      <a:srgbClr val="4E8542"/>
                    </a:gs>
                    <a:gs pos="4000">
                      <a:srgbClr val="4E8542">
                        <a:lumMod val="60000"/>
                        <a:lumOff val="40000"/>
                      </a:srgbClr>
                    </a:gs>
                    <a:gs pos="87000">
                      <a:srgbClr val="4E854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+mn-lt"/>
              </a:rPr>
              <a:t>2013</a:t>
            </a:r>
          </a:p>
        </p:txBody>
      </p:sp>
      <p:sp>
        <p:nvSpPr>
          <p:cNvPr id="28" name="4 CuadroTexto"/>
          <p:cNvSpPr txBox="1"/>
          <p:nvPr/>
        </p:nvSpPr>
        <p:spPr>
          <a:xfrm>
            <a:off x="3344642" y="1556792"/>
            <a:ext cx="201944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ln w="12700" cmpd="sng">
                  <a:solidFill>
                    <a:srgbClr val="4E8542"/>
                  </a:solidFill>
                  <a:prstDash val="solid"/>
                </a:ln>
                <a:gradFill>
                  <a:gsLst>
                    <a:gs pos="0">
                      <a:srgbClr val="4E8542"/>
                    </a:gs>
                    <a:gs pos="4000">
                      <a:srgbClr val="4E8542">
                        <a:lumMod val="60000"/>
                        <a:lumOff val="40000"/>
                      </a:srgbClr>
                    </a:gs>
                    <a:gs pos="87000">
                      <a:srgbClr val="4E854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+mn-lt"/>
              </a:rPr>
              <a:t>2014</a:t>
            </a:r>
          </a:p>
        </p:txBody>
      </p:sp>
      <p:sp>
        <p:nvSpPr>
          <p:cNvPr id="18443" name="9 CuadroTexto"/>
          <p:cNvSpPr txBox="1">
            <a:spLocks noChangeArrowheads="1"/>
          </p:cNvSpPr>
          <p:nvPr/>
        </p:nvSpPr>
        <p:spPr bwMode="auto">
          <a:xfrm>
            <a:off x="3348038" y="5549900"/>
            <a:ext cx="2197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2000" b="1" dirty="0" smtClean="0">
                <a:solidFill>
                  <a:srgbClr val="783F05"/>
                </a:solidFill>
              </a:rPr>
              <a:t>2003- 2012 series</a:t>
            </a:r>
            <a:endParaRPr lang="es-MX" sz="2000" b="1" dirty="0">
              <a:solidFill>
                <a:srgbClr val="783F05"/>
              </a:solidFill>
            </a:endParaRPr>
          </a:p>
        </p:txBody>
      </p:sp>
      <p:sp>
        <p:nvSpPr>
          <p:cNvPr id="25" name="24 Rectángulo redondeado"/>
          <p:cNvSpPr/>
          <p:nvPr/>
        </p:nvSpPr>
        <p:spPr bwMode="auto">
          <a:xfrm>
            <a:off x="6243638" y="2133600"/>
            <a:ext cx="2160587" cy="3238500"/>
          </a:xfrm>
          <a:prstGeom prst="roundRect">
            <a:avLst/>
          </a:prstGeom>
          <a:ln>
            <a:solidFill>
              <a:srgbClr val="0C721F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b="1" dirty="0" err="1" smtClean="0">
                <a:solidFill>
                  <a:schemeClr val="accent4">
                    <a:lumMod val="75000"/>
                  </a:schemeClr>
                </a:solidFill>
              </a:rPr>
              <a:t>Timely</a:t>
            </a:r>
            <a:r>
              <a:rPr lang="es-MX" sz="1600" b="1" dirty="0" smtClean="0">
                <a:solidFill>
                  <a:schemeClr val="accent4">
                    <a:lumMod val="75000"/>
                  </a:schemeClr>
                </a:solidFill>
              </a:rPr>
              <a:t> data</a:t>
            </a:r>
            <a:endParaRPr lang="es-MX" sz="16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600" b="1" dirty="0">
              <a:solidFill>
                <a:schemeClr val="accent4">
                  <a:lumMod val="75000"/>
                </a:schemeClr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1600" b="1" dirty="0" err="1" smtClean="0">
                <a:solidFill>
                  <a:schemeClr val="accent4">
                    <a:lumMod val="75000"/>
                  </a:schemeClr>
                </a:solidFill>
              </a:rPr>
              <a:t>Results</a:t>
            </a:r>
            <a:r>
              <a:rPr lang="es-MX" sz="1600" b="1" dirty="0" smtClean="0">
                <a:solidFill>
                  <a:schemeClr val="accent4">
                    <a:lumMod val="75000"/>
                  </a:schemeClr>
                </a:solidFill>
              </a:rPr>
              <a:t> are </a:t>
            </a:r>
            <a:r>
              <a:rPr lang="es-MX" sz="1600" b="1" dirty="0" err="1" smtClean="0">
                <a:solidFill>
                  <a:schemeClr val="accent4">
                    <a:lumMod val="75000"/>
                  </a:schemeClr>
                </a:solidFill>
              </a:rPr>
              <a:t>published</a:t>
            </a:r>
            <a:r>
              <a:rPr lang="es-MX" sz="1600" b="1" dirty="0" smtClean="0">
                <a:solidFill>
                  <a:schemeClr val="accent4">
                    <a:lumMod val="75000"/>
                  </a:schemeClr>
                </a:solidFill>
              </a:rPr>
              <a:t> 12 </a:t>
            </a:r>
            <a:r>
              <a:rPr lang="es-MX" sz="1600" b="1" dirty="0" err="1" smtClean="0">
                <a:solidFill>
                  <a:schemeClr val="accent4">
                    <a:lumMod val="75000"/>
                  </a:schemeClr>
                </a:solidFill>
              </a:rPr>
              <a:t>months</a:t>
            </a:r>
            <a:r>
              <a:rPr lang="es-MX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MX" sz="1600" b="1" dirty="0" err="1" smtClean="0">
                <a:solidFill>
                  <a:schemeClr val="accent4">
                    <a:lumMod val="75000"/>
                  </a:schemeClr>
                </a:solidFill>
              </a:rPr>
              <a:t>after</a:t>
            </a:r>
            <a:r>
              <a:rPr lang="es-MX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MX" sz="1600" b="1" dirty="0" err="1" smtClean="0">
                <a:solidFill>
                  <a:schemeClr val="accent4">
                    <a:lumMod val="75000"/>
                  </a:schemeClr>
                </a:solidFill>
              </a:rPr>
              <a:t>the</a:t>
            </a:r>
            <a:r>
              <a:rPr lang="es-MX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MX" sz="1600" b="1" dirty="0" err="1" smtClean="0">
                <a:solidFill>
                  <a:schemeClr val="accent4">
                    <a:lumMod val="75000"/>
                  </a:schemeClr>
                </a:solidFill>
              </a:rPr>
              <a:t>reference</a:t>
            </a:r>
            <a:r>
              <a:rPr lang="es-MX" sz="1600" b="1" dirty="0" smtClean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s-MX" sz="1600" b="1" dirty="0" err="1" smtClean="0">
                <a:solidFill>
                  <a:schemeClr val="accent4">
                    <a:lumMod val="75000"/>
                  </a:schemeClr>
                </a:solidFill>
              </a:rPr>
              <a:t>year</a:t>
            </a:r>
            <a:endParaRPr lang="es-MX" sz="1600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30" name="4 CuadroTexto"/>
          <p:cNvSpPr txBox="1"/>
          <p:nvPr/>
        </p:nvSpPr>
        <p:spPr>
          <a:xfrm>
            <a:off x="6296970" y="1556792"/>
            <a:ext cx="2019446" cy="5232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800" b="1" dirty="0">
                <a:ln w="12700" cmpd="sng">
                  <a:solidFill>
                    <a:srgbClr val="4E8542"/>
                  </a:solidFill>
                  <a:prstDash val="solid"/>
                </a:ln>
                <a:gradFill>
                  <a:gsLst>
                    <a:gs pos="0">
                      <a:srgbClr val="4E8542"/>
                    </a:gs>
                    <a:gs pos="4000">
                      <a:srgbClr val="4E8542">
                        <a:lumMod val="60000"/>
                        <a:lumOff val="40000"/>
                      </a:srgbClr>
                    </a:gs>
                    <a:gs pos="87000">
                      <a:srgbClr val="4E8542">
                        <a:lumMod val="20000"/>
                        <a:lumOff val="80000"/>
                      </a:srgbClr>
                    </a:gs>
                  </a:gsLst>
                  <a:lin ang="5400000"/>
                </a:gradFill>
                <a:latin typeface="+mn-lt"/>
              </a:rPr>
              <a:t>2014</a:t>
            </a:r>
          </a:p>
        </p:txBody>
      </p:sp>
      <p:sp>
        <p:nvSpPr>
          <p:cNvPr id="18446" name="9 CuadroTexto"/>
          <p:cNvSpPr txBox="1">
            <a:spLocks noChangeArrowheads="1"/>
          </p:cNvSpPr>
          <p:nvPr/>
        </p:nvSpPr>
        <p:spPr bwMode="auto">
          <a:xfrm>
            <a:off x="6262688" y="5549900"/>
            <a:ext cx="21971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2000" b="1" dirty="0" smtClean="0">
                <a:solidFill>
                  <a:srgbClr val="0C721F"/>
                </a:solidFill>
              </a:rPr>
              <a:t>2003-2013 series</a:t>
            </a:r>
            <a:endParaRPr lang="es-MX" sz="2000" b="1" dirty="0">
              <a:solidFill>
                <a:srgbClr val="0C721F"/>
              </a:solidFill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11" cstate="print"/>
          <a:srcRect l="23403" t="13844" r="25000" b="614"/>
          <a:stretch>
            <a:fillRect/>
          </a:stretch>
        </p:blipFill>
        <p:spPr bwMode="auto">
          <a:xfrm>
            <a:off x="6228184" y="2132856"/>
            <a:ext cx="2160240" cy="3240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3 Marcador de contenido"/>
          <p:cNvGraphicFramePr>
            <a:graphicFrameLocks/>
          </p:cNvGraphicFramePr>
          <p:nvPr/>
        </p:nvGraphicFramePr>
        <p:xfrm>
          <a:off x="428596" y="857233"/>
          <a:ext cx="8358246" cy="550072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3" name="9 Grupo"/>
          <p:cNvGrpSpPr>
            <a:grpSpLocks/>
          </p:cNvGrpSpPr>
          <p:nvPr/>
        </p:nvGrpSpPr>
        <p:grpSpPr bwMode="auto">
          <a:xfrm>
            <a:off x="6300788" y="4860925"/>
            <a:ext cx="2374900" cy="1252538"/>
            <a:chOff x="5799590" y="2538708"/>
            <a:chExt cx="2486276" cy="1252096"/>
          </a:xfrm>
        </p:grpSpPr>
        <p:sp>
          <p:nvSpPr>
            <p:cNvPr id="11" name="10 Rectángulo redondeado"/>
            <p:cNvSpPr/>
            <p:nvPr/>
          </p:nvSpPr>
          <p:spPr>
            <a:xfrm>
              <a:off x="5799590" y="2572034"/>
              <a:ext cx="2486276" cy="1190205"/>
            </a:xfrm>
            <a:prstGeom prst="roundRect">
              <a:avLst>
                <a:gd name="adj" fmla="val 10000"/>
              </a:avLst>
            </a:prstGeom>
            <a:noFill/>
          </p:spPr>
          <p:style>
            <a:lnRef idx="2">
              <a:schemeClr val="accent4"/>
            </a:lnRef>
            <a:fillRef idx="1">
              <a:schemeClr val="lt1"/>
            </a:fillRef>
            <a:effectRef idx="0">
              <a:schemeClr val="accent4"/>
            </a:effectRef>
            <a:fontRef idx="minor">
              <a:schemeClr val="dk1"/>
            </a:fontRef>
          </p:style>
        </p:sp>
        <p:sp>
          <p:nvSpPr>
            <p:cNvPr id="12" name="11 Rectángulo"/>
            <p:cNvSpPr/>
            <p:nvPr/>
          </p:nvSpPr>
          <p:spPr>
            <a:xfrm>
              <a:off x="5799590" y="2538708"/>
              <a:ext cx="2448051" cy="125209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55880" tIns="41910" rIns="55880" bIns="41910" spcCol="1270" anchor="ctr"/>
            <a:lstStyle/>
            <a:p>
              <a:pPr algn="ctr" defTabSz="9779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s-ES_tradnl" sz="1500" dirty="0" err="1" smtClean="0">
                  <a:solidFill>
                    <a:schemeClr val="tx1"/>
                  </a:solidFill>
                </a:rPr>
                <a:t>Hours</a:t>
              </a:r>
              <a:r>
                <a:rPr lang="es-ES_tradnl" sz="1500" dirty="0" smtClean="0">
                  <a:solidFill>
                    <a:schemeClr val="tx1"/>
                  </a:solidFill>
                </a:rPr>
                <a:t> of </a:t>
              </a:r>
              <a:r>
                <a:rPr lang="es-ES_tradnl" sz="1500" dirty="0" err="1" smtClean="0">
                  <a:solidFill>
                    <a:schemeClr val="tx1"/>
                  </a:solidFill>
                </a:rPr>
                <a:t>domestic</a:t>
              </a:r>
              <a:r>
                <a:rPr lang="es-ES_tradnl" sz="1500" dirty="0" smtClean="0">
                  <a:solidFill>
                    <a:schemeClr val="tx1"/>
                  </a:solidFill>
                </a:rPr>
                <a:t> </a:t>
              </a:r>
              <a:r>
                <a:rPr lang="es-ES_tradnl" sz="1500" dirty="0" err="1" smtClean="0">
                  <a:solidFill>
                    <a:schemeClr val="tx1"/>
                  </a:solidFill>
                </a:rPr>
                <a:t>work</a:t>
              </a:r>
              <a:r>
                <a:rPr lang="es-ES_tradnl" sz="1500" dirty="0" smtClean="0">
                  <a:solidFill>
                    <a:schemeClr val="tx1"/>
                  </a:solidFill>
                </a:rPr>
                <a:t> and </a:t>
              </a:r>
              <a:r>
                <a:rPr lang="es-ES_tradnl" sz="1500" dirty="0" err="1" smtClean="0">
                  <a:solidFill>
                    <a:schemeClr val="tx1"/>
                  </a:solidFill>
                </a:rPr>
                <a:t>care</a:t>
              </a:r>
              <a:r>
                <a:rPr lang="es-ES_tradnl" sz="1500" dirty="0" smtClean="0">
                  <a:solidFill>
                    <a:schemeClr val="tx1"/>
                  </a:solidFill>
                </a:rPr>
                <a:t> </a:t>
              </a:r>
              <a:r>
                <a:rPr lang="es-ES_tradnl" sz="1500" dirty="0" err="1" smtClean="0">
                  <a:solidFill>
                    <a:schemeClr val="tx1"/>
                  </a:solidFill>
                </a:rPr>
                <a:t>for</a:t>
              </a:r>
              <a:r>
                <a:rPr lang="es-ES_tradnl" sz="1500" dirty="0" smtClean="0">
                  <a:solidFill>
                    <a:schemeClr val="tx1"/>
                  </a:solidFill>
                </a:rPr>
                <a:t> </a:t>
              </a:r>
              <a:r>
                <a:rPr lang="es-ES_tradnl" sz="1500" dirty="0" err="1" smtClean="0">
                  <a:solidFill>
                    <a:schemeClr val="tx1"/>
                  </a:solidFill>
                </a:rPr>
                <a:t>children</a:t>
              </a:r>
              <a:r>
                <a:rPr lang="es-ES_tradnl" sz="1500" dirty="0" smtClean="0">
                  <a:solidFill>
                    <a:schemeClr val="tx1"/>
                  </a:solidFill>
                </a:rPr>
                <a:t> </a:t>
              </a:r>
              <a:r>
                <a:rPr lang="es-ES_tradnl" sz="1500" dirty="0" err="1" smtClean="0">
                  <a:solidFill>
                    <a:schemeClr val="tx1"/>
                  </a:solidFill>
                </a:rPr>
                <a:t>between</a:t>
              </a:r>
              <a:r>
                <a:rPr lang="es-ES_tradnl" sz="1500" dirty="0" smtClean="0">
                  <a:solidFill>
                    <a:schemeClr val="tx1"/>
                  </a:solidFill>
                </a:rPr>
                <a:t> </a:t>
              </a:r>
              <a:r>
                <a:rPr lang="es-ES_tradnl" sz="1500" dirty="0" err="1" smtClean="0">
                  <a:solidFill>
                    <a:schemeClr val="tx1"/>
                  </a:solidFill>
                </a:rPr>
                <a:t>the</a:t>
              </a:r>
              <a:r>
                <a:rPr lang="es-ES_tradnl" sz="1500" dirty="0" smtClean="0">
                  <a:solidFill>
                    <a:schemeClr val="tx1"/>
                  </a:solidFill>
                </a:rPr>
                <a:t> </a:t>
              </a:r>
              <a:r>
                <a:rPr lang="es-ES_tradnl" sz="1500" dirty="0" err="1" smtClean="0">
                  <a:solidFill>
                    <a:schemeClr val="tx1"/>
                  </a:solidFill>
                </a:rPr>
                <a:t>age</a:t>
              </a:r>
              <a:r>
                <a:rPr lang="es-ES_tradnl" sz="1500" dirty="0" smtClean="0">
                  <a:solidFill>
                    <a:schemeClr val="tx1"/>
                  </a:solidFill>
                </a:rPr>
                <a:t> of 5 and 11 </a:t>
              </a:r>
              <a:r>
                <a:rPr lang="es-ES_tradnl" sz="1500" dirty="0" err="1" smtClean="0">
                  <a:solidFill>
                    <a:schemeClr val="tx1"/>
                  </a:solidFill>
                </a:rPr>
                <a:t>years</a:t>
              </a:r>
              <a:endParaRPr lang="es-ES_tradnl" sz="1500" dirty="0" smtClean="0">
                <a:solidFill>
                  <a:schemeClr val="tx1"/>
                </a:solidFill>
              </a:endParaRPr>
            </a:p>
            <a:p>
              <a:pPr algn="ctr" defTabSz="977900" eaLnBrk="1" fontAlgn="auto" hangingPunct="1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s-ES_tradnl" sz="1500" dirty="0">
                <a:solidFill>
                  <a:schemeClr val="tx1"/>
                </a:solidFill>
              </a:endParaRPr>
            </a:p>
          </p:txBody>
        </p:sp>
      </p:grpSp>
      <p:pic>
        <p:nvPicPr>
          <p:cNvPr id="56330" name="Picture 10" descr="http://www.jampp.com/img/icons/money_icon.png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6300192" y="1869207"/>
            <a:ext cx="432048" cy="432048"/>
          </a:xfrm>
          <a:prstGeom prst="rect">
            <a:avLst/>
          </a:prstGeom>
          <a:noFill/>
        </p:spPr>
      </p:pic>
      <p:pic>
        <p:nvPicPr>
          <p:cNvPr id="20" name="Picture 10" descr="http://www.jampp.com/img/icons/money_icon.png">
            <a:hlinkClick r:id="rId8"/>
          </p:cNvPr>
          <p:cNvPicPr>
            <a:picLocks noChangeAspect="1" noChangeArrowheads="1"/>
          </p:cNvPicPr>
          <p:nvPr/>
        </p:nvPicPr>
        <p:blipFill>
          <a:blip r:embed="rId10" cstate="print">
            <a:duotone>
              <a:schemeClr val="accent1">
                <a:shade val="45000"/>
                <a:satMod val="135000"/>
              </a:schemeClr>
              <a:prstClr val="white"/>
            </a:duotone>
            <a:lum bright="40000"/>
          </a:blip>
          <a:srcRect/>
          <a:stretch>
            <a:fillRect/>
          </a:stretch>
        </p:blipFill>
        <p:spPr bwMode="auto">
          <a:xfrm>
            <a:off x="4283968" y="4581128"/>
            <a:ext cx="936104" cy="936104"/>
          </a:xfrm>
          <a:prstGeom prst="rect">
            <a:avLst/>
          </a:prstGeom>
          <a:noFill/>
        </p:spPr>
      </p:pic>
      <p:pic>
        <p:nvPicPr>
          <p:cNvPr id="32774" name="Picture 16" descr="http://icons.iconarchive.com/icons/double-j-design/origami-colored-pencil/256/blue-clock-icon.png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259210" y="5229200"/>
            <a:ext cx="1080542" cy="10805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5" name="Picture 16" descr="http://icons.iconarchive.com/icons/double-j-design/origami-colored-pencil/256/blue-clock-icon.png">
            <a:hlinkClick r:id="rId11"/>
          </p:cNvPr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178675" y="2852738"/>
            <a:ext cx="619125" cy="61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6" name="Picture 6" descr="Cleaning and Housekeeping Icons Royalty Free Stock Vector Art Illustration"/>
          <p:cNvPicPr>
            <a:picLocks noChangeAspect="1" noChangeArrowheads="1"/>
          </p:cNvPicPr>
          <p:nvPr/>
        </p:nvPicPr>
        <p:blipFill>
          <a:blip r:embed="rId14" cstate="print"/>
          <a:srcRect l="54353" t="12299" r="31982" b="69482"/>
          <a:stretch>
            <a:fillRect/>
          </a:stretch>
        </p:blipFill>
        <p:spPr bwMode="auto">
          <a:xfrm>
            <a:off x="5003800" y="5373688"/>
            <a:ext cx="720725" cy="958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7" name="Picture 26" descr="http://icons.iconarchive.com/icons/devcom/medical/256/nurse-icon.png">
            <a:hlinkClick r:id="rId15"/>
          </p:cNvPr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76600" y="4508500"/>
            <a:ext cx="1008063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8" name="Picture 28" descr="https://cdn2.iconfinder.com/data/icons/large-people-svg-icons/512/motor_mechanic_tools-512.png">
            <a:hlinkClick r:id="rId17"/>
          </p:cNvPr>
          <p:cNvPicPr>
            <a:picLocks noChangeAspect="1" noChangeArrowheads="1"/>
          </p:cNvPicPr>
          <p:nvPr/>
        </p:nvPicPr>
        <p:blipFill>
          <a:blip r:embed="rId18" cstate="print">
            <a:clrChange>
              <a:clrFrom>
                <a:srgbClr val="414141"/>
              </a:clrFrom>
              <a:clrTo>
                <a:srgbClr val="414141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11638" y="4581525"/>
            <a:ext cx="936625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79" name="Picture 32" descr="http://www.preuniversitarioepuk.cl/wp-content/uploads/2012/05/Teacher.png">
            <a:hlinkClick r:id="rId19"/>
          </p:cNvPr>
          <p:cNvPicPr>
            <a:picLocks noChangeAspect="1" noChangeArrowheads="1"/>
          </p:cNvPicPr>
          <p:nvPr/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3851275" y="5445125"/>
            <a:ext cx="865188" cy="86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780" name="Picture 1"/>
          <p:cNvPicPr>
            <a:picLocks noChangeAspect="1" noChangeArrowheads="1"/>
          </p:cNvPicPr>
          <p:nvPr/>
        </p:nvPicPr>
        <p:blipFill>
          <a:blip r:embed="rId2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172400" y="5688544"/>
            <a:ext cx="461963" cy="363537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pic>
        <p:nvPicPr>
          <p:cNvPr id="32781" name="Picture 2"/>
          <p:cNvPicPr>
            <a:picLocks noChangeAspect="1" noChangeArrowheads="1"/>
          </p:cNvPicPr>
          <p:nvPr/>
        </p:nvPicPr>
        <p:blipFill>
          <a:blip r:embed="rId2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86544" y="5688544"/>
            <a:ext cx="427037" cy="358775"/>
          </a:xfrm>
          <a:prstGeom prst="rect">
            <a:avLst/>
          </a:prstGeom>
          <a:noFill/>
          <a:ln w="1">
            <a:noFill/>
            <a:miter lim="800000"/>
            <a:headEnd/>
            <a:tailEnd/>
          </a:ln>
        </p:spPr>
      </p:pic>
      <p:sp>
        <p:nvSpPr>
          <p:cNvPr id="32782" name="20 CuadroTexto"/>
          <p:cNvSpPr txBox="1">
            <a:spLocks noChangeArrowheads="1"/>
          </p:cNvSpPr>
          <p:nvPr/>
        </p:nvSpPr>
        <p:spPr bwMode="auto">
          <a:xfrm>
            <a:off x="250825" y="115888"/>
            <a:ext cx="8642350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MX" sz="3200" b="1" dirty="0" err="1" smtClean="0">
                <a:solidFill>
                  <a:schemeClr val="accent2"/>
                </a:solidFill>
              </a:rPr>
              <a:t>Information</a:t>
            </a:r>
            <a:r>
              <a:rPr lang="es-MX" sz="3200" b="1" dirty="0" smtClean="0">
                <a:solidFill>
                  <a:schemeClr val="accent2"/>
                </a:solidFill>
              </a:rPr>
              <a:t> </a:t>
            </a:r>
            <a:r>
              <a:rPr lang="es-MX" sz="3200" b="1" dirty="0" err="1" smtClean="0">
                <a:solidFill>
                  <a:schemeClr val="accent2"/>
                </a:solidFill>
              </a:rPr>
              <a:t>sources</a:t>
            </a:r>
            <a:endParaRPr lang="es-MX" sz="3200" b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20 CuadroTexto"/>
          <p:cNvSpPr txBox="1">
            <a:spLocks noChangeArrowheads="1"/>
          </p:cNvSpPr>
          <p:nvPr/>
        </p:nvSpPr>
        <p:spPr bwMode="auto">
          <a:xfrm>
            <a:off x="250825" y="115888"/>
            <a:ext cx="86423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s-MX" sz="3200" b="1" dirty="0" err="1" smtClean="0">
                <a:solidFill>
                  <a:schemeClr val="accent2"/>
                </a:solidFill>
              </a:rPr>
              <a:t>Hours</a:t>
            </a:r>
            <a:r>
              <a:rPr lang="es-MX" sz="3200" b="1" dirty="0" smtClean="0">
                <a:solidFill>
                  <a:schemeClr val="accent2"/>
                </a:solidFill>
              </a:rPr>
              <a:t> of </a:t>
            </a:r>
            <a:r>
              <a:rPr lang="es-MX" sz="3200" b="1" dirty="0" err="1" smtClean="0">
                <a:solidFill>
                  <a:schemeClr val="accent2"/>
                </a:solidFill>
              </a:rPr>
              <a:t>care</a:t>
            </a:r>
            <a:r>
              <a:rPr lang="es-MX" sz="3200" b="1" dirty="0" smtClean="0">
                <a:solidFill>
                  <a:schemeClr val="accent2"/>
                </a:solidFill>
              </a:rPr>
              <a:t> and </a:t>
            </a:r>
            <a:r>
              <a:rPr lang="es-MX" sz="3200" b="1" dirty="0" err="1" smtClean="0">
                <a:solidFill>
                  <a:schemeClr val="accent2"/>
                </a:solidFill>
              </a:rPr>
              <a:t>domestic</a:t>
            </a:r>
            <a:r>
              <a:rPr lang="es-MX" sz="3200" b="1" dirty="0" smtClean="0">
                <a:solidFill>
                  <a:schemeClr val="accent2"/>
                </a:solidFill>
              </a:rPr>
              <a:t> </a:t>
            </a:r>
            <a:r>
              <a:rPr lang="es-MX" sz="3200" b="1" dirty="0" err="1" smtClean="0">
                <a:solidFill>
                  <a:schemeClr val="accent2"/>
                </a:solidFill>
              </a:rPr>
              <a:t>work</a:t>
            </a:r>
            <a:endParaRPr lang="es-MX" sz="3200" b="1" dirty="0">
              <a:solidFill>
                <a:schemeClr val="accent2"/>
              </a:solidFill>
            </a:endParaRPr>
          </a:p>
        </p:txBody>
      </p:sp>
      <p:sp>
        <p:nvSpPr>
          <p:cNvPr id="3" name="6 Rectángulo redondeado"/>
          <p:cNvSpPr/>
          <p:nvPr/>
        </p:nvSpPr>
        <p:spPr>
          <a:xfrm>
            <a:off x="4929188" y="2143125"/>
            <a:ext cx="2714625" cy="642938"/>
          </a:xfrm>
          <a:prstGeom prst="roundRect">
            <a:avLst>
              <a:gd name="adj" fmla="val 10000"/>
            </a:avLst>
          </a:prstGeom>
          <a:ln>
            <a:solidFill>
              <a:srgbClr val="218B8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>
                <a:solidFill>
                  <a:schemeClr val="tx1"/>
                </a:solidFill>
                <a:latin typeface="Wingdings"/>
              </a:rPr>
              <a:t>ü</a:t>
            </a:r>
            <a:r>
              <a:rPr lang="es-MX" sz="1200" b="1" dirty="0">
                <a:solidFill>
                  <a:schemeClr val="tx1"/>
                </a:solidFill>
                <a:latin typeface="Wingdings"/>
              </a:rPr>
              <a:t> </a:t>
            </a:r>
            <a:r>
              <a:rPr lang="es-MX" b="1" dirty="0" err="1" smtClean="0">
                <a:solidFill>
                  <a:schemeClr val="tx1"/>
                </a:solidFill>
              </a:rPr>
              <a:t>Population</a:t>
            </a:r>
            <a:r>
              <a:rPr lang="es-MX" b="1" dirty="0" smtClean="0">
                <a:solidFill>
                  <a:schemeClr val="tx1"/>
                </a:solidFill>
              </a:rPr>
              <a:t> </a:t>
            </a:r>
            <a:endParaRPr lang="es-MX" b="1" dirty="0">
              <a:solidFill>
                <a:schemeClr val="tx1"/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dirty="0">
              <a:solidFill>
                <a:schemeClr val="tx1"/>
              </a:solidFill>
            </a:endParaRPr>
          </a:p>
        </p:txBody>
      </p:sp>
      <p:sp>
        <p:nvSpPr>
          <p:cNvPr id="4" name="13 Rectángulo"/>
          <p:cNvSpPr/>
          <p:nvPr/>
        </p:nvSpPr>
        <p:spPr>
          <a:xfrm>
            <a:off x="971550" y="857250"/>
            <a:ext cx="7056438" cy="80645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0960" rIns="60960" spcCol="127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 err="1" smtClean="0">
                <a:cs typeface="Calibri" pitchFamily="34" charset="0"/>
              </a:rPr>
              <a:t>Questions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related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to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the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unpaid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productive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activities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were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selected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from</a:t>
            </a:r>
            <a:r>
              <a:rPr lang="es-MX" sz="2400" b="1" dirty="0" smtClean="0">
                <a:cs typeface="Calibri" pitchFamily="34" charset="0"/>
              </a:rPr>
              <a:t> </a:t>
            </a:r>
            <a:r>
              <a:rPr lang="es-MX" sz="2400" b="1" dirty="0" err="1" smtClean="0">
                <a:cs typeface="Calibri" pitchFamily="34" charset="0"/>
              </a:rPr>
              <a:t>the</a:t>
            </a:r>
            <a:r>
              <a:rPr lang="es-MX" sz="2400" b="1" dirty="0" smtClean="0">
                <a:cs typeface="Calibri" pitchFamily="34" charset="0"/>
              </a:rPr>
              <a:t> ENUT</a:t>
            </a:r>
            <a:endParaRPr lang="es-MX" sz="2400" b="1" dirty="0">
              <a:cs typeface="Calibri" pitchFamily="34" charset="0"/>
            </a:endParaRPr>
          </a:p>
        </p:txBody>
      </p:sp>
      <p:sp>
        <p:nvSpPr>
          <p:cNvPr id="5" name="15 Rectángulo redondeado"/>
          <p:cNvSpPr/>
          <p:nvPr/>
        </p:nvSpPr>
        <p:spPr>
          <a:xfrm>
            <a:off x="1357313" y="2117725"/>
            <a:ext cx="2714625" cy="642938"/>
          </a:xfrm>
          <a:prstGeom prst="roundRect">
            <a:avLst>
              <a:gd name="adj" fmla="val 10000"/>
            </a:avLst>
          </a:prstGeom>
          <a:ln>
            <a:solidFill>
              <a:srgbClr val="218B8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>
                <a:solidFill>
                  <a:schemeClr val="tx1"/>
                </a:solidFill>
                <a:latin typeface="Wingdings"/>
              </a:rPr>
              <a:t>ü</a:t>
            </a:r>
            <a:r>
              <a:rPr lang="es-MX" sz="1200" b="1" dirty="0">
                <a:solidFill>
                  <a:schemeClr val="tx1"/>
                </a:solidFill>
                <a:latin typeface="Wingdings"/>
              </a:rPr>
              <a:t> </a:t>
            </a:r>
            <a:r>
              <a:rPr lang="es-MX" b="1" dirty="0" err="1" smtClean="0">
                <a:solidFill>
                  <a:schemeClr val="tx1"/>
                </a:solidFill>
              </a:rPr>
              <a:t>Number</a:t>
            </a:r>
            <a:r>
              <a:rPr lang="es-MX" b="1" dirty="0" smtClean="0">
                <a:solidFill>
                  <a:schemeClr val="tx1"/>
                </a:solidFill>
              </a:rPr>
              <a:t> of </a:t>
            </a:r>
            <a:r>
              <a:rPr lang="es-MX" b="1" dirty="0" err="1" smtClean="0">
                <a:solidFill>
                  <a:schemeClr val="tx1"/>
                </a:solidFill>
              </a:rPr>
              <a:t>hours</a:t>
            </a:r>
            <a:endParaRPr lang="es-MX" b="1" dirty="0">
              <a:solidFill>
                <a:schemeClr val="tx1"/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dirty="0">
              <a:solidFill>
                <a:schemeClr val="tx1"/>
              </a:solidFill>
            </a:endParaRPr>
          </a:p>
        </p:txBody>
      </p:sp>
      <p:pic>
        <p:nvPicPr>
          <p:cNvPr id="33798" name="Picture 2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 l="24506" t="41801" r="61235" b="39005"/>
          <a:stretch>
            <a:fillRect/>
          </a:stretch>
        </p:blipFill>
        <p:spPr bwMode="auto">
          <a:xfrm>
            <a:off x="115888" y="1785938"/>
            <a:ext cx="1098550" cy="1182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9" name="Picture 2" descr="http://www.istockphoto.com/file_thumbview_approve/6154034/2/istockphoto_6154034-people-icons.jpg"/>
          <p:cNvPicPr>
            <a:picLocks noChangeAspect="1" noChangeArrowheads="1"/>
          </p:cNvPicPr>
          <p:nvPr/>
        </p:nvPicPr>
        <p:blipFill>
          <a:blip r:embed="rId5" cstate="print"/>
          <a:srcRect l="63158" t="17442" b="18604"/>
          <a:stretch>
            <a:fillRect/>
          </a:stretch>
        </p:blipFill>
        <p:spPr bwMode="auto">
          <a:xfrm>
            <a:off x="7715250" y="1714500"/>
            <a:ext cx="1214438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18 Flecha abajo"/>
          <p:cNvSpPr/>
          <p:nvPr/>
        </p:nvSpPr>
        <p:spPr>
          <a:xfrm>
            <a:off x="2571750" y="1785938"/>
            <a:ext cx="285750" cy="214312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9" name="19 Flecha abajo"/>
          <p:cNvSpPr/>
          <p:nvPr/>
        </p:nvSpPr>
        <p:spPr>
          <a:xfrm>
            <a:off x="6143625" y="1785938"/>
            <a:ext cx="285750" cy="214312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10" name="30 Rectángulo redondeado"/>
          <p:cNvSpPr/>
          <p:nvPr/>
        </p:nvSpPr>
        <p:spPr>
          <a:xfrm>
            <a:off x="2419350" y="3214688"/>
            <a:ext cx="4286250" cy="1500187"/>
          </a:xfrm>
          <a:prstGeom prst="roundRect">
            <a:avLst>
              <a:gd name="adj" fmla="val 10000"/>
            </a:avLst>
          </a:prstGeom>
          <a:ln>
            <a:solidFill>
              <a:srgbClr val="4E8542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 defTabSz="106680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es-MX" b="1" dirty="0" smtClean="0"/>
          </a:p>
          <a:p>
            <a:pPr algn="ctr" defTabSz="106680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es-MX" b="1" dirty="0" smtClean="0"/>
              <a:t>M</a:t>
            </a:r>
            <a:r>
              <a:rPr lang="es-ES_tradnl" b="1" dirty="0" err="1" smtClean="0"/>
              <a:t>atches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between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MX" b="1" dirty="0" smtClean="0"/>
              <a:t> ENUT 2002 and 2009</a:t>
            </a:r>
            <a:r>
              <a:rPr lang="es-ES_tradnl" dirty="0" smtClean="0"/>
              <a:t> </a:t>
            </a:r>
            <a:r>
              <a:rPr lang="es-ES_tradnl" b="1" dirty="0" smtClean="0"/>
              <a:t>are </a:t>
            </a:r>
            <a:r>
              <a:rPr lang="es-ES_tradnl" b="1" dirty="0" err="1" smtClean="0"/>
              <a:t>established</a:t>
            </a:r>
            <a:r>
              <a:rPr lang="es-ES_tradnl" b="1" dirty="0" smtClean="0"/>
              <a:t> </a:t>
            </a:r>
            <a:r>
              <a:rPr lang="es-ES_tradnl" b="1" dirty="0" err="1" smtClean="0"/>
              <a:t>according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to</a:t>
            </a:r>
            <a:r>
              <a:rPr lang="es-ES_tradnl" b="1" dirty="0" smtClean="0"/>
              <a:t> </a:t>
            </a:r>
            <a:r>
              <a:rPr lang="es-ES_tradnl" b="1" dirty="0" err="1" smtClean="0"/>
              <a:t>the</a:t>
            </a:r>
            <a:r>
              <a:rPr lang="es-ES_tradnl" b="1" dirty="0" smtClean="0"/>
              <a:t> </a:t>
            </a:r>
            <a:r>
              <a:rPr lang="es-ES_tradnl" b="1" dirty="0" err="1" smtClean="0"/>
              <a:t>group</a:t>
            </a:r>
            <a:r>
              <a:rPr lang="es-ES_tradnl" b="1" dirty="0" smtClean="0"/>
              <a:t> of </a:t>
            </a:r>
            <a:r>
              <a:rPr lang="es-ES_tradnl" b="1" dirty="0" err="1" smtClean="0"/>
              <a:t>questions</a:t>
            </a:r>
            <a:r>
              <a:rPr lang="es-ES_tradnl" b="1" dirty="0" smtClean="0"/>
              <a:t> </a:t>
            </a:r>
            <a:r>
              <a:rPr lang="es-ES_tradnl" b="1" dirty="0" err="1" smtClean="0"/>
              <a:t>selected</a:t>
            </a:r>
            <a:endParaRPr lang="es-ES_tradnl" b="1" dirty="0"/>
          </a:p>
        </p:txBody>
      </p:sp>
      <p:sp>
        <p:nvSpPr>
          <p:cNvPr id="11" name="33 Flecha abajo"/>
          <p:cNvSpPr/>
          <p:nvPr/>
        </p:nvSpPr>
        <p:spPr>
          <a:xfrm>
            <a:off x="4429125" y="4814888"/>
            <a:ext cx="285750" cy="214312"/>
          </a:xfrm>
          <a:prstGeom prst="down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12" name="35 Rectángulo redondeado"/>
          <p:cNvSpPr/>
          <p:nvPr/>
        </p:nvSpPr>
        <p:spPr>
          <a:xfrm>
            <a:off x="971550" y="5143500"/>
            <a:ext cx="6743700" cy="1525860"/>
          </a:xfrm>
          <a:prstGeom prst="roundRect">
            <a:avLst>
              <a:gd name="adj" fmla="val 10000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/>
          <a:p>
            <a:pPr indent="-342900" algn="ctr" defTabSz="106680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Techniques of interpolation and extrapolation are applied using a determinant variable, which is given by the ENOE.</a:t>
            </a:r>
          </a:p>
          <a:p>
            <a:pPr indent="-342900" algn="ctr" defTabSz="106680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(Domestic work, shopping and household management, care provision)</a:t>
            </a:r>
          </a:p>
          <a:p>
            <a:pPr indent="-342900" algn="ctr" defTabSz="106680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es-MX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indent="-342900" algn="ctr" defTabSz="1066800" eaLnBrk="1" fontAlgn="auto" hangingPunct="1">
              <a:lnSpc>
                <a:spcPct val="90000"/>
              </a:lnSpc>
              <a:spcBef>
                <a:spcPts val="0"/>
              </a:spcBef>
              <a:spcAft>
                <a:spcPct val="35000"/>
              </a:spcAft>
              <a:defRPr/>
            </a:pPr>
            <a:endParaRPr lang="es-MX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37 Cerrar llave"/>
          <p:cNvSpPr/>
          <p:nvPr/>
        </p:nvSpPr>
        <p:spPr>
          <a:xfrm rot="5400000">
            <a:off x="4393406" y="1321594"/>
            <a:ext cx="214313" cy="3286125"/>
          </a:xfrm>
          <a:prstGeom prst="rightBrace">
            <a:avLst/>
          </a:prstGeom>
          <a:ln/>
        </p:spPr>
        <p:style>
          <a:lnRef idx="2">
            <a:schemeClr val="accent6"/>
          </a:lnRef>
          <a:fillRef idx="0">
            <a:schemeClr val="accent6"/>
          </a:fillRef>
          <a:effectRef idx="1">
            <a:schemeClr val="accent6"/>
          </a:effectRef>
          <a:fontRef idx="minor">
            <a:schemeClr val="tx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pic>
        <p:nvPicPr>
          <p:cNvPr id="33806" name="Picture 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812360" y="4869160"/>
            <a:ext cx="1125538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2" y="879456"/>
            <a:ext cx="3429024" cy="5658429"/>
          </a:xfrm>
          <a:prstGeom prst="roundRect">
            <a:avLst>
              <a:gd name="adj" fmla="val 2584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ight"/>
            <a:lightRig rig="threePt" dir="t"/>
          </a:scene3d>
          <a:sp3d contourW="6350" prstMaterial="matte">
            <a:bevelT w="101600" h="101600" prst="coolSlant"/>
            <a:contourClr>
              <a:srgbClr val="969696"/>
            </a:contourClr>
          </a:sp3d>
        </p:spPr>
      </p:pic>
      <p:sp>
        <p:nvSpPr>
          <p:cNvPr id="28" name="27 Rectángulo redondeado"/>
          <p:cNvSpPr/>
          <p:nvPr/>
        </p:nvSpPr>
        <p:spPr>
          <a:xfrm>
            <a:off x="3962396" y="1454136"/>
            <a:ext cx="4714908" cy="1357322"/>
          </a:xfrm>
          <a:prstGeom prst="roundRect">
            <a:avLst>
              <a:gd name="adj" fmla="val 10000"/>
            </a:avLst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/>
          <a:lstStyle/>
          <a:p>
            <a:pPr marL="0" lvl="2" indent="-342900" algn="ctr">
              <a:buNone/>
              <a:defRPr/>
            </a:pP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The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National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Survey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of </a:t>
            </a: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Occupation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and </a:t>
            </a: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Employment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(ENOE) </a:t>
            </a:r>
            <a:r>
              <a:rPr lang="es-MX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contains</a:t>
            </a:r>
            <a:r>
              <a:rPr lang="es-MX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a module of</a:t>
            </a:r>
            <a:endParaRPr lang="es-MX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0" lvl="2" indent="-342900" algn="ctr">
              <a:buNone/>
              <a:defRPr/>
            </a:pPr>
            <a:r>
              <a:rPr lang="es-MX" b="1" u="sng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Time </a:t>
            </a:r>
            <a:r>
              <a:rPr lang="es-MX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spent</a:t>
            </a:r>
            <a:r>
              <a:rPr lang="es-MX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on</a:t>
            </a:r>
            <a:r>
              <a:rPr lang="es-MX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Non-</a:t>
            </a:r>
            <a:r>
              <a:rPr lang="es-MX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Market</a:t>
            </a:r>
            <a:r>
              <a:rPr lang="es-MX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b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Activities</a:t>
            </a:r>
            <a:endParaRPr lang="es-MX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endParaRPr lang="es-MX" dirty="0"/>
          </a:p>
        </p:txBody>
      </p:sp>
      <p:sp>
        <p:nvSpPr>
          <p:cNvPr id="30" name="29 Flecha abajo"/>
          <p:cNvSpPr/>
          <p:nvPr/>
        </p:nvSpPr>
        <p:spPr>
          <a:xfrm>
            <a:off x="6072198" y="2928934"/>
            <a:ext cx="444018" cy="284042"/>
          </a:xfrm>
          <a:prstGeom prst="downArrow">
            <a:avLst/>
          </a:prstGeom>
          <a:ln/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MX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5" name="44 Cerrar llave"/>
          <p:cNvSpPr/>
          <p:nvPr/>
        </p:nvSpPr>
        <p:spPr>
          <a:xfrm>
            <a:off x="3571868" y="1808150"/>
            <a:ext cx="214314" cy="4071966"/>
          </a:xfrm>
          <a:prstGeom prst="rightBrace">
            <a:avLst/>
          </a:prstGeom>
          <a:ln>
            <a:solidFill>
              <a:srgbClr val="887E4E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s-MX"/>
          </a:p>
        </p:txBody>
      </p:sp>
      <p:sp>
        <p:nvSpPr>
          <p:cNvPr id="8" name="1 Título"/>
          <p:cNvSpPr>
            <a:spLocks noGrp="1"/>
          </p:cNvSpPr>
          <p:nvPr>
            <p:ph type="title" idx="4294967295"/>
          </p:nvPr>
        </p:nvSpPr>
        <p:spPr>
          <a:xfrm>
            <a:off x="126751" y="0"/>
            <a:ext cx="8621713" cy="1000125"/>
          </a:xfrm>
        </p:spPr>
        <p:txBody>
          <a:bodyPr anchor="t">
            <a:noAutofit/>
          </a:bodyPr>
          <a:lstStyle/>
          <a:p>
            <a:pPr algn="l"/>
            <a:r>
              <a:rPr lang="es-MX" sz="3200" b="1" dirty="0" err="1" smtClean="0">
                <a:solidFill>
                  <a:srgbClr val="1B587C"/>
                </a:solidFill>
                <a:latin typeface="+mj-lt"/>
              </a:rPr>
              <a:t>Interpolation</a:t>
            </a:r>
            <a:r>
              <a:rPr lang="es-MX" sz="3200" b="1" dirty="0" smtClean="0">
                <a:solidFill>
                  <a:srgbClr val="1B587C"/>
                </a:solidFill>
                <a:latin typeface="+mj-lt"/>
              </a:rPr>
              <a:t> of Time Use </a:t>
            </a:r>
            <a:r>
              <a:rPr lang="es-MX" sz="3200" b="1" dirty="0" err="1" smtClean="0">
                <a:solidFill>
                  <a:srgbClr val="1B587C"/>
                </a:solidFill>
                <a:latin typeface="+mj-lt"/>
              </a:rPr>
              <a:t>information</a:t>
            </a:r>
            <a:endParaRPr lang="es-MX" sz="3200" b="1" dirty="0" smtClean="0">
              <a:solidFill>
                <a:srgbClr val="1B587C"/>
              </a:solidFill>
              <a:latin typeface="+mj-lt"/>
            </a:endParaRPr>
          </a:p>
        </p:txBody>
      </p:sp>
      <p:sp>
        <p:nvSpPr>
          <p:cNvPr id="9" name="8 Rectángulo redondeado"/>
          <p:cNvSpPr/>
          <p:nvPr/>
        </p:nvSpPr>
        <p:spPr>
          <a:xfrm>
            <a:off x="3995936" y="3284984"/>
            <a:ext cx="4748246" cy="3168352"/>
          </a:xfrm>
          <a:prstGeom prst="roundRect">
            <a:avLst>
              <a:gd name="adj" fmla="val 10000"/>
            </a:avLst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marL="514350" lvl="2" indent="-342900" algn="just">
              <a:buSzPct val="50000"/>
              <a:defRPr/>
            </a:pPr>
            <a:endParaRPr lang="es-MX" sz="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Learning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activities</a:t>
            </a:r>
            <a:endParaRPr lang="es-MX" sz="1400" b="1" dirty="0" smtClean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endParaRPr lang="es-MX" sz="600" b="1" dirty="0"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Domestic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work</a:t>
            </a:r>
            <a:endParaRPr lang="es-MX" sz="1400" b="1" dirty="0" smtClean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endParaRPr lang="es-MX" sz="600" b="1" dirty="0" smtClean="0"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Shopping and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household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management</a:t>
            </a:r>
            <a:endParaRPr lang="es-MX" sz="1400" b="1" dirty="0" smtClean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r>
              <a:rPr lang="es-MX" sz="6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 </a:t>
            </a: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Taking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any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household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member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to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school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,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to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a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medical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appointment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or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to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other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places</a:t>
            </a: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endParaRPr lang="es-MX" sz="600" b="1" dirty="0"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Care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provision</a:t>
            </a:r>
            <a:endParaRPr lang="es-MX" sz="1400" b="1" dirty="0" smtClean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endParaRPr lang="es-MX" sz="800" b="1" dirty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Maintenance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and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minor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repairs</a:t>
            </a:r>
            <a:endParaRPr lang="es-MX" sz="1400" b="1" dirty="0" smtClean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endParaRPr lang="es-MX" sz="700" b="1" dirty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Construction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activities</a:t>
            </a:r>
            <a:endParaRPr lang="es-MX" sz="1400" b="1" dirty="0" smtClean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endParaRPr lang="es-MX" sz="700" b="1" dirty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  <a:p>
            <a:pPr marL="514350" lvl="2" indent="-342900">
              <a:buSzPct val="50000"/>
              <a:buFont typeface="Wingdings" pitchFamily="2" charset="2"/>
              <a:buChar char="ü"/>
              <a:defRPr/>
            </a:pP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Provision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of free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services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to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the</a:t>
            </a:r>
            <a:r>
              <a:rPr lang="es-MX" sz="1400" b="1" dirty="0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es-MX" sz="1400" b="1" dirty="0" err="1" smtClean="0">
                <a:effectLst>
                  <a:glow rad="101600">
                    <a:schemeClr val="accent3">
                      <a:lumMod val="20000"/>
                      <a:lumOff val="80000"/>
                      <a:alpha val="60000"/>
                    </a:schemeClr>
                  </a:glow>
                </a:effectLst>
                <a:latin typeface="Calibri" pitchFamily="34" charset="0"/>
                <a:cs typeface="Calibri" pitchFamily="34" charset="0"/>
              </a:rPr>
              <a:t>community</a:t>
            </a:r>
            <a:endParaRPr lang="es-MX" sz="1400" b="1" dirty="0" smtClean="0">
              <a:effectLst>
                <a:glow rad="101600">
                  <a:schemeClr val="accent3">
                    <a:lumMod val="20000"/>
                    <a:lumOff val="80000"/>
                    <a:alpha val="60000"/>
                  </a:schemeClr>
                </a:glow>
              </a:effectLst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12 Grupo"/>
          <p:cNvGrpSpPr/>
          <p:nvPr/>
        </p:nvGrpSpPr>
        <p:grpSpPr>
          <a:xfrm>
            <a:off x="467544" y="1340768"/>
            <a:ext cx="3121917" cy="4896000"/>
            <a:chOff x="614611" y="1772816"/>
            <a:chExt cx="3121917" cy="4896000"/>
          </a:xfrm>
        </p:grpSpPr>
        <p:sp>
          <p:nvSpPr>
            <p:cNvPr id="14" name="13 Forma libre"/>
            <p:cNvSpPr/>
            <p:nvPr/>
          </p:nvSpPr>
          <p:spPr>
            <a:xfrm>
              <a:off x="614611" y="1772816"/>
              <a:ext cx="3121917" cy="4896000"/>
            </a:xfrm>
            <a:custGeom>
              <a:avLst/>
              <a:gdLst>
                <a:gd name="connsiteX0" fmla="*/ 0 w 3121917"/>
                <a:gd name="connsiteY0" fmla="*/ 312192 h 4896000"/>
                <a:gd name="connsiteX1" fmla="*/ 91439 w 3121917"/>
                <a:gd name="connsiteY1" fmla="*/ 91439 h 4896000"/>
                <a:gd name="connsiteX2" fmla="*/ 312192 w 3121917"/>
                <a:gd name="connsiteY2" fmla="*/ 0 h 4896000"/>
                <a:gd name="connsiteX3" fmla="*/ 2809725 w 3121917"/>
                <a:gd name="connsiteY3" fmla="*/ 0 h 4896000"/>
                <a:gd name="connsiteX4" fmla="*/ 3030478 w 3121917"/>
                <a:gd name="connsiteY4" fmla="*/ 91439 h 4896000"/>
                <a:gd name="connsiteX5" fmla="*/ 3121917 w 3121917"/>
                <a:gd name="connsiteY5" fmla="*/ 312192 h 4896000"/>
                <a:gd name="connsiteX6" fmla="*/ 3121917 w 3121917"/>
                <a:gd name="connsiteY6" fmla="*/ 4583808 h 4896000"/>
                <a:gd name="connsiteX7" fmla="*/ 3030478 w 3121917"/>
                <a:gd name="connsiteY7" fmla="*/ 4804561 h 4896000"/>
                <a:gd name="connsiteX8" fmla="*/ 2809725 w 3121917"/>
                <a:gd name="connsiteY8" fmla="*/ 4896000 h 4896000"/>
                <a:gd name="connsiteX9" fmla="*/ 312192 w 3121917"/>
                <a:gd name="connsiteY9" fmla="*/ 4896000 h 4896000"/>
                <a:gd name="connsiteX10" fmla="*/ 91439 w 3121917"/>
                <a:gd name="connsiteY10" fmla="*/ 4804561 h 4896000"/>
                <a:gd name="connsiteX11" fmla="*/ 0 w 3121917"/>
                <a:gd name="connsiteY11" fmla="*/ 4583808 h 4896000"/>
                <a:gd name="connsiteX12" fmla="*/ 0 w 3121917"/>
                <a:gd name="connsiteY12" fmla="*/ 312192 h 4896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121917" h="4896000">
                  <a:moveTo>
                    <a:pt x="0" y="312192"/>
                  </a:moveTo>
                  <a:cubicBezTo>
                    <a:pt x="0" y="229394"/>
                    <a:pt x="32892" y="149986"/>
                    <a:pt x="91439" y="91439"/>
                  </a:cubicBezTo>
                  <a:cubicBezTo>
                    <a:pt x="149986" y="32892"/>
                    <a:pt x="229394" y="0"/>
                    <a:pt x="312192" y="0"/>
                  </a:cubicBezTo>
                  <a:lnTo>
                    <a:pt x="2809725" y="0"/>
                  </a:lnTo>
                  <a:cubicBezTo>
                    <a:pt x="2892523" y="0"/>
                    <a:pt x="2971931" y="32892"/>
                    <a:pt x="3030478" y="91439"/>
                  </a:cubicBezTo>
                  <a:cubicBezTo>
                    <a:pt x="3089025" y="149986"/>
                    <a:pt x="3121917" y="229394"/>
                    <a:pt x="3121917" y="312192"/>
                  </a:cubicBezTo>
                  <a:lnTo>
                    <a:pt x="3121917" y="4583808"/>
                  </a:lnTo>
                  <a:cubicBezTo>
                    <a:pt x="3121917" y="4666606"/>
                    <a:pt x="3089025" y="4746014"/>
                    <a:pt x="3030478" y="4804561"/>
                  </a:cubicBezTo>
                  <a:cubicBezTo>
                    <a:pt x="2971931" y="4863108"/>
                    <a:pt x="2892523" y="4896000"/>
                    <a:pt x="2809725" y="4896000"/>
                  </a:cubicBezTo>
                  <a:lnTo>
                    <a:pt x="312192" y="4896000"/>
                  </a:lnTo>
                  <a:cubicBezTo>
                    <a:pt x="229394" y="4896000"/>
                    <a:pt x="149986" y="4863108"/>
                    <a:pt x="91439" y="4804561"/>
                  </a:cubicBezTo>
                  <a:cubicBezTo>
                    <a:pt x="32892" y="4746014"/>
                    <a:pt x="0" y="4666606"/>
                    <a:pt x="0" y="4583808"/>
                  </a:cubicBezTo>
                  <a:lnTo>
                    <a:pt x="0" y="312192"/>
                  </a:lnTo>
                  <a:close/>
                </a:path>
              </a:pathLst>
            </a:custGeom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06680" tIns="106680" rIns="106680" bIns="3533880" numCol="1" spcCol="1270" anchor="t" anchorCtr="0">
              <a:noAutofit/>
            </a:bodyPr>
            <a:lstStyle/>
            <a:p>
              <a:pPr lvl="0" algn="ctr" defTabSz="1244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ES_tradnl" sz="2800" b="1" kern="1200" dirty="0" err="1" smtClean="0">
                  <a:effectLst/>
                  <a:latin typeface="Calibri" pitchFamily="34" charset="0"/>
                </a:rPr>
                <a:t>Hybrid</a:t>
              </a:r>
              <a:endParaRPr lang="es-MX" sz="2800" b="1" kern="1200" dirty="0">
                <a:effectLst/>
                <a:latin typeface="Calibri" pitchFamily="34" charset="0"/>
              </a:endParaRPr>
            </a:p>
          </p:txBody>
        </p:sp>
        <p:sp>
          <p:nvSpPr>
            <p:cNvPr id="15" name="14 Forma libre"/>
            <p:cNvSpPr/>
            <p:nvPr/>
          </p:nvSpPr>
          <p:spPr>
            <a:xfrm>
              <a:off x="827584" y="2348880"/>
              <a:ext cx="2739020" cy="3960440"/>
            </a:xfrm>
            <a:custGeom>
              <a:avLst/>
              <a:gdLst>
                <a:gd name="connsiteX0" fmla="*/ 0 w 2739020"/>
                <a:gd name="connsiteY0" fmla="*/ 273902 h 3182394"/>
                <a:gd name="connsiteX1" fmla="*/ 80224 w 2739020"/>
                <a:gd name="connsiteY1" fmla="*/ 80224 h 3182394"/>
                <a:gd name="connsiteX2" fmla="*/ 273902 w 2739020"/>
                <a:gd name="connsiteY2" fmla="*/ 0 h 3182394"/>
                <a:gd name="connsiteX3" fmla="*/ 2465118 w 2739020"/>
                <a:gd name="connsiteY3" fmla="*/ 0 h 3182394"/>
                <a:gd name="connsiteX4" fmla="*/ 2658796 w 2739020"/>
                <a:gd name="connsiteY4" fmla="*/ 80224 h 3182394"/>
                <a:gd name="connsiteX5" fmla="*/ 2739020 w 2739020"/>
                <a:gd name="connsiteY5" fmla="*/ 273902 h 3182394"/>
                <a:gd name="connsiteX6" fmla="*/ 2739020 w 2739020"/>
                <a:gd name="connsiteY6" fmla="*/ 2908492 h 3182394"/>
                <a:gd name="connsiteX7" fmla="*/ 2658796 w 2739020"/>
                <a:gd name="connsiteY7" fmla="*/ 3102170 h 3182394"/>
                <a:gd name="connsiteX8" fmla="*/ 2465118 w 2739020"/>
                <a:gd name="connsiteY8" fmla="*/ 3182394 h 3182394"/>
                <a:gd name="connsiteX9" fmla="*/ 273902 w 2739020"/>
                <a:gd name="connsiteY9" fmla="*/ 3182394 h 3182394"/>
                <a:gd name="connsiteX10" fmla="*/ 80224 w 2739020"/>
                <a:gd name="connsiteY10" fmla="*/ 3102170 h 3182394"/>
                <a:gd name="connsiteX11" fmla="*/ 0 w 2739020"/>
                <a:gd name="connsiteY11" fmla="*/ 2908492 h 3182394"/>
                <a:gd name="connsiteX12" fmla="*/ 0 w 2739020"/>
                <a:gd name="connsiteY12" fmla="*/ 273902 h 31823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739020" h="3182394">
                  <a:moveTo>
                    <a:pt x="0" y="273902"/>
                  </a:moveTo>
                  <a:cubicBezTo>
                    <a:pt x="0" y="201259"/>
                    <a:pt x="28858" y="131591"/>
                    <a:pt x="80224" y="80224"/>
                  </a:cubicBezTo>
                  <a:cubicBezTo>
                    <a:pt x="131591" y="28857"/>
                    <a:pt x="201259" y="0"/>
                    <a:pt x="273902" y="0"/>
                  </a:cubicBezTo>
                  <a:lnTo>
                    <a:pt x="2465118" y="0"/>
                  </a:lnTo>
                  <a:cubicBezTo>
                    <a:pt x="2537761" y="0"/>
                    <a:pt x="2607429" y="28858"/>
                    <a:pt x="2658796" y="80224"/>
                  </a:cubicBezTo>
                  <a:cubicBezTo>
                    <a:pt x="2710163" y="131591"/>
                    <a:pt x="2739020" y="201259"/>
                    <a:pt x="2739020" y="273902"/>
                  </a:cubicBezTo>
                  <a:lnTo>
                    <a:pt x="2739020" y="2908492"/>
                  </a:lnTo>
                  <a:cubicBezTo>
                    <a:pt x="2739020" y="2981135"/>
                    <a:pt x="2710163" y="3050803"/>
                    <a:pt x="2658796" y="3102170"/>
                  </a:cubicBezTo>
                  <a:cubicBezTo>
                    <a:pt x="2607429" y="3153537"/>
                    <a:pt x="2537761" y="3182394"/>
                    <a:pt x="2465118" y="3182394"/>
                  </a:cubicBezTo>
                  <a:lnTo>
                    <a:pt x="273902" y="3182394"/>
                  </a:lnTo>
                  <a:cubicBezTo>
                    <a:pt x="201259" y="3182394"/>
                    <a:pt x="131591" y="3153536"/>
                    <a:pt x="80224" y="3102170"/>
                  </a:cubicBezTo>
                  <a:cubicBezTo>
                    <a:pt x="28857" y="3050803"/>
                    <a:pt x="0" y="2981135"/>
                    <a:pt x="0" y="2908492"/>
                  </a:cubicBezTo>
                  <a:lnTo>
                    <a:pt x="0" y="273902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spcFirstLastPara="0" vert="horz" wrap="square" lIns="138643" tIns="124038" rIns="138643" bIns="124038" numCol="1" spcCol="1270" anchor="ctr" anchorCtr="0">
              <a:noAutofit/>
            </a:bodyPr>
            <a:lstStyle/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2300" b="1" i="0" u="none" strike="noStrike" kern="1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700" b="1" i="0" u="none" strike="noStrike" kern="1200" dirty="0" smtClean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16</a:t>
              </a:r>
              <a:r>
                <a:rPr lang="es-MX" sz="2300" b="1" i="0" u="none" strike="noStrike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</a:t>
              </a:r>
              <a:r>
                <a:rPr lang="es-MX" sz="2000" b="1" u="none" strike="noStrike" kern="12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wages</a:t>
              </a:r>
              <a:r>
                <a:rPr lang="es-MX" sz="2000" b="1" u="none" strike="noStrike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 of </a:t>
              </a:r>
              <a:r>
                <a:rPr lang="es-MX" sz="2000" b="1" u="none" strike="noStrike" kern="1200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specialized</a:t>
              </a:r>
              <a:r>
                <a:rPr lang="es-MX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s-MX" sz="2000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workers</a:t>
              </a:r>
              <a:r>
                <a:rPr lang="es-MX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(</a:t>
              </a:r>
              <a:r>
                <a:rPr lang="en-GB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individual function method</a:t>
              </a:r>
              <a:r>
                <a:rPr lang="es-MX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 </a:t>
              </a:r>
            </a:p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s-MX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  <a:r>
                <a:rPr lang="es-MX" sz="2000" b="1" u="none" strike="noStrike" kern="1200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lt"/>
                </a:rPr>
                <a:t>nd</a:t>
              </a:r>
            </a:p>
            <a:p>
              <a:pPr lvl="0" algn="ctr" defTabSz="1022350">
                <a:lnSpc>
                  <a:spcPct val="90000"/>
                </a:lnSpc>
                <a:spcAft>
                  <a:spcPct val="35000"/>
                </a:spcAft>
              </a:pPr>
              <a:r>
                <a:rPr lang="en-GB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household workers wage rate</a:t>
              </a:r>
            </a:p>
            <a:p>
              <a:pPr lvl="0" algn="ctr" defTabSz="1022350">
                <a:lnSpc>
                  <a:spcPct val="90000"/>
                </a:lnSpc>
                <a:spcAft>
                  <a:spcPct val="35000"/>
                </a:spcAft>
              </a:pPr>
              <a:r>
                <a:rPr lang="es-MX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</a:t>
              </a:r>
              <a:r>
                <a:rPr lang="es-MX" sz="2000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generalist</a:t>
              </a:r>
              <a:r>
                <a:rPr lang="es-MX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 </a:t>
              </a:r>
              <a:r>
                <a:rPr lang="es-MX" sz="2000" b="1" dirty="0" err="1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method</a:t>
              </a:r>
              <a:r>
                <a:rPr lang="es-MX" sz="2000" b="1" dirty="0" smtClean="0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)</a:t>
              </a:r>
            </a:p>
            <a:p>
              <a:pPr lvl="0" algn="ctr" defTabSz="10223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s-MX" sz="2300" b="1" kern="1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endParaRPr>
            </a:p>
          </p:txBody>
        </p:sp>
      </p:grpSp>
      <p:sp>
        <p:nvSpPr>
          <p:cNvPr id="37891" name="AutoShape 2" descr="data:image/jpeg;base64,/9j/4AAQSkZJRgABAQAAAQABAAD/2wCEAAkGBxIHBhUSEhQWFhUVGCAZGBUYGB8gGhsYGiIfHx4cJR4hKCgiGiAlIBgfITghKiorLi4uGB8zODcsOCgtLisBCgoKBQUFDgUFDisZExkrKysrKysrKysrKysrKysrKysrKysrKysrKysrKysrKysrKysrKysrKysrKysrKysrK//AABEIANwA5QMBIgACEQEDEQH/xAAcAAEAAgIDAQAAAAAAAAAAAAAABwgFBgEDBAL/xABIEAABAwIEAwUCDAMGAwkAAAABAAIDBBEFBiExBxJBEyIyUWFxgQgUFSNCUmJygpGhsTOSohZzk8HC0SRTgzdUY5Sys8Pj8P/EABQBAQAAAAAAAAAAAAAAAAAAAAD/xAAUEQEAAAAAAAAAAAAAAAAAAAAA/9oADAMBAAIRAxEAPwCcUREBERAREQEREBERAREQERRJx5zs7B6BtDA7llnbzSuG7YTcco8i8gj2A+aD4z/xlZhlUabDmtmlB5TMdYw7azQP4h9b228SwdDk7MecWiWrq307Ha8r3uabH/wWWDfY7lK2ng9w4ZgFAysqWB1VIOZocP4LSNAAdnkbncXsOt8jnXiUzCq/4lQx/Gq5x5RG3VjHfaI1JG5aNgDctQaRV8FDhEBnkxYRBu8jo+UD8XaLXsHzPi2EYz2WHVcuJMb4m9lK9nXSzhzNGm7SL+akrCuGsuOVQqscnNRJu2ma4iGO/TS1+mgsNNS7dSPQ0UeH0wjhY2NjdmMaA0e4INUyDxCgzc10RaYKqP8AiU799NCW/WAOhFgR1GxO5LQeJuSzisArqL5uvp+/G9mhkDfoHzNtr+w6HTLcOc2Nzjllk+gkb3JmjYSAC9vskEOHtt0KDaEREBERAREQEREBERAREQEREBERAREQEREBERAVbaKL+2nHZ3aC7G1DiRuOzpweUH0PZtFvtKySqA3FqjLmZqvsNJXmWDmF+ZvM+xLbfS0sD0vca2QTJxAz1Pi+MfJGEd6Z5LZZ2nRn1gHfRt9J/TYa7bfw/wAiU+S8O5Wd+Z4+dmI1cfIfVbfp+d1j+EmRm5QwIPkH/FTgOlJ3YNxEPZfXzPmALb4gIijnNnER5xT5PwmMVNYbhzt4orbknYke3lB3ue6g2zM+aaTK1H2lVKGX8Ld3vPk1o1Pt2HUhRdwjxW3EmujbDJBFVs+MMjlFnCzgQbbWIkcRboButqynw1ZSVvxzEZDWVrrEufrHGd7Mad7HYkWFhYNWHpn9v8IiTluezprO127jfy8Y/NBLKIiAiIgIiICIiAiIgIiIC4BuFxKeWMnbTdV04I5+dguJMoJjennfZjidY5HaD8LjYEdCb+dwsai0vMvEOHCMeZQwRPqqt5A7KMgBt9e84+E272xsBc267mNtUHKIiAiIgIiICrVxFozkvi02rMYdE+VtS0WuHa3kGunNzBx9LtKsqtX4hZNizpgRhf3ZGd6GT6r/AF82nYj2HcBBsNDWMxCiZLE4OZI0Oa4bFrhcFd6r1kbOlRwyxN2G4lG/sA64I1MfMfG368bjrYepGtwdv4hZ5OMthw3CJWyz1m8rDcMiN76jwusCT1a1p0BIQc5rzRU5yxt2FYS6zRpVVg8LG7FrSPeLjVx0FgCVu2Tso02UMMEVO3U27SU+ORw6k+XkNhf2rnJWVocoYE2nhFzvJJbWR/Vx8vIDoLL147j9Ll+kMlVMyJvTmOp9Gt3cfQAlB6cUxCPCsOknldyxxtLnH0H7n06qKuCVPJjeO1+Lytt27zHHfoCeZw9gAjaD9k+Sw2MYvWcY8YFJRtdDh8bgZJXDe30neZ+rGDvqfNs1YHhMWBYTHTQN5Y428rR+5PmSbknqSUHuREQEREBERAREQEREBERAVS+KOUnZRzS+MD5mS8kJ6chPhv5tOns5T1VtFUnilXS1Weapskj3tjme1jXOJDBfZoPhGg0HkgljgBlvlw2TE5rvmqHOaxzjc8gPfdc68zng3P2R5lS8oy+D7iorcjdj1p5XNt9l55wfzc4e5SagIuCbBfEVQyY91zXW3sQUHYi4e4MYSSABqSdgFygIi4JsEHKLScL4nUOLZldSQkuaxpc6pJDYgWkCwLiC65Nr7HpcarjMHFbCsFjPz4nf0ZB37/iHcHvcg2DMmWqTM9F2VVEJGjVp2c0+bXDVv7HrdRZW8C30dV2lBXPjI2DwQ4f9RhH/AKVIuQ83DOWFGdsEsLQ7lBfblfbctI1cBsTYC+mtjbZUEHx8M8xOeA7FbN6kVVQTb2cov+aymDcDYG1Xa19TLUuJuWi7QfvOuXu9xapcRB5cNw6HCqNsUEbY427MYAAPy6+vVepEQaJxqpJ6nIMrqd72mJzZHhhsXRtuHA+gB5/wKPODvE/5Pc+lxGdxjtzRTSEu5CN2E6mxG3kRbqLefO/F3E6bGaqkY2GJscr4wez5n8rSW68xLTca+HqoiQWkbxkwcz8vbvt9bspOX9r/AKLc8KxSDGKMS08rJYzs5hBF/L0PodVShbDkfNc2UcdZPE48lwJY+j476gja9r2PQoLhIiICIiAiIgIiICqTxXh7DiJWDzl5v5gHf5q2yq9x3pPi3EeV3/NZG/8ApDP9CDLfB0xf4pmqWmJ0qIrj1fEbj+lz/wAlP+MYnFg2GSVEzuWOJvM4+nkPMk6AdSQqfZUxg4BmSCqF/mpA423LNnD3tJHvVg+O7X1nDcyQuuwSRveRs6M3A93M5h9yCG+IPEaqzjVlvMYqYHuQA6EfWeR43foOnUnT6WpfR1Akje5j26h7HEOB9CNQupEEy8O8YqeI+LR0+IVYMNMBJ2GjXVLmm45reMNsCR6DS5LlPypBAbTt1LdR3huPX3K7dPEIIGtbezQALkk2AsNTqfag7FH/ABuzGcByS5rDaSpPYtI3DSCXn+UcvteFICrb8ILHPlHODadpu2lZY/3klnO/p5B7QUEYMaXvAAJJ0AG5J6KVeHPB6fF52z17XQwA37I3EknpbeNvmTr5WvzDU+FVAMR4h0bDsJe0/wAIGT/QrcIOqmp2UlO2ONoYxgDWtaLANGgAA2AXaiICIiAuuol7Cnc+xPKCbDc2F7LsRBSOtqnV1Y+V5u6Rxe4+bnG539SuhTBx8wLDsImjdTtEdVM8vkjY7umOx75Zswl1rWsD3t7FQ+gL0UFUaGujlDWuMbw8NcLtJab2I0uNNl51v+Qcy4fh2WaumxCBs3N85AC3eTl5S3nHeiJs3vDbve8JYyRxjpMwzMgqGmnqHkNaPFG9x0ADhq0k9HDqBcqTFEfD/hzQVc9Hi1OZGNI7T4s8hzWyC7bB9g6zHgkXvew22UuICIiAiIgIiICr18JGjMeZqaa2kkHJ743En9JArCrX89ZWizfl59NJYO8Ucn1JBs72dCOoJQU8VheEWMxZzyLJhdSbvijMdr94wHRjh6sJDetrMvuoFxXDpcIxKSCZpbJG4tc0+Y/cHcHqCCvRlzHJsuYzHUwOs+M7HZzerSOoI0/axsUGz8SOHE2TZw5nPLTlrbz8tgHkkFpAJ5dha/1gFoqm3PXGSmxrKbqaGB5kqI+WTnNmxE7gEayEW02GoPm1Qkg2jJ+Qq7NsoMEREXNZ07tGN899XkeTbnbZW4iZ2UQb5AD8lCOQONFNRYbHS1cHYiNoa2SFt2WHUs8TT5kc1yb2C6M28d3yh0eHRcg27eUAu9rWatHndxPqEEuZxzNDlTA31EzhcA8jL96R/RoG5138hc9FUDEa1+JV8k0hu+R5e4+bnG5/ddmLYrPjNaZqiV8sh3c83NvIeQ12GgXjQSj8Hii+MZ4fIRpFA438nOLWj9C5WSUH/BooiGVsxGhMbGn2c7nfu1TggIiICIuiuq2UFG+WQ8rI2l7nHo1ouT+QQahxI4iw5HiY0s7aeQXbEHcoDRpzONjYXuBprY+SiHHeN+I4jAWQtipwfpMBdIB95xsPaG3Wk5wzBJmjMUtVJfvu7rT9GMaNb7h+ZueqwyDtqql9XUGSR7nvcbue4kuJ8yTqV1IiDa8kZL/tgXsZVwRTA9yGTmDnjzBtYj0FzobgCxMs5T4GU9BKJK6T4wRtEwFsfvPif/T63VfGuLXXGhGxVguCvEj5ThFDWykzg/MyPP8AEb9Qu6vGup3HqNQlulp2UlO2ONrWMYLNa0ANAGwAGgC7UWHzPmalyth5mqpAwfRbu958mt3J/QdbBBrvFfPEuSMPgfExj3SyFpa+/gaLmxBFjcjXX2LGYnxtw6joY3MEksj2BxjYB82SL8rnGwuNtL7KGeJOfJc8Ym1xaI4YriKPqA613OPVx5R6C1vMny5OyLW5uqQIIyI796d4IjaOuv0j9kXPs3QTfl/jRSYqx/PT1DC22jGGQEG/Vo026rlbbkrKVPk7BxBALk6ySHxSO8z5AdG9Pbckg2BERAREQRXxtyB8v0Hx2nbeohb32gayxjXbq9u46kXGvdVcFeNVw485OjwHGGVcA5Y6ku52DZsosSR6Ove3Qg+YACK0REBEVhOFfC+gmwCCtqGGeSVvPySfw276cg0d+K49AghnLWTq7M8lqaB723sZD3Yx53edNPIXPopkylwLgoyJK+Ttnb9lHdsYPq7Rz/6fepfijEMYa0AACwAFgB5W6L6QdFDRR4fSiOFjY2N0DGNAaPcF3rpfVxsl5S9od9UuF/yWh8asx/I2SXiGbkmmc1jOR1n2vd5FtQOUWv8AaHmgkJFpXCPNP9qMnxue680PzUt9yW+F34m2N/Pm8luqAol+EJmf5PwFlDGfnKk8z7biFp/TmcAPUNeFJ+LYjFhGGyTzODY4mlzneg/cnYDqSAqh50zHJmrMctU/TnNmN+pGNGt9w38ySeqDBoiICIiAvpjyx4IJBGoI3BHVbVknIk+dKWoNO9gfBydx9wHh/Ps7WxHJsRbXcLCY5gdTgFZ2VVC+J/QOGhHmDs4eoJCCTcO451NJlfsnxCSqb3WzuPdLbeJzRq5426A7nyMX4zjE+O15mqZHSyO3c7y8gNmjXYWC8KkHhpwxmzfKJpeaKkB1kt3pLbhl/wAubYepBCDAZMyZV5wruSnZ3G+OZ2kbPaep+yLn3XKtflvDDguAQUxf2hhjbHz2tflFhprbbzK7cGwmDBMObBTxiONgsGj9ydyT1J1K9qAiIgIiICIiAq8/COxb4zmOCmB0hiLj96U7fysafxKwrnBrbnQDqqb5zxn+0Oaaip3EkhLfuDusHuaAEGFREQFbnhaebh7Rf3I/zVRla7g1L23DSkP2Xj+WR7f8kG6oiIIX47ZAdXn5Spmuc8ANnja25c0aCQW1JAs0+gB0sbwIrxrpfSRyOuWNJ8y0IKTxVL4WFrXuaCQSASAS3wkjqRc2PS63fBeLuLYTCGdsJmgAATNDiLfaFnH3k7KTeIvByPHKh1TQlsMztXxO0ieepFgeRx9lifLUmFMayZiGByET0srQPpBpcz+dt2/qg9+b+Ilfm6mbFUPaIwebs428rSehOpJt7VqbQXOsNSeiEWKkvg1kWbF8yx1M0Tm08B7Tmc0gPePA1t/FZ1nHpZtjuEGh47g82A4m6nnbyyNDS5t7252h4HtAdY+oKx63/jm8O4kz26NjB9vZt/3WgICIiCYPg21vZ5iqYf8AmQh/+G4D/wCT9FPGKYZDi9GYp42Sxu3a9oI9uux9dwqtcH8V+SeIVM4mzZHGJ3r2gLW/18p9ytggjmk4LYVTYr23LK9oNxA994genTmcPQuN+t1IkcYijDWgAAWAAsABsAOgX0iAiIgIiICIiAiIg1Hivi/yLkGqeDZz2dk2295O7ceoBJ9yqUrg8QKWjqMqTOroxJDE0yWJIPM0Hl5SLEON+Ua/St1VPkBERAVqOB//AGZUvtl/916qurDcHOI9NWUMdBKyOnlbcR8o5YpS4k6DZjyT4diTpvygJdREQEREBERBxyi65REFReKNb8f4g1rx0mLP8O0f+hass5niiloM21LJwBIZXPcA4Ot2h5xqLi9nDRYNAREQZnJ2DPx/M8FNHIInyP0kN+7yguuLbmzdBpc2FxurkjQKlOD4g/CcViqGeKJ7Xj2tINvYbWVzsMrmYnh0c8ZuyVjXtP2XC4/dB6UREBERAREQEXzLIIoy5xAaBckmwAHUnoozxvjZh+G4w2GMPnZe0kzLcrfu3/ia+VhbYnZBJyLxYRisGNUDZ6eRskbtnNP6HqCPI6heuSQRRlziAALknYAblBCfwis0ckUWHRnxWlmt5DwN/O7rejVBSzOccZOYc0VFV0lkJb9wd1g9zQB7lhkHbTQOqahrGi7nuDWgdSTYDTXcr35iwCpy3iRgqYyx41HUOadnNcNHD1HqDqCFInADKnypjzq2Rt46bRl9jMdv5Br7XNU150yjT5wwkwzixFzHKB3o3eY8x5t2P5EBTxFnc4ZVqco4sYKhvqyQeCRvmD+43CwSCauF/GA0/JSYk4lvhZUndvkJPMfb3HW+4ngG4VJcPqzQYhHKACY3teAdiWkGx9NFbnJWcabOOGdrA6zm27SInvxuPQ+YNjZ2xt5ggBsSIiAiIgLFZpxxmXMvzVUm0TbgfWds1vvcQPesqq88fc5jFMTGHwuvHA68pB0dNty/gFx94kfRQRViFY/Ea580h5nyOL3Hzc43P6ledEQEREBWO+D3mD5Rys+kcbvpXd3+6kuR7bODh6DlVcVuPCvNrMnZo7aUOMT43MkDNT9ZpAJAJ5mgbjQlBbJF5cKr24phsc7A5rZWB4D28rgHC9iOhXqQEREBERBVDNueMRz5OWEO7K9xTwglvoXW1efU6XGgCw1NlDEKp9mUVSf+i+2mu5FlcWONsTLNAA8gLBfaCnWV801mTsSL6d5Yb2fE4Hkdbo5vmNr6Ea2IU3U2f4OI+V5qKORtHWTRlgbLqx1/EGu0uHC7frC5NnWWU4mcMIc2wumhDYqsDx2s2S2wfbr0D9x6i1q04ph02E17oZ43RyMNnMcNR/uDuCNCNQg4xKhkwyvfDK3lkjcWvbcGzhoRcaFdVPC6pnaxgLnOIa1o3JOgHvK+Dd7vMn8yVPnDbg87Cq+nrquUc7O/8W5PC+3du++7bg2DdHDc21CSckZeblfLENK212Nu9w+lI7Vx/M2HoAs6iIMTmbLlNmjCzBUs52HUHZzHdHNP0T++xuCQoIzRwSqcIw2eeGUTiN12RNYe0dFbVx1tzN+qAbgX0PdVjVgM8ZnjyjlySpfYkd2Nl/HIfC39CT6AoKdqQeBNQ+HiPC1pNpGSNeB1aGF2v4mtPuWi19U6vrnyvtzSPc91hYXcSTYDQC52U7fB/wAmOo6c4lMLOlaWQNI2jv3n/itYegJ1DggmZERAREQeTFXTsw95pmxult3BK4tZf1LQ46DW1tbW03VL8RLjiEnO8Pdzu5ntNw51zdwPUE639VY/jjnL+z+X/isTrT1II0OrItnO9C7wj8RGyrQgIvXhWHS4tiMcELS6SRwa1o8z+wG5PQAlS434P89tayP/AA3f7oIYRThD8Hw379ePYIP8y/8AyWG4scLosp4NHU0rpHMDgyYPIJBPhfoBYE6H1LUEUKwvBHJ+G1GXI63lbPUXIeZLERPB0aGbA2AcHHXvXFr2Vel9xzOiPdcR7DZBeBFS2lx6ro/4dTOz7srx+xW14JxcxbCpBeft2D6EzQ6/4hZ9/wASC06Kt+Pcc8QrgBTMjphpcgCR9+urxygHy5b+qlHg5nSXOGAvNRymaF4a5zRbma4Xa4gaA6EaaaIN/REQEREBapn/ACJT51w7lk7kzf4c4F3N9D9Zv2b+yy2tEELZG4KSYRmJtRWSxSMhdzRsj5jzOHhLuYCwBsbC9yPLeaURAREQFWzj5mY4tmr4qw/NUosfIyusXH3CzfQh3mp7zfjrctZbmqnW+bYS0H6TzoxvvcQFT0ufiWI3e8c8r7ue82HM86ucegubkoNr4WZKdnLMIa8H4vFZ0ztrjowHzda3oA49ArWRRthiDWgBrQAABYADQADoFrvD3AqbL2VooqZ7JWkcz5mEESPO7ri+nQa6ABbKgIiICIiCsnH97ncQnA7CGMN9mp/clRupq+EjghZW01aB3XNMLz5OaS5nvIL/AORQqgsTwCygygwP5QkAM09xHf6EQJGnq4i5PkG+t5aUfcCcR+PcO4m3uYXviP584H8sgUgoC82I0MWJ0L4ZmB8bxyuY7Yj/APdei9KII5qeCmEzeFk0f3ZT/q5liZ+AdC7wVNS373I79mhS4iCD5fg+Au7teQPI09/17QfsuofB8d/38f8Al/8A7FOqIKmcQeH1RkipbzkSwyaMmaLAu6tcNeR3W1zcbHQgZ3gBjhw3OvYE9yqYW26c7AXNP5BzfxqwWZcChzJgslLOLskFrjdrujh5EHVQtkfhXX4FxGifK0GCFxeJ2uFngAhoA8QcSRcHoHb9Qn1ERAREQEREBERAREQa/nbKUOcsI+LzukaA7na5jrEOAIuQbh2hO466WUN4twErIXf8PUwyj7YdG78hzA/mFYREEIcLcmYzk7NTS+MfFZLtmtK0ttYlr+W97hwAva9iR1U3oiAiIgIiIMDnjL7cz5WnpTbme27CekjdWH8xY+hKp7LGYZS1wIc02IO4I3CvAqj8VYY6fiHWNity9rc2+u4Bzx7nlwsglf4Nk/Nl6qj+rMHfzNA/0KYVXr4PGY4sPxiWjkuHVPKY3dOaMOJafK4On3bdQrCoCIiAiIgIiICIiAiIgIiICIiAiIgIiICIiAiIgIiICIviaMTQuaSQHAi4Njrpoeh9UEQcUOL4wyR9Jh9nSi7X1G7YzsQ0fScPPYevSAJJDLIXOJLibkk3JJ3JPUraczZahwnM7qZjnlgcW3cRzWB9AB+imbJHCfDIqVk8jHzuOobK4Fg/C0NDvY66CLeEmT6zGMyU9VGwtghla90ztGkMcCWt+sTa2m19bK0i+Yo2wxhrQGtAsABYADoB0X0gIiICIiAiIgIiICI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37892" name="AutoShape 4" descr="data:image/jpeg;base64,/9j/4AAQSkZJRgABAQAAAQABAAD/2wCEAAkGBxIHBhUSEhQWFhUVGCAZGBUYGB8gGhsYGiIfHx4cJR4hKCgiGiAlIBgfITghKiorLi4uGB8zODcsOCgtLisBCgoKBQUFDgUFDisZExkrKysrKysrKysrKysrKysrKysrKysrKysrKysrKysrKysrKysrKysrKysrKysrKysrK//AABEIANwA5QMBIgACEQEDEQH/xAAcAAEAAgIDAQAAAAAAAAAAAAAABwgFBgEDBAL/xABIEAABAwIEAwUCDAMGAwkAAAABAAIDBBEFBiExBxJBEyIyUWFxgQgUFSNCUmJygpGhsTOSohZzk8HC0SRTgzdUY5Sys8Pj8P/EABQBAQAAAAAAAAAAAAAAAAAAAAD/xAAUEQEAAAAAAAAAAAAAAAAAAAAA/9oADAMBAAIRAxEAPwCcUREBERAREQEREBERAREQERRJx5zs7B6BtDA7llnbzSuG7YTcco8i8gj2A+aD4z/xlZhlUabDmtmlB5TMdYw7azQP4h9b228SwdDk7MecWiWrq307Ha8r3uabH/wWWDfY7lK2ng9w4ZgFAysqWB1VIOZocP4LSNAAdnkbncXsOt8jnXiUzCq/4lQx/Gq5x5RG3VjHfaI1JG5aNgDctQaRV8FDhEBnkxYRBu8jo+UD8XaLXsHzPi2EYz2WHVcuJMb4m9lK9nXSzhzNGm7SL+akrCuGsuOVQqscnNRJu2ma4iGO/TS1+mgsNNS7dSPQ0UeH0wjhY2NjdmMaA0e4INUyDxCgzc10RaYKqP8AiU799NCW/WAOhFgR1GxO5LQeJuSzisArqL5uvp+/G9mhkDfoHzNtr+w6HTLcOc2Nzjllk+gkb3JmjYSAC9vskEOHtt0KDaEREBERAREQEREBERAREQEREBERAREQEREBERAVbaKL+2nHZ3aC7G1DiRuOzpweUH0PZtFvtKySqA3FqjLmZqvsNJXmWDmF+ZvM+xLbfS0sD0vca2QTJxAz1Pi+MfJGEd6Z5LZZ2nRn1gHfRt9J/TYa7bfw/wAiU+S8O5Wd+Z4+dmI1cfIfVbfp+d1j+EmRm5QwIPkH/FTgOlJ3YNxEPZfXzPmALb4gIijnNnER5xT5PwmMVNYbhzt4orbknYke3lB3ue6g2zM+aaTK1H2lVKGX8Ld3vPk1o1Pt2HUhRdwjxW3EmujbDJBFVs+MMjlFnCzgQbbWIkcRboButqynw1ZSVvxzEZDWVrrEufrHGd7Mad7HYkWFhYNWHpn9v8IiTluezprO127jfy8Y/NBLKIiAiIgIiICIiAiIgIiIC4BuFxKeWMnbTdV04I5+dguJMoJjennfZjidY5HaD8LjYEdCb+dwsai0vMvEOHCMeZQwRPqqt5A7KMgBt9e84+E272xsBc267mNtUHKIiAiIgIiICrVxFozkvi02rMYdE+VtS0WuHa3kGunNzBx9LtKsqtX4hZNizpgRhf3ZGd6GT6r/AF82nYj2HcBBsNDWMxCiZLE4OZI0Oa4bFrhcFd6r1kbOlRwyxN2G4lG/sA64I1MfMfG368bjrYepGtwdv4hZ5OMthw3CJWyz1m8rDcMiN76jwusCT1a1p0BIQc5rzRU5yxt2FYS6zRpVVg8LG7FrSPeLjVx0FgCVu2Tso02UMMEVO3U27SU+ORw6k+XkNhf2rnJWVocoYE2nhFzvJJbWR/Vx8vIDoLL147j9Ll+kMlVMyJvTmOp9Gt3cfQAlB6cUxCPCsOknldyxxtLnH0H7n06qKuCVPJjeO1+Lytt27zHHfoCeZw9gAjaD9k+Sw2MYvWcY8YFJRtdDh8bgZJXDe30neZ+rGDvqfNs1YHhMWBYTHTQN5Y428rR+5PmSbknqSUHuREQEREBERAREQEREBERAVS+KOUnZRzS+MD5mS8kJ6chPhv5tOns5T1VtFUnilXS1Weapskj3tjme1jXOJDBfZoPhGg0HkgljgBlvlw2TE5rvmqHOaxzjc8gPfdc68zng3P2R5lS8oy+D7iorcjdj1p5XNt9l55wfzc4e5SagIuCbBfEVQyY91zXW3sQUHYi4e4MYSSABqSdgFygIi4JsEHKLScL4nUOLZldSQkuaxpc6pJDYgWkCwLiC65Nr7HpcarjMHFbCsFjPz4nf0ZB37/iHcHvcg2DMmWqTM9F2VVEJGjVp2c0+bXDVv7HrdRZW8C30dV2lBXPjI2DwQ4f9RhH/AKVIuQ83DOWFGdsEsLQ7lBfblfbctI1cBsTYC+mtjbZUEHx8M8xOeA7FbN6kVVQTb2cov+aymDcDYG1Xa19TLUuJuWi7QfvOuXu9xapcRB5cNw6HCqNsUEbY427MYAAPy6+vVepEQaJxqpJ6nIMrqd72mJzZHhhsXRtuHA+gB5/wKPODvE/5Pc+lxGdxjtzRTSEu5CN2E6mxG3kRbqLefO/F3E6bGaqkY2GJscr4wez5n8rSW68xLTca+HqoiQWkbxkwcz8vbvt9bspOX9r/AKLc8KxSDGKMS08rJYzs5hBF/L0PodVShbDkfNc2UcdZPE48lwJY+j476gja9r2PQoLhIiICIiAiIgIiICqTxXh7DiJWDzl5v5gHf5q2yq9x3pPi3EeV3/NZG/8ApDP9CDLfB0xf4pmqWmJ0qIrj1fEbj+lz/wAlP+MYnFg2GSVEzuWOJvM4+nkPMk6AdSQqfZUxg4BmSCqF/mpA423LNnD3tJHvVg+O7X1nDcyQuuwSRveRs6M3A93M5h9yCG+IPEaqzjVlvMYqYHuQA6EfWeR43foOnUnT6WpfR1Akje5j26h7HEOB9CNQupEEy8O8YqeI+LR0+IVYMNMBJ2GjXVLmm45reMNsCR6DS5LlPypBAbTt1LdR3huPX3K7dPEIIGtbezQALkk2AsNTqfag7FH/ABuzGcByS5rDaSpPYtI3DSCXn+UcvteFICrb8ILHPlHODadpu2lZY/3klnO/p5B7QUEYMaXvAAJJ0AG5J6KVeHPB6fF52z17XQwA37I3EknpbeNvmTr5WvzDU+FVAMR4h0bDsJe0/wAIGT/QrcIOqmp2UlO2ONoYxgDWtaLANGgAA2AXaiICIiAuuol7Cnc+xPKCbDc2F7LsRBSOtqnV1Y+V5u6Rxe4+bnG539SuhTBx8wLDsImjdTtEdVM8vkjY7umOx75Zswl1rWsD3t7FQ+gL0UFUaGujlDWuMbw8NcLtJab2I0uNNl51v+Qcy4fh2WaumxCBs3N85AC3eTl5S3nHeiJs3vDbve8JYyRxjpMwzMgqGmnqHkNaPFG9x0ADhq0k9HDqBcqTFEfD/hzQVc9Hi1OZGNI7T4s8hzWyC7bB9g6zHgkXvew22UuICIiAiIgIiICr18JGjMeZqaa2kkHJ743En9JArCrX89ZWizfl59NJYO8Ucn1JBs72dCOoJQU8VheEWMxZzyLJhdSbvijMdr94wHRjh6sJDetrMvuoFxXDpcIxKSCZpbJG4tc0+Y/cHcHqCCvRlzHJsuYzHUwOs+M7HZzerSOoI0/axsUGz8SOHE2TZw5nPLTlrbz8tgHkkFpAJ5dha/1gFoqm3PXGSmxrKbqaGB5kqI+WTnNmxE7gEayEW02GoPm1Qkg2jJ+Qq7NsoMEREXNZ07tGN899XkeTbnbZW4iZ2UQb5AD8lCOQONFNRYbHS1cHYiNoa2SFt2WHUs8TT5kc1yb2C6M28d3yh0eHRcg27eUAu9rWatHndxPqEEuZxzNDlTA31EzhcA8jL96R/RoG5138hc9FUDEa1+JV8k0hu+R5e4+bnG5/ddmLYrPjNaZqiV8sh3c83NvIeQ12GgXjQSj8Hii+MZ4fIRpFA438nOLWj9C5WSUH/BooiGVsxGhMbGn2c7nfu1TggIiICIuiuq2UFG+WQ8rI2l7nHo1ouT+QQahxI4iw5HiY0s7aeQXbEHcoDRpzONjYXuBprY+SiHHeN+I4jAWQtipwfpMBdIB95xsPaG3Wk5wzBJmjMUtVJfvu7rT9GMaNb7h+ZueqwyDtqql9XUGSR7nvcbue4kuJ8yTqV1IiDa8kZL/tgXsZVwRTA9yGTmDnjzBtYj0FzobgCxMs5T4GU9BKJK6T4wRtEwFsfvPif/T63VfGuLXXGhGxVguCvEj5ThFDWykzg/MyPP8AEb9Qu6vGup3HqNQlulp2UlO2ONrWMYLNa0ANAGwAGgC7UWHzPmalyth5mqpAwfRbu958mt3J/QdbBBrvFfPEuSMPgfExj3SyFpa+/gaLmxBFjcjXX2LGYnxtw6joY3MEksj2BxjYB82SL8rnGwuNtL7KGeJOfJc8Ym1xaI4YriKPqA613OPVx5R6C1vMny5OyLW5uqQIIyI796d4IjaOuv0j9kXPs3QTfl/jRSYqx/PT1DC22jGGQEG/Vo026rlbbkrKVPk7BxBALk6ySHxSO8z5AdG9Pbckg2BERAREQRXxtyB8v0Hx2nbeohb32gayxjXbq9u46kXGvdVcFeNVw485OjwHGGVcA5Y6ku52DZsosSR6Ove3Qg+YACK0REBEVhOFfC+gmwCCtqGGeSVvPySfw276cg0d+K49AghnLWTq7M8lqaB723sZD3Yx53edNPIXPopkylwLgoyJK+Ttnb9lHdsYPq7Rz/6fepfijEMYa0AACwAFgB5W6L6QdFDRR4fSiOFjY2N0DGNAaPcF3rpfVxsl5S9od9UuF/yWh8asx/I2SXiGbkmmc1jOR1n2vd5FtQOUWv8AaHmgkJFpXCPNP9qMnxue680PzUt9yW+F34m2N/Pm8luqAol+EJmf5PwFlDGfnKk8z7biFp/TmcAPUNeFJ+LYjFhGGyTzODY4mlzneg/cnYDqSAqh50zHJmrMctU/TnNmN+pGNGt9w38ySeqDBoiICIiAvpjyx4IJBGoI3BHVbVknIk+dKWoNO9gfBydx9wHh/Ps7WxHJsRbXcLCY5gdTgFZ2VVC+J/QOGhHmDs4eoJCCTcO451NJlfsnxCSqb3WzuPdLbeJzRq5426A7nyMX4zjE+O15mqZHSyO3c7y8gNmjXYWC8KkHhpwxmzfKJpeaKkB1kt3pLbhl/wAubYepBCDAZMyZV5wruSnZ3G+OZ2kbPaep+yLn3XKtflvDDguAQUxf2hhjbHz2tflFhprbbzK7cGwmDBMObBTxiONgsGj9ydyT1J1K9qAiIgIiICIiAq8/COxb4zmOCmB0hiLj96U7fysafxKwrnBrbnQDqqb5zxn+0Oaaip3EkhLfuDusHuaAEGFREQFbnhaebh7Rf3I/zVRla7g1L23DSkP2Xj+WR7f8kG6oiIIX47ZAdXn5Spmuc8ANnja25c0aCQW1JAs0+gB0sbwIrxrpfSRyOuWNJ8y0IKTxVL4WFrXuaCQSASAS3wkjqRc2PS63fBeLuLYTCGdsJmgAATNDiLfaFnH3k7KTeIvByPHKh1TQlsMztXxO0ieepFgeRx9lifLUmFMayZiGByET0srQPpBpcz+dt2/qg9+b+Ilfm6mbFUPaIwebs428rSehOpJt7VqbQXOsNSeiEWKkvg1kWbF8yx1M0Tm08B7Tmc0gPePA1t/FZ1nHpZtjuEGh47g82A4m6nnbyyNDS5t7252h4HtAdY+oKx63/jm8O4kz26NjB9vZt/3WgICIiCYPg21vZ5iqYf8AmQh/+G4D/wCT9FPGKYZDi9GYp42Sxu3a9oI9uux9dwqtcH8V+SeIVM4mzZHGJ3r2gLW/18p9ytggjmk4LYVTYr23LK9oNxA994genTmcPQuN+t1IkcYijDWgAAWAAsABsAOgX0iAiIgIiICIiAiIg1Hivi/yLkGqeDZz2dk2295O7ceoBJ9yqUrg8QKWjqMqTOroxJDE0yWJIPM0Hl5SLEON+Ua/St1VPkBERAVqOB//AGZUvtl/916qurDcHOI9NWUMdBKyOnlbcR8o5YpS4k6DZjyT4diTpvygJdREQEREBERBxyi65REFReKNb8f4g1rx0mLP8O0f+hass5niiloM21LJwBIZXPcA4Ot2h5xqLi9nDRYNAREQZnJ2DPx/M8FNHIInyP0kN+7yguuLbmzdBpc2FxurkjQKlOD4g/CcViqGeKJ7Xj2tINvYbWVzsMrmYnh0c8ZuyVjXtP2XC4/dB6UREBERAREQEXzLIIoy5xAaBckmwAHUnoozxvjZh+G4w2GMPnZe0kzLcrfu3/ia+VhbYnZBJyLxYRisGNUDZ6eRskbtnNP6HqCPI6heuSQRRlziAALknYAblBCfwis0ckUWHRnxWlmt5DwN/O7rejVBSzOccZOYc0VFV0lkJb9wd1g9zQB7lhkHbTQOqahrGi7nuDWgdSTYDTXcr35iwCpy3iRgqYyx41HUOadnNcNHD1HqDqCFInADKnypjzq2Rt46bRl9jMdv5Br7XNU150yjT5wwkwzixFzHKB3o3eY8x5t2P5EBTxFnc4ZVqco4sYKhvqyQeCRvmD+43CwSCauF/GA0/JSYk4lvhZUndvkJPMfb3HW+4ngG4VJcPqzQYhHKACY3teAdiWkGx9NFbnJWcabOOGdrA6zm27SInvxuPQ+YNjZ2xt5ggBsSIiAiIgLFZpxxmXMvzVUm0TbgfWds1vvcQPesqq88fc5jFMTGHwuvHA68pB0dNty/gFx94kfRQRViFY/Ea580h5nyOL3Hzc43P6ledEQEREBWO+D3mD5Rys+kcbvpXd3+6kuR7bODh6DlVcVuPCvNrMnZo7aUOMT43MkDNT9ZpAJAJ5mgbjQlBbJF5cKr24phsc7A5rZWB4D28rgHC9iOhXqQEREBERBVDNueMRz5OWEO7K9xTwglvoXW1efU6XGgCw1NlDEKp9mUVSf+i+2mu5FlcWONsTLNAA8gLBfaCnWV801mTsSL6d5Yb2fE4Hkdbo5vmNr6Ea2IU3U2f4OI+V5qKORtHWTRlgbLqx1/EGu0uHC7frC5NnWWU4mcMIc2wumhDYqsDx2s2S2wfbr0D9x6i1q04ph02E17oZ43RyMNnMcNR/uDuCNCNQg4xKhkwyvfDK3lkjcWvbcGzhoRcaFdVPC6pnaxgLnOIa1o3JOgHvK+Dd7vMn8yVPnDbg87Cq+nrquUc7O/8W5PC+3du++7bg2DdHDc21CSckZeblfLENK212Nu9w+lI7Vx/M2HoAs6iIMTmbLlNmjCzBUs52HUHZzHdHNP0T++xuCQoIzRwSqcIw2eeGUTiN12RNYe0dFbVx1tzN+qAbgX0PdVjVgM8ZnjyjlySpfYkd2Nl/HIfC39CT6AoKdqQeBNQ+HiPC1pNpGSNeB1aGF2v4mtPuWi19U6vrnyvtzSPc91hYXcSTYDQC52U7fB/wAmOo6c4lMLOlaWQNI2jv3n/itYegJ1DggmZERAREQeTFXTsw95pmxult3BK4tZf1LQ46DW1tbW03VL8RLjiEnO8Pdzu5ntNw51zdwPUE639VY/jjnL+z+X/isTrT1II0OrItnO9C7wj8RGyrQgIvXhWHS4tiMcELS6SRwa1o8z+wG5PQAlS434P89tayP/AA3f7oIYRThD8Hw379ePYIP8y/8AyWG4scLosp4NHU0rpHMDgyYPIJBPhfoBYE6H1LUEUKwvBHJ+G1GXI63lbPUXIeZLERPB0aGbA2AcHHXvXFr2Vel9xzOiPdcR7DZBeBFS2lx6ro/4dTOz7srx+xW14JxcxbCpBeft2D6EzQ6/4hZ9/wASC06Kt+Pcc8QrgBTMjphpcgCR9+urxygHy5b+qlHg5nSXOGAvNRymaF4a5zRbma4Xa4gaA6EaaaIN/REQEREBapn/ACJT51w7lk7kzf4c4F3N9D9Zv2b+yy2tEELZG4KSYRmJtRWSxSMhdzRsj5jzOHhLuYCwBsbC9yPLeaURAREQFWzj5mY4tmr4qw/NUosfIyusXH3CzfQh3mp7zfjrctZbmqnW+bYS0H6TzoxvvcQFT0ufiWI3e8c8r7ue82HM86ucegubkoNr4WZKdnLMIa8H4vFZ0ztrjowHzda3oA49ArWRRthiDWgBrQAABYADQADoFrvD3AqbL2VooqZ7JWkcz5mEESPO7ri+nQa6ABbKgIiICIiCsnH97ncQnA7CGMN9mp/clRupq+EjghZW01aB3XNMLz5OaS5nvIL/AORQqgsTwCygygwP5QkAM09xHf6EQJGnq4i5PkG+t5aUfcCcR+PcO4m3uYXviP584H8sgUgoC82I0MWJ0L4ZmB8bxyuY7Yj/APdei9KII5qeCmEzeFk0f3ZT/q5liZ+AdC7wVNS373I79mhS4iCD5fg+Au7teQPI09/17QfsuofB8d/38f8Al/8A7FOqIKmcQeH1RkipbzkSwyaMmaLAu6tcNeR3W1zcbHQgZ3gBjhw3OvYE9yqYW26c7AXNP5BzfxqwWZcChzJgslLOLskFrjdrujh5EHVQtkfhXX4FxGifK0GCFxeJ2uFngAhoA8QcSRcHoHb9Qn1ERAREQEREBERAREQa/nbKUOcsI+LzukaA7na5jrEOAIuQbh2hO466WUN4twErIXf8PUwyj7YdG78hzA/mFYREEIcLcmYzk7NTS+MfFZLtmtK0ttYlr+W97hwAva9iR1U3oiAiIgIiIMDnjL7cz5WnpTbme27CekjdWH8xY+hKp7LGYZS1wIc02IO4I3CvAqj8VYY6fiHWNity9rc2+u4Bzx7nlwsglf4Nk/Nl6qj+rMHfzNA/0KYVXr4PGY4sPxiWjkuHVPKY3dOaMOJafK4On3bdQrCoCIiAiIgIiICIiAiIgIiICIiAiIgIiICIiAiIgIiICIviaMTQuaSQHAi4Njrpoeh9UEQcUOL4wyR9Jh9nSi7X1G7YzsQ0fScPPYevSAJJDLIXOJLibkk3JJ3JPUraczZahwnM7qZjnlgcW3cRzWB9AB+imbJHCfDIqVk8jHzuOobK4Fg/C0NDvY66CLeEmT6zGMyU9VGwtghla90ztGkMcCWt+sTa2m19bK0i+Yo2wxhrQGtAsABYADoB0X0gIiICIiAiIgIiICI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37893" name="AutoShape 6" descr="data:image/jpeg;base64,/9j/4AAQSkZJRgABAQAAAQABAAD/2wCEAAkGBxIHBhUSEhQWFhUVGCAZGBUYGB8gGhsYGiIfHx4cJR4hKCgiGiAlIBgfITghKiorLi4uGB8zODcsOCgtLisBCgoKBQUFDgUFDisZExkrKysrKysrKysrKysrKysrKysrKysrKysrKysrKysrKysrKysrKysrKysrKysrKysrK//AABEIANwA5QMBIgACEQEDEQH/xAAcAAEAAgIDAQAAAAAAAAAAAAAABwgFBgEDBAL/xABIEAABAwIEAwUCDAMGAwkAAAABAAIDBBEFBiExBxJBEyIyUWFxgQgUFSNCUmJygpGhsTOSohZzk8HC0SRTgzdUY5Sys8Pj8P/EABQBAQAAAAAAAAAAAAAAAAAAAAD/xAAUEQEAAAAAAAAAAAAAAAAAAAAA/9oADAMBAAIRAxEAPwCcUREBERAREQEREBERAREQERRJx5zs7B6BtDA7llnbzSuG7YTcco8i8gj2A+aD4z/xlZhlUabDmtmlB5TMdYw7azQP4h9b228SwdDk7MecWiWrq307Ha8r3uabH/wWWDfY7lK2ng9w4ZgFAysqWB1VIOZocP4LSNAAdnkbncXsOt8jnXiUzCq/4lQx/Gq5x5RG3VjHfaI1JG5aNgDctQaRV8FDhEBnkxYRBu8jo+UD8XaLXsHzPi2EYz2WHVcuJMb4m9lK9nXSzhzNGm7SL+akrCuGsuOVQqscnNRJu2ma4iGO/TS1+mgsNNS7dSPQ0UeH0wjhY2NjdmMaA0e4INUyDxCgzc10RaYKqP8AiU799NCW/WAOhFgR1GxO5LQeJuSzisArqL5uvp+/G9mhkDfoHzNtr+w6HTLcOc2Nzjllk+gkb3JmjYSAC9vskEOHtt0KDaEREBERAREQEREBERAREQEREBERAREQEREBERAVbaKL+2nHZ3aC7G1DiRuOzpweUH0PZtFvtKySqA3FqjLmZqvsNJXmWDmF+ZvM+xLbfS0sD0vca2QTJxAz1Pi+MfJGEd6Z5LZZ2nRn1gHfRt9J/TYa7bfw/wAiU+S8O5Wd+Z4+dmI1cfIfVbfp+d1j+EmRm5QwIPkH/FTgOlJ3YNxEPZfXzPmALb4gIijnNnER5xT5PwmMVNYbhzt4orbknYke3lB3ue6g2zM+aaTK1H2lVKGX8Ld3vPk1o1Pt2HUhRdwjxW3EmujbDJBFVs+MMjlFnCzgQbbWIkcRboButqynw1ZSVvxzEZDWVrrEufrHGd7Mad7HYkWFhYNWHpn9v8IiTluezprO127jfy8Y/NBLKIiAiIgIiICIiAiIgIiIC4BuFxKeWMnbTdV04I5+dguJMoJjennfZjidY5HaD8LjYEdCb+dwsai0vMvEOHCMeZQwRPqqt5A7KMgBt9e84+E272xsBc267mNtUHKIiAiIgIiICrVxFozkvi02rMYdE+VtS0WuHa3kGunNzBx9LtKsqtX4hZNizpgRhf3ZGd6GT6r/AF82nYj2HcBBsNDWMxCiZLE4OZI0Oa4bFrhcFd6r1kbOlRwyxN2G4lG/sA64I1MfMfG368bjrYepGtwdv4hZ5OMthw3CJWyz1m8rDcMiN76jwusCT1a1p0BIQc5rzRU5yxt2FYS6zRpVVg8LG7FrSPeLjVx0FgCVu2Tso02UMMEVO3U27SU+ORw6k+XkNhf2rnJWVocoYE2nhFzvJJbWR/Vx8vIDoLL147j9Ll+kMlVMyJvTmOp9Gt3cfQAlB6cUxCPCsOknldyxxtLnH0H7n06qKuCVPJjeO1+Lytt27zHHfoCeZw9gAjaD9k+Sw2MYvWcY8YFJRtdDh8bgZJXDe30neZ+rGDvqfNs1YHhMWBYTHTQN5Y428rR+5PmSbknqSUHuREQEREBERAREQEREBERAVS+KOUnZRzS+MD5mS8kJ6chPhv5tOns5T1VtFUnilXS1Weapskj3tjme1jXOJDBfZoPhGg0HkgljgBlvlw2TE5rvmqHOaxzjc8gPfdc68zng3P2R5lS8oy+D7iorcjdj1p5XNt9l55wfzc4e5SagIuCbBfEVQyY91zXW3sQUHYi4e4MYSSABqSdgFygIi4JsEHKLScL4nUOLZldSQkuaxpc6pJDYgWkCwLiC65Nr7HpcarjMHFbCsFjPz4nf0ZB37/iHcHvcg2DMmWqTM9F2VVEJGjVp2c0+bXDVv7HrdRZW8C30dV2lBXPjI2DwQ4f9RhH/AKVIuQ83DOWFGdsEsLQ7lBfblfbctI1cBsTYC+mtjbZUEHx8M8xOeA7FbN6kVVQTb2cov+aymDcDYG1Xa19TLUuJuWi7QfvOuXu9xapcRB5cNw6HCqNsUEbY427MYAAPy6+vVepEQaJxqpJ6nIMrqd72mJzZHhhsXRtuHA+gB5/wKPODvE/5Pc+lxGdxjtzRTSEu5CN2E6mxG3kRbqLefO/F3E6bGaqkY2GJscr4wez5n8rSW68xLTca+HqoiQWkbxkwcz8vbvt9bspOX9r/AKLc8KxSDGKMS08rJYzs5hBF/L0PodVShbDkfNc2UcdZPE48lwJY+j476gja9r2PQoLhIiICIiAiIgIiICqTxXh7DiJWDzl5v5gHf5q2yq9x3pPi3EeV3/NZG/8ApDP9CDLfB0xf4pmqWmJ0qIrj1fEbj+lz/wAlP+MYnFg2GSVEzuWOJvM4+nkPMk6AdSQqfZUxg4BmSCqF/mpA423LNnD3tJHvVg+O7X1nDcyQuuwSRveRs6M3A93M5h9yCG+IPEaqzjVlvMYqYHuQA6EfWeR43foOnUnT6WpfR1Akje5j26h7HEOB9CNQupEEy8O8YqeI+LR0+IVYMNMBJ2GjXVLmm45reMNsCR6DS5LlPypBAbTt1LdR3huPX3K7dPEIIGtbezQALkk2AsNTqfag7FH/ABuzGcByS5rDaSpPYtI3DSCXn+UcvteFICrb8ILHPlHODadpu2lZY/3klnO/p5B7QUEYMaXvAAJJ0AG5J6KVeHPB6fF52z17XQwA37I3EknpbeNvmTr5WvzDU+FVAMR4h0bDsJe0/wAIGT/QrcIOqmp2UlO2ONoYxgDWtaLANGgAA2AXaiICIiAuuol7Cnc+xPKCbDc2F7LsRBSOtqnV1Y+V5u6Rxe4+bnG539SuhTBx8wLDsImjdTtEdVM8vkjY7umOx75Zswl1rWsD3t7FQ+gL0UFUaGujlDWuMbw8NcLtJab2I0uNNl51v+Qcy4fh2WaumxCBs3N85AC3eTl5S3nHeiJs3vDbve8JYyRxjpMwzMgqGmnqHkNaPFG9x0ADhq0k9HDqBcqTFEfD/hzQVc9Hi1OZGNI7T4s8hzWyC7bB9g6zHgkXvew22UuICIiAiIgIiICr18JGjMeZqaa2kkHJ743En9JArCrX89ZWizfl59NJYO8Ucn1JBs72dCOoJQU8VheEWMxZzyLJhdSbvijMdr94wHRjh6sJDetrMvuoFxXDpcIxKSCZpbJG4tc0+Y/cHcHqCCvRlzHJsuYzHUwOs+M7HZzerSOoI0/axsUGz8SOHE2TZw5nPLTlrbz8tgHkkFpAJ5dha/1gFoqm3PXGSmxrKbqaGB5kqI+WTnNmxE7gEayEW02GoPm1Qkg2jJ+Qq7NsoMEREXNZ07tGN899XkeTbnbZW4iZ2UQb5AD8lCOQONFNRYbHS1cHYiNoa2SFt2WHUs8TT5kc1yb2C6M28d3yh0eHRcg27eUAu9rWatHndxPqEEuZxzNDlTA31EzhcA8jL96R/RoG5138hc9FUDEa1+JV8k0hu+R5e4+bnG5/ddmLYrPjNaZqiV8sh3c83NvIeQ12GgXjQSj8Hii+MZ4fIRpFA438nOLWj9C5WSUH/BooiGVsxGhMbGn2c7nfu1TggIiICIuiuq2UFG+WQ8rI2l7nHo1ouT+QQahxI4iw5HiY0s7aeQXbEHcoDRpzONjYXuBprY+SiHHeN+I4jAWQtipwfpMBdIB95xsPaG3Wk5wzBJmjMUtVJfvu7rT9GMaNb7h+ZueqwyDtqql9XUGSR7nvcbue4kuJ8yTqV1IiDa8kZL/tgXsZVwRTA9yGTmDnjzBtYj0FzobgCxMs5T4GU9BKJK6T4wRtEwFsfvPif/T63VfGuLXXGhGxVguCvEj5ThFDWykzg/MyPP8AEb9Qu6vGup3HqNQlulp2UlO2ONrWMYLNa0ANAGwAGgC7UWHzPmalyth5mqpAwfRbu958mt3J/QdbBBrvFfPEuSMPgfExj3SyFpa+/gaLmxBFjcjXX2LGYnxtw6joY3MEksj2BxjYB82SL8rnGwuNtL7KGeJOfJc8Ym1xaI4YriKPqA613OPVx5R6C1vMny5OyLW5uqQIIyI796d4IjaOuv0j9kXPs3QTfl/jRSYqx/PT1DC22jGGQEG/Vo026rlbbkrKVPk7BxBALk6ySHxSO8z5AdG9Pbckg2BERAREQRXxtyB8v0Hx2nbeohb32gayxjXbq9u46kXGvdVcFeNVw485OjwHGGVcA5Y6ku52DZsosSR6Ove3Qg+YACK0REBEVhOFfC+gmwCCtqGGeSVvPySfw276cg0d+K49AghnLWTq7M8lqaB723sZD3Yx53edNPIXPopkylwLgoyJK+Ttnb9lHdsYPq7Rz/6fepfijEMYa0AACwAFgB5W6L6QdFDRR4fSiOFjY2N0DGNAaPcF3rpfVxsl5S9od9UuF/yWh8asx/I2SXiGbkmmc1jOR1n2vd5FtQOUWv8AaHmgkJFpXCPNP9qMnxue680PzUt9yW+F34m2N/Pm8luqAol+EJmf5PwFlDGfnKk8z7biFp/TmcAPUNeFJ+LYjFhGGyTzODY4mlzneg/cnYDqSAqh50zHJmrMctU/TnNmN+pGNGt9w38ySeqDBoiICIiAvpjyx4IJBGoI3BHVbVknIk+dKWoNO9gfBydx9wHh/Ps7WxHJsRbXcLCY5gdTgFZ2VVC+J/QOGhHmDs4eoJCCTcO451NJlfsnxCSqb3WzuPdLbeJzRq5426A7nyMX4zjE+O15mqZHSyO3c7y8gNmjXYWC8KkHhpwxmzfKJpeaKkB1kt3pLbhl/wAubYepBCDAZMyZV5wruSnZ3G+OZ2kbPaep+yLn3XKtflvDDguAQUxf2hhjbHz2tflFhprbbzK7cGwmDBMObBTxiONgsGj9ydyT1J1K9qAiIgIiICIiAq8/COxb4zmOCmB0hiLj96U7fysafxKwrnBrbnQDqqb5zxn+0Oaaip3EkhLfuDusHuaAEGFREQFbnhaebh7Rf3I/zVRla7g1L23DSkP2Xj+WR7f8kG6oiIIX47ZAdXn5Spmuc8ANnja25c0aCQW1JAs0+gB0sbwIrxrpfSRyOuWNJ8y0IKTxVL4WFrXuaCQSASAS3wkjqRc2PS63fBeLuLYTCGdsJmgAATNDiLfaFnH3k7KTeIvByPHKh1TQlsMztXxO0ieepFgeRx9lifLUmFMayZiGByET0srQPpBpcz+dt2/qg9+b+Ilfm6mbFUPaIwebs428rSehOpJt7VqbQXOsNSeiEWKkvg1kWbF8yx1M0Tm08B7Tmc0gPePA1t/FZ1nHpZtjuEGh47g82A4m6nnbyyNDS5t7252h4HtAdY+oKx63/jm8O4kz26NjB9vZt/3WgICIiCYPg21vZ5iqYf8AmQh/+G4D/wCT9FPGKYZDi9GYp42Sxu3a9oI9uux9dwqtcH8V+SeIVM4mzZHGJ3r2gLW/18p9ytggjmk4LYVTYr23LK9oNxA994genTmcPQuN+t1IkcYijDWgAAWAAsABsAOgX0iAiIgIiICIiAiIg1Hivi/yLkGqeDZz2dk2295O7ceoBJ9yqUrg8QKWjqMqTOroxJDE0yWJIPM0Hl5SLEON+Ua/St1VPkBERAVqOB//AGZUvtl/916qurDcHOI9NWUMdBKyOnlbcR8o5YpS4k6DZjyT4diTpvygJdREQEREBERBxyi65REFReKNb8f4g1rx0mLP8O0f+hass5niiloM21LJwBIZXPcA4Ot2h5xqLi9nDRYNAREQZnJ2DPx/M8FNHIInyP0kN+7yguuLbmzdBpc2FxurkjQKlOD4g/CcViqGeKJ7Xj2tINvYbWVzsMrmYnh0c8ZuyVjXtP2XC4/dB6UREBERAREQEXzLIIoy5xAaBckmwAHUnoozxvjZh+G4w2GMPnZe0kzLcrfu3/ia+VhbYnZBJyLxYRisGNUDZ6eRskbtnNP6HqCPI6heuSQRRlziAALknYAblBCfwis0ckUWHRnxWlmt5DwN/O7rejVBSzOccZOYc0VFV0lkJb9wd1g9zQB7lhkHbTQOqahrGi7nuDWgdSTYDTXcr35iwCpy3iRgqYyx41HUOadnNcNHD1HqDqCFInADKnypjzq2Rt46bRl9jMdv5Br7XNU150yjT5wwkwzixFzHKB3o3eY8x5t2P5EBTxFnc4ZVqco4sYKhvqyQeCRvmD+43CwSCauF/GA0/JSYk4lvhZUndvkJPMfb3HW+4ngG4VJcPqzQYhHKACY3teAdiWkGx9NFbnJWcabOOGdrA6zm27SInvxuPQ+YNjZ2xt5ggBsSIiAiIgLFZpxxmXMvzVUm0TbgfWds1vvcQPesqq88fc5jFMTGHwuvHA68pB0dNty/gFx94kfRQRViFY/Ea580h5nyOL3Hzc43P6ledEQEREBWO+D3mD5Rys+kcbvpXd3+6kuR7bODh6DlVcVuPCvNrMnZo7aUOMT43MkDNT9ZpAJAJ5mgbjQlBbJF5cKr24phsc7A5rZWB4D28rgHC9iOhXqQEREBERBVDNueMRz5OWEO7K9xTwglvoXW1efU6XGgCw1NlDEKp9mUVSf+i+2mu5FlcWONsTLNAA8gLBfaCnWV801mTsSL6d5Yb2fE4Hkdbo5vmNr6Ea2IU3U2f4OI+V5qKORtHWTRlgbLqx1/EGu0uHC7frC5NnWWU4mcMIc2wumhDYqsDx2s2S2wfbr0D9x6i1q04ph02E17oZ43RyMNnMcNR/uDuCNCNQg4xKhkwyvfDK3lkjcWvbcGzhoRcaFdVPC6pnaxgLnOIa1o3JOgHvK+Dd7vMn8yVPnDbg87Cq+nrquUc7O/8W5PC+3du++7bg2DdHDc21CSckZeblfLENK212Nu9w+lI7Vx/M2HoAs6iIMTmbLlNmjCzBUs52HUHZzHdHNP0T++xuCQoIzRwSqcIw2eeGUTiN12RNYe0dFbVx1tzN+qAbgX0PdVjVgM8ZnjyjlySpfYkd2Nl/HIfC39CT6AoKdqQeBNQ+HiPC1pNpGSNeB1aGF2v4mtPuWi19U6vrnyvtzSPc91hYXcSTYDQC52U7fB/wAmOo6c4lMLOlaWQNI2jv3n/itYegJ1DggmZERAREQeTFXTsw95pmxult3BK4tZf1LQ46DW1tbW03VL8RLjiEnO8Pdzu5ntNw51zdwPUE639VY/jjnL+z+X/isTrT1II0OrItnO9C7wj8RGyrQgIvXhWHS4tiMcELS6SRwa1o8z+wG5PQAlS434P89tayP/AA3f7oIYRThD8Hw379ePYIP8y/8AyWG4scLosp4NHU0rpHMDgyYPIJBPhfoBYE6H1LUEUKwvBHJ+G1GXI63lbPUXIeZLERPB0aGbA2AcHHXvXFr2Vel9xzOiPdcR7DZBeBFS2lx6ro/4dTOz7srx+xW14JxcxbCpBeft2D6EzQ6/4hZ9/wASC06Kt+Pcc8QrgBTMjphpcgCR9+urxygHy5b+qlHg5nSXOGAvNRymaF4a5zRbma4Xa4gaA6EaaaIN/REQEREBapn/ACJT51w7lk7kzf4c4F3N9D9Zv2b+yy2tEELZG4KSYRmJtRWSxSMhdzRsj5jzOHhLuYCwBsbC9yPLeaURAREQFWzj5mY4tmr4qw/NUosfIyusXH3CzfQh3mp7zfjrctZbmqnW+bYS0H6TzoxvvcQFT0ufiWI3e8c8r7ue82HM86ucegubkoNr4WZKdnLMIa8H4vFZ0ztrjowHzda3oA49ArWRRthiDWgBrQAABYADQADoFrvD3AqbL2VooqZ7JWkcz5mEESPO7ri+nQa6ABbKgIiICIiCsnH97ncQnA7CGMN9mp/clRupq+EjghZW01aB3XNMLz5OaS5nvIL/AORQqgsTwCygygwP5QkAM09xHf6EQJGnq4i5PkG+t5aUfcCcR+PcO4m3uYXviP584H8sgUgoC82I0MWJ0L4ZmB8bxyuY7Yj/APdei9KII5qeCmEzeFk0f3ZT/q5liZ+AdC7wVNS373I79mhS4iCD5fg+Au7teQPI09/17QfsuofB8d/38f8Al/8A7FOqIKmcQeH1RkipbzkSwyaMmaLAu6tcNeR3W1zcbHQgZ3gBjhw3OvYE9yqYW26c7AXNP5BzfxqwWZcChzJgslLOLskFrjdrujh5EHVQtkfhXX4FxGifK0GCFxeJ2uFngAhoA8QcSRcHoHb9Qn1ERAREQEREBERAREQa/nbKUOcsI+LzukaA7na5jrEOAIuQbh2hO466WUN4twErIXf8PUwyj7YdG78hzA/mFYREEIcLcmYzk7NTS+MfFZLtmtK0ttYlr+W97hwAva9iR1U3oiAiIgIiIMDnjL7cz5WnpTbme27CekjdWH8xY+hKp7LGYZS1wIc02IO4I3CvAqj8VYY6fiHWNity9rc2+u4Bzx7nlwsglf4Nk/Nl6qj+rMHfzNA/0KYVXr4PGY4sPxiWjkuHVPKY3dOaMOJafK4On3bdQrCoCIiAiIgIiICIiAiIgIiICIiAiIgIiICIiAiIgIiICIviaMTQuaSQHAi4Njrpoeh9UEQcUOL4wyR9Jh9nSi7X1G7YzsQ0fScPPYevSAJJDLIXOJLibkk3JJ3JPUraczZahwnM7qZjnlgcW3cRzWB9AB+imbJHCfDIqVk8jHzuOobK4Fg/C0NDvY66CLeEmT6zGMyU9VGwtghla90ztGkMcCWt+sTa2m19bK0i+Yo2wxhrQGtAsABYADoB0X0gIiICIiAiIgIiICI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37894" name="AutoShape 8" descr="data:image/jpeg;base64,/9j/4AAQSkZJRgABAQAAAQABAAD/2wCEAAkGBxIHBhUSEhQWFhUVGCAZGBUYGB8gGhsYGiIfHx4cJR4hKCgiGiAlIBgfITghKiorLi4uGB8zODcsOCgtLisBCgoKBQUFDgUFDisZExkrKysrKysrKysrKysrKysrKysrKysrKysrKysrKysrKysrKysrKysrKysrKysrKysrK//AABEIANwA5QMBIgACEQEDEQH/xAAcAAEAAgIDAQAAAAAAAAAAAAAABwgFBgEDBAL/xABIEAABAwIEAwUCDAMGAwkAAAABAAIDBBEFBiExBxJBEyIyUWFxgQgUFSNCUmJygpGhsTOSohZzk8HC0SRTgzdUY5Sys8Pj8P/EABQBAQAAAAAAAAAAAAAAAAAAAAD/xAAUEQEAAAAAAAAAAAAAAAAAAAAA/9oADAMBAAIRAxEAPwCcUREBERAREQEREBERAREQERRJx5zs7B6BtDA7llnbzSuG7YTcco8i8gj2A+aD4z/xlZhlUabDmtmlB5TMdYw7azQP4h9b228SwdDk7MecWiWrq307Ha8r3uabH/wWWDfY7lK2ng9w4ZgFAysqWB1VIOZocP4LSNAAdnkbncXsOt8jnXiUzCq/4lQx/Gq5x5RG3VjHfaI1JG5aNgDctQaRV8FDhEBnkxYRBu8jo+UD8XaLXsHzPi2EYz2WHVcuJMb4m9lK9nXSzhzNGm7SL+akrCuGsuOVQqscnNRJu2ma4iGO/TS1+mgsNNS7dSPQ0UeH0wjhY2NjdmMaA0e4INUyDxCgzc10RaYKqP8AiU799NCW/WAOhFgR1GxO5LQeJuSzisArqL5uvp+/G9mhkDfoHzNtr+w6HTLcOc2Nzjllk+gkb3JmjYSAC9vskEOHtt0KDaEREBERAREQEREBERAREQEREBERAREQEREBERAVbaKL+2nHZ3aC7G1DiRuOzpweUH0PZtFvtKySqA3FqjLmZqvsNJXmWDmF+ZvM+xLbfS0sD0vca2QTJxAz1Pi+MfJGEd6Z5LZZ2nRn1gHfRt9J/TYa7bfw/wAiU+S8O5Wd+Z4+dmI1cfIfVbfp+d1j+EmRm5QwIPkH/FTgOlJ3YNxEPZfXzPmALb4gIijnNnER5xT5PwmMVNYbhzt4orbknYke3lB3ue6g2zM+aaTK1H2lVKGX8Ld3vPk1o1Pt2HUhRdwjxW3EmujbDJBFVs+MMjlFnCzgQbbWIkcRboButqynw1ZSVvxzEZDWVrrEufrHGd7Mad7HYkWFhYNWHpn9v8IiTluezprO127jfy8Y/NBLKIiAiIgIiICIiAiIgIiIC4BuFxKeWMnbTdV04I5+dguJMoJjennfZjidY5HaD8LjYEdCb+dwsai0vMvEOHCMeZQwRPqqt5A7KMgBt9e84+E272xsBc267mNtUHKIiAiIgIiICrVxFozkvi02rMYdE+VtS0WuHa3kGunNzBx9LtKsqtX4hZNizpgRhf3ZGd6GT6r/AF82nYj2HcBBsNDWMxCiZLE4OZI0Oa4bFrhcFd6r1kbOlRwyxN2G4lG/sA64I1MfMfG368bjrYepGtwdv4hZ5OMthw3CJWyz1m8rDcMiN76jwusCT1a1p0BIQc5rzRU5yxt2FYS6zRpVVg8LG7FrSPeLjVx0FgCVu2Tso02UMMEVO3U27SU+ORw6k+XkNhf2rnJWVocoYE2nhFzvJJbWR/Vx8vIDoLL147j9Ll+kMlVMyJvTmOp9Gt3cfQAlB6cUxCPCsOknldyxxtLnH0H7n06qKuCVPJjeO1+Lytt27zHHfoCeZw9gAjaD9k+Sw2MYvWcY8YFJRtdDh8bgZJXDe30neZ+rGDvqfNs1YHhMWBYTHTQN5Y428rR+5PmSbknqSUHuREQEREBERAREQEREBERAVS+KOUnZRzS+MD5mS8kJ6chPhv5tOns5T1VtFUnilXS1Weapskj3tjme1jXOJDBfZoPhGg0HkgljgBlvlw2TE5rvmqHOaxzjc8gPfdc68zng3P2R5lS8oy+D7iorcjdj1p5XNt9l55wfzc4e5SagIuCbBfEVQyY91zXW3sQUHYi4e4MYSSABqSdgFygIi4JsEHKLScL4nUOLZldSQkuaxpc6pJDYgWkCwLiC65Nr7HpcarjMHFbCsFjPz4nf0ZB37/iHcHvcg2DMmWqTM9F2VVEJGjVp2c0+bXDVv7HrdRZW8C30dV2lBXPjI2DwQ4f9RhH/AKVIuQ83DOWFGdsEsLQ7lBfblfbctI1cBsTYC+mtjbZUEHx8M8xOeA7FbN6kVVQTb2cov+aymDcDYG1Xa19TLUuJuWi7QfvOuXu9xapcRB5cNw6HCqNsUEbY427MYAAPy6+vVepEQaJxqpJ6nIMrqd72mJzZHhhsXRtuHA+gB5/wKPODvE/5Pc+lxGdxjtzRTSEu5CN2E6mxG3kRbqLefO/F3E6bGaqkY2GJscr4wez5n8rSW68xLTca+HqoiQWkbxkwcz8vbvt9bspOX9r/AKLc8KxSDGKMS08rJYzs5hBF/L0PodVShbDkfNc2UcdZPE48lwJY+j476gja9r2PQoLhIiICIiAiIgIiICqTxXh7DiJWDzl5v5gHf5q2yq9x3pPi3EeV3/NZG/8ApDP9CDLfB0xf4pmqWmJ0qIrj1fEbj+lz/wAlP+MYnFg2GSVEzuWOJvM4+nkPMk6AdSQqfZUxg4BmSCqF/mpA423LNnD3tJHvVg+O7X1nDcyQuuwSRveRs6M3A93M5h9yCG+IPEaqzjVlvMYqYHuQA6EfWeR43foOnUnT6WpfR1Akje5j26h7HEOB9CNQupEEy8O8YqeI+LR0+IVYMNMBJ2GjXVLmm45reMNsCR6DS5LlPypBAbTt1LdR3huPX3K7dPEIIGtbezQALkk2AsNTqfag7FH/ABuzGcByS5rDaSpPYtI3DSCXn+UcvteFICrb8ILHPlHODadpu2lZY/3klnO/p5B7QUEYMaXvAAJJ0AG5J6KVeHPB6fF52z17XQwA37I3EknpbeNvmTr5WvzDU+FVAMR4h0bDsJe0/wAIGT/QrcIOqmp2UlO2ONoYxgDWtaLANGgAA2AXaiICIiAuuol7Cnc+xPKCbDc2F7LsRBSOtqnV1Y+V5u6Rxe4+bnG539SuhTBx8wLDsImjdTtEdVM8vkjY7umOx75Zswl1rWsD3t7FQ+gL0UFUaGujlDWuMbw8NcLtJab2I0uNNl51v+Qcy4fh2WaumxCBs3N85AC3eTl5S3nHeiJs3vDbve8JYyRxjpMwzMgqGmnqHkNaPFG9x0ADhq0k9HDqBcqTFEfD/hzQVc9Hi1OZGNI7T4s8hzWyC7bB9g6zHgkXvew22UuICIiAiIgIiICr18JGjMeZqaa2kkHJ743En9JArCrX89ZWizfl59NJYO8Ucn1JBs72dCOoJQU8VheEWMxZzyLJhdSbvijMdr94wHRjh6sJDetrMvuoFxXDpcIxKSCZpbJG4tc0+Y/cHcHqCCvRlzHJsuYzHUwOs+M7HZzerSOoI0/axsUGz8SOHE2TZw5nPLTlrbz8tgHkkFpAJ5dha/1gFoqm3PXGSmxrKbqaGB5kqI+WTnNmxE7gEayEW02GoPm1Qkg2jJ+Qq7NsoMEREXNZ07tGN899XkeTbnbZW4iZ2UQb5AD8lCOQONFNRYbHS1cHYiNoa2SFt2WHUs8TT5kc1yb2C6M28d3yh0eHRcg27eUAu9rWatHndxPqEEuZxzNDlTA31EzhcA8jL96R/RoG5138hc9FUDEa1+JV8k0hu+R5e4+bnG5/ddmLYrPjNaZqiV8sh3c83NvIeQ12GgXjQSj8Hii+MZ4fIRpFA438nOLWj9C5WSUH/BooiGVsxGhMbGn2c7nfu1TggIiICIuiuq2UFG+WQ8rI2l7nHo1ouT+QQahxI4iw5HiY0s7aeQXbEHcoDRpzONjYXuBprY+SiHHeN+I4jAWQtipwfpMBdIB95xsPaG3Wk5wzBJmjMUtVJfvu7rT9GMaNb7h+ZueqwyDtqql9XUGSR7nvcbue4kuJ8yTqV1IiDa8kZL/tgXsZVwRTA9yGTmDnjzBtYj0FzobgCxMs5T4GU9BKJK6T4wRtEwFsfvPif/T63VfGuLXXGhGxVguCvEj5ThFDWykzg/MyPP8AEb9Qu6vGup3HqNQlulp2UlO2ONrWMYLNa0ANAGwAGgC7UWHzPmalyth5mqpAwfRbu958mt3J/QdbBBrvFfPEuSMPgfExj3SyFpa+/gaLmxBFjcjXX2LGYnxtw6joY3MEksj2BxjYB82SL8rnGwuNtL7KGeJOfJc8Ym1xaI4YriKPqA613OPVx5R6C1vMny5OyLW5uqQIIyI796d4IjaOuv0j9kXPs3QTfl/jRSYqx/PT1DC22jGGQEG/Vo026rlbbkrKVPk7BxBALk6ySHxSO8z5AdG9Pbckg2BERAREQRXxtyB8v0Hx2nbeohb32gayxjXbq9u46kXGvdVcFeNVw485OjwHGGVcA5Y6ku52DZsosSR6Ove3Qg+YACK0REBEVhOFfC+gmwCCtqGGeSVvPySfw276cg0d+K49AghnLWTq7M8lqaB723sZD3Yx53edNPIXPopkylwLgoyJK+Ttnb9lHdsYPq7Rz/6fepfijEMYa0AACwAFgB5W6L6QdFDRR4fSiOFjY2N0DGNAaPcF3rpfVxsl5S9od9UuF/yWh8asx/I2SXiGbkmmc1jOR1n2vd5FtQOUWv8AaHmgkJFpXCPNP9qMnxue680PzUt9yW+F34m2N/Pm8luqAol+EJmf5PwFlDGfnKk8z7biFp/TmcAPUNeFJ+LYjFhGGyTzODY4mlzneg/cnYDqSAqh50zHJmrMctU/TnNmN+pGNGt9w38ySeqDBoiICIiAvpjyx4IJBGoI3BHVbVknIk+dKWoNO9gfBydx9wHh/Ps7WxHJsRbXcLCY5gdTgFZ2VVC+J/QOGhHmDs4eoJCCTcO451NJlfsnxCSqb3WzuPdLbeJzRq5426A7nyMX4zjE+O15mqZHSyO3c7y8gNmjXYWC8KkHhpwxmzfKJpeaKkB1kt3pLbhl/wAubYepBCDAZMyZV5wruSnZ3G+OZ2kbPaep+yLn3XKtflvDDguAQUxf2hhjbHz2tflFhprbbzK7cGwmDBMObBTxiONgsGj9ydyT1J1K9qAiIgIiICIiAq8/COxb4zmOCmB0hiLj96U7fysafxKwrnBrbnQDqqb5zxn+0Oaaip3EkhLfuDusHuaAEGFREQFbnhaebh7Rf3I/zVRla7g1L23DSkP2Xj+WR7f8kG6oiIIX47ZAdXn5Spmuc8ANnja25c0aCQW1JAs0+gB0sbwIrxrpfSRyOuWNJ8y0IKTxVL4WFrXuaCQSASAS3wkjqRc2PS63fBeLuLYTCGdsJmgAATNDiLfaFnH3k7KTeIvByPHKh1TQlsMztXxO0ieepFgeRx9lifLUmFMayZiGByET0srQPpBpcz+dt2/qg9+b+Ilfm6mbFUPaIwebs428rSehOpJt7VqbQXOsNSeiEWKkvg1kWbF8yx1M0Tm08B7Tmc0gPePA1t/FZ1nHpZtjuEGh47g82A4m6nnbyyNDS5t7252h4HtAdY+oKx63/jm8O4kz26NjB9vZt/3WgICIiCYPg21vZ5iqYf8AmQh/+G4D/wCT9FPGKYZDi9GYp42Sxu3a9oI9uux9dwqtcH8V+SeIVM4mzZHGJ3r2gLW/18p9ytggjmk4LYVTYr23LK9oNxA994genTmcPQuN+t1IkcYijDWgAAWAAsABsAOgX0iAiIgIiICIiAiIg1Hivi/yLkGqeDZz2dk2295O7ceoBJ9yqUrg8QKWjqMqTOroxJDE0yWJIPM0Hl5SLEON+Ua/St1VPkBERAVqOB//AGZUvtl/916qurDcHOI9NWUMdBKyOnlbcR8o5YpS4k6DZjyT4diTpvygJdREQEREBERBxyi65REFReKNb8f4g1rx0mLP8O0f+hass5niiloM21LJwBIZXPcA4Ot2h5xqLi9nDRYNAREQZnJ2DPx/M8FNHIInyP0kN+7yguuLbmzdBpc2FxurkjQKlOD4g/CcViqGeKJ7Xj2tINvYbWVzsMrmYnh0c8ZuyVjXtP2XC4/dB6UREBERAREQEXzLIIoy5xAaBckmwAHUnoozxvjZh+G4w2GMPnZe0kzLcrfu3/ia+VhbYnZBJyLxYRisGNUDZ6eRskbtnNP6HqCPI6heuSQRRlziAALknYAblBCfwis0ckUWHRnxWlmt5DwN/O7rejVBSzOccZOYc0VFV0lkJb9wd1g9zQB7lhkHbTQOqahrGi7nuDWgdSTYDTXcr35iwCpy3iRgqYyx41HUOadnNcNHD1HqDqCFInADKnypjzq2Rt46bRl9jMdv5Br7XNU150yjT5wwkwzixFzHKB3o3eY8x5t2P5EBTxFnc4ZVqco4sYKhvqyQeCRvmD+43CwSCauF/GA0/JSYk4lvhZUndvkJPMfb3HW+4ngG4VJcPqzQYhHKACY3teAdiWkGx9NFbnJWcabOOGdrA6zm27SInvxuPQ+YNjZ2xt5ggBsSIiAiIgLFZpxxmXMvzVUm0TbgfWds1vvcQPesqq88fc5jFMTGHwuvHA68pB0dNty/gFx94kfRQRViFY/Ea580h5nyOL3Hzc43P6ledEQEREBWO+D3mD5Rys+kcbvpXd3+6kuR7bODh6DlVcVuPCvNrMnZo7aUOMT43MkDNT9ZpAJAJ5mgbjQlBbJF5cKr24phsc7A5rZWB4D28rgHC9iOhXqQEREBERBVDNueMRz5OWEO7K9xTwglvoXW1efU6XGgCw1NlDEKp9mUVSf+i+2mu5FlcWONsTLNAA8gLBfaCnWV801mTsSL6d5Yb2fE4Hkdbo5vmNr6Ea2IU3U2f4OI+V5qKORtHWTRlgbLqx1/EGu0uHC7frC5NnWWU4mcMIc2wumhDYqsDx2s2S2wfbr0D9x6i1q04ph02E17oZ43RyMNnMcNR/uDuCNCNQg4xKhkwyvfDK3lkjcWvbcGzhoRcaFdVPC6pnaxgLnOIa1o3JOgHvK+Dd7vMn8yVPnDbg87Cq+nrquUc7O/8W5PC+3du++7bg2DdHDc21CSckZeblfLENK212Nu9w+lI7Vx/M2HoAs6iIMTmbLlNmjCzBUs52HUHZzHdHNP0T++xuCQoIzRwSqcIw2eeGUTiN12RNYe0dFbVx1tzN+qAbgX0PdVjVgM8ZnjyjlySpfYkd2Nl/HIfC39CT6AoKdqQeBNQ+HiPC1pNpGSNeB1aGF2v4mtPuWi19U6vrnyvtzSPc91hYXcSTYDQC52U7fB/wAmOo6c4lMLOlaWQNI2jv3n/itYegJ1DggmZERAREQeTFXTsw95pmxult3BK4tZf1LQ46DW1tbW03VL8RLjiEnO8Pdzu5ntNw51zdwPUE639VY/jjnL+z+X/isTrT1II0OrItnO9C7wj8RGyrQgIvXhWHS4tiMcELS6SRwa1o8z+wG5PQAlS434P89tayP/AA3f7oIYRThD8Hw379ePYIP8y/8AyWG4scLosp4NHU0rpHMDgyYPIJBPhfoBYE6H1LUEUKwvBHJ+G1GXI63lbPUXIeZLERPB0aGbA2AcHHXvXFr2Vel9xzOiPdcR7DZBeBFS2lx6ro/4dTOz7srx+xW14JxcxbCpBeft2D6EzQ6/4hZ9/wASC06Kt+Pcc8QrgBTMjphpcgCR9+urxygHy5b+qlHg5nSXOGAvNRymaF4a5zRbma4Xa4gaA6EaaaIN/REQEREBapn/ACJT51w7lk7kzf4c4F3N9D9Zv2b+yy2tEELZG4KSYRmJtRWSxSMhdzRsj5jzOHhLuYCwBsbC9yPLeaURAREQFWzj5mY4tmr4qw/NUosfIyusXH3CzfQh3mp7zfjrctZbmqnW+bYS0H6TzoxvvcQFT0ufiWI3e8c8r7ue82HM86ucegubkoNr4WZKdnLMIa8H4vFZ0ztrjowHzda3oA49ArWRRthiDWgBrQAABYADQADoFrvD3AqbL2VooqZ7JWkcz5mEESPO7ri+nQa6ABbKgIiICIiCsnH97ncQnA7CGMN9mp/clRupq+EjghZW01aB3XNMLz5OaS5nvIL/AORQqgsTwCygygwP5QkAM09xHf6EQJGnq4i5PkG+t5aUfcCcR+PcO4m3uYXviP584H8sgUgoC82I0MWJ0L4ZmB8bxyuY7Yj/APdei9KII5qeCmEzeFk0f3ZT/q5liZ+AdC7wVNS373I79mhS4iCD5fg+Au7teQPI09/17QfsuofB8d/38f8Al/8A7FOqIKmcQeH1RkipbzkSwyaMmaLAu6tcNeR3W1zcbHQgZ3gBjhw3OvYE9yqYW26c7AXNP5BzfxqwWZcChzJgslLOLskFrjdrujh5EHVQtkfhXX4FxGifK0GCFxeJ2uFngAhoA8QcSRcHoHb9Qn1ERAREQEREBERAREQa/nbKUOcsI+LzukaA7na5jrEOAIuQbh2hO466WUN4twErIXf8PUwyj7YdG78hzA/mFYREEIcLcmYzk7NTS+MfFZLtmtK0ttYlr+W97hwAva9iR1U3oiAiIgIiIMDnjL7cz5WnpTbme27CekjdWH8xY+hKp7LGYZS1wIc02IO4I3CvAqj8VYY6fiHWNity9rc2+u4Bzx7nlwsglf4Nk/Nl6qj+rMHfzNA/0KYVXr4PGY4sPxiWjkuHVPKY3dOaMOJafK4On3bdQrCoCIiAiIgIiICIiAiIgIiICIiAiIgIiICIiAiIgIiICIviaMTQuaSQHAi4Njrpoeh9UEQcUOL4wyR9Jh9nSi7X1G7YzsQ0fScPPYevSAJJDLIXOJLibkk3JJ3JPUraczZahwnM7qZjnlgcW3cRzWB9AB+imbJHCfDIqVk8jHzuOobK4Fg/C0NDvY66CLeEmT6zGMyU9VGwtghla90ztGkMcCWt+sTa2m19bK0i+Yo2wxhrQGtAsABYADoB0X0gIiICIiAiIgIiICI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37895" name="AutoShape 2" descr="data:image/jpeg;base64,/9j/4AAQSkZJRgABAQAAAQABAAD/2wCEAAkGBhAQEBQUERQUEBUWFRAUFBYUFBAVFBAWFRAVFBQUFRUXHCYeFxwkGRQUHy8gJCcpLC4sGB4xNzAqNSYrLSkBCQoKDgwOGg8PGjYlHyMsLCwsMS0sLCwsNiwsLCkpLDQ0LSo0LCksLywsLCksKSwsLCksLywsLCwsLCwsLCwsLP/AABEIAMIBAwMBIgACEQEDEQH/xAAbAAEAAQUBAAAAAAAAAAAAAAAAAwECBAUHBv/EADoQAAIBAQYEAwcCBwABBQAAAAABAgMEERIhQVEFBjFhIrHBMkJScZGh4ROBFGJywtHw8aIHFRcjM//EABoBAQACAwEAAAAAAAAAAAAAAAACBAEDBQb/xAAsEQACAgIBAwMCBQUAAAAAAAAAAQIDBBESITFhEzJBIoFCUXGx0QVTcqHw/9oADAMBAAIRAxEAPwDuIAAAAAAAAAAAAAAAAAAAAAAAAAAAAAAAAAIbVa4UoOdSShFdXJ3JGh/+QbDiuxyu+LBK7/P2ISsjH3MhKcY92ekBj2LiFKtHFSnGpHeLTu7PZ/MyCSe+xNPYABkAAAAAAAAAAAAAAAAAAAAAAAAAAAAAAAAAAAAAAAAxuIcQp2enKpVkoQir235LdvokV4hxCnQpyqVZKEIq9t/ZJat6I4lzlzhUt1TWFKLf6cPtjlvJ/botW9F1yrXkr33qpeS/mznWpbamsKUW/wBOF/8A5y3k/t0WrdnLnBqlrlfe4UovxT3fwx3fl9jE5a5anbJ3yvhSi/HLWT+CHfvp9EdNs9nhThGEIqEYq6KXRI8/k5HXXycuMZWPlIx7DwahQd9KGGS97FPE/nK/8HouF8axeGeT6Xvqvn/k1SI6tJvOOUl079maaMmyqW0/4LcG4e09kDR8G4yn4J5NZZ+72fbubw9NRfG6PKP3L0JqS2gADeTAAAAAAAAAAAAAAABZVrRir5NRW7aS+5qOZ+aaNhpYp+Kcr1TgnnN79orV+pzysrda5fq1IvPNKTUVFaKMW8kU8nLhR37la3IVb0urOtU60ZK+LUlummvsXnHKNutNiqKSxU33zhUWqd2Ul/uR07l7mGlbKeKHhkrlODecH6p6MY+XG7p8inIVnTszagAuFkAAAAAAAAAGPb7fToU5VKslCEVe2/Jbt7FbdbqdGnKpUkoxir235Ld9jj3N3NNS2T1jTi3gh/dLeXl0+de+9VLyV771UvJj8483VLdU1hSi3+nD+6W8n9ui1bweXeW52ud8r4UovxS1k/gh376fREvAeXZWud8r40ovxS1l/JHv30OhUKMacVCCUIxV0UuiR5/IyWnpdzlRi7JcpF1noQpwjCEVCMVdFLokSosRcjnItpF4LSt5NGSOvRb8UXdJdHv2ZseCcxKTdOp4Wndn7vz7dzClO5XmqtFG94o5TXR79mTjlToknExycHtHRAea5d5iU4qM3ds37vZ9vI9KeqxsmGRDlH7r8i9XYpraAALJsAAAAAAAAABoebubqPDqOKfjqSvVKmnnUe72itX6lOb+cKPDqOKfjqSvVKmnnUe72itX6nhOE8JrVav8Zb/HXlc6dN9KK93w6XaR06vxdKWXlxoj5Kt13H6Y9/2LuFcMrVqrtlueKtK506bWVFe74dLtI6dXn03cpXiUry288jbOVsuUiklopXpRqRcJrFF/VbNbM85hr8PrxnTl/TL3Zx1jJea/dHo7y2pCM4uE1ii/qu62YpslU9ojKO+q7nreX+YKdsp4o+GSuxw1g/VPRm1ORKNaw1ozpy/pl7s1rGS81+50ngPHqdrp4o+GSuxw1i/VbM9ZiZiuWn3/AHL9F/P6ZdzaAAvloAAAENstkKMHOo8MV1fot32FrtcKUHObwxXV+i3ZzfmLjs7VP4YL2I/3Pd+XnWyMhVLyaLrlWvJhc08xTtc9Y0434If3S3l5ees4RwGVplfK+NKL8UtZfyx799DO4fwd1nfLw017T1f8se/kekgoxSjFKMVkktDzl+Q9v8zmac3ykXUqcYRUYJRjFXRS6JEiZGmVTKKRvRKmVTI8RXEbEjJJeVvI8RSVS5XsyNltqqafuYzqJZvJLN9iyda+9v8A4aavbXXlgh7Gr+P8eZV4uyTfwapSMnhcm25LK9tr93ee55e4k5rBLO5Zft1R5ChBRVx6Hlei3UxaJP7q5ev0LmFZJZMeHy9fb/upspbUlo9SAD2Z0wAAAAAAaHnDm2lw6hjn45yvjSpp51JXfaKyvfy1aN82c64hZVaLY7VWWLB4LLTfSnGL/wD1kvilK+SWiw6rKrlZCphv5+DTdNwj07mq4RwirVq/xtv8deVzp037NBe63HRrSOnV+LpvJSv6lJTv6lrZ5eyUrJcpHPS0VbKFLyl5q4gqUKXi8xxBc1GUXCaxRfXdd1szUpVbFVjOnL+mWk1rGS80bS8q8MouM1ii/t3XclBuD2iLW+q7nsOA8dp2unij4ZK7HDWL9VszZnKF+rY6sZ05f0y0mtYyXmjonAuO07VTxR8MldjhrF+q2Z6bDzFcuMu/7l6i/n9Mu5syK1WqFKDnN4Yrq/RbsWq1QpQc5vCl1/wt2eC41xmdon8MF7Mdu73ZuyMlUrybLbVWvJHx3jU7TP4YL2Y7d3uzBsfDv1HfLwwXV79l3JrNZMebyiur37IzZVOiSuS6LY85bdKTb31Oa9ye2XOSuSisMVkktAmWJlbysokiRMqmR3lcRLRkkvK3keIYiWjOyS8xLVaNNF1FqtWFXLrr2R5i22913gh7Gr+P8eZBxc3xXb5Nc566EtstzrvBD2NX8f48zZWOzKCILFZVBG84RwqVeSuWWr0S3f8AuZrluTVdaNcItvyScK4XKtLtrtdu/wDcz2tkskaccMf33b3YsdjjSiox/d6t7snPTYGBHHXKXWT/ANeEdWqpQW33AAOmbwAAAAADD4tVcaMmuy+rSZ5NNVFd0eh7O1UFUg4vVXfLZniLbZp0ZtSV3l812OJ/Uq5OSl8aKeQntP4IZ3p3PJluIy7lVjtJdH6MwJpxdzyaOUupUZfiKXlmIpiGjGyTEMRHiGIcRsvvGIjxDEY4jZLemnGSvi/t3Xc10XVsdVTpy/plpJaxkvQzMRdiTTjJXxf27oytxe0YfUl4nxydqub8MUsop3pO7N92Y1ns+LN5RXV79kUoWLDk3fFZp7p6fMmnVv6ZJdEbJzlN7fcy229yJJ1b8lkl0RbiIsRXEa+I2S4hiIsRXENDZLiK4iHEMRnRnZNiILTbFH5/Zd2Yto4gllF/N6I83bre6zww9nV/H+CKTm9R+7NU7Ndia3cQlWeGHsav4/x5mdYrMooxrFZlFHoOCcInaJpJZdW30S3f+NSMvqarrRCEXJ+Sfg3CZ15pJZdW9Et3/jU99YrFGlBRivm9W92UsNhhRgowXzesnuzJPQ4ODHHXKXWTOxTSq15AAOkbwAAAAAAAAAYnEuHRrQueT917P1XYywRlFTXGXYw0mtM55aYys9RwmsL+zWji9UZU4RrR2kuj9H2PU8Z4NTtNPDLJ54ZXZxfqt0c8ruvYqrhPov3TWji9jzeXjSoe/j4f8nNug63v4JqkXFtNXNFuIz/1adois8Ml0b8n2NZUTi2nk0V4SUuxoZJiGIhxjGbNGNkuIYiLGMRjQ2S4hiIsYxjQ2TYimIixjGNDZNiGIhxjGNDZNiGIw6tvhHW/sszDq8Tk+nh8yLkkRc0jaVbVGPV/tqYFot7l2X+9WYDq7mstdtdR4Y+zr/N+CEVKx6XRGqVjZNbLc6rwx9nV/F+DJsdnSMeyULj0PAOCVLVUUYq5LOTfSK3fotScuuq60YhFzekZHAuDTtM0oq5dW30it3/jU6Vw/h8KEFCCy1esnuynDeG06FNQgstXrJ7syzu4eEqFt+47dFCrXkAA6BYAAAAAAAAAAAAAAABruN8Ep2qnhnk1fhlrB+q3RsQRnBTXGS6GGk1pnI69GrY6zp1Fdd02a0knqjY1qMbTC+LwTS8Mt/5ZbryPcce4FTtdPDPJq9wmusH6rdHM6sK1irOnVV13R6SWkovVHls3BlTLlDscm+h1Pa7GFUttWnJxms1k01n9UXx4utU/2d5s+IUYWmF+Sml4Zb9n2PLVYuEnGSua6or12topSco/obuPE6b1a+aZerfT+Jfc89jGM3c2R9Vnov42HxL6lHbqfxI89jGMeox6rN++JU97/kmRS4vHRN/RGlxjGY5seqzaT4tJ9El9zHqWqUurb8voYeMYyDbZFzbMnGU/UMf9Qw7RaXLJdPMlCpzZhPZLabW5+GPTX+b8ElmpXEFCmeg5d4BVtlVQgrkrnOT9mC3e/Za/UsP+3WicIucuMSfl7gVS11FGCuSucpPpBbv0Wp1nhfC6dnpqFNXJdXrJ6yb3KcJ4TTs1NU6auS6t9ZvWUnuZp2cTEVC2/cd2ihVLyAAXiyAAAAAAAAAAAAAAAAAAAAADV8wcv0rZSwTykr3CaWcH6rda/Rm0BGUVJafYw0mtM4vaqNax1nSrK5ro/dktJReqKWylGvG/pJdH6PsdU5i5dpW2lgnlJXuE0vFTfqnqtfozkdsstax1nSrK5ro/dnHSUXqv+Hm8vCdMuUexyMij0+q9pqKicW1JXNFuM3Nqs0a0cspLo/R9jRVYuLakrmupWi9nMnFx/QkxjGQYxjJaNeyfGMZBjGMaGyfGMZBjIqlW/Jf9JRrcmSj1L61fFkunmXUoEUEbvlvl6rbayp01clc5zfs047vd7LX6tWNfggbYxc3wiT8t8v1bbVUKauSuc5teGmt3u9lr9Wdm4PwelZaSp0lcl1b9qb1lJ6spwXgtKyUlTpK5LNt+1OWspPVmedfGxVStvud/Hx1THyAAXCyAAAAAAAAAAAAAAAAAAAAAAAAAAADUcyct0rdSwT8Mle6c0vFTlv3T1Wv0a24IyipLTMNJrTOF2qy1rHWdGusMl0fuzjpKL1T/AAXWyyRrxvWUl0fo+x1rmblmlbqOCp4ZK906iXipy3W6eq1+dzXIrRZ61jrOjXWGSzT92pHScHqn+Dz2XiOl8o9jj5GP6f8AiaCrBxbUlc0W4j0Nusca0b+kl0fo+x5yrTcW1JXNFaMuRyrIOD8F2IYiO8qzZGO2RjFyYlO8IobTlvlytb636dLJK51KjXhpR3e7ei1+rVhL8ECxGLk+ECXlvl2tbq36dJXJXOpNrw0o7vd7LX6tdx4HwOjY6KpUVclm2/anLWUnq/8AhTgXAqNioxpUVclm2/aqS1lJ6v8A4sjYnWx8dVLb7nex8eNMfIABaLQAAAAAAAAAAAAAAAAAAAAAAAAAAAAAAAAANNzPyxRt9HBU8Mle6dRLxUpbrdPVa/O5rcgxKKktMw0mtM4RarPWsdZ0LQsM1mn7tSOk4PVP8dSO0whNZpPz+p2Lmnlajb6OCp4ZK906iXipS3W6eV61+dzXFOJWWvY60qFoWGazTXs1Y6Tg9U/wcDKw3U+Uexx8mh1dV7THr0Yx6K4w5E9eveZHL3L9fiFf9Khklc6tVrw0Y+snnctf2bWupSl9KKMU5vhBFeXOXa3EK/6VHJK51ajXhox3e8nnctfq13bgHAKNioxpUY3JZtv2qktZyerf4WQ5f5foWGhGjQjdFZtv2qktZzerf4WRsjt0UKpeTvY+PGmPkAAslkAAAAAAAAAAAAAAAAAAAAAAAAAAAAEM7QlK5p9E77m1m2tPkATAxnb43Xq+Wd3R/Di17Ff46Pfvl0+YBkAxv4+Gd9666dbkr/MrK2paN5J36Ztr0AMgGK7erk7nc/t02+a+5c7dDLrmr+n0yAMg1PMXK9mt9PBaIYrr3CSeGdNvWMtPl0d2aM12+Gl76aPX/jLoWyLaSzfl4bzDSfRmGt9Gc+j/AOiVnxeK1Whw+H/6lK7bHd6HuOCcCs9ipKlZ4KnBZ6tyespSecn3ZmzqXJvPK/TZX5bkP8fDvftc+2X3IRrjD2ohCuEPatGSDG/j4d+i030+ZdK1xV3e/ZdGldn8zYbCcGKuIRu1WV+mdyvflqXRtsW7rn1S+V7az26AGQCKjaYz6bJ/s77vIrUrxir3er8ujAJAQK2wev2Za+IQ0z6fd3AGSDG/9whln1vuyed3UrC2xe66ddL7v8gGQDH/AI6Hf6MyEwAAAAAAAAAAAAAAAAAACgAADQAAAKgAoVAABQAAFQAChUAAokVAAKC7QAAKKyy6dOwAABUAAAAAAAAAA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37896" name="AutoShape 4" descr="data:image/jpeg;base64,/9j/4AAQSkZJRgABAQAAAQABAAD/2wCEAAkGBhAQEBQUERQUEBUWFRAUFBYUFBAVFBAWFRAVFBQUFRUXHCYeFxwkGRQUHy8gJCcpLC4sGB4xNzAqNSYrLSkBCQoKDgwOGg8PGjYlHyMsLCwsMS0sLCwsNiwsLCkpLDQ0LSo0LCksLywsLCksKSwsLCksLywsLCwsLCwsLCwsLP/AABEIAMIBAwMBIgACEQEDEQH/xAAbAAEAAQUBAAAAAAAAAAAAAAAAAwECBAUHBv/EADoQAAIBAQYEAwcCBwABBQAAAAABAgMEERIhQVEFBjFhIrHBMkJScZGh4ROBFGJywtHw8aIHFRcjM//EABoBAQACAwEAAAAAAAAAAAAAAAACBAEDBQb/xAAsEQACAgIBAwMCBQUAAAAAAAAAAQIDBBESITFhEzJBIoFCUXGx0QVTcqHw/9oADAMBAAIRAxEAPwDuIAAAAAAAAAAAAAAAAAAAAAAAAAAAAAAAAAIbVa4UoOdSShFdXJ3JGh/+QbDiuxyu+LBK7/P2ISsjH3MhKcY92ekBj2LiFKtHFSnGpHeLTu7PZ/MyCSe+xNPYABkAAAAAAAAAAAAAAAAAAAAAAAAAAAAAAAAAAAAAAAAxuIcQp2enKpVkoQir235LdvokV4hxCnQpyqVZKEIq9t/ZJat6I4lzlzhUt1TWFKLf6cPtjlvJ/botW9F1yrXkr33qpeS/mznWpbamsKUW/wBOF/8A5y3k/t0WrdnLnBqlrlfe4UovxT3fwx3fl9jE5a5anbJ3yvhSi/HLWT+CHfvp9EdNs9nhThGEIqEYq6KXRI8/k5HXXycuMZWPlIx7DwahQd9KGGS97FPE/nK/8HouF8axeGeT6Xvqvn/k1SI6tJvOOUl079maaMmyqW0/4LcG4e09kDR8G4yn4J5NZZ+72fbubw9NRfG6PKP3L0JqS2gADeTAAAAAAAAAAAAAAABZVrRir5NRW7aS+5qOZ+aaNhpYp+Kcr1TgnnN79orV+pzysrda5fq1IvPNKTUVFaKMW8kU8nLhR37la3IVb0urOtU60ZK+LUlummvsXnHKNutNiqKSxU33zhUWqd2Ul/uR07l7mGlbKeKHhkrlODecH6p6MY+XG7p8inIVnTszagAuFkAAAAAAAAAGPb7fToU5VKslCEVe2/Jbt7FbdbqdGnKpUkoxir235Ld9jj3N3NNS2T1jTi3gh/dLeXl0+de+9VLyV771UvJj8483VLdU1hSi3+nD+6W8n9ui1bweXeW52ud8r4UovxS1k/gh376fREvAeXZWud8r40ovxS1l/JHv30OhUKMacVCCUIxV0UuiR5/IyWnpdzlRi7JcpF1noQpwjCEVCMVdFLokSosRcjnItpF4LSt5NGSOvRb8UXdJdHv2ZseCcxKTdOp4Wndn7vz7dzClO5XmqtFG94o5TXR79mTjlToknExycHtHRAea5d5iU4qM3ds37vZ9vI9KeqxsmGRDlH7r8i9XYpraAALJsAAAAAAAAABoebubqPDqOKfjqSvVKmnnUe72itX6lOb+cKPDqOKfjqSvVKmnnUe72itX6nhOE8JrVav8Zb/HXlc6dN9KK93w6XaR06vxdKWXlxoj5Kt13H6Y9/2LuFcMrVqrtlueKtK506bWVFe74dLtI6dXn03cpXiUry288jbOVsuUiklopXpRqRcJrFF/VbNbM85hr8PrxnTl/TL3Zx1jJea/dHo7y2pCM4uE1ii/qu62YpslU9ojKO+q7nreX+YKdsp4o+GSuxw1g/VPRm1ORKNaw1ozpy/pl7s1rGS81+50ngPHqdrp4o+GSuxw1i/VbM9ZiZiuWn3/AHL9F/P6ZdzaAAvloAAAENstkKMHOo8MV1fot32FrtcKUHObwxXV+i3ZzfmLjs7VP4YL2I/3Pd+XnWyMhVLyaLrlWvJhc08xTtc9Y0434If3S3l5ees4RwGVplfK+NKL8UtZfyx799DO4fwd1nfLw017T1f8se/kekgoxSjFKMVkktDzl+Q9v8zmac3ykXUqcYRUYJRjFXRS6JEiZGmVTKKRvRKmVTI8RXEbEjJJeVvI8RSVS5XsyNltqqafuYzqJZvJLN9iyda+9v8A4aavbXXlgh7Gr+P8eZV4uyTfwapSMnhcm25LK9tr93ee55e4k5rBLO5Zft1R5ChBRVx6Hlei3UxaJP7q5ev0LmFZJZMeHy9fb/upspbUlo9SAD2Z0wAAAAAAaHnDm2lw6hjn45yvjSpp51JXfaKyvfy1aN82c64hZVaLY7VWWLB4LLTfSnGL/wD1kvilK+SWiw6rKrlZCphv5+DTdNwj07mq4RwirVq/xtv8deVzp037NBe63HRrSOnV+LpvJSv6lJTv6lrZ5eyUrJcpHPS0VbKFLyl5q4gqUKXi8xxBc1GUXCaxRfXdd1szUpVbFVjOnL+mWk1rGS80bS8q8MouM1ii/t3XclBuD2iLW+q7nsOA8dp2unij4ZK7HDWL9VszZnKF+rY6sZ05f0y0mtYyXmjonAuO07VTxR8MldjhrF+q2Z6bDzFcuMu/7l6i/n9Mu5syK1WqFKDnN4Yrq/RbsWq1QpQc5vCl1/wt2eC41xmdon8MF7Mdu73ZuyMlUrybLbVWvJHx3jU7TP4YL2Y7d3uzBsfDv1HfLwwXV79l3JrNZMebyiur37IzZVOiSuS6LY85bdKTb31Oa9ye2XOSuSisMVkktAmWJlbysokiRMqmR3lcRLRkkvK3keIYiWjOyS8xLVaNNF1FqtWFXLrr2R5i22913gh7Gr+P8eZBxc3xXb5Nc566EtstzrvBD2NX8f48zZWOzKCILFZVBG84RwqVeSuWWr0S3f8AuZrluTVdaNcItvyScK4XKtLtrtdu/wDcz2tkskaccMf33b3YsdjjSiox/d6t7snPTYGBHHXKXWT/ANeEdWqpQW33AAOmbwAAAAADD4tVcaMmuy+rSZ5NNVFd0eh7O1UFUg4vVXfLZniLbZp0ZtSV3l812OJ/Uq5OSl8aKeQntP4IZ3p3PJluIy7lVjtJdH6MwJpxdzyaOUupUZfiKXlmIpiGjGyTEMRHiGIcRsvvGIjxDEY4jZLemnGSvi/t3Xc10XVsdVTpy/plpJaxkvQzMRdiTTjJXxf27oytxe0YfUl4nxydqub8MUsop3pO7N92Y1ns+LN5RXV79kUoWLDk3fFZp7p6fMmnVv6ZJdEbJzlN7fcy229yJJ1b8lkl0RbiIsRXEa+I2S4hiIsRXENDZLiK4iHEMRnRnZNiILTbFH5/Zd2Yto4gllF/N6I83bre6zww9nV/H+CKTm9R+7NU7Ndia3cQlWeGHsav4/x5mdYrMooxrFZlFHoOCcInaJpJZdW30S3f+NSMvqarrRCEXJ+Sfg3CZ15pJZdW9Et3/jU99YrFGlBRivm9W92UsNhhRgowXzesnuzJPQ4ODHHXKXWTOxTSq15AAOkbwAAAAAAAAAYnEuHRrQueT917P1XYywRlFTXGXYw0mtM55aYys9RwmsL+zWji9UZU4RrR2kuj9H2PU8Z4NTtNPDLJ54ZXZxfqt0c8ruvYqrhPov3TWji9jzeXjSoe/j4f8nNug63v4JqkXFtNXNFuIz/1adois8Ml0b8n2NZUTi2nk0V4SUuxoZJiGIhxjGbNGNkuIYiLGMRjQ2S4hiIsYxjQ2TYimIixjGNDZNiGIhxjGNDZNiGIw6tvhHW/sszDq8Tk+nh8yLkkRc0jaVbVGPV/tqYFot7l2X+9WYDq7mstdtdR4Y+zr/N+CEVKx6XRGqVjZNbLc6rwx9nV/F+DJsdnSMeyULj0PAOCVLVUUYq5LOTfSK3fotScuuq60YhFzekZHAuDTtM0oq5dW30it3/jU6Vw/h8KEFCCy1esnuynDeG06FNQgstXrJ7syzu4eEqFt+47dFCrXkAA6BYAAAAAAAAAAAAAAABruN8Ep2qnhnk1fhlrB+q3RsQRnBTXGS6GGk1pnI69GrY6zp1Fdd02a0knqjY1qMbTC+LwTS8Mt/5ZbryPcce4FTtdPDPJq9wmusH6rdHM6sK1irOnVV13R6SWkovVHls3BlTLlDscm+h1Pa7GFUttWnJxms1k01n9UXx4utU/2d5s+IUYWmF+Sml4Zb9n2PLVYuEnGSua6or12topSco/obuPE6b1a+aZerfT+Jfc89jGM3c2R9Vnov42HxL6lHbqfxI89jGMeox6rN++JU97/kmRS4vHRN/RGlxjGY5seqzaT4tJ9El9zHqWqUurb8voYeMYyDbZFzbMnGU/UMf9Qw7RaXLJdPMlCpzZhPZLabW5+GPTX+b8ElmpXEFCmeg5d4BVtlVQgrkrnOT9mC3e/Za/UsP+3WicIucuMSfl7gVS11FGCuSucpPpBbv0Wp1nhfC6dnpqFNXJdXrJ6yb3KcJ4TTs1NU6auS6t9ZvWUnuZp2cTEVC2/cd2ihVLyAAXiyAAAAAAAAAAAAAAAAAAAAADV8wcv0rZSwTykr3CaWcH6rda/Rm0BGUVJafYw0mtM4vaqNax1nSrK5ro/dktJReqKWylGvG/pJdH6PsdU5i5dpW2lgnlJXuE0vFTfqnqtfozkdsstax1nSrK5ro/dnHSUXqv+Hm8vCdMuUexyMij0+q9pqKicW1JXNFuM3Nqs0a0cspLo/R9jRVYuLakrmupWi9nMnFx/QkxjGQYxjJaNeyfGMZBjGMaGyfGMZBjIqlW/Jf9JRrcmSj1L61fFkunmXUoEUEbvlvl6rbayp01clc5zfs047vd7LX6tWNfggbYxc3wiT8t8v1bbVUKauSuc5teGmt3u9lr9Wdm4PwelZaSp0lcl1b9qb1lJ6spwXgtKyUlTpK5LNt+1OWspPVmedfGxVStvud/Hx1THyAAXCyAAAAAAAAAAAAAAAAAAAAAAAAAAADUcyct0rdSwT8Mle6c0vFTlv3T1Wv0a24IyipLTMNJrTOF2qy1rHWdGusMl0fuzjpKL1T/AAXWyyRrxvWUl0fo+x1rmblmlbqOCp4ZK906iXipy3W6eq1+dzXIrRZ61jrOjXWGSzT92pHScHqn+Dz2XiOl8o9jj5GP6f8AiaCrBxbUlc0W4j0Nusca0b+kl0fo+x5yrTcW1JXNFaMuRyrIOD8F2IYiO8qzZGO2RjFyYlO8IobTlvlytb636dLJK51KjXhpR3e7ei1+rVhL8ECxGLk+ECXlvl2tbq36dJXJXOpNrw0o7vd7LX6tdx4HwOjY6KpUVclm2/anLWUnq/8AhTgXAqNioxpUVclm2/aqS1lJ6v8A4sjYnWx8dVLb7nex8eNMfIABaLQAAAAAAAAAAAAAAAAAAAAAAAAAAAAAAAAANNzPyxRt9HBU8Mle6dRLxUpbrdPVa/O5rcgxKKktMw0mtM4RarPWsdZ0LQsM1mn7tSOk4PVP8dSO0whNZpPz+p2Lmnlajb6OCp4ZK906iXipS3W6eV61+dzXFOJWWvY60qFoWGazTXs1Y6Tg9U/wcDKw3U+Uexx8mh1dV7THr0Yx6K4w5E9eveZHL3L9fiFf9Khklc6tVrw0Y+snnctf2bWupSl9KKMU5vhBFeXOXa3EK/6VHJK51ajXhox3e8nnctfq13bgHAKNioxpUY3JZtv2qktZyerf4WQ5f5foWGhGjQjdFZtv2qktZzerf4WRsjt0UKpeTvY+PGmPkAAslkAAAAAAAAAAAAAAAAAAAAAAAAAAAAEM7QlK5p9E77m1m2tPkATAxnb43Xq+Wd3R/Di17Ff46Pfvl0+YBkAxv4+Gd9666dbkr/MrK2paN5J36Ztr0AMgGK7erk7nc/t02+a+5c7dDLrmr+n0yAMg1PMXK9mt9PBaIYrr3CSeGdNvWMtPl0d2aM12+Gl76aPX/jLoWyLaSzfl4bzDSfRmGt9Gc+j/AOiVnxeK1Whw+H/6lK7bHd6HuOCcCs9ipKlZ4KnBZ6tyespSecn3ZmzqXJvPK/TZX5bkP8fDvftc+2X3IRrjD2ohCuEPatGSDG/j4d+i030+ZdK1xV3e/ZdGldn8zYbCcGKuIRu1WV+mdyvflqXRtsW7rn1S+V7az26AGQCKjaYz6bJ/s77vIrUrxir3er8ujAJAQK2wev2Za+IQ0z6fd3AGSDG/9whln1vuyed3UrC2xe66ddL7v8gGQDH/AI6Hf6MyEwAAAAAAAAAAAAAAAAAACgAADQAAAKgAoVAABQAAFQAChUAAokVAAKC7QAAKKyy6dOwAABUAAAAAAAAAA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37897" name="AutoShape 10" descr="data:image/jpeg;base64,/9j/4AAQSkZJRgABAQAAAQABAAD/2wCEAAkGBxQPEhUUDxQWFRUUFBQWFhcXFBcXGxUdHBgXFh4XFxYYHCggGBwlGxQUITElJSkrLi8uGB8zODMsNygtLisBCgoKDg0OGhAQGi8mHSUvLCwsLCwsLCwsLDIsLCwsLCwsLCwsLCwsLCwsLCwsLCwsLCwsLCwsLCwsLCwsLCwsL//AABEIAOEA4QMBEQACEQEDEQH/xAAcAAABBQEBAQAAAAAAAAAAAAAAAQIEBQcDBgj/xABCEAABAwIEBAIGBwYGAQUAAAABAAIDBBEFITFBBhJRYRNxByJCgaGxIzJikcHR8BRDUnKy4RYzNFOCopIXJGPC8f/EABoBAQEAAwEBAAAAAAAAAAAAAAABAgMEBQb/xAAyEQACAQMCBAQGAgICAwAAAAAAAQIDBBEhMQUSQWEiMlGxE3GhwdHhgfAUIzORFUJi/9oADAMBAAIRAxEAPwDcUAIAQAgPP8XcWwYZHeY8z3X5I2/Wd3+y3uVrqVFBanVbWk7iWI7dWZPX8SYjiZJMv7PCT6rYyW5eYPM7zJA7LjlVnLsfQ0bCjSW2X6srm4NPGeaGpeH9Q97Sf+QN1hqtmdLhBrDS/wCj0XD3pJqqN4ixJpkj057Dnb9q4ykHxW6Fw08SPMueFwms0tH6dP0a7huIR1MbZYHh7Hi4cP1key7IyUllHg1KcqcnGSwyUqYAgBACAEAIAQAgBACAQm2ZQGX8X+kx3OafCgHvBIdKRcdxGNDn7Ry89Vy1LjXET2rThfMuet/1+TxFRh9VUnmq6h7nHYuc63kL2HuXM3KW7PZhSpwWIxSO9DXV+G+tTTuewaxuJc238hP9NirGc47M11rSjVXij/K3NV4I45hxNvKfo6gC7ozv9ph9ofELtpVVP5nzt3YzoPO8fX8nrFtOIEAIAQAgBACAEB5njji+PC4bmzpnj6KO+v2ndGj46LVVqKCOuztJXEsdOrMXpaeStldU1ji8vPNn7XYDZg2C4HmTyz6qnTjTioxWEj0AyTJtUfUchdM4Gz07JmlkgBB/Vwdirua5Ra1RAwLGZ8CnuOaSmkPrMvr3GwkHx+WVOo6b7HHdWsbmONpdH/ehueGYjHVRNlgeHseLgj5HoRoQvQjJSWUfL1KcqcnGSwyUqYAgBACAEAIAQAgEe4AEk2AFyTkB3KDcx/jXi+TE3upaBxbTtNpZh+97A/wa/wA3lrxVavN4Y7H0NjYKkviVF4ui9P37FbRULKdvLGPM7nzK06I9ZJs7KGzRCEJkOPoU1fhrmvE1K4xytPMOU2z6g7H5pqnlGuUFJOMloar6PuNm4izw5rMqYx6zdOcD22g/EbLupVVNYe58xfWToSzHyv6dj2S3HnggBACAEAICh4x4oiwyDxJPWe7KOMavd+DRuf7LXUqKCyzptbWVxPlW3VmIxslxCY1Na7mLjkNARsANmDYLz23N5Z9XSoxpRUILQvWiyG9IcAiQlLB1AWRpyc3NssWjdF5Qr2NlaWSC4OX67qp50ZrnDGqIfDOOy4FUcr7vpZTdwG23O3o4WFxuFnTqOm9djhvLRXMcrzLb8G40dUyZjZInBzHtDmuGhB3XenlZR8xKLi3GW6OypiCAEAIAQAgEc4AXJsBmSdkBj3GvF78UkNJQuIpx/my/7meg+xl/y8lxVavN4Y7H0NjY/CXxKnm6L0/fsRKenbAwMjFgPj3Pdadj1Yx5tWGqhu0SHWVNTeRpUaM4sa4IZNFXXUr2vbPTOLJ4zdrhvb4Xtfz0KbPKNU6cZxcZLKNX4C4yZiUfK+zKiMASs0vsXsH8N9tl30qqmu58te2creWV5Xt+GesW04QQAgBAee4y4siwyLmk9aRwPhRg5vI6/wALRlcrXUqKCyzqtbWdxLC26sxZzpsRmNTWnmv9VugtsGt2aPivPlJzeWfVUaEKUOWC0LpjbIb0h6JBvA4LI1M6BCDi26ETwcHtssWjfGWUE0TZmGOUXB36dwdiqnnRmucMao48K8Ry4HN4U930kjr315PtsHX+Ju+oWynUdN4ex515ZxuI80fMvqbZSVLJmNkicHseA5rgbgg7hdyedUfNyi4txktTsqYggBACAR7gASTYAXJOg7lBuY3x1xi/E5DR4efoP3kguPE657R/1eWvFVq83hjsfRWNiqS+JU83Ren79iNR0jKZgZH5k7k9StOx6kY82rFGaxN2yOobZZpGlyyNcgGFQo0FQ2Jg9t1C4KevpXse2emJZNGeYFuRNvx+YyVy1qjXUpqcXGS0ZqXAHHjMRaIprR1LRm3QSW9pl/i3UeS7qVZT0e58ve2MqD5o6x9vme1W488EBS8W8Rx4bTumkzdpGy9jI7YDtuTsFhUmoLLOi2t5V6nKv5foYYTLiEzqmscXFxuAdLbNaNmDpuvOk3N5Z9bRoRpQUYrQu4mIb0h5KEbFCpgzoFTEeEIPCpiOLL6pgKTT0Iz2FuqwawdEZKSCWJk7DHMLg6HcHqDsVU86M1ThjxROPC/EcuBzeFPzSUkhyI9i/tsHXq3fULbTqOm8PY8+8s43MeaOkl9TbKWpZMxr4nB7HgFrmm4IO4K7U86o+blFxeJLU6qmIIBHuABJNgBck5Adyg3Mc454xkxOQ0eHkiEG0sg/eba7R/1eS4qtXm8Mdj6GxsVSXxKnm6L0/fsRaKjZSs5I83e07cnqfyWrY9SMXJ5ew4C6xN7aSO7WWWWMGiUsiOQgwoU5uQyGOUKDXKGaYkrLqFKDE6FzXCaAlsjTzeqSDce00jQptqjCcFJYaNe9HXGoxKMsls2ojA5xs8aeI0eeo2Pmu+jV513Plb6ydCWY+V/TseyW44DCONMUOJYg8H/JpiY2DYkGzj73D7mhefWnzS+R9Xw23VKkn1er+wsLL+QWs9E7Of0QNjQqYHQIQeFTE6NQg8KmJ0CEFc0HIoE2nlESWItWDWDojNSFfGydhimFwdD07g7FZJ50ZqqQx4okfhfiKXA5vBqLyUkhJFhfkv7Te/Vu+oWynUdN4exwXlnG5jzR0mvqbZSVLJmNkicHMeA5rgbgg7hdqedUfNyi4txe50c4AXJsBmSdlTExzjjjCTFJDR4ebQaSyaeJY9do/wCryXFVq83hjsfQ2NiqK+JU83Ren79jhRUbKSPkj+sfrO3J6n8lq2PTjFzeXsI1pcVjub21FEpkYas0sHPKTkIUAxyhTm5DIYVCnMoUYVDIVknVDJDKhm4UKUzKt2H1cVVFlyuu4DcaOHvaT71Yy5ZZRzXNFVYOD6m8/wCI6f8A3G/+QXo86Pkf8efoYDg92TTMf9cOdfzDiD8V5vXU+ypNOKa9CdV4r4Lg0t9Ui5O/uQ3JZRNp5g8czTcFUwawd2qmI8IQ6BUxHhCDwhDoFTEeEIOtfIqky1qiHNAW5jT5LBrB0wqKWj3FkjZUMMUwuD9/mDsQqnnRmqcOV8yIvC3EUuBzeDPd9JI7I68n22jr/E3fULZTqOm8PY4byzjcx5o6SX1JnG3GL8VeaTDyRB+8kzHiDvfMM7auPZWrV5/DHY12NiqP+yp5ui9P37HOio2UcfJHqcyTq49StWyPRjFzeWDIy8/MrFLJvlJRRKawNyCzxg53Jt5YhQDChTmVCjChkMKhTmUMhhUKcyhSLV4k2EWdmTo39aBQzSyUmLVXiRMJFiS428slGYz9D1H+B6zoFv8AgzPG/wA6iSfSnw6+iqv2yFv0Urrvt7DzkQeztb9bq3FPD5kOF3SnD4b3X1X6PPVsIqYw+PUC4/Fp7rQe3GRVUVY6F1xpu07/AJFQzayepo6lsreZh8+o7FZGhrBJaqYnQKkHhDEe0oQeCqQeChB4KpiOBQEeWn3b935LFx9DdCp0kNnhZUxmOUX+YPUdCm5hKPK8oZQUUdJHysHmTq491dEiJObHshLjdyxxnc2uaisRJGmizNO40lQDCUKMJUMhhQowoUYVDI5lCjCoUq8UxIR+q3N39Pmo2bIxyUUbDI4knu5x2HUqGbeD13o54bOI1Qmc21NTuGvtEZtYPeQ4/wB1uoU+aWeh43ErtU4OK8z9vU3ey9A+XI+I0LKmJ8UzQ5j2lrgdx+ajSawzOE5QkpR3Rg/EeAS4LPZ1308hPI/r2PR4H36+XnVKbpvsfVWd5GvHut0V2JUQkHiw53zIG/cd1gz0YyK2iq3RO5m+8bEKGbWT1tFVNlaHN943B6FZGhrBJBVMB4KpB4KEHgoQeCqYjgUA4FCC3VIFhe+6hcvGAOaoWRCUAhKgGkoUYShRhKhRhKGQwlCjCVCjChSqxfEvD9Vn1z/1/usWzZGOTzzWl57nMk/EkqGzY9FwjwxJiknhxXZAwgzS217N6u6DbUrZTpub7Hm3t7GhHPXov70N8wrDY6SJsMDQxjBYAfMncnqvRjFRWEfJ1KkqknKT1ZLVMAQEPFsNjq4nQztDmPFiPxB2I2KkoqSwzOnUlTkpReqMN4m4cnwWW4vJTPPqv/8Aq631X/A/AefUpOD7H1Nnexrx9JdV+CpraJsrfFgzvq0fgOvZaz0oyIFDWOhddvvHUKGTWT11HVNlaHMOXy7FZmhrGhJBVMRwKEHgoQcChBwKpBwKEFugC6EC6AQlCiEoBpKFGkqFGEoUaShRhKhkMJQpVYtiXhDlbm8/9e6jZnGOTzgBcT95J+ZKxNraRf8AB/C8uKS8kd2QMI8aW3/UdXHYbalbKdNzfY829vY0Y5e/RG/YRhcVJE2GnaGsYLAdepJ3JOZK9GMVFYR8pVqyqyc5PVkxU1ggBACA4V1HHOx0czA9jhZzXC4KjSawzKE5QfNF4Zh/F/CkuDS+LDeSledd2X9l/fo7fRcFWk4PK2Pp7G+Vdcr0l7/IpquibUN8WC1zqOv5OWo9SMyuoKx0D7jyc05X/IqZM3FNHrqWpbI0OYbj5dis0aGsHcFUxHAoQcChBwKEHXVILdAF0AXQCXQCEqFGkoBpKFGkoUYSoUaShSsxbEhELNzefh3KjZsjHJ5xjDISSe7nHQdyVibW0kXvCXC8mKy8kV2U7CPFlI+A6uOw2189lOm5vsebe3saEcvfov70N9wjC4qSJsNO0MYwWAG/Uk7k7lejGKisI+Uq1ZVZOUnqTFTWCAEAIAQAgONXTMmY6OVoex4LXNIuCDsVGs6MyjJxalF6mH8Y8KyYNL4sF30sjvMs+w8/J2+h78NWk4PK2PprG+VdcsvN790VdTSMqm+JEbO69ezu607nqRlgqqWpfTPzH8zTv+uqmxsaUkespalsjQ5uh+HYrNHO1g7gqkHAoQUFCC3QC3QgXQBdAF0KISgGkoUaSgGkqFGkoUrMXxIQizc3nTt3KjZsjHJQQU7pSXuNmjNzz+HUrE2NpF5wrw3Ji0vhw3jpoyDJIR+uZ52GgC2U6bm+x5t7exoRy9+i/vQ3rCMLio4mw07AxjBkBv1JO5PVejGKisI+Vq1ZVZOU3lkxU1ggBACAEAIAQAgOVVTMmY6OVocx4LXNIuCDsVGs6MyjJxaktzDuMeFZMGl8WC76V5tnmWE+w/8AB3uOevDVpODytj6axvlXXLLze/dEN8UdWwH7iNW9lq3PTUsESgppKaS1uaNxAJG3QkbKbGUmpIvgVkahwKEFuqBboQW6ALoAugEugEugEJQohKhRpKA4VMpa0kAuI0A3KGSRRR4aTeSpdyjUi+fvO3kscGxyS2LHhvAJcYmDIgY6aIjnfbQdB1eRoNtT32U6bm+x595eRoRy93sv70N3wjC4qOJsNO0NYwWA69STuScyV6EYqKwj5WrVlVk5yerJiprBACAEAIAQAgBACAEByqqZkzHMlaHseCHNcLgg7EKNZ0ZlGTi8xeph3GHCsuDS+LBzPpXnz5CfYefk7fTz4KtJweVsfTWN8q65Zeb37oZS1LZWhzDcH4ditZ6R3BVIKChB10At0AXQgt0AXQCXQCXQohKAaShRCUKcppQwEuNgNSoCNw/gc2NT8rLx07D9JJbTsOrzsNtfPOnTdR9jivLyNCOXv0X96G64RhcVHE2GnaGsYLAdernHcncr0IxUVhHy1WrKrJyk9SYqawQAgBACAEAIAQAgBACARzgBcmwGZJ2QGL+kHjV2IvNJQn6AH6R/+6Qb5dGAgeZ7a8NatzeGOx9Hw+w+H/sn5unb9lTQUjYW8rfeep6rSexglAoQUFUC3Qgt0At0AXQBdAF0Al0AhKFGkqAQlCnCphbI0teLg/q6DB24N4okwaXw5rvpZHXNhmw5Dnb3sBcbgZLZSq8jw9jzb+xVdZXmW3fsblSVLJmNkicHMeA5rgbgg7hd6edUfMSi4txe51VMQQAgBACAEAIAQAgBAI9wAJJsALknQdyg3MX9IHG7sQeaShP0AP0kgy8Xt2j/AKvLXirVubwx2Po+H8P+H/sqLxdF6fv2KbDqIRt5We89VznspYLAtDQhTiCqQUFCC3QC3Qgt0AXQBdAJdAF0KJdANJQCEoUdE4Xz3UKNrKMPaQRcHb8kB04O4pkweTw5bvpHuz3MR/iaPmN9s1tpVXB4ex5d/YKsuaPm9+zNvpKlkzGyROD2PAc1wNwQdwu9POqPmJRcW4yWp2VMQQAgBACAEAIAQCPcACSbAC5JyA7lBuYv6QeOHV7zS0JIgBtJIP3vv/2/6vLXhrVubwx2Po+H8P5MTmvF0Xp+/YpcMoAwWb73dVoR7WMFnk0dkBFfJcoBAUAt1SC3QC3QBdAF0IF0AXQol0Al0AhKhRCUA0lCkinnvkfcgaCspBICCNdR1Qg/g/imTB5OSXmfSPdmNTCT7TR8xv567aVXkeHseZf8PVZc0fN79mbdSVLJmNkicHseAWuabgg7grvTzqj5eUXF4ktTqqYggBACAEAIBHOAFybAZknZAYt6QuOXV7jS0JtBpI/TxbbA7R/1eWvDWrc3hjsfR8O4dyYnNeLp2/fsUeF4eGiw03PVc6PcwootsmjoAqYkKWbmPZDLAwFALdCDroBboQLoBboAugC6AS6ALoBLoUQlAIShRpKgGkoUm0tRfI6/NUxaCrpQ8d/n2KBMfwfxS/CJOSTmfSPd6zdXQk+03t1G/nrtpVuR4ex5nEOHqsuaPm9+z+zNupKlkzGyRODmPAc1wNwQdwu9POqPlpRcW4vc6qmIIAQAgEe4AEk2AFyToO5QbmLekPjl1e40tEfoAbSSDLxew/8Aj/q8teGtWz4Y7H0nDuHcmJzXi9PT9+xQYXh4AsNNz1XOj3MKKLkkMHQBUw3K6eoLz22ChsSwcwUA4FCCgoBbqkFugFugC6EC6DAXQYC6FEugC6AS6hRpKAQlCjSUAl0KT6Sq5sna/NUwlEWtpRIO/wA+xRoJ+o/g3ip+Eyckl3Ur3es3Uwk+0wdOo389dtGs4PD2PM4jw5Vlzx83v2f2Zt1JUsmY2SJwex4DmuBuCDuF3p51R8rKLi3GS1OypiCARzgBc5AZknZAYt6ROOXVzjS0TrQAkSSA/wCb2B/2/wCry14a1bPhjsfScO4dyYnNeLovT9+x5vDKDZuntFcyPewoIvCWxt6ALI16tlZUVBee2wWOTYo4OYKFFBVIOBQC3Qgt0At0IHMgFugOU9U2P6x92/3IMBNUNYAXGwOSDA9rwRcG4QC3QCXQCXQol0AhKFGkoUQlQDSUKWNFW39V2ux6/wB1UzXKPVC4hRiQXAztmOqNEjLox/BnFr8Jk5JeZ9I92bdTCTq5o++4389d1GtyPD2PM4jw5VlzR83v2f2ZudPO2RrXxuDmuALXA3BB3BXenk+UlFxeHudFSGU+l3itxd+wUxsSAZ3A9cxGD5C57EDquS4q/wDqj3OFWfN/tl/H5PCYfRWs1vvP4rjPp0lBF7dsLew+8rLY1ayZVVFQXm502HRYm5RwcgUKOBQgoKEHXQC3VILdAF0At0IRq2tEYsM3bDp3KArKdviO5nnIZuJ+SAtZg2ZhDSD0I2KBPOxVU1S6I2Om4/JClzFMHi7dEA66AS6AQlQohKAaShRpKARCghSyoa2/qv8AcfzVTNUodUNxWhDwTb+Yde/mjRIvOjLn0WcTupZxRTuJilP0JP7t2tv5XWtbY26ldNvVw+VnhcWssp1Y7rfuvyjZl2nzh8yGqM9VNK/6z3vdntd2nuGS8mTy2z7m1goJRXRF/ARCy5+s7O34JsdDzJkCeYvNz/8AihsSwc0KCAEILdALdCC3QC3Qgt0BFrazkyH1vkqQq2guNye5J27oQv8AhLhmXFZQyO7KeMjxJPwHV52G2/fZSpOb7Hm3t7GjHv0X96Ezjjg2TCZPFgLn07iAHHMsP8Elra7H8dcqtFw1Wxpsb9VtHpL3+RQytE7edn1hqFoPYi+ZZIlPOYzl7x1VKXMUweLhQo66FEJQDSUKJdACFBACAEBPoq23qv02PTzVTNcodUVfEMXhlrmGxDg5hGx1y8iAmzNVTEo6nvf/AFOf/AP/ACK6/wDIPnP/ABi9Tw3FOGnD8QljIs0vLmd2PJIt5af8VzVY8smj17CuqlOM/wCGLdYHqAhQQAgBACAEIF0At0BHq6rkFhr8kIyrALjn5kn8VTAv+D+FpcVl5I7sgYfpZbfAdXnYba+eylSc32PNvb6NGPfovv8AI3/CMLio4mw07QxjBYDr1LjuTuV6MYqKwj5SrVlUk5Sep3qqZkrHMlaHseCHNcLgg7EI1nRmMZOLynqYTxzwbJhMniwXfTOOR1Md/YeenR3468FajyarY+nsL9Vlh+b3POTxCQc8eu4/W60HsrEllEannLDce8IC2jlDhcIZjkAIUEAIAQAgBACAifsz6yeKnhzc9waOxOp8gAT7lYxcnhHHdVowi5PZG3f4Bpf4G/cvQ+DE+S/z6vqM9InBwxOEGOzaiIHw3HRw1Mbj0Ox2PvStS513LY3joSw/K9/yYrTPcxzopQWyRktIOoIyIPcLzmsPDPsaNVTisP5EpDeCAEAIAQAgBAR6up5Mhr8kMWytALiSfMkoYl9wfwtLisvJHdkDCPFktp2HV52G2p77aVJzfY82+vo0Y9+i+77G/wCEYXFRxNhp2BjGjIDfqSdyeq9GMVFYR8nVqyqycpvUmKmsEByq6ZkzHRytD2PBa5pFwQdiFGs6MyjJxalF6mFcccHyYTJ4sN30r3ZHUxn+B5+Tt989eCtR5NVsfUcP4gqqw/N790ebmhEg54/eP1utB7OkllEaCYsPzCETwWscgcLhDMehQQAgBACAEBFrKnk9VubjkAM/h1Q1VKnKjW/RhwUaFnj1Lf8A3EgyGvhNPs/zHf7l30KXIsvc+R4je/GlyQ8q+p75dB5gIDxfH/ArMQHiwWjqWD1XaCS2jX/gdu4WmrRU9VuejY38qD5X5fb5GQeux7op2lksZs9hyI/WS89pp4Z9fRrRqxUkzoobgQAgBACAjVdTyZDX5IYtle1pcST5knZDEvuEOF5MVl5I7sgYR4sn4Dq8jQbanvtpUnN9jzb6+jRj36L7vsb9hGFxUcTYadoaxgsB16knck5kr0YxUVhHydWrKrJzk9WTFTWCAEAIDlVUzJWOjlaHMeC1zSLgg7FRrOjMoycWmtzCuOOD5MJk8WG76V5sCczGT7D/AMHe4568FajyarY+o4fxBVVh+b37o87LEJRzM1+fn3Wg9nSSyiLDKYz8whE8FpFIHC4QzHoUEAIAQEapqLEMYOZ7iA1oFzc5AW3N9kWpqqVFBGq+jrgD9ltU1o5qg5tYbEQ337vtvtoOq76NHl1e58nf8QdVuEPL6+v6NDXQeUCAEAIDynHPBkeJM5mWjqGD1JANbew/q35LVVpKa7ndZXs7eX/z6fdGLXfG90VQ0xysNnNOX3dV5zTTwz7GjXjUimmdVDeCAEBHq6nkFhqfghi2QIoi+5JsNyUMS94T4YkxWXkjuynYfpJLadh1eem2pW2lSc32PNvr6NGPfovu+xvuEYXFSRNhp2hjGCwA36kncncr0YxUVhHydWrKrJyk9SYqawQAgBACAEByqqZkrHMlaHseCHNcLgg7EKNZ0ZlGTi8p6mFcccHyYTJ4sN30rzkdTGT7Dz8nb6a68FajyarY+o4fxBVVh+b09e6PPyRtmbzN1/WRWg9lYksoiRSOidn7whNi0jeHC4QzHIUEBEqqkghkYLnuIAAFzc6AAansm5pqVVFGu+jngRtE0VFUA6pcLgGx8G40H2s8z7h376NHlWXufJX9+6zcIPw+571dB5gIAQAgBACA8d6QuCm4lH4kVm1MY9R2geBnyP8AjY7H3rTWpKa7nfY3rt5Yflf07oxdkro3uinaWSMJaQcjcbHv8157TTwz6+jWU0nn+SUodBxqZuQX32QjeCFFBzevIbDXzQx7svOFeG5cWl5Irx08ZHiSW0+y3q49NtSttKk5vsebfX0aMe/Rff5G9YRhcVHE2GnYGMYMh16kncnqvRjFRWEfJVasqsnKb1JiprBACAEAIAQAgBAcqumZMx0crQ9jwWuaRcEHYhRrOjMoycWpRephXHHB8mEyeLDd9K85HUx39h/4O33z14K1Hk1Wx9Rw/iCqrlfm9+6KItbM2/x3C0HtJqSyRYyYXWd9U/q6E2LJDMh1tZyeq3N3y/uhqqVMaI1T0Y8CfsoFVWN+ndnGw/ugRqftm58h713UKPLq9z5TiN/8R/Dg/D1fr+jR10nkggBACAEAIAQAgPI8dcDRYm3nafDqGizXjR3Rsg3HfUfBaatFT+Z3Wd9K3eN4+n4MaxKjqMPd4dZE5uwdqHfyu0d81wShKL1Pqre8hVjmLz7kKWvYSPVLjssTodVHrOFuAKnEHB9UHQU+RzFnvHRjTmMvacN8gV0U7dy1ex495xSEFiLzL6I2rDcPjpo2xQMDGMFg0fPue67kklhHzVSpKpJyk8slKmAIAQAgBACAEAIAQAgOVTTtlY5kjQ5jwWuaRcEHIghRrOjLGTi8rcxri70czUbnS4eDLCczHq+P3e23yzHfVcVW3a1ifR2XFVLw1NH9H+DxZxEC4e0gjIg7diCuY9tVk0PpBPVu8Okic8nL1RcjzOjR5qxi5PCNNa6jBZk8I1n0fejptERPWWfP7LdWxdwfaf3226ruo0OXV7nzV7xF1fBT0j7/AKNCXQeWCAEAIAQAgBACAEAICn4r/wBM/wDlKwnsb7f/AJEZV6Mf9V7nLkoeY9riH/Gbau4+eBACAEAIAQAgBACAEAIAQAgBAY76V/8AUM/XVcVxue9w3yM916PP9JH5Loo+VHm3v/Kz1C2nG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11" name="1 Título"/>
          <p:cNvSpPr txBox="1">
            <a:spLocks/>
          </p:cNvSpPr>
          <p:nvPr/>
        </p:nvSpPr>
        <p:spPr>
          <a:xfrm>
            <a:off x="0" y="109761"/>
            <a:ext cx="8259762" cy="942975"/>
          </a:xfrm>
          <a:prstGeom prst="rect">
            <a:avLst/>
          </a:prstGeom>
        </p:spPr>
        <p:txBody>
          <a:bodyPr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s-MX" sz="3200" b="1" dirty="0" err="1" smtClean="0">
                <a:solidFill>
                  <a:schemeClr val="accent2"/>
                </a:solidFill>
                <a:latin typeface="+mj-lt"/>
              </a:rPr>
              <a:t>Cost</a:t>
            </a:r>
            <a:r>
              <a:rPr lang="es-MX" sz="3200" b="1" dirty="0" smtClean="0">
                <a:solidFill>
                  <a:schemeClr val="accent2"/>
                </a:solidFill>
                <a:latin typeface="+mj-lt"/>
              </a:rPr>
              <a:t> per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</a:rPr>
              <a:t>hour</a:t>
            </a:r>
            <a:r>
              <a:rPr lang="es-MX" sz="3200" b="1" dirty="0" smtClean="0">
                <a:solidFill>
                  <a:schemeClr val="accent2"/>
                </a:solidFill>
                <a:latin typeface="+mj-lt"/>
              </a:rPr>
              <a:t>: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</a:rPr>
              <a:t>valuation</a:t>
            </a:r>
            <a:r>
              <a:rPr lang="es-MX" sz="3200" b="1" dirty="0" smtClean="0">
                <a:solidFill>
                  <a:schemeClr val="accent2"/>
                </a:solidFill>
                <a:latin typeface="+mj-lt"/>
              </a:rPr>
              <a:t>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</a:rPr>
              <a:t>methods</a:t>
            </a:r>
            <a:endParaRPr lang="es-MX" sz="3200" b="1" dirty="0" smtClean="0">
              <a:solidFill>
                <a:schemeClr val="accent2"/>
              </a:solidFill>
              <a:latin typeface="+mj-lt"/>
            </a:endParaRPr>
          </a:p>
        </p:txBody>
      </p:sp>
      <p:sp>
        <p:nvSpPr>
          <p:cNvPr id="12" name="10 CuadroTexto"/>
          <p:cNvSpPr txBox="1">
            <a:spLocks noChangeArrowheads="1"/>
          </p:cNvSpPr>
          <p:nvPr/>
        </p:nvSpPr>
        <p:spPr bwMode="auto">
          <a:xfrm>
            <a:off x="251520" y="692696"/>
            <a:ext cx="410445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200" b="1" dirty="0" err="1" smtClean="0">
                <a:solidFill>
                  <a:schemeClr val="accent6">
                    <a:lumMod val="75000"/>
                  </a:schemeClr>
                </a:solidFill>
                <a:cs typeface="Calibri" pitchFamily="34" charset="0"/>
              </a:rPr>
              <a:t>Replacement</a:t>
            </a:r>
            <a:r>
              <a:rPr lang="es-MX" sz="3200" b="1" dirty="0" smtClean="0">
                <a:solidFill>
                  <a:schemeClr val="accent6">
                    <a:lumMod val="75000"/>
                  </a:schemeClr>
                </a:solidFill>
                <a:cs typeface="Calibri" pitchFamily="34" charset="0"/>
              </a:rPr>
              <a:t> </a:t>
            </a:r>
            <a:r>
              <a:rPr lang="es-MX" sz="3200" b="1" dirty="0" err="1" smtClean="0">
                <a:solidFill>
                  <a:schemeClr val="accent6">
                    <a:lumMod val="75000"/>
                  </a:schemeClr>
                </a:solidFill>
                <a:cs typeface="Calibri" pitchFamily="34" charset="0"/>
              </a:rPr>
              <a:t>cost</a:t>
            </a:r>
            <a:r>
              <a:rPr lang="es-MX" sz="3200" b="1" dirty="0" smtClean="0">
                <a:solidFill>
                  <a:schemeClr val="accent6">
                    <a:lumMod val="75000"/>
                  </a:schemeClr>
                </a:solidFill>
                <a:cs typeface="Calibri" pitchFamily="34" charset="0"/>
              </a:rPr>
              <a:t>:</a:t>
            </a:r>
            <a:endParaRPr lang="es-MX" sz="3200" b="1" dirty="0">
              <a:solidFill>
                <a:schemeClr val="accent6">
                  <a:lumMod val="75000"/>
                </a:schemeClr>
              </a:solidFill>
              <a:cs typeface="Calibri" pitchFamily="34" charset="0"/>
            </a:endParaRPr>
          </a:p>
        </p:txBody>
      </p:sp>
      <p:sp>
        <p:nvSpPr>
          <p:cNvPr id="16" name="15 CuadroTexto"/>
          <p:cNvSpPr txBox="1">
            <a:spLocks noChangeArrowheads="1"/>
          </p:cNvSpPr>
          <p:nvPr/>
        </p:nvSpPr>
        <p:spPr bwMode="auto">
          <a:xfrm>
            <a:off x="5445509" y="4005064"/>
            <a:ext cx="235743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 smtClean="0">
                <a:solidFill>
                  <a:schemeClr val="accent2"/>
                </a:solidFill>
                <a:cs typeface="Calibri" pitchFamily="34" charset="0"/>
              </a:rPr>
              <a:t>Net figures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2400" b="1" dirty="0" smtClean="0">
                <a:solidFill>
                  <a:schemeClr val="accent2"/>
                </a:solidFill>
                <a:cs typeface="Calibri" pitchFamily="34" charset="0"/>
              </a:rPr>
              <a:t>(ENOE)</a:t>
            </a:r>
            <a:endParaRPr lang="es-MX" sz="2400" b="1" dirty="0">
              <a:solidFill>
                <a:schemeClr val="accent2"/>
              </a:solidFill>
              <a:cs typeface="Calibri" pitchFamily="34" charset="0"/>
            </a:endParaRPr>
          </a:p>
        </p:txBody>
      </p:sp>
      <p:sp>
        <p:nvSpPr>
          <p:cNvPr id="17" name="14 CuadroTexto"/>
          <p:cNvSpPr txBox="1">
            <a:spLocks noChangeArrowheads="1"/>
          </p:cNvSpPr>
          <p:nvPr/>
        </p:nvSpPr>
        <p:spPr bwMode="auto">
          <a:xfrm>
            <a:off x="4355976" y="2132856"/>
            <a:ext cx="4572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dirty="0" err="1" smtClean="0">
                <a:ea typeface="Calibri" pitchFamily="34" charset="0"/>
                <a:cs typeface="Calibri" pitchFamily="34" charset="0"/>
              </a:rPr>
              <a:t>Represent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the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total labor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cost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the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market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requires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in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order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to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produce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goods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and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services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.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It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dirty="0" err="1" smtClean="0">
                <a:ea typeface="Calibri" pitchFamily="34" charset="0"/>
                <a:cs typeface="Calibri" pitchFamily="34" charset="0"/>
              </a:rPr>
              <a:t>includes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u="sng" dirty="0" smtClean="0">
                <a:ea typeface="Calibri" pitchFamily="34" charset="0"/>
                <a:cs typeface="Calibri" pitchFamily="34" charset="0"/>
              </a:rPr>
              <a:t>social </a:t>
            </a:r>
            <a:r>
              <a:rPr lang="es-MX" u="sng" dirty="0" err="1" smtClean="0">
                <a:ea typeface="Calibri" pitchFamily="34" charset="0"/>
                <a:cs typeface="Calibri" pitchFamily="34" charset="0"/>
              </a:rPr>
              <a:t>security</a:t>
            </a:r>
            <a:r>
              <a:rPr lang="es-MX" u="sng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u="sng" dirty="0" err="1" smtClean="0">
                <a:ea typeface="Calibri" pitchFamily="34" charset="0"/>
                <a:cs typeface="Calibri" pitchFamily="34" charset="0"/>
              </a:rPr>
              <a:t>contributions</a:t>
            </a:r>
            <a:r>
              <a:rPr lang="es-MX" dirty="0" smtClean="0">
                <a:ea typeface="Calibri" pitchFamily="34" charset="0"/>
                <a:cs typeface="Calibri" pitchFamily="34" charset="0"/>
              </a:rPr>
              <a:t>. </a:t>
            </a:r>
            <a:endParaRPr lang="es-MX" dirty="0">
              <a:ea typeface="Calibri" pitchFamily="34" charset="0"/>
              <a:cs typeface="Calibri" pitchFamily="34" charset="0"/>
            </a:endParaRPr>
          </a:p>
        </p:txBody>
      </p:sp>
      <p:sp>
        <p:nvSpPr>
          <p:cNvPr id="18" name="15 CuadroTexto"/>
          <p:cNvSpPr txBox="1">
            <a:spLocks noChangeArrowheads="1"/>
          </p:cNvSpPr>
          <p:nvPr/>
        </p:nvSpPr>
        <p:spPr bwMode="auto">
          <a:xfrm>
            <a:off x="4716016" y="5013176"/>
            <a:ext cx="40005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ES_tradnl" dirty="0" err="1" smtClean="0">
                <a:ea typeface="Calibri" pitchFamily="34" charset="0"/>
                <a:cs typeface="Calibri" pitchFamily="34" charset="0"/>
              </a:rPr>
              <a:t>Represent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the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total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income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(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minus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exceptions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and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deductions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) a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person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would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receive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for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performing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a similar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activity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within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the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ES_tradnl" dirty="0" err="1" smtClean="0">
                <a:ea typeface="Calibri" pitchFamily="34" charset="0"/>
                <a:cs typeface="Calibri" pitchFamily="34" charset="0"/>
              </a:rPr>
              <a:t>market</a:t>
            </a:r>
            <a:r>
              <a:rPr lang="es-ES_tradnl" dirty="0" smtClean="0">
                <a:ea typeface="Calibri" pitchFamily="34" charset="0"/>
                <a:cs typeface="Calibri" pitchFamily="34" charset="0"/>
              </a:rPr>
              <a:t> sector. </a:t>
            </a:r>
            <a:endParaRPr lang="es-MX" dirty="0">
              <a:ea typeface="Calibri" pitchFamily="34" charset="0"/>
              <a:cs typeface="Calibri" pitchFamily="34" charset="0"/>
            </a:endParaRPr>
          </a:p>
        </p:txBody>
      </p:sp>
      <p:sp>
        <p:nvSpPr>
          <p:cNvPr id="20" name="19 Flecha arriba"/>
          <p:cNvSpPr/>
          <p:nvPr/>
        </p:nvSpPr>
        <p:spPr>
          <a:xfrm rot="5400000">
            <a:off x="3751832" y="4446588"/>
            <a:ext cx="714375" cy="571500"/>
          </a:xfrm>
          <a:prstGeom prst="upArrow">
            <a:avLst/>
          </a:prstGeom>
          <a:solidFill>
            <a:schemeClr val="accent2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400"/>
          </a:p>
        </p:txBody>
      </p:sp>
      <p:sp>
        <p:nvSpPr>
          <p:cNvPr id="21" name="17 CuadroTexto"/>
          <p:cNvSpPr txBox="1">
            <a:spLocks noChangeArrowheads="1"/>
          </p:cNvSpPr>
          <p:nvPr/>
        </p:nvSpPr>
        <p:spPr bwMode="auto">
          <a:xfrm>
            <a:off x="5004048" y="1268760"/>
            <a:ext cx="32403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eaLnBrk="1" hangingPunct="1"/>
            <a:r>
              <a:rPr lang="es-MX" sz="2400" b="1" dirty="0" err="1" smtClean="0">
                <a:solidFill>
                  <a:srgbClr val="4E8542"/>
                </a:solidFill>
                <a:ea typeface="Calibri" pitchFamily="34" charset="0"/>
                <a:cs typeface="Calibri" pitchFamily="34" charset="0"/>
              </a:rPr>
              <a:t>Gross</a:t>
            </a:r>
            <a:r>
              <a:rPr lang="es-MX" sz="2400" b="1" dirty="0" smtClean="0">
                <a:solidFill>
                  <a:srgbClr val="4E8542"/>
                </a:solidFill>
                <a:ea typeface="Calibri" pitchFamily="34" charset="0"/>
                <a:cs typeface="Calibri" pitchFamily="34" charset="0"/>
              </a:rPr>
              <a:t> figures</a:t>
            </a:r>
          </a:p>
          <a:p>
            <a:pPr algn="ctr" eaLnBrk="1" hangingPunct="1"/>
            <a:r>
              <a:rPr lang="es-MX" sz="2400" b="1" dirty="0" smtClean="0">
                <a:solidFill>
                  <a:srgbClr val="4E8542"/>
                </a:solidFill>
                <a:ea typeface="Calibri" pitchFamily="34" charset="0"/>
                <a:cs typeface="Calibri" pitchFamily="34" charset="0"/>
              </a:rPr>
              <a:t>(SCNM)</a:t>
            </a:r>
            <a:endParaRPr lang="es-MX" sz="2400" b="1" dirty="0">
              <a:solidFill>
                <a:srgbClr val="4E8542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22" name="21 Flecha arriba"/>
          <p:cNvSpPr/>
          <p:nvPr/>
        </p:nvSpPr>
        <p:spPr>
          <a:xfrm rot="5400000">
            <a:off x="3708474" y="2420318"/>
            <a:ext cx="714375" cy="571500"/>
          </a:xfrm>
          <a:prstGeom prst="up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 sz="1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AutoShape 2" descr="data:image/jpeg;base64,/9j/4AAQSkZJRgABAQAAAQABAAD/2wCEAAkGBxIHBhUSEhQWFhUVGCAZGBUYGB8gGhsYGiIfHx4cJR4hKCgiGiAlIBgfITghKiorLi4uGB8zODcsOCgtLisBCgoKBQUFDgUFDisZExkrKysrKysrKysrKysrKysrKysrKysrKysrKysrKysrKysrKysrKysrKysrKysrKysrK//AABEIANwA5QMBIgACEQEDEQH/xAAcAAEAAgIDAQAAAAAAAAAAAAAABwgFBgEDBAL/xABIEAABAwIEAwUCDAMGAwkAAAABAAIDBBEFBiExBxJBEyIyUWFxgQgUFSNCUmJygpGhsTOSohZzk8HC0SRTgzdUY5Sys8Pj8P/EABQBAQAAAAAAAAAAAAAAAAAAAAD/xAAUEQEAAAAAAAAAAAAAAAAAAAAA/9oADAMBAAIRAxEAPwCcUREBERAREQEREBERAREQERRJx5zs7B6BtDA7llnbzSuG7YTcco8i8gj2A+aD4z/xlZhlUabDmtmlB5TMdYw7azQP4h9b228SwdDk7MecWiWrq307Ha8r3uabH/wWWDfY7lK2ng9w4ZgFAysqWB1VIOZocP4LSNAAdnkbncXsOt8jnXiUzCq/4lQx/Gq5x5RG3VjHfaI1JG5aNgDctQaRV8FDhEBnkxYRBu8jo+UD8XaLXsHzPi2EYz2WHVcuJMb4m9lK9nXSzhzNGm7SL+akrCuGsuOVQqscnNRJu2ma4iGO/TS1+mgsNNS7dSPQ0UeH0wjhY2NjdmMaA0e4INUyDxCgzc10RaYKqP8AiU799NCW/WAOhFgR1GxO5LQeJuSzisArqL5uvp+/G9mhkDfoHzNtr+w6HTLcOc2Nzjllk+gkb3JmjYSAC9vskEOHtt0KDaEREBERAREQEREBERAREQEREBERAREQEREBERAVbaKL+2nHZ3aC7G1DiRuOzpweUH0PZtFvtKySqA3FqjLmZqvsNJXmWDmF+ZvM+xLbfS0sD0vca2QTJxAz1Pi+MfJGEd6Z5LZZ2nRn1gHfRt9J/TYa7bfw/wAiU+S8O5Wd+Z4+dmI1cfIfVbfp+d1j+EmRm5QwIPkH/FTgOlJ3YNxEPZfXzPmALb4gIijnNnER5xT5PwmMVNYbhzt4orbknYke3lB3ue6g2zM+aaTK1H2lVKGX8Ld3vPk1o1Pt2HUhRdwjxW3EmujbDJBFVs+MMjlFnCzgQbbWIkcRboButqynw1ZSVvxzEZDWVrrEufrHGd7Mad7HYkWFhYNWHpn9v8IiTluezprO127jfy8Y/NBLKIiAiIgIiICIiAiIgIiIC4BuFxKeWMnbTdV04I5+dguJMoJjennfZjidY5HaD8LjYEdCb+dwsai0vMvEOHCMeZQwRPqqt5A7KMgBt9e84+E272xsBc267mNtUHKIiAiIgIiICrVxFozkvi02rMYdE+VtS0WuHa3kGunNzBx9LtKsqtX4hZNizpgRhf3ZGd6GT6r/AF82nYj2HcBBsNDWMxCiZLE4OZI0Oa4bFrhcFd6r1kbOlRwyxN2G4lG/sA64I1MfMfG368bjrYepGtwdv4hZ5OMthw3CJWyz1m8rDcMiN76jwusCT1a1p0BIQc5rzRU5yxt2FYS6zRpVVg8LG7FrSPeLjVx0FgCVu2Tso02UMMEVO3U27SU+ORw6k+XkNhf2rnJWVocoYE2nhFzvJJbWR/Vx8vIDoLL147j9Ll+kMlVMyJvTmOp9Gt3cfQAlB6cUxCPCsOknldyxxtLnH0H7n06qKuCVPJjeO1+Lytt27zHHfoCeZw9gAjaD9k+Sw2MYvWcY8YFJRtdDh8bgZJXDe30neZ+rGDvqfNs1YHhMWBYTHTQN5Y428rR+5PmSbknqSUHuREQEREBERAREQEREBERAVS+KOUnZRzS+MD5mS8kJ6chPhv5tOns5T1VtFUnilXS1Weapskj3tjme1jXOJDBfZoPhGg0HkgljgBlvlw2TE5rvmqHOaxzjc8gPfdc68zng3P2R5lS8oy+D7iorcjdj1p5XNt9l55wfzc4e5SagIuCbBfEVQyY91zXW3sQUHYi4e4MYSSABqSdgFygIi4JsEHKLScL4nUOLZldSQkuaxpc6pJDYgWkCwLiC65Nr7HpcarjMHFbCsFjPz4nf0ZB37/iHcHvcg2DMmWqTM9F2VVEJGjVp2c0+bXDVv7HrdRZW8C30dV2lBXPjI2DwQ4f9RhH/AKVIuQ83DOWFGdsEsLQ7lBfblfbctI1cBsTYC+mtjbZUEHx8M8xOeA7FbN6kVVQTb2cov+aymDcDYG1Xa19TLUuJuWi7QfvOuXu9xapcRB5cNw6HCqNsUEbY427MYAAPy6+vVepEQaJxqpJ6nIMrqd72mJzZHhhsXRtuHA+gB5/wKPODvE/5Pc+lxGdxjtzRTSEu5CN2E6mxG3kRbqLefO/F3E6bGaqkY2GJscr4wez5n8rSW68xLTca+HqoiQWkbxkwcz8vbvt9bspOX9r/AKLc8KxSDGKMS08rJYzs5hBF/L0PodVShbDkfNc2UcdZPE48lwJY+j476gja9r2PQoLhIiICIiAiIgIiICqTxXh7DiJWDzl5v5gHf5q2yq9x3pPi3EeV3/NZG/8ApDP9CDLfB0xf4pmqWmJ0qIrj1fEbj+lz/wAlP+MYnFg2GSVEzuWOJvM4+nkPMk6AdSQqfZUxg4BmSCqF/mpA423LNnD3tJHvVg+O7X1nDcyQuuwSRveRs6M3A93M5h9yCG+IPEaqzjVlvMYqYHuQA6EfWeR43foOnUnT6WpfR1Akje5j26h7HEOB9CNQupEEy8O8YqeI+LR0+IVYMNMBJ2GjXVLmm45reMNsCR6DS5LlPypBAbTt1LdR3huPX3K7dPEIIGtbezQALkk2AsNTqfag7FH/ABuzGcByS5rDaSpPYtI3DSCXn+UcvteFICrb8ILHPlHODadpu2lZY/3klnO/p5B7QUEYMaXvAAJJ0AG5J6KVeHPB6fF52z17XQwA37I3EknpbeNvmTr5WvzDU+FVAMR4h0bDsJe0/wAIGT/QrcIOqmp2UlO2ONoYxgDWtaLANGgAA2AXaiICIiAuuol7Cnc+xPKCbDc2F7LsRBSOtqnV1Y+V5u6Rxe4+bnG539SuhTBx8wLDsImjdTtEdVM8vkjY7umOx75Zswl1rWsD3t7FQ+gL0UFUaGujlDWuMbw8NcLtJab2I0uNNl51v+Qcy4fh2WaumxCBs3N85AC3eTl5S3nHeiJs3vDbve8JYyRxjpMwzMgqGmnqHkNaPFG9x0ADhq0k9HDqBcqTFEfD/hzQVc9Hi1OZGNI7T4s8hzWyC7bB9g6zHgkXvew22UuICIiAiIgIiICr18JGjMeZqaa2kkHJ743En9JArCrX89ZWizfl59NJYO8Ucn1JBs72dCOoJQU8VheEWMxZzyLJhdSbvijMdr94wHRjh6sJDetrMvuoFxXDpcIxKSCZpbJG4tc0+Y/cHcHqCCvRlzHJsuYzHUwOs+M7HZzerSOoI0/axsUGz8SOHE2TZw5nPLTlrbz8tgHkkFpAJ5dha/1gFoqm3PXGSmxrKbqaGB5kqI+WTnNmxE7gEayEW02GoPm1Qkg2jJ+Qq7NsoMEREXNZ07tGN899XkeTbnbZW4iZ2UQb5AD8lCOQONFNRYbHS1cHYiNoa2SFt2WHUs8TT5kc1yb2C6M28d3yh0eHRcg27eUAu9rWatHndxPqEEuZxzNDlTA31EzhcA8jL96R/RoG5138hc9FUDEa1+JV8k0hu+R5e4+bnG5/ddmLYrPjNaZqiV8sh3c83NvIeQ12GgXjQSj8Hii+MZ4fIRpFA438nOLWj9C5WSUH/BooiGVsxGhMbGn2c7nfu1TggIiICIuiuq2UFG+WQ8rI2l7nHo1ouT+QQahxI4iw5HiY0s7aeQXbEHcoDRpzONjYXuBprY+SiHHeN+I4jAWQtipwfpMBdIB95xsPaG3Wk5wzBJmjMUtVJfvu7rT9GMaNb7h+ZueqwyDtqql9XUGSR7nvcbue4kuJ8yTqV1IiDa8kZL/tgXsZVwRTA9yGTmDnjzBtYj0FzobgCxMs5T4GU9BKJK6T4wRtEwFsfvPif/T63VfGuLXXGhGxVguCvEj5ThFDWykzg/MyPP8AEb9Qu6vGup3HqNQlulp2UlO2ONrWMYLNa0ANAGwAGgC7UWHzPmalyth5mqpAwfRbu958mt3J/QdbBBrvFfPEuSMPgfExj3SyFpa+/gaLmxBFjcjXX2LGYnxtw6joY3MEksj2BxjYB82SL8rnGwuNtL7KGeJOfJc8Ym1xaI4YriKPqA613OPVx5R6C1vMny5OyLW5uqQIIyI796d4IjaOuv0j9kXPs3QTfl/jRSYqx/PT1DC22jGGQEG/Vo026rlbbkrKVPk7BxBALk6ySHxSO8z5AdG9Pbckg2BERAREQRXxtyB8v0Hx2nbeohb32gayxjXbq9u46kXGvdVcFeNVw485OjwHGGVcA5Y6ku52DZsosSR6Ove3Qg+YACK0REBEVhOFfC+gmwCCtqGGeSVvPySfw276cg0d+K49AghnLWTq7M8lqaB723sZD3Yx53edNPIXPopkylwLgoyJK+Ttnb9lHdsYPq7Rz/6fepfijEMYa0AACwAFgB5W6L6QdFDRR4fSiOFjY2N0DGNAaPcF3rpfVxsl5S9od9UuF/yWh8asx/I2SXiGbkmmc1jOR1n2vd5FtQOUWv8AaHmgkJFpXCPNP9qMnxue680PzUt9yW+F34m2N/Pm8luqAol+EJmf5PwFlDGfnKk8z7biFp/TmcAPUNeFJ+LYjFhGGyTzODY4mlzneg/cnYDqSAqh50zHJmrMctU/TnNmN+pGNGt9w38ySeqDBoiICIiAvpjyx4IJBGoI3BHVbVknIk+dKWoNO9gfBydx9wHh/Ps7WxHJsRbXcLCY5gdTgFZ2VVC+J/QOGhHmDs4eoJCCTcO451NJlfsnxCSqb3WzuPdLbeJzRq5426A7nyMX4zjE+O15mqZHSyO3c7y8gNmjXYWC8KkHhpwxmzfKJpeaKkB1kt3pLbhl/wAubYepBCDAZMyZV5wruSnZ3G+OZ2kbPaep+yLn3XKtflvDDguAQUxf2hhjbHz2tflFhprbbzK7cGwmDBMObBTxiONgsGj9ydyT1J1K9qAiIgIiICIiAq8/COxb4zmOCmB0hiLj96U7fysafxKwrnBrbnQDqqb5zxn+0Oaaip3EkhLfuDusHuaAEGFREQFbnhaebh7Rf3I/zVRla7g1L23DSkP2Xj+WR7f8kG6oiIIX47ZAdXn5Spmuc8ANnja25c0aCQW1JAs0+gB0sbwIrxrpfSRyOuWNJ8y0IKTxVL4WFrXuaCQSASAS3wkjqRc2PS63fBeLuLYTCGdsJmgAATNDiLfaFnH3k7KTeIvByPHKh1TQlsMztXxO0ieepFgeRx9lifLUmFMayZiGByET0srQPpBpcz+dt2/qg9+b+Ilfm6mbFUPaIwebs428rSehOpJt7VqbQXOsNSeiEWKkvg1kWbF8yx1M0Tm08B7Tmc0gPePA1t/FZ1nHpZtjuEGh47g82A4m6nnbyyNDS5t7252h4HtAdY+oKx63/jm8O4kz26NjB9vZt/3WgICIiCYPg21vZ5iqYf8AmQh/+G4D/wCT9FPGKYZDi9GYp42Sxu3a9oI9uux9dwqtcH8V+SeIVM4mzZHGJ3r2gLW/18p9ytggjmk4LYVTYr23LK9oNxA994genTmcPQuN+t1IkcYijDWgAAWAAsABsAOgX0iAiIgIiICIiAiIg1Hivi/yLkGqeDZz2dk2295O7ceoBJ9yqUrg8QKWjqMqTOroxJDE0yWJIPM0Hl5SLEON+Ua/St1VPkBERAVqOB//AGZUvtl/916qurDcHOI9NWUMdBKyOnlbcR8o5YpS4k6DZjyT4diTpvygJdREQEREBERBxyi65REFReKNb8f4g1rx0mLP8O0f+hass5niiloM21LJwBIZXPcA4Ot2h5xqLi9nDRYNAREQZnJ2DPx/M8FNHIInyP0kN+7yguuLbmzdBpc2FxurkjQKlOD4g/CcViqGeKJ7Xj2tINvYbWVzsMrmYnh0c8ZuyVjXtP2XC4/dB6UREBERAREQEXzLIIoy5xAaBckmwAHUnoozxvjZh+G4w2GMPnZe0kzLcrfu3/ia+VhbYnZBJyLxYRisGNUDZ6eRskbtnNP6HqCPI6heuSQRRlziAALknYAblBCfwis0ckUWHRnxWlmt5DwN/O7rejVBSzOccZOYc0VFV0lkJb9wd1g9zQB7lhkHbTQOqahrGi7nuDWgdSTYDTXcr35iwCpy3iRgqYyx41HUOadnNcNHD1HqDqCFInADKnypjzq2Rt46bRl9jMdv5Br7XNU150yjT5wwkwzixFzHKB3o3eY8x5t2P5EBTxFnc4ZVqco4sYKhvqyQeCRvmD+43CwSCauF/GA0/JSYk4lvhZUndvkJPMfb3HW+4ngG4VJcPqzQYhHKACY3teAdiWkGx9NFbnJWcabOOGdrA6zm27SInvxuPQ+YNjZ2xt5ggBsSIiAiIgLFZpxxmXMvzVUm0TbgfWds1vvcQPesqq88fc5jFMTGHwuvHA68pB0dNty/gFx94kfRQRViFY/Ea580h5nyOL3Hzc43P6ledEQEREBWO+D3mD5Rys+kcbvpXd3+6kuR7bODh6DlVcVuPCvNrMnZo7aUOMT43MkDNT9ZpAJAJ5mgbjQlBbJF5cKr24phsc7A5rZWB4D28rgHC9iOhXqQEREBERBVDNueMRz5OWEO7K9xTwglvoXW1efU6XGgCw1NlDEKp9mUVSf+i+2mu5FlcWONsTLNAA8gLBfaCnWV801mTsSL6d5Yb2fE4Hkdbo5vmNr6Ea2IU3U2f4OI+V5qKORtHWTRlgbLqx1/EGu0uHC7frC5NnWWU4mcMIc2wumhDYqsDx2s2S2wfbr0D9x6i1q04ph02E17oZ43RyMNnMcNR/uDuCNCNQg4xKhkwyvfDK3lkjcWvbcGzhoRcaFdVPC6pnaxgLnOIa1o3JOgHvK+Dd7vMn8yVPnDbg87Cq+nrquUc7O/8W5PC+3du++7bg2DdHDc21CSckZeblfLENK212Nu9w+lI7Vx/M2HoAs6iIMTmbLlNmjCzBUs52HUHZzHdHNP0T++xuCQoIzRwSqcIw2eeGUTiN12RNYe0dFbVx1tzN+qAbgX0PdVjVgM8ZnjyjlySpfYkd2Nl/HIfC39CT6AoKdqQeBNQ+HiPC1pNpGSNeB1aGF2v4mtPuWi19U6vrnyvtzSPc91hYXcSTYDQC52U7fB/wAmOo6c4lMLOlaWQNI2jv3n/itYegJ1DggmZERAREQeTFXTsw95pmxult3BK4tZf1LQ46DW1tbW03VL8RLjiEnO8Pdzu5ntNw51zdwPUE639VY/jjnL+z+X/isTrT1II0OrItnO9C7wj8RGyrQgIvXhWHS4tiMcELS6SRwa1o8z+wG5PQAlS434P89tayP/AA3f7oIYRThD8Hw379ePYIP8y/8AyWG4scLosp4NHU0rpHMDgyYPIJBPhfoBYE6H1LUEUKwvBHJ+G1GXI63lbPUXIeZLERPB0aGbA2AcHHXvXFr2Vel9xzOiPdcR7DZBeBFS2lx6ro/4dTOz7srx+xW14JxcxbCpBeft2D6EzQ6/4hZ9/wASC06Kt+Pcc8QrgBTMjphpcgCR9+urxygHy5b+qlHg5nSXOGAvNRymaF4a5zRbma4Xa4gaA6EaaaIN/REQEREBapn/ACJT51w7lk7kzf4c4F3N9D9Zv2b+yy2tEELZG4KSYRmJtRWSxSMhdzRsj5jzOHhLuYCwBsbC9yPLeaURAREQFWzj5mY4tmr4qw/NUosfIyusXH3CzfQh3mp7zfjrctZbmqnW+bYS0H6TzoxvvcQFT0ufiWI3e8c8r7ue82HM86ucegubkoNr4WZKdnLMIa8H4vFZ0ztrjowHzda3oA49ArWRRthiDWgBrQAABYADQADoFrvD3AqbL2VooqZ7JWkcz5mEESPO7ri+nQa6ABbKgIiICIiCsnH97ncQnA7CGMN9mp/clRupq+EjghZW01aB3XNMLz5OaS5nvIL/AORQqgsTwCygygwP5QkAM09xHf6EQJGnq4i5PkG+t5aUfcCcR+PcO4m3uYXviP584H8sgUgoC82I0MWJ0L4ZmB8bxyuY7Yj/APdei9KII5qeCmEzeFk0f3ZT/q5liZ+AdC7wVNS373I79mhS4iCD5fg+Au7teQPI09/17QfsuofB8d/38f8Al/8A7FOqIKmcQeH1RkipbzkSwyaMmaLAu6tcNeR3W1zcbHQgZ3gBjhw3OvYE9yqYW26c7AXNP5BzfxqwWZcChzJgslLOLskFrjdrujh5EHVQtkfhXX4FxGifK0GCFxeJ2uFngAhoA8QcSRcHoHb9Qn1ERAREQEREBERAREQa/nbKUOcsI+LzukaA7na5jrEOAIuQbh2hO466WUN4twErIXf8PUwyj7YdG78hzA/mFYREEIcLcmYzk7NTS+MfFZLtmtK0ttYlr+W97hwAva9iR1U3oiAiIgIiIMDnjL7cz5WnpTbme27CekjdWH8xY+hKp7LGYZS1wIc02IO4I3CvAqj8VYY6fiHWNity9rc2+u4Bzx7nlwsglf4Nk/Nl6qj+rMHfzNA/0KYVXr4PGY4sPxiWjkuHVPKY3dOaMOJafK4On3bdQrCoCIiAiIgIiICIiAiIgIiICIiAiIgIiICIiAiIgIiICIviaMTQuaSQHAi4Njrpoeh9UEQcUOL4wyR9Jh9nSi7X1G7YzsQ0fScPPYevSAJJDLIXOJLibkk3JJ3JPUraczZahwnM7qZjnlgcW3cRzWB9AB+imbJHCfDIqVk8jHzuOobK4Fg/C0NDvY66CLeEmT6zGMyU9VGwtghla90ztGkMcCWt+sTa2m19bK0i+Yo2wxhrQGtAsABYADoB0X0gIiICIiAiIgIiICI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40963" name="AutoShape 4" descr="data:image/jpeg;base64,/9j/4AAQSkZJRgABAQAAAQABAAD/2wCEAAkGBxIHBhUSEhQWFhUVGCAZGBUYGB8gGhsYGiIfHx4cJR4hKCgiGiAlIBgfITghKiorLi4uGB8zODcsOCgtLisBCgoKBQUFDgUFDisZExkrKysrKysrKysrKysrKysrKysrKysrKysrKysrKysrKysrKysrKysrKysrKysrKysrK//AABEIANwA5QMBIgACEQEDEQH/xAAcAAEAAgIDAQAAAAAAAAAAAAAABwgFBgEDBAL/xABIEAABAwIEAwUCDAMGAwkAAAABAAIDBBEFBiExBxJBEyIyUWFxgQgUFSNCUmJygpGhsTOSohZzk8HC0SRTgzdUY5Sys8Pj8P/EABQBAQAAAAAAAAAAAAAAAAAAAAD/xAAUEQEAAAAAAAAAAAAAAAAAAAAA/9oADAMBAAIRAxEAPwCcUREBERAREQEREBERAREQERRJx5zs7B6BtDA7llnbzSuG7YTcco8i8gj2A+aD4z/xlZhlUabDmtmlB5TMdYw7azQP4h9b228SwdDk7MecWiWrq307Ha8r3uabH/wWWDfY7lK2ng9w4ZgFAysqWB1VIOZocP4LSNAAdnkbncXsOt8jnXiUzCq/4lQx/Gq5x5RG3VjHfaI1JG5aNgDctQaRV8FDhEBnkxYRBu8jo+UD8XaLXsHzPi2EYz2WHVcuJMb4m9lK9nXSzhzNGm7SL+akrCuGsuOVQqscnNRJu2ma4iGO/TS1+mgsNNS7dSPQ0UeH0wjhY2NjdmMaA0e4INUyDxCgzc10RaYKqP8AiU799NCW/WAOhFgR1GxO5LQeJuSzisArqL5uvp+/G9mhkDfoHzNtr+w6HTLcOc2Nzjllk+gkb3JmjYSAC9vskEOHtt0KDaEREBERAREQEREBERAREQEREBERAREQEREBERAVbaKL+2nHZ3aC7G1DiRuOzpweUH0PZtFvtKySqA3FqjLmZqvsNJXmWDmF+ZvM+xLbfS0sD0vca2QTJxAz1Pi+MfJGEd6Z5LZZ2nRn1gHfRt9J/TYa7bfw/wAiU+S8O5Wd+Z4+dmI1cfIfVbfp+d1j+EmRm5QwIPkH/FTgOlJ3YNxEPZfXzPmALb4gIijnNnER5xT5PwmMVNYbhzt4orbknYke3lB3ue6g2zM+aaTK1H2lVKGX8Ld3vPk1o1Pt2HUhRdwjxW3EmujbDJBFVs+MMjlFnCzgQbbWIkcRboButqynw1ZSVvxzEZDWVrrEufrHGd7Mad7HYkWFhYNWHpn9v8IiTluezprO127jfy8Y/NBLKIiAiIgIiICIiAiIgIiIC4BuFxKeWMnbTdV04I5+dguJMoJjennfZjidY5HaD8LjYEdCb+dwsai0vMvEOHCMeZQwRPqqt5A7KMgBt9e84+E272xsBc267mNtUHKIiAiIgIiICrVxFozkvi02rMYdE+VtS0WuHa3kGunNzBx9LtKsqtX4hZNizpgRhf3ZGd6GT6r/AF82nYj2HcBBsNDWMxCiZLE4OZI0Oa4bFrhcFd6r1kbOlRwyxN2G4lG/sA64I1MfMfG368bjrYepGtwdv4hZ5OMthw3CJWyz1m8rDcMiN76jwusCT1a1p0BIQc5rzRU5yxt2FYS6zRpVVg8LG7FrSPeLjVx0FgCVu2Tso02UMMEVO3U27SU+ORw6k+XkNhf2rnJWVocoYE2nhFzvJJbWR/Vx8vIDoLL147j9Ll+kMlVMyJvTmOp9Gt3cfQAlB6cUxCPCsOknldyxxtLnH0H7n06qKuCVPJjeO1+Lytt27zHHfoCeZw9gAjaD9k+Sw2MYvWcY8YFJRtdDh8bgZJXDe30neZ+rGDvqfNs1YHhMWBYTHTQN5Y428rR+5PmSbknqSUHuREQEREBERAREQEREBERAVS+KOUnZRzS+MD5mS8kJ6chPhv5tOns5T1VtFUnilXS1Weapskj3tjme1jXOJDBfZoPhGg0HkgljgBlvlw2TE5rvmqHOaxzjc8gPfdc68zng3P2R5lS8oy+D7iorcjdj1p5XNt9l55wfzc4e5SagIuCbBfEVQyY91zXW3sQUHYi4e4MYSSABqSdgFygIi4JsEHKLScL4nUOLZldSQkuaxpc6pJDYgWkCwLiC65Nr7HpcarjMHFbCsFjPz4nf0ZB37/iHcHvcg2DMmWqTM9F2VVEJGjVp2c0+bXDVv7HrdRZW8C30dV2lBXPjI2DwQ4f9RhH/AKVIuQ83DOWFGdsEsLQ7lBfblfbctI1cBsTYC+mtjbZUEHx8M8xOeA7FbN6kVVQTb2cov+aymDcDYG1Xa19TLUuJuWi7QfvOuXu9xapcRB5cNw6HCqNsUEbY427MYAAPy6+vVepEQaJxqpJ6nIMrqd72mJzZHhhsXRtuHA+gB5/wKPODvE/5Pc+lxGdxjtzRTSEu5CN2E6mxG3kRbqLefO/F3E6bGaqkY2GJscr4wez5n8rSW68xLTca+HqoiQWkbxkwcz8vbvt9bspOX9r/AKLc8KxSDGKMS08rJYzs5hBF/L0PodVShbDkfNc2UcdZPE48lwJY+j476gja9r2PQoLhIiICIiAiIgIiICqTxXh7DiJWDzl5v5gHf5q2yq9x3pPi3EeV3/NZG/8ApDP9CDLfB0xf4pmqWmJ0qIrj1fEbj+lz/wAlP+MYnFg2GSVEzuWOJvM4+nkPMk6AdSQqfZUxg4BmSCqF/mpA423LNnD3tJHvVg+O7X1nDcyQuuwSRveRs6M3A93M5h9yCG+IPEaqzjVlvMYqYHuQA6EfWeR43foOnUnT6WpfR1Akje5j26h7HEOB9CNQupEEy8O8YqeI+LR0+IVYMNMBJ2GjXVLmm45reMNsCR6DS5LlPypBAbTt1LdR3huPX3K7dPEIIGtbezQALkk2AsNTqfag7FH/ABuzGcByS5rDaSpPYtI3DSCXn+UcvteFICrb8ILHPlHODadpu2lZY/3klnO/p5B7QUEYMaXvAAJJ0AG5J6KVeHPB6fF52z17XQwA37I3EknpbeNvmTr5WvzDU+FVAMR4h0bDsJe0/wAIGT/QrcIOqmp2UlO2ONoYxgDWtaLANGgAA2AXaiICIiAuuol7Cnc+xPKCbDc2F7LsRBSOtqnV1Y+V5u6Rxe4+bnG539SuhTBx8wLDsImjdTtEdVM8vkjY7umOx75Zswl1rWsD3t7FQ+gL0UFUaGujlDWuMbw8NcLtJab2I0uNNl51v+Qcy4fh2WaumxCBs3N85AC3eTl5S3nHeiJs3vDbve8JYyRxjpMwzMgqGmnqHkNaPFG9x0ADhq0k9HDqBcqTFEfD/hzQVc9Hi1OZGNI7T4s8hzWyC7bB9g6zHgkXvew22UuICIiAiIgIiICr18JGjMeZqaa2kkHJ743En9JArCrX89ZWizfl59NJYO8Ucn1JBs72dCOoJQU8VheEWMxZzyLJhdSbvijMdr94wHRjh6sJDetrMvuoFxXDpcIxKSCZpbJG4tc0+Y/cHcHqCCvRlzHJsuYzHUwOs+M7HZzerSOoI0/axsUGz8SOHE2TZw5nPLTlrbz8tgHkkFpAJ5dha/1gFoqm3PXGSmxrKbqaGB5kqI+WTnNmxE7gEayEW02GoPm1Qkg2jJ+Qq7NsoMEREXNZ07tGN899XkeTbnbZW4iZ2UQb5AD8lCOQONFNRYbHS1cHYiNoa2SFt2WHUs8TT5kc1yb2C6M28d3yh0eHRcg27eUAu9rWatHndxPqEEuZxzNDlTA31EzhcA8jL96R/RoG5138hc9FUDEa1+JV8k0hu+R5e4+bnG5/ddmLYrPjNaZqiV8sh3c83NvIeQ12GgXjQSj8Hii+MZ4fIRpFA438nOLWj9C5WSUH/BooiGVsxGhMbGn2c7nfu1TggIiICIuiuq2UFG+WQ8rI2l7nHo1ouT+QQahxI4iw5HiY0s7aeQXbEHcoDRpzONjYXuBprY+SiHHeN+I4jAWQtipwfpMBdIB95xsPaG3Wk5wzBJmjMUtVJfvu7rT9GMaNb7h+ZueqwyDtqql9XUGSR7nvcbue4kuJ8yTqV1IiDa8kZL/tgXsZVwRTA9yGTmDnjzBtYj0FzobgCxMs5T4GU9BKJK6T4wRtEwFsfvPif/T63VfGuLXXGhGxVguCvEj5ThFDWykzg/MyPP8AEb9Qu6vGup3HqNQlulp2UlO2ONrWMYLNa0ANAGwAGgC7UWHzPmalyth5mqpAwfRbu958mt3J/QdbBBrvFfPEuSMPgfExj3SyFpa+/gaLmxBFjcjXX2LGYnxtw6joY3MEksj2BxjYB82SL8rnGwuNtL7KGeJOfJc8Ym1xaI4YriKPqA613OPVx5R6C1vMny5OyLW5uqQIIyI796d4IjaOuv0j9kXPs3QTfl/jRSYqx/PT1DC22jGGQEG/Vo026rlbbkrKVPk7BxBALk6ySHxSO8z5AdG9Pbckg2BERAREQRXxtyB8v0Hx2nbeohb32gayxjXbq9u46kXGvdVcFeNVw485OjwHGGVcA5Y6ku52DZsosSR6Ove3Qg+YACK0REBEVhOFfC+gmwCCtqGGeSVvPySfw276cg0d+K49AghnLWTq7M8lqaB723sZD3Yx53edNPIXPopkylwLgoyJK+Ttnb9lHdsYPq7Rz/6fepfijEMYa0AACwAFgB5W6L6QdFDRR4fSiOFjY2N0DGNAaPcF3rpfVxsl5S9od9UuF/yWh8asx/I2SXiGbkmmc1jOR1n2vd5FtQOUWv8AaHmgkJFpXCPNP9qMnxue680PzUt9yW+F34m2N/Pm8luqAol+EJmf5PwFlDGfnKk8z7biFp/TmcAPUNeFJ+LYjFhGGyTzODY4mlzneg/cnYDqSAqh50zHJmrMctU/TnNmN+pGNGt9w38ySeqDBoiICIiAvpjyx4IJBGoI3BHVbVknIk+dKWoNO9gfBydx9wHh/Ps7WxHJsRbXcLCY5gdTgFZ2VVC+J/QOGhHmDs4eoJCCTcO451NJlfsnxCSqb3WzuPdLbeJzRq5426A7nyMX4zjE+O15mqZHSyO3c7y8gNmjXYWC8KkHhpwxmzfKJpeaKkB1kt3pLbhl/wAubYepBCDAZMyZV5wruSnZ3G+OZ2kbPaep+yLn3XKtflvDDguAQUxf2hhjbHz2tflFhprbbzK7cGwmDBMObBTxiONgsGj9ydyT1J1K9qAiIgIiICIiAq8/COxb4zmOCmB0hiLj96U7fysafxKwrnBrbnQDqqb5zxn+0Oaaip3EkhLfuDusHuaAEGFREQFbnhaebh7Rf3I/zVRla7g1L23DSkP2Xj+WR7f8kG6oiIIX47ZAdXn5Spmuc8ANnja25c0aCQW1JAs0+gB0sbwIrxrpfSRyOuWNJ8y0IKTxVL4WFrXuaCQSASAS3wkjqRc2PS63fBeLuLYTCGdsJmgAATNDiLfaFnH3k7KTeIvByPHKh1TQlsMztXxO0ieepFgeRx9lifLUmFMayZiGByET0srQPpBpcz+dt2/qg9+b+Ilfm6mbFUPaIwebs428rSehOpJt7VqbQXOsNSeiEWKkvg1kWbF8yx1M0Tm08B7Tmc0gPePA1t/FZ1nHpZtjuEGh47g82A4m6nnbyyNDS5t7252h4HtAdY+oKx63/jm8O4kz26NjB9vZt/3WgICIiCYPg21vZ5iqYf8AmQh/+G4D/wCT9FPGKYZDi9GYp42Sxu3a9oI9uux9dwqtcH8V+SeIVM4mzZHGJ3r2gLW/18p9ytggjmk4LYVTYr23LK9oNxA994genTmcPQuN+t1IkcYijDWgAAWAAsABsAOgX0iAiIgIiICIiAiIg1Hivi/yLkGqeDZz2dk2295O7ceoBJ9yqUrg8QKWjqMqTOroxJDE0yWJIPM0Hl5SLEON+Ua/St1VPkBERAVqOB//AGZUvtl/916qurDcHOI9NWUMdBKyOnlbcR8o5YpS4k6DZjyT4diTpvygJdREQEREBERBxyi65REFReKNb8f4g1rx0mLP8O0f+hass5niiloM21LJwBIZXPcA4Ot2h5xqLi9nDRYNAREQZnJ2DPx/M8FNHIInyP0kN+7yguuLbmzdBpc2FxurkjQKlOD4g/CcViqGeKJ7Xj2tINvYbWVzsMrmYnh0c8ZuyVjXtP2XC4/dB6UREBERAREQEXzLIIoy5xAaBckmwAHUnoozxvjZh+G4w2GMPnZe0kzLcrfu3/ia+VhbYnZBJyLxYRisGNUDZ6eRskbtnNP6HqCPI6heuSQRRlziAALknYAblBCfwis0ckUWHRnxWlmt5DwN/O7rejVBSzOccZOYc0VFV0lkJb9wd1g9zQB7lhkHbTQOqahrGi7nuDWgdSTYDTXcr35iwCpy3iRgqYyx41HUOadnNcNHD1HqDqCFInADKnypjzq2Rt46bRl9jMdv5Br7XNU150yjT5wwkwzixFzHKB3o3eY8x5t2P5EBTxFnc4ZVqco4sYKhvqyQeCRvmD+43CwSCauF/GA0/JSYk4lvhZUndvkJPMfb3HW+4ngG4VJcPqzQYhHKACY3teAdiWkGx9NFbnJWcabOOGdrA6zm27SInvxuPQ+YNjZ2xt5ggBsSIiAiIgLFZpxxmXMvzVUm0TbgfWds1vvcQPesqq88fc5jFMTGHwuvHA68pB0dNty/gFx94kfRQRViFY/Ea580h5nyOL3Hzc43P6ledEQEREBWO+D3mD5Rys+kcbvpXd3+6kuR7bODh6DlVcVuPCvNrMnZo7aUOMT43MkDNT9ZpAJAJ5mgbjQlBbJF5cKr24phsc7A5rZWB4D28rgHC9iOhXqQEREBERBVDNueMRz5OWEO7K9xTwglvoXW1efU6XGgCw1NlDEKp9mUVSf+i+2mu5FlcWONsTLNAA8gLBfaCnWV801mTsSL6d5Yb2fE4Hkdbo5vmNr6Ea2IU3U2f4OI+V5qKORtHWTRlgbLqx1/EGu0uHC7frC5NnWWU4mcMIc2wumhDYqsDx2s2S2wfbr0D9x6i1q04ph02E17oZ43RyMNnMcNR/uDuCNCNQg4xKhkwyvfDK3lkjcWvbcGzhoRcaFdVPC6pnaxgLnOIa1o3JOgHvK+Dd7vMn8yVPnDbg87Cq+nrquUc7O/8W5PC+3du++7bg2DdHDc21CSckZeblfLENK212Nu9w+lI7Vx/M2HoAs6iIMTmbLlNmjCzBUs52HUHZzHdHNP0T++xuCQoIzRwSqcIw2eeGUTiN12RNYe0dFbVx1tzN+qAbgX0PdVjVgM8ZnjyjlySpfYkd2Nl/HIfC39CT6AoKdqQeBNQ+HiPC1pNpGSNeB1aGF2v4mtPuWi19U6vrnyvtzSPc91hYXcSTYDQC52U7fB/wAmOo6c4lMLOlaWQNI2jv3n/itYegJ1DggmZERAREQeTFXTsw95pmxult3BK4tZf1LQ46DW1tbW03VL8RLjiEnO8Pdzu5ntNw51zdwPUE639VY/jjnL+z+X/isTrT1II0OrItnO9C7wj8RGyrQgIvXhWHS4tiMcELS6SRwa1o8z+wG5PQAlS434P89tayP/AA3f7oIYRThD8Hw379ePYIP8y/8AyWG4scLosp4NHU0rpHMDgyYPIJBPhfoBYE6H1LUEUKwvBHJ+G1GXI63lbPUXIeZLERPB0aGbA2AcHHXvXFr2Vel9xzOiPdcR7DZBeBFS2lx6ro/4dTOz7srx+xW14JxcxbCpBeft2D6EzQ6/4hZ9/wASC06Kt+Pcc8QrgBTMjphpcgCR9+urxygHy5b+qlHg5nSXOGAvNRymaF4a5zRbma4Xa4gaA6EaaaIN/REQEREBapn/ACJT51w7lk7kzf4c4F3N9D9Zv2b+yy2tEELZG4KSYRmJtRWSxSMhdzRsj5jzOHhLuYCwBsbC9yPLeaURAREQFWzj5mY4tmr4qw/NUosfIyusXH3CzfQh3mp7zfjrctZbmqnW+bYS0H6TzoxvvcQFT0ufiWI3e8c8r7ue82HM86ucegubkoNr4WZKdnLMIa8H4vFZ0ztrjowHzda3oA49ArWRRthiDWgBrQAABYADQADoFrvD3AqbL2VooqZ7JWkcz5mEESPO7ri+nQa6ABbKgIiICIiCsnH97ncQnA7CGMN9mp/clRupq+EjghZW01aB3XNMLz5OaS5nvIL/AORQqgsTwCygygwP5QkAM09xHf6EQJGnq4i5PkG+t5aUfcCcR+PcO4m3uYXviP584H8sgUgoC82I0MWJ0L4ZmB8bxyuY7Yj/APdei9KII5qeCmEzeFk0f3ZT/q5liZ+AdC7wVNS373I79mhS4iCD5fg+Au7teQPI09/17QfsuofB8d/38f8Al/8A7FOqIKmcQeH1RkipbzkSwyaMmaLAu6tcNeR3W1zcbHQgZ3gBjhw3OvYE9yqYW26c7AXNP5BzfxqwWZcChzJgslLOLskFrjdrujh5EHVQtkfhXX4FxGifK0GCFxeJ2uFngAhoA8QcSRcHoHb9Qn1ERAREQEREBERAREQa/nbKUOcsI+LzukaA7na5jrEOAIuQbh2hO466WUN4twErIXf8PUwyj7YdG78hzA/mFYREEIcLcmYzk7NTS+MfFZLtmtK0ttYlr+W97hwAva9iR1U3oiAiIgIiIMDnjL7cz5WnpTbme27CekjdWH8xY+hKp7LGYZS1wIc02IO4I3CvAqj8VYY6fiHWNity9rc2+u4Bzx7nlwsglf4Nk/Nl6qj+rMHfzNA/0KYVXr4PGY4sPxiWjkuHVPKY3dOaMOJafK4On3bdQrCoCIiAiIgIiICIiAiIgIiICIiAiIgIiICIiAiIgIiICIviaMTQuaSQHAi4Njrpoeh9UEQcUOL4wyR9Jh9nSi7X1G7YzsQ0fScPPYevSAJJDLIXOJLibkk3JJ3JPUraczZahwnM7qZjnlgcW3cRzWB9AB+imbJHCfDIqVk8jHzuOobK4Fg/C0NDvY66CLeEmT6zGMyU9VGwtghla90ztGkMcCWt+sTa2m19bK0i+Yo2wxhrQGtAsABYADoB0X0gIiICIiAiIgIiICI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40964" name="AutoShape 6" descr="data:image/jpeg;base64,/9j/4AAQSkZJRgABAQAAAQABAAD/2wCEAAkGBxIHBhUSEhQWFhUVGCAZGBUYGB8gGhsYGiIfHx4cJR4hKCgiGiAlIBgfITghKiorLi4uGB8zODcsOCgtLisBCgoKBQUFDgUFDisZExkrKysrKysrKysrKysrKysrKysrKysrKysrKysrKysrKysrKysrKysrKysrKysrKysrK//AABEIANwA5QMBIgACEQEDEQH/xAAcAAEAAgIDAQAAAAAAAAAAAAAABwgFBgEDBAL/xABIEAABAwIEAwUCDAMGAwkAAAABAAIDBBEFBiExBxJBEyIyUWFxgQgUFSNCUmJygpGhsTOSohZzk8HC0SRTgzdUY5Sys8Pj8P/EABQBAQAAAAAAAAAAAAAAAAAAAAD/xAAUEQEAAAAAAAAAAAAAAAAAAAAA/9oADAMBAAIRAxEAPwCcUREBERAREQEREBERAREQERRJx5zs7B6BtDA7llnbzSuG7YTcco8i8gj2A+aD4z/xlZhlUabDmtmlB5TMdYw7azQP4h9b228SwdDk7MecWiWrq307Ha8r3uabH/wWWDfY7lK2ng9w4ZgFAysqWB1VIOZocP4LSNAAdnkbncXsOt8jnXiUzCq/4lQx/Gq5x5RG3VjHfaI1JG5aNgDctQaRV8FDhEBnkxYRBu8jo+UD8XaLXsHzPi2EYz2WHVcuJMb4m9lK9nXSzhzNGm7SL+akrCuGsuOVQqscnNRJu2ma4iGO/TS1+mgsNNS7dSPQ0UeH0wjhY2NjdmMaA0e4INUyDxCgzc10RaYKqP8AiU799NCW/WAOhFgR1GxO5LQeJuSzisArqL5uvp+/G9mhkDfoHzNtr+w6HTLcOc2Nzjllk+gkb3JmjYSAC9vskEOHtt0KDaEREBERAREQEREBERAREQEREBERAREQEREBERAVbaKL+2nHZ3aC7G1DiRuOzpweUH0PZtFvtKySqA3FqjLmZqvsNJXmWDmF+ZvM+xLbfS0sD0vca2QTJxAz1Pi+MfJGEd6Z5LZZ2nRn1gHfRt9J/TYa7bfw/wAiU+S8O5Wd+Z4+dmI1cfIfVbfp+d1j+EmRm5QwIPkH/FTgOlJ3YNxEPZfXzPmALb4gIijnNnER5xT5PwmMVNYbhzt4orbknYke3lB3ue6g2zM+aaTK1H2lVKGX8Ld3vPk1o1Pt2HUhRdwjxW3EmujbDJBFVs+MMjlFnCzgQbbWIkcRboButqynw1ZSVvxzEZDWVrrEufrHGd7Mad7HYkWFhYNWHpn9v8IiTluezprO127jfy8Y/NBLKIiAiIgIiICIiAiIgIiIC4BuFxKeWMnbTdV04I5+dguJMoJjennfZjidY5HaD8LjYEdCb+dwsai0vMvEOHCMeZQwRPqqt5A7KMgBt9e84+E272xsBc267mNtUHKIiAiIgIiICrVxFozkvi02rMYdE+VtS0WuHa3kGunNzBx9LtKsqtX4hZNizpgRhf3ZGd6GT6r/AF82nYj2HcBBsNDWMxCiZLE4OZI0Oa4bFrhcFd6r1kbOlRwyxN2G4lG/sA64I1MfMfG368bjrYepGtwdv4hZ5OMthw3CJWyz1m8rDcMiN76jwusCT1a1p0BIQc5rzRU5yxt2FYS6zRpVVg8LG7FrSPeLjVx0FgCVu2Tso02UMMEVO3U27SU+ORw6k+XkNhf2rnJWVocoYE2nhFzvJJbWR/Vx8vIDoLL147j9Ll+kMlVMyJvTmOp9Gt3cfQAlB6cUxCPCsOknldyxxtLnH0H7n06qKuCVPJjeO1+Lytt27zHHfoCeZw9gAjaD9k+Sw2MYvWcY8YFJRtdDh8bgZJXDe30neZ+rGDvqfNs1YHhMWBYTHTQN5Y428rR+5PmSbknqSUHuREQEREBERAREQEREBERAVS+KOUnZRzS+MD5mS8kJ6chPhv5tOns5T1VtFUnilXS1Weapskj3tjme1jXOJDBfZoPhGg0HkgljgBlvlw2TE5rvmqHOaxzjc8gPfdc68zng3P2R5lS8oy+D7iorcjdj1p5XNt9l55wfzc4e5SagIuCbBfEVQyY91zXW3sQUHYi4e4MYSSABqSdgFygIi4JsEHKLScL4nUOLZldSQkuaxpc6pJDYgWkCwLiC65Nr7HpcarjMHFbCsFjPz4nf0ZB37/iHcHvcg2DMmWqTM9F2VVEJGjVp2c0+bXDVv7HrdRZW8C30dV2lBXPjI2DwQ4f9RhH/AKVIuQ83DOWFGdsEsLQ7lBfblfbctI1cBsTYC+mtjbZUEHx8M8xOeA7FbN6kVVQTb2cov+aymDcDYG1Xa19TLUuJuWi7QfvOuXu9xapcRB5cNw6HCqNsUEbY427MYAAPy6+vVepEQaJxqpJ6nIMrqd72mJzZHhhsXRtuHA+gB5/wKPODvE/5Pc+lxGdxjtzRTSEu5CN2E6mxG3kRbqLefO/F3E6bGaqkY2GJscr4wez5n8rSW68xLTca+HqoiQWkbxkwcz8vbvt9bspOX9r/AKLc8KxSDGKMS08rJYzs5hBF/L0PodVShbDkfNc2UcdZPE48lwJY+j476gja9r2PQoLhIiICIiAiIgIiICqTxXh7DiJWDzl5v5gHf5q2yq9x3pPi3EeV3/NZG/8ApDP9CDLfB0xf4pmqWmJ0qIrj1fEbj+lz/wAlP+MYnFg2GSVEzuWOJvM4+nkPMk6AdSQqfZUxg4BmSCqF/mpA423LNnD3tJHvVg+O7X1nDcyQuuwSRveRs6M3A93M5h9yCG+IPEaqzjVlvMYqYHuQA6EfWeR43foOnUnT6WpfR1Akje5j26h7HEOB9CNQupEEy8O8YqeI+LR0+IVYMNMBJ2GjXVLmm45reMNsCR6DS5LlPypBAbTt1LdR3huPX3K7dPEIIGtbezQALkk2AsNTqfag7FH/ABuzGcByS5rDaSpPYtI3DSCXn+UcvteFICrb8ILHPlHODadpu2lZY/3klnO/p5B7QUEYMaXvAAJJ0AG5J6KVeHPB6fF52z17XQwA37I3EknpbeNvmTr5WvzDU+FVAMR4h0bDsJe0/wAIGT/QrcIOqmp2UlO2ONoYxgDWtaLANGgAA2AXaiICIiAuuol7Cnc+xPKCbDc2F7LsRBSOtqnV1Y+V5u6Rxe4+bnG539SuhTBx8wLDsImjdTtEdVM8vkjY7umOx75Zswl1rWsD3t7FQ+gL0UFUaGujlDWuMbw8NcLtJab2I0uNNl51v+Qcy4fh2WaumxCBs3N85AC3eTl5S3nHeiJs3vDbve8JYyRxjpMwzMgqGmnqHkNaPFG9x0ADhq0k9HDqBcqTFEfD/hzQVc9Hi1OZGNI7T4s8hzWyC7bB9g6zHgkXvew22UuICIiAiIgIiICr18JGjMeZqaa2kkHJ743En9JArCrX89ZWizfl59NJYO8Ucn1JBs72dCOoJQU8VheEWMxZzyLJhdSbvijMdr94wHRjh6sJDetrMvuoFxXDpcIxKSCZpbJG4tc0+Y/cHcHqCCvRlzHJsuYzHUwOs+M7HZzerSOoI0/axsUGz8SOHE2TZw5nPLTlrbz8tgHkkFpAJ5dha/1gFoqm3PXGSmxrKbqaGB5kqI+WTnNmxE7gEayEW02GoPm1Qkg2jJ+Qq7NsoMEREXNZ07tGN899XkeTbnbZW4iZ2UQb5AD8lCOQONFNRYbHS1cHYiNoa2SFt2WHUs8TT5kc1yb2C6M28d3yh0eHRcg27eUAu9rWatHndxPqEEuZxzNDlTA31EzhcA8jL96R/RoG5138hc9FUDEa1+JV8k0hu+R5e4+bnG5/ddmLYrPjNaZqiV8sh3c83NvIeQ12GgXjQSj8Hii+MZ4fIRpFA438nOLWj9C5WSUH/BooiGVsxGhMbGn2c7nfu1TggIiICIuiuq2UFG+WQ8rI2l7nHo1ouT+QQahxI4iw5HiY0s7aeQXbEHcoDRpzONjYXuBprY+SiHHeN+I4jAWQtipwfpMBdIB95xsPaG3Wk5wzBJmjMUtVJfvu7rT9GMaNb7h+ZueqwyDtqql9XUGSR7nvcbue4kuJ8yTqV1IiDa8kZL/tgXsZVwRTA9yGTmDnjzBtYj0FzobgCxMs5T4GU9BKJK6T4wRtEwFsfvPif/T63VfGuLXXGhGxVguCvEj5ThFDWykzg/MyPP8AEb9Qu6vGup3HqNQlulp2UlO2ONrWMYLNa0ANAGwAGgC7UWHzPmalyth5mqpAwfRbu958mt3J/QdbBBrvFfPEuSMPgfExj3SyFpa+/gaLmxBFjcjXX2LGYnxtw6joY3MEksj2BxjYB82SL8rnGwuNtL7KGeJOfJc8Ym1xaI4YriKPqA613OPVx5R6C1vMny5OyLW5uqQIIyI796d4IjaOuv0j9kXPs3QTfl/jRSYqx/PT1DC22jGGQEG/Vo026rlbbkrKVPk7BxBALk6ySHxSO8z5AdG9Pbckg2BERAREQRXxtyB8v0Hx2nbeohb32gayxjXbq9u46kXGvdVcFeNVw485OjwHGGVcA5Y6ku52DZsosSR6Ove3Qg+YACK0REBEVhOFfC+gmwCCtqGGeSVvPySfw276cg0d+K49AghnLWTq7M8lqaB723sZD3Yx53edNPIXPopkylwLgoyJK+Ttnb9lHdsYPq7Rz/6fepfijEMYa0AACwAFgB5W6L6QdFDRR4fSiOFjY2N0DGNAaPcF3rpfVxsl5S9od9UuF/yWh8asx/I2SXiGbkmmc1jOR1n2vd5FtQOUWv8AaHmgkJFpXCPNP9qMnxue680PzUt9yW+F34m2N/Pm8luqAol+EJmf5PwFlDGfnKk8z7biFp/TmcAPUNeFJ+LYjFhGGyTzODY4mlzneg/cnYDqSAqh50zHJmrMctU/TnNmN+pGNGt9w38ySeqDBoiICIiAvpjyx4IJBGoI3BHVbVknIk+dKWoNO9gfBydx9wHh/Ps7WxHJsRbXcLCY5gdTgFZ2VVC+J/QOGhHmDs4eoJCCTcO451NJlfsnxCSqb3WzuPdLbeJzRq5426A7nyMX4zjE+O15mqZHSyO3c7y8gNmjXYWC8KkHhpwxmzfKJpeaKkB1kt3pLbhl/wAubYepBCDAZMyZV5wruSnZ3G+OZ2kbPaep+yLn3XKtflvDDguAQUxf2hhjbHz2tflFhprbbzK7cGwmDBMObBTxiONgsGj9ydyT1J1K9qAiIgIiICIiAq8/COxb4zmOCmB0hiLj96U7fysafxKwrnBrbnQDqqb5zxn+0Oaaip3EkhLfuDusHuaAEGFREQFbnhaebh7Rf3I/zVRla7g1L23DSkP2Xj+WR7f8kG6oiIIX47ZAdXn5Spmuc8ANnja25c0aCQW1JAs0+gB0sbwIrxrpfSRyOuWNJ8y0IKTxVL4WFrXuaCQSASAS3wkjqRc2PS63fBeLuLYTCGdsJmgAATNDiLfaFnH3k7KTeIvByPHKh1TQlsMztXxO0ieepFgeRx9lifLUmFMayZiGByET0srQPpBpcz+dt2/qg9+b+Ilfm6mbFUPaIwebs428rSehOpJt7VqbQXOsNSeiEWKkvg1kWbF8yx1M0Tm08B7Tmc0gPePA1t/FZ1nHpZtjuEGh47g82A4m6nnbyyNDS5t7252h4HtAdY+oKx63/jm8O4kz26NjB9vZt/3WgICIiCYPg21vZ5iqYf8AmQh/+G4D/wCT9FPGKYZDi9GYp42Sxu3a9oI9uux9dwqtcH8V+SeIVM4mzZHGJ3r2gLW/18p9ytggjmk4LYVTYr23LK9oNxA994genTmcPQuN+t1IkcYijDWgAAWAAsABsAOgX0iAiIgIiICIiAiIg1Hivi/yLkGqeDZz2dk2295O7ceoBJ9yqUrg8QKWjqMqTOroxJDE0yWJIPM0Hl5SLEON+Ua/St1VPkBERAVqOB//AGZUvtl/916qurDcHOI9NWUMdBKyOnlbcR8o5YpS4k6DZjyT4diTpvygJdREQEREBERBxyi65REFReKNb8f4g1rx0mLP8O0f+hass5niiloM21LJwBIZXPcA4Ot2h5xqLi9nDRYNAREQZnJ2DPx/M8FNHIInyP0kN+7yguuLbmzdBpc2FxurkjQKlOD4g/CcViqGeKJ7Xj2tINvYbWVzsMrmYnh0c8ZuyVjXtP2XC4/dB6UREBERAREQEXzLIIoy5xAaBckmwAHUnoozxvjZh+G4w2GMPnZe0kzLcrfu3/ia+VhbYnZBJyLxYRisGNUDZ6eRskbtnNP6HqCPI6heuSQRRlziAALknYAblBCfwis0ckUWHRnxWlmt5DwN/O7rejVBSzOccZOYc0VFV0lkJb9wd1g9zQB7lhkHbTQOqahrGi7nuDWgdSTYDTXcr35iwCpy3iRgqYyx41HUOadnNcNHD1HqDqCFInADKnypjzq2Rt46bRl9jMdv5Br7XNU150yjT5wwkwzixFzHKB3o3eY8x5t2P5EBTxFnc4ZVqco4sYKhvqyQeCRvmD+43CwSCauF/GA0/JSYk4lvhZUndvkJPMfb3HW+4ngG4VJcPqzQYhHKACY3teAdiWkGx9NFbnJWcabOOGdrA6zm27SInvxuPQ+YNjZ2xt5ggBsSIiAiIgLFZpxxmXMvzVUm0TbgfWds1vvcQPesqq88fc5jFMTGHwuvHA68pB0dNty/gFx94kfRQRViFY/Ea580h5nyOL3Hzc43P6ledEQEREBWO+D3mD5Rys+kcbvpXd3+6kuR7bODh6DlVcVuPCvNrMnZo7aUOMT43MkDNT9ZpAJAJ5mgbjQlBbJF5cKr24phsc7A5rZWB4D28rgHC9iOhXqQEREBERBVDNueMRz5OWEO7K9xTwglvoXW1efU6XGgCw1NlDEKp9mUVSf+i+2mu5FlcWONsTLNAA8gLBfaCnWV801mTsSL6d5Yb2fE4Hkdbo5vmNr6Ea2IU3U2f4OI+V5qKORtHWTRlgbLqx1/EGu0uHC7frC5NnWWU4mcMIc2wumhDYqsDx2s2S2wfbr0D9x6i1q04ph02E17oZ43RyMNnMcNR/uDuCNCNQg4xKhkwyvfDK3lkjcWvbcGzhoRcaFdVPC6pnaxgLnOIa1o3JOgHvK+Dd7vMn8yVPnDbg87Cq+nrquUc7O/8W5PC+3du++7bg2DdHDc21CSckZeblfLENK212Nu9w+lI7Vx/M2HoAs6iIMTmbLlNmjCzBUs52HUHZzHdHNP0T++xuCQoIzRwSqcIw2eeGUTiN12RNYe0dFbVx1tzN+qAbgX0PdVjVgM8ZnjyjlySpfYkd2Nl/HIfC39CT6AoKdqQeBNQ+HiPC1pNpGSNeB1aGF2v4mtPuWi19U6vrnyvtzSPc91hYXcSTYDQC52U7fB/wAmOo6c4lMLOlaWQNI2jv3n/itYegJ1DggmZERAREQeTFXTsw95pmxult3BK4tZf1LQ46DW1tbW03VL8RLjiEnO8Pdzu5ntNw51zdwPUE639VY/jjnL+z+X/isTrT1II0OrItnO9C7wj8RGyrQgIvXhWHS4tiMcELS6SRwa1o8z+wG5PQAlS434P89tayP/AA3f7oIYRThD8Hw379ePYIP8y/8AyWG4scLosp4NHU0rpHMDgyYPIJBPhfoBYE6H1LUEUKwvBHJ+G1GXI63lbPUXIeZLERPB0aGbA2AcHHXvXFr2Vel9xzOiPdcR7DZBeBFS2lx6ro/4dTOz7srx+xW14JxcxbCpBeft2D6EzQ6/4hZ9/wASC06Kt+Pcc8QrgBTMjphpcgCR9+urxygHy5b+qlHg5nSXOGAvNRymaF4a5zRbma4Xa4gaA6EaaaIN/REQEREBapn/ACJT51w7lk7kzf4c4F3N9D9Zv2b+yy2tEELZG4KSYRmJtRWSxSMhdzRsj5jzOHhLuYCwBsbC9yPLeaURAREQFWzj5mY4tmr4qw/NUosfIyusXH3CzfQh3mp7zfjrctZbmqnW+bYS0H6TzoxvvcQFT0ufiWI3e8c8r7ue82HM86ucegubkoNr4WZKdnLMIa8H4vFZ0ztrjowHzda3oA49ArWRRthiDWgBrQAABYADQADoFrvD3AqbL2VooqZ7JWkcz5mEESPO7ri+nQa6ABbKgIiICIiCsnH97ncQnA7CGMN9mp/clRupq+EjghZW01aB3XNMLz5OaS5nvIL/AORQqgsTwCygygwP5QkAM09xHf6EQJGnq4i5PkG+t5aUfcCcR+PcO4m3uYXviP584H8sgUgoC82I0MWJ0L4ZmB8bxyuY7Yj/APdei9KII5qeCmEzeFk0f3ZT/q5liZ+AdC7wVNS373I79mhS4iCD5fg+Au7teQPI09/17QfsuofB8d/38f8Al/8A7FOqIKmcQeH1RkipbzkSwyaMmaLAu6tcNeR3W1zcbHQgZ3gBjhw3OvYE9yqYW26c7AXNP5BzfxqwWZcChzJgslLOLskFrjdrujh5EHVQtkfhXX4FxGifK0GCFxeJ2uFngAhoA8QcSRcHoHb9Qn1ERAREQEREBERAREQa/nbKUOcsI+LzukaA7na5jrEOAIuQbh2hO466WUN4twErIXf8PUwyj7YdG78hzA/mFYREEIcLcmYzk7NTS+MfFZLtmtK0ttYlr+W97hwAva9iR1U3oiAiIgIiIMDnjL7cz5WnpTbme27CekjdWH8xY+hKp7LGYZS1wIc02IO4I3CvAqj8VYY6fiHWNity9rc2+u4Bzx7nlwsglf4Nk/Nl6qj+rMHfzNA/0KYVXr4PGY4sPxiWjkuHVPKY3dOaMOJafK4On3bdQrCoCIiAiIgIiICIiAiIgIiICIiAiIgIiICIiAiIgIiICIviaMTQuaSQHAi4Njrpoeh9UEQcUOL4wyR9Jh9nSi7X1G7YzsQ0fScPPYevSAJJDLIXOJLibkk3JJ3JPUraczZahwnM7qZjnlgcW3cRzWB9AB+imbJHCfDIqVk8jHzuOobK4Fg/C0NDvY66CLeEmT6zGMyU9VGwtghla90ztGkMcCWt+sTa2m19bK0i+Yo2wxhrQGtAsABYADoB0X0gIiICIiAiIgIiICI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40965" name="AutoShape 8" descr="data:image/jpeg;base64,/9j/4AAQSkZJRgABAQAAAQABAAD/2wCEAAkGBxIHBhUSEhQWFhUVGCAZGBUYGB8gGhsYGiIfHx4cJR4hKCgiGiAlIBgfITghKiorLi4uGB8zODcsOCgtLisBCgoKBQUFDgUFDisZExkrKysrKysrKysrKysrKysrKysrKysrKysrKysrKysrKysrKysrKysrKysrKysrKysrK//AABEIANwA5QMBIgACEQEDEQH/xAAcAAEAAgIDAQAAAAAAAAAAAAAABwgFBgEDBAL/xABIEAABAwIEAwUCDAMGAwkAAAABAAIDBBEFBiExBxJBEyIyUWFxgQgUFSNCUmJygpGhsTOSohZzk8HC0SRTgzdUY5Sys8Pj8P/EABQBAQAAAAAAAAAAAAAAAAAAAAD/xAAUEQEAAAAAAAAAAAAAAAAAAAAA/9oADAMBAAIRAxEAPwCcUREBERAREQEREBERAREQERRJx5zs7B6BtDA7llnbzSuG7YTcco8i8gj2A+aD4z/xlZhlUabDmtmlB5TMdYw7azQP4h9b228SwdDk7MecWiWrq307Ha8r3uabH/wWWDfY7lK2ng9w4ZgFAysqWB1VIOZocP4LSNAAdnkbncXsOt8jnXiUzCq/4lQx/Gq5x5RG3VjHfaI1JG5aNgDctQaRV8FDhEBnkxYRBu8jo+UD8XaLXsHzPi2EYz2WHVcuJMb4m9lK9nXSzhzNGm7SL+akrCuGsuOVQqscnNRJu2ma4iGO/TS1+mgsNNS7dSPQ0UeH0wjhY2NjdmMaA0e4INUyDxCgzc10RaYKqP8AiU799NCW/WAOhFgR1GxO5LQeJuSzisArqL5uvp+/G9mhkDfoHzNtr+w6HTLcOc2Nzjllk+gkb3JmjYSAC9vskEOHtt0KDaEREBERAREQEREBERAREQEREBERAREQEREBERAVbaKL+2nHZ3aC7G1DiRuOzpweUH0PZtFvtKySqA3FqjLmZqvsNJXmWDmF+ZvM+xLbfS0sD0vca2QTJxAz1Pi+MfJGEd6Z5LZZ2nRn1gHfRt9J/TYa7bfw/wAiU+S8O5Wd+Z4+dmI1cfIfVbfp+d1j+EmRm5QwIPkH/FTgOlJ3YNxEPZfXzPmALb4gIijnNnER5xT5PwmMVNYbhzt4orbknYke3lB3ue6g2zM+aaTK1H2lVKGX8Ld3vPk1o1Pt2HUhRdwjxW3EmujbDJBFVs+MMjlFnCzgQbbWIkcRboButqynw1ZSVvxzEZDWVrrEufrHGd7Mad7HYkWFhYNWHpn9v8IiTluezprO127jfy8Y/NBLKIiAiIgIiICIiAiIgIiIC4BuFxKeWMnbTdV04I5+dguJMoJjennfZjidY5HaD8LjYEdCb+dwsai0vMvEOHCMeZQwRPqqt5A7KMgBt9e84+E272xsBc267mNtUHKIiAiIgIiICrVxFozkvi02rMYdE+VtS0WuHa3kGunNzBx9LtKsqtX4hZNizpgRhf3ZGd6GT6r/AF82nYj2HcBBsNDWMxCiZLE4OZI0Oa4bFrhcFd6r1kbOlRwyxN2G4lG/sA64I1MfMfG368bjrYepGtwdv4hZ5OMthw3CJWyz1m8rDcMiN76jwusCT1a1p0BIQc5rzRU5yxt2FYS6zRpVVg8LG7FrSPeLjVx0FgCVu2Tso02UMMEVO3U27SU+ORw6k+XkNhf2rnJWVocoYE2nhFzvJJbWR/Vx8vIDoLL147j9Ll+kMlVMyJvTmOp9Gt3cfQAlB6cUxCPCsOknldyxxtLnH0H7n06qKuCVPJjeO1+Lytt27zHHfoCeZw9gAjaD9k+Sw2MYvWcY8YFJRtdDh8bgZJXDe30neZ+rGDvqfNs1YHhMWBYTHTQN5Y428rR+5PmSbknqSUHuREQEREBERAREQEREBERAVS+KOUnZRzS+MD5mS8kJ6chPhv5tOns5T1VtFUnilXS1Weapskj3tjme1jXOJDBfZoPhGg0HkgljgBlvlw2TE5rvmqHOaxzjc8gPfdc68zng3P2R5lS8oy+D7iorcjdj1p5XNt9l55wfzc4e5SagIuCbBfEVQyY91zXW3sQUHYi4e4MYSSABqSdgFygIi4JsEHKLScL4nUOLZldSQkuaxpc6pJDYgWkCwLiC65Nr7HpcarjMHFbCsFjPz4nf0ZB37/iHcHvcg2DMmWqTM9F2VVEJGjVp2c0+bXDVv7HrdRZW8C30dV2lBXPjI2DwQ4f9RhH/AKVIuQ83DOWFGdsEsLQ7lBfblfbctI1cBsTYC+mtjbZUEHx8M8xOeA7FbN6kVVQTb2cov+aymDcDYG1Xa19TLUuJuWi7QfvOuXu9xapcRB5cNw6HCqNsUEbY427MYAAPy6+vVepEQaJxqpJ6nIMrqd72mJzZHhhsXRtuHA+gB5/wKPODvE/5Pc+lxGdxjtzRTSEu5CN2E6mxG3kRbqLefO/F3E6bGaqkY2GJscr4wez5n8rSW68xLTca+HqoiQWkbxkwcz8vbvt9bspOX9r/AKLc8KxSDGKMS08rJYzs5hBF/L0PodVShbDkfNc2UcdZPE48lwJY+j476gja9r2PQoLhIiICIiAiIgIiICqTxXh7DiJWDzl5v5gHf5q2yq9x3pPi3EeV3/NZG/8ApDP9CDLfB0xf4pmqWmJ0qIrj1fEbj+lz/wAlP+MYnFg2GSVEzuWOJvM4+nkPMk6AdSQqfZUxg4BmSCqF/mpA423LNnD3tJHvVg+O7X1nDcyQuuwSRveRs6M3A93M5h9yCG+IPEaqzjVlvMYqYHuQA6EfWeR43foOnUnT6WpfR1Akje5j26h7HEOB9CNQupEEy8O8YqeI+LR0+IVYMNMBJ2GjXVLmm45reMNsCR6DS5LlPypBAbTt1LdR3huPX3K7dPEIIGtbezQALkk2AsNTqfag7FH/ABuzGcByS5rDaSpPYtI3DSCXn+UcvteFICrb8ILHPlHODadpu2lZY/3klnO/p5B7QUEYMaXvAAJJ0AG5J6KVeHPB6fF52z17XQwA37I3EknpbeNvmTr5WvzDU+FVAMR4h0bDsJe0/wAIGT/QrcIOqmp2UlO2ONoYxgDWtaLANGgAA2AXaiICIiAuuol7Cnc+xPKCbDc2F7LsRBSOtqnV1Y+V5u6Rxe4+bnG539SuhTBx8wLDsImjdTtEdVM8vkjY7umOx75Zswl1rWsD3t7FQ+gL0UFUaGujlDWuMbw8NcLtJab2I0uNNl51v+Qcy4fh2WaumxCBs3N85AC3eTl5S3nHeiJs3vDbve8JYyRxjpMwzMgqGmnqHkNaPFG9x0ADhq0k9HDqBcqTFEfD/hzQVc9Hi1OZGNI7T4s8hzWyC7bB9g6zHgkXvew22UuICIiAiIgIiICr18JGjMeZqaa2kkHJ743En9JArCrX89ZWizfl59NJYO8Ucn1JBs72dCOoJQU8VheEWMxZzyLJhdSbvijMdr94wHRjh6sJDetrMvuoFxXDpcIxKSCZpbJG4tc0+Y/cHcHqCCvRlzHJsuYzHUwOs+M7HZzerSOoI0/axsUGz8SOHE2TZw5nPLTlrbz8tgHkkFpAJ5dha/1gFoqm3PXGSmxrKbqaGB5kqI+WTnNmxE7gEayEW02GoPm1Qkg2jJ+Qq7NsoMEREXNZ07tGN899XkeTbnbZW4iZ2UQb5AD8lCOQONFNRYbHS1cHYiNoa2SFt2WHUs8TT5kc1yb2C6M28d3yh0eHRcg27eUAu9rWatHndxPqEEuZxzNDlTA31EzhcA8jL96R/RoG5138hc9FUDEa1+JV8k0hu+R5e4+bnG5/ddmLYrPjNaZqiV8sh3c83NvIeQ12GgXjQSj8Hii+MZ4fIRpFA438nOLWj9C5WSUH/BooiGVsxGhMbGn2c7nfu1TggIiICIuiuq2UFG+WQ8rI2l7nHo1ouT+QQahxI4iw5HiY0s7aeQXbEHcoDRpzONjYXuBprY+SiHHeN+I4jAWQtipwfpMBdIB95xsPaG3Wk5wzBJmjMUtVJfvu7rT9GMaNb7h+ZueqwyDtqql9XUGSR7nvcbue4kuJ8yTqV1IiDa8kZL/tgXsZVwRTA9yGTmDnjzBtYj0FzobgCxMs5T4GU9BKJK6T4wRtEwFsfvPif/T63VfGuLXXGhGxVguCvEj5ThFDWykzg/MyPP8AEb9Qu6vGup3HqNQlulp2UlO2ONrWMYLNa0ANAGwAGgC7UWHzPmalyth5mqpAwfRbu958mt3J/QdbBBrvFfPEuSMPgfExj3SyFpa+/gaLmxBFjcjXX2LGYnxtw6joY3MEksj2BxjYB82SL8rnGwuNtL7KGeJOfJc8Ym1xaI4YriKPqA613OPVx5R6C1vMny5OyLW5uqQIIyI796d4IjaOuv0j9kXPs3QTfl/jRSYqx/PT1DC22jGGQEG/Vo026rlbbkrKVPk7BxBALk6ySHxSO8z5AdG9Pbckg2BERAREQRXxtyB8v0Hx2nbeohb32gayxjXbq9u46kXGvdVcFeNVw485OjwHGGVcA5Y6ku52DZsosSR6Ove3Qg+YACK0REBEVhOFfC+gmwCCtqGGeSVvPySfw276cg0d+K49AghnLWTq7M8lqaB723sZD3Yx53edNPIXPopkylwLgoyJK+Ttnb9lHdsYPq7Rz/6fepfijEMYa0AACwAFgB5W6L6QdFDRR4fSiOFjY2N0DGNAaPcF3rpfVxsl5S9od9UuF/yWh8asx/I2SXiGbkmmc1jOR1n2vd5FtQOUWv8AaHmgkJFpXCPNP9qMnxue680PzUt9yW+F34m2N/Pm8luqAol+EJmf5PwFlDGfnKk8z7biFp/TmcAPUNeFJ+LYjFhGGyTzODY4mlzneg/cnYDqSAqh50zHJmrMctU/TnNmN+pGNGt9w38ySeqDBoiICIiAvpjyx4IJBGoI3BHVbVknIk+dKWoNO9gfBydx9wHh/Ps7WxHJsRbXcLCY5gdTgFZ2VVC+J/QOGhHmDs4eoJCCTcO451NJlfsnxCSqb3WzuPdLbeJzRq5426A7nyMX4zjE+O15mqZHSyO3c7y8gNmjXYWC8KkHhpwxmzfKJpeaKkB1kt3pLbhl/wAubYepBCDAZMyZV5wruSnZ3G+OZ2kbPaep+yLn3XKtflvDDguAQUxf2hhjbHz2tflFhprbbzK7cGwmDBMObBTxiONgsGj9ydyT1J1K9qAiIgIiICIiAq8/COxb4zmOCmB0hiLj96U7fysafxKwrnBrbnQDqqb5zxn+0Oaaip3EkhLfuDusHuaAEGFREQFbnhaebh7Rf3I/zVRla7g1L23DSkP2Xj+WR7f8kG6oiIIX47ZAdXn5Spmuc8ANnja25c0aCQW1JAs0+gB0sbwIrxrpfSRyOuWNJ8y0IKTxVL4WFrXuaCQSASAS3wkjqRc2PS63fBeLuLYTCGdsJmgAATNDiLfaFnH3k7KTeIvByPHKh1TQlsMztXxO0ieepFgeRx9lifLUmFMayZiGByET0srQPpBpcz+dt2/qg9+b+Ilfm6mbFUPaIwebs428rSehOpJt7VqbQXOsNSeiEWKkvg1kWbF8yx1M0Tm08B7Tmc0gPePA1t/FZ1nHpZtjuEGh47g82A4m6nnbyyNDS5t7252h4HtAdY+oKx63/jm8O4kz26NjB9vZt/3WgICIiCYPg21vZ5iqYf8AmQh/+G4D/wCT9FPGKYZDi9GYp42Sxu3a9oI9uux9dwqtcH8V+SeIVM4mzZHGJ3r2gLW/18p9ytggjmk4LYVTYr23LK9oNxA994genTmcPQuN+t1IkcYijDWgAAWAAsABsAOgX0iAiIgIiICIiAiIg1Hivi/yLkGqeDZz2dk2295O7ceoBJ9yqUrg8QKWjqMqTOroxJDE0yWJIPM0Hl5SLEON+Ua/St1VPkBERAVqOB//AGZUvtl/916qurDcHOI9NWUMdBKyOnlbcR8o5YpS4k6DZjyT4diTpvygJdREQEREBERBxyi65REFReKNb8f4g1rx0mLP8O0f+hass5niiloM21LJwBIZXPcA4Ot2h5xqLi9nDRYNAREQZnJ2DPx/M8FNHIInyP0kN+7yguuLbmzdBpc2FxurkjQKlOD4g/CcViqGeKJ7Xj2tINvYbWVzsMrmYnh0c8ZuyVjXtP2XC4/dB6UREBERAREQEXzLIIoy5xAaBckmwAHUnoozxvjZh+G4w2GMPnZe0kzLcrfu3/ia+VhbYnZBJyLxYRisGNUDZ6eRskbtnNP6HqCPI6heuSQRRlziAALknYAblBCfwis0ckUWHRnxWlmt5DwN/O7rejVBSzOccZOYc0VFV0lkJb9wd1g9zQB7lhkHbTQOqahrGi7nuDWgdSTYDTXcr35iwCpy3iRgqYyx41HUOadnNcNHD1HqDqCFInADKnypjzq2Rt46bRl9jMdv5Br7XNU150yjT5wwkwzixFzHKB3o3eY8x5t2P5EBTxFnc4ZVqco4sYKhvqyQeCRvmD+43CwSCauF/GA0/JSYk4lvhZUndvkJPMfb3HW+4ngG4VJcPqzQYhHKACY3teAdiWkGx9NFbnJWcabOOGdrA6zm27SInvxuPQ+YNjZ2xt5ggBsSIiAiIgLFZpxxmXMvzVUm0TbgfWds1vvcQPesqq88fc5jFMTGHwuvHA68pB0dNty/gFx94kfRQRViFY/Ea580h5nyOL3Hzc43P6ledEQEREBWO+D3mD5Rys+kcbvpXd3+6kuR7bODh6DlVcVuPCvNrMnZo7aUOMT43MkDNT9ZpAJAJ5mgbjQlBbJF5cKr24phsc7A5rZWB4D28rgHC9iOhXqQEREBERBVDNueMRz5OWEO7K9xTwglvoXW1efU6XGgCw1NlDEKp9mUVSf+i+2mu5FlcWONsTLNAA8gLBfaCnWV801mTsSL6d5Yb2fE4Hkdbo5vmNr6Ea2IU3U2f4OI+V5qKORtHWTRlgbLqx1/EGu0uHC7frC5NnWWU4mcMIc2wumhDYqsDx2s2S2wfbr0D9x6i1q04ph02E17oZ43RyMNnMcNR/uDuCNCNQg4xKhkwyvfDK3lkjcWvbcGzhoRcaFdVPC6pnaxgLnOIa1o3JOgHvK+Dd7vMn8yVPnDbg87Cq+nrquUc7O/8W5PC+3du++7bg2DdHDc21CSckZeblfLENK212Nu9w+lI7Vx/M2HoAs6iIMTmbLlNmjCzBUs52HUHZzHdHNP0T++xuCQoIzRwSqcIw2eeGUTiN12RNYe0dFbVx1tzN+qAbgX0PdVjVgM8ZnjyjlySpfYkd2Nl/HIfC39CT6AoKdqQeBNQ+HiPC1pNpGSNeB1aGF2v4mtPuWi19U6vrnyvtzSPc91hYXcSTYDQC52U7fB/wAmOo6c4lMLOlaWQNI2jv3n/itYegJ1DggmZERAREQeTFXTsw95pmxult3BK4tZf1LQ46DW1tbW03VL8RLjiEnO8Pdzu5ntNw51zdwPUE639VY/jjnL+z+X/isTrT1II0OrItnO9C7wj8RGyrQgIvXhWHS4tiMcELS6SRwa1o8z+wG5PQAlS434P89tayP/AA3f7oIYRThD8Hw379ePYIP8y/8AyWG4scLosp4NHU0rpHMDgyYPIJBPhfoBYE6H1LUEUKwvBHJ+G1GXI63lbPUXIeZLERPB0aGbA2AcHHXvXFr2Vel9xzOiPdcR7DZBeBFS2lx6ro/4dTOz7srx+xW14JxcxbCpBeft2D6EzQ6/4hZ9/wASC06Kt+Pcc8QrgBTMjphpcgCR9+urxygHy5b+qlHg5nSXOGAvNRymaF4a5zRbma4Xa4gaA6EaaaIN/REQEREBapn/ACJT51w7lk7kzf4c4F3N9D9Zv2b+yy2tEELZG4KSYRmJtRWSxSMhdzRsj5jzOHhLuYCwBsbC9yPLeaURAREQFWzj5mY4tmr4qw/NUosfIyusXH3CzfQh3mp7zfjrctZbmqnW+bYS0H6TzoxvvcQFT0ufiWI3e8c8r7ue82HM86ucegubkoNr4WZKdnLMIa8H4vFZ0ztrjowHzda3oA49ArWRRthiDWgBrQAABYADQADoFrvD3AqbL2VooqZ7JWkcz5mEESPO7ri+nQa6ABbKgIiICIiCsnH97ncQnA7CGMN9mp/clRupq+EjghZW01aB3XNMLz5OaS5nvIL/AORQqgsTwCygygwP5QkAM09xHf6EQJGnq4i5PkG+t5aUfcCcR+PcO4m3uYXviP584H8sgUgoC82I0MWJ0L4ZmB8bxyuY7Yj/APdei9KII5qeCmEzeFk0f3ZT/q5liZ+AdC7wVNS373I79mhS4iCD5fg+Au7teQPI09/17QfsuofB8d/38f8Al/8A7FOqIKmcQeH1RkipbzkSwyaMmaLAu6tcNeR3W1zcbHQgZ3gBjhw3OvYE9yqYW26c7AXNP5BzfxqwWZcChzJgslLOLskFrjdrujh5EHVQtkfhXX4FxGifK0GCFxeJ2uFngAhoA8QcSRcHoHb9Qn1ERAREQEREBERAREQa/nbKUOcsI+LzukaA7na5jrEOAIuQbh2hO466WUN4twErIXf8PUwyj7YdG78hzA/mFYREEIcLcmYzk7NTS+MfFZLtmtK0ttYlr+W97hwAva9iR1U3oiAiIgIiIMDnjL7cz5WnpTbme27CekjdWH8xY+hKp7LGYZS1wIc02IO4I3CvAqj8VYY6fiHWNity9rc2+u4Bzx7nlwsglf4Nk/Nl6qj+rMHfzNA/0KYVXr4PGY4sPxiWjkuHVPKY3dOaMOJafK4On3bdQrCoCIiAiIgIiICIiAiIgIiICIiAiIgIiICIiAiIgIiICIviaMTQuaSQHAi4Njrpoeh9UEQcUOL4wyR9Jh9nSi7X1G7YzsQ0fScPPYevSAJJDLIXOJLibkk3JJ3JPUraczZahwnM7qZjnlgcW3cRzWB9AB+imbJHCfDIqVk8jHzuOobK4Fg/C0NDvY66CLeEmT6zGMyU9VGwtghla90ztGkMcCWt+sTa2m19bK0i+Yo2wxhrQGtAsABYADoB0X0gIiICIiAiIgIiICIiD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40966" name="AutoShape 2" descr="data:image/jpeg;base64,/9j/4AAQSkZJRgABAQAAAQABAAD/2wCEAAkGBhAQEBQUERQUEBUWFRAUFBYUFBAVFBAWFRAVFBQUFRUXHCYeFxwkGRQUHy8gJCcpLC4sGB4xNzAqNSYrLSkBCQoKDgwOGg8PGjYlHyMsLCwsMS0sLCwsNiwsLCkpLDQ0LSo0LCksLywsLCksKSwsLCksLywsLCwsLCwsLCwsLP/AABEIAMIBAwMBIgACEQEDEQH/xAAbAAEAAQUBAAAAAAAAAAAAAAAAAwECBAUHBv/EADoQAAIBAQYEAwcCBwABBQAAAAABAgMEERIhQVEFBjFhIrHBMkJScZGh4ROBFGJywtHw8aIHFRcjM//EABoBAQACAwEAAAAAAAAAAAAAAAACBAEDBQb/xAAsEQACAgIBAwMCBQUAAAAAAAAAAQIDBBESITFhEzJBIoFCUXGx0QVTcqHw/9oADAMBAAIRAxEAPwDuIAAAAAAAAAAAAAAAAAAAAAAAAAAAAAAAAAIbVa4UoOdSShFdXJ3JGh/+QbDiuxyu+LBK7/P2ISsjH3MhKcY92ekBj2LiFKtHFSnGpHeLTu7PZ/MyCSe+xNPYABkAAAAAAAAAAAAAAAAAAAAAAAAAAAAAAAAAAAAAAAAxuIcQp2enKpVkoQir235LdvokV4hxCnQpyqVZKEIq9t/ZJat6I4lzlzhUt1TWFKLf6cPtjlvJ/botW9F1yrXkr33qpeS/mznWpbamsKUW/wBOF/8A5y3k/t0WrdnLnBqlrlfe4UovxT3fwx3fl9jE5a5anbJ3yvhSi/HLWT+CHfvp9EdNs9nhThGEIqEYq6KXRI8/k5HXXycuMZWPlIx7DwahQd9KGGS97FPE/nK/8HouF8axeGeT6Xvqvn/k1SI6tJvOOUl079maaMmyqW0/4LcG4e09kDR8G4yn4J5NZZ+72fbubw9NRfG6PKP3L0JqS2gADeTAAAAAAAAAAAAAAABZVrRir5NRW7aS+5qOZ+aaNhpYp+Kcr1TgnnN79orV+pzysrda5fq1IvPNKTUVFaKMW8kU8nLhR37la3IVb0urOtU60ZK+LUlummvsXnHKNutNiqKSxU33zhUWqd2Ul/uR07l7mGlbKeKHhkrlODecH6p6MY+XG7p8inIVnTszagAuFkAAAAAAAAAGPb7fToU5VKslCEVe2/Jbt7FbdbqdGnKpUkoxir235Ld9jj3N3NNS2T1jTi3gh/dLeXl0+de+9VLyV771UvJj8483VLdU1hSi3+nD+6W8n9ui1bweXeW52ud8r4UovxS1k/gh376fREvAeXZWud8r40ovxS1l/JHv30OhUKMacVCCUIxV0UuiR5/IyWnpdzlRi7JcpF1noQpwjCEVCMVdFLokSosRcjnItpF4LSt5NGSOvRb8UXdJdHv2ZseCcxKTdOp4Wndn7vz7dzClO5XmqtFG94o5TXR79mTjlToknExycHtHRAea5d5iU4qM3ds37vZ9vI9KeqxsmGRDlH7r8i9XYpraAALJsAAAAAAAAABoebubqPDqOKfjqSvVKmnnUe72itX6lOb+cKPDqOKfjqSvVKmnnUe72itX6nhOE8JrVav8Zb/HXlc6dN9KK93w6XaR06vxdKWXlxoj5Kt13H6Y9/2LuFcMrVqrtlueKtK506bWVFe74dLtI6dXn03cpXiUry288jbOVsuUiklopXpRqRcJrFF/VbNbM85hr8PrxnTl/TL3Zx1jJea/dHo7y2pCM4uE1ii/qu62YpslU9ojKO+q7nreX+YKdsp4o+GSuxw1g/VPRm1ORKNaw1ozpy/pl7s1rGS81+50ngPHqdrp4o+GSuxw1i/VbM9ZiZiuWn3/AHL9F/P6ZdzaAAvloAAAENstkKMHOo8MV1fot32FrtcKUHObwxXV+i3ZzfmLjs7VP4YL2I/3Pd+XnWyMhVLyaLrlWvJhc08xTtc9Y0434If3S3l5ees4RwGVplfK+NKL8UtZfyx799DO4fwd1nfLw017T1f8se/kekgoxSjFKMVkktDzl+Q9v8zmac3ykXUqcYRUYJRjFXRS6JEiZGmVTKKRvRKmVTI8RXEbEjJJeVvI8RSVS5XsyNltqqafuYzqJZvJLN9iyda+9v8A4aavbXXlgh7Gr+P8eZV4uyTfwapSMnhcm25LK9tr93ee55e4k5rBLO5Zft1R5ChBRVx6Hlei3UxaJP7q5ev0LmFZJZMeHy9fb/upspbUlo9SAD2Z0wAAAAAAaHnDm2lw6hjn45yvjSpp51JXfaKyvfy1aN82c64hZVaLY7VWWLB4LLTfSnGL/wD1kvilK+SWiw6rKrlZCphv5+DTdNwj07mq4RwirVq/xtv8deVzp037NBe63HRrSOnV+LpvJSv6lJTv6lrZ5eyUrJcpHPS0VbKFLyl5q4gqUKXi8xxBc1GUXCaxRfXdd1szUpVbFVjOnL+mWk1rGS80bS8q8MouM1ii/t3XclBuD2iLW+q7nsOA8dp2unij4ZK7HDWL9VszZnKF+rY6sZ05f0y0mtYyXmjonAuO07VTxR8MldjhrF+q2Z6bDzFcuMu/7l6i/n9Mu5syK1WqFKDnN4Yrq/RbsWq1QpQc5vCl1/wt2eC41xmdon8MF7Mdu73ZuyMlUrybLbVWvJHx3jU7TP4YL2Y7d3uzBsfDv1HfLwwXV79l3JrNZMebyiur37IzZVOiSuS6LY85bdKTb31Oa9ye2XOSuSisMVkktAmWJlbysokiRMqmR3lcRLRkkvK3keIYiWjOyS8xLVaNNF1FqtWFXLrr2R5i22913gh7Gr+P8eZBxc3xXb5Nc566EtstzrvBD2NX8f48zZWOzKCILFZVBG84RwqVeSuWWr0S3f8AuZrluTVdaNcItvyScK4XKtLtrtdu/wDcz2tkskaccMf33b3YsdjjSiox/d6t7snPTYGBHHXKXWT/ANeEdWqpQW33AAOmbwAAAAADD4tVcaMmuy+rSZ5NNVFd0eh7O1UFUg4vVXfLZniLbZp0ZtSV3l812OJ/Uq5OSl8aKeQntP4IZ3p3PJluIy7lVjtJdH6MwJpxdzyaOUupUZfiKXlmIpiGjGyTEMRHiGIcRsvvGIjxDEY4jZLemnGSvi/t3Xc10XVsdVTpy/plpJaxkvQzMRdiTTjJXxf27oytxe0YfUl4nxydqub8MUsop3pO7N92Y1ns+LN5RXV79kUoWLDk3fFZp7p6fMmnVv6ZJdEbJzlN7fcy229yJJ1b8lkl0RbiIsRXEa+I2S4hiIsRXENDZLiK4iHEMRnRnZNiILTbFH5/Zd2Yto4gllF/N6I83bre6zww9nV/H+CKTm9R+7NU7Ndia3cQlWeGHsav4/x5mdYrMooxrFZlFHoOCcInaJpJZdW30S3f+NSMvqarrRCEXJ+Sfg3CZ15pJZdW9Et3/jU99YrFGlBRivm9W92UsNhhRgowXzesnuzJPQ4ODHHXKXWTOxTSq15AAOkbwAAAAAAAAAYnEuHRrQueT917P1XYywRlFTXGXYw0mtM55aYys9RwmsL+zWji9UZU4RrR2kuj9H2PU8Z4NTtNPDLJ54ZXZxfqt0c8ruvYqrhPov3TWji9jzeXjSoe/j4f8nNug63v4JqkXFtNXNFuIz/1adois8Ml0b8n2NZUTi2nk0V4SUuxoZJiGIhxjGbNGNkuIYiLGMRjQ2S4hiIsYxjQ2TYimIixjGNDZNiGIhxjGNDZNiGIw6tvhHW/sszDq8Tk+nh8yLkkRc0jaVbVGPV/tqYFot7l2X+9WYDq7mstdtdR4Y+zr/N+CEVKx6XRGqVjZNbLc6rwx9nV/F+DJsdnSMeyULj0PAOCVLVUUYq5LOTfSK3fotScuuq60YhFzekZHAuDTtM0oq5dW30it3/jU6Vw/h8KEFCCy1esnuynDeG06FNQgstXrJ7syzu4eEqFt+47dFCrXkAA6BYAAAAAAAAAAAAAAABruN8Ep2qnhnk1fhlrB+q3RsQRnBTXGS6GGk1pnI69GrY6zp1Fdd02a0knqjY1qMbTC+LwTS8Mt/5ZbryPcce4FTtdPDPJq9wmusH6rdHM6sK1irOnVV13R6SWkovVHls3BlTLlDscm+h1Pa7GFUttWnJxms1k01n9UXx4utU/2d5s+IUYWmF+Sml4Zb9n2PLVYuEnGSua6or12topSco/obuPE6b1a+aZerfT+Jfc89jGM3c2R9Vnov42HxL6lHbqfxI89jGMeox6rN++JU97/kmRS4vHRN/RGlxjGY5seqzaT4tJ9El9zHqWqUurb8voYeMYyDbZFzbMnGU/UMf9Qw7RaXLJdPMlCpzZhPZLabW5+GPTX+b8ElmpXEFCmeg5d4BVtlVQgrkrnOT9mC3e/Za/UsP+3WicIucuMSfl7gVS11FGCuSucpPpBbv0Wp1nhfC6dnpqFNXJdXrJ6yb3KcJ4TTs1NU6auS6t9ZvWUnuZp2cTEVC2/cd2ihVLyAAXiyAAAAAAAAAAAAAAAAAAAAADV8wcv0rZSwTykr3CaWcH6rda/Rm0BGUVJafYw0mtM4vaqNax1nSrK5ro/dktJReqKWylGvG/pJdH6PsdU5i5dpW2lgnlJXuE0vFTfqnqtfozkdsstax1nSrK5ro/dnHSUXqv+Hm8vCdMuUexyMij0+q9pqKicW1JXNFuM3Nqs0a0cspLo/R9jRVYuLakrmupWi9nMnFx/QkxjGQYxjJaNeyfGMZBjGMaGyfGMZBjIqlW/Jf9JRrcmSj1L61fFkunmXUoEUEbvlvl6rbayp01clc5zfs047vd7LX6tWNfggbYxc3wiT8t8v1bbVUKauSuc5teGmt3u9lr9Wdm4PwelZaSp0lcl1b9qb1lJ6spwXgtKyUlTpK5LNt+1OWspPVmedfGxVStvud/Hx1THyAAXCyAAAAAAAAAAAAAAAAAAAAAAAAAAADUcyct0rdSwT8Mle6c0vFTlv3T1Wv0a24IyipLTMNJrTOF2qy1rHWdGusMl0fuzjpKL1T/AAXWyyRrxvWUl0fo+x1rmblmlbqOCp4ZK906iXipy3W6eq1+dzXIrRZ61jrOjXWGSzT92pHScHqn+Dz2XiOl8o9jj5GP6f8AiaCrBxbUlc0W4j0Nusca0b+kl0fo+x5yrTcW1JXNFaMuRyrIOD8F2IYiO8qzZGO2RjFyYlO8IobTlvlytb636dLJK51KjXhpR3e7ei1+rVhL8ECxGLk+ECXlvl2tbq36dJXJXOpNrw0o7vd7LX6tdx4HwOjY6KpUVclm2/anLWUnq/8AhTgXAqNioxpUVclm2/aqS1lJ6v8A4sjYnWx8dVLb7nex8eNMfIABaLQAAAAAAAAAAAAAAAAAAAAAAAAAAAAAAAAANNzPyxRt9HBU8Mle6dRLxUpbrdPVa/O5rcgxKKktMw0mtM4RarPWsdZ0LQsM1mn7tSOk4PVP8dSO0whNZpPz+p2Lmnlajb6OCp4ZK906iXipS3W6eV61+dzXFOJWWvY60qFoWGazTXs1Y6Tg9U/wcDKw3U+Uexx8mh1dV7THr0Yx6K4w5E9eveZHL3L9fiFf9Khklc6tVrw0Y+snnctf2bWupSl9KKMU5vhBFeXOXa3EK/6VHJK51ajXhox3e8nnctfq13bgHAKNioxpUY3JZtv2qktZyerf4WQ5f5foWGhGjQjdFZtv2qktZzerf4WRsjt0UKpeTvY+PGmPkAAslkAAAAAAAAAAAAAAAAAAAAAAAAAAAAEM7QlK5p9E77m1m2tPkATAxnb43Xq+Wd3R/Di17Ff46Pfvl0+YBkAxv4+Gd9666dbkr/MrK2paN5J36Ztr0AMgGK7erk7nc/t02+a+5c7dDLrmr+n0yAMg1PMXK9mt9PBaIYrr3CSeGdNvWMtPl0d2aM12+Gl76aPX/jLoWyLaSzfl4bzDSfRmGt9Gc+j/AOiVnxeK1Whw+H/6lK7bHd6HuOCcCs9ipKlZ4KnBZ6tyespSecn3ZmzqXJvPK/TZX5bkP8fDvftc+2X3IRrjD2ohCuEPatGSDG/j4d+i030+ZdK1xV3e/ZdGldn8zYbCcGKuIRu1WV+mdyvflqXRtsW7rn1S+V7az26AGQCKjaYz6bJ/s77vIrUrxir3er8ujAJAQK2wev2Za+IQ0z6fd3AGSDG/9whln1vuyed3UrC2xe66ddL7v8gGQDH/AI6Hf6MyEwAAAAAAAAAAAAAAAAAACgAADQAAAKgAoVAABQAAFQAChUAAokVAAKC7QAAKKyy6dOwAABUAAAAAAAAAA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40967" name="AutoShape 4" descr="data:image/jpeg;base64,/9j/4AAQSkZJRgABAQAAAQABAAD/2wCEAAkGBhAQEBQUERQUEBUWFRAUFBYUFBAVFBAWFRAVFBQUFRUXHCYeFxwkGRQUHy8gJCcpLC4sGB4xNzAqNSYrLSkBCQoKDgwOGg8PGjYlHyMsLCwsMS0sLCwsNiwsLCkpLDQ0LSo0LCksLywsLCksKSwsLCksLywsLCwsLCwsLCwsLP/AABEIAMIBAwMBIgACEQEDEQH/xAAbAAEAAQUBAAAAAAAAAAAAAAAAAwECBAUHBv/EADoQAAIBAQYEAwcCBwABBQAAAAABAgMEERIhQVEFBjFhIrHBMkJScZGh4ROBFGJywtHw8aIHFRcjM//EABoBAQACAwEAAAAAAAAAAAAAAAACBAEDBQb/xAAsEQACAgIBAwMCBQUAAAAAAAAAAQIDBBESITFhEzJBIoFCUXGx0QVTcqHw/9oADAMBAAIRAxEAPwDuIAAAAAAAAAAAAAAAAAAAAAAAAAAAAAAAAAIbVa4UoOdSShFdXJ3JGh/+QbDiuxyu+LBK7/P2ISsjH3MhKcY92ekBj2LiFKtHFSnGpHeLTu7PZ/MyCSe+xNPYABkAAAAAAAAAAAAAAAAAAAAAAAAAAAAAAAAAAAAAAAAxuIcQp2enKpVkoQir235LdvokV4hxCnQpyqVZKEIq9t/ZJat6I4lzlzhUt1TWFKLf6cPtjlvJ/botW9F1yrXkr33qpeS/mznWpbamsKUW/wBOF/8A5y3k/t0WrdnLnBqlrlfe4UovxT3fwx3fl9jE5a5anbJ3yvhSi/HLWT+CHfvp9EdNs9nhThGEIqEYq6KXRI8/k5HXXycuMZWPlIx7DwahQd9KGGS97FPE/nK/8HouF8axeGeT6Xvqvn/k1SI6tJvOOUl079maaMmyqW0/4LcG4e09kDR8G4yn4J5NZZ+72fbubw9NRfG6PKP3L0JqS2gADeTAAAAAAAAAAAAAAABZVrRir5NRW7aS+5qOZ+aaNhpYp+Kcr1TgnnN79orV+pzysrda5fq1IvPNKTUVFaKMW8kU8nLhR37la3IVb0urOtU60ZK+LUlummvsXnHKNutNiqKSxU33zhUWqd2Ul/uR07l7mGlbKeKHhkrlODecH6p6MY+XG7p8inIVnTszagAuFkAAAAAAAAAGPb7fToU5VKslCEVe2/Jbt7FbdbqdGnKpUkoxir235Ld9jj3N3NNS2T1jTi3gh/dLeXl0+de+9VLyV771UvJj8483VLdU1hSi3+nD+6W8n9ui1bweXeW52ud8r4UovxS1k/gh376fREvAeXZWud8r40ovxS1l/JHv30OhUKMacVCCUIxV0UuiR5/IyWnpdzlRi7JcpF1noQpwjCEVCMVdFLokSosRcjnItpF4LSt5NGSOvRb8UXdJdHv2ZseCcxKTdOp4Wndn7vz7dzClO5XmqtFG94o5TXR79mTjlToknExycHtHRAea5d5iU4qM3ds37vZ9vI9KeqxsmGRDlH7r8i9XYpraAALJsAAAAAAAAABoebubqPDqOKfjqSvVKmnnUe72itX6lOb+cKPDqOKfjqSvVKmnnUe72itX6nhOE8JrVav8Zb/HXlc6dN9KK93w6XaR06vxdKWXlxoj5Kt13H6Y9/2LuFcMrVqrtlueKtK506bWVFe74dLtI6dXn03cpXiUry288jbOVsuUiklopXpRqRcJrFF/VbNbM85hr8PrxnTl/TL3Zx1jJea/dHo7y2pCM4uE1ii/qu62YpslU9ojKO+q7nreX+YKdsp4o+GSuxw1g/VPRm1ORKNaw1ozpy/pl7s1rGS81+50ngPHqdrp4o+GSuxw1i/VbM9ZiZiuWn3/AHL9F/P6ZdzaAAvloAAAENstkKMHOo8MV1fot32FrtcKUHObwxXV+i3ZzfmLjs7VP4YL2I/3Pd+XnWyMhVLyaLrlWvJhc08xTtc9Y0434If3S3l5ees4RwGVplfK+NKL8UtZfyx799DO4fwd1nfLw017T1f8se/kekgoxSjFKMVkktDzl+Q9v8zmac3ykXUqcYRUYJRjFXRS6JEiZGmVTKKRvRKmVTI8RXEbEjJJeVvI8RSVS5XsyNltqqafuYzqJZvJLN9iyda+9v8A4aavbXXlgh7Gr+P8eZV4uyTfwapSMnhcm25LK9tr93ee55e4k5rBLO5Zft1R5ChBRVx6Hlei3UxaJP7q5ev0LmFZJZMeHy9fb/upspbUlo9SAD2Z0wAAAAAAaHnDm2lw6hjn45yvjSpp51JXfaKyvfy1aN82c64hZVaLY7VWWLB4LLTfSnGL/wD1kvilK+SWiw6rKrlZCphv5+DTdNwj07mq4RwirVq/xtv8deVzp037NBe63HRrSOnV+LpvJSv6lJTv6lrZ5eyUrJcpHPS0VbKFLyl5q4gqUKXi8xxBc1GUXCaxRfXdd1szUpVbFVjOnL+mWk1rGS80bS8q8MouM1ii/t3XclBuD2iLW+q7nsOA8dp2unij4ZK7HDWL9VszZnKF+rY6sZ05f0y0mtYyXmjonAuO07VTxR8MldjhrF+q2Z6bDzFcuMu/7l6i/n9Mu5syK1WqFKDnN4Yrq/RbsWq1QpQc5vCl1/wt2eC41xmdon8MF7Mdu73ZuyMlUrybLbVWvJHx3jU7TP4YL2Y7d3uzBsfDv1HfLwwXV79l3JrNZMebyiur37IzZVOiSuS6LY85bdKTb31Oa9ye2XOSuSisMVkktAmWJlbysokiRMqmR3lcRLRkkvK3keIYiWjOyS8xLVaNNF1FqtWFXLrr2R5i22913gh7Gr+P8eZBxc3xXb5Nc566EtstzrvBD2NX8f48zZWOzKCILFZVBG84RwqVeSuWWr0S3f8AuZrluTVdaNcItvyScK4XKtLtrtdu/wDcz2tkskaccMf33b3YsdjjSiox/d6t7snPTYGBHHXKXWT/ANeEdWqpQW33AAOmbwAAAAADD4tVcaMmuy+rSZ5NNVFd0eh7O1UFUg4vVXfLZniLbZp0ZtSV3l812OJ/Uq5OSl8aKeQntP4IZ3p3PJluIy7lVjtJdH6MwJpxdzyaOUupUZfiKXlmIpiGjGyTEMRHiGIcRsvvGIjxDEY4jZLemnGSvi/t3Xc10XVsdVTpy/plpJaxkvQzMRdiTTjJXxf27oytxe0YfUl4nxydqub8MUsop3pO7N92Y1ns+LN5RXV79kUoWLDk3fFZp7p6fMmnVv6ZJdEbJzlN7fcy229yJJ1b8lkl0RbiIsRXEa+I2S4hiIsRXENDZLiK4iHEMRnRnZNiILTbFH5/Zd2Yto4gllF/N6I83bre6zww9nV/H+CKTm9R+7NU7Ndia3cQlWeGHsav4/x5mdYrMooxrFZlFHoOCcInaJpJZdW30S3f+NSMvqarrRCEXJ+Sfg3CZ15pJZdW9Et3/jU99YrFGlBRivm9W92UsNhhRgowXzesnuzJPQ4ODHHXKXWTOxTSq15AAOkbwAAAAAAAAAYnEuHRrQueT917P1XYywRlFTXGXYw0mtM55aYys9RwmsL+zWji9UZU4RrR2kuj9H2PU8Z4NTtNPDLJ54ZXZxfqt0c8ruvYqrhPov3TWji9jzeXjSoe/j4f8nNug63v4JqkXFtNXNFuIz/1adois8Ml0b8n2NZUTi2nk0V4SUuxoZJiGIhxjGbNGNkuIYiLGMRjQ2S4hiIsYxjQ2TYimIixjGNDZNiGIhxjGNDZNiGIw6tvhHW/sszDq8Tk+nh8yLkkRc0jaVbVGPV/tqYFot7l2X+9WYDq7mstdtdR4Y+zr/N+CEVKx6XRGqVjZNbLc6rwx9nV/F+DJsdnSMeyULj0PAOCVLVUUYq5LOTfSK3fotScuuq60YhFzekZHAuDTtM0oq5dW30it3/jU6Vw/h8KEFCCy1esnuynDeG06FNQgstXrJ7syzu4eEqFt+47dFCrXkAA6BYAAAAAAAAAAAAAAABruN8Ep2qnhnk1fhlrB+q3RsQRnBTXGS6GGk1pnI69GrY6zp1Fdd02a0knqjY1qMbTC+LwTS8Mt/5ZbryPcce4FTtdPDPJq9wmusH6rdHM6sK1irOnVV13R6SWkovVHls3BlTLlDscm+h1Pa7GFUttWnJxms1k01n9UXx4utU/2d5s+IUYWmF+Sml4Zb9n2PLVYuEnGSua6or12topSco/obuPE6b1a+aZerfT+Jfc89jGM3c2R9Vnov42HxL6lHbqfxI89jGMeox6rN++JU97/kmRS4vHRN/RGlxjGY5seqzaT4tJ9El9zHqWqUurb8voYeMYyDbZFzbMnGU/UMf9Qw7RaXLJdPMlCpzZhPZLabW5+GPTX+b8ElmpXEFCmeg5d4BVtlVQgrkrnOT9mC3e/Za/UsP+3WicIucuMSfl7gVS11FGCuSucpPpBbv0Wp1nhfC6dnpqFNXJdXrJ6yb3KcJ4TTs1NU6auS6t9ZvWUnuZp2cTEVC2/cd2ihVLyAAXiyAAAAAAAAAAAAAAAAAAAAADV8wcv0rZSwTykr3CaWcH6rda/Rm0BGUVJafYw0mtM4vaqNax1nSrK5ro/dktJReqKWylGvG/pJdH6PsdU5i5dpW2lgnlJXuE0vFTfqnqtfozkdsstax1nSrK5ro/dnHSUXqv+Hm8vCdMuUexyMij0+q9pqKicW1JXNFuM3Nqs0a0cspLo/R9jRVYuLakrmupWi9nMnFx/QkxjGQYxjJaNeyfGMZBjGMaGyfGMZBjIqlW/Jf9JRrcmSj1L61fFkunmXUoEUEbvlvl6rbayp01clc5zfs047vd7LX6tWNfggbYxc3wiT8t8v1bbVUKauSuc5teGmt3u9lr9Wdm4PwelZaSp0lcl1b9qb1lJ6spwXgtKyUlTpK5LNt+1OWspPVmedfGxVStvud/Hx1THyAAXCyAAAAAAAAAAAAAAAAAAAAAAAAAAADUcyct0rdSwT8Mle6c0vFTlv3T1Wv0a24IyipLTMNJrTOF2qy1rHWdGusMl0fuzjpKL1T/AAXWyyRrxvWUl0fo+x1rmblmlbqOCp4ZK906iXipy3W6eq1+dzXIrRZ61jrOjXWGSzT92pHScHqn+Dz2XiOl8o9jj5GP6f8AiaCrBxbUlc0W4j0Nusca0b+kl0fo+x5yrTcW1JXNFaMuRyrIOD8F2IYiO8qzZGO2RjFyYlO8IobTlvlytb636dLJK51KjXhpR3e7ei1+rVhL8ECxGLk+ECXlvl2tbq36dJXJXOpNrw0o7vd7LX6tdx4HwOjY6KpUVclm2/anLWUnq/8AhTgXAqNioxpUVclm2/aqS1lJ6v8A4sjYnWx8dVLb7nex8eNMfIABaLQAAAAAAAAAAAAAAAAAAAAAAAAAAAAAAAAANNzPyxRt9HBU8Mle6dRLxUpbrdPVa/O5rcgxKKktMw0mtM4RarPWsdZ0LQsM1mn7tSOk4PVP8dSO0whNZpPz+p2Lmnlajb6OCp4ZK906iXipS3W6eV61+dzXFOJWWvY60qFoWGazTXs1Y6Tg9U/wcDKw3U+Uexx8mh1dV7THr0Yx6K4w5E9eveZHL3L9fiFf9Khklc6tVrw0Y+snnctf2bWupSl9KKMU5vhBFeXOXa3EK/6VHJK51ajXhox3e8nnctfq13bgHAKNioxpUY3JZtv2qktZyerf4WQ5f5foWGhGjQjdFZtv2qktZzerf4WRsjt0UKpeTvY+PGmPkAAslkAAAAAAAAAAAAAAAAAAAAAAAAAAAAEM7QlK5p9E77m1m2tPkATAxnb43Xq+Wd3R/Di17Ff46Pfvl0+YBkAxv4+Gd9666dbkr/MrK2paN5J36Ztr0AMgGK7erk7nc/t02+a+5c7dDLrmr+n0yAMg1PMXK9mt9PBaIYrr3CSeGdNvWMtPl0d2aM12+Gl76aPX/jLoWyLaSzfl4bzDSfRmGt9Gc+j/AOiVnxeK1Whw+H/6lK7bHd6HuOCcCs9ipKlZ4KnBZ6tyespSecn3ZmzqXJvPK/TZX5bkP8fDvftc+2X3IRrjD2ohCuEPatGSDG/j4d+i030+ZdK1xV3e/ZdGldn8zYbCcGKuIRu1WV+mdyvflqXRtsW7rn1S+V7az26AGQCKjaYz6bJ/s77vIrUrxir3er8ujAJAQK2wev2Za+IQ0z6fd3AGSDG/9whln1vuyed3UrC2xe66ddL7v8gGQDH/AI6Hf6MyEwAAAAAAAAAAAAAAAAAACgAADQAAAKgAoVAABQAAFQAChUAAokVAAKC7QAAKKyy6dOwAABUAAAAAAAAAAA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40968" name="AutoShape 10" descr="data:image/jpeg;base64,/9j/4AAQSkZJRgABAQAAAQABAAD/2wCEAAkGBxQPEhUUDxQWFRUUFBQWFhcXFBcXGxUdHBgXFh4XFxYYHCggGBwlGxQUITElJSkrLi8uGB8zODMsNygtLisBCgoKDg0OGhAQGi8mHSUvLCwsLCwsLCwsLDIsLCwsLCwsLCwsLCwsLCwsLCwsLCwsLCwsLCwsLCwsLCwsLCwsL//AABEIAOEA4QMBEQACEQEDEQH/xAAcAAABBQEBAQAAAAAAAAAAAAAAAQIEBQcDBgj/xABCEAABAwIEBAIGBwYGAQUAAAABAAIDBBEFITFBBhJRYRNxByJCgaGxIzJikcHR8BRDUnKy4RYzNFOCopIXJGPC8f/EABoBAQEAAwEBAAAAAAAAAAAAAAABAgMEBQb/xAAyEQACAQMCBAQGAgICAwAAAAAAAQIDBBEhMQUSQWEiMlGxE3GhwdHhgfAUIzORFUJi/9oADAMBAAIRAxEAPwDcUAIAQAgPP8XcWwYZHeY8z3X5I2/Wd3+y3uVrqVFBanVbWk7iWI7dWZPX8SYjiZJMv7PCT6rYyW5eYPM7zJA7LjlVnLsfQ0bCjSW2X6srm4NPGeaGpeH9Q97Sf+QN1hqtmdLhBrDS/wCj0XD3pJqqN4ixJpkj057Dnb9q4ykHxW6Fw08SPMueFwms0tH6dP0a7huIR1MbZYHh7Hi4cP1key7IyUllHg1KcqcnGSwyUqYAgBACAEAIAQAgBACAQm2ZQGX8X+kx3OafCgHvBIdKRcdxGNDn7Ry89Vy1LjXET2rThfMuet/1+TxFRh9VUnmq6h7nHYuc63kL2HuXM3KW7PZhSpwWIxSO9DXV+G+tTTuewaxuJc238hP9NirGc47M11rSjVXij/K3NV4I45hxNvKfo6gC7ozv9ph9ofELtpVVP5nzt3YzoPO8fX8nrFtOIEAIAQAgBACAEB5njji+PC4bmzpnj6KO+v2ndGj46LVVqKCOuztJXEsdOrMXpaeStldU1ji8vPNn7XYDZg2C4HmTyz6qnTjTioxWEj0AyTJtUfUchdM4Gz07JmlkgBB/Vwdirua5Ra1RAwLGZ8CnuOaSmkPrMvr3GwkHx+WVOo6b7HHdWsbmONpdH/ehueGYjHVRNlgeHseLgj5HoRoQvQjJSWUfL1KcqcnGSwyUqYAgBACAEAIAQAgEe4AEk2AFyTkB3KDcx/jXi+TE3upaBxbTtNpZh+97A/wa/wA3lrxVavN4Y7H0NjYKkviVF4ui9P37FbRULKdvLGPM7nzK06I9ZJs7KGzRCEJkOPoU1fhrmvE1K4xytPMOU2z6g7H5pqnlGuUFJOMloar6PuNm4izw5rMqYx6zdOcD22g/EbLupVVNYe58xfWToSzHyv6dj2S3HnggBACAEAICh4x4oiwyDxJPWe7KOMavd+DRuf7LXUqKCyzptbWVxPlW3VmIxslxCY1Na7mLjkNARsANmDYLz23N5Z9XSoxpRUILQvWiyG9IcAiQlLB1AWRpyc3NssWjdF5Qr2NlaWSC4OX67qp50ZrnDGqIfDOOy4FUcr7vpZTdwG23O3o4WFxuFnTqOm9djhvLRXMcrzLb8G40dUyZjZInBzHtDmuGhB3XenlZR8xKLi3GW6OypiCAEAIAQAgEc4AXJsBmSdkBj3GvF78UkNJQuIpx/my/7meg+xl/y8lxVavN4Y7H0NjY/CXxKnm6L0/fsRKenbAwMjFgPj3Pdadj1Yx5tWGqhu0SHWVNTeRpUaM4sa4IZNFXXUr2vbPTOLJ4zdrhvb4Xtfz0KbPKNU6cZxcZLKNX4C4yZiUfK+zKiMASs0vsXsH8N9tl30qqmu58te2creWV5Xt+GesW04QQAgBAee4y4siwyLmk9aRwPhRg5vI6/wALRlcrXUqKCyzqtbWdxLC26sxZzpsRmNTWnmv9VugtsGt2aPivPlJzeWfVUaEKUOWC0LpjbIb0h6JBvA4LI1M6BCDi26ETwcHtssWjfGWUE0TZmGOUXB36dwdiqnnRmucMao48K8Ry4HN4U930kjr315PtsHX+Ju+oWynUdN4ex515ZxuI80fMvqbZSVLJmNkicHseA5rgbgg7hdyedUfNyi4txktTsqYggBACAR7gASTYAXJOg7lBuY3x1xi/E5DR4efoP3kguPE657R/1eWvFVq83hjsfRWNiqS+JU83Ren79iNR0jKZgZH5k7k9StOx6kY82rFGaxN2yOobZZpGlyyNcgGFQo0FQ2Jg9t1C4KevpXse2emJZNGeYFuRNvx+YyVy1qjXUpqcXGS0ZqXAHHjMRaIprR1LRm3QSW9pl/i3UeS7qVZT0e58ve2MqD5o6x9vme1W488EBS8W8Rx4bTumkzdpGy9jI7YDtuTsFhUmoLLOi2t5V6nKv5foYYTLiEzqmscXFxuAdLbNaNmDpuvOk3N5Z9bRoRpQUYrQu4mIb0h5KEbFCpgzoFTEeEIPCpiOLL6pgKTT0Iz2FuqwawdEZKSCWJk7DHMLg6HcHqDsVU86M1ThjxROPC/EcuBzeFPzSUkhyI9i/tsHXq3fULbTqOm8PY8+8s43MeaOkl9TbKWpZMxr4nB7HgFrmm4IO4K7U86o+blFxeJLU6qmIIBHuABJNgBck5Adyg3Mc454xkxOQ0eHkiEG0sg/eba7R/1eS4qtXm8Mdj6GxsVSXxKnm6L0/fsRaKjZSs5I83e07cnqfyWrY9SMXJ5ew4C6xN7aSO7WWWWMGiUsiOQgwoU5uQyGOUKDXKGaYkrLqFKDE6FzXCaAlsjTzeqSDce00jQptqjCcFJYaNe9HXGoxKMsls2ojA5xs8aeI0eeo2Pmu+jV513Plb6ydCWY+V/TseyW44DCONMUOJYg8H/JpiY2DYkGzj73D7mhefWnzS+R9Xw23VKkn1er+wsLL+QWs9E7Of0QNjQqYHQIQeFTE6NQg8KmJ0CEFc0HIoE2nlESWItWDWDojNSFfGydhimFwdD07g7FZJ50ZqqQx4okfhfiKXA5vBqLyUkhJFhfkv7Te/Vu+oWynUdN4exwXlnG5jzR0mvqbZSVLJmNkicHMeA5rgbgg7hdqedUfNyi4txe50c4AXJsBmSdlTExzjjjCTFJDR4ebQaSyaeJY9do/wCryXFVq83hjsfQ2NiqK+JU83Ren79jhRUbKSPkj+sfrO3J6n8lq2PTjFzeXsI1pcVjub21FEpkYas0sHPKTkIUAxyhTm5DIYVCnMoUYVDIVknVDJDKhm4UKUzKt2H1cVVFlyuu4DcaOHvaT71Yy5ZZRzXNFVYOD6m8/wCI6f8A3G/+QXo86Pkf8efoYDg92TTMf9cOdfzDiD8V5vXU+ypNOKa9CdV4r4Lg0t9Ui5O/uQ3JZRNp5g8czTcFUwawd2qmI8IQ6BUxHhCDwhDoFTEeEIOtfIqky1qiHNAW5jT5LBrB0wqKWj3FkjZUMMUwuD9/mDsQqnnRmqcOV8yIvC3EUuBzeDPd9JI7I68n22jr/E3fULZTqOm8PY4byzjcx5o6SX1JnG3GL8VeaTDyRB+8kzHiDvfMM7auPZWrV5/DHY12NiqP+yp5ui9P37HOio2UcfJHqcyTq49StWyPRjFzeWDIy8/MrFLJvlJRRKawNyCzxg53Jt5YhQDChTmVCjChkMKhTmUMhhUKcyhSLV4k2EWdmTo39aBQzSyUmLVXiRMJFiS428slGYz9D1H+B6zoFv8AgzPG/wA6iSfSnw6+iqv2yFv0Urrvt7DzkQeztb9bq3FPD5kOF3SnD4b3X1X6PPVsIqYw+PUC4/Fp7rQe3GRVUVY6F1xpu07/AJFQzayepo6lsreZh8+o7FZGhrBJaqYnQKkHhDEe0oQeCqQeChB4KpiOBQEeWn3b935LFx9DdCp0kNnhZUxmOUX+YPUdCm5hKPK8oZQUUdJHysHmTq491dEiJObHshLjdyxxnc2uaisRJGmizNO40lQDCUKMJUMhhQowoUYVDI5lCjCoUq8UxIR+q3N39Pmo2bIxyUUbDI4knu5x2HUqGbeD13o54bOI1Qmc21NTuGvtEZtYPeQ4/wB1uoU+aWeh43ErtU4OK8z9vU3ey9A+XI+I0LKmJ8UzQ5j2lrgdx+ajSawzOE5QkpR3Rg/EeAS4LPZ1308hPI/r2PR4H36+XnVKbpvsfVWd5GvHut0V2JUQkHiw53zIG/cd1gz0YyK2iq3RO5m+8bEKGbWT1tFVNlaHN943B6FZGhrBJBVMB4KpB4KEHgoQeCqYjgUA4FCC3VIFhe+6hcvGAOaoWRCUAhKgGkoUYShRhKhRhKGQwlCjCVCjChSqxfEvD9Vn1z/1/usWzZGOTzzWl57nMk/EkqGzY9FwjwxJiknhxXZAwgzS217N6u6DbUrZTpub7Hm3t7GhHPXov70N8wrDY6SJsMDQxjBYAfMncnqvRjFRWEfJ1KkqknKT1ZLVMAQEPFsNjq4nQztDmPFiPxB2I2KkoqSwzOnUlTkpReqMN4m4cnwWW4vJTPPqv/8Aq631X/A/AefUpOD7H1Nnexrx9JdV+CpraJsrfFgzvq0fgOvZaz0oyIFDWOhddvvHUKGTWT11HVNlaHMOXy7FZmhrGhJBVMRwKEHgoQcChBwKpBwKEFugC6EC6AQlCiEoBpKFGkqFGEoUaShRhKhkMJQpVYtiXhDlbm8/9e6jZnGOTzgBcT95J+ZKxNraRf8AB/C8uKS8kd2QMI8aW3/UdXHYbalbKdNzfY829vY0Y5e/RG/YRhcVJE2GnaGsYLAdepJ3JOZK9GMVFYR8pVqyqyc5PVkxU1ggBACA4V1HHOx0czA9jhZzXC4KjSawzKE5QfNF4Zh/F/CkuDS+LDeSledd2X9l/fo7fRcFWk4PK2Pp7G+Vdcr0l7/IpquibUN8WC1zqOv5OWo9SMyuoKx0D7jyc05X/IqZM3FNHrqWpbI0OYbj5dis0aGsHcFUxHAoQcChBwKEHXVILdAF0AXQCXQCEqFGkoBpKFGkoUYSoUaShSsxbEhELNzefh3KjZsjHJ5xjDISSe7nHQdyVibW0kXvCXC8mKy8kV2U7CPFlI+A6uOw2189lOm5vsebe3saEcvfov70N9wjC4qSJsNO0MYwWAG/Uk7k7lejGKisI+Uq1ZVZOUnqTFTWCAEAIAQAgONXTMmY6OVoex4LXNIuCDsVGs6MyjJxalF6mH8Y8KyYNL4sF30sjvMs+w8/J2+h78NWk4PK2PprG+VdcsvN790VdTSMqm+JEbO69ezu607nqRlgqqWpfTPzH8zTv+uqmxsaUkespalsjQ5uh+HYrNHO1g7gqkHAoQUFCC3QC3QgXQBdAF0KISgGkoUaSgGkqFGkoUrMXxIQizc3nTt3KjZsjHJQQU7pSXuNmjNzz+HUrE2NpF5wrw3Ji0vhw3jpoyDJIR+uZ52GgC2U6bm+x5t7exoRy9+i/vQ3rCMLio4mw07AxjBkBv1JO5PVejGKisI+Vq1ZVZOU3lkxU1ggBACAEAIAQAgOVVTMmY6OVocx4LXNIuCDsVGs6MyjJxaktzDuMeFZMGl8WC76V5tnmWE+w/8AB3uOevDVpODytj6axvlXXLLze/dEN8UdWwH7iNW9lq3PTUsESgppKaS1uaNxAJG3QkbKbGUmpIvgVkahwKEFuqBboQW6ALoAugEugEugEJQohKhRpKA4VMpa0kAuI0A3KGSRRR4aTeSpdyjUi+fvO3kscGxyS2LHhvAJcYmDIgY6aIjnfbQdB1eRoNtT32U6bm+x595eRoRy93sv70N3wjC4qOJsNO0NYwWA69STuScyV6EYqKwj5WrVlVk5yerJiprBACAEAIAQAgBACAEByqqZkzHMlaHseCHNcLgg7EKNZ0ZlGTi8xeph3GHCsuDS+LBzPpXnz5CfYefk7fTz4KtJweVsfTWN8q65Zeb37oZS1LZWhzDcH4ditZ6R3BVIKChB10At0AXQgt0AXQCXQCXQohKAaShRCUKcppQwEuNgNSoCNw/gc2NT8rLx07D9JJbTsOrzsNtfPOnTdR9jivLyNCOXv0X96G64RhcVHE2GnaGsYLAdernHcncr0IxUVhHy1WrKrJyk9SYqawQAgBACAEAIAQAgBACARzgBcmwGZJ2QGL+kHjV2IvNJQn6AH6R/+6Qb5dGAgeZ7a8NatzeGOx9Hw+w+H/sn5unb9lTQUjYW8rfeep6rSexglAoQUFUC3Qgt0At0AXQBdAF0Al0AhKFGkqAQlCnCphbI0teLg/q6DB24N4okwaXw5rvpZHXNhmw5Dnb3sBcbgZLZSq8jw9jzb+xVdZXmW3fsblSVLJmNkicHMeA5rgbgg7hd6edUfMSi4txe51VMQQAgBACAEAIAQAgBAI9wAJJsALknQdyg3MX9IHG7sQeaShP0AP0kgy8Xt2j/AKvLXirVubwx2Po+H8P+H/sqLxdF6fv2KbDqIRt5We89VznspYLAtDQhTiCqQUFCC3QC3Qgt0AXQBdAJdAF0KJdANJQCEoUdE4Xz3UKNrKMPaQRcHb8kB04O4pkweTw5bvpHuz3MR/iaPmN9s1tpVXB4ex5d/YKsuaPm9+zNvpKlkzGyROD2PAc1wNwQdwu9POqPmJRcW4yWp2VMQQAgBACAEAIAQCPcACSbAC5JyA7lBuYv6QeOHV7zS0JIgBtJIP3vv/2/6vLXhrVubwx2Po+H8P5MTmvF0Xp+/YpcMoAwWb73dVoR7WMFnk0dkBFfJcoBAUAt1SC3QC3QBdAF0IF0AXQol0Al0AhKhRCUA0lCkinnvkfcgaCspBICCNdR1Qg/g/imTB5OSXmfSPdmNTCT7TR8xv567aVXkeHseZf8PVZc0fN79mbdSVLJmNkicHseAWuabgg7grvTzqj5eUXF4ktTqqYggBACAEAIBHOAFybAZknZAYt6QuOXV7jS0JtBpI/TxbbA7R/1eWvDWrc3hjsfR8O4dyYnNeLp2/fsUeF4eGiw03PVc6PcwootsmjoAqYkKWbmPZDLAwFALdCDroBboQLoBboAugC6AS6ALoBLoUQlAIShRpKgGkoUm0tRfI6/NUxaCrpQ8d/n2KBMfwfxS/CJOSTmfSPd6zdXQk+03t1G/nrtpVuR4ex5nEOHqsuaPm9+z+zNupKlkzGyRODmPAc1wNwQdwu9POqPlpRcW4vc6qmIIAQAgEe4AEk2AFyToO5QbmLekPjl1e40tEfoAbSSDLxew/8Aj/q8teGtWz4Y7H0nDuHcmJzXi9PT9+xQYXh4AsNNz1XOj3MKKLkkMHQBUw3K6eoLz22ChsSwcwUA4FCCgoBbqkFugFugC6EC6DAXQYC6FEugC6AS6hRpKAQlCjSUAl0KT6Sq5sna/NUwlEWtpRIO/wA+xRoJ+o/g3ip+Eyckl3Ur3es3Uwk+0wdOo389dtGs4PD2PM4jw5Vlzx83v2f2Zt1JUsmY2SJwex4DmuBuCDuF3p51R8rKLi3GS1OypiCARzgBc5AZknZAYt6ROOXVzjS0TrQAkSSA/wCb2B/2/wCry14a1bPhjsfScO4dyYnNeLovT9+x5vDKDZuntFcyPewoIvCWxt6ALI16tlZUVBee2wWOTYo4OYKFFBVIOBQC3Qgt0At0IHMgFugOU9U2P6x92/3IMBNUNYAXGwOSDA9rwRcG4QC3QCXQCXQol0AhKFGkoUQlQDSUKWNFW39V2ux6/wB1UzXKPVC4hRiQXAztmOqNEjLox/BnFr8Jk5JeZ9I92bdTCTq5o++4389d1GtyPD2PM4jw5VlzR83v2f2ZudPO2RrXxuDmuALXA3BB3BXenk+UlFxeHudFSGU+l3itxd+wUxsSAZ3A9cxGD5C57EDquS4q/wDqj3OFWfN/tl/H5PCYfRWs1vvP4rjPp0lBF7dsLew+8rLY1ayZVVFQXm502HRYm5RwcgUKOBQgoKEHXQC3VILdAF0At0IRq2tEYsM3bDp3KArKdviO5nnIZuJ+SAtZg2ZhDSD0I2KBPOxVU1S6I2Om4/JClzFMHi7dEA66AS6AQlQohKAaShRpKARCghSyoa2/qv8AcfzVTNUodUNxWhDwTb+Yde/mjRIvOjLn0WcTupZxRTuJilP0JP7t2tv5XWtbY26ldNvVw+VnhcWssp1Y7rfuvyjZl2nzh8yGqM9VNK/6z3vdntd2nuGS8mTy2z7m1goJRXRF/ARCy5+s7O34JsdDzJkCeYvNz/8AihsSwc0KCAEILdALdCC3QC3Qgt0BFrazkyH1vkqQq2guNye5J27oQv8AhLhmXFZQyO7KeMjxJPwHV52G2/fZSpOb7Hm3t7GjHv0X96Ezjjg2TCZPFgLn07iAHHMsP8Elra7H8dcqtFw1Wxpsb9VtHpL3+RQytE7edn1hqFoPYi+ZZIlPOYzl7x1VKXMUweLhQo66FEJQDSUKJdACFBACAEBPoq23qv02PTzVTNcodUVfEMXhlrmGxDg5hGx1y8iAmzNVTEo6nvf/AFOf/AP/ACK6/wDIPnP/ABi9Tw3FOGnD8QljIs0vLmd2PJIt5af8VzVY8smj17CuqlOM/wCGLdYHqAhQQAgBACAEIF0At0BHq6rkFhr8kIyrALjn5kn8VTAv+D+FpcVl5I7sgYfpZbfAdXnYba+eylSc32PNvb6NGPfovv8AI3/CMLio4mw07QxjBYDr1LjuTuV6MYqKwj5SrVlUk5Sep3qqZkrHMlaHseCHNcLgg7EI1nRmMZOLynqYTxzwbJhMniwXfTOOR1Md/YeenR3468FajyarY+nsL9Vlh+b3POTxCQc8eu4/W60HsrEllEannLDce8IC2jlDhcIZjkAIUEAIAQAgBACAifsz6yeKnhzc9waOxOp8gAT7lYxcnhHHdVowi5PZG3f4Bpf4G/cvQ+DE+S/z6vqM9InBwxOEGOzaiIHw3HRw1Mbj0Ox2PvStS513LY3joSw/K9/yYrTPcxzopQWyRktIOoIyIPcLzmsPDPsaNVTisP5EpDeCAEAIAQAgBAR6up5Mhr8kMWytALiSfMkoYl9wfwtLisvJHdkDCPFktp2HV52G2p77aVJzfY82+vo0Y9+i+77G/wCEYXFRxNhp2BjGjIDfqSdyeq9GMVFYR8nVqyqycpvUmKmsEByq6ZkzHRytD2PBa5pFwQdiFGs6MyjJxalF6mFcccHyYTJ4sN30r3ZHUxn+B5+Tt989eCtR5NVsfUcP4gqqw/N790ebmhEg54/eP1utB7OkllEaCYsPzCETwWscgcLhDMehQQAgBACAEBFrKnk9VubjkAM/h1Q1VKnKjW/RhwUaFnj1Lf8A3EgyGvhNPs/zHf7l30KXIsvc+R4je/GlyQ8q+p75dB5gIDxfH/ArMQHiwWjqWD1XaCS2jX/gdu4WmrRU9VuejY38qD5X5fb5GQeux7op2lksZs9hyI/WS89pp4Z9fRrRqxUkzoobgQAgBACAjVdTyZDX5IYtle1pcST5knZDEvuEOF5MVl5I7sgYR4sn4Dq8jQbanvtpUnN9jzb6+jRj36L7vsb9hGFxUcTYadoaxgsB16knck5kr0YxUVhHydWrKrJzk9WTFTWCAEAIDlVUzJWOjlaHMeC1zSLgg7FRrOjMoycWmtzCuOOD5MJk8WG76V5sCczGT7D/AMHe4568FajyarY+o4fxBVVh+b37o87LEJRzM1+fn3Wg9nSSyiLDKYz8whE8FpFIHC4QzHoUEAIAQEapqLEMYOZ7iA1oFzc5AW3N9kWpqqVFBGq+jrgD9ltU1o5qg5tYbEQ337vtvtoOq76NHl1e58nf8QdVuEPL6+v6NDXQeUCAEAIDynHPBkeJM5mWjqGD1JANbew/q35LVVpKa7ndZXs7eX/z6fdGLXfG90VQ0xysNnNOX3dV5zTTwz7GjXjUimmdVDeCAEBHq6nkFhqfghi2QIoi+5JsNyUMS94T4YkxWXkjuynYfpJLadh1eem2pW2lSc32PNvr6NGPfovu+xvuEYXFSRNhp2hjGCwA36kncncr0YxUVhHydWrKrJyk9SYqawQAgBACAEByqqZkrHMlaHseCHNcLgg7EKNZ0ZlGTi8p6mFcccHyYTJ4sN30rzkdTGT7Dz8nb6a68FajyarY+o4fxBVVh+b09e6PPyRtmbzN1/WRWg9lYksoiRSOidn7whNi0jeHC4QzHIUEBEqqkghkYLnuIAAFzc6AAansm5pqVVFGu+jngRtE0VFUA6pcLgGx8G40H2s8z7h376NHlWXufJX9+6zcIPw+571dB5gIAQAgBACA8d6QuCm4lH4kVm1MY9R2geBnyP8AjY7H3rTWpKa7nfY3rt5Yflf07oxdkro3uinaWSMJaQcjcbHv8157TTwz6+jWU0nn+SUodBxqZuQX32QjeCFFBzevIbDXzQx7svOFeG5cWl5Irx08ZHiSW0+y3q49NtSttKk5vsebfX0aMe/Rff5G9YRhcVHE2GnYGMYMh16kncnqvRjFRWEfJVasqsnKb1JiprBACAEAIAQAgBAcqumZMx0crQ9jwWuaRcEHYhRrOjMoycWpRephXHHB8mEyeLDd9K85HUx39h/4O33z14K1Hk1Wx9Rw/iCqrlfm9+6KItbM2/x3C0HtJqSyRYyYXWd9U/q6E2LJDMh1tZyeq3N3y/uhqqVMaI1T0Y8CfsoFVWN+ndnGw/ugRqftm58h713UKPLq9z5TiN/8R/Dg/D1fr+jR10nkggBACAEAIAQAgPI8dcDRYm3nafDqGizXjR3Rsg3HfUfBaatFT+Z3Wd9K3eN4+n4MaxKjqMPd4dZE5uwdqHfyu0d81wShKL1Pqre8hVjmLz7kKWvYSPVLjssTodVHrOFuAKnEHB9UHQU+RzFnvHRjTmMvacN8gV0U7dy1ex495xSEFiLzL6I2rDcPjpo2xQMDGMFg0fPue67kklhHzVSpKpJyk8slKmAIAQAgBACAEAIAQAgOVTTtlY5kjQ5jwWuaRcEHIghRrOjLGTi8rcxri70czUbnS4eDLCczHq+P3e23yzHfVcVW3a1ifR2XFVLw1NH9H+DxZxEC4e0gjIg7diCuY9tVk0PpBPVu8Okic8nL1RcjzOjR5qxi5PCNNa6jBZk8I1n0fejptERPWWfP7LdWxdwfaf3226ruo0OXV7nzV7xF1fBT0j7/AKNCXQeWCAEAIAQAgBACAEAICn4r/wBM/wDlKwnsb7f/AJEZV6Mf9V7nLkoeY9riH/Gbau4+eBACAEAIAQAgBACAEAIAQAgBAY76V/8AUM/XVcVxue9w3yM916PP9JH5Loo+VHm3v/Kz1C2nGCAEAIAQAgP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endParaRPr lang="es-MX"/>
          </a:p>
        </p:txBody>
      </p:sp>
      <p:sp>
        <p:nvSpPr>
          <p:cNvPr id="14" name="13 CuadroTexto"/>
          <p:cNvSpPr txBox="1">
            <a:spLocks noChangeArrowheads="1"/>
          </p:cNvSpPr>
          <p:nvPr/>
        </p:nvSpPr>
        <p:spPr bwMode="auto">
          <a:xfrm>
            <a:off x="-77788" y="4143375"/>
            <a:ext cx="2357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600" b="1" dirty="0" smtClean="0">
                <a:solidFill>
                  <a:schemeClr val="accent2"/>
                </a:solidFill>
                <a:cs typeface="Calibri" pitchFamily="34" charset="0"/>
              </a:rPr>
              <a:t>Net </a:t>
            </a:r>
            <a:endParaRPr lang="es-MX" sz="3600" b="1" dirty="0">
              <a:solidFill>
                <a:schemeClr val="accent2"/>
              </a:solidFill>
              <a:cs typeface="Calibri" pitchFamily="34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MX" sz="3600" b="1" dirty="0" smtClean="0">
                <a:solidFill>
                  <a:schemeClr val="accent2"/>
                </a:solidFill>
                <a:cs typeface="Calibri" pitchFamily="34" charset="0"/>
              </a:rPr>
              <a:t>figures</a:t>
            </a:r>
            <a:endParaRPr lang="es-MX" sz="3600" b="1" dirty="0">
              <a:solidFill>
                <a:schemeClr val="accent2"/>
              </a:solidFill>
              <a:cs typeface="Calibri" pitchFamily="34" charset="0"/>
            </a:endParaRPr>
          </a:p>
        </p:txBody>
      </p:sp>
      <p:sp>
        <p:nvSpPr>
          <p:cNvPr id="40970" name="14 CuadroTexto"/>
          <p:cNvSpPr txBox="1">
            <a:spLocks noChangeArrowheads="1"/>
          </p:cNvSpPr>
          <p:nvPr/>
        </p:nvSpPr>
        <p:spPr bwMode="auto">
          <a:xfrm>
            <a:off x="2857500" y="1643063"/>
            <a:ext cx="4572000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The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economic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value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of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unpaid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care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and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domestic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work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accounts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to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 	</a:t>
            </a:r>
            <a:r>
              <a:rPr lang="es-MX" sz="2400" b="1" dirty="0" smtClean="0">
                <a:solidFill>
                  <a:srgbClr val="5F9127"/>
                </a:solidFill>
                <a:ea typeface="Calibri" pitchFamily="34" charset="0"/>
                <a:cs typeface="Calibri" pitchFamily="34" charset="0"/>
              </a:rPr>
              <a:t>20.5% </a:t>
            </a:r>
          </a:p>
          <a:p>
            <a:pPr algn="ctr" eaLnBrk="1" hangingPunct="1"/>
            <a:r>
              <a:rPr lang="es-MX" sz="2200" dirty="0" smtClean="0">
                <a:ea typeface="Calibri" pitchFamily="34" charset="0"/>
                <a:cs typeface="Calibri" pitchFamily="34" charset="0"/>
              </a:rPr>
              <a:t>of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the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total </a:t>
            </a:r>
            <a:r>
              <a:rPr lang="es-MX" sz="2200" dirty="0" err="1" smtClean="0">
                <a:ea typeface="Calibri" pitchFamily="34" charset="0"/>
                <a:cs typeface="Calibri" pitchFamily="34" charset="0"/>
              </a:rPr>
              <a:t>economy</a:t>
            </a:r>
            <a:r>
              <a:rPr lang="es-MX" sz="2200" dirty="0" smtClean="0">
                <a:ea typeface="Calibri" pitchFamily="34" charset="0"/>
                <a:cs typeface="Calibri" pitchFamily="34" charset="0"/>
              </a:rPr>
              <a:t> GDP.</a:t>
            </a:r>
            <a:endParaRPr lang="es-MX" sz="2200" dirty="0">
              <a:ea typeface="Calibri" pitchFamily="34" charset="0"/>
              <a:cs typeface="Calibri" pitchFamily="34" charset="0"/>
            </a:endParaRPr>
          </a:p>
        </p:txBody>
      </p:sp>
      <p:sp>
        <p:nvSpPr>
          <p:cNvPr id="16" name="15 CuadroTexto"/>
          <p:cNvSpPr txBox="1">
            <a:spLocks noChangeArrowheads="1"/>
          </p:cNvSpPr>
          <p:nvPr/>
        </p:nvSpPr>
        <p:spPr bwMode="auto">
          <a:xfrm>
            <a:off x="3143250" y="3857625"/>
            <a:ext cx="4000500" cy="19082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cs typeface="Calibri" pitchFamily="34" charset="0"/>
              </a:rPr>
              <a:t>The economic value generated by women amounts to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 smtClean="0">
                <a:solidFill>
                  <a:schemeClr val="accent2"/>
                </a:solidFill>
                <a:cs typeface="Calibri" pitchFamily="34" charset="0"/>
              </a:rPr>
              <a:t>42 500 pesos per </a:t>
            </a:r>
            <a:r>
              <a:rPr lang="es-ES_tradnl" sz="2000" b="1" dirty="0" err="1" smtClean="0">
                <a:solidFill>
                  <a:schemeClr val="accent2"/>
                </a:solidFill>
                <a:cs typeface="Calibri" pitchFamily="34" charset="0"/>
              </a:rPr>
              <a:t>capita</a:t>
            </a:r>
            <a:r>
              <a:rPr lang="es-ES_tradnl" sz="2000" b="1" dirty="0" smtClean="0">
                <a:solidFill>
                  <a:schemeClr val="accent2"/>
                </a:solidFill>
                <a:cs typeface="Calibri" pitchFamily="34" charset="0"/>
              </a:rPr>
              <a:t>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dirty="0" smtClean="0">
                <a:cs typeface="Calibri" pitchFamily="34" charset="0"/>
              </a:rPr>
              <a:t>while in the case of men amounts to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s-ES_tradnl" sz="2000" b="1" dirty="0" smtClean="0">
                <a:solidFill>
                  <a:schemeClr val="accent2"/>
                </a:solidFill>
                <a:cs typeface="Calibri" pitchFamily="34" charset="0"/>
              </a:rPr>
              <a:t>13 900 pesos per </a:t>
            </a:r>
            <a:r>
              <a:rPr lang="es-ES_tradnl" sz="2000" b="1" dirty="0" err="1" smtClean="0">
                <a:solidFill>
                  <a:schemeClr val="accent2"/>
                </a:solidFill>
                <a:cs typeface="Calibri" pitchFamily="34" charset="0"/>
              </a:rPr>
              <a:t>capita</a:t>
            </a:r>
            <a:r>
              <a:rPr lang="es-ES_tradnl" sz="2000" b="1" dirty="0" smtClean="0">
                <a:solidFill>
                  <a:schemeClr val="accent2"/>
                </a:solidFill>
                <a:cs typeface="Calibri" pitchFamily="34" charset="0"/>
              </a:rPr>
              <a:t>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ES_tradnl" sz="2400" b="1" dirty="0">
              <a:solidFill>
                <a:schemeClr val="accent2"/>
              </a:solidFill>
              <a:cs typeface="Calibri" pitchFamily="34" charset="0"/>
            </a:endParaRPr>
          </a:p>
        </p:txBody>
      </p:sp>
      <p:sp>
        <p:nvSpPr>
          <p:cNvPr id="17" name="16 Flecha arriba"/>
          <p:cNvSpPr/>
          <p:nvPr/>
        </p:nvSpPr>
        <p:spPr>
          <a:xfrm rot="5400000">
            <a:off x="2000250" y="4446588"/>
            <a:ext cx="714375" cy="571500"/>
          </a:xfrm>
          <a:prstGeom prst="upArrow">
            <a:avLst/>
          </a:prstGeom>
          <a:solidFill>
            <a:schemeClr val="accent2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sp>
        <p:nvSpPr>
          <p:cNvPr id="40973" name="17 CuadroTexto"/>
          <p:cNvSpPr txBox="1">
            <a:spLocks noChangeArrowheads="1"/>
          </p:cNvSpPr>
          <p:nvPr/>
        </p:nvSpPr>
        <p:spPr bwMode="auto">
          <a:xfrm>
            <a:off x="-77788" y="1957388"/>
            <a:ext cx="2357438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s-MX" sz="3600" b="1" dirty="0" err="1" smtClean="0">
                <a:solidFill>
                  <a:srgbClr val="5F9127"/>
                </a:solidFill>
                <a:ea typeface="Calibri" pitchFamily="34" charset="0"/>
                <a:cs typeface="Calibri" pitchFamily="34" charset="0"/>
              </a:rPr>
              <a:t>Gross</a:t>
            </a:r>
            <a:r>
              <a:rPr lang="es-MX" sz="3600" b="1" dirty="0" smtClean="0">
                <a:solidFill>
                  <a:srgbClr val="5F9127"/>
                </a:solidFill>
                <a:ea typeface="Calibri" pitchFamily="34" charset="0"/>
                <a:cs typeface="Calibri" pitchFamily="34" charset="0"/>
              </a:rPr>
              <a:t> </a:t>
            </a:r>
            <a:endParaRPr lang="es-MX" sz="3600" b="1" dirty="0">
              <a:solidFill>
                <a:srgbClr val="5F9127"/>
              </a:solidFill>
              <a:ea typeface="Calibri" pitchFamily="34" charset="0"/>
              <a:cs typeface="Calibri" pitchFamily="34" charset="0"/>
            </a:endParaRPr>
          </a:p>
          <a:p>
            <a:pPr algn="ctr" eaLnBrk="1" hangingPunct="1"/>
            <a:r>
              <a:rPr lang="es-MX" sz="3600" b="1" dirty="0" smtClean="0">
                <a:solidFill>
                  <a:srgbClr val="5F9127"/>
                </a:solidFill>
                <a:ea typeface="Calibri" pitchFamily="34" charset="0"/>
                <a:cs typeface="Calibri" pitchFamily="34" charset="0"/>
              </a:rPr>
              <a:t>figures</a:t>
            </a:r>
            <a:endParaRPr lang="es-MX" sz="3600" b="1" dirty="0">
              <a:solidFill>
                <a:srgbClr val="5F9127"/>
              </a:solidFill>
              <a:ea typeface="Calibri" pitchFamily="34" charset="0"/>
              <a:cs typeface="Calibri" pitchFamily="34" charset="0"/>
            </a:endParaRPr>
          </a:p>
        </p:txBody>
      </p:sp>
      <p:sp>
        <p:nvSpPr>
          <p:cNvPr id="19" name="18 Flecha arriba"/>
          <p:cNvSpPr/>
          <p:nvPr/>
        </p:nvSpPr>
        <p:spPr>
          <a:xfrm rot="5400000">
            <a:off x="2000250" y="2260601"/>
            <a:ext cx="714375" cy="571500"/>
          </a:xfrm>
          <a:prstGeom prst="upArrow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s-MX"/>
          </a:p>
        </p:txBody>
      </p:sp>
      <p:pic>
        <p:nvPicPr>
          <p:cNvPr id="40975" name="Picture 8" descr="http://aux.iconpedia.net/uploads/342237113.png"/>
          <p:cNvPicPr>
            <a:picLocks noChangeAspect="1" noChangeArrowheads="1"/>
          </p:cNvPicPr>
          <p:nvPr/>
        </p:nvPicPr>
        <p:blipFill>
          <a:blip r:embed="rId2" cstate="print"/>
          <a:srcRect t="7109" b="18246"/>
          <a:stretch>
            <a:fillRect/>
          </a:stretch>
        </p:blipFill>
        <p:spPr bwMode="auto">
          <a:xfrm>
            <a:off x="7286625" y="1785938"/>
            <a:ext cx="2009775" cy="150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76" name="Picture 2" descr="http://www.istockphoto.com/file_thumbview_approve/6154034/2/istockphoto_6154034-people-icons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63158" t="17442" b="18604"/>
          <a:stretch>
            <a:fillRect/>
          </a:stretch>
        </p:blipFill>
        <p:spPr bwMode="auto">
          <a:xfrm>
            <a:off x="7500938" y="4160838"/>
            <a:ext cx="1071562" cy="126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" name="1 Título"/>
          <p:cNvSpPr txBox="1">
            <a:spLocks/>
          </p:cNvSpPr>
          <p:nvPr/>
        </p:nvSpPr>
        <p:spPr>
          <a:xfrm>
            <a:off x="251520" y="10716"/>
            <a:ext cx="8259762" cy="942975"/>
          </a:xfrm>
          <a:prstGeom prst="rect">
            <a:avLst/>
          </a:prstGeom>
        </p:spPr>
        <p:txBody>
          <a:bodyPr anchor="ctr">
            <a:normAutofit fontScale="925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algn="l" fontAlgn="auto">
              <a:spcAft>
                <a:spcPts val="0"/>
              </a:spcAft>
              <a:defRPr/>
            </a:pPr>
            <a:r>
              <a:rPr lang="es-MX" sz="3200" b="1" dirty="0" err="1" smtClean="0">
                <a:solidFill>
                  <a:schemeClr val="accent2"/>
                </a:solidFill>
                <a:latin typeface="+mj-lt"/>
              </a:rPr>
              <a:t>Main</a:t>
            </a:r>
            <a:r>
              <a:rPr lang="es-MX" sz="3200" b="1" dirty="0" smtClean="0">
                <a:solidFill>
                  <a:schemeClr val="accent2"/>
                </a:solidFill>
                <a:latin typeface="+mj-lt"/>
              </a:rPr>
              <a:t>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</a:rPr>
              <a:t>results</a:t>
            </a:r>
            <a:endParaRPr lang="es-MX" sz="3200" b="1" dirty="0" smtClean="0">
              <a:solidFill>
                <a:schemeClr val="accent2"/>
              </a:solidFill>
              <a:latin typeface="+mj-lt"/>
            </a:endParaRPr>
          </a:p>
          <a:p>
            <a:pPr algn="l" fontAlgn="auto">
              <a:spcAft>
                <a:spcPts val="0"/>
              </a:spcAft>
              <a:defRPr/>
            </a:pPr>
            <a:r>
              <a:rPr lang="es-MX" sz="3200" b="1" dirty="0" smtClean="0">
                <a:solidFill>
                  <a:schemeClr val="accent2"/>
                </a:solidFill>
                <a:latin typeface="+mj-lt"/>
              </a:rPr>
              <a:t>Net and </a:t>
            </a:r>
            <a:r>
              <a:rPr lang="es-MX" sz="3200" b="1" dirty="0" err="1" smtClean="0">
                <a:solidFill>
                  <a:schemeClr val="accent2"/>
                </a:solidFill>
                <a:latin typeface="+mj-lt"/>
              </a:rPr>
              <a:t>Gross</a:t>
            </a:r>
            <a:r>
              <a:rPr lang="es-MX" sz="3200" b="1" dirty="0" smtClean="0">
                <a:solidFill>
                  <a:schemeClr val="accent2"/>
                </a:solidFill>
                <a:latin typeface="+mj-lt"/>
              </a:rPr>
              <a:t> figures, 2013</a:t>
            </a:r>
            <a:endParaRPr lang="es-MX" sz="3200" b="1" strike="sngStrike" dirty="0">
              <a:solidFill>
                <a:schemeClr val="accent2"/>
              </a:solidFill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 Título"/>
          <p:cNvSpPr txBox="1">
            <a:spLocks/>
          </p:cNvSpPr>
          <p:nvPr/>
        </p:nvSpPr>
        <p:spPr>
          <a:xfrm>
            <a:off x="179388" y="0"/>
            <a:ext cx="8607425" cy="10080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eaLnBrk="1" fontAlgn="auto" hangingPunct="1"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Usefulness of the information</a:t>
            </a:r>
            <a:endParaRPr lang="en-US" sz="3200" b="1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2 Marcador de contenido"/>
          <p:cNvSpPr txBox="1">
            <a:spLocks/>
          </p:cNvSpPr>
          <p:nvPr/>
        </p:nvSpPr>
        <p:spPr>
          <a:xfrm>
            <a:off x="250825" y="1844675"/>
            <a:ext cx="8642350" cy="4752975"/>
          </a:xfrm>
          <a:prstGeom prst="rect">
            <a:avLst/>
          </a:prstGeom>
        </p:spPr>
        <p:txBody>
          <a:bodyPr anchor="ctr"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Helvetica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2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To promote statistical data generation with a gender perspective that contributes to the launch of a </a:t>
            </a:r>
            <a:r>
              <a:rPr lang="en-US" sz="2200" dirty="0" err="1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programme</a:t>
            </a:r>
            <a:r>
              <a:rPr lang="en-US" sz="22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 on gender equality.</a:t>
            </a:r>
          </a:p>
          <a:p>
            <a:pPr lvl="1" algn="just" fontAlgn="auto">
              <a:spcAft>
                <a:spcPts val="0"/>
              </a:spcAft>
              <a:defRPr/>
            </a:pPr>
            <a:endParaRPr lang="en-US" sz="500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algn="just" fontAlgn="auto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en-US" sz="2200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3 key indicators for the evaluation of unpaid work were included in the National Catalogue of Indicators:</a:t>
            </a:r>
          </a:p>
          <a:p>
            <a:pPr algn="just" fontAlgn="auto">
              <a:spcAft>
                <a:spcPts val="0"/>
              </a:spcAft>
              <a:buNone/>
              <a:defRPr/>
            </a:pPr>
            <a:endParaRPr lang="en-US" sz="2000" b="1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marL="857250" lvl="1" indent="-45720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The value of unpaid work of households relative to national GDP</a:t>
            </a:r>
            <a:endParaRPr lang="en-US" sz="1800" dirty="0" smtClean="0">
              <a:solidFill>
                <a:schemeClr val="accent3">
                  <a:lumMod val="75000"/>
                </a:schemeClr>
              </a:solidFill>
              <a:latin typeface="+mj-lt"/>
            </a:endParaRPr>
          </a:p>
          <a:p>
            <a:pPr marL="857250" lvl="1" indent="-45720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chemeClr val="accent3">
                    <a:lumMod val="75000"/>
                  </a:schemeClr>
                </a:solidFill>
                <a:latin typeface="+mj-lt"/>
              </a:rPr>
              <a:t>The value of unpaid </a:t>
            </a:r>
            <a:r>
              <a:rPr lang="en-US" sz="1800" b="1" dirty="0" smtClean="0">
                <a:solidFill>
                  <a:srgbClr val="14425D"/>
                </a:solidFill>
                <a:latin typeface="+mj-lt"/>
              </a:rPr>
              <a:t>work of households generated by women, relative to national GDP</a:t>
            </a:r>
          </a:p>
          <a:p>
            <a:pPr marL="857250" lvl="1" indent="-457200" algn="just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en-US" sz="1800" b="1" dirty="0" smtClean="0">
                <a:solidFill>
                  <a:srgbClr val="14425D"/>
                </a:solidFill>
                <a:latin typeface="+mj-lt"/>
              </a:rPr>
              <a:t>The value of unpaid work of households generated by men, relative to national GDP</a:t>
            </a:r>
          </a:p>
          <a:p>
            <a:pPr algn="just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2300" dirty="0">
              <a:solidFill>
                <a:schemeClr val="accent3">
                  <a:lumMod val="75000"/>
                </a:schemeClr>
              </a:solidFill>
              <a:latin typeface="+mj-lt"/>
            </a:endParaRPr>
          </a:p>
        </p:txBody>
      </p:sp>
      <p:sp>
        <p:nvSpPr>
          <p:cNvPr id="5" name="1 Título"/>
          <p:cNvSpPr txBox="1">
            <a:spLocks/>
          </p:cNvSpPr>
          <p:nvPr/>
        </p:nvSpPr>
        <p:spPr>
          <a:xfrm>
            <a:off x="323528" y="980728"/>
            <a:ext cx="8607425" cy="1008063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Helvetica" pitchFamily="34" charset="0"/>
                <a:ea typeface="+mj-ea"/>
                <a:cs typeface="+mj-cs"/>
              </a:defRPr>
            </a:lvl1pPr>
          </a:lstStyle>
          <a:p>
            <a:pPr marL="0" lvl="2" algn="just" eaLnBrk="1" fontAlgn="auto" hangingPunct="1">
              <a:spcAft>
                <a:spcPts val="0"/>
              </a:spcAft>
              <a:defRPr/>
            </a:pPr>
            <a:r>
              <a:rPr lang="en-US" sz="25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rPr>
              <a:t>Specialized Technical Committee of Information with a gender perspective</a:t>
            </a:r>
            <a:endParaRPr lang="en-US" sz="2500" b="1" dirty="0">
              <a:solidFill>
                <a:schemeClr val="tx2">
                  <a:lumMod val="75000"/>
                  <a:lumOff val="25000"/>
                </a:schemeClr>
              </a:solidFill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2&quot; unique_id=&quot;11605&quot;&gt;&lt;object type=&quot;3&quot; unique_id=&quot;11606&quot;&gt;&lt;property id=&quot;20148&quot; value=&quot;5&quot;/&gt;&lt;property id=&quot;20300&quot; value=&quot;Diapositiva 1&quot;/&gt;&lt;property id=&quot;20307&quot; value=&quot;256&quot;/&gt;&lt;/object&gt;&lt;object type=&quot;3&quot; unique_id=&quot;11607&quot;&gt;&lt;property id=&quot;20148&quot; value=&quot;5&quot;/&gt;&lt;property id=&quot;20300&quot; value=&quot;Diapositiva 2&quot;/&gt;&lt;property id=&quot;20307&quot; value=&quot;257&quot;/&gt;&lt;/object&gt;&lt;object type=&quot;3&quot; unique_id=&quot;11608&quot;&gt;&lt;property id=&quot;20148&quot; value=&quot;5&quot;/&gt;&lt;property id=&quot;20300&quot; value=&quot;Diapositiva 3&quot;/&gt;&lt;property id=&quot;20307&quot; value=&quot;258&quot;/&gt;&lt;/object&gt;&lt;/object&gt;&lt;object type=&quot;8&quot; unique_id=&quot;11613&quot;&gt;&lt;/object&gt;&lt;/object&gt;&lt;/database&gt;"/>
  <p:tag name="SECTOMILLISECCONVERTED" val="1"/>
</p:tagLst>
</file>

<file path=ppt/theme/theme1.xml><?xml version="1.0" encoding="utf-8"?>
<a:theme xmlns:a="http://schemas.openxmlformats.org/drawingml/2006/main" name="plantillaCM_blanca_1024">
  <a:themeElements>
    <a:clrScheme name="Aspecto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p:properties xmlns:p="http://schemas.microsoft.com/office/2006/metadata/properties" xmlns:xsi="http://www.w3.org/2001/XMLSchema-instance">
  <documentManagement>
    <PublishingExpirationDate xmlns="http://schemas.microsoft.com/sharepoint/v3" xsi:nil="true"/>
    <PublishingStartDate xmlns="http://schemas.microsoft.com/sharepoint/v3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1259DE2FD930DD40B841ECBD192C5025" ma:contentTypeVersion="1" ma:contentTypeDescription="Crear nuevo documento." ma:contentTypeScope="" ma:versionID="25d37653378c2a65ff159b17de7f69d3">
  <xsd:schema xmlns:xsd="http://www.w3.org/2001/XMLSchema" xmlns:p="http://schemas.microsoft.com/office/2006/metadata/properties" xmlns:ns1="http://schemas.microsoft.com/sharepoint/v3" targetNamespace="http://schemas.microsoft.com/office/2006/metadata/properties" ma:root="true" ma:fieldsID="0b85dce115edaa5d1911cb96bd2a3993" ns1:_="">
    <xsd:import namespace="http://schemas.microsoft.com/sharepoint/v3"/>
    <xsd:element name="properties">
      <xsd:complexType>
        <xsd:sequence>
          <xsd:element name="documentManagement">
            <xsd:complexType>
              <xsd:all>
                <xsd:element ref="ns1:PublishingStartDate" minOccurs="0"/>
                <xsd:element ref="ns1:PublishingExpirationDat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http://schemas.microsoft.com/sharepoint/v3" elementFormDefault="qualified">
    <xsd:import namespace="http://schemas.microsoft.com/office/2006/documentManagement/types"/>
    <xsd:element name="PublishingStartDate" ma:index="8" nillable="true" ma:displayName="Fecha de inicio programada" ma:description="" ma:hidden="true" ma:internalName="PublishingStartDate">
      <xsd:simpleType>
        <xsd:restriction base="dms:Unknown"/>
      </xsd:simpleType>
    </xsd:element>
    <xsd:element name="PublishingExpirationDate" ma:index="9" nillable="true" ma:displayName="Fecha de finalización programada" ma:description="" ma:hidden="true" ma:internalName="PublishingExpirationDat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 ma:readOnly="true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Props1.xml><?xml version="1.0" encoding="utf-8"?>
<ds:datastoreItem xmlns:ds="http://schemas.openxmlformats.org/officeDocument/2006/customXml" ds:itemID="{6DEE0E9A-9693-4D3A-874B-4CC994493943}">
  <ds:schemaRefs>
    <ds:schemaRef ds:uri="http://schemas.microsoft.com/office/2006/metadata/properties"/>
    <ds:schemaRef ds:uri="http://schemas.microsoft.com/sharepoint/v3"/>
  </ds:schemaRefs>
</ds:datastoreItem>
</file>

<file path=customXml/itemProps2.xml><?xml version="1.0" encoding="utf-8"?>
<ds:datastoreItem xmlns:ds="http://schemas.openxmlformats.org/officeDocument/2006/customXml" ds:itemID="{B93465C5-3694-491F-BAE2-BA2C94E77AE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purl.org/dc/terms/"/>
    <ds:schemaRef ds:uri="http://schemas.microsoft.com/office/internal/2005/internalDocumentation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12484</TotalTime>
  <Words>1611</Words>
  <Application>Microsoft Office PowerPoint</Application>
  <PresentationFormat>Presentación en pantalla (4:3)</PresentationFormat>
  <Paragraphs>277</Paragraphs>
  <Slides>27</Slides>
  <Notes>8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1</vt:i4>
      </vt:variant>
      <vt:variant>
        <vt:lpstr>Títulos de diapositiva</vt:lpstr>
      </vt:variant>
      <vt:variant>
        <vt:i4>27</vt:i4>
      </vt:variant>
    </vt:vector>
  </HeadingPairs>
  <TitlesOfParts>
    <vt:vector size="29" baseType="lpstr">
      <vt:lpstr>plantillaCM_blanca_1024</vt:lpstr>
      <vt:lpstr>Paquete</vt:lpstr>
      <vt:lpstr>Diapositiva 1</vt:lpstr>
      <vt:lpstr>Diapositiva 2</vt:lpstr>
      <vt:lpstr>Diapositiva 3</vt:lpstr>
      <vt:lpstr>Diapositiva 4</vt:lpstr>
      <vt:lpstr>Diapositiva 5</vt:lpstr>
      <vt:lpstr>Interpolation of Time Use information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  <vt:lpstr>Diapositiva 15</vt:lpstr>
      <vt:lpstr>Diapositiva 16</vt:lpstr>
      <vt:lpstr>Diapositiva 17</vt:lpstr>
      <vt:lpstr>Diapositiva 18</vt:lpstr>
      <vt:lpstr>Diapositiva 19</vt:lpstr>
      <vt:lpstr>Diapositiva 20</vt:lpstr>
      <vt:lpstr>Diapositiva 21</vt:lpstr>
      <vt:lpstr>Diapositiva 22</vt:lpstr>
      <vt:lpstr>Diapositiva 23</vt:lpstr>
      <vt:lpstr>Diapositiva 24</vt:lpstr>
      <vt:lpstr>Diapositiva 25</vt:lpstr>
      <vt:lpstr>Diapositiva 26</vt:lpstr>
      <vt:lpstr>Diapositiva 27</vt:lpstr>
    </vt:vector>
  </TitlesOfParts>
  <Company>INEGI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INEGI</dc:creator>
  <cp:lastModifiedBy>INEGI</cp:lastModifiedBy>
  <cp:revision>1507</cp:revision>
  <dcterms:created xsi:type="dcterms:W3CDTF">2013-03-04T16:19:00Z</dcterms:created>
  <dcterms:modified xsi:type="dcterms:W3CDTF">2015-11-23T21:28:09Z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0x0101001259DE2FD930DD40B841ECBD192C5025</vt:lpwstr>
  </property>
</Properties>
</file>