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59" r:id="rId6"/>
    <p:sldId id="260" r:id="rId7"/>
    <p:sldId id="280" r:id="rId8"/>
    <p:sldId id="281" r:id="rId9"/>
    <p:sldId id="261" r:id="rId10"/>
    <p:sldId id="263" r:id="rId11"/>
    <p:sldId id="265" r:id="rId12"/>
    <p:sldId id="264" r:id="rId13"/>
    <p:sldId id="266" r:id="rId14"/>
    <p:sldId id="267" r:id="rId15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83" autoAdjust="0"/>
  </p:normalViewPr>
  <p:slideViewPr>
    <p:cSldViewPr>
      <p:cViewPr varScale="1">
        <p:scale>
          <a:sx n="80" d="100"/>
          <a:sy n="80" d="100"/>
        </p:scale>
        <p:origin x="-152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Periodicity!$B$1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cat>
            <c:strRef>
              <c:f>Periodicity!$A$2:$A$13</c:f>
              <c:strCache>
                <c:ptCount val="12"/>
                <c:pt idx="0">
                  <c:v>Annual </c:v>
                </c:pt>
                <c:pt idx="1">
                  <c:v>Biannual </c:v>
                </c:pt>
                <c:pt idx="2">
                  <c:v>Every 4 years</c:v>
                </c:pt>
                <c:pt idx="3">
                  <c:v>4 years</c:v>
                </c:pt>
                <c:pt idx="4">
                  <c:v>5 years</c:v>
                </c:pt>
                <c:pt idx="5">
                  <c:v>6 years</c:v>
                </c:pt>
                <c:pt idx="6">
                  <c:v>7 years</c:v>
                </c:pt>
                <c:pt idx="7">
                  <c:v>8 years</c:v>
                </c:pt>
                <c:pt idx="8">
                  <c:v>9 years</c:v>
                </c:pt>
                <c:pt idx="9">
                  <c:v>10 years</c:v>
                </c:pt>
                <c:pt idx="10">
                  <c:v>In accordance with TUS/other survey</c:v>
                </c:pt>
                <c:pt idx="11">
                  <c:v>Resource dependent</c:v>
                </c:pt>
              </c:strCache>
            </c:strRef>
          </c:cat>
          <c:val>
            <c:numRef>
              <c:f>Periodicity!$B$2:$B$13</c:f>
              <c:numCache>
                <c:formatCode>General</c:formatCode>
                <c:ptCount val="12"/>
                <c:pt idx="0">
                  <c:v>2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3</c:v>
                </c:pt>
                <c:pt idx="10">
                  <c:v>3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1"/>
        <c:overlap val="35"/>
        <c:axId val="112266752"/>
        <c:axId val="75921600"/>
      </c:barChart>
      <c:catAx>
        <c:axId val="112266752"/>
        <c:scaling>
          <c:orientation val="minMax"/>
        </c:scaling>
        <c:delete val="0"/>
        <c:axPos val="b"/>
        <c:majorTickMark val="out"/>
        <c:minorTickMark val="none"/>
        <c:tickLblPos val="nextTo"/>
        <c:crossAx val="75921600"/>
        <c:crosses val="autoZero"/>
        <c:auto val="1"/>
        <c:lblAlgn val="ctr"/>
        <c:lblOffset val="100"/>
        <c:noMultiLvlLbl val="0"/>
      </c:catAx>
      <c:valAx>
        <c:axId val="7592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266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2">
                <a:lumMod val="75000"/>
              </a:schemeClr>
            </a:solidFill>
          </c:spPr>
          <c:invertIfNegative val="0"/>
          <c:cat>
            <c:strRef>
              <c:f>'Type of estimation'!$A$2:$E$2</c:f>
              <c:strCache>
                <c:ptCount val="5"/>
                <c:pt idx="0">
                  <c:v>Physical units</c:v>
                </c:pt>
                <c:pt idx="1">
                  <c:v>Monetary values</c:v>
                </c:pt>
                <c:pt idx="2">
                  <c:v>Production and income generation accounts</c:v>
                </c:pt>
                <c:pt idx="3">
                  <c:v>Full sequence of accounts </c:v>
                </c:pt>
                <c:pt idx="4">
                  <c:v>Other</c:v>
                </c:pt>
              </c:strCache>
            </c:strRef>
          </c:cat>
          <c:val>
            <c:numRef>
              <c:f>'Type of estimation'!$A$3:$E$3</c:f>
              <c:numCache>
                <c:formatCode>General</c:formatCode>
                <c:ptCount val="5"/>
                <c:pt idx="0">
                  <c:v>10</c:v>
                </c:pt>
                <c:pt idx="1">
                  <c:v>11</c:v>
                </c:pt>
                <c:pt idx="2">
                  <c:v>5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116160"/>
        <c:axId val="89580096"/>
      </c:barChart>
      <c:catAx>
        <c:axId val="113116160"/>
        <c:scaling>
          <c:orientation val="maxMin"/>
        </c:scaling>
        <c:delete val="0"/>
        <c:axPos val="l"/>
        <c:majorTickMark val="out"/>
        <c:minorTickMark val="none"/>
        <c:tickLblPos val="nextTo"/>
        <c:crossAx val="89580096"/>
        <c:crosses val="autoZero"/>
        <c:auto val="1"/>
        <c:lblAlgn val="ctr"/>
        <c:lblOffset val="100"/>
        <c:noMultiLvlLbl val="0"/>
      </c:catAx>
      <c:valAx>
        <c:axId val="89580096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113116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spPr>
            <a:solidFill>
              <a:schemeClr val="tx2">
                <a:lumMod val="50000"/>
              </a:schemeClr>
            </a:solidFill>
          </c:spPr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4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cat>
            <c:strRef>
              <c:f>Methodology!$A$2:$A$8</c:f>
              <c:strCache>
                <c:ptCount val="7"/>
                <c:pt idx="0">
                  <c:v>Input approach, opportunity cost approach</c:v>
                </c:pt>
                <c:pt idx="1">
                  <c:v>Input approach, RCA using wages of specialist workers in market enterprises</c:v>
                </c:pt>
                <c:pt idx="2">
                  <c:v>Input approach, RCA using wages if specialist workers at home</c:v>
                </c:pt>
                <c:pt idx="3">
                  <c:v>Input approach, RCA using wages of generalist workers</c:v>
                </c:pt>
                <c:pt idx="4">
                  <c:v>Output approach, average market prices</c:v>
                </c:pt>
                <c:pt idx="5">
                  <c:v>Output approach, average market price adjusted for quality</c:v>
                </c:pt>
                <c:pt idx="6">
                  <c:v>Other</c:v>
                </c:pt>
              </c:strCache>
            </c:strRef>
          </c:cat>
          <c:val>
            <c:numRef>
              <c:f>Methodology!$B$2:$B$8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2</c:v>
                </c:pt>
                <c:pt idx="3">
                  <c:v>9</c:v>
                </c:pt>
                <c:pt idx="4">
                  <c:v>2</c:v>
                </c:pt>
                <c:pt idx="5">
                  <c:v>0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BIG%20DISK:ONS_Final%20Logos%20Folder%2028.02.08:NEW%20ONS%20Logos:JPEG%20HI:ONS_RGB.jpg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IG DISK:ONS_Final Logos Folder 28.02.08:NEW ONS Logos:JPEG HI:ONS_RGB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81000" y="304800"/>
            <a:ext cx="304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24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19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5BDF4F-6739-45DD-97A9-2D0A6EBFCB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93F79-F24B-4B9F-8DE5-0C010C40CB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57937-FA4E-432C-9CFA-CDD6D2E351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D2AD7-D7D7-447D-A3EC-2D4F37F2D5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4F1A0-0124-4C94-B559-09FB79A782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D0C8-4CC6-4226-BD7C-232D8B0F2E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56A6-9CD4-4913-8049-E7E71CFBFC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A2352-3E69-4E39-9F54-1950804ACA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5D96-1F40-4FA4-A7CA-967FB65E98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C593A-A4BD-4890-AF49-30D631E36B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C0169-25BF-4028-AE36-9D7C12E7DF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1E763-5E94-482C-AE07-5C1F86F736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DC5D-3C1E-4CA2-A758-3CBAD2B566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3B9CA-1D8F-44CA-9EC0-67B3A67D4A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35E50-D686-4A7C-A945-D4C1AEE3BB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78A38-741C-47FB-9E01-518EF81067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54271-F943-4F5D-8AA5-56530E0B64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04CFA-BB6C-464D-AD15-1497FF3D20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A19D8-9932-41E6-935F-FB27F89D2D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D1BC2-96DA-42DD-93D0-C9E63F40DF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D3AF6-4997-4F77-AEEA-40EB58C617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00165-AF7A-4755-94E0-14A141E885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2FE50EE-D950-4BA5-8427-710C9AAA9E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002D46"/>
          </a:solidFill>
          <a:latin typeface="+mn-lt"/>
          <a:ea typeface="+mn-ea"/>
          <a:cs typeface="+mn-cs"/>
        </a:defRPr>
      </a:lvl1pPr>
      <a:lvl2pPr marL="763588" indent="-285750" algn="l" rtl="0" fontAlgn="base">
        <a:spcBef>
          <a:spcPct val="20000"/>
        </a:spcBef>
        <a:spcAft>
          <a:spcPct val="0"/>
        </a:spcAft>
        <a:defRPr sz="2400">
          <a:solidFill>
            <a:srgbClr val="002D46"/>
          </a:solidFill>
          <a:latin typeface="+mn-lt"/>
          <a:ea typeface="+mn-ea"/>
        </a:defRPr>
      </a:lvl2pPr>
      <a:lvl3pPr marL="1182688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D46"/>
          </a:solidFill>
          <a:latin typeface="+mn-lt"/>
          <a:ea typeface="+mn-ea"/>
        </a:defRPr>
      </a:lvl3pPr>
      <a:lvl4pPr marL="1619250" indent="-246063" algn="l" rtl="0" fontAlgn="base">
        <a:spcBef>
          <a:spcPct val="20000"/>
        </a:spcBef>
        <a:spcAft>
          <a:spcPct val="0"/>
        </a:spcAft>
        <a:defRPr>
          <a:solidFill>
            <a:srgbClr val="002D46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3999577-B425-48DC-8888-DD44FFFE06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2D4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D4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2D4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2D4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457200" y="3124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GB" sz="3800" b="1">
                <a:solidFill>
                  <a:srgbClr val="002D46"/>
                </a:solidFill>
              </a:rPr>
              <a:t>Analysis of the results of the UNECE Questionnaire on valuing unpaid household service work </a:t>
            </a:r>
            <a:endParaRPr lang="en-GB" sz="3200" b="1">
              <a:solidFill>
                <a:srgbClr val="002D46"/>
              </a:solidFill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457200" y="5229225"/>
            <a:ext cx="6400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GB" sz="2800" dirty="0">
                <a:solidFill>
                  <a:srgbClr val="002D46"/>
                </a:solidFill>
              </a:rPr>
              <a:t>Dominic Webber, </a:t>
            </a:r>
          </a:p>
          <a:p>
            <a:pPr eaLnBrk="1" hangingPunct="1">
              <a:spcBef>
                <a:spcPct val="20000"/>
              </a:spcBef>
            </a:pPr>
            <a:r>
              <a:rPr lang="en-GB" sz="2800" dirty="0">
                <a:solidFill>
                  <a:srgbClr val="002D46"/>
                </a:solidFill>
              </a:rPr>
              <a:t>Office for National </a:t>
            </a:r>
            <a:r>
              <a:rPr lang="en-GB" sz="2800" dirty="0" smtClean="0">
                <a:solidFill>
                  <a:srgbClr val="002D46"/>
                </a:solidFill>
              </a:rPr>
              <a:t>Statistics, UK</a:t>
            </a:r>
            <a:endParaRPr lang="en-GB" sz="2800" dirty="0">
              <a:solidFill>
                <a:srgbClr val="002D46"/>
              </a:solidFill>
            </a:endParaRPr>
          </a:p>
          <a:p>
            <a:pPr eaLnBrk="1" hangingPunct="1">
              <a:spcBef>
                <a:spcPct val="20000"/>
              </a:spcBef>
            </a:pPr>
            <a:endParaRPr lang="en-GB" sz="2800" dirty="0">
              <a:solidFill>
                <a:srgbClr val="002D4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Recommendations – Methodological approaches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 single approach is seen as preferable. </a:t>
            </a:r>
          </a:p>
          <a:p>
            <a:pPr eaLnBrk="1" hangingPunct="1"/>
            <a:r>
              <a:rPr lang="en-US" dirty="0" smtClean="0"/>
              <a:t>Recommend: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Guidance should be clear on strengths and weaknesses all approaches.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Availability of data should be main guide for decision on which approach to take.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Encourage, where possible, estimation using both input and output approaches to allow greater sensitivity analysis. </a:t>
            </a:r>
          </a:p>
          <a:p>
            <a:pPr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Recommendations	 - </a:t>
            </a:r>
            <a:r>
              <a:rPr lang="en-US" dirty="0" smtClean="0"/>
              <a:t>Extent of account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Most countries only estimate monetary values. </a:t>
            </a:r>
          </a:p>
          <a:p>
            <a:pPr eaLnBrk="1" hangingPunct="1"/>
            <a:r>
              <a:rPr lang="en-US" dirty="0" smtClean="0"/>
              <a:t>Recommendation: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Countries should aim at a minimum to provide monetary estimates.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Guidance should explain the steps to creating a full sequence of accounts.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Other issues for discussion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Multi-tasking? </a:t>
            </a:r>
          </a:p>
          <a:p>
            <a:pPr eaLnBrk="1" hangingPunct="1"/>
            <a:r>
              <a:rPr lang="en-US" dirty="0" smtClean="0"/>
              <a:t>What wage rate to use in the RCA?</a:t>
            </a:r>
          </a:p>
          <a:p>
            <a:pPr eaLnBrk="1" hangingPunct="1"/>
            <a:r>
              <a:rPr lang="en-US" dirty="0" smtClean="0"/>
              <a:t>What coverage don’t we have? E.g. internet services.</a:t>
            </a:r>
          </a:p>
          <a:p>
            <a:pPr eaLnBrk="1" hangingPunct="1"/>
            <a:r>
              <a:rPr lang="en-US" dirty="0" smtClean="0"/>
              <a:t>How can countries make sure they’re measuring relevant activities? </a:t>
            </a:r>
          </a:p>
          <a:p>
            <a:pPr eaLnBrk="1" hangingPunct="1"/>
            <a:r>
              <a:rPr lang="en-US" dirty="0" smtClean="0"/>
              <a:t>How can we make sure that we don’t miss relevant activities?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Thank you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algn="ctr" eaLnBrk="1" hangingPunct="1">
              <a:buNone/>
            </a:pPr>
            <a:r>
              <a:rPr lang="en-US" sz="4800" dirty="0" smtClean="0"/>
              <a:t>Questions and discussion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questionnaire</a:t>
            </a:r>
          </a:p>
          <a:p>
            <a:endParaRPr lang="en-US" dirty="0" smtClean="0"/>
          </a:p>
          <a:p>
            <a:r>
              <a:rPr lang="en-US" dirty="0" smtClean="0"/>
              <a:t>Analysis of results</a:t>
            </a:r>
          </a:p>
          <a:p>
            <a:endParaRPr lang="en-US" dirty="0" smtClean="0"/>
          </a:p>
          <a:p>
            <a:r>
              <a:rPr lang="en-US" dirty="0" smtClean="0"/>
              <a:t>Recommendations</a:t>
            </a:r>
          </a:p>
          <a:p>
            <a:endParaRPr lang="en-US" dirty="0" smtClean="0"/>
          </a:p>
          <a:p>
            <a:r>
              <a:rPr lang="en-US" dirty="0" smtClean="0"/>
              <a:t>Discussion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The questionnaire*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33 countries responded to survey.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14 countries estimate the value of unpaid work. (3 measure physical units).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Answered questions regarding: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dirty="0" smtClean="0"/>
              <a:t>Timeliness of estimates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dirty="0" smtClean="0"/>
              <a:t>Methodologies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dirty="0" smtClean="0"/>
              <a:t>Future intentions</a:t>
            </a:r>
          </a:p>
          <a:p>
            <a:pPr eaLnBrk="1" hangingPunct="1">
              <a:buFont typeface="Courier New" pitchFamily="49" charset="0"/>
              <a:buChar char="o"/>
            </a:pPr>
            <a:endParaRPr lang="en-GB" dirty="0" smtClean="0"/>
          </a:p>
          <a:p>
            <a:pPr eaLnBrk="1" hangingPunct="1">
              <a:buNone/>
            </a:pPr>
            <a:r>
              <a:rPr lang="en-GB" sz="2000" dirty="0" smtClean="0"/>
              <a:t>*Results reflect comments from Mexico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Key findings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GB" dirty="0" smtClean="0"/>
              <a:t>Disparity in the frequency of results.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GB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GB" dirty="0" smtClean="0"/>
              <a:t>Most countries opt for mix of monetary and physical values. 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GB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GB" dirty="0" smtClean="0"/>
              <a:t>87% of countries used a Time Use Survey.</a:t>
            </a:r>
          </a:p>
          <a:p>
            <a:pPr marL="514350" indent="-514350" eaLnBrk="1" hangingPunct="1">
              <a:buFont typeface="+mj-lt"/>
              <a:buAutoNum type="arabicPeriod"/>
            </a:pPr>
            <a:endParaRPr lang="en-GB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GB" dirty="0" smtClean="0"/>
              <a:t>Only 7 (37%) countries have future plans to value unpaid work.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Timeliness of estimates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 animBg="0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Methodology - Activities within scope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Family care (adult and child).</a:t>
            </a:r>
          </a:p>
          <a:p>
            <a:pPr eaLnBrk="1" hangingPunct="1"/>
            <a:r>
              <a:rPr lang="en-US" dirty="0" smtClean="0"/>
              <a:t>Food management.</a:t>
            </a:r>
          </a:p>
          <a:p>
            <a:pPr eaLnBrk="1" hangingPunct="1"/>
            <a:r>
              <a:rPr lang="en-US" dirty="0" smtClean="0"/>
              <a:t>Housekeeping (cleaning, garden and vehicle maintenance, and pet care).</a:t>
            </a:r>
          </a:p>
          <a:p>
            <a:pPr eaLnBrk="1" hangingPunct="1"/>
            <a:r>
              <a:rPr lang="en-US" dirty="0" smtClean="0"/>
              <a:t>Travel and transport.</a:t>
            </a:r>
          </a:p>
          <a:p>
            <a:pPr eaLnBrk="1" hangingPunct="1"/>
            <a:r>
              <a:rPr lang="en-US" dirty="0" smtClean="0"/>
              <a:t>Voluntary work.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Methodology - Type of estimation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64096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 animBg="0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Methodology - Analysis of approaches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23528" y="1340768"/>
          <a:ext cx="856895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Recommendations	 - </a:t>
            </a:r>
            <a:r>
              <a:rPr lang="en-US" dirty="0" smtClean="0"/>
              <a:t>Production boundary</a:t>
            </a:r>
            <a:endParaRPr lang="en-GB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Adult care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Child care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Nutrition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Housekeeping (incl. garden)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Transport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dirty="0" smtClean="0"/>
              <a:t>Voluntary work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en-US" dirty="0" smtClean="0"/>
          </a:p>
          <a:p>
            <a:pPr eaLnBrk="1" hangingPunct="1"/>
            <a:r>
              <a:rPr lang="en-US" dirty="0" smtClean="0"/>
              <a:t>Do the TF agree with these? Is there anything missing?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Ø"/>
            </a:pPr>
            <a:endParaRPr lang="en-US" dirty="0" smtClean="0"/>
          </a:p>
          <a:p>
            <a:pPr lvl="1" eaLnBrk="1" hangingPunct="1"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_eng_tcm67-60698_tcm67-60698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 Slide Master: blank">
  <a:themeElements>
    <a:clrScheme name="Default Design Slide Master: 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 Slide Master: 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Default Design Slide Master: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white_eng_tcm67-60698_tcm67-60698</Template>
  <TotalTime>1073</TotalTime>
  <Words>335</Words>
  <Application>Microsoft Office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white_eng_tcm67-60698_tcm67-60698</vt:lpstr>
      <vt:lpstr>Default Design Slide Master: blank</vt:lpstr>
      <vt:lpstr>PowerPoint Presentation</vt:lpstr>
      <vt:lpstr>Contents</vt:lpstr>
      <vt:lpstr>The questionnaire*</vt:lpstr>
      <vt:lpstr>Key findings</vt:lpstr>
      <vt:lpstr>Timeliness of estimates</vt:lpstr>
      <vt:lpstr>Methodology - Activities within scope</vt:lpstr>
      <vt:lpstr>Methodology - Type of estimation</vt:lpstr>
      <vt:lpstr>Methodology - Analysis of approaches</vt:lpstr>
      <vt:lpstr>Recommendations  - Production boundary</vt:lpstr>
      <vt:lpstr>Recommendations – Methodological approaches</vt:lpstr>
      <vt:lpstr>Recommendations  - Extent of account</vt:lpstr>
      <vt:lpstr>Other issues for discussion</vt:lpstr>
      <vt:lpstr>Thank you</vt:lpstr>
    </vt:vector>
  </TitlesOfParts>
  <Company>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webbed1</dc:creator>
  <cp:lastModifiedBy>Vania Etropolska</cp:lastModifiedBy>
  <cp:revision>100</cp:revision>
  <dcterms:created xsi:type="dcterms:W3CDTF">2015-11-18T14:31:36Z</dcterms:created>
  <dcterms:modified xsi:type="dcterms:W3CDTF">2015-11-25T09:44:58Z</dcterms:modified>
</cp:coreProperties>
</file>