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5"/>
  </p:notesMasterIdLst>
  <p:handoutMasterIdLst>
    <p:handoutMasterId r:id="rId6"/>
  </p:handoutMasterIdLst>
  <p:sldIdLst>
    <p:sldId id="470" r:id="rId2"/>
    <p:sldId id="472" r:id="rId3"/>
    <p:sldId id="471" r:id="rId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66CC"/>
    <a:srgbClr val="99CC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7" autoAdjust="0"/>
  </p:normalViewPr>
  <p:slideViewPr>
    <p:cSldViewPr>
      <p:cViewPr varScale="1">
        <p:scale>
          <a:sx n="76" d="100"/>
          <a:sy n="76" d="100"/>
        </p:scale>
        <p:origin x="-1546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4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6948"/>
    </p:cViewPr>
  </p:sorterViewPr>
  <p:notesViewPr>
    <p:cSldViewPr>
      <p:cViewPr>
        <p:scale>
          <a:sx n="90" d="100"/>
          <a:sy n="90" d="100"/>
        </p:scale>
        <p:origin x="-2136" y="122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DF75F9F7-1550-4216-8007-89B192206294}" type="datetimeFigureOut">
              <a:rPr lang="en-GB" smtClean="0"/>
              <a:t>30/11/2015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99" y="9428716"/>
            <a:ext cx="294618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26C44C38-B64F-4385-9F4E-0902F49B7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282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487" y="0"/>
            <a:ext cx="294618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887" y="4715153"/>
            <a:ext cx="4983903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6"/>
            <a:ext cx="294618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87" y="9430306"/>
            <a:ext cx="294618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794DBF-7D1C-4BEA-826E-2A1E7A6B3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10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92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94DBF-7D1C-4BEA-826E-2A1E7A6B3B7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94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defTabSz="915680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DDE53-071A-C54E-AB85-5C52782912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023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9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69925"/>
            <a:ext cx="6477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United Nations Economic Commission for Europe</a:t>
            </a:r>
            <a:b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</a:br>
            <a:r>
              <a:rPr lang="en-GB" sz="1800" b="1" noProof="0" dirty="0" smtClean="0">
                <a:solidFill>
                  <a:srgbClr val="003399"/>
                </a:solidFill>
                <a:latin typeface="Calibri" panose="020F0502020204030204" pitchFamily="34" charset="0"/>
              </a:rPr>
              <a:t>Statistical Division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360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Calibri" panose="020F0502020204030204" pitchFamily="34" charset="0"/>
              </a:defRPr>
            </a:lvl1pPr>
          </a:lstStyle>
          <a:p>
            <a:pPr lvl="0"/>
            <a:r>
              <a:rPr lang="fr-CH" noProof="0" smtClean="0"/>
              <a:t>Click to add Presenter’s Name</a:t>
            </a:r>
          </a:p>
          <a:p>
            <a:pPr lvl="0"/>
            <a:r>
              <a:rPr lang="fr-CH" noProof="0" smtClean="0"/>
              <a:t>Month Year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04720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8D65E-7A05-49EB-A811-6C675BDA3CC4}" type="datetime4">
              <a:rPr lang="en-US"/>
              <a:pPr>
                <a:defRPr/>
              </a:pPr>
              <a:t>November 30,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13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77C42-A9D0-4580-B86F-A1F1126025AB}" type="datetime4">
              <a:rPr lang="en-US"/>
              <a:pPr>
                <a:defRPr/>
              </a:pPr>
              <a:t>November 30,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7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086600" cy="9906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33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E60FA-8FDA-43B0-B929-744A143F6C9F}" type="datetime4">
              <a:rPr lang="en-US"/>
              <a:pPr>
                <a:defRPr/>
              </a:pPr>
              <a:t>November 30,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72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F6B6C-B4DE-49FD-888D-0189310351F3}" type="datetime4">
              <a:rPr lang="en-US"/>
              <a:pPr>
                <a:defRPr/>
              </a:pPr>
              <a:t>November 30,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6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B7F43-2741-49AA-8D73-6E8180F80AB7}" type="datetime4">
              <a:rPr lang="en-US"/>
              <a:pPr>
                <a:defRPr/>
              </a:pPr>
              <a:t>November 30,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4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67EB7-7AD9-46FF-8BD1-6A45EB2C5C5C}" type="datetime4">
              <a:rPr lang="en-US"/>
              <a:pPr>
                <a:defRPr/>
              </a:pPr>
              <a:t>November 30,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C8706-9502-44C5-B003-A29F8BA35B37}" type="datetime4">
              <a:rPr lang="en-US"/>
              <a:pPr>
                <a:defRPr/>
              </a:pPr>
              <a:t>November 30,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9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FB775-BBF7-4B80-B0AC-F2F69973C115}" type="datetime4">
              <a:rPr lang="en-US"/>
              <a:pPr>
                <a:defRPr/>
              </a:pPr>
              <a:t>November 30,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3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0B620-A59A-4F01-97E0-9A7B9B7DB5F6}" type="datetime4">
              <a:rPr lang="en-US"/>
              <a:pPr>
                <a:defRPr/>
              </a:pPr>
              <a:t>November 30, 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2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304800" y="6324600"/>
            <a:ext cx="8382000" cy="0"/>
          </a:xfrm>
          <a:prstGeom prst="line">
            <a:avLst/>
          </a:prstGeom>
          <a:noFill/>
          <a:ln w="1905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latin typeface="+mn-lt"/>
              </a:defRPr>
            </a:lvl1pPr>
          </a:lstStyle>
          <a:p>
            <a:pPr>
              <a:defRPr/>
            </a:pPr>
            <a:fld id="{95FD3665-62EF-4C24-90AB-FCEAFE8AFFE9}" type="datetime4">
              <a:rPr lang="en-US"/>
              <a:pPr>
                <a:defRPr/>
              </a:pPr>
              <a:t>November 30, 2015</a:t>
            </a:fld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590800" y="63246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1200" b="1">
              <a:latin typeface="Arial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fr-CH" sz="1200" b="1">
                <a:latin typeface="Arial" charset="0"/>
              </a:rPr>
              <a:t> Slide </a:t>
            </a:r>
            <a:fld id="{5D2552F0-ACEA-4619-93B2-3EF0F39ECD13}" type="slidenum">
              <a:rPr lang="en-US" sz="1200" b="1">
                <a:latin typeface="Arial" charset="0"/>
              </a:rPr>
              <a:pPr algn="r"/>
              <a:t>‹#›</a:t>
            </a:fld>
            <a:endParaRPr lang="en-US" sz="1200" b="1">
              <a:latin typeface="Arial" charset="0"/>
            </a:endParaRPr>
          </a:p>
        </p:txBody>
      </p:sp>
      <p:pic>
        <p:nvPicPr>
          <p:cNvPr id="1032" name="Picture 8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4" name="Picture 10" descr="UNECElogoDarkBlue200p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5" y="228600"/>
            <a:ext cx="10445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Data collection for the inventory</a:t>
            </a:r>
            <a:br>
              <a:rPr lang="en-US" sz="4000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Vania</a:t>
            </a:r>
            <a:r>
              <a:rPr lang="en-US" dirty="0" smtClean="0"/>
              <a:t> Etropolska</a:t>
            </a:r>
          </a:p>
          <a:p>
            <a:endParaRPr lang="en-US" dirty="0"/>
          </a:p>
          <a:p>
            <a:r>
              <a:rPr lang="en-US" sz="1500" dirty="0" smtClean="0"/>
              <a:t>Task Force on Valuing Unpaid Household Service Work Meeting - November 2015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07440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of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28800"/>
            <a:ext cx="7924800" cy="4467200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Prepare </a:t>
            </a:r>
            <a:r>
              <a:rPr lang="en-GB" dirty="0"/>
              <a:t>an inventory of the approaches used for valuing unpaid household work in Household Satellite Accounts</a:t>
            </a:r>
          </a:p>
          <a:p>
            <a:pPr lvl="0"/>
            <a:r>
              <a:rPr lang="en-GB" dirty="0" smtClean="0"/>
              <a:t>Analyse the </a:t>
            </a:r>
            <a:r>
              <a:rPr lang="en-GB" dirty="0"/>
              <a:t>different national approaches</a:t>
            </a:r>
          </a:p>
          <a:p>
            <a:pPr lvl="0"/>
            <a:r>
              <a:rPr lang="en-GB" dirty="0" smtClean="0"/>
              <a:t>Identify </a:t>
            </a:r>
            <a:r>
              <a:rPr lang="en-GB" dirty="0"/>
              <a:t>the practices to be recommended and their implications for data collection</a:t>
            </a:r>
          </a:p>
          <a:p>
            <a:pPr lvl="0"/>
            <a:r>
              <a:rPr lang="en-GB" dirty="0" smtClean="0"/>
              <a:t>Draft guidelines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02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086600" cy="990600"/>
          </a:xfrm>
        </p:spPr>
        <p:txBody>
          <a:bodyPr/>
          <a:lstStyle/>
          <a:p>
            <a:r>
              <a:rPr lang="en-GB" dirty="0" smtClean="0"/>
              <a:t>Inventory </a:t>
            </a:r>
            <a:r>
              <a:rPr lang="en-GB" dirty="0"/>
              <a:t>of the approaches used for valuing unpaid household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7924800" cy="4680520"/>
          </a:xfrm>
        </p:spPr>
        <p:txBody>
          <a:bodyPr>
            <a:noAutofit/>
          </a:bodyPr>
          <a:lstStyle/>
          <a:p>
            <a:pPr algn="just"/>
            <a:r>
              <a:rPr lang="en-GB" sz="3000" dirty="0" smtClean="0"/>
              <a:t>Questionnaire </a:t>
            </a:r>
            <a:r>
              <a:rPr lang="en-GB" sz="3000" dirty="0"/>
              <a:t>– April </a:t>
            </a:r>
            <a:r>
              <a:rPr lang="en-GB" sz="3000" dirty="0" smtClean="0"/>
              <a:t>2015; 33 replies</a:t>
            </a:r>
            <a:endParaRPr lang="en-GB" sz="3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565769"/>
              </p:ext>
            </p:extLst>
          </p:nvPr>
        </p:nvGraphicFramePr>
        <p:xfrm>
          <a:off x="395536" y="2132856"/>
          <a:ext cx="8136904" cy="40892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0280"/>
                <a:gridCol w="3024336"/>
                <a:gridCol w="2592288"/>
              </a:tblGrid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>
                          <a:effectLst/>
                        </a:rPr>
                        <a:t>EU and Switzerland</a:t>
                      </a:r>
                      <a:endParaRPr lang="en-GB" sz="12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>
                          <a:effectLst/>
                        </a:rPr>
                        <a:t>Western Balkans</a:t>
                      </a:r>
                      <a:endParaRPr lang="en-GB" sz="120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>
                          <a:effectLst/>
                        </a:rPr>
                        <a:t>EECCA</a:t>
                      </a:r>
                      <a:endParaRPr lang="en-GB" sz="12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5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Austria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Czech Republic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Finland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Hungary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Latvia (no such data)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Lithuania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Norway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Portugal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Romania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Spain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Sweden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 smtClean="0">
                          <a:solidFill>
                            <a:schemeClr val="tx1"/>
                          </a:solidFill>
                          <a:effectLst/>
                        </a:rPr>
                        <a:t>United Kingdom</a:t>
                      </a:r>
                      <a:endParaRPr lang="en-GB" sz="1100" b="0" i="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Switzerland</a:t>
                      </a:r>
                      <a:endParaRPr lang="en-GB" sz="1100" b="0" i="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Croatia (no such data)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The former Yugoslav Republic of Macedonia</a:t>
                      </a:r>
                      <a:endParaRPr lang="en-GB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Montenegro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Serbia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Armenia</a:t>
                      </a:r>
                      <a:endParaRPr lang="en-GB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Belarus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Georgia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Republic of Moldova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Russian Federation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</a:tr>
              <a:tr h="158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>
                          <a:effectLst/>
                        </a:rPr>
                        <a:t>North America</a:t>
                      </a:r>
                      <a:endParaRPr lang="en-GB" sz="12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Latin America</a:t>
                      </a:r>
                      <a:endParaRPr lang="en-GB" sz="1200" b="1" baseline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>
                          <a:effectLst/>
                        </a:rPr>
                        <a:t> </a:t>
                      </a:r>
                      <a:endParaRPr lang="en-GB" sz="120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10592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United States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baseline="0" dirty="0">
                          <a:solidFill>
                            <a:schemeClr val="tx1"/>
                          </a:solidFill>
                          <a:effectLst/>
                        </a:rPr>
                        <a:t>Canada</a:t>
                      </a:r>
                      <a:endParaRPr lang="en-GB" sz="1100" b="0" i="0" baseline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Brazil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Colombia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Mexico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Australia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New Zealand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Israel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Japan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South Africa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0" i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Turkey (no such data)</a:t>
                      </a: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2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UNEC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3333FF"/>
      </a:folHlink>
    </a:clrScheme>
    <a:fontScheme name="StatsUNE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tsUNE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UNE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UNE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StatsUNECE</Template>
  <TotalTime>6506</TotalTime>
  <Words>148</Words>
  <Application>Microsoft Office PowerPoint</Application>
  <PresentationFormat>On-screen Show (4:3)</PresentationFormat>
  <Paragraphs>54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StatsUNECE</vt:lpstr>
      <vt:lpstr>Data collection for the inventory </vt:lpstr>
      <vt:lpstr>Terms of reference</vt:lpstr>
      <vt:lpstr>Inventory of the approaches used for valuing unpaid household work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Hansen</dc:creator>
  <cp:lastModifiedBy>Vania Etropolska</cp:lastModifiedBy>
  <cp:revision>334</cp:revision>
  <cp:lastPrinted>2015-11-25T12:45:05Z</cp:lastPrinted>
  <dcterms:created xsi:type="dcterms:W3CDTF">2011-12-28T11:16:09Z</dcterms:created>
  <dcterms:modified xsi:type="dcterms:W3CDTF">2015-11-30T11:57:57Z</dcterms:modified>
</cp:coreProperties>
</file>