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78" r:id="rId1"/>
  </p:sldMasterIdLst>
  <p:notesMasterIdLst>
    <p:notesMasterId r:id="rId16"/>
  </p:notesMasterIdLst>
  <p:handoutMasterIdLst>
    <p:handoutMasterId r:id="rId17"/>
  </p:handoutMasterIdLst>
  <p:sldIdLst>
    <p:sldId id="381" r:id="rId2"/>
    <p:sldId id="380" r:id="rId3"/>
    <p:sldId id="350" r:id="rId4"/>
    <p:sldId id="399" r:id="rId5"/>
    <p:sldId id="378" r:id="rId6"/>
    <p:sldId id="393" r:id="rId7"/>
    <p:sldId id="400" r:id="rId8"/>
    <p:sldId id="401" r:id="rId9"/>
    <p:sldId id="398" r:id="rId10"/>
    <p:sldId id="402" r:id="rId11"/>
    <p:sldId id="403" r:id="rId12"/>
    <p:sldId id="395" r:id="rId13"/>
    <p:sldId id="396" r:id="rId14"/>
    <p:sldId id="376" r:id="rId15"/>
  </p:sldIdLst>
  <p:sldSz cx="9144000" cy="6858000" type="screen4x3"/>
  <p:notesSz cx="7023100" cy="93091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  <a:srgbClr val="00070C"/>
    <a:srgbClr val="00FFFF"/>
    <a:srgbClr val="F60AE0"/>
    <a:srgbClr val="FF9999"/>
    <a:srgbClr val="FFFFCC"/>
    <a:srgbClr val="FF6699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830" autoAdjust="0"/>
    <p:restoredTop sz="99483" autoAdjust="0"/>
  </p:normalViewPr>
  <p:slideViewPr>
    <p:cSldViewPr>
      <p:cViewPr>
        <p:scale>
          <a:sx n="80" d="100"/>
          <a:sy n="80" d="100"/>
        </p:scale>
        <p:origin x="-2040" y="-6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84"/>
    </p:cViewPr>
  </p:sorterViewPr>
  <p:notesViewPr>
    <p:cSldViewPr>
      <p:cViewPr varScale="1">
        <p:scale>
          <a:sx n="57" d="100"/>
          <a:sy n="57" d="100"/>
        </p:scale>
        <p:origin x="-1380" y="-96"/>
      </p:cViewPr>
      <p:guideLst>
        <p:guide orient="horz" pos="2932"/>
        <p:guide pos="221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324" tIns="46662" rIns="93324" bIns="46662" numCol="1" anchor="t" anchorCtr="0" compatLnSpc="1">
            <a:prstTxWarp prst="textNoShape">
              <a:avLst/>
            </a:prstTxWarp>
          </a:bodyPr>
          <a:lstStyle>
            <a:lvl1pPr defTabSz="933450">
              <a:defRPr sz="1200">
                <a:effectLst/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8275" y="0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324" tIns="46662" rIns="93324" bIns="46662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>
                <a:effectLst/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42375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324" tIns="46662" rIns="93324" bIns="46662" numCol="1" anchor="b" anchorCtr="0" compatLnSpc="1">
            <a:prstTxWarp prst="textNoShape">
              <a:avLst/>
            </a:prstTxWarp>
          </a:bodyPr>
          <a:lstStyle>
            <a:lvl1pPr defTabSz="933450">
              <a:defRPr sz="1200">
                <a:effectLst/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8275" y="8842375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324" tIns="46662" rIns="93324" bIns="46662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>
                <a:effectLst/>
                <a:latin typeface="Arial" charset="0"/>
              </a:defRPr>
            </a:lvl1pPr>
          </a:lstStyle>
          <a:p>
            <a:pPr>
              <a:defRPr/>
            </a:pPr>
            <a:fld id="{7A50D15D-9C82-4BB1-B9ED-3C61ADCDCA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7653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324" tIns="46662" rIns="93324" bIns="46662" numCol="1" anchor="t" anchorCtr="0" compatLnSpc="1">
            <a:prstTxWarp prst="textNoShape">
              <a:avLst/>
            </a:prstTxWarp>
          </a:bodyPr>
          <a:lstStyle>
            <a:lvl1pPr defTabSz="933450">
              <a:defRPr sz="1200">
                <a:effectLst/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8275" y="0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324" tIns="46662" rIns="93324" bIns="46662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>
                <a:effectLst/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4275" y="698500"/>
            <a:ext cx="4654550" cy="34909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21188"/>
            <a:ext cx="5619750" cy="418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324" tIns="46662" rIns="93324" bIns="4666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42375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324" tIns="46662" rIns="93324" bIns="46662" numCol="1" anchor="b" anchorCtr="0" compatLnSpc="1">
            <a:prstTxWarp prst="textNoShape">
              <a:avLst/>
            </a:prstTxWarp>
          </a:bodyPr>
          <a:lstStyle>
            <a:lvl1pPr defTabSz="933450">
              <a:defRPr sz="1200">
                <a:effectLst/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8275" y="8842375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324" tIns="46662" rIns="93324" bIns="46662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>
                <a:effectLst/>
                <a:latin typeface="Arial" charset="0"/>
              </a:defRPr>
            </a:lvl1pPr>
          </a:lstStyle>
          <a:p>
            <a:pPr>
              <a:defRPr/>
            </a:pPr>
            <a:fld id="{47415587-BDAD-4E4C-A0B0-321AF31FF5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0590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35ADC2-DB16-4BCB-B40B-854C743738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028284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AC7A6B-F899-4ABE-A489-A04B892DAE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6640695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006F1E-423C-4576-83CE-0DBAED024D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9035036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9ACAC6-CE12-4021-AAFF-7714A277DC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5405843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08B2D4-7A2F-4ECE-B962-1138685342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1600038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B364B1-3A12-4664-9D91-D87627519E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4120494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00A0E3-342E-4FEB-B9B4-5694DE4E4D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588105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E22C8C-B56D-4943-A432-1CCA9C3748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2535943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0F7B8-135E-4912-ADB4-627A9CDD0F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4113320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54FF30-09B9-430F-89C7-4ADF6543E5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0334937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A62536-FCB5-4B70-B397-2D4C796025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0458029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fld id="{8A81D952-C8FE-45E7-8A2F-BAF80D148F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79" r:id="rId1"/>
    <p:sldLayoutId id="2147484080" r:id="rId2"/>
    <p:sldLayoutId id="2147484081" r:id="rId3"/>
    <p:sldLayoutId id="2147484082" r:id="rId4"/>
    <p:sldLayoutId id="2147484083" r:id="rId5"/>
    <p:sldLayoutId id="2147484084" r:id="rId6"/>
    <p:sldLayoutId id="2147484085" r:id="rId7"/>
    <p:sldLayoutId id="2147484086" r:id="rId8"/>
    <p:sldLayoutId id="2147484087" r:id="rId9"/>
    <p:sldLayoutId id="2147484088" r:id="rId10"/>
    <p:sldLayoutId id="214748408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armstat.am/ru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1" name="Rectangle 3"/>
          <p:cNvSpPr>
            <a:spLocks noGrp="1"/>
          </p:cNvSpPr>
          <p:nvPr>
            <p:ph idx="1"/>
          </p:nvPr>
        </p:nvSpPr>
        <p:spPr>
          <a:xfrm>
            <a:off x="323850" y="2492375"/>
            <a:ext cx="8464550" cy="854075"/>
          </a:xfrm>
        </p:spPr>
        <p:txBody>
          <a:bodyPr>
            <a:normAutofit/>
          </a:bodyPr>
          <a:lstStyle/>
          <a:p>
            <a:pPr algn="ctr">
              <a:buFont typeface="Arial" charset="0"/>
              <a:buNone/>
              <a:defRPr/>
            </a:pPr>
            <a:r>
              <a:rPr lang="en-US" sz="2000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СЕКТОР ГОСУДАРСТВЕННОГО </a:t>
            </a:r>
          </a:p>
          <a:p>
            <a:pPr algn="ctr">
              <a:buFont typeface="Arial" charset="0"/>
              <a:buNone/>
              <a:defRPr/>
            </a:pPr>
            <a:r>
              <a:rPr lang="en-US" sz="2000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УПРАВЛЕНИЯ РЕСПУБЛИКИ АРМЕНИЯ</a:t>
            </a:r>
          </a:p>
          <a:p>
            <a:pPr algn="ctr">
              <a:buFont typeface="Arial" charset="0"/>
              <a:buNone/>
              <a:defRPr/>
            </a:pPr>
            <a:endParaRPr lang="en-US" sz="2000" b="1" dirty="0" smtClean="0">
              <a:solidFill>
                <a:srgbClr val="37609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</p:txBody>
      </p:sp>
      <p:pic>
        <p:nvPicPr>
          <p:cNvPr id="2051" name="Picture 8" descr="LogoNS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0"/>
            <a:ext cx="2447925" cy="119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908175" y="5157788"/>
            <a:ext cx="6551613" cy="15255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800" b="1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Рабочее совещание по внедрению </a:t>
            </a:r>
            <a:r>
              <a:rPr lang="ru-RU" b="1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CHC 2008</a:t>
            </a:r>
            <a:r>
              <a:rPr lang="en-US" b="1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года в странах</a:t>
            </a:r>
            <a:r>
              <a:rPr lang="ru-RU" sz="1800" b="1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b="1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ВЕКЦА, связи с РПБ-6 и РСГФ 2014 года</a:t>
            </a:r>
          </a:p>
          <a:p>
            <a:pPr>
              <a:defRPr/>
            </a:pPr>
            <a:endParaRPr lang="en-US" sz="1800" b="1">
              <a:solidFill>
                <a:srgbClr val="37609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endParaRPr lang="en-US" sz="1800" b="1">
              <a:solidFill>
                <a:srgbClr val="37609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r">
              <a:defRPr/>
            </a:pPr>
            <a:r>
              <a:rPr lang="en-US" sz="1800" b="1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6</a:t>
            </a:r>
            <a:r>
              <a:rPr lang="ru-RU" sz="1800" b="1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  <a:r>
              <a:rPr lang="en-US" sz="1800" b="1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8</a:t>
            </a:r>
            <a:r>
              <a:rPr lang="ru-RU" sz="1800" b="1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 b="1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Ма</a:t>
            </a:r>
            <a:r>
              <a:rPr lang="ru-RU" sz="1800" b="1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я 201</a:t>
            </a:r>
            <a:r>
              <a:rPr lang="en-US" sz="1800" b="1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</a:t>
            </a:r>
            <a:r>
              <a:rPr lang="ru-RU" sz="1800" b="1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Стамбул, Турция</a:t>
            </a:r>
            <a:endParaRPr lang="en-US" sz="1800" b="1">
              <a:solidFill>
                <a:srgbClr val="37609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1979613" y="188913"/>
            <a:ext cx="6786562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 anchorCtr="1"/>
          <a:lstStyle/>
          <a:p>
            <a:pPr algn="ctr">
              <a:defRPr/>
            </a:pPr>
            <a:r>
              <a:rPr lang="en-US" sz="1800" b="1" dirty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ՀԱՅԱՍՏԱՆԻ ՀԱՆՐԱՊԵՏՈՒԹՅԱՆ ԱԶԳԱՅԻՆ ՎԻՃԱԿԱԳՐԱԿԱՆ ԾԱՌԱՅՈՒԹՅՈՒՆ </a:t>
            </a:r>
          </a:p>
          <a:p>
            <a:pPr algn="ctr">
              <a:defRPr/>
            </a:pPr>
            <a:r>
              <a:rPr lang="en-US" sz="1800" b="1" dirty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НАЦИОНАЛЬНАЯ СТАТИСТИЧЕСКАЯ СЛУЖБА РЕСПУБЛИКИ АРМЕНИИ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 txBox="1">
            <a:spLocks noGrp="1"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</p:spPr>
        <p:txBody>
          <a:bodyPr lIns="0" tIns="0" rIns="0" bIns="0" anchor="b"/>
          <a:lstStyle/>
          <a:p>
            <a:pPr algn="r">
              <a:defRPr/>
            </a:pPr>
            <a:fld id="{B89E0BE9-7CD3-4A4B-80A3-BA3D3428F336}" type="slidenum">
              <a:rPr lang="ru-RU" sz="1400">
                <a:solidFill>
                  <a:schemeClr val="tx2">
                    <a:shade val="90000"/>
                  </a:schemeClr>
                </a:solidFill>
                <a:effectLst/>
              </a:rPr>
              <a:pPr algn="r">
                <a:defRPr/>
              </a:pPr>
              <a:t>10</a:t>
            </a:fld>
            <a:endParaRPr lang="ru-RU" sz="1400" dirty="0">
              <a:solidFill>
                <a:schemeClr val="tx2">
                  <a:shade val="90000"/>
                </a:schemeClr>
              </a:solidFill>
              <a:effectLst/>
            </a:endParaRPr>
          </a:p>
        </p:txBody>
      </p:sp>
      <p:pic>
        <p:nvPicPr>
          <p:cNvPr id="11267" name="Picture 8" descr="LogoNS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60350"/>
            <a:ext cx="1706562" cy="69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5" name="Rectangle 7"/>
          <p:cNvSpPr>
            <a:spLocks noChangeArrowheads="1"/>
          </p:cNvSpPr>
          <p:nvPr/>
        </p:nvSpPr>
        <p:spPr bwMode="auto">
          <a:xfrm>
            <a:off x="2051720" y="333375"/>
            <a:ext cx="663507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Улучшение статистики Сектора Госуправления в контексте внедрения СНС 2008 и РСГФ 2014</a:t>
            </a:r>
            <a:endParaRPr lang="ru-RU" b="1" dirty="0">
              <a:solidFill>
                <a:srgbClr val="37609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11188" y="1484313"/>
            <a:ext cx="8209284" cy="47859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Созданы комиссия и межведомственные рабочие группы, состоящие из сотрудников НСС, Минфина, ЦБ, правоохранительных органов и Госкомитет по недвижимости и кадастру, которые разрабатывают национальную стратегическую программу по внедрению СНС 2008 и СГФ2014 на ближайшие годы с учетом собственных ресурсов и возможностей международного сотрудничества, координируют процесс реализации этой программы: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−"/>
              <a:defRPr/>
            </a:pP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финансовая и страховая деятельность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−"/>
              <a:defRPr/>
            </a:pP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государственное управление ( расходы на вооружение и  научные исследования и разработки)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−"/>
              <a:defRPr/>
            </a:pP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внешние счета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−"/>
              <a:defRPr/>
            </a:pP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ненаблюдаемая экономика</a:t>
            </a:r>
          </a:p>
          <a:p>
            <a:pPr>
              <a:spcAft>
                <a:spcPts val="600"/>
              </a:spcAft>
              <a:defRPr/>
            </a:pPr>
            <a:endParaRPr lang="ru-RU" b="1" dirty="0">
              <a:solidFill>
                <a:srgbClr val="37609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 txBox="1">
            <a:spLocks noGrp="1"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</p:spPr>
        <p:txBody>
          <a:bodyPr lIns="0" tIns="0" rIns="0" bIns="0" anchor="b"/>
          <a:lstStyle/>
          <a:p>
            <a:pPr algn="r">
              <a:defRPr/>
            </a:pPr>
            <a:fld id="{B3431816-75F4-4ED4-AA64-B226719CC63B}" type="slidenum">
              <a:rPr lang="ru-RU" sz="1400">
                <a:solidFill>
                  <a:schemeClr val="tx2">
                    <a:shade val="90000"/>
                  </a:schemeClr>
                </a:solidFill>
                <a:effectLst/>
              </a:rPr>
              <a:pPr algn="r">
                <a:defRPr/>
              </a:pPr>
              <a:t>11</a:t>
            </a:fld>
            <a:endParaRPr lang="ru-RU" sz="1400" dirty="0">
              <a:solidFill>
                <a:schemeClr val="tx2">
                  <a:shade val="90000"/>
                </a:schemeClr>
              </a:solidFill>
              <a:effectLst/>
            </a:endParaRPr>
          </a:p>
        </p:txBody>
      </p:sp>
      <p:pic>
        <p:nvPicPr>
          <p:cNvPr id="12291" name="Picture 8" descr="LogoNS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60350"/>
            <a:ext cx="1706562" cy="69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5" name="Rectangle 7"/>
          <p:cNvSpPr>
            <a:spLocks noChangeArrowheads="1"/>
          </p:cNvSpPr>
          <p:nvPr/>
        </p:nvSpPr>
        <p:spPr bwMode="auto">
          <a:xfrm>
            <a:off x="2051721" y="333375"/>
            <a:ext cx="633504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Улучшение статистики Сектора Госуправления в контексте внедрения СНС 2008 и РСГФ 2014</a:t>
            </a:r>
            <a:endParaRPr lang="ru-RU" b="1" dirty="0">
              <a:solidFill>
                <a:srgbClr val="37609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11188" y="1484313"/>
            <a:ext cx="7775575" cy="4247317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−"/>
              <a:defRPr/>
            </a:pP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условно исчисленная стоимость проживания в</a:t>
            </a:r>
            <a:r>
              <a:rPr lang="en-US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собственном жилье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−"/>
              <a:defRPr/>
            </a:pP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структура нефинансовых активов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−"/>
              <a:defRPr/>
            </a:pP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таблицы “затраты-выпуск”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−"/>
              <a:defRPr/>
            </a:pP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финансовый счет</a:t>
            </a:r>
            <a:endParaRPr lang="en-US" b="1" dirty="0" smtClean="0">
              <a:solidFill>
                <a:srgbClr val="37609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spcAft>
                <a:spcPts val="600"/>
              </a:spcAft>
              <a:buFontTx/>
              <a:buChar char="-"/>
              <a:defRPr/>
            </a:pPr>
            <a:endParaRPr lang="ru-RU" b="1" dirty="0" smtClean="0">
              <a:solidFill>
                <a:srgbClr val="37609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spcAft>
                <a:spcPts val="600"/>
              </a:spcAft>
              <a:defRPr/>
            </a:pP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Рабочие группы разрабатывают новую методологическую</a:t>
            </a:r>
          </a:p>
          <a:p>
            <a:pPr>
              <a:spcAft>
                <a:spcPts val="600"/>
              </a:spcAft>
              <a:defRPr/>
            </a:pP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документацию с указанием необходимых источников</a:t>
            </a:r>
          </a:p>
          <a:p>
            <a:pPr>
              <a:spcAft>
                <a:spcPts val="600"/>
              </a:spcAft>
              <a:defRPr/>
            </a:pP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информации, ведут экспериментальные расчеты для</a:t>
            </a:r>
          </a:p>
          <a:p>
            <a:pPr>
              <a:spcAft>
                <a:spcPts val="600"/>
              </a:spcAft>
              <a:defRPr/>
            </a:pP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определения изменений, влияющих на ВВП.</a:t>
            </a:r>
          </a:p>
          <a:p>
            <a:pPr>
              <a:spcAft>
                <a:spcPts val="600"/>
              </a:spcAft>
              <a:defRPr/>
            </a:pPr>
            <a:endParaRPr lang="en-US" b="1" dirty="0">
              <a:solidFill>
                <a:srgbClr val="37609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 txBox="1">
            <a:spLocks noGrp="1"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</p:spPr>
        <p:txBody>
          <a:bodyPr lIns="0" tIns="0" rIns="0" bIns="0" anchor="b"/>
          <a:lstStyle/>
          <a:p>
            <a:pPr algn="r">
              <a:defRPr/>
            </a:pPr>
            <a:fld id="{AAFBD80E-5C53-4B41-998F-1A1A3182E819}" type="slidenum">
              <a:rPr lang="ru-RU" sz="1400">
                <a:solidFill>
                  <a:schemeClr val="tx2">
                    <a:shade val="90000"/>
                  </a:schemeClr>
                </a:solidFill>
                <a:effectLst/>
              </a:rPr>
              <a:pPr algn="r">
                <a:defRPr/>
              </a:pPr>
              <a:t>12</a:t>
            </a:fld>
            <a:endParaRPr lang="ru-RU" sz="1400" dirty="0">
              <a:solidFill>
                <a:schemeClr val="tx2">
                  <a:shade val="90000"/>
                </a:schemeClr>
              </a:solidFill>
              <a:effectLst/>
            </a:endParaRPr>
          </a:p>
        </p:txBody>
      </p:sp>
      <p:pic>
        <p:nvPicPr>
          <p:cNvPr id="13315" name="Picture 8" descr="LogoNS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60350"/>
            <a:ext cx="1706562" cy="69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79388" y="942975"/>
            <a:ext cx="864108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−"/>
              <a:defRPr/>
            </a:pP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Какие </a:t>
            </a:r>
            <a:r>
              <a:rPr lang="ru-RU" b="1" dirty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разделы функциональной </a:t>
            </a: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классификации</a:t>
            </a:r>
            <a:r>
              <a:rPr lang="en-US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</a:t>
            </a:r>
            <a:r>
              <a:rPr lang="ru-RU" b="1" dirty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формируют выпуск продукции по </a:t>
            </a: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отрасли</a:t>
            </a:r>
            <a:r>
              <a:rPr lang="en-US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b="1" dirty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“Государственное управление и оборона</a:t>
            </a: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;</a:t>
            </a:r>
            <a:r>
              <a:rPr lang="en-US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обязательное </a:t>
            </a:r>
            <a:r>
              <a:rPr lang="ru-RU" b="1" dirty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социальное обеспечение” ( раздел </a:t>
            </a: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</a:t>
            </a:r>
            <a:r>
              <a:rPr lang="en-US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NACE</a:t>
            </a: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rev.</a:t>
            </a: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ru-RU" b="1" dirty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endParaRPr lang="en-US" b="1" dirty="0">
              <a:solidFill>
                <a:srgbClr val="37609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lvl="1" indent="-342900">
              <a:spcAft>
                <a:spcPts val="600"/>
              </a:spcAft>
              <a:buFont typeface="Arial" panose="020B0604020202020204" pitchFamily="34" charset="0"/>
              <a:buChar char="−"/>
              <a:defRPr/>
            </a:pP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Резервный </a:t>
            </a:r>
            <a:r>
              <a:rPr lang="ru-RU" b="1" dirty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фонд правительства и </a:t>
            </a: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муниципалитетов</a:t>
            </a:r>
            <a:r>
              <a:rPr lang="en-US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ru-RU" b="1" dirty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раздел  </a:t>
            </a: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11</a:t>
            </a:r>
            <a:r>
              <a:rPr lang="en-US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  </a:t>
            </a:r>
            <a:r>
              <a:rPr lang="ru-RU" b="1" dirty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Резервные фонды, не относящиеся </a:t>
            </a: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</a:t>
            </a:r>
            <a:r>
              <a:rPr lang="en-US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основным </a:t>
            </a:r>
            <a:r>
              <a:rPr lang="ru-RU" b="1" dirty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разделам)</a:t>
            </a:r>
            <a:endParaRPr lang="en-US" b="1" dirty="0">
              <a:solidFill>
                <a:srgbClr val="37609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lvl="1" indent="-342900">
              <a:spcAft>
                <a:spcPts val="600"/>
              </a:spcAft>
              <a:buFont typeface="Arial" panose="020B0604020202020204" pitchFamily="34" charset="0"/>
              <a:buChar char="−"/>
              <a:defRPr/>
            </a:pPr>
            <a:r>
              <a:rPr lang="ru-RU" b="1" dirty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Отсутствие информации о расходах (по</a:t>
            </a:r>
            <a:r>
              <a:rPr lang="en-US" b="1" dirty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b="1" dirty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экономической классификации) по видам</a:t>
            </a:r>
            <a:r>
              <a:rPr lang="en-US" b="1" dirty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b="1" dirty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экономической деятельности в бюджетах</a:t>
            </a:r>
            <a:r>
              <a:rPr lang="en-US" b="1" dirty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b="1" dirty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муниципалитетов.</a:t>
            </a:r>
            <a:endParaRPr lang="en-US" b="1" dirty="0">
              <a:solidFill>
                <a:srgbClr val="37609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lvl="1" indent="-342900">
              <a:spcAft>
                <a:spcPts val="600"/>
              </a:spcAft>
              <a:buFont typeface="Arial" panose="020B0604020202020204" pitchFamily="34" charset="0"/>
              <a:buChar char="−"/>
              <a:defRPr/>
            </a:pPr>
            <a:r>
              <a:rPr lang="ru-RU" b="1" dirty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Какие статьи </a:t>
            </a:r>
            <a:r>
              <a:rPr lang="en-US" b="1" dirty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текущих </a:t>
            </a:r>
            <a:r>
              <a:rPr lang="ru-RU" b="1" dirty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расходов </a:t>
            </a: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экономической</a:t>
            </a:r>
            <a:r>
              <a:rPr lang="en-US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классификации </a:t>
            </a:r>
            <a:r>
              <a:rPr lang="ru-RU" b="1" dirty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бюджета </a:t>
            </a: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могут</a:t>
            </a:r>
            <a:r>
              <a:rPr lang="en-US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формировать выпуск</a:t>
            </a:r>
            <a:r>
              <a:rPr lang="en-US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нерыночных </a:t>
            </a:r>
            <a:r>
              <a:rPr lang="ru-RU" b="1" dirty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услуг в отраслях (</a:t>
            </a:r>
            <a:r>
              <a:rPr lang="en-US" b="1" dirty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например: </a:t>
            </a:r>
            <a:r>
              <a:rPr lang="ru-RU" b="1" dirty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гранты, субсидии)</a:t>
            </a:r>
            <a:endParaRPr lang="en-US" b="1" dirty="0">
              <a:solidFill>
                <a:srgbClr val="37609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lvl="1" indent="-342900">
              <a:spcAft>
                <a:spcPts val="600"/>
              </a:spcAft>
              <a:buFont typeface="Arial" panose="020B0604020202020204" pitchFamily="34" charset="0"/>
              <a:buChar char="−"/>
              <a:defRPr/>
            </a:pP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Отсутствие </a:t>
            </a:r>
            <a:r>
              <a:rPr lang="ru-RU" b="1" dirty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данных об </a:t>
            </a:r>
            <a:r>
              <a:rPr lang="ru-RU" b="1" dirty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аммортизационных</a:t>
            </a:r>
            <a:r>
              <a:rPr lang="ru-RU" b="1" dirty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отчислениях в расходах бюджета, каковы ориентировочные </a:t>
            </a: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границы</a:t>
            </a:r>
            <a:r>
              <a:rPr lang="en-US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потребления </a:t>
            </a:r>
            <a:r>
              <a:rPr lang="ru-RU" b="1" dirty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основного капитала (в %-ах к выпуску продукции)</a:t>
            </a:r>
            <a:r>
              <a:rPr lang="ru-RU" b="1" dirty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</a:t>
            </a:r>
            <a:endParaRPr lang="en-US" b="1" dirty="0">
              <a:solidFill>
                <a:srgbClr val="376092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124075" y="409575"/>
            <a:ext cx="6480175" cy="3968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Вопросы</a:t>
            </a:r>
            <a:endParaRPr lang="ru-RU" b="1" dirty="0">
              <a:solidFill>
                <a:srgbClr val="376092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 txBox="1">
            <a:spLocks noGrp="1"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</p:spPr>
        <p:txBody>
          <a:bodyPr lIns="0" tIns="0" rIns="0" bIns="0" anchor="b"/>
          <a:lstStyle/>
          <a:p>
            <a:pPr algn="r">
              <a:defRPr/>
            </a:pPr>
            <a:fld id="{986D02BC-0D6E-44EA-89A3-471FC045FFDD}" type="slidenum">
              <a:rPr lang="ru-RU" sz="1400">
                <a:solidFill>
                  <a:schemeClr val="tx2">
                    <a:shade val="90000"/>
                  </a:schemeClr>
                </a:solidFill>
                <a:effectLst/>
              </a:rPr>
              <a:pPr algn="r">
                <a:defRPr/>
              </a:pPr>
              <a:t>13</a:t>
            </a:fld>
            <a:endParaRPr lang="ru-RU" sz="1400" dirty="0">
              <a:solidFill>
                <a:schemeClr val="tx2">
                  <a:shade val="90000"/>
                </a:schemeClr>
              </a:solidFill>
              <a:effectLst/>
            </a:endParaRPr>
          </a:p>
        </p:txBody>
      </p:sp>
      <p:pic>
        <p:nvPicPr>
          <p:cNvPr id="14339" name="Picture 8" descr="LogoNS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60350"/>
            <a:ext cx="1706562" cy="69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5" name="Rectangle 7"/>
          <p:cNvSpPr>
            <a:spLocks noChangeArrowheads="1"/>
          </p:cNvSpPr>
          <p:nvPr/>
        </p:nvSpPr>
        <p:spPr bwMode="auto">
          <a:xfrm>
            <a:off x="2195513" y="333375"/>
            <a:ext cx="59769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b="1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Вопросы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968375"/>
            <a:ext cx="8352927" cy="5247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1" indent="-342900">
              <a:spcAft>
                <a:spcPts val="600"/>
              </a:spcAft>
              <a:buFont typeface="Arial" panose="020B0604020202020204" pitchFamily="34" charset="0"/>
              <a:buChar char="−"/>
              <a:defRPr/>
            </a:pP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Является ли обязательным требованием отражения всех расходов и доходов государственного бюджета в счетах сектора государственного управления и вытекающим из этого соответствия показателя дефицита государственного бюджета показателю чистого кредитования / заимствования в национальных счетах по сектору государственного управления</a:t>
            </a:r>
          </a:p>
          <a:p>
            <a:pPr marL="342900" lvl="1" indent="-342900">
              <a:spcAft>
                <a:spcPts val="600"/>
              </a:spcAft>
              <a:buFont typeface="Arial" panose="020B0604020202020204" pitchFamily="34" charset="0"/>
              <a:buChar char="−"/>
              <a:defRPr/>
            </a:pP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Источник информации о рыночных услугах по отрасли “Государственное управление и оборона; обязательное социальное обеспечение” ( раздел О</a:t>
            </a:r>
            <a:r>
              <a:rPr lang="en-US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</a:t>
            </a: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NACE </a:t>
            </a:r>
            <a:r>
              <a:rPr lang="en-US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rev.</a:t>
            </a: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2),</a:t>
            </a:r>
            <a:r>
              <a:rPr lang="en-US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разграничение между оплатой за предоставленные услуги и сбором налогов</a:t>
            </a:r>
          </a:p>
          <a:p>
            <a:pPr marL="342900" lvl="1" indent="-342900">
              <a:spcAft>
                <a:spcPts val="600"/>
              </a:spcAft>
              <a:buFont typeface="Arial" panose="020B0604020202020204" pitchFamily="34" charset="0"/>
              <a:buChar char="−"/>
              <a:defRPr/>
            </a:pP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Внедрение СНС 2008 года возможно без внедрения</a:t>
            </a:r>
            <a:r>
              <a:rPr lang="en-US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РСГФ 2014</a:t>
            </a:r>
            <a:r>
              <a:rPr lang="en-US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года</a:t>
            </a:r>
            <a:r>
              <a:rPr lang="en-US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Платежный баланс уже составляется</a:t>
            </a:r>
            <a:r>
              <a:rPr lang="en-US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 новой версии РПБ-6</a:t>
            </a:r>
          </a:p>
          <a:p>
            <a:pPr marL="342900" lvl="1" indent="-342900">
              <a:spcAft>
                <a:spcPts val="600"/>
              </a:spcAft>
              <a:buFont typeface="Arial" panose="020B0604020202020204" pitchFamily="34" charset="0"/>
              <a:buChar char="−"/>
              <a:defRPr/>
            </a:pP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Внедрение метода начислений при регистрации</a:t>
            </a:r>
            <a:r>
              <a:rPr lang="en-US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операций</a:t>
            </a:r>
            <a:endParaRPr lang="ru-RU" b="1" dirty="0">
              <a:solidFill>
                <a:srgbClr val="37609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 txBox="1">
            <a:spLocks noGrp="1"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</p:spPr>
        <p:txBody>
          <a:bodyPr lIns="0" tIns="0" rIns="0" bIns="0" anchor="b"/>
          <a:lstStyle/>
          <a:p>
            <a:pPr algn="r">
              <a:defRPr/>
            </a:pPr>
            <a:endParaRPr lang="ru-RU" sz="2800" dirty="0">
              <a:solidFill>
                <a:schemeClr val="tx2">
                  <a:shade val="90000"/>
                </a:schemeClr>
              </a:solidFill>
              <a:effectLst/>
            </a:endParaRPr>
          </a:p>
        </p:txBody>
      </p:sp>
      <p:pic>
        <p:nvPicPr>
          <p:cNvPr id="15363" name="Picture 8" descr="LogoNS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268538" cy="1125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8" name="Rectangle 5"/>
          <p:cNvSpPr>
            <a:spLocks noChangeArrowheads="1"/>
          </p:cNvSpPr>
          <p:nvPr/>
        </p:nvSpPr>
        <p:spPr bwMode="auto">
          <a:xfrm>
            <a:off x="642938" y="1285875"/>
            <a:ext cx="8215312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30000"/>
              </a:lnSpc>
              <a:defRPr/>
            </a:pPr>
            <a:endParaRPr lang="en-US" sz="2400">
              <a:solidFill>
                <a:schemeClr val="accent2">
                  <a:lumMod val="50000"/>
                </a:schemeClr>
              </a:solidFill>
              <a:effectLst/>
              <a:latin typeface="Arial Unicode" pitchFamily="34" charset="0"/>
            </a:endParaRPr>
          </a:p>
          <a:p>
            <a:pPr>
              <a:defRPr/>
            </a:pPr>
            <a:endParaRPr lang="en-US" sz="1800">
              <a:solidFill>
                <a:schemeClr val="accent2">
                  <a:lumMod val="50000"/>
                </a:schemeClr>
              </a:solidFill>
              <a:effectLst/>
              <a:latin typeface="Arial Unicode" pitchFamily="34" charset="0"/>
            </a:endParaRPr>
          </a:p>
          <a:p>
            <a:pPr>
              <a:defRPr/>
            </a:pPr>
            <a:endParaRPr lang="en-GB" sz="2200" b="1">
              <a:solidFill>
                <a:schemeClr val="accent2">
                  <a:lumMod val="50000"/>
                </a:schemeClr>
              </a:solidFill>
              <a:effectLst/>
              <a:latin typeface="Arial Unicode" pitchFamily="34" charset="0"/>
            </a:endParaRPr>
          </a:p>
        </p:txBody>
      </p:sp>
      <p:sp>
        <p:nvSpPr>
          <p:cNvPr id="18465" name="Rectangle 8"/>
          <p:cNvSpPr>
            <a:spLocks noChangeArrowheads="1"/>
          </p:cNvSpPr>
          <p:nvPr/>
        </p:nvSpPr>
        <p:spPr bwMode="auto">
          <a:xfrm>
            <a:off x="323528" y="2060575"/>
            <a:ext cx="8569647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endParaRPr lang="en-US" b="1" dirty="0">
              <a:solidFill>
                <a:srgbClr val="37609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Armenian" pitchFamily="34" charset="0"/>
            </a:endParaRPr>
          </a:p>
          <a:p>
            <a:pPr algn="ctr">
              <a:defRPr/>
            </a:pPr>
            <a:endParaRPr lang="en-US" b="1" dirty="0">
              <a:solidFill>
                <a:srgbClr val="37609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Armenian" pitchFamily="34" charset="0"/>
            </a:endParaRPr>
          </a:p>
          <a:p>
            <a:pPr algn="ctr">
              <a:defRPr/>
            </a:pPr>
            <a:r>
              <a:rPr lang="en-US" b="1" dirty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Armenian" pitchFamily="34" charset="0"/>
              </a:rPr>
              <a:t>БЛАГОДАРЮ ЗА ВНИМАНИЕ</a:t>
            </a:r>
            <a:endParaRPr lang="en-US" sz="1600" b="1" dirty="0">
              <a:solidFill>
                <a:srgbClr val="37609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Armenian" pitchFamily="34" charset="0"/>
            </a:endParaRPr>
          </a:p>
          <a:p>
            <a:pPr algn="ctr">
              <a:defRPr/>
            </a:pPr>
            <a:endParaRPr lang="en-US" sz="1600" b="1" dirty="0">
              <a:solidFill>
                <a:srgbClr val="37609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Armenian" pitchFamily="34" charset="0"/>
            </a:endParaRPr>
          </a:p>
          <a:p>
            <a:pPr algn="ctr">
              <a:defRPr/>
            </a:pPr>
            <a:endParaRPr lang="en-US" sz="1600" b="1" dirty="0">
              <a:solidFill>
                <a:srgbClr val="37609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Armenian" pitchFamily="34" charset="0"/>
            </a:endParaRPr>
          </a:p>
          <a:p>
            <a:pPr algn="ctr">
              <a:defRPr/>
            </a:pPr>
            <a:endParaRPr lang="en-US" sz="1600" b="1" dirty="0">
              <a:solidFill>
                <a:srgbClr val="37609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Armenian" pitchFamily="34" charset="0"/>
            </a:endParaRPr>
          </a:p>
          <a:p>
            <a:pPr algn="ctr">
              <a:defRPr/>
            </a:pPr>
            <a:r>
              <a:rPr lang="en-US" sz="1400" b="1" dirty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Armenian" pitchFamily="34" charset="0"/>
              </a:rPr>
              <a:t>                                                     </a:t>
            </a:r>
            <a:r>
              <a:rPr lang="ru-RU" sz="1400" b="1" dirty="0" err="1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Armenian" pitchFamily="34" charset="0"/>
              </a:rPr>
              <a:t>Вебстраница</a:t>
            </a:r>
            <a:r>
              <a:rPr lang="en-US" sz="1400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Armenian" pitchFamily="34" charset="0"/>
              </a:rPr>
              <a:t>: </a:t>
            </a:r>
            <a:r>
              <a:rPr lang="en-US" sz="1400" b="1" dirty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Armenian" pitchFamily="34" charset="0"/>
              </a:rPr>
              <a:t>НСС РА  </a:t>
            </a:r>
            <a:r>
              <a:rPr lang="en-US" sz="1400" b="1" dirty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Armenian" pitchFamily="34" charset="0"/>
                <a:hlinkClick r:id="rId4"/>
              </a:rPr>
              <a:t>http://www.armstat.am</a:t>
            </a:r>
            <a:endParaRPr lang="en-US" sz="1400" b="1" dirty="0">
              <a:solidFill>
                <a:srgbClr val="37609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Armenian" pitchFamily="34" charset="0"/>
            </a:endParaRPr>
          </a:p>
          <a:p>
            <a:pPr algn="ctr">
              <a:defRPr/>
            </a:pPr>
            <a:r>
              <a:rPr lang="en-US" sz="1600" b="1" dirty="0">
                <a:solidFill>
                  <a:schemeClr val="tx2"/>
                </a:solidFill>
                <a:effectLst/>
              </a:rPr>
              <a:t>  </a:t>
            </a:r>
          </a:p>
          <a:p>
            <a:pPr algn="ctr">
              <a:defRPr/>
            </a:pPr>
            <a:endParaRPr lang="en-US" sz="1400" b="1" dirty="0">
              <a:solidFill>
                <a:srgbClr val="37609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Armenian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51050" y="5373688"/>
            <a:ext cx="5761038" cy="13112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Рабочее совещание по внедрению CHC 2008 года в странах ВЕКЦА, связи с РПБ-6 и РСГФ 2014 года</a:t>
            </a:r>
          </a:p>
          <a:p>
            <a:pPr algn="ctr">
              <a:defRPr/>
            </a:pP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6-8 Мая 2015, Стамбул, Турция</a:t>
            </a:r>
            <a:endParaRPr lang="ru-RU" b="1" dirty="0">
              <a:solidFill>
                <a:srgbClr val="37609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2268538" y="0"/>
            <a:ext cx="6696075" cy="1217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 anchorCtr="1"/>
          <a:lstStyle/>
          <a:p>
            <a:pPr algn="ctr">
              <a:defRPr/>
            </a:pPr>
            <a:r>
              <a:rPr lang="en-US" sz="1800" b="1" dirty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ՀԱՅԱՍՏԱՆԻ ԱԶԳԱՅԻՆ ՎԻՃԱԿԱԳՐԱԿԱՆ ԾԱՌԱՅՈՒԹՅՈՒՆ </a:t>
            </a:r>
          </a:p>
          <a:p>
            <a:pPr algn="ctr">
              <a:defRPr/>
            </a:pPr>
            <a:r>
              <a:rPr lang="en-US" sz="1800" b="1" dirty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НАЦИОНАЛЬНАЯ СТАТИСТИЧЕСКАЯ СЛУЖБА РЕСПУБЛИКИ АРМЕНИИ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/>
          </p:cNvSpPr>
          <p:nvPr>
            <p:ph type="title"/>
          </p:nvPr>
        </p:nvSpPr>
        <p:spPr>
          <a:xfrm>
            <a:off x="1908175" y="404813"/>
            <a:ext cx="7019925" cy="431800"/>
          </a:xfrm>
        </p:spPr>
        <p:txBody>
          <a:bodyPr>
            <a:normAutofit fontScale="90000"/>
          </a:bodyPr>
          <a:lstStyle/>
          <a:p>
            <a:pPr algn="l" eaLnBrk="1" hangingPunct="1">
              <a:defRPr/>
            </a:pPr>
            <a:r>
              <a:rPr lang="da-DK" sz="3200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</a:t>
            </a:r>
            <a:r>
              <a:rPr lang="da-DK" sz="2400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Структура презентации</a:t>
            </a:r>
            <a:endParaRPr lang="en-US" sz="2400" b="1" dirty="0" smtClean="0">
              <a:solidFill>
                <a:srgbClr val="37609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62467" name="Rectangle 3"/>
          <p:cNvSpPr>
            <a:spLocks noGrp="1"/>
          </p:cNvSpPr>
          <p:nvPr>
            <p:ph idx="1"/>
          </p:nvPr>
        </p:nvSpPr>
        <p:spPr>
          <a:xfrm>
            <a:off x="468313" y="1268413"/>
            <a:ext cx="8280400" cy="4681537"/>
          </a:xfrm>
        </p:spPr>
        <p:txBody>
          <a:bodyPr anchor="ctr">
            <a:norm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v"/>
              <a:defRPr/>
            </a:pPr>
            <a:r>
              <a:rPr lang="ru-RU" sz="1900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Институциональный состав; текущее состояние</a:t>
            </a:r>
          </a:p>
          <a:p>
            <a:pPr>
              <a:buFont typeface="Arial" charset="0"/>
              <a:buNone/>
              <a:defRPr/>
            </a:pPr>
            <a:endParaRPr lang="ru-RU" sz="1900" b="1" dirty="0" smtClean="0">
              <a:solidFill>
                <a:srgbClr val="37609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  <a:p>
            <a:pPr>
              <a:buFont typeface="Wingdings" pitchFamily="2" charset="2"/>
              <a:buChar char="v"/>
              <a:defRPr/>
            </a:pPr>
            <a:r>
              <a:rPr lang="ru-RU" sz="1900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Характеристика основных источников информации</a:t>
            </a:r>
          </a:p>
          <a:p>
            <a:pPr>
              <a:buFont typeface="Wingdings" pitchFamily="2" charset="2"/>
              <a:buChar char="v"/>
              <a:defRPr/>
            </a:pPr>
            <a:endParaRPr lang="ru-RU" sz="1900" b="1" dirty="0" smtClean="0">
              <a:solidFill>
                <a:srgbClr val="37609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  <a:p>
            <a:pPr>
              <a:buFont typeface="Wingdings" pitchFamily="2" charset="2"/>
              <a:buChar char="v"/>
              <a:defRPr/>
            </a:pPr>
            <a:r>
              <a:rPr lang="ru-RU" sz="1900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Улучшение статистики Сектора Госуправления в контексте внедрения СНС 2008 и РСГФ 2014</a:t>
            </a:r>
          </a:p>
          <a:p>
            <a:pPr>
              <a:buFont typeface="Wingdings" pitchFamily="2" charset="2"/>
              <a:buChar char="v"/>
              <a:defRPr/>
            </a:pPr>
            <a:endParaRPr lang="ru-RU" sz="1900" b="1" dirty="0" smtClean="0">
              <a:solidFill>
                <a:srgbClr val="37609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  <a:p>
            <a:pPr>
              <a:buFont typeface="Wingdings" pitchFamily="2" charset="2"/>
              <a:buChar char="v"/>
              <a:defRPr/>
            </a:pPr>
            <a:r>
              <a:rPr lang="ru-RU" sz="1900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Вопросы</a:t>
            </a:r>
          </a:p>
        </p:txBody>
      </p:sp>
      <p:pic>
        <p:nvPicPr>
          <p:cNvPr id="3076" name="Picture 8" descr="LogoNS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60350"/>
            <a:ext cx="1706562" cy="69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5"/>
          <p:cNvSpPr txBox="1">
            <a:spLocks noGrp="1"/>
          </p:cNvSpPr>
          <p:nvPr/>
        </p:nvSpPr>
        <p:spPr>
          <a:xfrm>
            <a:off x="8388350" y="6381750"/>
            <a:ext cx="298450" cy="339725"/>
          </a:xfrm>
          <a:prstGeom prst="rect">
            <a:avLst/>
          </a:prstGeom>
          <a:noFill/>
        </p:spPr>
        <p:txBody>
          <a:bodyPr lIns="0" tIns="0" rIns="0" bIns="0" anchor="b"/>
          <a:lstStyle/>
          <a:p>
            <a:pPr algn="r">
              <a:defRPr/>
            </a:pPr>
            <a:fld id="{0307B60E-D554-4A64-9045-F7B11163025F}" type="slidenum">
              <a:rPr lang="ru-RU" sz="1400">
                <a:solidFill>
                  <a:schemeClr val="tx2">
                    <a:shade val="90000"/>
                  </a:schemeClr>
                </a:solidFill>
                <a:effectLst/>
              </a:rPr>
              <a:pPr algn="r">
                <a:defRPr/>
              </a:pPr>
              <a:t>2</a:t>
            </a:fld>
            <a:endParaRPr lang="ru-RU" sz="1400" dirty="0">
              <a:solidFill>
                <a:schemeClr val="tx2">
                  <a:shade val="90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684213" y="1341438"/>
            <a:ext cx="8208962" cy="493981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Счета сектора государственного управления составляются</a:t>
            </a:r>
          </a:p>
          <a:p>
            <a:pPr>
              <a:spcAft>
                <a:spcPts val="600"/>
              </a:spcAft>
              <a:defRPr/>
            </a:pP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на годовой основе по методологии СНС 1993 и СГФ 2001:</a:t>
            </a:r>
          </a:p>
          <a:p>
            <a:pPr>
              <a:spcAft>
                <a:spcPts val="600"/>
              </a:spcAft>
              <a:defRPr/>
            </a:pPr>
            <a:endParaRPr lang="ru-RU" b="1" dirty="0" smtClean="0">
              <a:solidFill>
                <a:srgbClr val="376092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−"/>
              <a:defRPr/>
            </a:pP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экономическая классификация (по видам расходов)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−"/>
              <a:defRPr/>
            </a:pP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функциональная </a:t>
            </a: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классификация (по видам экономической</a:t>
            </a:r>
            <a:r>
              <a:rPr lang="en-US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деятельности</a:t>
            </a:r>
          </a:p>
          <a:p>
            <a:pPr>
              <a:spcAft>
                <a:spcPts val="600"/>
              </a:spcAft>
              <a:defRPr/>
            </a:pPr>
            <a:endParaRPr lang="ru-RU" b="1" dirty="0" smtClean="0">
              <a:solidFill>
                <a:srgbClr val="37609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spcAft>
                <a:spcPts val="600"/>
              </a:spcAft>
              <a:defRPr/>
            </a:pP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Сектора государственного управления охватывает все</a:t>
            </a:r>
          </a:p>
          <a:p>
            <a:pPr>
              <a:spcAft>
                <a:spcPts val="600"/>
              </a:spcAft>
              <a:defRPr/>
            </a:pP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государственные учреждения и некоммерческие</a:t>
            </a:r>
            <a:r>
              <a:rPr lang="en-US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организации(НКО)</a:t>
            </a:r>
          </a:p>
          <a:p>
            <a:pPr>
              <a:spcAft>
                <a:spcPts val="600"/>
              </a:spcAft>
              <a:defRPr/>
            </a:pPr>
            <a:endParaRPr lang="ru-RU" b="1" dirty="0" smtClean="0">
              <a:solidFill>
                <a:srgbClr val="37609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spcAft>
                <a:spcPts val="600"/>
              </a:spcAft>
              <a:defRPr/>
            </a:pP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Регистрация операций ведется по кассовому методу,</a:t>
            </a:r>
          </a:p>
          <a:p>
            <a:pPr>
              <a:spcAft>
                <a:spcPts val="600"/>
              </a:spcAft>
              <a:defRPr/>
            </a:pP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принцип на основе метода начисления пока не применяется. </a:t>
            </a:r>
            <a:endParaRPr lang="ru-RU" b="1" dirty="0">
              <a:solidFill>
                <a:srgbClr val="37609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4099" name="Picture 8" descr="LogoNS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60350"/>
            <a:ext cx="1706562" cy="69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4" name="Rectangle 5"/>
          <p:cNvSpPr>
            <a:spLocks noChangeArrowheads="1"/>
          </p:cNvSpPr>
          <p:nvPr/>
        </p:nvSpPr>
        <p:spPr bwMode="auto">
          <a:xfrm>
            <a:off x="395288" y="1341438"/>
            <a:ext cx="8280400" cy="496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1900" b="1" dirty="0">
              <a:solidFill>
                <a:srgbClr val="376092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  <p:sp>
        <p:nvSpPr>
          <p:cNvPr id="5" name="Slide Number Placeholder 5"/>
          <p:cNvSpPr txBox="1">
            <a:spLocks noGrp="1"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</p:spPr>
        <p:txBody>
          <a:bodyPr lIns="0" tIns="0" rIns="0" bIns="0" anchor="b"/>
          <a:lstStyle/>
          <a:p>
            <a:pPr algn="r">
              <a:defRPr/>
            </a:pPr>
            <a:fld id="{364412F8-27E4-4ECA-8EA5-4FB20ECD0E5C}" type="slidenum">
              <a:rPr lang="ru-RU" sz="1400">
                <a:solidFill>
                  <a:schemeClr val="tx2">
                    <a:shade val="90000"/>
                  </a:schemeClr>
                </a:solidFill>
                <a:effectLst/>
              </a:rPr>
              <a:pPr algn="r">
                <a:defRPr/>
              </a:pPr>
              <a:t>3</a:t>
            </a:fld>
            <a:endParaRPr lang="ru-RU" sz="1400" dirty="0">
              <a:solidFill>
                <a:schemeClr val="tx2">
                  <a:shade val="90000"/>
                </a:schemeClr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51050" y="260350"/>
            <a:ext cx="6408738" cy="3968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Институциональный состав; текущее состояние</a:t>
            </a:r>
            <a:endParaRPr lang="ru-RU" b="1" dirty="0">
              <a:solidFill>
                <a:srgbClr val="37609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DEF2D5-CCE3-4029-B053-05D9BDB42F5D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95288" y="1092200"/>
            <a:ext cx="8569200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Aft>
                <a:spcPts val="600"/>
              </a:spcAft>
              <a:defRPr/>
            </a:pP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Сектор госуправления объединяет институциональные единицы, выполняющие функции государственного управления в качестве основной деятельности, </a:t>
            </a:r>
            <a:r>
              <a:rPr lang="ru-RU" b="1" dirty="0" err="1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т.е</a:t>
            </a:r>
            <a:r>
              <a:rPr lang="en-US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это обеспечение общества товарами и услугами на  нерыночной основе для их коллективного или индивидуального потребления и перераспределения доходов посредством трансфертов.</a:t>
            </a: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marL="0" lvl="1">
              <a:spcAft>
                <a:spcPts val="600"/>
              </a:spcAft>
              <a:defRPr/>
            </a:pP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По уровню органов управления сектор госуправления включает:</a:t>
            </a:r>
          </a:p>
          <a:p>
            <a:pPr marL="0" lvl="1">
              <a:spcAft>
                <a:spcPts val="600"/>
              </a:spcAft>
              <a:defRPr/>
            </a:pP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Центральные органы :</a:t>
            </a:r>
          </a:p>
          <a:p>
            <a:pPr marL="342900" lvl="1" indent="-342900">
              <a:spcAft>
                <a:spcPts val="600"/>
              </a:spcAft>
              <a:buFont typeface="Arial" panose="020B0604020202020204" pitchFamily="34" charset="0"/>
              <a:buChar char="−"/>
              <a:defRPr/>
            </a:pP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все подразделения правительства, осуществляющие власть по всей экономической территории страны.</a:t>
            </a:r>
          </a:p>
          <a:p>
            <a:pPr marL="342900" lvl="1" indent="-342900">
              <a:spcAft>
                <a:spcPts val="600"/>
              </a:spcAft>
              <a:buFont typeface="Arial" panose="020B0604020202020204" pitchFamily="34" charset="0"/>
              <a:buChar char="−"/>
              <a:defRPr/>
            </a:pP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управление 10 регионов (</a:t>
            </a:r>
            <a:r>
              <a:rPr lang="ru-RU" b="1" dirty="0" err="1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марзов</a:t>
            </a: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), не владеющих бюджетной автономией</a:t>
            </a:r>
          </a:p>
          <a:p>
            <a:pPr marL="342900" lvl="1" indent="-342900">
              <a:spcAft>
                <a:spcPts val="600"/>
              </a:spcAft>
              <a:buFont typeface="Arial" panose="020B0604020202020204" pitchFamily="34" charset="0"/>
              <a:buChar char="−"/>
              <a:defRPr/>
            </a:pP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внебюджетные фонды(Пенсионный фонд), ресурсы и их использование также включены в центральное правительство.</a:t>
            </a:r>
          </a:p>
          <a:p>
            <a:pPr marL="0" lvl="1">
              <a:spcAft>
                <a:spcPts val="600"/>
              </a:spcAft>
              <a:defRPr/>
            </a:pP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Органы местного самоуправления</a:t>
            </a:r>
            <a:endParaRPr lang="ru-RU" b="1" dirty="0">
              <a:solidFill>
                <a:srgbClr val="37609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5124" name="Picture 8" descr="LogoNS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88913"/>
            <a:ext cx="1871662" cy="87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2195513" y="333375"/>
            <a:ext cx="66246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Институциональный состав; текущее  состояние</a:t>
            </a: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ru-RU" b="1" dirty="0">
              <a:solidFill>
                <a:srgbClr val="376092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 txBox="1">
            <a:spLocks noGrp="1"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</p:spPr>
        <p:txBody>
          <a:bodyPr lIns="0" tIns="0" rIns="0" bIns="0" anchor="b"/>
          <a:lstStyle/>
          <a:p>
            <a:pPr algn="r">
              <a:defRPr/>
            </a:pPr>
            <a:fld id="{9D291478-3929-42A8-B8B7-5F5EE60923AD}" type="slidenum">
              <a:rPr lang="ru-RU" sz="1400">
                <a:solidFill>
                  <a:schemeClr val="tx2">
                    <a:shade val="90000"/>
                  </a:schemeClr>
                </a:solidFill>
                <a:effectLst/>
              </a:rPr>
              <a:pPr algn="r">
                <a:defRPr/>
              </a:pPr>
              <a:t>5</a:t>
            </a:fld>
            <a:endParaRPr lang="ru-RU" sz="1400" dirty="0">
              <a:solidFill>
                <a:schemeClr val="tx2">
                  <a:shade val="90000"/>
                </a:schemeClr>
              </a:solidFill>
              <a:effectLst/>
            </a:endParaRPr>
          </a:p>
        </p:txBody>
      </p:sp>
      <p:pic>
        <p:nvPicPr>
          <p:cNvPr id="6147" name="Picture 8" descr="LogoNS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60350"/>
            <a:ext cx="1706562" cy="69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6" name="Rectangle 8"/>
          <p:cNvSpPr>
            <a:spLocks noChangeArrowheads="1"/>
          </p:cNvSpPr>
          <p:nvPr/>
        </p:nvSpPr>
        <p:spPr bwMode="auto">
          <a:xfrm>
            <a:off x="539750" y="1412875"/>
            <a:ext cx="8135938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lvl="1" algn="just">
              <a:spcAft>
                <a:spcPts val="600"/>
              </a:spcAft>
              <a:defRPr/>
            </a:pP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Основная информация предоставляется Министерством</a:t>
            </a:r>
          </a:p>
          <a:p>
            <a:pPr marL="0" lvl="1" algn="just">
              <a:spcAft>
                <a:spcPts val="600"/>
              </a:spcAft>
              <a:defRPr/>
            </a:pP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финансов (административный регистр) согласно:</a:t>
            </a:r>
          </a:p>
          <a:p>
            <a:pPr marL="0" lvl="1" algn="just">
              <a:spcAft>
                <a:spcPts val="600"/>
              </a:spcAft>
              <a:defRPr/>
            </a:pPr>
            <a:endParaRPr lang="ru-RU" b="1" dirty="0" smtClean="0">
              <a:solidFill>
                <a:srgbClr val="37609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lvl="1" indent="-342900" algn="just">
              <a:spcAft>
                <a:spcPts val="600"/>
              </a:spcAft>
              <a:buFont typeface="Arial" panose="020B0604020202020204" pitchFamily="34" charset="0"/>
              <a:buChar char="−"/>
              <a:defRPr/>
            </a:pP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Закона о государственной статистике Республики</a:t>
            </a:r>
            <a:r>
              <a:rPr lang="en-US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Армения</a:t>
            </a:r>
          </a:p>
          <a:p>
            <a:pPr marL="342900" lvl="1" indent="-342900" algn="just">
              <a:spcAft>
                <a:spcPts val="600"/>
              </a:spcAft>
              <a:buFont typeface="Arial" panose="020B0604020202020204" pitchFamily="34" charset="0"/>
              <a:buChar char="−"/>
              <a:defRPr/>
            </a:pP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Закон Республики Армения о трехлетней программе</a:t>
            </a:r>
            <a:r>
              <a:rPr lang="en-US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статистических работ</a:t>
            </a:r>
          </a:p>
          <a:p>
            <a:pPr marL="342900" lvl="1" indent="-342900" algn="just">
              <a:spcAft>
                <a:spcPts val="600"/>
              </a:spcAft>
              <a:buFont typeface="Arial" panose="020B0604020202020204" pitchFamily="34" charset="0"/>
              <a:buChar char="−"/>
              <a:defRPr/>
            </a:pP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Решение Государственного Совета по статистике</a:t>
            </a:r>
            <a:r>
              <a:rPr lang="en-US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Республики Армения о порядке предоставления</a:t>
            </a:r>
            <a:r>
              <a:rPr lang="en-US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Статистической информации </a:t>
            </a:r>
            <a:r>
              <a:rPr lang="ru-RU" b="1" dirty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№</a:t>
            </a: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11 от 03 октября 2003г. </a:t>
            </a:r>
          </a:p>
          <a:p>
            <a:pPr marL="342900" lvl="1" indent="-342900" algn="just">
              <a:spcAft>
                <a:spcPts val="600"/>
              </a:spcAft>
              <a:buFont typeface="Arial" panose="020B0604020202020204" pitchFamily="34" charset="0"/>
              <a:buChar char="−"/>
              <a:defRPr/>
            </a:pP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Годовая программа Государственных статистических</a:t>
            </a:r>
            <a:r>
              <a:rPr lang="en-US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работ  </a:t>
            </a:r>
            <a:endParaRPr lang="ru-RU" b="1" dirty="0">
              <a:solidFill>
                <a:srgbClr val="37609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12963" y="165100"/>
            <a:ext cx="6480175" cy="7016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b="1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Характеристика основных источников информации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 txBox="1">
            <a:spLocks noGrp="1"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</p:spPr>
        <p:txBody>
          <a:bodyPr lIns="0" tIns="0" rIns="0" bIns="0" anchor="b"/>
          <a:lstStyle/>
          <a:p>
            <a:pPr algn="r">
              <a:defRPr/>
            </a:pPr>
            <a:fld id="{3A12F6A6-B97B-4EB7-916D-1FCE8429E591}" type="slidenum">
              <a:rPr lang="ru-RU" sz="1400">
                <a:solidFill>
                  <a:schemeClr val="tx2">
                    <a:shade val="90000"/>
                  </a:schemeClr>
                </a:solidFill>
                <a:effectLst/>
              </a:rPr>
              <a:pPr algn="r">
                <a:defRPr/>
              </a:pPr>
              <a:t>6</a:t>
            </a:fld>
            <a:endParaRPr lang="ru-RU" sz="1400" dirty="0">
              <a:solidFill>
                <a:schemeClr val="tx2">
                  <a:shade val="90000"/>
                </a:schemeClr>
              </a:solidFill>
              <a:effectLst/>
            </a:endParaRPr>
          </a:p>
        </p:txBody>
      </p:sp>
      <p:pic>
        <p:nvPicPr>
          <p:cNvPr id="7171" name="Picture 8" descr="LogoNS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60350"/>
            <a:ext cx="1706562" cy="69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8" name="Rectangle 7"/>
          <p:cNvSpPr>
            <a:spLocks noChangeArrowheads="1"/>
          </p:cNvSpPr>
          <p:nvPr/>
        </p:nvSpPr>
        <p:spPr bwMode="auto">
          <a:xfrm>
            <a:off x="2195513" y="260648"/>
            <a:ext cx="649128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Характеристика основных источников</a:t>
            </a:r>
            <a:r>
              <a:rPr lang="en-US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информации</a:t>
            </a:r>
            <a:endParaRPr lang="ru-RU" b="1" dirty="0">
              <a:solidFill>
                <a:srgbClr val="37609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8312" y="976313"/>
            <a:ext cx="8496175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Национальные счета используют консолидированные</a:t>
            </a:r>
            <a:r>
              <a:rPr lang="en-US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данные квартальных и годовых отчетов об исполнении</a:t>
            </a:r>
            <a:r>
              <a:rPr lang="en-US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государственного и муниципального бюджетов (СГФ 2001):</a:t>
            </a:r>
          </a:p>
          <a:p>
            <a:pPr marL="342900" lvl="1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−"/>
              <a:defRPr/>
            </a:pP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квартальные показатели предоставляются в агрегированном виде</a:t>
            </a:r>
            <a:endParaRPr lang="ru-RU" sz="1800" b="1" i="1" dirty="0" smtClean="0">
              <a:solidFill>
                <a:srgbClr val="37609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lvl="1" indent="-342900" algn="just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−"/>
              <a:defRPr/>
            </a:pP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годовые показатели  содержат данные о расходах по каждому функциональному разделу</a:t>
            </a:r>
          </a:p>
          <a:p>
            <a:pPr marL="0" lvl="1" algn="just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Дополнительные источники:</a:t>
            </a:r>
          </a:p>
          <a:p>
            <a:pPr marL="342900" lvl="1" indent="-342900" algn="just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−"/>
              <a:defRPr/>
            </a:pP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Платежный</a:t>
            </a:r>
            <a:r>
              <a:rPr lang="en-US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баланс (РПБ-5, РПБ-6)</a:t>
            </a:r>
          </a:p>
          <a:p>
            <a:pPr marL="342900" lvl="1" indent="-342900" algn="just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−"/>
              <a:defRPr/>
            </a:pP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Отчет</a:t>
            </a:r>
            <a:r>
              <a:rPr lang="en-US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об</a:t>
            </a:r>
            <a:r>
              <a:rPr lang="en-US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основных</a:t>
            </a:r>
            <a:r>
              <a:rPr lang="en-US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показателях</a:t>
            </a:r>
            <a:r>
              <a:rPr lang="en-US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экономической деятельности организаций</a:t>
            </a:r>
          </a:p>
          <a:p>
            <a:pPr marL="342900" lvl="1" indent="-342900" algn="just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−"/>
              <a:defRPr/>
            </a:pP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Отчет о финансировании расходов на содержание Государственной службы социального обеспечения (Пенсионный фонд)</a:t>
            </a:r>
          </a:p>
          <a:p>
            <a:pPr marL="0" lvl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Ежегодно публикуется сборник “Национальные счета</a:t>
            </a:r>
            <a:r>
              <a:rPr lang="en-US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Армении”, который содержит раздел сектора государственного управления (консолидированные счета, счет</a:t>
            </a:r>
            <a:r>
              <a:rPr lang="en-US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производства и образования доходов  по видам</a:t>
            </a:r>
            <a:r>
              <a:rPr lang="en-US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экономической деятельности</a:t>
            </a:r>
            <a:r>
              <a:rPr lang="en-US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endParaRPr lang="ru-RU" b="1" dirty="0">
              <a:solidFill>
                <a:srgbClr val="37609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 txBox="1">
            <a:spLocks noGrp="1"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</p:spPr>
        <p:txBody>
          <a:bodyPr lIns="0" tIns="0" rIns="0" bIns="0" anchor="b"/>
          <a:lstStyle/>
          <a:p>
            <a:pPr algn="r">
              <a:defRPr/>
            </a:pPr>
            <a:fld id="{200555F4-B295-4878-80EE-73777E260D94}" type="slidenum">
              <a:rPr lang="ru-RU" sz="1400">
                <a:solidFill>
                  <a:schemeClr val="tx2">
                    <a:shade val="90000"/>
                  </a:schemeClr>
                </a:solidFill>
                <a:effectLst/>
              </a:rPr>
              <a:pPr algn="r">
                <a:defRPr/>
              </a:pPr>
              <a:t>7</a:t>
            </a:fld>
            <a:endParaRPr lang="ru-RU" sz="1400" dirty="0">
              <a:solidFill>
                <a:schemeClr val="tx2">
                  <a:shade val="90000"/>
                </a:schemeClr>
              </a:solidFill>
              <a:effectLst/>
            </a:endParaRPr>
          </a:p>
        </p:txBody>
      </p:sp>
      <p:pic>
        <p:nvPicPr>
          <p:cNvPr id="8195" name="Picture 8" descr="LogoNS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60350"/>
            <a:ext cx="1706562" cy="69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5" name="Rectangle 7"/>
          <p:cNvSpPr>
            <a:spLocks noChangeArrowheads="1"/>
          </p:cNvSpPr>
          <p:nvPr/>
        </p:nvSpPr>
        <p:spPr bwMode="auto">
          <a:xfrm>
            <a:off x="2195513" y="333375"/>
            <a:ext cx="59769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b="1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Характеристика основных источников информации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900113" y="1412875"/>
            <a:ext cx="7775575" cy="4785926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>
              <a:spcBef>
                <a:spcPts val="600"/>
              </a:spcBef>
              <a:defRPr/>
            </a:pP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Государственные учреждения являются нерыночными</a:t>
            </a:r>
          </a:p>
          <a:p>
            <a:pPr marL="0" lvl="1">
              <a:spcBef>
                <a:spcPts val="600"/>
              </a:spcBef>
              <a:defRPr/>
            </a:pP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производителями</a:t>
            </a:r>
          </a:p>
          <a:p>
            <a:pPr marL="0" lvl="1">
              <a:spcBef>
                <a:spcPts val="600"/>
              </a:spcBef>
              <a:defRPr/>
            </a:pPr>
            <a:endParaRPr lang="ru-RU" b="1" dirty="0" smtClean="0">
              <a:solidFill>
                <a:srgbClr val="37609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lvl="1">
              <a:spcBef>
                <a:spcPts val="600"/>
              </a:spcBef>
              <a:defRPr/>
            </a:pP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Оценка нерыночного выпуска - сумма текущих затрат:</a:t>
            </a:r>
          </a:p>
          <a:p>
            <a:pPr marL="342900" lvl="1" indent="-342900">
              <a:spcBef>
                <a:spcPts val="600"/>
              </a:spcBef>
              <a:buFont typeface="Arial" panose="020B0604020202020204" pitchFamily="34" charset="0"/>
              <a:buChar char="−"/>
              <a:defRPr/>
            </a:pP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промежуточное потребление</a:t>
            </a:r>
          </a:p>
          <a:p>
            <a:pPr marL="342900" lvl="1" indent="-342900">
              <a:spcBef>
                <a:spcPts val="600"/>
              </a:spcBef>
              <a:buFont typeface="Arial" panose="020B0604020202020204" pitchFamily="34" charset="0"/>
              <a:buChar char="−"/>
              <a:defRPr/>
            </a:pP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оплата труда наемных работников</a:t>
            </a:r>
          </a:p>
          <a:p>
            <a:pPr marL="342900" lvl="1" indent="-342900">
              <a:spcBef>
                <a:spcPts val="600"/>
              </a:spcBef>
              <a:buFont typeface="Arial" panose="020B0604020202020204" pitchFamily="34" charset="0"/>
              <a:buChar char="−"/>
              <a:defRPr/>
            </a:pP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другие налоги на производство(за вычетом других субсидий на производство)</a:t>
            </a:r>
          </a:p>
          <a:p>
            <a:pPr marL="342900" lvl="1" indent="-342900">
              <a:spcBef>
                <a:spcPts val="600"/>
              </a:spcBef>
              <a:buFont typeface="Arial" panose="020B0604020202020204" pitchFamily="34" charset="0"/>
              <a:buChar char="−"/>
              <a:defRPr/>
            </a:pP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потребление основного капитала</a:t>
            </a:r>
          </a:p>
          <a:p>
            <a:pPr marL="0" lvl="1">
              <a:spcBef>
                <a:spcPts val="600"/>
              </a:spcBef>
              <a:buFontTx/>
              <a:buChar char="-"/>
              <a:defRPr/>
            </a:pPr>
            <a:endParaRPr lang="ru-RU" b="1" dirty="0" smtClean="0">
              <a:solidFill>
                <a:srgbClr val="37609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lvl="1">
              <a:spcBef>
                <a:spcPts val="600"/>
              </a:spcBef>
              <a:defRPr/>
            </a:pP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Промежуточное потребление</a:t>
            </a:r>
            <a:r>
              <a:rPr lang="en-US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–</a:t>
            </a:r>
            <a:r>
              <a:rPr lang="en-US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стоимость</a:t>
            </a:r>
            <a:r>
              <a:rPr lang="en-US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товаров и услуг,</a:t>
            </a:r>
            <a:r>
              <a:rPr lang="en-US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потребленных в течение отчетного периода.</a:t>
            </a:r>
          </a:p>
          <a:p>
            <a:pPr lvl="1" indent="-279400">
              <a:buFontTx/>
              <a:buChar char="-"/>
              <a:defRPr/>
            </a:pPr>
            <a:endParaRPr lang="en-US" b="1" dirty="0">
              <a:solidFill>
                <a:srgbClr val="37609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 txBox="1">
            <a:spLocks noGrp="1"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</p:spPr>
        <p:txBody>
          <a:bodyPr lIns="0" tIns="0" rIns="0" bIns="0" anchor="b"/>
          <a:lstStyle/>
          <a:p>
            <a:pPr algn="r">
              <a:defRPr/>
            </a:pPr>
            <a:fld id="{BE65F7D4-79E6-432E-BE2E-0C673279A103}" type="slidenum">
              <a:rPr lang="ru-RU" sz="1400">
                <a:solidFill>
                  <a:schemeClr val="tx2">
                    <a:shade val="90000"/>
                  </a:schemeClr>
                </a:solidFill>
                <a:effectLst/>
              </a:rPr>
              <a:pPr algn="r">
                <a:defRPr/>
              </a:pPr>
              <a:t>8</a:t>
            </a:fld>
            <a:endParaRPr lang="ru-RU" sz="1400" dirty="0">
              <a:solidFill>
                <a:schemeClr val="tx2">
                  <a:shade val="90000"/>
                </a:schemeClr>
              </a:solidFill>
              <a:effectLst/>
            </a:endParaRPr>
          </a:p>
        </p:txBody>
      </p:sp>
      <p:pic>
        <p:nvPicPr>
          <p:cNvPr id="9219" name="Picture 8" descr="LogoNS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60350"/>
            <a:ext cx="1706562" cy="69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5" name="Rectangle 7"/>
          <p:cNvSpPr>
            <a:spLocks noChangeArrowheads="1"/>
          </p:cNvSpPr>
          <p:nvPr/>
        </p:nvSpPr>
        <p:spPr bwMode="auto">
          <a:xfrm>
            <a:off x="2195513" y="333375"/>
            <a:ext cx="59769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b="1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Характеристика основных источников информации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900113" y="1052513"/>
            <a:ext cx="7775575" cy="53244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>
              <a:defRPr/>
            </a:pP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Расходы на конечное потребление:</a:t>
            </a:r>
          </a:p>
          <a:p>
            <a:pPr marL="342900" lvl="1" indent="-342900">
              <a:buFont typeface="Arial" panose="020B0604020202020204" pitchFamily="34" charset="0"/>
              <a:buChar char="−"/>
              <a:defRPr/>
            </a:pP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индивидуальное потребление (здравоохранение, образование, культура, социальная защита)</a:t>
            </a:r>
          </a:p>
          <a:p>
            <a:pPr marL="342900" lvl="1" indent="-342900">
              <a:buFont typeface="Arial" panose="020B0604020202020204" pitchFamily="34" charset="0"/>
              <a:buChar char="−"/>
              <a:defRPr/>
            </a:pP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коллективное потребление (охрана общественного порядка и окружающей среды, оборона и безопасность,</a:t>
            </a:r>
            <a:r>
              <a:rPr lang="en-US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управление экономикой)</a:t>
            </a:r>
          </a:p>
          <a:p>
            <a:pPr marL="0" lvl="1">
              <a:buFontTx/>
              <a:buChar char="-"/>
              <a:defRPr/>
            </a:pPr>
            <a:endParaRPr lang="ru-RU" b="1" dirty="0" smtClean="0">
              <a:solidFill>
                <a:srgbClr val="37609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lvl="1">
              <a:defRPr/>
            </a:pP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Расходы на конечное потребление определяется:</a:t>
            </a:r>
          </a:p>
          <a:p>
            <a:pPr marL="342900" lvl="1" indent="-342900">
              <a:buFont typeface="Arial" panose="020B0604020202020204" pitchFamily="34" charset="0"/>
              <a:buChar char="−"/>
              <a:defRPr/>
            </a:pP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выпуск нерыночных услуг</a:t>
            </a:r>
          </a:p>
          <a:p>
            <a:pPr marL="342900" lvl="1" indent="-342900">
              <a:buFont typeface="Arial" panose="020B0604020202020204" pitchFamily="34" charset="0"/>
              <a:buChar char="−"/>
              <a:defRPr/>
            </a:pP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плюс расходы на покупку потребительских товаров и услуг для передачи домашним хозяйствам </a:t>
            </a:r>
          </a:p>
          <a:p>
            <a:pPr marL="0" lvl="1">
              <a:defRPr/>
            </a:pPr>
            <a:endParaRPr lang="ru-RU" b="1" dirty="0" smtClean="0">
              <a:solidFill>
                <a:srgbClr val="37609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lvl="1">
              <a:defRPr/>
            </a:pP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Валовое накопление:</a:t>
            </a:r>
          </a:p>
          <a:p>
            <a:pPr marL="342900" lvl="1" indent="-342900">
              <a:buFont typeface="Arial" panose="020B0604020202020204" pitchFamily="34" charset="0"/>
              <a:buChar char="−"/>
              <a:defRPr/>
            </a:pP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приобретение оборудования и ценностей</a:t>
            </a:r>
          </a:p>
          <a:p>
            <a:pPr marL="342900" lvl="1" indent="-342900">
              <a:buFont typeface="Arial" panose="020B0604020202020204" pitchFamily="34" charset="0"/>
              <a:buChar char="−"/>
              <a:defRPr/>
            </a:pP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капитальное строительство</a:t>
            </a:r>
          </a:p>
          <a:p>
            <a:pPr marL="342900" lvl="1" indent="-342900">
              <a:buFont typeface="Arial" panose="020B0604020202020204" pitchFamily="34" charset="0"/>
              <a:buChar char="−"/>
              <a:defRPr/>
            </a:pP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капитальный ремонт</a:t>
            </a:r>
          </a:p>
          <a:p>
            <a:pPr marL="342900" lvl="1" indent="-342900">
              <a:buFont typeface="Arial" panose="020B0604020202020204" pitchFamily="34" charset="0"/>
              <a:buChar char="−"/>
              <a:defRPr/>
            </a:pP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капитальные трансферты</a:t>
            </a:r>
            <a:endParaRPr lang="ru-RU" b="1" dirty="0">
              <a:solidFill>
                <a:srgbClr val="37609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532813" y="6308725"/>
            <a:ext cx="360362" cy="360363"/>
          </a:xfrm>
        </p:spPr>
        <p:txBody>
          <a:bodyPr/>
          <a:lstStyle/>
          <a:p>
            <a:pPr>
              <a:defRPr/>
            </a:pPr>
            <a:fld id="{4C6830EC-DB62-433B-8D82-2975AED77AA8}" type="slidenum">
              <a:rPr lang="ru-RU" smtClean="0"/>
              <a:pPr>
                <a:defRPr/>
              </a:pPr>
              <a:t>9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051720" y="247568"/>
            <a:ext cx="65527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  <a:defRPr/>
            </a:pP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Улучшение статистики Сектора Госуправления в контексте внедрения СНС 2008 и РСГФ 2014</a:t>
            </a:r>
            <a:endParaRPr lang="ru-RU" b="1" dirty="0">
              <a:solidFill>
                <a:srgbClr val="376092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11188" y="1196752"/>
            <a:ext cx="799326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В целях улучшения статистики сектора госуправления в контексте внедрения СНС 2008 и РСГФ 2014: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−"/>
              <a:defRPr/>
            </a:pP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проведены организационные работы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−"/>
              <a:defRPr/>
            </a:pP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изучаются полученные от </a:t>
            </a:r>
            <a:r>
              <a:rPr lang="ru-RU" b="1" dirty="0" err="1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Статкомитета</a:t>
            </a: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СНГ Рекомендации по увязке показателей статистики государственных финансов (СГФ2014) и системы национальных счетов методом переходных ключей</a:t>
            </a:r>
            <a:endParaRPr lang="ru-RU" b="1" dirty="0" smtClean="0">
              <a:solidFill>
                <a:srgbClr val="37609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−"/>
              <a:defRPr/>
            </a:pP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изучается и  ведется работа по внедрению модельного статистического классификатора секторов экономики, рекомендуемым Евразийской экономической комиссией. 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−"/>
              <a:defRPr/>
            </a:pPr>
            <a:r>
              <a:rPr lang="ru-RU" b="1" dirty="0" smtClean="0">
                <a:solidFill>
                  <a:srgbClr val="37609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заключено трехстороннее межведомственное соглашение между Национальной статистической службой, Министерством финансов и Центральным банком Республики Армения в целях внедрения нового международного стандарта “СНС 2008” в статистику национальных счетов ( 23.10.2014г.).</a:t>
            </a:r>
            <a:endParaRPr lang="ru-RU" b="1" dirty="0">
              <a:solidFill>
                <a:srgbClr val="37609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6" name="Picture 8" descr="LogoNS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60350"/>
            <a:ext cx="1706562" cy="69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11764</TotalTime>
  <Words>1000</Words>
  <Application>Microsoft Office PowerPoint</Application>
  <PresentationFormat>On-screen Show (4:3)</PresentationFormat>
  <Paragraphs>136</Paragraphs>
  <Slides>14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Wingdings</vt:lpstr>
      <vt:lpstr>Arial Unicode</vt:lpstr>
      <vt:lpstr>Arial Armenian</vt:lpstr>
      <vt:lpstr>Тема Office</vt:lpstr>
      <vt:lpstr>PowerPoint Presentation</vt:lpstr>
      <vt:lpstr>          Структура презентации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Lusya</dc:creator>
  <cp:lastModifiedBy>Oleksandr Svirchevskyy</cp:lastModifiedBy>
  <cp:revision>1015</cp:revision>
  <dcterms:created xsi:type="dcterms:W3CDTF">2005-06-16T06:27:09Z</dcterms:created>
  <dcterms:modified xsi:type="dcterms:W3CDTF">2015-04-17T14:32:35Z</dcterms:modified>
</cp:coreProperties>
</file>