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24" r:id="rId2"/>
    <p:sldMasterId id="2147484520" r:id="rId3"/>
  </p:sldMasterIdLst>
  <p:notesMasterIdLst>
    <p:notesMasterId r:id="rId18"/>
  </p:notesMasterIdLst>
  <p:handoutMasterIdLst>
    <p:handoutMasterId r:id="rId19"/>
  </p:handoutMasterIdLst>
  <p:sldIdLst>
    <p:sldId id="436" r:id="rId4"/>
    <p:sldId id="314" r:id="rId5"/>
    <p:sldId id="361" r:id="rId6"/>
    <p:sldId id="416" r:id="rId7"/>
    <p:sldId id="417" r:id="rId8"/>
    <p:sldId id="418" r:id="rId9"/>
    <p:sldId id="419" r:id="rId10"/>
    <p:sldId id="420" r:id="rId11"/>
    <p:sldId id="421" r:id="rId12"/>
    <p:sldId id="422" r:id="rId13"/>
    <p:sldId id="423" r:id="rId14"/>
    <p:sldId id="425" r:id="rId15"/>
    <p:sldId id="426" r:id="rId16"/>
    <p:sldId id="411" r:id="rId17"/>
  </p:sldIdLst>
  <p:sldSz cx="9144000" cy="6858000" type="screen4x3"/>
  <p:notesSz cx="6805613" cy="99441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FFFFFF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3300"/>
    <a:srgbClr val="003399"/>
    <a:srgbClr val="DDDDDD"/>
    <a:srgbClr val="BCA41E"/>
    <a:srgbClr val="AA951C"/>
    <a:srgbClr val="FF7C8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98" autoAdjust="0"/>
    <p:restoredTop sz="94711" autoAdjust="0"/>
  </p:normalViewPr>
  <p:slideViewPr>
    <p:cSldViewPr>
      <p:cViewPr>
        <p:scale>
          <a:sx n="100" d="100"/>
          <a:sy n="100" d="100"/>
        </p:scale>
        <p:origin x="-83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54"/>
    </p:cViewPr>
  </p:sorterViewPr>
  <p:notesViewPr>
    <p:cSldViewPr>
      <p:cViewPr>
        <p:scale>
          <a:sx n="200" d="100"/>
          <a:sy n="200" d="100"/>
        </p:scale>
        <p:origin x="336" y="648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5CD1820-6E04-4E62-A1C0-03F186FFC98B}" type="datetimeFigureOut">
              <a:rPr lang="en-GB"/>
              <a:pPr>
                <a:defRPr/>
              </a:pPr>
              <a:t>28/04/2015</a:t>
            </a:fld>
            <a:endParaRPr lang="en-GB" dirty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A52B9C0-8020-4605-B368-5DAAA26274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2551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2813"/>
            <a:ext cx="4989513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A06C249-621C-4263-9A64-42242830529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67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5060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BE23F2C4-AEAB-4608-8430-0AC2DEC59B01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5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6084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576005D-F1CE-4E5E-8384-E5C57BE5B323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6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7108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30E2DEE1-EF6E-414F-BED8-417F774AB8E6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7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8132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00A0D2B-8B18-46B6-B636-6E7D2974AFA9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8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49156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A06ABBAE-C4A9-4419-8AC6-367A9B639CBA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9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50180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110CADB1-10CD-4C79-B2E1-CE4F3BF410E2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10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51204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AFF52D38-013C-42A9-9B4D-512FD7BA7DD2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11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52228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021635AE-79FA-4652-A15B-63B5F66F037B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12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53252" name="Foliennummernplatzhalter 3"/>
          <p:cNvSpPr txBox="1">
            <a:spLocks noGrp="1"/>
          </p:cNvSpPr>
          <p:nvPr/>
        </p:nvSpPr>
        <p:spPr bwMode="auto">
          <a:xfrm>
            <a:off x="3856038" y="9445625"/>
            <a:ext cx="29495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5591634-FB74-4A69-890F-5866B164733D}" type="slidenum">
              <a:rPr lang="de-DE" altLang="en-US" sz="1200" b="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13</a:t>
            </a:fld>
            <a:endParaRPr lang="de-DE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nenseite_wei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ecblogo-new_EN_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149225"/>
            <a:ext cx="1547812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814513"/>
            <a:ext cx="7772400" cy="1470025"/>
          </a:xfrm>
        </p:spPr>
        <p:txBody>
          <a:bodyPr/>
          <a:lstStyle>
            <a:lvl1pPr algn="ctr">
              <a:defRPr sz="4000">
                <a:solidFill>
                  <a:srgbClr val="00339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744913"/>
            <a:ext cx="6400800" cy="620712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  <a:p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53213" y="6497638"/>
            <a:ext cx="2133600" cy="268287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88A4A0A-9A15-412F-8E90-6D262345E2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826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AF442-C8CA-4B1B-B9AD-DA795F0ABA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534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85738"/>
            <a:ext cx="2057400" cy="59404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85738"/>
            <a:ext cx="6019800" cy="59404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CDC96-06FB-46A4-8102-295604499A3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844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nenseite_wei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ecblogo-new_EN_2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149225"/>
            <a:ext cx="1547812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814513"/>
            <a:ext cx="7772400" cy="1470025"/>
          </a:xfrm>
        </p:spPr>
        <p:txBody>
          <a:bodyPr/>
          <a:lstStyle>
            <a:lvl1pPr algn="ctr">
              <a:defRPr sz="4000">
                <a:solidFill>
                  <a:srgbClr val="003399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744913"/>
            <a:ext cx="6400800" cy="620712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  <a:p>
            <a:pPr lvl="0"/>
            <a:endParaRPr lang="en-GB" noProof="0" smtClean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53213" y="6497638"/>
            <a:ext cx="2133600" cy="268287"/>
          </a:xfrm>
        </p:spPr>
        <p:txBody>
          <a:bodyPr/>
          <a:lstStyle>
            <a:lvl1pPr>
              <a:defRPr sz="1400" b="1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2094436-2D42-42F2-B43D-6EFAA3BE2B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830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901428D-8BE7-4B13-92DB-11701B397E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792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0615A29-08A7-4779-954F-DD0E6D5BA1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449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6B46958-B1DE-4860-B3B8-C56F3645892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486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3F53A0F-85D3-48D0-A074-B1D5B3E2AAA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390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9D1C132-BC2D-496D-86A1-60D6D6B848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669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9C45AC6-2F60-4C3F-B2D9-2E6EA1B734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472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3D92D72-BBDC-4407-9827-8CFBEA3699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57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ADCD-1EE9-4CBB-9EDE-9C41CDA173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8020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2DD5B6B-8585-4E3C-A6E7-AAED3C1ED20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6622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ADB5A8-0594-4657-B346-B6B6D6D3E8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624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5738"/>
            <a:ext cx="2057400" cy="5940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5738"/>
            <a:ext cx="6019800" cy="5940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8C5FD5-E119-469A-ABC3-5D8C4177B1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732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22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dirty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32D208F-2387-4ABC-ADE0-B808F95FF18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276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="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668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5CA93DD5-1147-46E3-B526-D6EF0A9D04A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359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/>
          </a:blip>
          <a:srcRect t="-1" b="3476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b="0" dirty="0" smtClean="0">
                <a:solidFill>
                  <a:srgbClr val="004B95"/>
                </a:solidFill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B049817E-211D-406C-939C-BC844B03ED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46935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7AEB4CB8-50E8-4831-B3F4-3F6F61135D0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377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C6304E0E-51A4-4739-9676-6F7E148917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358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8EAA8434-F9EB-4A60-A761-8A6AE25F70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5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3682A-96EE-4F8F-A45A-CB5F3FDFA8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108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31AC7B28-2673-4E49-8CBF-CBA759FD36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500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AF47854B-AC2E-457A-AD70-94B059B4B5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00639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A7ED6371-AA3C-4F31-B933-9A71E59AD4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6481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63CF719F-07FF-4A94-A38A-E8A4535AA4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2797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987ED0F2-45A4-4A62-A0D3-671BE89DAFE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2148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 b="1">
                <a:ea typeface="+mn-ea"/>
              </a:defRPr>
            </a:lvl1pPr>
          </a:lstStyle>
          <a:p>
            <a:pPr>
              <a:defRPr/>
            </a:pPr>
            <a:fld id="{6800B5D9-E875-43F7-993D-7F09B4558F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94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87AE8-6CAC-41D7-AE07-8A75EC8611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765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29E66-871B-4954-A1DF-E9D834AC3A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93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81F2-9B04-473B-A052-469C4941FA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CAFB-DC23-4742-A3C8-6BD69429CD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22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FE5CD-C698-4ECD-8D7B-41BD46C0B0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50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31DCC-967D-4470-80E7-D674C7F4681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30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Innenseite_weis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5738"/>
            <a:ext cx="822960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BE5AA05B-97F1-4F5B-9743-7A6CA6DA4E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13" r:id="rId1"/>
    <p:sldLayoutId id="2147485503" r:id="rId2"/>
    <p:sldLayoutId id="2147485504" r:id="rId3"/>
    <p:sldLayoutId id="2147485505" r:id="rId4"/>
    <p:sldLayoutId id="2147485506" r:id="rId5"/>
    <p:sldLayoutId id="2147485507" r:id="rId6"/>
    <p:sldLayoutId id="2147485508" r:id="rId7"/>
    <p:sldLayoutId id="2147485509" r:id="rId8"/>
    <p:sldLayoutId id="2147485510" r:id="rId9"/>
    <p:sldLayoutId id="2147485511" r:id="rId10"/>
    <p:sldLayoutId id="214748551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Innenseite_weis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5738"/>
            <a:ext cx="822960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fld id="{E0B3BFB9-2B90-4F32-996D-0AD6666F21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14" r:id="rId1"/>
    <p:sldLayoutId id="2147485515" r:id="rId2"/>
    <p:sldLayoutId id="2147485516" r:id="rId3"/>
    <p:sldLayoutId id="2147485517" r:id="rId4"/>
    <p:sldLayoutId id="2147485518" r:id="rId5"/>
    <p:sldLayoutId id="2147485519" r:id="rId6"/>
    <p:sldLayoutId id="2147485520" r:id="rId7"/>
    <p:sldLayoutId id="2147485521" r:id="rId8"/>
    <p:sldLayoutId id="2147485522" r:id="rId9"/>
    <p:sldLayoutId id="2147485523" r:id="rId10"/>
    <p:sldLayoutId id="2147485524" r:id="rId11"/>
    <p:sldLayoutId id="21474855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altLang="en-US" sz="1800" b="0" dirty="0" smtClean="0">
                <a:solidFill>
                  <a:srgbClr val="FFFFFF"/>
                </a:solidFill>
                <a:ea typeface="ヒラギノ角ゴ Pro W3" pitchFamily="-64" charset="-128"/>
              </a:rPr>
              <a:t>Rubric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Mastertextformat bearbeiten</a:t>
            </a:r>
          </a:p>
          <a:p>
            <a:pPr lvl="1"/>
            <a:r>
              <a:rPr lang="en-GB" altLang="en-US" smtClean="0"/>
              <a:t>Zweite Ebene</a:t>
            </a:r>
          </a:p>
          <a:p>
            <a:pPr lvl="2"/>
            <a:r>
              <a:rPr lang="en-GB" altLang="en-US" smtClean="0"/>
              <a:t>Dritte Ebene</a:t>
            </a:r>
          </a:p>
          <a:p>
            <a:pPr lvl="3"/>
            <a:r>
              <a:rPr lang="en-GB" altLang="en-US" smtClean="0"/>
              <a:t>Vierte Ebene</a:t>
            </a:r>
          </a:p>
          <a:p>
            <a:pPr lvl="4"/>
            <a:r>
              <a:rPr lang="en-GB" altLang="en-US" smtClean="0"/>
              <a:t>Fünfte Ebene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 b="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Enter presentation title by changing the footer.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 b="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CD81228D-E4B5-44E6-9607-84BBFE90C78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b="0" dirty="0" smtClean="0">
                <a:solidFill>
                  <a:srgbClr val="004B95"/>
                </a:solidFill>
              </a:rPr>
              <a:t>www.ecb.europa.eu © </a:t>
            </a:r>
          </a:p>
        </p:txBody>
      </p:sp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 sz="1800" b="0" dirty="0" smtClean="0">
              <a:solidFill>
                <a:srgbClr val="585858"/>
              </a:solidFill>
              <a:ea typeface="ヒラギノ角ゴ Pro W3" pitchFamily="-6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6" r:id="rId1"/>
    <p:sldLayoutId id="2147485527" r:id="rId2"/>
    <p:sldLayoutId id="2147485528" r:id="rId3"/>
    <p:sldLayoutId id="2147485529" r:id="rId4"/>
    <p:sldLayoutId id="2147485530" r:id="rId5"/>
    <p:sldLayoutId id="2147485531" r:id="rId6"/>
    <p:sldLayoutId id="2147485532" r:id="rId7"/>
    <p:sldLayoutId id="2147485533" r:id="rId8"/>
    <p:sldLayoutId id="2147485534" r:id="rId9"/>
    <p:sldLayoutId id="2147485535" r:id="rId10"/>
    <p:sldLayoutId id="2147485536" r:id="rId11"/>
    <p:sldLayoutId id="2147485537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2"/>
          <p:cNvSpPr>
            <a:spLocks noGrp="1"/>
          </p:cNvSpPr>
          <p:nvPr>
            <p:ph type="ctrTitle"/>
          </p:nvPr>
        </p:nvSpPr>
        <p:spPr>
          <a:xfrm>
            <a:off x="3923804" y="1952539"/>
            <a:ext cx="5220196" cy="2663998"/>
          </a:xfrm>
        </p:spPr>
        <p:txBody>
          <a:bodyPr/>
          <a:lstStyle/>
          <a:p>
            <a:r>
              <a:rPr lang="ru-RU" altLang="en-US" dirty="0" smtClean="0">
                <a:latin typeface="Arial" pitchFamily="34" charset="0"/>
              </a:rPr>
              <a:t>Финансовый сектор</a:t>
            </a:r>
            <a:r>
              <a:rPr lang="en-US" altLang="en-US" dirty="0" smtClean="0">
                <a:latin typeface="Arial" pitchFamily="34" charset="0"/>
              </a:rPr>
              <a:t/>
            </a:r>
            <a:br>
              <a:rPr lang="en-US" altLang="en-US" dirty="0" smtClean="0">
                <a:latin typeface="Arial" pitchFamily="34" charset="0"/>
              </a:rPr>
            </a:br>
            <a:r>
              <a:rPr lang="en-US" altLang="en-US" dirty="0" smtClean="0">
                <a:latin typeface="Arial" pitchFamily="34" charset="0"/>
              </a:rPr>
              <a:t>-</a:t>
            </a:r>
            <a:r>
              <a:rPr lang="ru-RU" altLang="en-US" dirty="0" smtClean="0">
                <a:latin typeface="Arial" pitchFamily="34" charset="0"/>
              </a:rPr>
              <a:t> подсекторы</a:t>
            </a:r>
            <a:r>
              <a:rPr lang="en-US" altLang="en-US" dirty="0" smtClean="0">
                <a:latin typeface="Arial" pitchFamily="34" charset="0"/>
              </a:rPr>
              <a:t>, </a:t>
            </a:r>
            <a:r>
              <a:rPr lang="ru-RU" altLang="en-US" dirty="0" smtClean="0">
                <a:latin typeface="Arial" pitchFamily="34" charset="0"/>
              </a:rPr>
              <a:t>единицы и </a:t>
            </a:r>
            <a:r>
              <a:rPr lang="ru-RU" altLang="en-US" dirty="0" smtClean="0">
                <a:latin typeface="Arial" pitchFamily="34" charset="0"/>
              </a:rPr>
              <a:t>вопросы, связанные с основными </a:t>
            </a:r>
            <a:r>
              <a:rPr lang="ru-RU" altLang="en-US" dirty="0" smtClean="0">
                <a:latin typeface="Arial" pitchFamily="34" charset="0"/>
              </a:rPr>
              <a:t>данными</a:t>
            </a:r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984500" y="5013325"/>
            <a:ext cx="5943600" cy="12763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b"/>
          <a:lstStyle>
            <a:lvl1pPr marL="0" indent="0" algn="l" rtl="0" eaLnBrk="0" fontAlgn="base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0" fontAlgn="base" hangingPunct="0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0" fontAlgn="base" hangingPunct="0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endParaRPr lang="en-US" kern="0" dirty="0" smtClean="0"/>
          </a:p>
          <a:p>
            <a:pPr eaLnBrk="1" hangingPunct="1">
              <a:defRPr/>
            </a:pPr>
            <a:endParaRPr lang="en-US" kern="0" dirty="0" smtClean="0"/>
          </a:p>
          <a:p>
            <a:pPr eaLnBrk="1" hangingPunct="1">
              <a:defRPr/>
            </a:pPr>
            <a:r>
              <a:rPr lang="ru-RU" dirty="0"/>
              <a:t>Рабочее совещание по внедрению CHC 2008 года в странах ВЕКЦА и связи с РПБ-6 и РСГФ 2014 </a:t>
            </a:r>
            <a:r>
              <a:rPr lang="ru-RU" dirty="0" smtClean="0"/>
              <a:t>года</a:t>
            </a:r>
          </a:p>
          <a:p>
            <a:pPr eaLnBrk="1" hangingPunct="1">
              <a:defRPr/>
            </a:pPr>
            <a:r>
              <a:rPr lang="ru-RU" altLang="en-US" kern="0" dirty="0" smtClean="0"/>
              <a:t>Стамбул</a:t>
            </a:r>
            <a:r>
              <a:rPr lang="en-US" altLang="en-US" kern="0" dirty="0" smtClean="0"/>
              <a:t>, 6-8 </a:t>
            </a:r>
            <a:r>
              <a:rPr lang="ru-RU" altLang="en-US" kern="0" dirty="0" smtClean="0"/>
              <a:t>мая </a:t>
            </a:r>
            <a:r>
              <a:rPr lang="en-US" altLang="en-US" kern="0" dirty="0" smtClean="0"/>
              <a:t>2015</a:t>
            </a:r>
            <a:r>
              <a:rPr lang="ru-RU" altLang="en-US" kern="0" dirty="0" smtClean="0"/>
              <a:t> г.</a:t>
            </a:r>
            <a:endParaRPr lang="de-DE" altLang="en-US" kern="0" dirty="0" smtClean="0"/>
          </a:p>
        </p:txBody>
      </p:sp>
      <p:sp>
        <p:nvSpPr>
          <p:cNvPr id="29700" name="Text Placeholder 5"/>
          <p:cNvSpPr txBox="1">
            <a:spLocks/>
          </p:cNvSpPr>
          <p:nvPr/>
        </p:nvSpPr>
        <p:spPr bwMode="auto">
          <a:xfrm>
            <a:off x="177800" y="2205038"/>
            <a:ext cx="33860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ru-RU" altLang="en-US" sz="1600" dirty="0">
                <a:solidFill>
                  <a:schemeClr val="tx2"/>
                </a:solidFill>
                <a:latin typeface="Arial" pitchFamily="34" charset="0"/>
              </a:rPr>
              <a:t>Габриэль </a:t>
            </a:r>
            <a:r>
              <a:rPr lang="ru-RU" altLang="en-US" sz="1600" dirty="0" err="1">
                <a:solidFill>
                  <a:schemeClr val="tx2"/>
                </a:solidFill>
                <a:latin typeface="Arial" pitchFamily="34" charset="0"/>
              </a:rPr>
              <a:t>Кирос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>
                <a:solidFill>
                  <a:schemeClr val="tx2"/>
                </a:solidFill>
                <a:latin typeface="Arial" pitchFamily="34" charset="0"/>
              </a:rPr>
              <a:t>Глава отдела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>
                <a:solidFill>
                  <a:schemeClr val="tx2"/>
                </a:solidFill>
                <a:latin typeface="Arial" pitchFamily="34" charset="0"/>
              </a:rPr>
              <a:t>Макроэкономическая статистика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>
                <a:solidFill>
                  <a:schemeClr val="tx2"/>
                </a:solidFill>
                <a:latin typeface="Arial" pitchFamily="34" charset="0"/>
              </a:rPr>
              <a:t>Европейский центральный банк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Новая классификация сектора финансовых корпораций 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: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С.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127     2/2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9050" y="1209675"/>
            <a:ext cx="9144000" cy="5329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66"/>
              </a:buClr>
            </a:pPr>
            <a:r>
              <a:rPr lang="ru-RU" sz="2000" b="0" dirty="0" smtClean="0"/>
              <a:t>Кэптивные финансовые учреждения и ростовщики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.127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lnSpc>
                <a:spcPct val="80000"/>
              </a:lnSpc>
              <a:buClr>
                <a:srgbClr val="000066"/>
              </a:buClr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Большая часть любых их активов или пассивов не обращаются на открытых рынках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ЕСС 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2010, 2.98)</a:t>
            </a:r>
          </a:p>
          <a:p>
            <a:pPr lvl="2"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Кэптивные финансовые учреждения 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а также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искусственные дочерние предприятия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…)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не имеющие права действовать независимо, размещаются в секторе контролирующих их органов</a:t>
            </a:r>
            <a:endParaRPr lang="en-GB" altLang="en-US" sz="18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&lt;=&gt;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Искусственные дочерние предприятия</a:t>
            </a:r>
            <a:endParaRPr lang="en-GB" altLang="en-US" sz="16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2.24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Дочернее предприятие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полностью принадлежащее головной компании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может быть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создано для предоставления услуг головной компании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или другим корпорациям, входящим в одну и ту же группу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во избежание налогов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для сокращения обязательств в случае банкротства или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гарантии других технических преимуществ в соответствии с действующим налоговым законодательством или законодательством о корпорациях в определенной стране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2.25 ….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Их уровень производства и цена, которую они получают за него, определяются головной компанией, которая 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возможно с другими корпорациями, входящими в ту же группу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является их единственным клиентом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altLang="en-US" sz="16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Таким образом, они не рассматриваются в качестве отдельных институциональных единиц, а рассматриваются в качестве неотъемлемой части головной компании, а их </a:t>
            </a:r>
            <a:r>
              <a:rPr lang="ru-RU" altLang="en-US" sz="1600" b="0" dirty="0" smtClean="0">
                <a:latin typeface="Arial" pitchFamily="34" charset="0"/>
                <a:cs typeface="Arial" pitchFamily="34" charset="0"/>
              </a:rPr>
              <a:t>счета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консолидируются со счетами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головной компании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до тех пор,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за исключением случая если они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являются резидентами страны, отличной от </a:t>
            </a:r>
            <a:r>
              <a:rPr lang="ru-RU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той, где ее головная компания является резидентом</a:t>
            </a:r>
            <a:r>
              <a:rPr lang="en-GB" altLang="en-US" sz="16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altLang="en-US" sz="16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2"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endParaRPr lang="en-GB" altLang="en-US" sz="1800" b="0" dirty="0" smtClean="0">
              <a:latin typeface="Gill Sans Baltic MT" pitchFamily="34" charset="-70"/>
            </a:endParaRPr>
          </a:p>
        </p:txBody>
      </p:sp>
      <p:cxnSp>
        <p:nvCxnSpPr>
          <p:cNvPr id="38916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8918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02FC027-5045-4658-ABF8-4DE0099A3590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10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Новая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классификация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страховых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корпораций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.127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и пенсионных фондов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.128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512"/>
            <a:ext cx="9144000" cy="54498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Страховые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корпорации (СК)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и пенсионные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фонды (ПФ)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отдельные подсекторы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СК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С.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127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ЕСС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2010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2.100 …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объединение риска»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включая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страхование жизни и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sz="2000" b="0" dirty="0" smtClean="0"/>
              <a:t>трахование</a:t>
            </a:r>
            <a:r>
              <a:rPr lang="ru-RU" sz="2000" b="0" dirty="0"/>
              <a:t>, кроме страхования жизни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для физических лиц и групп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 =&gt;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могут предлагать пенсионные продукты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b="0" dirty="0">
                <a:latin typeface="Arial" pitchFamily="34" charset="0"/>
                <a:cs typeface="Arial" pitchFamily="34" charset="0"/>
              </a:rPr>
              <a:t>F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.63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 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См. также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2.108); </a:t>
            </a: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включая перестрахование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ПФ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000" b="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128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2.105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Подсектор пенсионных фондов 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(C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129)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включает все финансовые корпорации и </a:t>
            </a:r>
            <a:r>
              <a:rPr lang="ru-RU" altLang="en-US" sz="20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квазикорпорации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которые, главным образом, вовлечены в процесс финансового посредничества как следствие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объединения социальных рисков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нужд застрахованных лиц 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социальное страхование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Пенсионные фонды, будучи схемами социального страхования, обеспечивают доход при выходе на пенсию</a:t>
            </a:r>
            <a:r>
              <a:rPr lang="en-GB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 также зачастую компенсации в случае смерти или потери трудоспособности».</a:t>
            </a:r>
            <a:endParaRPr lang="en-GB" altLang="en-US" sz="2000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=&gt;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Объединение риска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например, выслуга лет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 в качестве отличия от Инвестиционных фондов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(C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124)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нацеленного на долгосрочные «пенсионные накопления»</a:t>
            </a: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Clr>
                <a:srgbClr val="000066"/>
              </a:buClr>
            </a:pPr>
            <a:endParaRPr lang="en-GB" altLang="en-US" sz="2000" b="0" dirty="0" smtClean="0">
              <a:latin typeface="Gill Sans Baltic MT" pitchFamily="34" charset="-70"/>
            </a:endParaRPr>
          </a:p>
        </p:txBody>
      </p:sp>
      <p:cxnSp>
        <p:nvCxnSpPr>
          <p:cNvPr id="39940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9942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3C464069-6DB4-4C97-9469-E56A051C1857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11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Изменение регистрации холдинговых корпораций</a:t>
            </a:r>
            <a:r>
              <a:rPr lang="en-GB" altLang="en-US" sz="2000" b="0" dirty="0" smtClean="0">
                <a:solidFill>
                  <a:schemeClr val="bg1"/>
                </a:solidFill>
              </a:rPr>
              <a:t/>
            </a:r>
            <a:br>
              <a:rPr lang="en-GB" altLang="en-US" sz="2000" b="0" dirty="0" smtClean="0">
                <a:solidFill>
                  <a:schemeClr val="bg1"/>
                </a:solidFill>
              </a:rPr>
            </a:br>
            <a:r>
              <a:rPr lang="ru-RU" altLang="en-US" sz="2000" b="0" dirty="0" smtClean="0">
                <a:solidFill>
                  <a:schemeClr val="bg1"/>
                </a:solidFill>
              </a:rPr>
              <a:t>Целевая</a:t>
            </a:r>
            <a:r>
              <a:rPr lang="uk-UA" altLang="en-US" sz="2000" b="0" dirty="0" smtClean="0">
                <a:solidFill>
                  <a:schemeClr val="bg1"/>
                </a:solidFill>
              </a:rPr>
              <a:t>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группа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по </a:t>
            </a:r>
            <a:r>
              <a:rPr lang="ru-RU" altLang="en-US" sz="2000" dirty="0" smtClean="0">
                <a:solidFill>
                  <a:schemeClr val="bg1"/>
                </a:solidFill>
              </a:rPr>
              <a:t>Головным офисам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,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Холдинговым компаниям и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единицы специального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назначения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9144000" cy="5521325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Разделение холдинговой корпорации на Головные офисы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ГО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 Холдинговые компании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ХК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buClr>
                <a:srgbClr val="000066"/>
              </a:buClr>
              <a:defRPr/>
            </a:pP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Обе единицы владеют контрольными долями капитала в дочерних предприятиях</a:t>
            </a:r>
            <a:endParaRPr lang="en-GB" sz="18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группа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«наличие, по крайней мере, 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 акций, состоящих из </a:t>
            </a:r>
            <a:r>
              <a:rPr lang="ru-RU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капитала по отношению к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 дочерним предприятиям, является практическим показателем определения таких единиц».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GB" sz="1800" b="0" dirty="0" smtClean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80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 </a:t>
            </a:r>
            <a:r>
              <a:rPr lang="ru-RU" sz="1800" b="0" dirty="0">
                <a:latin typeface="Arial" panose="020B0604020202020204" pitchFamily="34" charset="0"/>
                <a:cs typeface="Arial" panose="020B0604020202020204" pitchFamily="34" charset="0"/>
              </a:rPr>
              <a:t>«осуществляют административный контроль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за своими подразделениями»</a:t>
            </a: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ГО размещается в главном секторе Нефинансовых корпораций своих дочерних предприятий</a:t>
            </a:r>
            <a:r>
              <a:rPr lang="ru-RU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до тех пор, пока все или большая часть их дочерних предприятий не являются финансовыми корпорациями.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 этом случае они рассматриваются в </a:t>
            </a:r>
            <a:r>
              <a:rPr lang="ru-RU" sz="1800" b="0" dirty="0">
                <a:latin typeface="Arial" panose="020B0604020202020204" pitchFamily="34" charset="0"/>
                <a:cs typeface="Arial" panose="020B0604020202020204" pitchFamily="34" charset="0"/>
              </a:rPr>
              <a:t>качестве </a:t>
            </a:r>
            <a:r>
              <a:rPr lang="ru-RU" sz="1800" b="0" dirty="0" smtClean="0"/>
              <a:t>вспомогательных финансовых корпораций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.126</a:t>
            </a: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 секторе финансовых корпораций</a:t>
            </a:r>
            <a:r>
              <a:rPr lang="en-GB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r>
              <a:rPr lang="en-GB" sz="18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«ГО всегда рассматриваются в качестве </a:t>
            </a:r>
            <a:r>
              <a:rPr lang="ru-RU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отдельных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институциональных единиц».</a:t>
            </a:r>
            <a:endParaRPr lang="en-GB" sz="1800" b="0" dirty="0" smtClean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«Порог занятости для разграничения между ГО и ХК должен учитывать национальные условия 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18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законодательные требования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числу сотрудников ХК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общем</a:t>
            </a:r>
            <a:r>
              <a:rPr lang="en-GB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трудоустройство </a:t>
            </a:r>
            <a:r>
              <a:rPr lang="ru-RU" sz="180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трех и более человек – это первый показатель того, что подразделение является головным офисом</a:t>
            </a:r>
            <a:r>
              <a:rPr lang="en-GB" sz="180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800" b="0" dirty="0" smtClean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endParaRPr lang="en-GB" sz="1800" b="0" dirty="0" smtClean="0">
              <a:solidFill>
                <a:srgbClr val="CC3300"/>
              </a:solidFill>
              <a:latin typeface="Times New Roman" pitchFamily="18" charset="0"/>
            </a:endParaRPr>
          </a:p>
        </p:txBody>
      </p:sp>
      <p:cxnSp>
        <p:nvCxnSpPr>
          <p:cNvPr id="40964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0966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02292001-239B-4999-81D1-895C98097CC7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12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Изменение регистрации холдинговых корпораций</a:t>
            </a:r>
            <a:r>
              <a:rPr lang="en-GB" altLang="en-US" sz="2000" b="0" dirty="0" smtClean="0">
                <a:solidFill>
                  <a:schemeClr val="bg1"/>
                </a:solidFill>
              </a:rPr>
              <a:t/>
            </a:r>
            <a:br>
              <a:rPr lang="en-GB" altLang="en-US" sz="2000" b="0" dirty="0" smtClean="0">
                <a:solidFill>
                  <a:schemeClr val="bg1"/>
                </a:solidFill>
              </a:rPr>
            </a:br>
            <a:r>
              <a:rPr lang="ru-RU" sz="2000" b="0" dirty="0">
                <a:solidFill>
                  <a:schemeClr val="bg1"/>
                </a:solidFill>
              </a:rPr>
              <a:t>Целевая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группа по </a:t>
            </a:r>
            <a:r>
              <a:rPr lang="ru-RU" altLang="en-US" sz="2000" dirty="0" smtClean="0">
                <a:solidFill>
                  <a:schemeClr val="bg1"/>
                </a:solidFill>
              </a:rPr>
              <a:t>Головным офисам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,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Холдинговым компаниям и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единицы специального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назначения</a:t>
            </a:r>
            <a:endParaRPr lang="en-GB" altLang="en-US" sz="2000" b="0" dirty="0" smtClean="0">
              <a:solidFill>
                <a:srgbClr val="CC33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360363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Холдинговые компании </a:t>
            </a:r>
            <a:r>
              <a:rPr lang="ru-RU" sz="16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предоставляют другие услуги компаниям, в которых у них имеется капитал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т.е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они не управляют и не руководят другими подразделениями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Обязательно ли они </a:t>
            </a:r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являются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институциональными единицами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6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группа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Всегда необходимо применять стандартные критерии для институциональных единиц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6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</a:t>
            </a:r>
            <a:r>
              <a:rPr lang="ru-RU" sz="16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Единицы, принадлежащие нерезидентам, всегда рассматриваются в качестве институциональных единиц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r>
              <a:rPr lang="ru-RU" sz="16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Целевая </a:t>
            </a:r>
            <a:r>
              <a:rPr lang="ru-RU" sz="1600" b="0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группа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множества компаний-учредителей/акционеров является достаточным условием для того, чтобы считать единицу институциональной единицей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buClr>
                <a:srgbClr val="000066"/>
              </a:buClr>
              <a:buFontTx/>
              <a:buNone/>
              <a:defRPr/>
            </a:pPr>
            <a:endParaRPr lang="en-GB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66"/>
              </a:buClr>
              <a:buFont typeface="Symbol"/>
              <a:buChar char="Þ"/>
              <a:defRPr/>
            </a:pP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только Холдинговые компании, полностью принадлежащие одной материнской компании-резиденту, могут не быть институциональными единицами, но рассматриваются в качестве искусственных дочерних компаний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объединенных с материнской компанией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Все другие холдинговые компании должны регистрироваться в качестве институциональных единиц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eaLnBrk="1" hangingPunct="1">
              <a:buClr>
                <a:srgbClr val="000066"/>
              </a:buClr>
              <a:buFontTx/>
              <a:buNone/>
              <a:defRPr/>
            </a:pPr>
            <a:endParaRPr lang="en-GB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000066"/>
              </a:buClr>
              <a:defRPr/>
            </a:pP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Последующие мероприятия ЕЦБ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Интеграция информации из бизнес-регистров и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данных балансовых отчетов,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доступных в НСИ и НЦБ, включая балансовые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отчеты центральных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офисов для составления перечня Холдинговых компаний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 Головных офисов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 =&gt; 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доступно в </a:t>
            </a:r>
            <a:r>
              <a:rPr lang="en-GB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ru-RU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году</a:t>
            </a:r>
            <a:endParaRPr lang="en-GB" sz="16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988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41990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E90376E0-8245-4E00-8127-1041E5A0B317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13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10127-2705-4828-A2DC-5D6E6D7A6311}" type="slidenum">
              <a:rPr lang="en-GB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052513"/>
            <a:ext cx="8570912" cy="5329237"/>
          </a:xfrm>
          <a:extLst/>
        </p:spPr>
        <p:txBody>
          <a:bodyPr/>
          <a:lstStyle/>
          <a:p>
            <a:pPr algn="just" eaLnBrk="1" hangingPunct="1">
              <a:spcBef>
                <a:spcPts val="1800"/>
              </a:spcBef>
              <a:defRPr/>
            </a:pP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Ограниченное увеличение 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классификации инструментов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 секторов</a:t>
            </a:r>
            <a:endParaRPr lang="en-GB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ts val="1800"/>
              </a:spcBef>
              <a:defRPr/>
            </a:pP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Согласовано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 indent="-342900" eaLnBrk="1" hangingPunct="1">
              <a:spcBef>
                <a:spcPts val="1800"/>
              </a:spcBef>
              <a:defRPr/>
            </a:pP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ЕС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между годовыми и квартальными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требованиями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незначительные исключения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например,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.66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отделена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Программе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передачи ЕСС 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2010)</a:t>
            </a:r>
            <a:b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42900" algn="just" eaLnBrk="1" hangingPunct="1">
              <a:spcBef>
                <a:spcPts val="1800"/>
              </a:spcBef>
              <a:defRPr/>
            </a:pP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мировом масштабе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Инициатива по 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устранению пробелов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данных 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G-20</a:t>
            </a:r>
            <a:b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42900" algn="just" eaLnBrk="1" hangingPunct="1">
              <a:spcBef>
                <a:spcPts val="1800"/>
              </a:spcBef>
              <a:defRPr/>
            </a:pP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0" dirty="0">
                <a:latin typeface="Arial" panose="020B0604020202020204" pitchFamily="34" charset="0"/>
                <a:cs typeface="Arial" panose="020B0604020202020204" pitchFamily="34" charset="0"/>
              </a:rPr>
              <a:t>незначительные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исключения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F.66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Стандартизированные гарантии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F.72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Фондовый опцион </a:t>
            </a:r>
            <a:r>
              <a:rPr lang="ru-RU" sz="2000" b="0">
                <a:latin typeface="Arial" panose="020B0604020202020204" pitchFamily="34" charset="0"/>
                <a:cs typeface="Arial" panose="020B0604020202020204" pitchFamily="34" charset="0"/>
              </a:rPr>
              <a:t>служащих </a:t>
            </a:r>
            <a:r>
              <a:rPr lang="ru-RU" sz="2000" b="0" smtClean="0">
                <a:latin typeface="Arial" panose="020B0604020202020204" pitchFamily="34" charset="0"/>
                <a:cs typeface="Arial" panose="020B0604020202020204" pitchFamily="34" charset="0"/>
              </a:rPr>
              <a:t>отделены </a:t>
            </a:r>
            <a:r>
              <a:rPr lang="ru-RU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 Шаблоне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G-20) </a:t>
            </a:r>
            <a:endParaRPr lang="en-GB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2" name="Rectangle 5"/>
          <p:cNvSpPr>
            <a:spLocks noGrp="1" noChangeArrowheads="1"/>
          </p:cNvSpPr>
          <p:nvPr>
            <p:ph type="title" sz="quarter"/>
          </p:nvPr>
        </p:nvSpPr>
        <p:spPr>
          <a:xfrm>
            <a:off x="250825" y="185738"/>
            <a:ext cx="8229600" cy="722312"/>
          </a:xfrm>
          <a:noFill/>
        </p:spPr>
        <p:txBody>
          <a:bodyPr/>
          <a:lstStyle/>
          <a:p>
            <a:pPr eaLnBrk="1" hangingPunct="1"/>
            <a:r>
              <a:rPr lang="ru-RU" altLang="en-US" b="0" dirty="0" smtClean="0"/>
              <a:t>Новое </a:t>
            </a:r>
            <a:r>
              <a:rPr lang="ru-RU" altLang="en-US" b="0" dirty="0" smtClean="0"/>
              <a:t>требование в статистике </a:t>
            </a:r>
            <a:r>
              <a:rPr lang="en-GB" altLang="en-US" b="0" dirty="0" smtClean="0"/>
              <a:t>– </a:t>
            </a:r>
            <a:r>
              <a:rPr lang="ru-RU" altLang="en-US" b="0" dirty="0" smtClean="0"/>
              <a:t>Сводная информация</a:t>
            </a:r>
            <a:endParaRPr lang="en-GB" alt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r>
              <a:rPr lang="ru-RU" altLang="en-US" sz="2000" b="0">
                <a:solidFill>
                  <a:schemeClr val="bg1"/>
                </a:solidFill>
              </a:rPr>
              <a:t>Содержание</a:t>
            </a:r>
            <a:endParaRPr lang="en-GB" altLang="en-US" sz="2000" b="0">
              <a:solidFill>
                <a:schemeClr val="bg1"/>
              </a:solidFill>
            </a:endParaRPr>
          </a:p>
        </p:txBody>
      </p:sp>
      <p:sp>
        <p:nvSpPr>
          <p:cNvPr id="78853" name="Rectangle 3"/>
          <p:cNvSpPr>
            <a:spLocks noChangeArrowheads="1"/>
          </p:cNvSpPr>
          <p:nvPr/>
        </p:nvSpPr>
        <p:spPr bwMode="auto">
          <a:xfrm>
            <a:off x="0" y="1196975"/>
            <a:ext cx="9144000" cy="52562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spcBef>
                <a:spcPct val="20000"/>
              </a:spcBef>
              <a:buClr>
                <a:srgbClr val="000066"/>
              </a:buClr>
              <a:defRPr/>
            </a:pPr>
            <a:r>
              <a:rPr lang="ru-RU" sz="20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международные статистические стандарты</a:t>
            </a:r>
            <a:endParaRPr lang="en-GB" sz="2000" b="0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методологические изменения</a:t>
            </a:r>
            <a:endParaRPr lang="en-GB" sz="2000" b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финансовые инструменты</a:t>
            </a:r>
            <a:endParaRPr lang="en-GB" sz="2000" b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itchFamily="34" charset="0"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Новая классификация секторов</a:t>
            </a:r>
            <a:endParaRPr lang="en-GB" sz="2000" b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  <a:buClr>
                <a:srgbClr val="000066"/>
              </a:buClr>
              <a:defRPr/>
            </a:pP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времени</a:t>
            </a: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spcBef>
                <a:spcPct val="20000"/>
              </a:spcBef>
              <a:buClr>
                <a:srgbClr val="000066"/>
              </a:buClr>
              <a:buFontTx/>
              <a:buChar char="–"/>
              <a:defRPr/>
            </a:pPr>
            <a:r>
              <a:rPr lang="ru-RU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Официальное местопребывание против физического присутствия </a:t>
            </a: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«физическое отсутствие в месте регистрации»</a:t>
            </a: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  <a:p>
            <a:pPr marL="742950" lvl="1" indent="-285750">
              <a:spcBef>
                <a:spcPct val="20000"/>
              </a:spcBef>
              <a:buClr>
                <a:srgbClr val="000066"/>
              </a:buClr>
              <a:buFontTx/>
              <a:buChar char="–"/>
              <a:defRPr/>
            </a:pPr>
            <a:r>
              <a:rPr lang="ru-RU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Кредитование ценными бумагами</a:t>
            </a: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соглашения об обратном выкупе и продажа ценных бумаг без покрытия</a:t>
            </a:r>
            <a:r>
              <a:rPr lang="en-GB" sz="2000" b="0" i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ct val="20000"/>
              </a:spcBef>
              <a:buClr>
                <a:srgbClr val="000066"/>
              </a:buClr>
              <a:defRPr/>
            </a:pPr>
            <a:endParaRPr lang="en-GB" sz="2000" b="0" i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Clr>
                <a:srgbClr val="000066"/>
              </a:buClr>
              <a:defRPr/>
            </a:pPr>
            <a:r>
              <a:rPr lang="ru-RU" sz="2000" b="0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требования к данным</a:t>
            </a:r>
            <a:endParaRPr lang="en-GB" sz="2000" b="0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Tx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Годовые и ежеквартальные требования</a:t>
            </a:r>
            <a:r>
              <a:rPr lang="en-GB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sz="2000" b="0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передачи </a:t>
            </a: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ЕСС и Руководство ФСВС</a:t>
            </a:r>
            <a:endParaRPr lang="en-GB" sz="2000" b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itchFamily="34" charset="0"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Шаблон финансовых счетов </a:t>
            </a:r>
            <a:r>
              <a:rPr lang="en-GB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G-20</a:t>
            </a:r>
          </a:p>
          <a:p>
            <a:pPr marL="342900" indent="-342900">
              <a:spcBef>
                <a:spcPct val="20000"/>
              </a:spcBef>
              <a:buClr>
                <a:srgbClr val="000066"/>
              </a:buClr>
              <a:buFont typeface="Arial" pitchFamily="34" charset="0"/>
              <a:buChar char="•"/>
              <a:defRPr/>
            </a:pPr>
            <a:r>
              <a:rPr lang="ru-RU" sz="2000" b="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публикация и влияние</a:t>
            </a:r>
            <a:endParaRPr lang="en-GB" sz="2000" b="0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  <a:buClr>
                <a:srgbClr val="000066"/>
              </a:buClr>
              <a:defRPr/>
            </a:pPr>
            <a:r>
              <a:rPr lang="en-GB" sz="2800" b="0" dirty="0">
                <a:solidFill>
                  <a:srgbClr val="003399"/>
                </a:solidFill>
                <a:latin typeface="Gill Sans CE" pitchFamily="34" charset="-18"/>
              </a:rPr>
              <a:t/>
            </a:r>
            <a:br>
              <a:rPr lang="en-GB" sz="2800" b="0" dirty="0">
                <a:solidFill>
                  <a:srgbClr val="003399"/>
                </a:solidFill>
                <a:latin typeface="Gill Sans CE" pitchFamily="34" charset="-18"/>
              </a:rPr>
            </a:br>
            <a:endParaRPr lang="en-GB" sz="2800" b="0" dirty="0">
              <a:solidFill>
                <a:srgbClr val="003399"/>
              </a:solidFill>
              <a:latin typeface="Gill Sans CE" pitchFamily="34" charset="-18"/>
            </a:endParaRPr>
          </a:p>
        </p:txBody>
      </p:sp>
      <p:sp>
        <p:nvSpPr>
          <p:cNvPr id="30724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EB5CCAD8-C92D-4649-BD1F-A5477C297051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2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r>
              <a:rPr lang="ru-RU" altLang="en-US" sz="2000" b="0">
                <a:solidFill>
                  <a:schemeClr val="bg1"/>
                </a:solidFill>
              </a:rPr>
              <a:t>Пересмотр международных статистических стандартов</a:t>
            </a:r>
            <a:endParaRPr lang="en-GB" altLang="en-US" sz="2000" b="0">
              <a:solidFill>
                <a:schemeClr val="bg1"/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7950" y="1268413"/>
            <a:ext cx="91440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66"/>
              </a:buClr>
            </a:pPr>
            <a:endParaRPr lang="en-GB" altLang="en-US" sz="2000" b="0">
              <a:solidFill>
                <a:srgbClr val="003399"/>
              </a:solidFill>
              <a:latin typeface="Gill Sans Baltic MT" pitchFamily="34" charset="-7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5219700" y="1844675"/>
            <a:ext cx="1944688" cy="720725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СНС </a:t>
            </a:r>
            <a:r>
              <a:rPr lang="en-GB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2008</a:t>
            </a:r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auto">
          <a:xfrm>
            <a:off x="971550" y="1268413"/>
            <a:ext cx="2952750" cy="2160587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714375" y="1357313"/>
            <a:ext cx="3643313" cy="1944687"/>
          </a:xfrm>
          <a:prstGeom prst="cube">
            <a:avLst>
              <a:gd name="adj" fmla="val 25023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900113" y="2060575"/>
            <a:ext cx="3527425" cy="2447925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>
            <a:off x="684213" y="1785938"/>
            <a:ext cx="33115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1600" b="0" dirty="0">
                <a:solidFill>
                  <a:srgbClr val="990000"/>
                </a:solidFill>
              </a:rPr>
              <a:t>Перечень из </a:t>
            </a:r>
            <a:r>
              <a:rPr lang="en-GB" altLang="en-US" sz="1600" b="0" dirty="0">
                <a:solidFill>
                  <a:srgbClr val="990000"/>
                </a:solidFill>
              </a:rPr>
              <a:t>44 </a:t>
            </a:r>
            <a:r>
              <a:rPr lang="ru-RU" altLang="en-US" sz="1600" b="0" dirty="0">
                <a:solidFill>
                  <a:srgbClr val="990000"/>
                </a:solidFill>
              </a:rPr>
              <a:t>вопросов для обсуждения</a:t>
            </a:r>
            <a:endParaRPr lang="en-GB" altLang="en-US" sz="1600" b="0" dirty="0">
              <a:solidFill>
                <a:srgbClr val="99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en-US" sz="1000" b="0" dirty="0">
                <a:solidFill>
                  <a:srgbClr val="990000"/>
                </a:solidFill>
              </a:rPr>
              <a:t>Институциональные единицы</a:t>
            </a:r>
            <a:r>
              <a:rPr lang="en-GB" altLang="en-US" sz="1000" b="0" dirty="0">
                <a:solidFill>
                  <a:srgbClr val="990000"/>
                </a:solidFill>
              </a:rPr>
              <a:t>, </a:t>
            </a:r>
            <a:r>
              <a:rPr lang="ru-RU" altLang="en-US" sz="1000" b="0" dirty="0" smtClean="0">
                <a:solidFill>
                  <a:srgbClr val="990000"/>
                </a:solidFill>
              </a:rPr>
              <a:t>группы и </a:t>
            </a:r>
            <a:r>
              <a:rPr lang="ru-RU" altLang="en-US" sz="1000" b="0" dirty="0">
                <a:solidFill>
                  <a:srgbClr val="990000"/>
                </a:solidFill>
              </a:rPr>
              <a:t>местонахождение </a:t>
            </a:r>
            <a:r>
              <a:rPr lang="ru-RU" altLang="en-US" sz="1000" b="0" dirty="0" smtClean="0">
                <a:solidFill>
                  <a:srgbClr val="990000"/>
                </a:solidFill>
              </a:rPr>
              <a:t>единиц</a:t>
            </a:r>
            <a:endParaRPr lang="en-GB" altLang="en-US" sz="1000" b="0" dirty="0">
              <a:solidFill>
                <a:srgbClr val="99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en-US" sz="1000" b="0" dirty="0">
                <a:solidFill>
                  <a:srgbClr val="990000"/>
                </a:solidFill>
              </a:rPr>
              <a:t>Финансовые инструменты</a:t>
            </a:r>
            <a:endParaRPr lang="en-GB" altLang="en-US" sz="1000" b="0" dirty="0">
              <a:solidFill>
                <a:srgbClr val="9900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en-US" sz="1000" b="0" dirty="0">
                <a:solidFill>
                  <a:srgbClr val="990000"/>
                </a:solidFill>
              </a:rPr>
              <a:t>Правила учета</a:t>
            </a:r>
            <a:r>
              <a:rPr lang="en-GB" altLang="en-US" sz="1000" b="0" dirty="0">
                <a:solidFill>
                  <a:srgbClr val="990000"/>
                </a:solidFill>
              </a:rPr>
              <a:t>, </a:t>
            </a:r>
            <a:r>
              <a:rPr lang="ru-RU" altLang="en-US" sz="1000" b="0" dirty="0">
                <a:solidFill>
                  <a:srgbClr val="990000"/>
                </a:solidFill>
              </a:rPr>
              <a:t>оценка</a:t>
            </a:r>
            <a:r>
              <a:rPr lang="en-GB" altLang="en-US" sz="1000" b="0" dirty="0">
                <a:solidFill>
                  <a:srgbClr val="990000"/>
                </a:solidFill>
              </a:rPr>
              <a:t>, </a:t>
            </a:r>
            <a:r>
              <a:rPr lang="ru-RU" altLang="en-US" sz="1000" b="0" dirty="0">
                <a:solidFill>
                  <a:srgbClr val="990000"/>
                </a:solidFill>
              </a:rPr>
              <a:t>начисленные проценты</a:t>
            </a:r>
            <a:endParaRPr lang="en-GB" altLang="en-US" sz="1000" b="0" dirty="0">
              <a:solidFill>
                <a:srgbClr val="990000"/>
              </a:solidFill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4356100" y="2636838"/>
            <a:ext cx="1295400" cy="360362"/>
          </a:xfrm>
          <a:prstGeom prst="rightArrow">
            <a:avLst>
              <a:gd name="adj1" fmla="val 50000"/>
              <a:gd name="adj2" fmla="val 89868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4" name="AutoShape 12"/>
          <p:cNvSpPr>
            <a:spLocks noChangeArrowheads="1"/>
          </p:cNvSpPr>
          <p:nvPr/>
        </p:nvSpPr>
        <p:spPr bwMode="auto">
          <a:xfrm>
            <a:off x="4427538" y="19891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noFill/>
          <a:ln w="9525" algn="ctr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5795963" y="4005263"/>
            <a:ext cx="18716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6" name="Rectangle 14"/>
          <p:cNvSpPr>
            <a:spLocks noChangeArrowheads="1"/>
          </p:cNvSpPr>
          <p:nvPr/>
        </p:nvSpPr>
        <p:spPr bwMode="auto">
          <a:xfrm>
            <a:off x="5795963" y="4149725"/>
            <a:ext cx="18716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7" name="Rectangle 15"/>
          <p:cNvSpPr>
            <a:spLocks noChangeArrowheads="1"/>
          </p:cNvSpPr>
          <p:nvPr/>
        </p:nvSpPr>
        <p:spPr bwMode="auto">
          <a:xfrm>
            <a:off x="5795963" y="4365625"/>
            <a:ext cx="18716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58" name="Rectangle 16"/>
          <p:cNvSpPr>
            <a:spLocks noChangeArrowheads="1"/>
          </p:cNvSpPr>
          <p:nvPr/>
        </p:nvSpPr>
        <p:spPr bwMode="auto">
          <a:xfrm>
            <a:off x="5795963" y="41497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15729" name="Rectangle 17"/>
          <p:cNvSpPr>
            <a:spLocks noChangeArrowheads="1"/>
          </p:cNvSpPr>
          <p:nvPr/>
        </p:nvSpPr>
        <p:spPr bwMode="auto">
          <a:xfrm>
            <a:off x="684213" y="3573463"/>
            <a:ext cx="8208962" cy="503237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dirty="0">
                <a:solidFill>
                  <a:srgbClr val="003399"/>
                </a:solidFill>
              </a:rPr>
              <a:t>ЕСС </a:t>
            </a:r>
            <a:r>
              <a:rPr lang="en-GB" dirty="0">
                <a:solidFill>
                  <a:srgbClr val="003399"/>
                </a:solidFill>
              </a:rPr>
              <a:t>2010 </a:t>
            </a:r>
            <a:r>
              <a:rPr lang="en-GB" sz="1600" dirty="0">
                <a:solidFill>
                  <a:srgbClr val="003399"/>
                </a:solidFill>
              </a:rPr>
              <a:t>(</a:t>
            </a:r>
            <a:r>
              <a:rPr lang="ru-RU" sz="1600" dirty="0">
                <a:solidFill>
                  <a:srgbClr val="003399"/>
                </a:solidFill>
              </a:rPr>
              <a:t>правовой документ</a:t>
            </a:r>
            <a:r>
              <a:rPr lang="en-GB" sz="1600" dirty="0">
                <a:solidFill>
                  <a:srgbClr val="003399"/>
                </a:solidFill>
              </a:rPr>
              <a:t>, </a:t>
            </a:r>
            <a:r>
              <a:rPr lang="ru-RU" sz="1600" dirty="0">
                <a:solidFill>
                  <a:srgbClr val="003399"/>
                </a:solidFill>
              </a:rPr>
              <a:t>методология и программа </a:t>
            </a:r>
            <a:r>
              <a:rPr lang="ru-RU" sz="1600" dirty="0" smtClean="0">
                <a:solidFill>
                  <a:srgbClr val="003399"/>
                </a:solidFill>
              </a:rPr>
              <a:t>передачи данных</a:t>
            </a:r>
            <a:r>
              <a:rPr lang="en-GB" sz="1600" dirty="0" smtClean="0">
                <a:solidFill>
                  <a:srgbClr val="003399"/>
                </a:solidFill>
              </a:rPr>
              <a:t>)</a:t>
            </a:r>
            <a:endParaRPr lang="en-GB" sz="1600" dirty="0">
              <a:solidFill>
                <a:srgbClr val="003399"/>
              </a:solidFill>
            </a:endParaRPr>
          </a:p>
        </p:txBody>
      </p:sp>
      <p:sp>
        <p:nvSpPr>
          <p:cNvPr id="31760" name="AutoShape 18"/>
          <p:cNvSpPr>
            <a:spLocks noChangeArrowheads="1"/>
          </p:cNvSpPr>
          <p:nvPr/>
        </p:nvSpPr>
        <p:spPr bwMode="auto">
          <a:xfrm>
            <a:off x="6516688" y="3213100"/>
            <a:ext cx="142875" cy="720725"/>
          </a:xfrm>
          <a:prstGeom prst="downArrow">
            <a:avLst>
              <a:gd name="adj1" fmla="val 50000"/>
              <a:gd name="adj2" fmla="val 12611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31761" name="AutoShape 22"/>
          <p:cNvSpPr>
            <a:spLocks noChangeArrowheads="1"/>
          </p:cNvSpPr>
          <p:nvPr/>
        </p:nvSpPr>
        <p:spPr bwMode="auto">
          <a:xfrm rot="8662476">
            <a:off x="4956175" y="2894013"/>
            <a:ext cx="1109663" cy="271462"/>
          </a:xfrm>
          <a:prstGeom prst="rightArrow">
            <a:avLst>
              <a:gd name="adj1" fmla="val 50000"/>
              <a:gd name="adj2" fmla="val 102193"/>
            </a:avLst>
          </a:prstGeom>
          <a:noFill/>
          <a:ln w="9525" algn="ctr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endParaRPr lang="en-GB" altLang="en-US">
              <a:solidFill>
                <a:srgbClr val="0099FF"/>
              </a:solidFill>
            </a:endParaRPr>
          </a:p>
        </p:txBody>
      </p:sp>
      <p:sp>
        <p:nvSpPr>
          <p:cNvPr id="115736" name="Rectangle 24"/>
          <p:cNvSpPr>
            <a:spLocks noChangeArrowheads="1"/>
          </p:cNvSpPr>
          <p:nvPr/>
        </p:nvSpPr>
        <p:spPr bwMode="auto">
          <a:xfrm>
            <a:off x="684213" y="4221163"/>
            <a:ext cx="2374900" cy="7207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solidFill>
                  <a:srgbClr val="003399"/>
                </a:solidFill>
              </a:rPr>
              <a:t>2013</a:t>
            </a:r>
            <a:r>
              <a:rPr lang="ru-RU" sz="1200" dirty="0">
                <a:solidFill>
                  <a:srgbClr val="003399"/>
                </a:solidFill>
              </a:rPr>
              <a:t> г.</a:t>
            </a:r>
            <a:r>
              <a:rPr lang="en-GB" sz="1200" dirty="0">
                <a:solidFill>
                  <a:srgbClr val="003399"/>
                </a:solidFill>
              </a:rPr>
              <a:t/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en-GB" sz="1200" dirty="0">
                <a:solidFill>
                  <a:srgbClr val="003399"/>
                </a:solidFill>
              </a:rPr>
              <a:t> </a:t>
            </a:r>
            <a:r>
              <a:rPr lang="ru-RU" sz="1200" dirty="0">
                <a:solidFill>
                  <a:srgbClr val="003399"/>
                </a:solidFill>
              </a:rPr>
              <a:t>Принятие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Европейским парламентом и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советом</a:t>
            </a:r>
            <a:endParaRPr lang="en-GB" sz="1200" dirty="0">
              <a:solidFill>
                <a:srgbClr val="0099FF"/>
              </a:solidFill>
            </a:endParaRPr>
          </a:p>
        </p:txBody>
      </p:sp>
      <p:sp>
        <p:nvSpPr>
          <p:cNvPr id="115737" name="Rectangle 25"/>
          <p:cNvSpPr>
            <a:spLocks noChangeArrowheads="1"/>
          </p:cNvSpPr>
          <p:nvPr/>
        </p:nvSpPr>
        <p:spPr bwMode="auto">
          <a:xfrm>
            <a:off x="3132138" y="4221163"/>
            <a:ext cx="1584325" cy="7207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solidFill>
                  <a:srgbClr val="003399"/>
                </a:solidFill>
              </a:rPr>
              <a:t>2013</a:t>
            </a:r>
            <a:r>
              <a:rPr lang="ru-RU" sz="1200" dirty="0">
                <a:solidFill>
                  <a:srgbClr val="003399"/>
                </a:solidFill>
              </a:rPr>
              <a:t> г.</a:t>
            </a:r>
            <a:r>
              <a:rPr lang="en-GB" sz="1200" dirty="0">
                <a:solidFill>
                  <a:srgbClr val="003399"/>
                </a:solidFill>
              </a:rPr>
              <a:t/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en-GB" sz="1200" dirty="0">
                <a:solidFill>
                  <a:srgbClr val="003399"/>
                </a:solidFill>
              </a:rPr>
              <a:t> </a:t>
            </a:r>
            <a:r>
              <a:rPr lang="ru-RU" sz="1200" dirty="0">
                <a:solidFill>
                  <a:srgbClr val="003399"/>
                </a:solidFill>
              </a:rPr>
              <a:t>Изменение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правовой основы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ЕЦБ</a:t>
            </a:r>
            <a:endParaRPr lang="en-GB" dirty="0">
              <a:solidFill>
                <a:srgbClr val="0099FF"/>
              </a:solidFill>
            </a:endParaRPr>
          </a:p>
        </p:txBody>
      </p:sp>
      <p:sp>
        <p:nvSpPr>
          <p:cNvPr id="115738" name="Rectangle 26"/>
          <p:cNvSpPr>
            <a:spLocks noChangeArrowheads="1"/>
          </p:cNvSpPr>
          <p:nvPr/>
        </p:nvSpPr>
        <p:spPr bwMode="auto">
          <a:xfrm>
            <a:off x="4787900" y="4221163"/>
            <a:ext cx="2809875" cy="7207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С </a:t>
            </a:r>
            <a:r>
              <a:rPr lang="en-GB" sz="1200" dirty="0">
                <a:solidFill>
                  <a:srgbClr val="003399"/>
                </a:solidFill>
              </a:rPr>
              <a:t>2012 </a:t>
            </a:r>
            <a:r>
              <a:rPr lang="ru-RU" sz="1200" dirty="0">
                <a:solidFill>
                  <a:srgbClr val="003399"/>
                </a:solidFill>
              </a:rPr>
              <a:t>г. по </a:t>
            </a:r>
            <a:r>
              <a:rPr lang="en-GB" sz="1200" dirty="0">
                <a:solidFill>
                  <a:srgbClr val="003399"/>
                </a:solidFill>
              </a:rPr>
              <a:t>2014</a:t>
            </a:r>
            <a:r>
              <a:rPr lang="ru-RU" sz="1200" dirty="0">
                <a:solidFill>
                  <a:srgbClr val="003399"/>
                </a:solidFill>
              </a:rPr>
              <a:t> г.</a:t>
            </a:r>
            <a:r>
              <a:rPr lang="en-GB" sz="1200" dirty="0">
                <a:solidFill>
                  <a:srgbClr val="003399"/>
                </a:solidFill>
              </a:rPr>
              <a:t/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en-GB" sz="1200" dirty="0">
                <a:solidFill>
                  <a:srgbClr val="003399"/>
                </a:solidFill>
              </a:rPr>
              <a:t>  </a:t>
            </a:r>
            <a:r>
              <a:rPr lang="ru-RU" sz="1200" dirty="0">
                <a:solidFill>
                  <a:srgbClr val="003399"/>
                </a:solidFill>
              </a:rPr>
              <a:t>Внедрение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государствами-членами ЕС</a:t>
            </a:r>
            <a:endParaRPr lang="en-GB" dirty="0">
              <a:solidFill>
                <a:srgbClr val="0099FF"/>
              </a:solidFill>
            </a:endParaRPr>
          </a:p>
        </p:txBody>
      </p:sp>
      <p:sp>
        <p:nvSpPr>
          <p:cNvPr id="115739" name="Rectangle 27"/>
          <p:cNvSpPr>
            <a:spLocks noChangeArrowheads="1"/>
          </p:cNvSpPr>
          <p:nvPr/>
        </p:nvSpPr>
        <p:spPr bwMode="auto">
          <a:xfrm>
            <a:off x="7667625" y="4221163"/>
            <a:ext cx="1223963" cy="7207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sz="1200" dirty="0">
                <a:solidFill>
                  <a:srgbClr val="003399"/>
                </a:solidFill>
              </a:rPr>
              <a:t>2014</a:t>
            </a:r>
            <a:r>
              <a:rPr lang="ru-RU" sz="1200" dirty="0">
                <a:solidFill>
                  <a:srgbClr val="003399"/>
                </a:solidFill>
              </a:rPr>
              <a:t> г.</a:t>
            </a:r>
            <a:r>
              <a:rPr lang="en-GB" sz="1200" dirty="0">
                <a:solidFill>
                  <a:srgbClr val="003399"/>
                </a:solidFill>
              </a:rPr>
              <a:t/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en-GB" sz="1200" dirty="0">
                <a:solidFill>
                  <a:srgbClr val="003399"/>
                </a:solidFill>
              </a:rPr>
              <a:t> </a:t>
            </a:r>
            <a:r>
              <a:rPr lang="ru-RU" sz="1200" dirty="0">
                <a:solidFill>
                  <a:srgbClr val="003399"/>
                </a:solidFill>
              </a:rPr>
              <a:t>Первая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передача </a:t>
            </a:r>
          </a:p>
          <a:p>
            <a:pPr algn="ctr">
              <a:defRPr/>
            </a:pPr>
            <a:r>
              <a:rPr lang="ru-RU" sz="1200" dirty="0">
                <a:solidFill>
                  <a:srgbClr val="003399"/>
                </a:solidFill>
              </a:rPr>
              <a:t>данных</a:t>
            </a:r>
            <a:endParaRPr lang="en-GB" dirty="0">
              <a:solidFill>
                <a:srgbClr val="0099FF"/>
              </a:solidFill>
            </a:endParaRPr>
          </a:p>
        </p:txBody>
      </p:sp>
      <p:sp>
        <p:nvSpPr>
          <p:cNvPr id="115740" name="Rectangle 28"/>
          <p:cNvSpPr>
            <a:spLocks noChangeArrowheads="1"/>
          </p:cNvSpPr>
          <p:nvPr/>
        </p:nvSpPr>
        <p:spPr bwMode="auto">
          <a:xfrm>
            <a:off x="7740650" y="1700213"/>
            <a:ext cx="1152525" cy="5048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РПБ</a:t>
            </a:r>
            <a:r>
              <a:rPr lang="en-GB" sz="2000" i="1" dirty="0" smtClean="0">
                <a:solidFill>
                  <a:schemeClr val="accent5">
                    <a:lumMod val="50000"/>
                  </a:schemeClr>
                </a:solidFill>
              </a:rPr>
              <a:t>6</a:t>
            </a:r>
            <a:endParaRPr lang="en-GB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1767" name="AutoShape 30"/>
          <p:cNvSpPr>
            <a:spLocks noChangeArrowheads="1"/>
          </p:cNvSpPr>
          <p:nvPr/>
        </p:nvSpPr>
        <p:spPr bwMode="auto">
          <a:xfrm>
            <a:off x="7235825" y="2060575"/>
            <a:ext cx="73025" cy="3603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68" name="AutoShape 31"/>
          <p:cNvSpPr>
            <a:spLocks noChangeArrowheads="1"/>
          </p:cNvSpPr>
          <p:nvPr/>
        </p:nvSpPr>
        <p:spPr bwMode="auto">
          <a:xfrm>
            <a:off x="7235825" y="1916113"/>
            <a:ext cx="431800" cy="144462"/>
          </a:xfrm>
          <a:prstGeom prst="rightArrow">
            <a:avLst>
              <a:gd name="adj1" fmla="val 50000"/>
              <a:gd name="adj2" fmla="val 74726"/>
            </a:avLst>
          </a:prstGeom>
          <a:noFill/>
          <a:ln w="9525" algn="ctr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1769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BB12C35-4DC9-4542-93E7-757BCF10C48D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3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r>
              <a:rPr lang="ru-RU" altLang="en-US" sz="2000" b="0"/>
              <a:t>Новая разбивка сектора финансовых корпораций</a:t>
            </a:r>
            <a:endParaRPr lang="en-GB" altLang="en-US" sz="2000" b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7950" y="1268413"/>
            <a:ext cx="91440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66"/>
              </a:buClr>
            </a:pPr>
            <a:endParaRPr lang="en-GB" altLang="en-US" sz="2000" b="0">
              <a:solidFill>
                <a:srgbClr val="003399"/>
              </a:solidFill>
              <a:latin typeface="Gill Sans Baltic MT" pitchFamily="34" charset="-7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50825" y="1268413"/>
            <a:ext cx="14414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971550" y="1268413"/>
            <a:ext cx="2952750" cy="2160587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5795963" y="4005263"/>
            <a:ext cx="18716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5795963" y="4149725"/>
            <a:ext cx="18716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2776" name="Rectangle 10"/>
          <p:cNvSpPr>
            <a:spLocks noChangeArrowheads="1"/>
          </p:cNvSpPr>
          <p:nvPr/>
        </p:nvSpPr>
        <p:spPr bwMode="auto">
          <a:xfrm>
            <a:off x="5795963" y="4365625"/>
            <a:ext cx="18716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250825" y="1125538"/>
            <a:ext cx="8642350" cy="36036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800" dirty="0">
                <a:solidFill>
                  <a:srgbClr val="003399"/>
                </a:solidFill>
              </a:rPr>
              <a:t>Институциональные секторы и подсекторы</a:t>
            </a:r>
            <a:endParaRPr lang="en-GB" sz="1800" dirty="0">
              <a:solidFill>
                <a:srgbClr val="003399"/>
              </a:solidFill>
            </a:endParaRPr>
          </a:p>
        </p:txBody>
      </p:sp>
      <p:sp>
        <p:nvSpPr>
          <p:cNvPr id="32778" name="AutoShape 12"/>
          <p:cNvSpPr>
            <a:spLocks noChangeArrowheads="1"/>
          </p:cNvSpPr>
          <p:nvPr/>
        </p:nvSpPr>
        <p:spPr bwMode="auto">
          <a:xfrm>
            <a:off x="6516688" y="3213100"/>
            <a:ext cx="142875" cy="720725"/>
          </a:xfrm>
          <a:prstGeom prst="downArrow">
            <a:avLst>
              <a:gd name="adj1" fmla="val 50000"/>
              <a:gd name="adj2" fmla="val 12611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ctr" eaLnBrk="1" hangingPunct="1"/>
            <a:endParaRPr lang="en-GB" altLang="en-US">
              <a:solidFill>
                <a:srgbClr val="3333CC"/>
              </a:solidFill>
            </a:endParaRPr>
          </a:p>
        </p:txBody>
      </p:sp>
      <p:sp>
        <p:nvSpPr>
          <p:cNvPr id="119821" name="Rectangle 13"/>
          <p:cNvSpPr>
            <a:spLocks noChangeArrowheads="1"/>
          </p:cNvSpPr>
          <p:nvPr/>
        </p:nvSpPr>
        <p:spPr bwMode="auto">
          <a:xfrm>
            <a:off x="250825" y="1916113"/>
            <a:ext cx="4249738" cy="720725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Валютно-финансовые учреждения </a:t>
            </a:r>
            <a:r>
              <a:rPr lang="en-GB" sz="1200" dirty="0"/>
              <a:t>(</a:t>
            </a:r>
            <a:r>
              <a:rPr lang="ru-RU" sz="1200" dirty="0"/>
              <a:t>ВФУ</a:t>
            </a:r>
            <a:r>
              <a:rPr lang="en-GB" sz="1200" dirty="0"/>
              <a:t>)</a:t>
            </a:r>
            <a:br>
              <a:rPr lang="en-GB" sz="1200" dirty="0"/>
            </a:br>
            <a:r>
              <a:rPr lang="ru-RU" sz="1200" b="0" dirty="0"/>
              <a:t>Центральный банк </a:t>
            </a:r>
            <a:r>
              <a:rPr lang="en-GB" sz="1200" b="0" dirty="0" smtClean="0"/>
              <a:t>(</a:t>
            </a:r>
            <a:r>
              <a:rPr lang="ru-RU" sz="1200" b="0" dirty="0" smtClean="0"/>
              <a:t>С.</a:t>
            </a:r>
            <a:r>
              <a:rPr lang="en-GB" sz="1200" b="0" dirty="0" smtClean="0"/>
              <a:t>121</a:t>
            </a:r>
            <a:r>
              <a:rPr lang="en-GB" sz="1200" b="0" dirty="0"/>
              <a:t>)</a:t>
            </a:r>
          </a:p>
          <a:p>
            <a:pPr>
              <a:defRPr/>
            </a:pPr>
            <a:r>
              <a:rPr lang="ru-RU" sz="1200" b="0" dirty="0"/>
              <a:t>Другие валютно-финансовые учреждения </a:t>
            </a:r>
            <a:r>
              <a:rPr lang="en-GB" sz="1200" b="0" dirty="0" smtClean="0"/>
              <a:t>(</a:t>
            </a:r>
            <a:r>
              <a:rPr lang="ru-RU" sz="1200" b="0" dirty="0" smtClean="0"/>
              <a:t>С.</a:t>
            </a:r>
            <a:r>
              <a:rPr lang="en-GB" sz="1200" b="0" dirty="0" smtClean="0"/>
              <a:t>122</a:t>
            </a:r>
            <a:r>
              <a:rPr lang="en-GB" sz="1200" b="0" dirty="0"/>
              <a:t>)</a:t>
            </a:r>
            <a:endParaRPr lang="en-GB" dirty="0"/>
          </a:p>
        </p:txBody>
      </p:sp>
      <p:sp>
        <p:nvSpPr>
          <p:cNvPr id="32780" name="AutoShape 14"/>
          <p:cNvSpPr>
            <a:spLocks noChangeArrowheads="1"/>
          </p:cNvSpPr>
          <p:nvPr/>
        </p:nvSpPr>
        <p:spPr bwMode="auto">
          <a:xfrm>
            <a:off x="7235825" y="2060575"/>
            <a:ext cx="73025" cy="3603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9824" name="Rectangle 16"/>
          <p:cNvSpPr>
            <a:spLocks noChangeArrowheads="1"/>
          </p:cNvSpPr>
          <p:nvPr/>
        </p:nvSpPr>
        <p:spPr bwMode="auto">
          <a:xfrm>
            <a:off x="250825" y="1557338"/>
            <a:ext cx="4249738" cy="288925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dirty="0"/>
              <a:t>ЕСС </a:t>
            </a:r>
            <a:r>
              <a:rPr lang="en-GB" sz="1600" dirty="0"/>
              <a:t>95</a:t>
            </a:r>
          </a:p>
        </p:txBody>
      </p:sp>
      <p:sp>
        <p:nvSpPr>
          <p:cNvPr id="119833" name="Rectangle 25"/>
          <p:cNvSpPr>
            <a:spLocks noChangeArrowheads="1"/>
          </p:cNvSpPr>
          <p:nvPr/>
        </p:nvSpPr>
        <p:spPr bwMode="auto">
          <a:xfrm>
            <a:off x="4572000" y="1557338"/>
            <a:ext cx="4325938" cy="2889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1600" dirty="0">
                <a:solidFill>
                  <a:srgbClr val="CC3300"/>
                </a:solidFill>
              </a:rPr>
              <a:t>ЕСС </a:t>
            </a:r>
            <a:r>
              <a:rPr lang="en-GB" sz="1600" dirty="0">
                <a:solidFill>
                  <a:srgbClr val="CC3300"/>
                </a:solidFill>
              </a:rPr>
              <a:t>2010 (</a:t>
            </a:r>
            <a:r>
              <a:rPr lang="ru-RU" sz="1600" dirty="0">
                <a:solidFill>
                  <a:srgbClr val="CC3300"/>
                </a:solidFill>
              </a:rPr>
              <a:t>СНС </a:t>
            </a:r>
            <a:r>
              <a:rPr lang="en-GB" sz="1600" dirty="0">
                <a:solidFill>
                  <a:srgbClr val="CC3300"/>
                </a:solidFill>
              </a:rPr>
              <a:t>2008)</a:t>
            </a:r>
          </a:p>
        </p:txBody>
      </p:sp>
      <p:sp>
        <p:nvSpPr>
          <p:cNvPr id="119834" name="Rectangle 26"/>
          <p:cNvSpPr>
            <a:spLocks noChangeArrowheads="1"/>
          </p:cNvSpPr>
          <p:nvPr/>
        </p:nvSpPr>
        <p:spPr bwMode="auto">
          <a:xfrm>
            <a:off x="250825" y="2708275"/>
            <a:ext cx="4249738" cy="720725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Другие кредитно-финансовые учреждения</a:t>
            </a:r>
            <a:r>
              <a:rPr lang="en-GB" sz="1200" dirty="0"/>
              <a:t>,</a:t>
            </a:r>
            <a:br>
              <a:rPr lang="en-GB" sz="1200" dirty="0"/>
            </a:br>
            <a:r>
              <a:rPr lang="ru-RU" sz="1200" dirty="0"/>
              <a:t>кроме страховых корпораций и пенсионных</a:t>
            </a:r>
          </a:p>
          <a:p>
            <a:pPr>
              <a:defRPr/>
            </a:pPr>
            <a:r>
              <a:rPr lang="ru-RU" sz="1200" dirty="0"/>
              <a:t>фондов </a:t>
            </a:r>
            <a:r>
              <a:rPr lang="en-GB" sz="1200" dirty="0" smtClean="0"/>
              <a:t>(</a:t>
            </a:r>
            <a:r>
              <a:rPr lang="ru-RU" sz="1200" dirty="0" smtClean="0"/>
              <a:t>С.</a:t>
            </a:r>
            <a:r>
              <a:rPr lang="en-GB" sz="1200" dirty="0" smtClean="0"/>
              <a:t>123</a:t>
            </a:r>
            <a:r>
              <a:rPr lang="en-GB" sz="1200" dirty="0"/>
              <a:t>)</a:t>
            </a:r>
            <a:endParaRPr lang="en-GB" dirty="0"/>
          </a:p>
        </p:txBody>
      </p:sp>
      <p:sp>
        <p:nvSpPr>
          <p:cNvPr id="119835" name="Rectangle 27"/>
          <p:cNvSpPr>
            <a:spLocks noChangeArrowheads="1"/>
          </p:cNvSpPr>
          <p:nvPr/>
        </p:nvSpPr>
        <p:spPr bwMode="auto">
          <a:xfrm>
            <a:off x="250825" y="3933825"/>
            <a:ext cx="4249738" cy="574675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Финансовые учреждения вспомогательного </a:t>
            </a:r>
          </a:p>
          <a:p>
            <a:pPr>
              <a:defRPr/>
            </a:pPr>
            <a:r>
              <a:rPr lang="ru-RU" sz="1200" dirty="0"/>
              <a:t>характера </a:t>
            </a:r>
            <a:r>
              <a:rPr lang="en-GB" sz="1200" dirty="0" smtClean="0"/>
              <a:t>(</a:t>
            </a:r>
            <a:r>
              <a:rPr lang="ru-RU" sz="1200" dirty="0" smtClean="0"/>
              <a:t>С.</a:t>
            </a:r>
            <a:r>
              <a:rPr lang="en-GB" sz="1200" dirty="0" smtClean="0"/>
              <a:t>124</a:t>
            </a:r>
            <a:r>
              <a:rPr lang="en-GB" sz="1200" dirty="0"/>
              <a:t>)</a:t>
            </a:r>
            <a:endParaRPr lang="en-GB" dirty="0"/>
          </a:p>
        </p:txBody>
      </p:sp>
      <p:sp>
        <p:nvSpPr>
          <p:cNvPr id="119836" name="Rectangle 28"/>
          <p:cNvSpPr>
            <a:spLocks noChangeArrowheads="1"/>
          </p:cNvSpPr>
          <p:nvPr/>
        </p:nvSpPr>
        <p:spPr bwMode="auto">
          <a:xfrm>
            <a:off x="4572000" y="1916113"/>
            <a:ext cx="4321175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dirty="0">
                <a:solidFill>
                  <a:srgbClr val="003399"/>
                </a:solidFill>
              </a:rPr>
              <a:t>ВФУ</a:t>
            </a:r>
            <a:endParaRPr lang="en-GB" sz="1200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ru-RU" sz="1200" b="0" dirty="0" smtClean="0">
                <a:solidFill>
                  <a:srgbClr val="003399"/>
                </a:solidFill>
              </a:rPr>
              <a:t>Центральный </a:t>
            </a:r>
            <a:r>
              <a:rPr lang="ru-RU" sz="1200" b="0" dirty="0">
                <a:solidFill>
                  <a:srgbClr val="003399"/>
                </a:solidFill>
              </a:rPr>
              <a:t>банк </a:t>
            </a:r>
            <a:r>
              <a:rPr lang="en-GB" sz="1200" b="0" dirty="0" smtClean="0">
                <a:solidFill>
                  <a:srgbClr val="003399"/>
                </a:solidFill>
              </a:rPr>
              <a:t>(</a:t>
            </a:r>
            <a:r>
              <a:rPr lang="ru-RU" sz="1200" b="0" dirty="0" smtClean="0">
                <a:solidFill>
                  <a:srgbClr val="003399"/>
                </a:solidFill>
              </a:rPr>
              <a:t>С.</a:t>
            </a:r>
            <a:r>
              <a:rPr lang="en-GB" sz="1200" b="0" dirty="0" smtClean="0">
                <a:solidFill>
                  <a:srgbClr val="003399"/>
                </a:solidFill>
              </a:rPr>
              <a:t>121</a:t>
            </a:r>
            <a:r>
              <a:rPr lang="en-GB" sz="1200" b="0" dirty="0">
                <a:solidFill>
                  <a:srgbClr val="003399"/>
                </a:solidFill>
              </a:rPr>
              <a:t>)</a:t>
            </a:r>
          </a:p>
          <a:p>
            <a:pPr>
              <a:defRPr/>
            </a:pPr>
            <a:r>
              <a:rPr lang="ru-RU" sz="1000" b="0" dirty="0" smtClean="0">
                <a:solidFill>
                  <a:srgbClr val="003399"/>
                </a:solidFill>
              </a:rPr>
              <a:t>Корпорации</a:t>
            </a:r>
            <a:r>
              <a:rPr lang="ru-RU" sz="1000" b="0" dirty="0">
                <a:solidFill>
                  <a:srgbClr val="003399"/>
                </a:solidFill>
              </a:rPr>
              <a:t>, принимающие депозиты, кроме центрального банка </a:t>
            </a:r>
            <a:r>
              <a:rPr lang="en-GB" sz="1000" b="0" dirty="0" smtClean="0">
                <a:solidFill>
                  <a:srgbClr val="003399"/>
                </a:solidFill>
              </a:rPr>
              <a:t>(</a:t>
            </a:r>
            <a:r>
              <a:rPr lang="ru-RU" sz="1000" b="0" dirty="0" smtClean="0">
                <a:solidFill>
                  <a:srgbClr val="003399"/>
                </a:solidFill>
              </a:rPr>
              <a:t>С.</a:t>
            </a:r>
            <a:r>
              <a:rPr lang="en-GB" sz="1000" b="0" dirty="0" smtClean="0">
                <a:solidFill>
                  <a:srgbClr val="003399"/>
                </a:solidFill>
              </a:rPr>
              <a:t>122</a:t>
            </a:r>
            <a:r>
              <a:rPr lang="en-GB" sz="1000" b="0" dirty="0">
                <a:solidFill>
                  <a:srgbClr val="003399"/>
                </a:solidFill>
              </a:rPr>
              <a:t>)</a:t>
            </a:r>
          </a:p>
          <a:p>
            <a:pPr>
              <a:defRPr/>
            </a:pPr>
            <a:r>
              <a:rPr lang="ru-RU" sz="1200" b="0" dirty="0" smtClean="0">
                <a:solidFill>
                  <a:srgbClr val="003399"/>
                </a:solidFill>
              </a:rPr>
              <a:t>Фонды </a:t>
            </a:r>
            <a:r>
              <a:rPr lang="ru-RU" sz="1200" b="0" dirty="0">
                <a:solidFill>
                  <a:srgbClr val="003399"/>
                </a:solidFill>
              </a:rPr>
              <a:t>денежного рынка (ФДР) </a:t>
            </a:r>
            <a:r>
              <a:rPr lang="en-GB" sz="1200" b="0" dirty="0" smtClean="0">
                <a:solidFill>
                  <a:srgbClr val="003399"/>
                </a:solidFill>
              </a:rPr>
              <a:t>(</a:t>
            </a:r>
            <a:r>
              <a:rPr lang="ru-RU" sz="1200" b="0" dirty="0" smtClean="0">
                <a:solidFill>
                  <a:srgbClr val="003399"/>
                </a:solidFill>
              </a:rPr>
              <a:t>С.</a:t>
            </a:r>
            <a:r>
              <a:rPr lang="en-GB" sz="1200" b="0" dirty="0" smtClean="0">
                <a:solidFill>
                  <a:srgbClr val="003399"/>
                </a:solidFill>
              </a:rPr>
              <a:t>123</a:t>
            </a:r>
            <a:r>
              <a:rPr lang="en-GB" sz="1200" b="0" dirty="0">
                <a:solidFill>
                  <a:srgbClr val="003399"/>
                </a:solidFill>
              </a:rPr>
              <a:t>)</a:t>
            </a:r>
            <a:endParaRPr lang="en-GB" b="0" dirty="0">
              <a:solidFill>
                <a:srgbClr val="003399"/>
              </a:solidFill>
            </a:endParaRPr>
          </a:p>
        </p:txBody>
      </p:sp>
      <p:sp>
        <p:nvSpPr>
          <p:cNvPr id="119837" name="Rectangle 29"/>
          <p:cNvSpPr>
            <a:spLocks noChangeArrowheads="1"/>
          </p:cNvSpPr>
          <p:nvPr/>
        </p:nvSpPr>
        <p:spPr bwMode="auto">
          <a:xfrm>
            <a:off x="4572000" y="2709863"/>
            <a:ext cx="4321175" cy="7191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171450" indent="-171450" defTabSz="180975">
              <a:buFontTx/>
              <a:buChar char="-"/>
              <a:defRPr/>
            </a:pPr>
            <a:r>
              <a:rPr lang="ru-RU" sz="1000" dirty="0">
                <a:solidFill>
                  <a:srgbClr val="CC3300"/>
                </a:solidFill>
              </a:rPr>
              <a:t>Инвестиционные фонды, кроме ФДР </a:t>
            </a:r>
            <a:r>
              <a:rPr lang="en-GB" sz="1000" dirty="0" smtClean="0">
                <a:solidFill>
                  <a:srgbClr val="CC3300"/>
                </a:solidFill>
              </a:rPr>
              <a:t>(</a:t>
            </a:r>
            <a:r>
              <a:rPr lang="ru-RU" sz="1000" dirty="0" smtClean="0">
                <a:solidFill>
                  <a:srgbClr val="CC3300"/>
                </a:solidFill>
              </a:rPr>
              <a:t>С.</a:t>
            </a:r>
            <a:r>
              <a:rPr lang="en-GB" sz="1000" dirty="0" smtClean="0">
                <a:solidFill>
                  <a:srgbClr val="CC3300"/>
                </a:solidFill>
              </a:rPr>
              <a:t>124</a:t>
            </a:r>
            <a:r>
              <a:rPr lang="en-GB" sz="1000" dirty="0">
                <a:solidFill>
                  <a:srgbClr val="CC3300"/>
                </a:solidFill>
              </a:rPr>
              <a:t>)</a:t>
            </a:r>
            <a:endParaRPr lang="ru-RU" sz="1000" dirty="0">
              <a:solidFill>
                <a:srgbClr val="CC3300"/>
              </a:solidFill>
            </a:endParaRPr>
          </a:p>
          <a:p>
            <a:pPr marL="171450" indent="-171450" defTabSz="180975">
              <a:buFontTx/>
              <a:buChar char="-"/>
              <a:defRPr/>
            </a:pPr>
            <a:r>
              <a:rPr lang="ru-RU" sz="1000" dirty="0">
                <a:solidFill>
                  <a:srgbClr val="CC3300"/>
                </a:solidFill>
              </a:rPr>
              <a:t>Другие кредитно-финансовые учреждения, </a:t>
            </a:r>
            <a:r>
              <a:rPr lang="ru-RU" sz="1000" dirty="0" smtClean="0">
                <a:solidFill>
                  <a:srgbClr val="CC3300"/>
                </a:solidFill>
              </a:rPr>
              <a:t>кроме страховых </a:t>
            </a:r>
            <a:br>
              <a:rPr lang="ru-RU" sz="1000" dirty="0" smtClean="0">
                <a:solidFill>
                  <a:srgbClr val="CC3300"/>
                </a:solidFill>
              </a:rPr>
            </a:br>
            <a:r>
              <a:rPr lang="ru-RU" sz="1000" dirty="0" smtClean="0">
                <a:solidFill>
                  <a:srgbClr val="CC3300"/>
                </a:solidFill>
              </a:rPr>
              <a:t>корпораций </a:t>
            </a:r>
            <a:r>
              <a:rPr lang="ru-RU" sz="1000" dirty="0">
                <a:solidFill>
                  <a:srgbClr val="CC3300"/>
                </a:solidFill>
              </a:rPr>
              <a:t>и пенсионных фондов </a:t>
            </a:r>
            <a:r>
              <a:rPr lang="en-GB" sz="1000" dirty="0" smtClean="0">
                <a:solidFill>
                  <a:srgbClr val="CC3300"/>
                </a:solidFill>
              </a:rPr>
              <a:t>(</a:t>
            </a:r>
            <a:r>
              <a:rPr lang="ru-RU" sz="1000" dirty="0" smtClean="0">
                <a:solidFill>
                  <a:srgbClr val="CC3300"/>
                </a:solidFill>
              </a:rPr>
              <a:t>С.</a:t>
            </a:r>
            <a:r>
              <a:rPr lang="en-GB" sz="1000" dirty="0" smtClean="0">
                <a:solidFill>
                  <a:srgbClr val="CC3300"/>
                </a:solidFill>
              </a:rPr>
              <a:t>125</a:t>
            </a:r>
            <a:r>
              <a:rPr lang="en-GB" sz="1000" dirty="0">
                <a:solidFill>
                  <a:srgbClr val="CC3300"/>
                </a:solidFill>
              </a:rPr>
              <a:t>)</a:t>
            </a:r>
            <a:br>
              <a:rPr lang="en-GB" sz="1000" dirty="0">
                <a:solidFill>
                  <a:srgbClr val="CC3300"/>
                </a:solidFill>
              </a:rPr>
            </a:br>
            <a:r>
              <a:rPr lang="ru-RU" sz="1000" dirty="0" smtClean="0">
                <a:solidFill>
                  <a:srgbClr val="CC3300"/>
                </a:solidFill>
              </a:rPr>
              <a:t>включая финансовые единицы специального назначения, </a:t>
            </a:r>
            <a:br>
              <a:rPr lang="ru-RU" sz="1000" dirty="0" smtClean="0">
                <a:solidFill>
                  <a:srgbClr val="CC3300"/>
                </a:solidFill>
              </a:rPr>
            </a:br>
            <a:r>
              <a:rPr lang="ru-RU" sz="1000" dirty="0" smtClean="0">
                <a:solidFill>
                  <a:srgbClr val="CC3300"/>
                </a:solidFill>
              </a:rPr>
              <a:t>вовлеченные </a:t>
            </a:r>
            <a:r>
              <a:rPr lang="ru-RU" sz="1000" dirty="0">
                <a:solidFill>
                  <a:srgbClr val="CC3300"/>
                </a:solidFill>
              </a:rPr>
              <a:t>в сделки по </a:t>
            </a:r>
            <a:r>
              <a:rPr lang="ru-RU" sz="1000" dirty="0" err="1">
                <a:solidFill>
                  <a:srgbClr val="CC3300"/>
                </a:solidFill>
              </a:rPr>
              <a:t>секьюритизации</a:t>
            </a:r>
            <a:r>
              <a:rPr lang="ru-RU" sz="1000" dirty="0">
                <a:solidFill>
                  <a:srgbClr val="CC3300"/>
                </a:solidFill>
              </a:rPr>
              <a:t> </a:t>
            </a:r>
            <a:r>
              <a:rPr lang="en-GB" sz="1000" dirty="0" smtClean="0">
                <a:solidFill>
                  <a:srgbClr val="CC3300"/>
                </a:solidFill>
              </a:rPr>
              <a:t>(</a:t>
            </a:r>
            <a:r>
              <a:rPr lang="en-US" sz="1000" dirty="0" smtClean="0">
                <a:solidFill>
                  <a:srgbClr val="CC3300"/>
                </a:solidFill>
              </a:rPr>
              <a:t>FVC</a:t>
            </a:r>
            <a:r>
              <a:rPr lang="en-GB" sz="1000" dirty="0" smtClean="0">
                <a:solidFill>
                  <a:srgbClr val="CC3300"/>
                </a:solidFill>
              </a:rPr>
              <a:t>)</a:t>
            </a:r>
            <a:endParaRPr lang="en-GB" sz="1000" dirty="0">
              <a:solidFill>
                <a:srgbClr val="CC3300"/>
              </a:solidFill>
            </a:endParaRPr>
          </a:p>
        </p:txBody>
      </p:sp>
      <p:sp>
        <p:nvSpPr>
          <p:cNvPr id="119838" name="Rectangle 30"/>
          <p:cNvSpPr>
            <a:spLocks noChangeArrowheads="1"/>
          </p:cNvSpPr>
          <p:nvPr/>
        </p:nvSpPr>
        <p:spPr bwMode="auto">
          <a:xfrm>
            <a:off x="4572000" y="5157788"/>
            <a:ext cx="4321175" cy="5762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180975">
              <a:defRPr/>
            </a:pPr>
            <a:r>
              <a:rPr lang="ru-RU" sz="1200" dirty="0">
                <a:solidFill>
                  <a:srgbClr val="003399"/>
                </a:solidFill>
              </a:rPr>
              <a:t>Нефинансовые корпорации</a:t>
            </a:r>
            <a:r>
              <a:rPr lang="en-GB" sz="1200" dirty="0">
                <a:solidFill>
                  <a:srgbClr val="003399"/>
                </a:solidFill>
              </a:rPr>
              <a:t> </a:t>
            </a:r>
            <a:r>
              <a:rPr lang="en-GB" sz="1200" dirty="0" smtClean="0">
                <a:solidFill>
                  <a:srgbClr val="003399"/>
                </a:solidFill>
              </a:rPr>
              <a:t>(</a:t>
            </a:r>
            <a:r>
              <a:rPr lang="ru-RU" sz="1200" dirty="0" smtClean="0">
                <a:solidFill>
                  <a:srgbClr val="003399"/>
                </a:solidFill>
              </a:rPr>
              <a:t>С.</a:t>
            </a:r>
            <a:r>
              <a:rPr lang="en-GB" sz="1200" dirty="0" smtClean="0">
                <a:solidFill>
                  <a:srgbClr val="003399"/>
                </a:solidFill>
              </a:rPr>
              <a:t>11</a:t>
            </a:r>
            <a:r>
              <a:rPr lang="en-GB" sz="1200" dirty="0">
                <a:solidFill>
                  <a:srgbClr val="003399"/>
                </a:solidFill>
              </a:rPr>
              <a:t>)</a:t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ru-RU" sz="1050" b="0" dirty="0">
                <a:solidFill>
                  <a:srgbClr val="CC3300"/>
                </a:solidFill>
              </a:rPr>
              <a:t>в том числе </a:t>
            </a:r>
            <a:r>
              <a:rPr lang="ru-RU" sz="1050" dirty="0">
                <a:solidFill>
                  <a:srgbClr val="CC3300"/>
                </a:solidFill>
              </a:rPr>
              <a:t>Головные офисы </a:t>
            </a:r>
            <a:r>
              <a:rPr lang="en-GB" sz="1050" dirty="0">
                <a:solidFill>
                  <a:srgbClr val="CC3300"/>
                </a:solidFill>
              </a:rPr>
              <a:t>(</a:t>
            </a:r>
            <a:r>
              <a:rPr lang="ru-RU" sz="1050" dirty="0">
                <a:solidFill>
                  <a:srgbClr val="CC3300"/>
                </a:solidFill>
              </a:rPr>
              <a:t>все или </a:t>
            </a:r>
            <a:r>
              <a:rPr lang="ru-RU" sz="1050" dirty="0" smtClean="0">
                <a:solidFill>
                  <a:srgbClr val="CC3300"/>
                </a:solidFill>
              </a:rPr>
              <a:t>большинство </a:t>
            </a:r>
            <a:endParaRPr lang="ru-RU" sz="1050" dirty="0">
              <a:solidFill>
                <a:srgbClr val="CC3300"/>
              </a:solidFill>
            </a:endParaRPr>
          </a:p>
          <a:p>
            <a:pPr defTabSz="180975">
              <a:defRPr/>
            </a:pPr>
            <a:r>
              <a:rPr lang="ru-RU" sz="1050" dirty="0">
                <a:solidFill>
                  <a:srgbClr val="CC3300"/>
                </a:solidFill>
              </a:rPr>
              <a:t>контролируемых филиалов </a:t>
            </a:r>
            <a:r>
              <a:rPr lang="ru-RU" sz="1050" dirty="0">
                <a:solidFill>
                  <a:srgbClr val="CC3300"/>
                </a:solidFill>
              </a:rPr>
              <a:t>являются</a:t>
            </a:r>
            <a:r>
              <a:rPr lang="ru-RU" sz="1050" dirty="0" smtClean="0">
                <a:solidFill>
                  <a:srgbClr val="CC3300"/>
                </a:solidFill>
              </a:rPr>
              <a:t> </a:t>
            </a:r>
            <a:r>
              <a:rPr lang="ru-RU" sz="1050" dirty="0" err="1" smtClean="0">
                <a:solidFill>
                  <a:srgbClr val="CC3300"/>
                </a:solidFill>
              </a:rPr>
              <a:t>нефинан</a:t>
            </a:r>
            <a:r>
              <a:rPr lang="ru-RU" sz="1050" dirty="0" smtClean="0">
                <a:solidFill>
                  <a:srgbClr val="CC3300"/>
                </a:solidFill>
              </a:rPr>
              <a:t>. корпорациями</a:t>
            </a:r>
            <a:r>
              <a:rPr lang="en-GB" sz="1050" dirty="0" smtClean="0">
                <a:solidFill>
                  <a:srgbClr val="CC3300"/>
                </a:solidFill>
              </a:rPr>
              <a:t>)</a:t>
            </a:r>
            <a:endParaRPr lang="en-GB" sz="1050" dirty="0">
              <a:solidFill>
                <a:srgbClr val="CC3300"/>
              </a:solidFill>
            </a:endParaRPr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250825" y="5157788"/>
            <a:ext cx="4249738" cy="576262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200" dirty="0"/>
          </a:p>
          <a:p>
            <a:pPr>
              <a:defRPr/>
            </a:pPr>
            <a:r>
              <a:rPr lang="ru-RU" sz="1200" dirty="0"/>
              <a:t>Нефинансовые корпорации </a:t>
            </a:r>
            <a:r>
              <a:rPr lang="en-GB" sz="1200" dirty="0" smtClean="0"/>
              <a:t>(</a:t>
            </a:r>
            <a:r>
              <a:rPr lang="ru-RU" sz="1200" dirty="0" smtClean="0"/>
              <a:t>С.</a:t>
            </a:r>
            <a:r>
              <a:rPr lang="en-GB" sz="1200" dirty="0" smtClean="0"/>
              <a:t>11</a:t>
            </a:r>
            <a:r>
              <a:rPr lang="en-GB" sz="1200" dirty="0"/>
              <a:t>)</a:t>
            </a:r>
          </a:p>
          <a:p>
            <a:pPr>
              <a:defRPr/>
            </a:pPr>
            <a:endParaRPr lang="en-GB" sz="1200" dirty="0"/>
          </a:p>
        </p:txBody>
      </p:sp>
      <p:sp>
        <p:nvSpPr>
          <p:cNvPr id="3" name="Rectangle 27"/>
          <p:cNvSpPr>
            <a:spLocks noChangeArrowheads="1"/>
          </p:cNvSpPr>
          <p:nvPr/>
        </p:nvSpPr>
        <p:spPr bwMode="auto">
          <a:xfrm>
            <a:off x="250825" y="4581525"/>
            <a:ext cx="4249738" cy="503238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dirty="0"/>
              <a:t>Страховые корпорации и пенсионные фонды </a:t>
            </a:r>
            <a:r>
              <a:rPr lang="en-GB" sz="1200" dirty="0" smtClean="0"/>
              <a:t>(</a:t>
            </a:r>
            <a:r>
              <a:rPr lang="ru-RU" sz="1200" dirty="0" smtClean="0"/>
              <a:t>С.</a:t>
            </a:r>
            <a:r>
              <a:rPr lang="en-GB" sz="1200" dirty="0" smtClean="0"/>
              <a:t>125</a:t>
            </a:r>
            <a:r>
              <a:rPr lang="en-GB" sz="1200" dirty="0"/>
              <a:t>)</a:t>
            </a:r>
            <a:endParaRPr lang="en-GB" dirty="0"/>
          </a:p>
        </p:txBody>
      </p:sp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4572000" y="3933825"/>
            <a:ext cx="4321175" cy="5746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180975">
              <a:defRPr/>
            </a:pPr>
            <a:r>
              <a:rPr lang="en-GB" sz="1200" b="0" dirty="0">
                <a:solidFill>
                  <a:srgbClr val="990000"/>
                </a:solidFill>
              </a:rPr>
              <a:t/>
            </a:r>
            <a:br>
              <a:rPr lang="en-GB" sz="1200" b="0" dirty="0">
                <a:solidFill>
                  <a:srgbClr val="990000"/>
                </a:solidFill>
              </a:rPr>
            </a:br>
            <a:r>
              <a:rPr lang="ru-RU" sz="1100" dirty="0">
                <a:solidFill>
                  <a:srgbClr val="003399"/>
                </a:solidFill>
              </a:rPr>
              <a:t>Вспомогательные финансовые корпорации </a:t>
            </a:r>
            <a:r>
              <a:rPr lang="en-GB" sz="1100" dirty="0" smtClean="0">
                <a:solidFill>
                  <a:srgbClr val="003399"/>
                </a:solidFill>
              </a:rPr>
              <a:t>(</a:t>
            </a:r>
            <a:r>
              <a:rPr lang="ru-RU" sz="1100" dirty="0" smtClean="0">
                <a:solidFill>
                  <a:srgbClr val="003399"/>
                </a:solidFill>
              </a:rPr>
              <a:t>С.</a:t>
            </a:r>
            <a:r>
              <a:rPr lang="en-GB" sz="1100" dirty="0" smtClean="0">
                <a:solidFill>
                  <a:srgbClr val="003399"/>
                </a:solidFill>
              </a:rPr>
              <a:t>126</a:t>
            </a:r>
            <a:r>
              <a:rPr lang="en-GB" sz="1100" dirty="0">
                <a:solidFill>
                  <a:srgbClr val="003399"/>
                </a:solidFill>
              </a:rPr>
              <a:t>)</a:t>
            </a:r>
            <a:r>
              <a:rPr lang="ru-RU" sz="1100" dirty="0">
                <a:solidFill>
                  <a:srgbClr val="003399"/>
                </a:solidFill>
              </a:rPr>
              <a:t>, </a:t>
            </a:r>
            <a:r>
              <a:rPr lang="ru-RU" sz="1100" dirty="0" smtClean="0">
                <a:solidFill>
                  <a:srgbClr val="003399"/>
                </a:solidFill>
              </a:rPr>
              <a:t/>
            </a:r>
            <a:br>
              <a:rPr lang="ru-RU" sz="1100" dirty="0" smtClean="0">
                <a:solidFill>
                  <a:srgbClr val="003399"/>
                </a:solidFill>
              </a:rPr>
            </a:br>
            <a:r>
              <a:rPr lang="ru-RU" sz="900" b="0" dirty="0" smtClean="0">
                <a:solidFill>
                  <a:srgbClr val="003399"/>
                </a:solidFill>
              </a:rPr>
              <a:t>в </a:t>
            </a:r>
            <a:r>
              <a:rPr lang="ru-RU" sz="900" b="0" dirty="0">
                <a:solidFill>
                  <a:srgbClr val="003399"/>
                </a:solidFill>
              </a:rPr>
              <a:t>том числе </a:t>
            </a:r>
            <a:r>
              <a:rPr lang="ru-RU" sz="900" dirty="0">
                <a:solidFill>
                  <a:srgbClr val="CC3300"/>
                </a:solidFill>
              </a:rPr>
              <a:t>головные офисы </a:t>
            </a:r>
            <a:r>
              <a:rPr lang="en-GB" sz="900" dirty="0">
                <a:solidFill>
                  <a:srgbClr val="CC3300"/>
                </a:solidFill>
              </a:rPr>
              <a:t>(</a:t>
            </a:r>
            <a:r>
              <a:rPr lang="ru-RU" sz="900" dirty="0">
                <a:solidFill>
                  <a:srgbClr val="CC3300"/>
                </a:solidFill>
              </a:rPr>
              <a:t>все или </a:t>
            </a:r>
            <a:r>
              <a:rPr lang="ru-RU" sz="900" dirty="0" smtClean="0">
                <a:solidFill>
                  <a:srgbClr val="CC3300"/>
                </a:solidFill>
              </a:rPr>
              <a:t>большинство </a:t>
            </a:r>
            <a:r>
              <a:rPr lang="ru-RU" sz="900" dirty="0">
                <a:solidFill>
                  <a:srgbClr val="CC3300"/>
                </a:solidFill>
              </a:rPr>
              <a:t>контролируемых </a:t>
            </a:r>
            <a:r>
              <a:rPr lang="ru-RU" sz="900" dirty="0" smtClean="0">
                <a:solidFill>
                  <a:srgbClr val="CC3300"/>
                </a:solidFill>
              </a:rPr>
              <a:t/>
            </a:r>
            <a:br>
              <a:rPr lang="ru-RU" sz="900" dirty="0" smtClean="0">
                <a:solidFill>
                  <a:srgbClr val="CC3300"/>
                </a:solidFill>
              </a:rPr>
            </a:br>
            <a:r>
              <a:rPr lang="ru-RU" sz="900" dirty="0" smtClean="0">
                <a:solidFill>
                  <a:srgbClr val="CC3300"/>
                </a:solidFill>
              </a:rPr>
              <a:t>филиалов являются финансовыми корпорациями</a:t>
            </a:r>
            <a:r>
              <a:rPr lang="en-GB" sz="900" dirty="0" smtClean="0">
                <a:solidFill>
                  <a:srgbClr val="CC3300"/>
                </a:solidFill>
              </a:rPr>
              <a:t>)</a:t>
            </a:r>
            <a:endParaRPr lang="en-GB" sz="900" dirty="0">
              <a:solidFill>
                <a:srgbClr val="CC3300"/>
              </a:solidFill>
            </a:endParaRPr>
          </a:p>
          <a:p>
            <a:pPr defTabSz="180975">
              <a:defRPr/>
            </a:pPr>
            <a:endParaRPr lang="en-GB" sz="1200" dirty="0">
              <a:solidFill>
                <a:srgbClr val="CC3300"/>
              </a:solidFill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4572000" y="4581525"/>
            <a:ext cx="4321175" cy="5048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GB" sz="1200" b="0" dirty="0">
                <a:solidFill>
                  <a:srgbClr val="990000"/>
                </a:solidFill>
              </a:rPr>
              <a:t/>
            </a:r>
            <a:br>
              <a:rPr lang="en-GB" sz="1200" b="0" dirty="0">
                <a:solidFill>
                  <a:srgbClr val="990000"/>
                </a:solidFill>
              </a:rPr>
            </a:br>
            <a:r>
              <a:rPr lang="ru-RU" sz="1200" dirty="0">
                <a:solidFill>
                  <a:srgbClr val="003399"/>
                </a:solidFill>
              </a:rPr>
              <a:t>Страховые корпорации </a:t>
            </a:r>
            <a:r>
              <a:rPr lang="en-GB" sz="1200" dirty="0" smtClean="0">
                <a:solidFill>
                  <a:srgbClr val="003399"/>
                </a:solidFill>
              </a:rPr>
              <a:t>(</a:t>
            </a:r>
            <a:r>
              <a:rPr lang="ru-RU" sz="1200" dirty="0" smtClean="0">
                <a:solidFill>
                  <a:srgbClr val="003399"/>
                </a:solidFill>
              </a:rPr>
              <a:t>С.</a:t>
            </a:r>
            <a:r>
              <a:rPr lang="en-GB" sz="1200" dirty="0" smtClean="0">
                <a:solidFill>
                  <a:srgbClr val="003399"/>
                </a:solidFill>
              </a:rPr>
              <a:t>128</a:t>
            </a:r>
            <a:r>
              <a:rPr lang="en-GB" sz="1200" dirty="0">
                <a:solidFill>
                  <a:srgbClr val="003399"/>
                </a:solidFill>
              </a:rPr>
              <a:t>)</a:t>
            </a:r>
            <a:br>
              <a:rPr lang="en-GB" sz="1200" dirty="0">
                <a:solidFill>
                  <a:srgbClr val="003399"/>
                </a:solidFill>
              </a:rPr>
            </a:br>
            <a:r>
              <a:rPr lang="ru-RU" sz="1200" dirty="0">
                <a:solidFill>
                  <a:srgbClr val="003399"/>
                </a:solidFill>
              </a:rPr>
              <a:t>Пенсионные фонды </a:t>
            </a:r>
            <a:r>
              <a:rPr lang="en-GB" sz="1200" dirty="0" smtClean="0">
                <a:solidFill>
                  <a:srgbClr val="003399"/>
                </a:solidFill>
              </a:rPr>
              <a:t>(</a:t>
            </a:r>
            <a:r>
              <a:rPr lang="ru-RU" sz="1200" dirty="0" smtClean="0">
                <a:solidFill>
                  <a:srgbClr val="003399"/>
                </a:solidFill>
              </a:rPr>
              <a:t>С.</a:t>
            </a:r>
            <a:r>
              <a:rPr lang="en-GB" sz="1200" dirty="0" smtClean="0">
                <a:solidFill>
                  <a:srgbClr val="003399"/>
                </a:solidFill>
              </a:rPr>
              <a:t>129</a:t>
            </a:r>
            <a:r>
              <a:rPr lang="en-GB" sz="1200" dirty="0">
                <a:solidFill>
                  <a:srgbClr val="003399"/>
                </a:solidFill>
              </a:rPr>
              <a:t>)</a:t>
            </a:r>
          </a:p>
          <a:p>
            <a:pPr>
              <a:defRPr/>
            </a:pPr>
            <a:endParaRPr lang="en-GB" sz="1200" b="0" dirty="0">
              <a:solidFill>
                <a:srgbClr val="003399"/>
              </a:solidFill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0" y="3500438"/>
            <a:ext cx="4321175" cy="358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180975">
              <a:defRPr/>
            </a:pPr>
            <a:r>
              <a:rPr lang="en-GB" sz="1200" b="0" dirty="0">
                <a:solidFill>
                  <a:srgbClr val="990000"/>
                </a:solidFill>
              </a:rPr>
              <a:t/>
            </a:r>
            <a:br>
              <a:rPr lang="en-GB" sz="1200" b="0" dirty="0">
                <a:solidFill>
                  <a:srgbClr val="990000"/>
                </a:solidFill>
              </a:rPr>
            </a:br>
            <a:r>
              <a:rPr lang="ru-RU" sz="1100" dirty="0">
                <a:solidFill>
                  <a:srgbClr val="CC3300"/>
                </a:solidFill>
              </a:rPr>
              <a:t>Кэптивные финансовые учреждения и ростовщики </a:t>
            </a:r>
            <a:r>
              <a:rPr lang="en-GB" sz="1100" dirty="0" smtClean="0">
                <a:solidFill>
                  <a:srgbClr val="CC3300"/>
                </a:solidFill>
              </a:rPr>
              <a:t>(</a:t>
            </a:r>
            <a:r>
              <a:rPr lang="ru-RU" sz="1100" dirty="0" smtClean="0">
                <a:solidFill>
                  <a:srgbClr val="CC3300"/>
                </a:solidFill>
              </a:rPr>
              <a:t>С.</a:t>
            </a:r>
            <a:r>
              <a:rPr lang="en-GB" sz="1100" dirty="0" smtClean="0">
                <a:solidFill>
                  <a:srgbClr val="CC3300"/>
                </a:solidFill>
              </a:rPr>
              <a:t>127</a:t>
            </a:r>
            <a:r>
              <a:rPr lang="en-GB" sz="1100" dirty="0">
                <a:solidFill>
                  <a:srgbClr val="CC3300"/>
                </a:solidFill>
              </a:rPr>
              <a:t>)</a:t>
            </a:r>
            <a:r>
              <a:rPr lang="ru-RU" sz="1100" dirty="0">
                <a:solidFill>
                  <a:srgbClr val="CC3300"/>
                </a:solidFill>
              </a:rPr>
              <a:t>,</a:t>
            </a:r>
            <a:endParaRPr lang="en-GB" sz="1100" dirty="0">
              <a:solidFill>
                <a:srgbClr val="CC3300"/>
              </a:solidFill>
            </a:endParaRPr>
          </a:p>
          <a:p>
            <a:pPr defTabSz="180975">
              <a:defRPr/>
            </a:pPr>
            <a:r>
              <a:rPr lang="ru-RU" sz="1100" dirty="0">
                <a:solidFill>
                  <a:srgbClr val="CC3300"/>
                </a:solidFill>
              </a:rPr>
              <a:t>в том числе холдинговые компании</a:t>
            </a:r>
            <a:r>
              <a:rPr lang="en-GB" sz="1100" dirty="0">
                <a:solidFill>
                  <a:srgbClr val="CC3300"/>
                </a:solidFill>
              </a:rPr>
              <a:t>, </a:t>
            </a:r>
            <a:r>
              <a:rPr lang="ru-RU" sz="1100" dirty="0" smtClean="0">
                <a:solidFill>
                  <a:srgbClr val="CC3300"/>
                </a:solidFill>
              </a:rPr>
              <a:t>ЕСН</a:t>
            </a:r>
            <a:endParaRPr lang="en-GB" sz="1100" dirty="0">
              <a:solidFill>
                <a:srgbClr val="CC3300"/>
              </a:solidFill>
            </a:endParaRPr>
          </a:p>
          <a:p>
            <a:pPr defTabSz="180975">
              <a:defRPr/>
            </a:pPr>
            <a:endParaRPr lang="en-GB" sz="1200" dirty="0">
              <a:solidFill>
                <a:srgbClr val="CC3300"/>
              </a:solidFill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250825" y="5805488"/>
            <a:ext cx="4249738" cy="647700"/>
          </a:xfrm>
          <a:prstGeom prst="rect">
            <a:avLst/>
          </a:prstGeom>
          <a:solidFill>
            <a:srgbClr val="003399"/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000" dirty="0" smtClean="0"/>
              <a:t>Государственное управление </a:t>
            </a:r>
            <a:r>
              <a:rPr lang="ru-RU" sz="1000" dirty="0"/>
              <a:t>и </a:t>
            </a:r>
            <a:r>
              <a:rPr lang="ru-RU" sz="1000" dirty="0" smtClean="0"/>
              <a:t>подсекторы </a:t>
            </a:r>
            <a:r>
              <a:rPr lang="en-GB" sz="1000" b="0" dirty="0" smtClean="0"/>
              <a:t>(</a:t>
            </a:r>
            <a:r>
              <a:rPr lang="ru-RU" sz="1000" b="0" dirty="0" smtClean="0"/>
              <a:t>С.</a:t>
            </a:r>
            <a:r>
              <a:rPr lang="en-GB" sz="1000" dirty="0" smtClean="0"/>
              <a:t>13</a:t>
            </a:r>
            <a:r>
              <a:rPr lang="en-GB" sz="1000" dirty="0"/>
              <a:t>, </a:t>
            </a:r>
            <a:r>
              <a:rPr lang="ru-RU" sz="1000" dirty="0" smtClean="0"/>
              <a:t>С.</a:t>
            </a:r>
            <a:r>
              <a:rPr lang="en-GB" sz="1000" b="0" dirty="0" smtClean="0"/>
              <a:t>1311</a:t>
            </a:r>
            <a:r>
              <a:rPr lang="ru-RU" sz="1000" b="0" dirty="0" smtClean="0"/>
              <a:t>-С.</a:t>
            </a:r>
            <a:r>
              <a:rPr lang="en-GB" sz="1000" b="0" dirty="0" smtClean="0"/>
              <a:t>1314</a:t>
            </a:r>
            <a:r>
              <a:rPr lang="en-GB" sz="1000" b="0" dirty="0"/>
              <a:t>)</a:t>
            </a:r>
          </a:p>
          <a:p>
            <a:pPr>
              <a:defRPr/>
            </a:pPr>
            <a:r>
              <a:rPr lang="ru-RU" sz="1000" dirty="0"/>
              <a:t>Домохозяйства </a:t>
            </a:r>
            <a:r>
              <a:rPr lang="en-GB" sz="1000" dirty="0" smtClean="0"/>
              <a:t>(</a:t>
            </a:r>
            <a:r>
              <a:rPr lang="ru-RU" sz="1000" dirty="0" smtClean="0"/>
              <a:t>С.</a:t>
            </a:r>
            <a:r>
              <a:rPr lang="en-GB" sz="1000" dirty="0" smtClean="0"/>
              <a:t>14</a:t>
            </a:r>
            <a:r>
              <a:rPr lang="en-GB" sz="1000" dirty="0"/>
              <a:t>)</a:t>
            </a:r>
          </a:p>
          <a:p>
            <a:pPr>
              <a:defRPr/>
            </a:pPr>
            <a:r>
              <a:rPr lang="ru-RU" sz="1000" dirty="0" smtClean="0"/>
              <a:t>Некоммерческие</a:t>
            </a:r>
            <a:r>
              <a:rPr lang="uk-UA" sz="1000" dirty="0" smtClean="0"/>
              <a:t> </a:t>
            </a:r>
            <a:r>
              <a:rPr lang="ru-RU" sz="1000" dirty="0" smtClean="0"/>
              <a:t>организации, </a:t>
            </a:r>
            <a:r>
              <a:rPr lang="ru-RU" sz="1000" dirty="0"/>
              <a:t>обслуживающие домохозяйства</a:t>
            </a:r>
          </a:p>
          <a:p>
            <a:pPr>
              <a:defRPr/>
            </a:pPr>
            <a:r>
              <a:rPr lang="en-GB" sz="1000" dirty="0" smtClean="0"/>
              <a:t>(</a:t>
            </a:r>
            <a:r>
              <a:rPr lang="ru-RU" sz="1000" dirty="0" smtClean="0"/>
              <a:t>С.</a:t>
            </a:r>
            <a:r>
              <a:rPr lang="en-GB" sz="1000" dirty="0" smtClean="0"/>
              <a:t>15</a:t>
            </a:r>
            <a:r>
              <a:rPr lang="en-GB" sz="1200" dirty="0"/>
              <a:t>)</a:t>
            </a: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4572000" y="5805488"/>
            <a:ext cx="4321175" cy="647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200" b="0" i="1" dirty="0">
                <a:solidFill>
                  <a:srgbClr val="003399"/>
                </a:solidFill>
              </a:rPr>
              <a:t>Без изменений</a:t>
            </a:r>
            <a:endParaRPr lang="en-GB" sz="1200" b="0" i="1" dirty="0">
              <a:solidFill>
                <a:srgbClr val="003399"/>
              </a:solidFill>
            </a:endParaRPr>
          </a:p>
        </p:txBody>
      </p:sp>
      <p:sp>
        <p:nvSpPr>
          <p:cNvPr id="32795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FCFDD5D1-1C11-4634-BA08-47339E201DFC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4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Новые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подсекторы Инвестиционных фондов,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кроме ФДР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.124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9144000" cy="360362"/>
          </a:xfrm>
        </p:spPr>
        <p:txBody>
          <a:bodyPr/>
          <a:lstStyle/>
          <a:p>
            <a:pPr lvl="1" eaLnBrk="1" hangingPunct="1">
              <a:buClr>
                <a:srgbClr val="000066"/>
              </a:buClr>
              <a:buFontTx/>
              <a:buNone/>
            </a:pPr>
            <a:r>
              <a:rPr lang="ru-RU" altLang="en-US" sz="2000" dirty="0" smtClean="0">
                <a:latin typeface="Arial" pitchFamily="34" charset="0"/>
                <a:cs typeface="Arial" pitchFamily="34" charset="0"/>
              </a:rPr>
              <a:t>Инвестиционные фонды, кроме ФДР 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.124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ЕСС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2010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2.82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Определение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Подсектор инвестиционных фондов, кроме ФДР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С.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124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включает все коллективные инвестиционные схемы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кроме схем, классифицированных в подсекторе ФДР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»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rgbClr val="000066"/>
              </a:buClr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Включая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Открытые и закрытые инвестиционные паевые фонды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фонды инвестиций в недвижимость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фонды фондов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хедж-фонды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i="1" dirty="0" smtClean="0">
                <a:latin typeface="Arial" pitchFamily="34" charset="0"/>
                <a:cs typeface="Arial" pitchFamily="34" charset="0"/>
              </a:rPr>
              <a:t>Но не пенсионные фонды </a:t>
            </a:r>
            <a:r>
              <a:rPr lang="en-GB" altLang="en-US" sz="2000" b="0" i="1" dirty="0" smtClean="0">
                <a:latin typeface="Arial" pitchFamily="34" charset="0"/>
                <a:cs typeface="Arial" pitchFamily="34" charset="0"/>
              </a:rPr>
              <a:t>=&gt; </a:t>
            </a:r>
            <a:r>
              <a:rPr lang="ru-RU" altLang="en-US" sz="2000" b="0" i="1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000" b="0" i="1" dirty="0" smtClean="0">
                <a:latin typeface="Arial" pitchFamily="34" charset="0"/>
                <a:cs typeface="Arial" pitchFamily="34" charset="0"/>
              </a:rPr>
              <a:t>.129</a:t>
            </a:r>
            <a:endParaRPr lang="en-GB" altLang="en-US" sz="2000" b="0" i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i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altLang="en-US" sz="2000" b="0" i="1" u="sng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altLang="en-US" sz="2000" i="1" dirty="0" smtClean="0">
                <a:latin typeface="Arial" pitchFamily="34" charset="0"/>
                <a:cs typeface="Arial" pitchFamily="34" charset="0"/>
              </a:rPr>
              <a:t>Компании венчурного капитала и компании капитала развития </a:t>
            </a:r>
            <a:r>
              <a:rPr lang="en-GB" altLang="en-US" sz="2000" b="0" i="1" dirty="0" smtClean="0">
                <a:latin typeface="Arial" pitchFamily="34" charset="0"/>
                <a:cs typeface="Arial" pitchFamily="34" charset="0"/>
              </a:rPr>
              <a:t>=&gt; </a:t>
            </a:r>
            <a:r>
              <a:rPr lang="ru-RU" altLang="en-US" sz="2000" b="0" i="1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000" b="0" i="1" dirty="0" smtClean="0">
                <a:latin typeface="Arial" pitchFamily="34" charset="0"/>
                <a:cs typeface="Arial" pitchFamily="34" charset="0"/>
              </a:rPr>
              <a:t>.125</a:t>
            </a:r>
            <a:endParaRPr lang="en-GB" altLang="en-US" sz="2000" b="0" i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 соответствии с</a:t>
            </a:r>
            <a:endParaRPr lang="en-GB" altLang="en-US" sz="20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2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Регламентом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ЕС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958/2007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ЕЦБ от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27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июля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2007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года в отношении статистики по активам и пассивам инвестиционных фондов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ЕЦБ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/2007/8)</a:t>
            </a:r>
            <a:r>
              <a:rPr lang="en-GB" altLang="en-US" b="0" dirty="0" smtClean="0">
                <a:solidFill>
                  <a:srgbClr val="CC3300"/>
                </a:solidFill>
              </a:rPr>
              <a:t/>
            </a:r>
            <a:br>
              <a:rPr lang="en-GB" altLang="en-US" b="0" dirty="0" smtClean="0">
                <a:solidFill>
                  <a:srgbClr val="CC3300"/>
                </a:solidFill>
              </a:rPr>
            </a:br>
            <a:endParaRPr lang="en-GB" altLang="en-US" b="0" dirty="0" smtClean="0">
              <a:solidFill>
                <a:srgbClr val="CC3300"/>
              </a:solidFill>
            </a:endParaRPr>
          </a:p>
        </p:txBody>
      </p:sp>
      <p:cxnSp>
        <p:nvCxnSpPr>
          <p:cNvPr id="33796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3798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DE3AD686-6297-4B79-8BDA-AE37B5BC749A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5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23850" y="2349500"/>
            <a:ext cx="849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endParaRPr lang="en-GB" altLang="en-US" sz="14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Новые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подсекторы </a:t>
            </a:r>
            <a:r>
              <a:rPr lang="ru-RU" sz="2000" b="0" dirty="0" smtClean="0"/>
              <a:t>Других </a:t>
            </a:r>
            <a:r>
              <a:rPr lang="ru-RU" sz="2000" b="0" dirty="0"/>
              <a:t>финансовые </a:t>
            </a:r>
            <a:r>
              <a:rPr lang="ru-RU" sz="2000" b="0" dirty="0" smtClean="0"/>
              <a:t>посредников, </a:t>
            </a:r>
            <a:r>
              <a:rPr lang="ru-RU" sz="2000" b="0" dirty="0"/>
              <a:t>кроме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 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…  </a:t>
            </a:r>
            <a:r>
              <a:rPr lang="ru-RU" altLang="en-US" sz="2000" b="0" dirty="0">
                <a:solidFill>
                  <a:schemeClr val="bg1"/>
                </a:solidFill>
              </a:rPr>
              <a:t>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.125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513"/>
            <a:ext cx="9144000" cy="576262"/>
          </a:xfrm>
        </p:spPr>
        <p:txBody>
          <a:bodyPr/>
          <a:lstStyle/>
          <a:p>
            <a:pPr marL="457200" indent="-457200" eaLnBrk="1" hangingPunct="1">
              <a:buClr>
                <a:srgbClr val="000066"/>
              </a:buClr>
              <a:buFontTx/>
              <a:buNone/>
            </a:pPr>
            <a:r>
              <a:rPr lang="ru-RU" sz="2000" b="0" dirty="0"/>
              <a:t>Другие финансовые посредники, кроме страховых корпораций и пенсионных фондов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…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.125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Определены как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остаточные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/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посредством исключения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См. ЕСС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2010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, пункт 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2.87):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не принимающие депозиты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не инвестиционные фонды с обязательствами по акциям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не технические резервы страхования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Включая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en-GB" altLang="en-US" sz="20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000066"/>
              </a:buClr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Единицы специального назначения (ЕСН)</a:t>
            </a:r>
            <a:endParaRPr lang="en-GB" altLang="en-US" sz="20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Институциональные единицы 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финансовые посредники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,  осуществляющие сделки по </a:t>
            </a:r>
            <a:r>
              <a:rPr lang="ru-RU" altLang="en-US" sz="1800" b="0" dirty="0" err="1" smtClean="0">
                <a:latin typeface="Arial" pitchFamily="34" charset="0"/>
                <a:cs typeface="Arial" pitchFamily="34" charset="0"/>
              </a:rPr>
              <a:t>секьюритизации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Они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несут ответственность по ценным бумагам, чей кредитный риск переносится на инвесторов таких ценных бумаг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Они также приобретают активы, соответствующие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выпуску ценных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бумаг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</a:pP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 соответствии с</a:t>
            </a:r>
            <a:endParaRPr lang="en-GB" altLang="en-US" sz="18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 eaLnBrk="1" hangingPunct="1">
              <a:buClr>
                <a:srgbClr val="000066"/>
              </a:buClr>
            </a:pP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Регламентом 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(EC)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24/2009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ЕЦБ от 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19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декабря 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2008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года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 отношении статистики по активам и пассивам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единиц специального назначения,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вовлеченных в сделки по </a:t>
            </a:r>
            <a:r>
              <a:rPr lang="ru-RU" altLang="en-US" sz="1800" b="0" dirty="0" err="1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секьюритизации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ЕЦБ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/2008/30)</a:t>
            </a:r>
          </a:p>
        </p:txBody>
      </p:sp>
      <p:cxnSp>
        <p:nvCxnSpPr>
          <p:cNvPr id="34820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4822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732AFA60-2F4D-404E-89A5-E13E13F53344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6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23850" y="2349500"/>
            <a:ext cx="849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endParaRPr lang="en-GB" altLang="en-US" sz="14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Новые подсекторы </a:t>
            </a:r>
            <a:r>
              <a:rPr lang="ru-RU" sz="2000" b="0" dirty="0" smtClean="0"/>
              <a:t>Других финансовые посредников, кроме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 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… 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.125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513"/>
            <a:ext cx="9144000" cy="360362"/>
          </a:xfrm>
        </p:spPr>
        <p:txBody>
          <a:bodyPr/>
          <a:lstStyle/>
          <a:p>
            <a:pPr marL="457200" indent="-457200" eaLnBrk="1" hangingPunct="1">
              <a:buClr>
                <a:srgbClr val="000066"/>
              </a:buClr>
              <a:buFontTx/>
              <a:buNone/>
            </a:pP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… </a:t>
            </a:r>
            <a:r>
              <a:rPr lang="ru-RU" altLang="en-US" sz="22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включая:</a:t>
            </a:r>
            <a:endParaRPr lang="en-GB" altLang="en-US" sz="2200" b="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000066"/>
              </a:buClr>
            </a:pPr>
            <a:r>
              <a:rPr lang="ru-RU" altLang="en-US" sz="2000" dirty="0" smtClean="0">
                <a:latin typeface="Arial" pitchFamily="34" charset="0"/>
                <a:cs typeface="Arial" pitchFamily="34" charset="0"/>
              </a:rPr>
              <a:t>Фондовых дилеров и дилеров по операциям с производными финансовыми инструментами</a:t>
            </a:r>
            <a:endParaRPr lang="en-GB" alt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«торговля на собственном счету»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 </a:t>
            </a:r>
            <a:r>
              <a:rPr lang="ru-RU" sz="2000" b="0" dirty="0"/>
              <a:t>Вспомогательные финансовые корпорации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С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.126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</a:p>
          <a:p>
            <a:pPr marL="457200" indent="-457200" eaLnBrk="1" hangingPunct="1">
              <a:buClr>
                <a:srgbClr val="000066"/>
              </a:buClr>
            </a:pPr>
            <a:r>
              <a:rPr lang="ru-RU" altLang="en-US" sz="2000" dirty="0" smtClean="0">
                <a:latin typeface="Arial" pitchFamily="34" charset="0"/>
                <a:cs typeface="Arial" pitchFamily="34" charset="0"/>
              </a:rPr>
              <a:t>Финансовые корпорации, вовлеченные в процесс предоставления ссуд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например,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  <a:buFontTx/>
              <a:buNone/>
            </a:pPr>
            <a:r>
              <a:rPr lang="ru-RU" altLang="en-US" sz="2200" b="0" dirty="0" smtClean="0">
                <a:latin typeface="Arial" pitchFamily="34" charset="0"/>
                <a:cs typeface="Arial" pitchFamily="34" charset="0"/>
              </a:rPr>
              <a:t>посредники, вовлеченные в</a:t>
            </a: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914400" lvl="1" indent="-457200" eaLnBrk="1" hangingPunct="1">
              <a:buClr>
                <a:srgbClr val="000066"/>
              </a:buClr>
              <a:buFontTx/>
              <a:buNone/>
            </a:pP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a)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Финансовый лизинг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914400" lvl="1" indent="-457200" eaLnBrk="1" hangingPunct="1">
              <a:buClr>
                <a:srgbClr val="000066"/>
              </a:buClr>
              <a:buFontTx/>
              <a:buNone/>
            </a:pP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b)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Покупки в кредит и персональное или коммерческое финансирование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или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marL="914400" lvl="1" indent="-457200" eaLnBrk="1" hangingPunct="1">
              <a:buClr>
                <a:srgbClr val="000066"/>
              </a:buClr>
              <a:buFontTx/>
              <a:buNone/>
            </a:pP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c) </a:t>
            </a:r>
            <a:r>
              <a:rPr lang="ru-RU" altLang="en-US" sz="1800" b="0" dirty="0" err="1" smtClean="0">
                <a:latin typeface="Arial" pitchFamily="34" charset="0"/>
                <a:cs typeface="Arial" pitchFamily="34" charset="0"/>
              </a:rPr>
              <a:t>Факторинговые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 операции</a:t>
            </a:r>
            <a:endParaRPr lang="en-GB" altLang="en-US" sz="1800" b="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457200" indent="-457200" eaLnBrk="1" hangingPunct="1">
              <a:buClr>
                <a:srgbClr val="000066"/>
              </a:buClr>
            </a:pPr>
            <a:r>
              <a:rPr lang="ru-RU" altLang="en-US" sz="2000" dirty="0" smtClean="0">
                <a:latin typeface="Arial" pitchFamily="34" charset="0"/>
                <a:cs typeface="Arial" pitchFamily="34" charset="0"/>
              </a:rPr>
              <a:t>Специализированные финансовые корпорации</a:t>
            </a:r>
            <a:r>
              <a:rPr lang="en-GB" altLang="en-US" sz="20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например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Компании венчурного капитала и компании капитала развития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Компании финансирования экспорта/импорта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Расчетные палаты центрального контрагента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РПЦК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например, для выкупных соглашений с валютно-финансовыми учреждениями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 eaLnBrk="1" hangingPunct="1">
              <a:buClr>
                <a:srgbClr val="000066"/>
              </a:buClr>
              <a:buFontTx/>
              <a:buNone/>
            </a:pPr>
            <a:endParaRPr lang="en-GB" altLang="en-US" b="0" dirty="0" smtClean="0">
              <a:latin typeface="Times New Roman" pitchFamily="18" charset="0"/>
            </a:endParaRPr>
          </a:p>
        </p:txBody>
      </p:sp>
      <p:cxnSp>
        <p:nvCxnSpPr>
          <p:cNvPr id="35844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5846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89051E16-9319-4F97-BE83-972CDE209227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7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23850" y="2349500"/>
            <a:ext cx="8496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endParaRPr lang="en-GB" altLang="en-US" sz="14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sz="2000" b="0" dirty="0" smtClean="0"/>
              <a:t>Вспомогательные финансовые корпорации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С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.126</a:t>
            </a:r>
            <a:endParaRPr lang="en-GB" altLang="en-US" sz="2000" b="0" dirty="0" smtClean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4744"/>
            <a:ext cx="9144000" cy="5256584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FontTx/>
              <a:buNone/>
            </a:pPr>
            <a:r>
              <a:rPr lang="ru-RU" b="0" dirty="0" smtClean="0"/>
              <a:t>Вспомогательные финансовые корпорации</a:t>
            </a:r>
            <a:r>
              <a:rPr lang="ru-RU" altLang="en-US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b="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b="0" dirty="0" smtClean="0">
                <a:latin typeface="Arial" pitchFamily="34" charset="0"/>
                <a:cs typeface="Arial" pitchFamily="34" charset="0"/>
              </a:rPr>
              <a:t>.126</a:t>
            </a:r>
            <a:r>
              <a:rPr lang="en-GB" altLang="en-US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ru-RU" alt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GB" alt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2.63 </a:t>
            </a:r>
            <a:r>
              <a:rPr lang="ru-RU" alt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Вспомогательная финансовая деятельность включает вспомогательные виды деятельности по осуществлению сделок по финансовым активам и пассивам, трансформации или реструктуризации средств</a:t>
            </a:r>
            <a:r>
              <a:rPr lang="en-GB" alt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Вспомогательные финансовые корпорации</a:t>
            </a:r>
            <a:r>
              <a:rPr lang="ru-RU" altLang="en-US" b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подвергают себя риску, приобретая финансовые активы или возлагая на себя ответственность».</a:t>
            </a:r>
            <a:endParaRPr lang="en-GB" altLang="en-US" b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en-GB" altLang="en-US" b="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Например,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брокеры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организаторы финансирования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гаранты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руководитель фондов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а также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Центральные органы надзора и фондовые биржи</a:t>
            </a:r>
            <a:endParaRPr lang="en-GB" altLang="en-US" sz="2000" b="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hangingPunct="1">
              <a:buClr>
                <a:srgbClr val="000066"/>
              </a:buClr>
              <a:buFontTx/>
              <a:buNone/>
            </a:pP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не имеют крупных финансовых активов</a:t>
            </a:r>
            <a:r>
              <a:rPr lang="en-GB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пассивов по определению</a:t>
            </a:r>
            <a:endParaRPr lang="en-GB" altLang="en-US" sz="20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buClr>
                <a:srgbClr val="000066"/>
              </a:buClr>
              <a:buFontTx/>
              <a:buNone/>
            </a:pPr>
            <a:endParaRPr lang="en-GB" altLang="en-US" sz="2000" b="0" dirty="0" smtClean="0">
              <a:solidFill>
                <a:srgbClr val="CC3300"/>
              </a:solidFill>
              <a:latin typeface="Gill Sans Baltic MT" pitchFamily="34" charset="-70"/>
            </a:endParaRPr>
          </a:p>
          <a:p>
            <a:pPr eaLnBrk="1" hangingPunct="1">
              <a:buClr>
                <a:srgbClr val="000066"/>
              </a:buClr>
              <a:buFontTx/>
              <a:buNone/>
            </a:pPr>
            <a:endParaRPr lang="en-GB" altLang="en-US" sz="2000" b="0" dirty="0" smtClean="0">
              <a:latin typeface="Gill Sans Baltic MT" pitchFamily="34" charset="-70"/>
            </a:endParaRPr>
          </a:p>
          <a:p>
            <a:pPr lvl="1" eaLnBrk="1" hangingPunct="1">
              <a:buClr>
                <a:srgbClr val="000066"/>
              </a:buClr>
            </a:pPr>
            <a:endParaRPr lang="en-GB" altLang="en-US" sz="2000" b="0" dirty="0" smtClean="0">
              <a:latin typeface="Gill Sans Baltic MT" pitchFamily="34" charset="-70"/>
            </a:endParaRPr>
          </a:p>
        </p:txBody>
      </p:sp>
      <p:cxnSp>
        <p:nvCxnSpPr>
          <p:cNvPr id="36868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6870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98E12D3D-3A09-4898-94F3-696EF7CA98DC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8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/>
            <a:r>
              <a:rPr lang="ru-RU" altLang="en-US" sz="2000" b="0" dirty="0" smtClean="0">
                <a:solidFill>
                  <a:schemeClr val="bg1"/>
                </a:solidFill>
              </a:rPr>
              <a:t>Новая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классификация сектора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финансовых корпораций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: </a:t>
            </a:r>
            <a:r>
              <a:rPr lang="ru-RU" altLang="en-US" sz="2000" b="0" dirty="0" smtClean="0">
                <a:solidFill>
                  <a:schemeClr val="bg1"/>
                </a:solidFill>
              </a:rPr>
              <a:t>С.</a:t>
            </a:r>
            <a:r>
              <a:rPr lang="en-GB" altLang="en-US" sz="2000" b="0" dirty="0" smtClean="0">
                <a:solidFill>
                  <a:schemeClr val="bg1"/>
                </a:solidFill>
              </a:rPr>
              <a:t>127   1/2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9144000" cy="5040312"/>
          </a:xfrm>
        </p:spPr>
        <p:txBody>
          <a:bodyPr/>
          <a:lstStyle/>
          <a:p>
            <a:pPr eaLnBrk="1" hangingPunct="1">
              <a:buClr>
                <a:srgbClr val="000066"/>
              </a:buClr>
            </a:pPr>
            <a:r>
              <a:rPr lang="ru-RU" sz="2000" b="0" dirty="0"/>
              <a:t>Кэптивные финансовые учреждения и </a:t>
            </a:r>
            <a:r>
              <a:rPr lang="ru-RU" sz="2000" b="0" dirty="0" smtClean="0"/>
              <a:t>ростовщики </a:t>
            </a: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200" b="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.127</a:t>
            </a:r>
            <a:r>
              <a:rPr lang="en-GB" altLang="en-US" sz="22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 eaLnBrk="1" hangingPunct="1">
              <a:buClr>
                <a:srgbClr val="000066"/>
              </a:buClr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Большая часть любых их активов или пассивов не обращаются на открытых рынках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ЕСС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2010, 2.98)</a:t>
            </a:r>
          </a:p>
          <a:p>
            <a:pPr lvl="1" eaLnBrk="1" hangingPunct="1">
              <a:buClr>
                <a:srgbClr val="000066"/>
              </a:buClr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Кэптивные финансовые учреждения охватывают холдинговые компании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единицы специального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назначения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ЕСН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2" eaLnBrk="1" hangingPunct="1">
              <a:buClr>
                <a:srgbClr val="000066"/>
              </a:buClr>
              <a:buFontTx/>
              <a:buNone/>
            </a:pP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Кэптивные финансовые учреждения 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а также искусственные дочерние компании и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единицы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специального назначения 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государственного управления</a:t>
            </a:r>
            <a:r>
              <a:rPr lang="en-GB" altLang="en-US" sz="2000" b="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altLang="en-US" sz="20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20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не имеющие права действовать независимо, размещаются в секторе контролирующих их органов</a:t>
            </a:r>
            <a:endParaRPr lang="en-GB" altLang="en-US" sz="2000" b="0" dirty="0" smtClean="0">
              <a:solidFill>
                <a:srgbClr val="CC3300"/>
              </a:solidFill>
              <a:latin typeface="Arial" pitchFamily="34" charset="0"/>
              <a:cs typeface="Arial" pitchFamily="34" charset="0"/>
            </a:endParaRPr>
          </a:p>
          <a:p>
            <a:pPr lvl="2" eaLnBrk="1" hangingPunct="1">
              <a:buClr>
                <a:srgbClr val="000066"/>
              </a:buClr>
            </a:pP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Исключение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происходит в случае, если такие учреждения не являются резидентами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тогда они признаются отдельно от их контролирующих органов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  <a:p>
            <a:pPr lvl="2" eaLnBrk="1" hangingPunct="1">
              <a:buClr>
                <a:srgbClr val="000066"/>
              </a:buClr>
              <a:buFontTx/>
              <a:buNone/>
            </a:pP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Исключение из исключений</a:t>
            </a:r>
            <a:r>
              <a:rPr lang="en-GB" altLang="en-US" sz="1800" b="0" dirty="0" smtClean="0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3" eaLnBrk="1" hangingPunct="1">
              <a:buClr>
                <a:srgbClr val="000066"/>
              </a:buClr>
            </a:pP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В случае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государственного управления</a:t>
            </a:r>
            <a:r>
              <a:rPr lang="en-GB" altLang="en-US" sz="1800" b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деятельность дочерней компании должна отображаться </a:t>
            </a:r>
            <a:r>
              <a:rPr lang="ru-RU" altLang="en-US" sz="1800" b="0" dirty="0" smtClean="0">
                <a:latin typeface="Arial" pitchFamily="34" charset="0"/>
                <a:cs typeface="Arial" pitchFamily="34" charset="0"/>
              </a:rPr>
              <a:t>счетах органов </a:t>
            </a:r>
            <a:r>
              <a:rPr lang="ru-RU" altLang="en-US" sz="1800" b="0" dirty="0" err="1" smtClean="0">
                <a:latin typeface="Arial" pitchFamily="34" charset="0"/>
                <a:cs typeface="Arial" pitchFamily="34" charset="0"/>
              </a:rPr>
              <a:t>госуправления</a:t>
            </a:r>
            <a:endParaRPr lang="en-GB" altLang="en-US" sz="1800" b="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892" name="AutoShape 4"/>
          <p:cNvCxnSpPr>
            <a:cxnSpLocks noChangeShapeType="1"/>
          </p:cNvCxnSpPr>
          <p:nvPr/>
        </p:nvCxnSpPr>
        <p:spPr bwMode="auto">
          <a:xfrm rot="5400000" flipV="1">
            <a:off x="7871619" y="1642269"/>
            <a:ext cx="531813" cy="504825"/>
          </a:xfrm>
          <a:prstGeom prst="bentConnector3">
            <a:avLst>
              <a:gd name="adj1" fmla="val 570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 type="triangle" w="med" len="med"/>
              </a14:hiddenLine>
            </a:ext>
          </a:extLst>
        </p:spPr>
      </p:cxn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7885113" y="2060575"/>
            <a:ext cx="5032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37894" name="Foliennummernplatzhalter 3"/>
          <p:cNvSpPr txBox="1">
            <a:spLocks noGrp="1"/>
          </p:cNvSpPr>
          <p:nvPr/>
        </p:nvSpPr>
        <p:spPr bwMode="auto">
          <a:xfrm>
            <a:off x="6642100" y="6502400"/>
            <a:ext cx="21336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1pPr>
            <a:lvl2pPr marL="742950" indent="-28575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2pPr>
            <a:lvl3pPr marL="11430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3pPr>
            <a:lvl4pPr marL="16002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4pPr>
            <a:lvl5pPr marL="2057400" indent="-228600" eaLnBrk="0" hangingPunct="0">
              <a:defRPr sz="2400" b="1">
                <a:solidFill>
                  <a:srgbClr val="FFFFFF"/>
                </a:solidFill>
                <a:latin typeface="Gill Sans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FFFF"/>
                </a:solidFill>
                <a:latin typeface="Gill Sans MT" pitchFamily="34" charset="0"/>
              </a:defRPr>
            </a:lvl9pPr>
          </a:lstStyle>
          <a:p>
            <a:pPr algn="r" eaLnBrk="1" hangingPunct="1"/>
            <a:fld id="{A5E74127-6CA6-4B55-BB6E-25271E94F138}" type="slidenum">
              <a:rPr lang="en-GB" altLang="en-US" sz="1100" b="0">
                <a:solidFill>
                  <a:srgbClr val="003399"/>
                </a:solidFill>
              </a:rPr>
              <a:pPr algn="r" eaLnBrk="1" hangingPunct="1"/>
              <a:t>9</a:t>
            </a:fld>
            <a:endParaRPr lang="en-GB" altLang="en-US" sz="1100" b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-Template_white">
  <a:themeElements>
    <a:clrScheme name="Presentation-Template_wh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-Template_whi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Presentation-Template_wh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-Template_wh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esentation-Template_white">
  <a:themeElements>
    <a:clrScheme name="Presentation-Template_whi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-Template_whi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-Template_whi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-Template_whi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-Template_whi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14384</TotalTime>
  <Words>1509</Words>
  <Application>Microsoft Office PowerPoint</Application>
  <PresentationFormat>On-screen Show (4:3)</PresentationFormat>
  <Paragraphs>181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Gill Sans MT</vt:lpstr>
      <vt:lpstr>Arial</vt:lpstr>
      <vt:lpstr>Times New Roman</vt:lpstr>
      <vt:lpstr>Arial Black</vt:lpstr>
      <vt:lpstr>Times</vt:lpstr>
      <vt:lpstr>ヒラギノ角ゴ Pro W3</vt:lpstr>
      <vt:lpstr>Gill Sans CE</vt:lpstr>
      <vt:lpstr>Gill Sans Baltic MT</vt:lpstr>
      <vt:lpstr>Wingdings</vt:lpstr>
      <vt:lpstr>Symbol</vt:lpstr>
      <vt:lpstr>Presentation-Template_white</vt:lpstr>
      <vt:lpstr>3_Presentation-Template_white</vt:lpstr>
      <vt:lpstr>1_ECB Default</vt:lpstr>
      <vt:lpstr>Финансовый сектор - подсекторы, единицы и вопросы, связанные с основными данными</vt:lpstr>
      <vt:lpstr>PowerPoint Presentation</vt:lpstr>
      <vt:lpstr>PowerPoint Presentation</vt:lpstr>
      <vt:lpstr>PowerPoint Presentation</vt:lpstr>
      <vt:lpstr>Новые подсекторы Инвестиционных фондов, кроме ФДР С.124</vt:lpstr>
      <vt:lpstr>Новые подсекторы Других финансовые посредников, кроме …  С.125</vt:lpstr>
      <vt:lpstr>Новые подсекторы Других финансовые посредников, кроме …  С.125</vt:lpstr>
      <vt:lpstr>Вспомогательные финансовые корпорации С.126</vt:lpstr>
      <vt:lpstr>Новая классификация сектора финансовых корпораций: С.127   1/2</vt:lpstr>
      <vt:lpstr>Новая классификация сектора финансовых корпораций : С.127     2/2</vt:lpstr>
      <vt:lpstr>Новая классификация страховых корпораций С.127 и пенсионных фондов С.128</vt:lpstr>
      <vt:lpstr>Изменение регистрации холдинговых корпораций Целевая группа по Головным офисам, Холдинговым компаниям и единицы специального назначения</vt:lpstr>
      <vt:lpstr>Изменение регистрации холдинговых корпораций Целевая группа по Головным офисам, Холдинговым компаниям и единицы специального назначения</vt:lpstr>
      <vt:lpstr>Новое требование в статистике – Сводная информация</vt:lpstr>
    </vt:vector>
  </TitlesOfParts>
  <Company>European Central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</dc:title>
  <dc:subject>Financial Accounts Course</dc:subject>
  <dc:creator>Reimund MINK</dc:creator>
  <cp:lastModifiedBy>Oleksandr Svirchevskyy</cp:lastModifiedBy>
  <cp:revision>213</cp:revision>
  <cp:lastPrinted>2015-04-23T13:27:50Z</cp:lastPrinted>
  <dcterms:created xsi:type="dcterms:W3CDTF">2007-05-23T08:27:23Z</dcterms:created>
  <dcterms:modified xsi:type="dcterms:W3CDTF">2015-04-29T09:13:37Z</dcterms:modified>
</cp:coreProperties>
</file>