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60" r:id="rId2"/>
    <p:sldId id="275" r:id="rId3"/>
    <p:sldId id="278" r:id="rId4"/>
    <p:sldId id="277" r:id="rId5"/>
    <p:sldId id="279" r:id="rId6"/>
    <p:sldId id="274" r:id="rId7"/>
    <p:sldId id="280" r:id="rId8"/>
    <p:sldId id="261" r:id="rId9"/>
    <p:sldId id="269" r:id="rId10"/>
    <p:sldId id="281" r:id="rId11"/>
    <p:sldId id="264" r:id="rId12"/>
    <p:sldId id="282" r:id="rId13"/>
    <p:sldId id="283" r:id="rId14"/>
    <p:sldId id="284" r:id="rId15"/>
    <p:sldId id="285" r:id="rId16"/>
    <p:sldId id="286" r:id="rId17"/>
    <p:sldId id="287" r:id="rId18"/>
    <p:sldId id="288" r:id="rId19"/>
    <p:sldId id="289" r:id="rId20"/>
    <p:sldId id="290" r:id="rId21"/>
    <p:sldId id="268"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8" d="100"/>
          <a:sy n="98" d="100"/>
        </p:scale>
        <p:origin x="-1200" y="-30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15EAC6A-B001-4AE5-AC1A-5E004CBEA10A}" type="datetimeFigureOut">
              <a:rPr lang="en-US"/>
              <a:pPr>
                <a:defRPr/>
              </a:pPr>
              <a:t>4/17/2015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2D375CA-CB92-4B9C-BE81-D9A5B8E236CF}" type="slidenum">
              <a:rPr lang="en-US"/>
              <a:pPr>
                <a:defRPr/>
              </a:pPr>
              <a:t>‹#›</a:t>
            </a:fld>
            <a:endParaRPr lang="en-US"/>
          </a:p>
        </p:txBody>
      </p:sp>
    </p:spTree>
    <p:extLst>
      <p:ext uri="{BB962C8B-B14F-4D97-AF65-F5344CB8AC3E}">
        <p14:creationId xmlns:p14="http://schemas.microsoft.com/office/powerpoint/2010/main" val="41448741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3246E52-FA79-43D9-9D16-2F736E5BEB4E}" type="datetime1">
              <a:rPr lang="en-US"/>
              <a:pPr>
                <a:defRPr/>
              </a:pPr>
              <a:t>4/17/2015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5B7EE2E-BC3C-4312-A81D-03FAD49F0820}" type="slidenum">
              <a:rPr lang="en-US"/>
              <a:pPr>
                <a:defRPr/>
              </a:pPr>
              <a:t>‹#›</a:t>
            </a:fld>
            <a:endParaRPr lang="en-US"/>
          </a:p>
        </p:txBody>
      </p:sp>
    </p:spTree>
    <p:extLst>
      <p:ext uri="{BB962C8B-B14F-4D97-AF65-F5344CB8AC3E}">
        <p14:creationId xmlns:p14="http://schemas.microsoft.com/office/powerpoint/2010/main" val="2748045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AD6D70C-DE2B-493B-B583-5BBA1EA2E7BC}" type="datetime1">
              <a:rPr lang="en-US"/>
              <a:pPr>
                <a:defRPr/>
              </a:pPr>
              <a:t>4/17/2015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47BE90-642E-4938-B53A-283A2B8847AB}" type="slidenum">
              <a:rPr lang="en-US"/>
              <a:pPr>
                <a:defRPr/>
              </a:pPr>
              <a:t>‹#›</a:t>
            </a:fld>
            <a:endParaRPr lang="en-US"/>
          </a:p>
        </p:txBody>
      </p:sp>
    </p:spTree>
    <p:extLst>
      <p:ext uri="{BB962C8B-B14F-4D97-AF65-F5344CB8AC3E}">
        <p14:creationId xmlns:p14="http://schemas.microsoft.com/office/powerpoint/2010/main" val="2942687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DD91DFC-DE9B-4D7B-9437-8FE44A826048}" type="datetime1">
              <a:rPr lang="en-US"/>
              <a:pPr>
                <a:defRPr/>
              </a:pPr>
              <a:t>4/17/2015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E28F634-7D43-49A6-A0CF-3EA4DFA45E12}" type="slidenum">
              <a:rPr lang="en-US"/>
              <a:pPr>
                <a:defRPr/>
              </a:pPr>
              <a:t>‹#›</a:t>
            </a:fld>
            <a:endParaRPr lang="en-US"/>
          </a:p>
        </p:txBody>
      </p:sp>
    </p:spTree>
    <p:extLst>
      <p:ext uri="{BB962C8B-B14F-4D97-AF65-F5344CB8AC3E}">
        <p14:creationId xmlns:p14="http://schemas.microsoft.com/office/powerpoint/2010/main" val="1451563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444C30-FF9F-4890-8149-ACC220104879}" type="datetime1">
              <a:rPr lang="en-US"/>
              <a:pPr>
                <a:defRPr/>
              </a:pPr>
              <a:t>4/17/2015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9F3EC9-F70D-48D1-B319-DD84F84AADE9}" type="slidenum">
              <a:rPr lang="en-US"/>
              <a:pPr>
                <a:defRPr/>
              </a:pPr>
              <a:t>‹#›</a:t>
            </a:fld>
            <a:endParaRPr lang="en-US"/>
          </a:p>
        </p:txBody>
      </p:sp>
    </p:spTree>
    <p:extLst>
      <p:ext uri="{BB962C8B-B14F-4D97-AF65-F5344CB8AC3E}">
        <p14:creationId xmlns:p14="http://schemas.microsoft.com/office/powerpoint/2010/main" val="70718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7BCF4E4-2C3B-4633-B280-D52ED8BBC7AA}" type="datetime1">
              <a:rPr lang="en-US"/>
              <a:pPr>
                <a:defRPr/>
              </a:pPr>
              <a:t>4/17/2015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980545-2F92-4190-AC4C-AC365396A6C8}" type="slidenum">
              <a:rPr lang="en-US"/>
              <a:pPr>
                <a:defRPr/>
              </a:pPr>
              <a:t>‹#›</a:t>
            </a:fld>
            <a:endParaRPr lang="en-US"/>
          </a:p>
        </p:txBody>
      </p:sp>
    </p:spTree>
    <p:extLst>
      <p:ext uri="{BB962C8B-B14F-4D97-AF65-F5344CB8AC3E}">
        <p14:creationId xmlns:p14="http://schemas.microsoft.com/office/powerpoint/2010/main" val="3553307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5FC5023-47F9-4A63-8445-B21B1E5A7297}" type="datetime1">
              <a:rPr lang="en-US"/>
              <a:pPr>
                <a:defRPr/>
              </a:pPr>
              <a:t>4/17/2015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AEFEE4B-6A12-4BD3-99CD-2134188787E7}" type="slidenum">
              <a:rPr lang="en-US"/>
              <a:pPr>
                <a:defRPr/>
              </a:pPr>
              <a:t>‹#›</a:t>
            </a:fld>
            <a:endParaRPr lang="en-US"/>
          </a:p>
        </p:txBody>
      </p:sp>
    </p:spTree>
    <p:extLst>
      <p:ext uri="{BB962C8B-B14F-4D97-AF65-F5344CB8AC3E}">
        <p14:creationId xmlns:p14="http://schemas.microsoft.com/office/powerpoint/2010/main" val="2486848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04F502F-F9A5-46FA-84A3-BF43EAED4C0B}" type="datetime1">
              <a:rPr lang="en-US"/>
              <a:pPr>
                <a:defRPr/>
              </a:pPr>
              <a:t>4/17/2015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201334C-8C6A-41FC-A4CA-8A0D9700AD26}" type="slidenum">
              <a:rPr lang="en-US"/>
              <a:pPr>
                <a:defRPr/>
              </a:pPr>
              <a:t>‹#›</a:t>
            </a:fld>
            <a:endParaRPr lang="en-US"/>
          </a:p>
        </p:txBody>
      </p:sp>
    </p:spTree>
    <p:extLst>
      <p:ext uri="{BB962C8B-B14F-4D97-AF65-F5344CB8AC3E}">
        <p14:creationId xmlns:p14="http://schemas.microsoft.com/office/powerpoint/2010/main" val="60559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0F953F3-10F5-4FE0-9D3C-38523DB95758}" type="datetime1">
              <a:rPr lang="en-US"/>
              <a:pPr>
                <a:defRPr/>
              </a:pPr>
              <a:t>4/17/2015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A8315A4-6ED7-4F0E-9C32-C3100395AFAE}" type="slidenum">
              <a:rPr lang="en-US"/>
              <a:pPr>
                <a:defRPr/>
              </a:pPr>
              <a:t>‹#›</a:t>
            </a:fld>
            <a:endParaRPr lang="en-US"/>
          </a:p>
        </p:txBody>
      </p:sp>
    </p:spTree>
    <p:extLst>
      <p:ext uri="{BB962C8B-B14F-4D97-AF65-F5344CB8AC3E}">
        <p14:creationId xmlns:p14="http://schemas.microsoft.com/office/powerpoint/2010/main" val="3157383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A9B7D85-8CCB-4879-BF87-FFD0F1D1ABA2}" type="datetime1">
              <a:rPr lang="en-US"/>
              <a:pPr>
                <a:defRPr/>
              </a:pPr>
              <a:t>4/17/2015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731C763-10FF-4B76-ADC0-010AE4175630}" type="slidenum">
              <a:rPr lang="en-US"/>
              <a:pPr>
                <a:defRPr/>
              </a:pPr>
              <a:t>‹#›</a:t>
            </a:fld>
            <a:endParaRPr lang="en-US"/>
          </a:p>
        </p:txBody>
      </p:sp>
    </p:spTree>
    <p:extLst>
      <p:ext uri="{BB962C8B-B14F-4D97-AF65-F5344CB8AC3E}">
        <p14:creationId xmlns:p14="http://schemas.microsoft.com/office/powerpoint/2010/main" val="4158815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0BF66FB-AE48-41DB-B804-B491ECC218E6}" type="datetime1">
              <a:rPr lang="en-US"/>
              <a:pPr>
                <a:defRPr/>
              </a:pPr>
              <a:t>4/17/2015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7C11B5F-67F0-4561-BED0-7B4D84D79B69}" type="slidenum">
              <a:rPr lang="en-US"/>
              <a:pPr>
                <a:defRPr/>
              </a:pPr>
              <a:t>‹#›</a:t>
            </a:fld>
            <a:endParaRPr lang="en-US"/>
          </a:p>
        </p:txBody>
      </p:sp>
    </p:spTree>
    <p:extLst>
      <p:ext uri="{BB962C8B-B14F-4D97-AF65-F5344CB8AC3E}">
        <p14:creationId xmlns:p14="http://schemas.microsoft.com/office/powerpoint/2010/main" val="725279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ECC572-0B39-4772-8E0F-4D3B4993F838}" type="datetime1">
              <a:rPr lang="en-US"/>
              <a:pPr>
                <a:defRPr/>
              </a:pPr>
              <a:t>4/17/2015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B443CF-C6D4-470F-9BE4-0FC4758FD1C7}" type="slidenum">
              <a:rPr lang="en-US"/>
              <a:pPr>
                <a:defRPr/>
              </a:pPr>
              <a:t>‹#›</a:t>
            </a:fld>
            <a:endParaRPr lang="en-US"/>
          </a:p>
        </p:txBody>
      </p:sp>
    </p:spTree>
    <p:extLst>
      <p:ext uri="{BB962C8B-B14F-4D97-AF65-F5344CB8AC3E}">
        <p14:creationId xmlns:p14="http://schemas.microsoft.com/office/powerpoint/2010/main" val="3768440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865FE0D-C8A5-4FB2-B6A6-E026CDBE9209}" type="datetime1">
              <a:rPr lang="en-US"/>
              <a:pPr>
                <a:defRPr/>
              </a:pPr>
              <a:t>4/17/2015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44058D9-7B8C-435E-BE24-437A1DF9F73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233\Desktop\Gerb_Azerbaijan_Abali.ru_.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19088"/>
            <a:ext cx="8636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descr="C:\Users\User233\Desktop\az-stat-logo.gif"/>
          <p:cNvPicPr>
            <a:picLocks noChangeAspect="1" noChangeArrowheads="1"/>
          </p:cNvPicPr>
          <p:nvPr/>
        </p:nvPicPr>
        <p:blipFill>
          <a:blip r:embed="rId3"/>
          <a:srcRect/>
          <a:stretch>
            <a:fillRect/>
          </a:stretch>
        </p:blipFill>
        <p:spPr bwMode="auto">
          <a:xfrm>
            <a:off x="8129588" y="436563"/>
            <a:ext cx="854075" cy="7064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pic>
      <p:sp>
        <p:nvSpPr>
          <p:cNvPr id="2052" name="Rectangle 12"/>
          <p:cNvSpPr>
            <a:spLocks noChangeArrowheads="1"/>
          </p:cNvSpPr>
          <p:nvPr/>
        </p:nvSpPr>
        <p:spPr bwMode="auto">
          <a:xfrm>
            <a:off x="250825" y="2598738"/>
            <a:ext cx="86407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sz="2400" b="1">
                <a:latin typeface="Times New Roman" pitchFamily="18" charset="0"/>
                <a:cs typeface="Times New Roman" pitchFamily="18" charset="0"/>
              </a:rPr>
              <a:t> </a:t>
            </a:r>
            <a:r>
              <a:rPr lang="ru-RU" altLang="en-US" b="1">
                <a:latin typeface="Times New Roman" pitchFamily="18" charset="0"/>
                <a:cs typeface="Times New Roman" pitchFamily="18" charset="0"/>
              </a:rPr>
              <a:t>Сектор финансовых корпораций, его подсектора и институциональные единицы</a:t>
            </a:r>
            <a:endParaRPr lang="ru-RU" altLang="en-US">
              <a:latin typeface="Times New Roman" pitchFamily="18" charset="0"/>
              <a:cs typeface="Times New Roman" pitchFamily="18" charset="0"/>
            </a:endParaRPr>
          </a:p>
        </p:txBody>
      </p:sp>
      <p:sp>
        <p:nvSpPr>
          <p:cNvPr id="2053" name="TextBox 14"/>
          <p:cNvSpPr txBox="1">
            <a:spLocks noChangeArrowheads="1"/>
          </p:cNvSpPr>
          <p:nvPr/>
        </p:nvSpPr>
        <p:spPr bwMode="auto">
          <a:xfrm>
            <a:off x="1357313" y="477838"/>
            <a:ext cx="6578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sz="1800" b="1">
                <a:latin typeface="Times New Roman" pitchFamily="18" charset="0"/>
                <a:cs typeface="Times New Roman" pitchFamily="18" charset="0"/>
              </a:rPr>
              <a:t>ГОСУДАРСТВЕННЫЙ  КОМИТЕТ АЗЕРБАЙДЖАНСКОЙ РЕСПУБЛИКИ  ПО СТАТИСТИКЕ</a:t>
            </a:r>
          </a:p>
        </p:txBody>
      </p:sp>
      <p:sp>
        <p:nvSpPr>
          <p:cNvPr id="7" name="Subtitle 6"/>
          <p:cNvSpPr>
            <a:spLocks noGrp="1"/>
          </p:cNvSpPr>
          <p:nvPr>
            <p:ph type="subTitle" idx="1"/>
          </p:nvPr>
        </p:nvSpPr>
        <p:spPr>
          <a:xfrm>
            <a:off x="1371600" y="5286375"/>
            <a:ext cx="6400800" cy="352425"/>
          </a:xfrm>
        </p:spPr>
        <p:txBody>
          <a:bodyPr/>
          <a:lstStyle/>
          <a:p>
            <a:pPr eaLnBrk="1" hangingPunct="1">
              <a:defRPr/>
            </a:pPr>
            <a:r>
              <a:rPr lang="ru-RU" sz="2400" dirty="0" smtClean="0"/>
              <a:t>Стамбул, 6-8 мая 2015 года</a:t>
            </a:r>
            <a:endParaRPr lang="az-Latn-AZ" sz="24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23850" y="1143000"/>
            <a:ext cx="8532813" cy="543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en-US" sz="800">
              <a:latin typeface="Times New Roman" pitchFamily="18" charset="0"/>
              <a:cs typeface="Times New Roman" pitchFamily="18" charset="0"/>
            </a:endParaRPr>
          </a:p>
          <a:p>
            <a:pPr eaLnBrk="1" hangingPunct="1">
              <a:spcBef>
                <a:spcPct val="0"/>
              </a:spcBef>
              <a:buFontTx/>
              <a:buNone/>
            </a:pPr>
            <a:r>
              <a:rPr lang="ru-RU" altLang="en-US" sz="2400">
                <a:latin typeface="Times New Roman" pitchFamily="18" charset="0"/>
                <a:cs typeface="Times New Roman" pitchFamily="18" charset="0"/>
              </a:rPr>
              <a:t>Комиссионные вознаграждения и прочие доходы рассматриваются как </a:t>
            </a:r>
            <a:r>
              <a:rPr lang="ru-RU" altLang="en-US" sz="2400" b="1" i="1">
                <a:latin typeface="Times New Roman" pitchFamily="18" charset="0"/>
                <a:cs typeface="Times New Roman" pitchFamily="18" charset="0"/>
              </a:rPr>
              <a:t>рыночный выпуск</a:t>
            </a:r>
            <a:r>
              <a:rPr lang="ru-RU" altLang="en-US" sz="2400" b="1">
                <a:latin typeface="Times New Roman" pitchFamily="18" charset="0"/>
                <a:cs typeface="Times New Roman" pitchFamily="18" charset="0"/>
              </a:rPr>
              <a:t> </a:t>
            </a:r>
            <a:r>
              <a:rPr lang="ru-RU" altLang="en-US" sz="2400">
                <a:latin typeface="Times New Roman" pitchFamily="18" charset="0"/>
                <a:cs typeface="Times New Roman" pitchFamily="18" charset="0"/>
              </a:rPr>
              <a:t>Центрального Банка.</a:t>
            </a:r>
          </a:p>
          <a:p>
            <a:pPr eaLnBrk="1" hangingPunct="1">
              <a:spcBef>
                <a:spcPts val="1200"/>
              </a:spcBef>
              <a:buFontTx/>
              <a:buNone/>
            </a:pPr>
            <a:r>
              <a:rPr lang="ru-RU" altLang="en-US" sz="2400" b="1" i="1">
                <a:latin typeface="Times New Roman" pitchFamily="18" charset="0"/>
                <a:cs typeface="Times New Roman" pitchFamily="18" charset="0"/>
              </a:rPr>
              <a:t>Нерыночной выпуск </a:t>
            </a:r>
            <a:r>
              <a:rPr lang="ru-RU" altLang="en-US" sz="2400">
                <a:latin typeface="Times New Roman" pitchFamily="18" charset="0"/>
                <a:cs typeface="Times New Roman" pitchFamily="18" charset="0"/>
              </a:rPr>
              <a:t>ЦБ исчисляется, как разница между общим выпуском и рыночным выпуском.</a:t>
            </a:r>
          </a:p>
          <a:p>
            <a:pPr eaLnBrk="1" hangingPunct="1">
              <a:spcBef>
                <a:spcPct val="0"/>
              </a:spcBef>
              <a:buFontTx/>
              <a:buNone/>
            </a:pPr>
            <a:r>
              <a:rPr lang="ru-RU" altLang="en-US" sz="2400">
                <a:latin typeface="Times New Roman" pitchFamily="18" charset="0"/>
                <a:cs typeface="Times New Roman" pitchFamily="18" charset="0"/>
              </a:rPr>
              <a:t> </a:t>
            </a:r>
          </a:p>
          <a:p>
            <a:pPr eaLnBrk="1" hangingPunct="1">
              <a:spcBef>
                <a:spcPct val="0"/>
              </a:spcBef>
              <a:buFontTx/>
              <a:buNone/>
            </a:pPr>
            <a:r>
              <a:rPr lang="ru-RU" altLang="en-US" sz="2400">
                <a:latin typeface="Times New Roman" pitchFamily="18" charset="0"/>
                <a:cs typeface="Times New Roman" pitchFamily="18" charset="0"/>
              </a:rPr>
              <a:t>Рыночный выпуск центрального банка используется в качестве</a:t>
            </a:r>
          </a:p>
          <a:p>
            <a:pPr eaLnBrk="1" hangingPunct="1">
              <a:spcBef>
                <a:spcPct val="0"/>
              </a:spcBef>
              <a:buFontTx/>
              <a:buNone/>
            </a:pPr>
            <a:r>
              <a:rPr lang="ru-RU" altLang="en-US" sz="2400">
                <a:latin typeface="Times New Roman" pitchFamily="18" charset="0"/>
                <a:cs typeface="Times New Roman" pitchFamily="18" charset="0"/>
              </a:rPr>
              <a:t>промежуточного потребления другими финансовыми корпорациями, а также единицами секторов государственного управления и нефинансовых корпораций.</a:t>
            </a:r>
          </a:p>
          <a:p>
            <a:pPr eaLnBrk="1" hangingPunct="1">
              <a:spcBef>
                <a:spcPts val="1200"/>
              </a:spcBef>
              <a:buFontTx/>
              <a:buNone/>
            </a:pPr>
            <a:r>
              <a:rPr lang="ru-RU" altLang="en-US" sz="2400">
                <a:latin typeface="Times New Roman" pitchFamily="18" charset="0"/>
                <a:cs typeface="Times New Roman" pitchFamily="18" charset="0"/>
              </a:rPr>
              <a:t>Нерыночный выпуск центрального банка показывается в счете вторичного распределения доходов, как текущей трансферт от сектора финансовых корпораций сектору государственного управления</a:t>
            </a:r>
            <a:r>
              <a:rPr lang="en-US" altLang="en-US" sz="2400">
                <a:latin typeface="Times New Roman" pitchFamily="18" charset="0"/>
                <a:cs typeface="Times New Roman" pitchFamily="18" charset="0"/>
              </a:rPr>
              <a:t>.</a:t>
            </a:r>
            <a:endParaRPr lang="ru-RU" altLang="en-US" sz="2400">
              <a:latin typeface="Times New Roman" pitchFamily="18" charset="0"/>
              <a:cs typeface="Times New Roman" pitchFamily="18" charset="0"/>
            </a:endParaRPr>
          </a:p>
          <a:p>
            <a:pPr eaLnBrk="1" hangingPunct="1">
              <a:spcBef>
                <a:spcPct val="0"/>
              </a:spcBef>
              <a:buFontTx/>
              <a:buNone/>
            </a:pPr>
            <a:endParaRPr lang="ru-RU" altLang="en-US" sz="700">
              <a:latin typeface="Times New Roman" pitchFamily="18" charset="0"/>
              <a:cs typeface="Times New Roman" pitchFamily="18" charset="0"/>
            </a:endParaRPr>
          </a:p>
        </p:txBody>
      </p:sp>
      <p:sp>
        <p:nvSpPr>
          <p:cNvPr id="11267" name="Rectangle 4"/>
          <p:cNvSpPr>
            <a:spLocks noChangeArrowheads="1"/>
          </p:cNvSpPr>
          <p:nvPr/>
        </p:nvSpPr>
        <p:spPr bwMode="auto">
          <a:xfrm>
            <a:off x="428625" y="500063"/>
            <a:ext cx="8270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tabLst>
                <a:tab pos="2786063"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786063"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786063"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786063"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786063"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9pPr>
          </a:lstStyle>
          <a:p>
            <a:pPr algn="ctr" eaLnBrk="1" hangingPunct="1">
              <a:spcBef>
                <a:spcPct val="0"/>
              </a:spcBef>
              <a:buFontTx/>
              <a:buNone/>
            </a:pPr>
            <a:r>
              <a:rPr lang="ru-RU" altLang="en-US" sz="2800" b="1">
                <a:latin typeface="Times New Roman" pitchFamily="18" charset="0"/>
                <a:cs typeface="Times New Roman" pitchFamily="18" charset="0"/>
              </a:rPr>
              <a:t>Выпуск центрального банка, </a:t>
            </a:r>
            <a:r>
              <a:rPr lang="ru-RU" altLang="en-US" sz="2400" b="1" i="1">
                <a:latin typeface="Times New Roman" pitchFamily="18" charset="0"/>
                <a:cs typeface="Times New Roman" pitchFamily="18" charset="0"/>
              </a:rPr>
              <a:t>продолжение</a:t>
            </a:r>
            <a:r>
              <a:rPr lang="ru-RU" altLang="en-US" sz="2800" b="1" i="1">
                <a:latin typeface="Times New Roman" pitchFamily="18" charset="0"/>
                <a:cs typeface="Times New Roman" pitchFamily="18" charset="0"/>
              </a:rPr>
              <a:t> </a:t>
            </a:r>
            <a:endParaRPr lang="ru-RU" altLang="en-US" sz="2800" b="1">
              <a:latin typeface="Times New Roman" pitchFamily="18" charset="0"/>
              <a:cs typeface="Times New Roman" pitchFamily="18" charset="0"/>
            </a:endParaRPr>
          </a:p>
        </p:txBody>
      </p:sp>
      <p:sp>
        <p:nvSpPr>
          <p:cNvPr id="4" name="Slide Number Placeholder 1"/>
          <p:cNvSpPr>
            <a:spLocks noGrp="1"/>
          </p:cNvSpPr>
          <p:nvPr>
            <p:ph type="sldNum" sz="quarter" idx="12"/>
          </p:nvPr>
        </p:nvSpPr>
        <p:spPr/>
        <p:txBody>
          <a:bodyPr/>
          <a:lstStyle/>
          <a:p>
            <a:pPr>
              <a:defRPr/>
            </a:pPr>
            <a:fld id="{9133888E-7300-4673-A459-FE47DAFF6302}" type="slidenum">
              <a:rPr lang="en-US" smtClean="0"/>
              <a:pPr>
                <a:defRPr/>
              </a:pPr>
              <a:t>10</a:t>
            </a:fld>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9"/>
          <p:cNvSpPr>
            <a:spLocks noChangeArrowheads="1"/>
          </p:cNvSpPr>
          <p:nvPr/>
        </p:nvSpPr>
        <p:spPr bwMode="auto">
          <a:xfrm>
            <a:off x="500063" y="1714500"/>
            <a:ext cx="8143875" cy="2616200"/>
          </a:xfrm>
          <a:prstGeom prst="rect">
            <a:avLst/>
          </a:prstGeom>
          <a:noFill/>
          <a:ln w="9525">
            <a:noFill/>
            <a:miter lim="800000"/>
            <a:headEnd/>
            <a:tailEnd/>
          </a:ln>
        </p:spPr>
        <p:txBody>
          <a:bodyPr>
            <a:spAutoFit/>
          </a:bodyPr>
          <a:lstStyle/>
          <a:p>
            <a:pPr eaLnBrk="0" hangingPunct="0">
              <a:tabLst>
                <a:tab pos="228600" algn="l"/>
                <a:tab pos="698500" algn="l"/>
              </a:tabLst>
              <a:defRPr/>
            </a:pPr>
            <a:r>
              <a:rPr lang="ru-RU" sz="2400" dirty="0">
                <a:latin typeface="Times New Roman" pitchFamily="18" charset="0"/>
                <a:cs typeface="Times New Roman" pitchFamily="18" charset="0"/>
              </a:rPr>
              <a:t>Выпуск услуг кредитных организаций складывается из двух типов услуг:</a:t>
            </a:r>
          </a:p>
          <a:p>
            <a:pPr marL="622300" indent="-261938"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финансовые услуги, предоставляемые за плату в явной форме;</a:t>
            </a:r>
          </a:p>
          <a:p>
            <a:pPr marL="622300" indent="-261938"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услуги финансового посредничества, измеряемые косвенным образом (УФПИК). </a:t>
            </a:r>
          </a:p>
        </p:txBody>
      </p:sp>
      <p:sp>
        <p:nvSpPr>
          <p:cNvPr id="12291" name="Rectangle 3"/>
          <p:cNvSpPr>
            <a:spLocks noChangeArrowheads="1"/>
          </p:cNvSpPr>
          <p:nvPr/>
        </p:nvSpPr>
        <p:spPr bwMode="auto">
          <a:xfrm>
            <a:off x="285750" y="357188"/>
            <a:ext cx="8358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sz="2800" b="1">
                <a:latin typeface="Times New Roman" pitchFamily="18" charset="0"/>
                <a:cs typeface="Times New Roman" pitchFamily="18" charset="0"/>
              </a:rPr>
              <a:t> Выпуск услуг кредитных организаций</a:t>
            </a:r>
          </a:p>
        </p:txBody>
      </p:sp>
      <p:sp>
        <p:nvSpPr>
          <p:cNvPr id="4" name="Slide Number Placeholder 1"/>
          <p:cNvSpPr>
            <a:spLocks noGrp="1"/>
          </p:cNvSpPr>
          <p:nvPr>
            <p:ph type="sldNum" sz="quarter" idx="12"/>
          </p:nvPr>
        </p:nvSpPr>
        <p:spPr/>
        <p:txBody>
          <a:bodyPr/>
          <a:lstStyle/>
          <a:p>
            <a:pPr>
              <a:defRPr/>
            </a:pPr>
            <a:fld id="{81526ABA-6E78-4C49-ADEF-73E2B2A60D40}" type="slidenum">
              <a:rPr lang="en-US" smtClean="0"/>
              <a:pPr>
                <a:defRPr/>
              </a:pPr>
              <a:t>11</a:t>
            </a:fld>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9"/>
          <p:cNvSpPr>
            <a:spLocks noChangeArrowheads="1"/>
          </p:cNvSpPr>
          <p:nvPr/>
        </p:nvSpPr>
        <p:spPr bwMode="auto">
          <a:xfrm>
            <a:off x="500063" y="1714500"/>
            <a:ext cx="8143875" cy="4400550"/>
          </a:xfrm>
          <a:prstGeom prst="rect">
            <a:avLst/>
          </a:prstGeom>
          <a:noFill/>
          <a:ln w="9525">
            <a:noFill/>
            <a:miter lim="800000"/>
            <a:headEnd/>
            <a:tailEnd/>
          </a:ln>
        </p:spPr>
        <p:txBody>
          <a:bodyPr>
            <a:spAutoFit/>
          </a:bodyPr>
          <a:lstStyle/>
          <a:p>
            <a:pPr algn="just" eaLnBrk="0" hangingPunct="0">
              <a:tabLst>
                <a:tab pos="228600" algn="l"/>
                <a:tab pos="698500" algn="l"/>
              </a:tabLst>
              <a:defRPr/>
            </a:pPr>
            <a:r>
              <a:rPr lang="ru-RU" sz="2400" b="1" dirty="0">
                <a:latin typeface="Times New Roman" pitchFamily="18" charset="0"/>
                <a:cs typeface="Times New Roman" pitchFamily="18" charset="0"/>
              </a:rPr>
              <a:t>Источники информации:</a:t>
            </a:r>
          </a:p>
          <a:p>
            <a:pPr marL="622300" indent="-261938" algn="just"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Сводный отчет о прибылях и убытках коммерческих банков (Центральный Банк);</a:t>
            </a:r>
          </a:p>
          <a:p>
            <a:pPr marL="622300" indent="-261938" algn="just"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Сводный баланс активов и пассивов коммерческих банков (Центральный Банк);</a:t>
            </a:r>
          </a:p>
          <a:p>
            <a:pPr marL="622300" indent="-261938" algn="just"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Данные о ставках по кредитам и депозитам (Центральный Банк);</a:t>
            </a:r>
          </a:p>
          <a:p>
            <a:pPr marL="622300" indent="-261938" algn="just"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Данные статистической формы № 2-банк «Об основных показателях финансово-экономической деятельности финансово-кредитных организаций»</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13315" name="Rectangle 3"/>
          <p:cNvSpPr>
            <a:spLocks noChangeArrowheads="1"/>
          </p:cNvSpPr>
          <p:nvPr/>
        </p:nvSpPr>
        <p:spPr bwMode="auto">
          <a:xfrm>
            <a:off x="285750" y="357188"/>
            <a:ext cx="83581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b="1">
                <a:latin typeface="Times New Roman" pitchFamily="18" charset="0"/>
                <a:cs typeface="Times New Roman" pitchFamily="18" charset="0"/>
              </a:rPr>
              <a:t> </a:t>
            </a:r>
            <a:r>
              <a:rPr lang="ru-RU" altLang="en-US" sz="2800" b="1">
                <a:latin typeface="Times New Roman" pitchFamily="18" charset="0"/>
                <a:cs typeface="Times New Roman" pitchFamily="18" charset="0"/>
              </a:rPr>
              <a:t>Выпуск услуг кредитных организаций, </a:t>
            </a:r>
            <a:r>
              <a:rPr lang="ru-RU" altLang="en-US" sz="2400" b="1" i="1">
                <a:latin typeface="Times New Roman" pitchFamily="18" charset="0"/>
                <a:cs typeface="Times New Roman" pitchFamily="18" charset="0"/>
              </a:rPr>
              <a:t>продолжение</a:t>
            </a:r>
          </a:p>
        </p:txBody>
      </p:sp>
      <p:sp>
        <p:nvSpPr>
          <p:cNvPr id="4" name="Slide Number Placeholder 1"/>
          <p:cNvSpPr>
            <a:spLocks noGrp="1"/>
          </p:cNvSpPr>
          <p:nvPr>
            <p:ph type="sldNum" sz="quarter" idx="12"/>
          </p:nvPr>
        </p:nvSpPr>
        <p:spPr/>
        <p:txBody>
          <a:bodyPr/>
          <a:lstStyle/>
          <a:p>
            <a:pPr>
              <a:defRPr/>
            </a:pPr>
            <a:fld id="{2CA84A43-6DBC-451A-9A5C-7A28507968BD}" type="slidenum">
              <a:rPr lang="en-US" smtClean="0"/>
              <a:pPr>
                <a:defRPr/>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9"/>
          <p:cNvSpPr>
            <a:spLocks noChangeArrowheads="1"/>
          </p:cNvSpPr>
          <p:nvPr/>
        </p:nvSpPr>
        <p:spPr bwMode="auto">
          <a:xfrm>
            <a:off x="500063" y="2000250"/>
            <a:ext cx="8143875" cy="2770188"/>
          </a:xfrm>
          <a:prstGeom prst="rect">
            <a:avLst/>
          </a:prstGeom>
          <a:noFill/>
          <a:ln w="9525">
            <a:noFill/>
            <a:miter lim="800000"/>
            <a:headEnd/>
            <a:tailEnd/>
          </a:ln>
        </p:spPr>
        <p:txBody>
          <a:bodyPr>
            <a:spAutoFit/>
          </a:bodyPr>
          <a:lstStyle/>
          <a:p>
            <a:pPr algn="just" eaLnBrk="0" hangingPunct="0">
              <a:tabLst>
                <a:tab pos="228600" algn="l"/>
                <a:tab pos="698500" algn="l"/>
              </a:tabLst>
              <a:defRPr/>
            </a:pPr>
            <a:r>
              <a:rPr lang="ru-RU" sz="2400" b="1" i="1" dirty="0">
                <a:latin typeface="Times New Roman" pitchFamily="18" charset="0"/>
                <a:cs typeface="Times New Roman" pitchFamily="18" charset="0"/>
              </a:rPr>
              <a:t>Выпуск услуг, предоставляемых за плату в явной форме </a:t>
            </a:r>
            <a:r>
              <a:rPr lang="ru-RU" sz="2400" dirty="0">
                <a:latin typeface="Times New Roman" pitchFamily="18" charset="0"/>
                <a:cs typeface="Times New Roman" pitchFamily="18" charset="0"/>
              </a:rPr>
              <a:t>расчитывается сумированием следующих статей</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из отчета о прибылях и убытках:</a:t>
            </a:r>
          </a:p>
          <a:p>
            <a:pPr marL="622300" indent="-261938" algn="just"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Доходы по операциям со счетами;</a:t>
            </a:r>
          </a:p>
          <a:p>
            <a:pPr marL="622300" indent="-261938" algn="just"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Комиссионный доход от предоставления прочих услуг;</a:t>
            </a:r>
          </a:p>
          <a:p>
            <a:pPr marL="622300" indent="-261938" algn="just"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Прочие операционные доходы</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14339" name="Rectangle 3"/>
          <p:cNvSpPr>
            <a:spLocks noChangeArrowheads="1"/>
          </p:cNvSpPr>
          <p:nvPr/>
        </p:nvSpPr>
        <p:spPr bwMode="auto">
          <a:xfrm>
            <a:off x="285750" y="357188"/>
            <a:ext cx="83581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b="1">
                <a:latin typeface="Times New Roman" pitchFamily="18" charset="0"/>
                <a:cs typeface="Times New Roman" pitchFamily="18" charset="0"/>
              </a:rPr>
              <a:t> </a:t>
            </a:r>
            <a:r>
              <a:rPr lang="ru-RU" altLang="en-US" sz="2800" b="1">
                <a:latin typeface="Times New Roman" pitchFamily="18" charset="0"/>
                <a:cs typeface="Times New Roman" pitchFamily="18" charset="0"/>
              </a:rPr>
              <a:t>Выпуск услуг кредитных организаций, </a:t>
            </a:r>
            <a:r>
              <a:rPr lang="ru-RU" altLang="en-US" sz="2400" b="1" i="1">
                <a:latin typeface="Times New Roman" pitchFamily="18" charset="0"/>
                <a:cs typeface="Times New Roman" pitchFamily="18" charset="0"/>
              </a:rPr>
              <a:t>продолжение</a:t>
            </a:r>
          </a:p>
        </p:txBody>
      </p:sp>
      <p:sp>
        <p:nvSpPr>
          <p:cNvPr id="4" name="Slide Number Placeholder 1"/>
          <p:cNvSpPr>
            <a:spLocks noGrp="1"/>
          </p:cNvSpPr>
          <p:nvPr>
            <p:ph type="sldNum" sz="quarter" idx="12"/>
          </p:nvPr>
        </p:nvSpPr>
        <p:spPr/>
        <p:txBody>
          <a:bodyPr/>
          <a:lstStyle/>
          <a:p>
            <a:pPr>
              <a:defRPr/>
            </a:pPr>
            <a:fld id="{93F3BE0D-011B-4E36-AE5D-B0CB69134D0D}" type="slidenum">
              <a:rPr lang="en-US" smtClean="0"/>
              <a:pPr>
                <a:defRPr/>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9"/>
          <p:cNvSpPr>
            <a:spLocks noChangeArrowheads="1"/>
          </p:cNvSpPr>
          <p:nvPr/>
        </p:nvSpPr>
        <p:spPr bwMode="auto">
          <a:xfrm>
            <a:off x="500063" y="1643063"/>
            <a:ext cx="8143875"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tabLst>
                <a:tab pos="-53975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53975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53975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53975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53975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53975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53975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53975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539750" algn="l"/>
              </a:tabLst>
              <a:defRPr sz="2000">
                <a:solidFill>
                  <a:schemeClr val="tx1"/>
                </a:solidFill>
                <a:latin typeface="Calibri" pitchFamily="34" charset="0"/>
              </a:defRPr>
            </a:lvl9pPr>
          </a:lstStyle>
          <a:p>
            <a:pPr>
              <a:spcBef>
                <a:spcPct val="0"/>
              </a:spcBef>
              <a:buFontTx/>
              <a:buNone/>
            </a:pPr>
            <a:r>
              <a:rPr lang="ru-RU" altLang="en-US" sz="2400" b="1" i="1">
                <a:latin typeface="Times New Roman" pitchFamily="18" charset="0"/>
                <a:cs typeface="Times New Roman" pitchFamily="18" charset="0"/>
              </a:rPr>
              <a:t>Выпуск услуг финансового посредничества, измеряемых косвенным образом (УФПИК) </a:t>
            </a:r>
            <a:r>
              <a:rPr lang="ru-RU" altLang="en-US" sz="2400">
                <a:latin typeface="Times New Roman" pitchFamily="18" charset="0"/>
                <a:cs typeface="Times New Roman" pitchFamily="18" charset="0"/>
              </a:rPr>
              <a:t>расчитываеся по стандартной формуле:</a:t>
            </a:r>
            <a:r>
              <a:rPr lang="ru-RU" altLang="en-US" sz="2400">
                <a:latin typeface="Arial" charset="0"/>
                <a:cs typeface="Times New Roman" pitchFamily="18" charset="0"/>
              </a:rPr>
              <a:t> </a:t>
            </a:r>
          </a:p>
          <a:p>
            <a:pPr>
              <a:spcBef>
                <a:spcPct val="0"/>
              </a:spcBef>
              <a:buFontTx/>
              <a:buNone/>
            </a:pPr>
            <a:endParaRPr lang="ru-RU" altLang="en-US" sz="2400">
              <a:latin typeface="Arial" charset="0"/>
              <a:cs typeface="Times New Roman" pitchFamily="18" charset="0"/>
            </a:endParaRPr>
          </a:p>
          <a:p>
            <a:pPr algn="ctr">
              <a:spcBef>
                <a:spcPct val="0"/>
              </a:spcBef>
              <a:buFontTx/>
              <a:buNone/>
            </a:pPr>
            <a:r>
              <a:rPr lang="ru-RU" altLang="en-US" sz="2400">
                <a:latin typeface="Times New Roman" pitchFamily="18" charset="0"/>
                <a:cs typeface="Times New Roman" pitchFamily="18" charset="0"/>
              </a:rPr>
              <a:t>УФПИК = [(rL – rr) </a:t>
            </a:r>
            <a:r>
              <a:rPr lang="en-US" altLang="en-US" sz="2400">
                <a:latin typeface="Times New Roman" pitchFamily="18" charset="0"/>
                <a:cs typeface="Times New Roman" pitchFamily="18" charset="0"/>
              </a:rPr>
              <a:t>x yL</a:t>
            </a:r>
            <a:r>
              <a:rPr lang="ru-RU" altLang="en-US" sz="2400">
                <a:latin typeface="Times New Roman" pitchFamily="18" charset="0"/>
                <a:cs typeface="Times New Roman" pitchFamily="18" charset="0"/>
              </a:rPr>
              <a:t>] + [(</a:t>
            </a:r>
            <a:r>
              <a:rPr lang="en-US" altLang="en-US" sz="2400">
                <a:latin typeface="Times New Roman" pitchFamily="18" charset="0"/>
                <a:cs typeface="Times New Roman" pitchFamily="18" charset="0"/>
              </a:rPr>
              <a:t>rr</a:t>
            </a:r>
            <a:r>
              <a:rPr lang="ru-RU" altLang="en-US" sz="2400">
                <a:latin typeface="Times New Roman" pitchFamily="18" charset="0"/>
                <a:cs typeface="Times New Roman" pitchFamily="18" charset="0"/>
              </a:rPr>
              <a:t> – </a:t>
            </a:r>
            <a:r>
              <a:rPr lang="en-US" altLang="en-US" sz="2400">
                <a:latin typeface="Times New Roman" pitchFamily="18" charset="0"/>
                <a:cs typeface="Times New Roman" pitchFamily="18" charset="0"/>
              </a:rPr>
              <a:t>rD</a:t>
            </a:r>
            <a:r>
              <a:rPr lang="ru-RU" altLang="en-US" sz="2400">
                <a:latin typeface="Times New Roman" pitchFamily="18" charset="0"/>
                <a:cs typeface="Times New Roman" pitchFamily="18" charset="0"/>
              </a:rPr>
              <a:t>) </a:t>
            </a:r>
            <a:r>
              <a:rPr lang="en-US" altLang="en-US" sz="2400">
                <a:latin typeface="Times New Roman" pitchFamily="18" charset="0"/>
                <a:cs typeface="Times New Roman" pitchFamily="18" charset="0"/>
              </a:rPr>
              <a:t>x yD</a:t>
            </a:r>
            <a:r>
              <a:rPr lang="ru-RU" altLang="en-US" sz="2400">
                <a:latin typeface="Times New Roman" pitchFamily="18" charset="0"/>
                <a:cs typeface="Times New Roman" pitchFamily="18" charset="0"/>
              </a:rPr>
              <a:t>] ,</a:t>
            </a:r>
            <a:endParaRPr lang="ru-RU" altLang="en-US" sz="1400">
              <a:latin typeface="Times New Roman" pitchFamily="18" charset="0"/>
              <a:cs typeface="Times New Roman" pitchFamily="18" charset="0"/>
            </a:endParaRPr>
          </a:p>
          <a:p>
            <a:pPr>
              <a:spcBef>
                <a:spcPct val="0"/>
              </a:spcBef>
              <a:buFontTx/>
              <a:buNone/>
            </a:pPr>
            <a:r>
              <a:rPr lang="ru-RU" altLang="en-US" sz="2400">
                <a:latin typeface="Times New Roman" pitchFamily="18" charset="0"/>
                <a:cs typeface="Times New Roman" pitchFamily="18" charset="0"/>
              </a:rPr>
              <a:t> </a:t>
            </a:r>
            <a:endParaRPr lang="ru-RU" altLang="en-US" sz="1400">
              <a:latin typeface="Times New Roman" pitchFamily="18" charset="0"/>
              <a:cs typeface="Times New Roman" pitchFamily="18" charset="0"/>
            </a:endParaRPr>
          </a:p>
          <a:p>
            <a:pPr>
              <a:spcBef>
                <a:spcPct val="0"/>
              </a:spcBef>
              <a:buFontTx/>
              <a:buNone/>
            </a:pPr>
            <a:r>
              <a:rPr lang="ru-RU" altLang="en-US" sz="2400">
                <a:latin typeface="Times New Roman" pitchFamily="18" charset="0"/>
                <a:cs typeface="Times New Roman" pitchFamily="18" charset="0"/>
              </a:rPr>
              <a:t>где  </a:t>
            </a:r>
            <a:r>
              <a:rPr lang="en-US" altLang="en-US" sz="2400">
                <a:latin typeface="Times New Roman" pitchFamily="18" charset="0"/>
                <a:cs typeface="Times New Roman" pitchFamily="18" charset="0"/>
              </a:rPr>
              <a:t>yL</a:t>
            </a:r>
            <a:r>
              <a:rPr lang="ru-RU" altLang="en-US" sz="2400">
                <a:latin typeface="Times New Roman" pitchFamily="18" charset="0"/>
                <a:cs typeface="Times New Roman" pitchFamily="18" charset="0"/>
              </a:rPr>
              <a:t> – остатки кредитов в среднем за отчетный период;</a:t>
            </a:r>
            <a:endParaRPr lang="ru-RU" altLang="en-US" sz="1400">
              <a:latin typeface="Times New Roman" pitchFamily="18" charset="0"/>
              <a:cs typeface="Times New Roman" pitchFamily="18" charset="0"/>
            </a:endParaRPr>
          </a:p>
          <a:p>
            <a:pPr>
              <a:spcBef>
                <a:spcPct val="0"/>
              </a:spcBef>
              <a:buFontTx/>
              <a:buNone/>
            </a:pPr>
            <a:r>
              <a:rPr lang="en-US" altLang="en-US" sz="2400">
                <a:latin typeface="Times New Roman" pitchFamily="18" charset="0"/>
                <a:cs typeface="Times New Roman" pitchFamily="18" charset="0"/>
              </a:rPr>
              <a:t>yD</a:t>
            </a:r>
            <a:r>
              <a:rPr lang="ru-RU" altLang="en-US" sz="2400">
                <a:latin typeface="Times New Roman" pitchFamily="18" charset="0"/>
                <a:cs typeface="Times New Roman" pitchFamily="18" charset="0"/>
              </a:rPr>
              <a:t> – остатки депозитов в среднем за отчетный период,</a:t>
            </a:r>
            <a:endParaRPr lang="ru-RU" altLang="en-US" sz="1400">
              <a:latin typeface="Times New Roman" pitchFamily="18" charset="0"/>
              <a:cs typeface="Times New Roman" pitchFamily="18" charset="0"/>
            </a:endParaRPr>
          </a:p>
          <a:p>
            <a:pPr>
              <a:spcBef>
                <a:spcPct val="0"/>
              </a:spcBef>
              <a:buFontTx/>
              <a:buNone/>
            </a:pPr>
            <a:r>
              <a:rPr lang="ru-RU" altLang="en-US" sz="2400">
                <a:latin typeface="Times New Roman" pitchFamily="18" charset="0"/>
                <a:cs typeface="Times New Roman" pitchFamily="18" charset="0"/>
              </a:rPr>
              <a:t>rL – ставка процента по ссудам,</a:t>
            </a:r>
            <a:endParaRPr lang="ru-RU" altLang="en-US" sz="1400">
              <a:latin typeface="Times New Roman" pitchFamily="18" charset="0"/>
              <a:cs typeface="Times New Roman" pitchFamily="18" charset="0"/>
            </a:endParaRPr>
          </a:p>
          <a:p>
            <a:pPr>
              <a:spcBef>
                <a:spcPct val="0"/>
              </a:spcBef>
              <a:buFontTx/>
              <a:buNone/>
            </a:pPr>
            <a:r>
              <a:rPr lang="en-US" altLang="en-US" sz="2400">
                <a:latin typeface="Times New Roman" pitchFamily="18" charset="0"/>
                <a:cs typeface="Times New Roman" pitchFamily="18" charset="0"/>
              </a:rPr>
              <a:t>rD</a:t>
            </a:r>
            <a:r>
              <a:rPr lang="ru-RU" altLang="en-US" sz="2400">
                <a:latin typeface="Times New Roman" pitchFamily="18" charset="0"/>
                <a:cs typeface="Times New Roman" pitchFamily="18" charset="0"/>
              </a:rPr>
              <a:t> – ставка процента по депозитам,</a:t>
            </a:r>
            <a:endParaRPr lang="ru-RU" altLang="en-US" sz="1400">
              <a:latin typeface="Times New Roman" pitchFamily="18" charset="0"/>
              <a:cs typeface="Times New Roman" pitchFamily="18" charset="0"/>
            </a:endParaRPr>
          </a:p>
          <a:p>
            <a:pPr>
              <a:spcBef>
                <a:spcPct val="0"/>
              </a:spcBef>
              <a:buFontTx/>
              <a:buNone/>
            </a:pPr>
            <a:r>
              <a:rPr lang="ru-RU" altLang="en-US" sz="2400">
                <a:latin typeface="Times New Roman" pitchFamily="18" charset="0"/>
                <a:cs typeface="Times New Roman" pitchFamily="18" charset="0"/>
              </a:rPr>
              <a:t>rr – базисная ставка процента.</a:t>
            </a:r>
          </a:p>
        </p:txBody>
      </p:sp>
      <p:sp>
        <p:nvSpPr>
          <p:cNvPr id="15363" name="Rectangle 3"/>
          <p:cNvSpPr>
            <a:spLocks noChangeArrowheads="1"/>
          </p:cNvSpPr>
          <p:nvPr/>
        </p:nvSpPr>
        <p:spPr bwMode="auto">
          <a:xfrm>
            <a:off x="285750" y="357188"/>
            <a:ext cx="83581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sz="2800" b="1">
                <a:latin typeface="Times New Roman" pitchFamily="18" charset="0"/>
                <a:cs typeface="Times New Roman" pitchFamily="18" charset="0"/>
              </a:rPr>
              <a:t> Выпуск услуг кредитных организаций, </a:t>
            </a:r>
            <a:r>
              <a:rPr lang="ru-RU" altLang="en-US" sz="2400" b="1" i="1">
                <a:latin typeface="Times New Roman" pitchFamily="18" charset="0"/>
                <a:cs typeface="Times New Roman" pitchFamily="18" charset="0"/>
              </a:rPr>
              <a:t>продолжение</a:t>
            </a:r>
          </a:p>
        </p:txBody>
      </p:sp>
      <p:sp>
        <p:nvSpPr>
          <p:cNvPr id="4" name="Slide Number Placeholder 1"/>
          <p:cNvSpPr>
            <a:spLocks noGrp="1"/>
          </p:cNvSpPr>
          <p:nvPr>
            <p:ph type="sldNum" sz="quarter" idx="12"/>
          </p:nvPr>
        </p:nvSpPr>
        <p:spPr/>
        <p:txBody>
          <a:bodyPr/>
          <a:lstStyle/>
          <a:p>
            <a:pPr>
              <a:defRPr/>
            </a:pPr>
            <a:fld id="{FFBC1D92-6A00-48FB-8AA7-E081B54A5321}" type="slidenum">
              <a:rPr lang="en-US" smtClean="0"/>
              <a:pPr>
                <a:defRPr/>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9"/>
          <p:cNvSpPr>
            <a:spLocks noChangeArrowheads="1"/>
          </p:cNvSpPr>
          <p:nvPr/>
        </p:nvSpPr>
        <p:spPr bwMode="auto">
          <a:xfrm>
            <a:off x="500063" y="1643063"/>
            <a:ext cx="8143875" cy="430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7675" indent="-2730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ts val="600"/>
              </a:spcBef>
            </a:pPr>
            <a:r>
              <a:rPr lang="ru-RU" altLang="en-US" sz="2400" b="1" i="1">
                <a:latin typeface="Times New Roman" pitchFamily="18" charset="0"/>
                <a:cs typeface="Times New Roman" pitchFamily="18" charset="0"/>
              </a:rPr>
              <a:t>Базовая ставка</a:t>
            </a:r>
            <a:r>
              <a:rPr lang="ru-RU" altLang="en-US" sz="2400">
                <a:latin typeface="Times New Roman" pitchFamily="18" charset="0"/>
                <a:cs typeface="Times New Roman" pitchFamily="18" charset="0"/>
              </a:rPr>
              <a:t> рассчитывается с использованием данных об остатках и процентных ставках по кредитам и депозитам юридических и физических лиц, номинированных в национальной и иностранной валютах; </a:t>
            </a:r>
          </a:p>
          <a:p>
            <a:pPr eaLnBrk="1" hangingPunct="1">
              <a:spcBef>
                <a:spcPts val="600"/>
              </a:spcBef>
            </a:pPr>
            <a:r>
              <a:rPr lang="ru-RU" altLang="en-US" sz="2400">
                <a:latin typeface="Times New Roman" pitchFamily="18" charset="0"/>
                <a:cs typeface="Times New Roman" pitchFamily="18" charset="0"/>
              </a:rPr>
              <a:t>рассчитываются</a:t>
            </a:r>
            <a:r>
              <a:rPr lang="ru-RU" altLang="en-US" sz="2400" b="1" i="1">
                <a:latin typeface="Times New Roman" pitchFamily="18" charset="0"/>
                <a:cs typeface="Times New Roman" pitchFamily="18" charset="0"/>
              </a:rPr>
              <a:t> две базисные ставки </a:t>
            </a:r>
            <a:r>
              <a:rPr lang="ru-RU" altLang="en-US" sz="2400">
                <a:latin typeface="Times New Roman" pitchFamily="18" charset="0"/>
                <a:cs typeface="Times New Roman" pitchFamily="18" charset="0"/>
              </a:rPr>
              <a:t>- по денежным активам, номинированным в национальной валюте и денежным активам номинированным иностранной валюте.</a:t>
            </a:r>
          </a:p>
          <a:p>
            <a:pPr eaLnBrk="1" hangingPunct="1">
              <a:spcBef>
                <a:spcPts val="600"/>
              </a:spcBef>
            </a:pPr>
            <a:r>
              <a:rPr lang="ru-RU" altLang="en-US" sz="2400">
                <a:latin typeface="Times New Roman" pitchFamily="18" charset="0"/>
                <a:cs typeface="Times New Roman" pitchFamily="18" charset="0"/>
              </a:rPr>
              <a:t>Базовые ставки рассчитываются, как средневзвешенные значения ставок по кредитам и депозитам.</a:t>
            </a:r>
          </a:p>
        </p:txBody>
      </p:sp>
      <p:sp>
        <p:nvSpPr>
          <p:cNvPr id="16387" name="Rectangle 3"/>
          <p:cNvSpPr>
            <a:spLocks noChangeArrowheads="1"/>
          </p:cNvSpPr>
          <p:nvPr/>
        </p:nvSpPr>
        <p:spPr bwMode="auto">
          <a:xfrm>
            <a:off x="285750" y="357188"/>
            <a:ext cx="83581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b="1">
                <a:latin typeface="Times New Roman" pitchFamily="18" charset="0"/>
                <a:cs typeface="Times New Roman" pitchFamily="18" charset="0"/>
              </a:rPr>
              <a:t> </a:t>
            </a:r>
            <a:r>
              <a:rPr lang="ru-RU" altLang="en-US" sz="2800" b="1">
                <a:latin typeface="Times New Roman" pitchFamily="18" charset="0"/>
                <a:cs typeface="Times New Roman" pitchFamily="18" charset="0"/>
              </a:rPr>
              <a:t>Выпуск услуг кредитных организаций, </a:t>
            </a:r>
            <a:r>
              <a:rPr lang="ru-RU" altLang="en-US" sz="2400" b="1" i="1">
                <a:latin typeface="Times New Roman" pitchFamily="18" charset="0"/>
                <a:cs typeface="Times New Roman" pitchFamily="18" charset="0"/>
              </a:rPr>
              <a:t>продолжение</a:t>
            </a:r>
          </a:p>
        </p:txBody>
      </p:sp>
      <p:sp>
        <p:nvSpPr>
          <p:cNvPr id="4" name="Slide Number Placeholder 1"/>
          <p:cNvSpPr>
            <a:spLocks noGrp="1"/>
          </p:cNvSpPr>
          <p:nvPr>
            <p:ph type="sldNum" sz="quarter" idx="12"/>
          </p:nvPr>
        </p:nvSpPr>
        <p:spPr/>
        <p:txBody>
          <a:bodyPr/>
          <a:lstStyle/>
          <a:p>
            <a:pPr>
              <a:defRPr/>
            </a:pPr>
            <a:fld id="{0B4D4901-16AE-415D-BA66-4D633E64A8BF}" type="slidenum">
              <a:rPr lang="en-US" smtClean="0"/>
              <a:pPr>
                <a:defRPr/>
              </a:pPr>
              <a:t>15</a:t>
            </a:fld>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9"/>
          <p:cNvSpPr>
            <a:spLocks noChangeArrowheads="1"/>
          </p:cNvSpPr>
          <p:nvPr/>
        </p:nvSpPr>
        <p:spPr bwMode="auto">
          <a:xfrm>
            <a:off x="500063" y="1643063"/>
            <a:ext cx="8143875" cy="367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47675" indent="-27305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ts val="600"/>
              </a:spcBef>
            </a:pPr>
            <a:r>
              <a:rPr lang="ru-RU" altLang="en-US" sz="2400" b="1" i="1">
                <a:latin typeface="Times New Roman" pitchFamily="18" charset="0"/>
                <a:cs typeface="Times New Roman" pitchFamily="18" charset="0"/>
              </a:rPr>
              <a:t>УФПИК распределяется по институциональным секторам и подсекторам</a:t>
            </a:r>
            <a:r>
              <a:rPr lang="ru-RU" altLang="en-US" sz="2400">
                <a:latin typeface="Times New Roman" pitchFamily="18" charset="0"/>
                <a:cs typeface="Times New Roman" pitchFamily="18" charset="0"/>
              </a:rPr>
              <a:t> пропорционально среднегодовым остаткам кредитов и депозитов, на основании данных, предоставленных Центральным Банком; </a:t>
            </a:r>
          </a:p>
          <a:p>
            <a:pPr eaLnBrk="1" hangingPunct="1">
              <a:spcBef>
                <a:spcPts val="600"/>
              </a:spcBef>
              <a:buFontTx/>
              <a:buNone/>
            </a:pPr>
            <a:endParaRPr lang="ru-RU" altLang="en-US" sz="1200">
              <a:latin typeface="Times New Roman" pitchFamily="18" charset="0"/>
              <a:cs typeface="Times New Roman" pitchFamily="18" charset="0"/>
            </a:endParaRPr>
          </a:p>
          <a:p>
            <a:pPr eaLnBrk="1" hangingPunct="1">
              <a:spcBef>
                <a:spcPct val="0"/>
              </a:spcBef>
            </a:pPr>
            <a:r>
              <a:rPr lang="ru-RU" altLang="en-US" sz="2400">
                <a:latin typeface="Times New Roman" pitchFamily="18" charset="0"/>
                <a:cs typeface="Times New Roman" pitchFamily="18" charset="0"/>
              </a:rPr>
              <a:t>учитывая незначительную долю внешних операций по кредитам и депозитам и отсутствие всей необходимой информации, </a:t>
            </a:r>
            <a:r>
              <a:rPr lang="ru-RU" altLang="en-US" sz="2400" i="1">
                <a:latin typeface="Times New Roman" pitchFamily="18" charset="0"/>
                <a:cs typeface="Times New Roman" pitchFamily="18" charset="0"/>
              </a:rPr>
              <a:t>показатели экспорта и импорта УФПИК пока не рассчитываются</a:t>
            </a:r>
            <a:r>
              <a:rPr lang="ru-RU" altLang="en-US" sz="2400">
                <a:latin typeface="Times New Roman" pitchFamily="18" charset="0"/>
                <a:cs typeface="Times New Roman" pitchFamily="18" charset="0"/>
              </a:rPr>
              <a:t>.</a:t>
            </a:r>
          </a:p>
        </p:txBody>
      </p:sp>
      <p:sp>
        <p:nvSpPr>
          <p:cNvPr id="17411" name="Rectangle 3"/>
          <p:cNvSpPr>
            <a:spLocks noChangeArrowheads="1"/>
          </p:cNvSpPr>
          <p:nvPr/>
        </p:nvSpPr>
        <p:spPr bwMode="auto">
          <a:xfrm>
            <a:off x="285750" y="357188"/>
            <a:ext cx="83581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b="1">
                <a:latin typeface="Times New Roman" pitchFamily="18" charset="0"/>
                <a:cs typeface="Times New Roman" pitchFamily="18" charset="0"/>
              </a:rPr>
              <a:t> </a:t>
            </a:r>
            <a:r>
              <a:rPr lang="ru-RU" altLang="en-US" sz="2800" b="1">
                <a:latin typeface="Times New Roman" pitchFamily="18" charset="0"/>
                <a:cs typeface="Times New Roman" pitchFamily="18" charset="0"/>
              </a:rPr>
              <a:t>Выпуск услуг кредитных организаций, </a:t>
            </a:r>
            <a:r>
              <a:rPr lang="ru-RU" altLang="en-US" sz="2400" b="1" i="1">
                <a:latin typeface="Times New Roman" pitchFamily="18" charset="0"/>
                <a:cs typeface="Times New Roman" pitchFamily="18" charset="0"/>
              </a:rPr>
              <a:t>продолжение</a:t>
            </a:r>
          </a:p>
        </p:txBody>
      </p:sp>
      <p:sp>
        <p:nvSpPr>
          <p:cNvPr id="4" name="Slide Number Placeholder 1"/>
          <p:cNvSpPr>
            <a:spLocks noGrp="1"/>
          </p:cNvSpPr>
          <p:nvPr>
            <p:ph type="sldNum" sz="quarter" idx="12"/>
          </p:nvPr>
        </p:nvSpPr>
        <p:spPr/>
        <p:txBody>
          <a:bodyPr/>
          <a:lstStyle/>
          <a:p>
            <a:pPr>
              <a:defRPr/>
            </a:pPr>
            <a:fld id="{A3B8272F-314B-4392-ADA5-AA7AE0089B76}" type="slidenum">
              <a:rPr lang="en-US" smtClean="0"/>
              <a:pPr>
                <a:defRPr/>
              </a:pPr>
              <a:t>16</a:t>
            </a:fld>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457200" y="1600200"/>
            <a:ext cx="8229600" cy="3757613"/>
          </a:xfrm>
        </p:spPr>
        <p:txBody>
          <a:bodyPr/>
          <a:lstStyle/>
          <a:p>
            <a:pPr marL="0" indent="0" algn="just">
              <a:buFont typeface="Arial" charset="0"/>
              <a:buNone/>
              <a:defRPr/>
            </a:pPr>
            <a:r>
              <a:rPr lang="ru-RU" sz="2400" b="1" i="1" dirty="0" smtClean="0">
                <a:latin typeface="Times New Roman" pitchFamily="18" charset="0"/>
                <a:cs typeface="Times New Roman" pitchFamily="18" charset="0"/>
              </a:rPr>
              <a:t>Выпуск услуг страхования</a:t>
            </a:r>
            <a:r>
              <a:rPr lang="ru-RU" sz="2400" dirty="0" smtClean="0">
                <a:latin typeface="Times New Roman" pitchFamily="18" charset="0"/>
                <a:cs typeface="Times New Roman" pitchFamily="18" charset="0"/>
              </a:rPr>
              <a:t> состоит из следующих видов страховых услуг:</a:t>
            </a:r>
          </a:p>
          <a:p>
            <a:pPr marL="174625" indent="273050" algn="just">
              <a:spcBef>
                <a:spcPts val="1200"/>
              </a:spcBef>
              <a:buFont typeface="Arial" pitchFamily="34" charset="0"/>
              <a:buChar char="•"/>
              <a:defRPr/>
            </a:pPr>
            <a:r>
              <a:rPr lang="ru-RU" sz="2400" dirty="0" smtClean="0">
                <a:latin typeface="Times New Roman" pitchFamily="18" charset="0"/>
                <a:cs typeface="Times New Roman" pitchFamily="18" charset="0"/>
              </a:rPr>
              <a:t>услуги прямого страхования;</a:t>
            </a:r>
          </a:p>
          <a:p>
            <a:pPr marL="174625" indent="447675" algn="just">
              <a:spcBef>
                <a:spcPts val="1200"/>
              </a:spcBef>
              <a:defRPr/>
            </a:pPr>
            <a:r>
              <a:rPr lang="ru-RU" sz="2400" i="1" dirty="0" smtClean="0">
                <a:latin typeface="Times New Roman" pitchFamily="18" charset="0"/>
                <a:cs typeface="Times New Roman" pitchFamily="18" charset="0"/>
              </a:rPr>
              <a:t>в том числе:</a:t>
            </a:r>
          </a:p>
          <a:p>
            <a:pPr marL="622300" indent="273050" algn="just">
              <a:spcBef>
                <a:spcPts val="1200"/>
              </a:spcBef>
              <a:buFont typeface="Arial" pitchFamily="34" charset="0"/>
              <a:buChar char="•"/>
              <a:defRPr/>
            </a:pPr>
            <a:r>
              <a:rPr lang="ru-RU" sz="2400" dirty="0" smtClean="0">
                <a:latin typeface="Times New Roman" pitchFamily="18" charset="0"/>
                <a:cs typeface="Times New Roman" pitchFamily="18" charset="0"/>
              </a:rPr>
              <a:t>страхование жизни;</a:t>
            </a:r>
          </a:p>
          <a:p>
            <a:pPr marL="622300" indent="273050" algn="just">
              <a:spcBef>
                <a:spcPts val="1200"/>
              </a:spcBef>
              <a:buFont typeface="Arial" pitchFamily="34" charset="0"/>
              <a:buChar char="•"/>
              <a:defRPr/>
            </a:pPr>
            <a:r>
              <a:rPr lang="ru-RU" sz="2400" dirty="0" smtClean="0">
                <a:latin typeface="Times New Roman" pitchFamily="18" charset="0"/>
                <a:cs typeface="Times New Roman" pitchFamily="18" charset="0"/>
              </a:rPr>
              <a:t>страхование, кроме страхования жизни;</a:t>
            </a:r>
          </a:p>
          <a:p>
            <a:pPr marL="174625" indent="273050" algn="just">
              <a:spcBef>
                <a:spcPts val="1200"/>
              </a:spcBef>
              <a:buFont typeface="Arial" pitchFamily="34" charset="0"/>
              <a:buChar char="•"/>
              <a:defRPr/>
            </a:pPr>
            <a:r>
              <a:rPr lang="ru-RU" sz="2400" dirty="0" smtClean="0">
                <a:latin typeface="Times New Roman" pitchFamily="18" charset="0"/>
                <a:cs typeface="Times New Roman" pitchFamily="18" charset="0"/>
              </a:rPr>
              <a:t>услуги перестрахования</a:t>
            </a:r>
            <a:r>
              <a:rPr lang="en-US" sz="2400" dirty="0" smtClean="0">
                <a:latin typeface="Times New Roman" pitchFamily="18" charset="0"/>
                <a:cs typeface="Times New Roman" pitchFamily="18" charset="0"/>
              </a:rPr>
              <a:t>.</a:t>
            </a:r>
            <a:endParaRPr lang="ru-RU" sz="2400" dirty="0" smtClean="0"/>
          </a:p>
        </p:txBody>
      </p:sp>
      <p:sp>
        <p:nvSpPr>
          <p:cNvPr id="18435" name="Title 5"/>
          <p:cNvSpPr>
            <a:spLocks noGrp="1"/>
          </p:cNvSpPr>
          <p:nvPr>
            <p:ph type="title"/>
          </p:nvPr>
        </p:nvSpPr>
        <p:spPr>
          <a:xfrm>
            <a:off x="457200" y="571500"/>
            <a:ext cx="8229600" cy="642938"/>
          </a:xfrm>
        </p:spPr>
        <p:txBody>
          <a:bodyPr/>
          <a:lstStyle/>
          <a:p>
            <a:r>
              <a:rPr lang="ru-RU" altLang="en-US" sz="2800" b="1" smtClean="0">
                <a:latin typeface="Times New Roman" pitchFamily="18" charset="0"/>
                <a:cs typeface="Times New Roman" pitchFamily="18" charset="0"/>
              </a:rPr>
              <a:t>Выпуск услуг страхования</a:t>
            </a:r>
            <a:endParaRPr lang="az-Latn-AZ" altLang="en-US" sz="2800" b="1"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B2F2D3E8-8E28-4E0A-8D48-B0042F8AAC48}"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9"/>
          <p:cNvSpPr>
            <a:spLocks noChangeArrowheads="1"/>
          </p:cNvSpPr>
          <p:nvPr/>
        </p:nvSpPr>
        <p:spPr bwMode="auto">
          <a:xfrm>
            <a:off x="500063" y="1714500"/>
            <a:ext cx="8143875" cy="2986088"/>
          </a:xfrm>
          <a:prstGeom prst="rect">
            <a:avLst/>
          </a:prstGeom>
          <a:noFill/>
          <a:ln w="9525">
            <a:noFill/>
            <a:miter lim="800000"/>
            <a:headEnd/>
            <a:tailEnd/>
          </a:ln>
        </p:spPr>
        <p:txBody>
          <a:bodyPr>
            <a:spAutoFit/>
          </a:bodyPr>
          <a:lstStyle/>
          <a:p>
            <a:pPr algn="just" eaLnBrk="0" hangingPunct="0">
              <a:tabLst>
                <a:tab pos="228600" algn="l"/>
                <a:tab pos="698500" algn="l"/>
              </a:tabLst>
              <a:defRPr/>
            </a:pPr>
            <a:r>
              <a:rPr lang="ru-RU" sz="2400" b="1" dirty="0">
                <a:latin typeface="Times New Roman" pitchFamily="18" charset="0"/>
                <a:cs typeface="Times New Roman" pitchFamily="18" charset="0"/>
              </a:rPr>
              <a:t>Источники информации:</a:t>
            </a:r>
          </a:p>
          <a:p>
            <a:pPr marL="622300" indent="-261938"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Данные статистической формы № 1-страхование         «О деятельности страховщиков (перестраховщиков) и страховых брокеров, имеющих статус юридического лица»</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marL="622300" indent="-261938" eaLnBrk="0" hangingPunct="0">
              <a:spcBef>
                <a:spcPts val="1200"/>
              </a:spcBef>
              <a:buFont typeface="Arial" pitchFamily="34" charset="0"/>
              <a:buChar char="•"/>
              <a:tabLst>
                <a:tab pos="622300" algn="l"/>
                <a:tab pos="698500" algn="l"/>
              </a:tabLst>
              <a:defRPr/>
            </a:pPr>
            <a:r>
              <a:rPr lang="ru-RU" sz="2400" dirty="0">
                <a:latin typeface="Times New Roman" pitchFamily="18" charset="0"/>
                <a:cs typeface="Times New Roman" pitchFamily="18" charset="0"/>
              </a:rPr>
              <a:t>Данные Государственного Агентства по Надзору в сфере Страхования (Министерство Финансов).</a:t>
            </a:r>
          </a:p>
        </p:txBody>
      </p:sp>
      <p:sp>
        <p:nvSpPr>
          <p:cNvPr id="19459" name="Rectangle 3"/>
          <p:cNvSpPr>
            <a:spLocks noChangeArrowheads="1"/>
          </p:cNvSpPr>
          <p:nvPr/>
        </p:nvSpPr>
        <p:spPr bwMode="auto">
          <a:xfrm>
            <a:off x="285750" y="357188"/>
            <a:ext cx="83581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b="1">
                <a:latin typeface="Times New Roman" pitchFamily="18" charset="0"/>
                <a:cs typeface="Times New Roman" pitchFamily="18" charset="0"/>
              </a:rPr>
              <a:t> </a:t>
            </a:r>
            <a:r>
              <a:rPr lang="ru-RU" altLang="en-US" sz="2800" b="1">
                <a:latin typeface="Times New Roman" pitchFamily="18" charset="0"/>
                <a:cs typeface="Times New Roman" pitchFamily="18" charset="0"/>
              </a:rPr>
              <a:t>Выпуск услуг страхования, </a:t>
            </a:r>
            <a:r>
              <a:rPr lang="ru-RU" altLang="en-US" sz="2400" b="1" i="1">
                <a:latin typeface="Times New Roman" pitchFamily="18" charset="0"/>
                <a:cs typeface="Times New Roman" pitchFamily="18" charset="0"/>
              </a:rPr>
              <a:t>продолжение</a:t>
            </a:r>
          </a:p>
        </p:txBody>
      </p:sp>
      <p:sp>
        <p:nvSpPr>
          <p:cNvPr id="4" name="Slide Number Placeholder 1"/>
          <p:cNvSpPr>
            <a:spLocks noGrp="1"/>
          </p:cNvSpPr>
          <p:nvPr>
            <p:ph type="sldNum" sz="quarter" idx="12"/>
          </p:nvPr>
        </p:nvSpPr>
        <p:spPr/>
        <p:txBody>
          <a:bodyPr/>
          <a:lstStyle/>
          <a:p>
            <a:pPr>
              <a:defRPr/>
            </a:pPr>
            <a:fld id="{93BE60A8-4CF4-4327-BF54-B54961CABD9A}" type="slidenum">
              <a:rPr lang="en-US" smtClean="0"/>
              <a:pPr>
                <a:defRPr/>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tabLst>
                <a:tab pos="2786063" algn="l"/>
              </a:tabLst>
            </a:pPr>
            <a:r>
              <a:rPr lang="ru-RU" altLang="en-US" sz="2800" b="1" smtClean="0">
                <a:latin typeface="Times New Roman" pitchFamily="18" charset="0"/>
                <a:cs typeface="Times New Roman" pitchFamily="18" charset="0"/>
              </a:rPr>
              <a:t>Выпуск услуг страхования, </a:t>
            </a:r>
            <a:r>
              <a:rPr lang="ru-RU" altLang="en-US" sz="2400" b="1" i="1" smtClean="0">
                <a:latin typeface="Times New Roman" pitchFamily="18" charset="0"/>
                <a:cs typeface="Times New Roman" pitchFamily="18" charset="0"/>
              </a:rPr>
              <a:t>продолжение</a:t>
            </a:r>
          </a:p>
        </p:txBody>
      </p:sp>
      <p:sp>
        <p:nvSpPr>
          <p:cNvPr id="13315" name="Content Placeholder 2"/>
          <p:cNvSpPr>
            <a:spLocks noGrp="1"/>
          </p:cNvSpPr>
          <p:nvPr>
            <p:ph idx="1"/>
          </p:nvPr>
        </p:nvSpPr>
        <p:spPr>
          <a:xfrm>
            <a:off x="457200" y="1571625"/>
            <a:ext cx="8229600" cy="4357688"/>
          </a:xfrm>
        </p:spPr>
        <p:txBody>
          <a:bodyPr/>
          <a:lstStyle/>
          <a:p>
            <a:pPr marL="0" indent="0" algn="just">
              <a:buFont typeface="Arial" charset="0"/>
              <a:buNone/>
              <a:defRPr/>
            </a:pPr>
            <a:r>
              <a:rPr lang="ru-RU" sz="2400" dirty="0" smtClean="0">
                <a:latin typeface="Times New Roman" pitchFamily="18" charset="0"/>
                <a:cs typeface="Times New Roman" pitchFamily="18" charset="0"/>
              </a:rPr>
              <a:t>Расчет </a:t>
            </a:r>
            <a:r>
              <a:rPr lang="ru-RU" sz="2400" b="1" i="1" dirty="0" smtClean="0">
                <a:latin typeface="Times New Roman" pitchFamily="18" charset="0"/>
                <a:cs typeface="Times New Roman" pitchFamily="18" charset="0"/>
              </a:rPr>
              <a:t>выпуска услуг по страхованию, кроме страхования жизни</a:t>
            </a:r>
            <a:r>
              <a:rPr lang="ru-RU" sz="2400" dirty="0" smtClean="0">
                <a:latin typeface="Times New Roman" pitchFamily="18" charset="0"/>
                <a:cs typeface="Times New Roman" pitchFamily="18" charset="0"/>
              </a:rPr>
              <a:t> производится по следующей формуле:</a:t>
            </a:r>
          </a:p>
          <a:p>
            <a:pPr marL="447675" indent="1166813" algn="just">
              <a:spcBef>
                <a:spcPts val="1200"/>
              </a:spcBef>
              <a:buFont typeface="Arial" charset="0"/>
              <a:buNone/>
              <a:defRPr/>
            </a:pPr>
            <a:r>
              <a:rPr lang="ru-RU" sz="2400" dirty="0" smtClean="0">
                <a:latin typeface="Times New Roman" pitchFamily="18" charset="0"/>
                <a:cs typeface="Times New Roman" pitchFamily="18" charset="0"/>
              </a:rPr>
              <a:t>Фактические заработанные премии</a:t>
            </a:r>
          </a:p>
          <a:p>
            <a:pPr marL="1614488" indent="-806450">
              <a:spcBef>
                <a:spcPts val="1200"/>
              </a:spcBef>
              <a:buFont typeface="Arial" charset="0"/>
              <a:buNone/>
              <a:defRPr/>
            </a:pPr>
            <a:r>
              <a:rPr lang="ru-RU" sz="2400" i="1" dirty="0" smtClean="0">
                <a:latin typeface="Times New Roman" pitchFamily="18" charset="0"/>
                <a:cs typeface="Times New Roman" pitchFamily="18" charset="0"/>
              </a:rPr>
              <a:t>плюс    </a:t>
            </a:r>
            <a:r>
              <a:rPr lang="ru-RU" sz="2400" dirty="0" smtClean="0">
                <a:latin typeface="Times New Roman" pitchFamily="18" charset="0"/>
                <a:cs typeface="Times New Roman" pitchFamily="18" charset="0"/>
              </a:rPr>
              <a:t>дополнения к премиям</a:t>
            </a:r>
          </a:p>
          <a:p>
            <a:pPr marL="1701800" indent="-893763">
              <a:spcBef>
                <a:spcPts val="1200"/>
              </a:spcBef>
              <a:buFont typeface="Arial" charset="0"/>
              <a:buNone/>
              <a:defRPr/>
            </a:pPr>
            <a:r>
              <a:rPr lang="ru-RU" sz="2400" i="1" dirty="0" smtClean="0">
                <a:latin typeface="Times New Roman" pitchFamily="18" charset="0"/>
                <a:cs typeface="Times New Roman" pitchFamily="18" charset="0"/>
              </a:rPr>
              <a:t>минус  </a:t>
            </a:r>
            <a:r>
              <a:rPr lang="ru-RU" sz="2400" dirty="0" smtClean="0">
                <a:latin typeface="Times New Roman" pitchFamily="18" charset="0"/>
                <a:cs typeface="Times New Roman" pitchFamily="18" charset="0"/>
              </a:rPr>
              <a:t>скорректированные страховые возмещения,</a:t>
            </a:r>
            <a:r>
              <a:rPr lang="ru-RU" sz="2400" i="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подлежащие выплате </a:t>
            </a:r>
          </a:p>
          <a:p>
            <a:pPr indent="17463">
              <a:spcBef>
                <a:spcPts val="1200"/>
              </a:spcBef>
              <a:buFont typeface="Arial" charset="0"/>
              <a:buNone/>
              <a:defRPr/>
            </a:pPr>
            <a:r>
              <a:rPr lang="ru-RU" sz="2400" i="1" dirty="0" smtClean="0">
                <a:latin typeface="Times New Roman" pitchFamily="18" charset="0"/>
                <a:cs typeface="Times New Roman" pitchFamily="18" charset="0"/>
              </a:rPr>
              <a:t>где</a:t>
            </a:r>
            <a:r>
              <a:rPr lang="ru-RU" sz="2400"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скорректированные страховые возмещения </a:t>
            </a:r>
            <a:r>
              <a:rPr lang="ru-RU" sz="2400" dirty="0" smtClean="0">
                <a:latin typeface="Times New Roman" pitchFamily="18" charset="0"/>
                <a:cs typeface="Times New Roman" pitchFamily="18" charset="0"/>
              </a:rPr>
              <a:t>оцениваются, на основе анализа данных по страховым возмещениям за последние 5-7 лет.</a:t>
            </a:r>
            <a:endParaRPr lang="en-US" sz="2400" dirty="0" smtClean="0"/>
          </a:p>
        </p:txBody>
      </p:sp>
      <p:sp>
        <p:nvSpPr>
          <p:cNvPr id="2" name="Slide Number Placeholder 1"/>
          <p:cNvSpPr>
            <a:spLocks noGrp="1"/>
          </p:cNvSpPr>
          <p:nvPr>
            <p:ph type="sldNum" sz="quarter" idx="12"/>
          </p:nvPr>
        </p:nvSpPr>
        <p:spPr/>
        <p:txBody>
          <a:bodyPr/>
          <a:lstStyle/>
          <a:p>
            <a:pPr>
              <a:defRPr/>
            </a:pPr>
            <a:fld id="{B0527DF5-BC16-4076-A91B-AB66826D1012}"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ru-RU" altLang="en-US" sz="2800" b="1" smtClean="0">
                <a:latin typeface="Times New Roman" pitchFamily="18" charset="0"/>
                <a:cs typeface="Times New Roman" pitchFamily="18" charset="0"/>
              </a:rPr>
              <a:t>Сектор финансовых корпораций</a:t>
            </a:r>
            <a:endParaRPr lang="az-Latn-AZ" altLang="en-US" sz="2800" b="1" smtClean="0">
              <a:latin typeface="Times New Roman" pitchFamily="18" charset="0"/>
              <a:cs typeface="Times New Roman" pitchFamily="18" charset="0"/>
            </a:endParaRPr>
          </a:p>
        </p:txBody>
      </p:sp>
      <p:sp>
        <p:nvSpPr>
          <p:cNvPr id="3075" name="Content Placeholder 2"/>
          <p:cNvSpPr>
            <a:spLocks noGrp="1"/>
          </p:cNvSpPr>
          <p:nvPr>
            <p:ph idx="1"/>
          </p:nvPr>
        </p:nvSpPr>
        <p:spPr>
          <a:xfrm>
            <a:off x="457200" y="1357313"/>
            <a:ext cx="8229600" cy="4768850"/>
          </a:xfrm>
        </p:spPr>
        <p:txBody>
          <a:bodyPr/>
          <a:lstStyle/>
          <a:p>
            <a:pPr marL="0" indent="0">
              <a:buFont typeface="Arial" charset="0"/>
              <a:buNone/>
            </a:pPr>
            <a:r>
              <a:rPr lang="ru-RU" altLang="en-US" sz="2400" b="1" i="1" smtClean="0">
                <a:latin typeface="Times New Roman" pitchFamily="18" charset="0"/>
                <a:cs typeface="Times New Roman" pitchFamily="18" charset="0"/>
              </a:rPr>
              <a:t>Сектор финансовых корпораций </a:t>
            </a:r>
            <a:r>
              <a:rPr lang="ru-RU" altLang="en-US" sz="2400" smtClean="0">
                <a:latin typeface="Times New Roman" pitchFamily="18" charset="0"/>
                <a:cs typeface="Times New Roman" pitchFamily="18" charset="0"/>
              </a:rPr>
              <a:t>включает все резидентские корпорации, основная деятельность которых состоит в предоставлении финансовых услуг, включая услуги финансового посредничества, услуги страхования и услуги пенсионного обеспечения, а также единицы, осуществляющие виды деятельности, которые содействуют финансовому посредничеству. Кроме того, этот сектор включает некоммерческие организации, занятые рыночным производством услуг финансового характера, которые финансируются за счет взносов по подписке от финансовых предприятий, и роль которых состоит в продвижении и обслуживании интересов этих предприятий</a:t>
            </a:r>
            <a:r>
              <a:rPr lang="en-US" altLang="en-US" sz="2400" smtClean="0">
                <a:latin typeface="Times New Roman" pitchFamily="18" charset="0"/>
                <a:cs typeface="Times New Roman" pitchFamily="18" charset="0"/>
              </a:rPr>
              <a:t> </a:t>
            </a:r>
            <a:r>
              <a:rPr lang="en-US" altLang="en-US" sz="2400" i="1" smtClean="0">
                <a:latin typeface="Times New Roman" pitchFamily="18" charset="0"/>
                <a:cs typeface="Times New Roman" pitchFamily="18" charset="0"/>
              </a:rPr>
              <a:t>(</a:t>
            </a:r>
            <a:r>
              <a:rPr lang="ru-RU" altLang="en-US" sz="2400" i="1" smtClean="0">
                <a:latin typeface="Times New Roman" pitchFamily="18" charset="0"/>
                <a:cs typeface="Times New Roman" pitchFamily="18" charset="0"/>
              </a:rPr>
              <a:t>п.4.29., СНС-2008)</a:t>
            </a:r>
            <a:r>
              <a:rPr lang="en-US" altLang="en-US" sz="2400" i="1" smtClean="0">
                <a:latin typeface="Times New Roman" pitchFamily="18" charset="0"/>
                <a:cs typeface="Times New Roman" pitchFamily="18" charset="0"/>
              </a:rPr>
              <a:t>.</a:t>
            </a:r>
            <a:endParaRPr lang="az-Latn-AZ" altLang="en-US" sz="2400" i="1"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31E7573A-415E-406B-AE4C-4239424A9854}"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428625"/>
            <a:ext cx="8229600" cy="785813"/>
          </a:xfrm>
        </p:spPr>
        <p:txBody>
          <a:bodyPr/>
          <a:lstStyle/>
          <a:p>
            <a:r>
              <a:rPr lang="ru-RU" altLang="en-US" sz="2800" b="1" smtClean="0">
                <a:latin typeface="Times New Roman" pitchFamily="18" charset="0"/>
                <a:cs typeface="Times New Roman" pitchFamily="18" charset="0"/>
              </a:rPr>
              <a:t>Выпуск услуг страхования, </a:t>
            </a:r>
            <a:r>
              <a:rPr lang="ru-RU" altLang="en-US" sz="2400" b="1" i="1" smtClean="0">
                <a:latin typeface="Times New Roman" pitchFamily="18" charset="0"/>
                <a:cs typeface="Times New Roman" pitchFamily="18" charset="0"/>
              </a:rPr>
              <a:t>продолжение</a:t>
            </a:r>
            <a:r>
              <a:rPr lang="ru-RU" altLang="en-US" sz="2800" b="1" i="1" smtClean="0">
                <a:latin typeface="Times New Roman" pitchFamily="18" charset="0"/>
                <a:cs typeface="Times New Roman" pitchFamily="18" charset="0"/>
              </a:rPr>
              <a:t> </a:t>
            </a:r>
            <a:endParaRPr lang="en-US" altLang="en-US" sz="2800" smtClean="0"/>
          </a:p>
        </p:txBody>
      </p:sp>
      <p:sp>
        <p:nvSpPr>
          <p:cNvPr id="14339" name="Content Placeholder 2"/>
          <p:cNvSpPr>
            <a:spLocks noGrp="1"/>
          </p:cNvSpPr>
          <p:nvPr>
            <p:ph idx="1"/>
          </p:nvPr>
        </p:nvSpPr>
        <p:spPr>
          <a:xfrm>
            <a:off x="457200" y="1500188"/>
            <a:ext cx="8472488" cy="4214812"/>
          </a:xfrm>
        </p:spPr>
        <p:txBody>
          <a:bodyPr>
            <a:normAutofit/>
          </a:bodyPr>
          <a:lstStyle/>
          <a:p>
            <a:pPr marL="0" indent="0">
              <a:buFont typeface="Arial" charset="0"/>
              <a:buNone/>
              <a:defRPr/>
            </a:pPr>
            <a:r>
              <a:rPr lang="ru-RU" sz="2400" b="1" i="1" dirty="0" smtClean="0">
                <a:latin typeface="Times New Roman" pitchFamily="18" charset="0"/>
                <a:cs typeface="Times New Roman" pitchFamily="18" charset="0"/>
              </a:rPr>
              <a:t>Выпуск услуг по страхованию жизни </a:t>
            </a:r>
            <a:r>
              <a:rPr lang="ru-RU" sz="2400" dirty="0" smtClean="0">
                <a:latin typeface="Times New Roman" pitchFamily="18" charset="0"/>
                <a:cs typeface="Times New Roman" pitchFamily="18" charset="0"/>
              </a:rPr>
              <a:t>исчисляется следующим образом:</a:t>
            </a:r>
          </a:p>
          <a:p>
            <a:pPr indent="1096963">
              <a:spcBef>
                <a:spcPts val="1200"/>
              </a:spcBef>
              <a:buFont typeface="Arial" charset="0"/>
              <a:buNone/>
              <a:defRPr/>
            </a:pPr>
            <a:r>
              <a:rPr lang="ru-RU" sz="2400" dirty="0" smtClean="0">
                <a:latin typeface="Times New Roman" pitchFamily="18" charset="0"/>
                <a:cs typeface="Times New Roman" pitchFamily="18" charset="0"/>
              </a:rPr>
              <a:t> Фактические заработанные премии</a:t>
            </a:r>
          </a:p>
          <a:p>
            <a:pPr indent="279400">
              <a:spcBef>
                <a:spcPts val="1200"/>
              </a:spcBef>
              <a:buFont typeface="Arial" charset="0"/>
              <a:buNone/>
              <a:defRPr/>
            </a:pPr>
            <a:r>
              <a:rPr lang="ru-RU" sz="2400" i="1" dirty="0" smtClean="0">
                <a:latin typeface="Times New Roman" pitchFamily="18" charset="0"/>
                <a:cs typeface="Times New Roman" pitchFamily="18" charset="0"/>
              </a:rPr>
              <a:t>плюс    </a:t>
            </a:r>
            <a:r>
              <a:rPr lang="ru-RU" sz="2400" dirty="0" smtClean="0">
                <a:latin typeface="Times New Roman" pitchFamily="18" charset="0"/>
                <a:cs typeface="Times New Roman" pitchFamily="18" charset="0"/>
              </a:rPr>
              <a:t>дополнения к премиям</a:t>
            </a:r>
          </a:p>
          <a:p>
            <a:pPr indent="279400">
              <a:spcBef>
                <a:spcPts val="1200"/>
              </a:spcBef>
              <a:buFont typeface="Arial" charset="0"/>
              <a:buNone/>
              <a:defRPr/>
            </a:pPr>
            <a:r>
              <a:rPr lang="ru-RU" sz="2400" i="1" dirty="0" smtClean="0">
                <a:latin typeface="Times New Roman" pitchFamily="18" charset="0"/>
                <a:cs typeface="Times New Roman" pitchFamily="18" charset="0"/>
              </a:rPr>
              <a:t>минус  </a:t>
            </a:r>
            <a:r>
              <a:rPr lang="ru-RU" sz="2400" dirty="0" smtClean="0">
                <a:latin typeface="Times New Roman" pitchFamily="18" charset="0"/>
                <a:cs typeface="Times New Roman" pitchFamily="18" charset="0"/>
              </a:rPr>
              <a:t>выплаты, срок по которым наступил</a:t>
            </a:r>
          </a:p>
          <a:p>
            <a:pPr marL="1527175" indent="-904875">
              <a:spcBef>
                <a:spcPts val="1200"/>
              </a:spcBef>
              <a:buFont typeface="Arial" charset="0"/>
              <a:buNone/>
              <a:defRPr/>
            </a:pPr>
            <a:r>
              <a:rPr lang="ru-RU" sz="2400" i="1" dirty="0" smtClean="0">
                <a:latin typeface="Times New Roman" pitchFamily="18" charset="0"/>
                <a:cs typeface="Times New Roman" pitchFamily="18" charset="0"/>
              </a:rPr>
              <a:t>минус</a:t>
            </a:r>
            <a:r>
              <a:rPr lang="ru-RU" sz="2400" dirty="0" smtClean="0">
                <a:latin typeface="Times New Roman" pitchFamily="18" charset="0"/>
                <a:cs typeface="Times New Roman" pitchFamily="18" charset="0"/>
              </a:rPr>
              <a:t>  прирост (плюс уменьшение) резервов по страхованию жизни</a:t>
            </a:r>
          </a:p>
          <a:p>
            <a:pPr marL="0" indent="0">
              <a:spcBef>
                <a:spcPts val="1200"/>
              </a:spcBef>
              <a:buFont typeface="Arial" charset="0"/>
              <a:buNone/>
              <a:defRPr/>
            </a:pPr>
            <a:r>
              <a:rPr lang="ru-RU" sz="2400" b="1" i="1" dirty="0" smtClean="0">
                <a:latin typeface="Times New Roman" pitchFamily="18" charset="0"/>
                <a:cs typeface="Times New Roman" pitchFamily="18" charset="0"/>
              </a:rPr>
              <a:t>Выпуск услуг перестрахования </a:t>
            </a:r>
            <a:r>
              <a:rPr lang="ru-RU" sz="2400" dirty="0" smtClean="0">
                <a:latin typeface="Times New Roman" pitchFamily="18" charset="0"/>
                <a:cs typeface="Times New Roman" pitchFamily="18" charset="0"/>
              </a:rPr>
              <a:t>вычисляется</a:t>
            </a:r>
            <a:r>
              <a:rPr lang="ru-RU" sz="2400" b="1" i="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по формулам, полностью аналогичным формулам для прямого страхования</a:t>
            </a:r>
            <a:r>
              <a:rPr lang="en-US" sz="2400" dirty="0" smtClean="0">
                <a:latin typeface="Times New Roman" pitchFamily="18" charset="0"/>
                <a:cs typeface="Times New Roman" pitchFamily="18" charset="0"/>
              </a:rPr>
              <a:t>.</a:t>
            </a:r>
            <a:endParaRPr lang="ru-RU" sz="2400"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D3575AFA-FB8A-4FB4-9577-10412D5B4C64}"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3"/>
          <p:cNvSpPr txBox="1">
            <a:spLocks noChangeArrowheads="1"/>
          </p:cNvSpPr>
          <p:nvPr/>
        </p:nvSpPr>
        <p:spPr bwMode="auto">
          <a:xfrm>
            <a:off x="1560513" y="2771775"/>
            <a:ext cx="62515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en-US" b="1">
                <a:latin typeface="Times New Roman" pitchFamily="18" charset="0"/>
                <a:cs typeface="Times New Roman" pitchFamily="18" charset="0"/>
              </a:rPr>
              <a:t>БЛАГОДАРЮ ЗА ВНИМАНИЕ!</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00063" y="571500"/>
            <a:ext cx="8229600" cy="868363"/>
          </a:xfrm>
        </p:spPr>
        <p:txBody>
          <a:bodyPr/>
          <a:lstStyle/>
          <a:p>
            <a:r>
              <a:rPr lang="ru-RU" altLang="en-US" sz="2600" b="1" smtClean="0">
                <a:latin typeface="Times New Roman" pitchFamily="18" charset="0"/>
                <a:cs typeface="Times New Roman" pitchFamily="18" charset="0"/>
              </a:rPr>
              <a:t>Подсектора сектора финансовых корпораций</a:t>
            </a:r>
            <a:br>
              <a:rPr lang="ru-RU" altLang="en-US" sz="2600" b="1" smtClean="0">
                <a:latin typeface="Times New Roman" pitchFamily="18" charset="0"/>
                <a:cs typeface="Times New Roman" pitchFamily="18" charset="0"/>
              </a:rPr>
            </a:br>
            <a:r>
              <a:rPr lang="ru-RU" altLang="en-US" sz="2600" b="1" smtClean="0">
                <a:latin typeface="Times New Roman" pitchFamily="18" charset="0"/>
                <a:cs typeface="Times New Roman" pitchFamily="18" charset="0"/>
              </a:rPr>
              <a:t>в СНС 1993 года</a:t>
            </a:r>
            <a:endParaRPr lang="az-Latn-AZ" altLang="en-US" sz="3200" smtClean="0"/>
          </a:p>
        </p:txBody>
      </p:sp>
      <p:sp>
        <p:nvSpPr>
          <p:cNvPr id="3" name="Content Placeholder 2"/>
          <p:cNvSpPr>
            <a:spLocks noGrp="1"/>
          </p:cNvSpPr>
          <p:nvPr>
            <p:ph idx="1"/>
          </p:nvPr>
        </p:nvSpPr>
        <p:spPr>
          <a:xfrm>
            <a:off x="428625" y="1857375"/>
            <a:ext cx="8229600" cy="3214688"/>
          </a:xfrm>
        </p:spPr>
        <p:txBody>
          <a:bodyPr/>
          <a:lstStyle/>
          <a:p>
            <a:pPr marL="0" indent="0">
              <a:spcBef>
                <a:spcPts val="1200"/>
              </a:spcBef>
              <a:buFontTx/>
              <a:buNone/>
              <a:defRPr/>
            </a:pPr>
            <a:r>
              <a:rPr lang="en-US" sz="2400" dirty="0" smtClean="0">
                <a:latin typeface="Times New Roman" pitchFamily="18" charset="0"/>
                <a:cs typeface="Times New Roman" pitchFamily="18" charset="0"/>
              </a:rPr>
              <a:t>S.121</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Центральный банк</a:t>
            </a:r>
            <a:endParaRPr lang="en-US" sz="2400" dirty="0" smtClean="0">
              <a:latin typeface="Times New Roman" pitchFamily="18" charset="0"/>
              <a:cs typeface="Times New Roman" pitchFamily="18" charset="0"/>
            </a:endParaRPr>
          </a:p>
          <a:p>
            <a:pPr marL="0" indent="0">
              <a:spcBef>
                <a:spcPts val="1200"/>
              </a:spcBef>
              <a:buFontTx/>
              <a:buNone/>
              <a:defRPr/>
            </a:pPr>
            <a:r>
              <a:rPr lang="en-US" sz="2400" dirty="0" smtClean="0">
                <a:latin typeface="Times New Roman" pitchFamily="18" charset="0"/>
                <a:cs typeface="Times New Roman" pitchFamily="18" charset="0"/>
              </a:rPr>
              <a:t>S.122</a:t>
            </a:r>
            <a:r>
              <a:rPr lang="ru-RU" sz="2400" dirty="0" smtClean="0">
                <a:latin typeface="Times New Roman" pitchFamily="18" charset="0"/>
                <a:cs typeface="Times New Roman" pitchFamily="18" charset="0"/>
              </a:rPr>
              <a:t>   Другие депозитные организации</a:t>
            </a:r>
            <a:endParaRPr lang="en-US" sz="2400" dirty="0" smtClean="0">
              <a:latin typeface="Times New Roman" pitchFamily="18" charset="0"/>
              <a:cs typeface="Times New Roman" pitchFamily="18" charset="0"/>
            </a:endParaRPr>
          </a:p>
          <a:p>
            <a:pPr marL="895350" indent="-895350">
              <a:spcBef>
                <a:spcPts val="1200"/>
              </a:spcBef>
              <a:buFontTx/>
              <a:buNone/>
              <a:defRPr/>
            </a:pPr>
            <a:r>
              <a:rPr lang="en-US" sz="2400" dirty="0" smtClean="0">
                <a:latin typeface="Times New Roman" pitchFamily="18" charset="0"/>
                <a:cs typeface="Times New Roman" pitchFamily="18" charset="0"/>
              </a:rPr>
              <a:t>S.123</a:t>
            </a:r>
            <a:r>
              <a:rPr lang="ru-RU" sz="2400" dirty="0" smtClean="0">
                <a:latin typeface="Times New Roman" pitchFamily="18" charset="0"/>
                <a:cs typeface="Times New Roman" pitchFamily="18" charset="0"/>
              </a:rPr>
              <a:t>   Другие финансовые посредники, исключая страховые  корпорации и пенсионные фонды </a:t>
            </a:r>
            <a:endParaRPr lang="en-US" sz="2400" dirty="0" smtClean="0">
              <a:latin typeface="Times New Roman" pitchFamily="18" charset="0"/>
              <a:cs typeface="Times New Roman" pitchFamily="18" charset="0"/>
            </a:endParaRPr>
          </a:p>
          <a:p>
            <a:pPr marL="0" indent="0">
              <a:spcBef>
                <a:spcPts val="1200"/>
              </a:spcBef>
              <a:buFontTx/>
              <a:buNone/>
              <a:defRPr/>
            </a:pPr>
            <a:r>
              <a:rPr lang="en-US" sz="2400" dirty="0" smtClean="0">
                <a:latin typeface="Times New Roman" pitchFamily="18" charset="0"/>
                <a:cs typeface="Times New Roman" pitchFamily="18" charset="0"/>
              </a:rPr>
              <a:t>S.124</a:t>
            </a:r>
            <a:r>
              <a:rPr lang="ru-RU" sz="2400" dirty="0" smtClean="0">
                <a:latin typeface="Times New Roman" pitchFamily="18" charset="0"/>
                <a:cs typeface="Times New Roman" pitchFamily="18" charset="0"/>
              </a:rPr>
              <a:t>   Вспомогательные финансовые единицы</a:t>
            </a:r>
            <a:endParaRPr lang="en-US" sz="2400" dirty="0" smtClean="0">
              <a:latin typeface="Times New Roman" pitchFamily="18" charset="0"/>
              <a:cs typeface="Times New Roman" pitchFamily="18" charset="0"/>
            </a:endParaRPr>
          </a:p>
          <a:p>
            <a:pPr marL="0" indent="0">
              <a:spcBef>
                <a:spcPts val="1200"/>
              </a:spcBef>
              <a:buFontTx/>
              <a:buNone/>
              <a:defRPr/>
            </a:pPr>
            <a:r>
              <a:rPr lang="en-US" sz="2400" dirty="0" smtClean="0">
                <a:latin typeface="Times New Roman" pitchFamily="18" charset="0"/>
                <a:cs typeface="Times New Roman" pitchFamily="18" charset="0"/>
              </a:rPr>
              <a:t>S.125</a:t>
            </a:r>
            <a:r>
              <a:rPr lang="ru-RU" sz="2400" dirty="0" smtClean="0">
                <a:latin typeface="Times New Roman" pitchFamily="18" charset="0"/>
                <a:cs typeface="Times New Roman" pitchFamily="18" charset="0"/>
              </a:rPr>
              <a:t>   Страховые корпорации и пенсионные фонды</a:t>
            </a:r>
            <a:endParaRPr lang="az-Latn-AZ" sz="2400"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E987C041-A8A7-4694-BFA3-43ADD8926B02}" type="slidenum">
              <a:rPr lang="en-US" smtClean="0"/>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725487"/>
          </a:xfrm>
        </p:spPr>
        <p:txBody>
          <a:bodyPr/>
          <a:lstStyle/>
          <a:p>
            <a:r>
              <a:rPr lang="ru-RU" altLang="en-US" sz="2600" b="1" smtClean="0">
                <a:latin typeface="Times New Roman" pitchFamily="18" charset="0"/>
                <a:cs typeface="Times New Roman" pitchFamily="18" charset="0"/>
              </a:rPr>
              <a:t>Подсектора сектора финансовых корпораций </a:t>
            </a:r>
            <a:br>
              <a:rPr lang="ru-RU" altLang="en-US" sz="2600" b="1" smtClean="0">
                <a:latin typeface="Times New Roman" pitchFamily="18" charset="0"/>
                <a:cs typeface="Times New Roman" pitchFamily="18" charset="0"/>
              </a:rPr>
            </a:br>
            <a:r>
              <a:rPr lang="ru-RU" altLang="en-US" sz="2600" b="1" smtClean="0">
                <a:latin typeface="Times New Roman" pitchFamily="18" charset="0"/>
                <a:cs typeface="Times New Roman" pitchFamily="18" charset="0"/>
              </a:rPr>
              <a:t>в СНС 2008 года</a:t>
            </a:r>
            <a:endParaRPr lang="az-Latn-AZ" altLang="en-US" sz="2600" smtClean="0"/>
          </a:p>
        </p:txBody>
      </p:sp>
      <p:graphicFrame>
        <p:nvGraphicFramePr>
          <p:cNvPr id="4" name="Content Placeholder 3"/>
          <p:cNvGraphicFramePr>
            <a:graphicFrameLocks noGrp="1"/>
          </p:cNvGraphicFramePr>
          <p:nvPr>
            <p:ph idx="1"/>
          </p:nvPr>
        </p:nvGraphicFramePr>
        <p:xfrm>
          <a:off x="457200" y="1214438"/>
          <a:ext cx="7972425" cy="4449797"/>
        </p:xfrm>
        <a:graphic>
          <a:graphicData uri="http://schemas.openxmlformats.org/drawingml/2006/table">
            <a:tbl>
              <a:tblPr/>
              <a:tblGrid>
                <a:gridCol w="2879725"/>
                <a:gridCol w="622300"/>
                <a:gridCol w="622300"/>
                <a:gridCol w="633413"/>
                <a:gridCol w="3214687"/>
              </a:tblGrid>
              <a:tr h="35397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ru-RU" sz="1400" b="1" dirty="0" smtClean="0">
                          <a:solidFill>
                            <a:schemeClr val="bg1"/>
                          </a:solidFill>
                          <a:latin typeface="Times New Roman" pitchFamily="18" charset="0"/>
                          <a:cs typeface="Times New Roman" pitchFamily="18" charset="0"/>
                        </a:rPr>
                        <a:t>Подсектора в СНС 1993 года</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1" i="0" u="none" strike="noStrike" cap="none" normalizeH="0" baseline="0" dirty="0" smtClean="0">
                        <a:ln>
                          <a:noFill/>
                        </a:ln>
                        <a:solidFill>
                          <a:srgbClr val="FFFFFF"/>
                        </a:solidFill>
                        <a:effectLst/>
                        <a:latin typeface="Times New Roman" pitchFamily="18" charset="0"/>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1" i="0" u="none" strike="noStrike" cap="none" normalizeH="0" baseline="0" dirty="0" smtClean="0">
                        <a:ln>
                          <a:noFill/>
                        </a:ln>
                        <a:solidFill>
                          <a:srgbClr val="FFFFFF"/>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ru-RU" sz="1400" b="1" dirty="0" smtClean="0">
                          <a:solidFill>
                            <a:schemeClr val="bg1"/>
                          </a:solidFill>
                          <a:latin typeface="Times New Roman" pitchFamily="18" charset="0"/>
                          <a:cs typeface="Times New Roman" pitchFamily="18" charset="0"/>
                        </a:rPr>
                        <a:t>Подсектора в СНС 2008 года</a:t>
                      </a: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ru-RU" sz="1400" b="1" dirty="0" smtClean="0">
                        <a:latin typeface="Times New Roman" pitchFamily="18" charset="0"/>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04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Центральный банк</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S.121</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S.121</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Центральный банк</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5239">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Другие депозитные организации</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S.122</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S.122</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Корпорации, принимающие депозиты, кроме центрального банка</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53970">
                <a:tc vMerge="1">
                  <a:txBody>
                    <a:bodyPr/>
                    <a:lstStyle/>
                    <a:p>
                      <a:endParaRPr lang="az-Latn-AZ"/>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S.123</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Фонды денежного рынка</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00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Другие финансовые посредники, исключая страховые  корпорации и пенсионные фонды</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S.123</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S.124</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Инвестиционные фонды неденежного рынка</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40069">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S.125</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Другие финансовые посредники, кроме страховых корпораций и пенсионных фондов</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08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Вспомогательные финансовые единицы</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S.124</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S.126</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Вспомогательные финансовые корпорации</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65081">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Times New Roman" pitchFamily="18" charset="0"/>
                          <a:cs typeface="Times New Roman" pitchFamily="18" charset="0"/>
                        </a:rPr>
                        <a:t>S.127</a:t>
                      </a:r>
                      <a:endParaRPr kumimoji="0" lang="az-Latn-AZ" sz="14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Кэптивные финансовые учреждения и ростовщики</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267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Страховые корпорации и пенсионные фонды</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S.125</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S.128</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Страховые корпорации</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0478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Times New Roman" pitchFamily="18" charset="0"/>
                          <a:cs typeface="Times New Roman" pitchFamily="18" charset="0"/>
                        </a:rPr>
                        <a:t>S.129</a:t>
                      </a:r>
                      <a:endParaRPr kumimoji="0" lang="az-Latn-AZ"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Пенсионные фонды</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cxnSp>
        <p:nvCxnSpPr>
          <p:cNvPr id="6" name="Straight Arrow Connector 5"/>
          <p:cNvCxnSpPr/>
          <p:nvPr/>
        </p:nvCxnSpPr>
        <p:spPr>
          <a:xfrm>
            <a:off x="4071938" y="1714500"/>
            <a:ext cx="428625" cy="1588"/>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071938" y="2071688"/>
            <a:ext cx="428625" cy="1587"/>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H="1">
            <a:off x="3964782" y="3036094"/>
            <a:ext cx="642937" cy="428625"/>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071938" y="2928938"/>
            <a:ext cx="428625" cy="1587"/>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6200000" flipH="1">
            <a:off x="4071938" y="2071688"/>
            <a:ext cx="428625" cy="428625"/>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071938" y="4214813"/>
            <a:ext cx="428625" cy="1587"/>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6200000" flipH="1">
            <a:off x="4071938" y="4214813"/>
            <a:ext cx="428625" cy="428625"/>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071938" y="5072063"/>
            <a:ext cx="428625" cy="1587"/>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6200000" flipH="1">
            <a:off x="4036220" y="5107781"/>
            <a:ext cx="500062" cy="428625"/>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00063" y="5929313"/>
            <a:ext cx="2857500" cy="30797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ru-RU" sz="1400" dirty="0">
                <a:solidFill>
                  <a:schemeClr val="tx1"/>
                </a:solidFill>
                <a:latin typeface="Times New Roman" pitchFamily="18" charset="0"/>
                <a:cs typeface="Times New Roman" pitchFamily="18" charset="0"/>
              </a:rPr>
              <a:t>Холдинговые компании (из </a:t>
            </a:r>
            <a:r>
              <a:rPr lang="en-US" sz="1400" dirty="0">
                <a:solidFill>
                  <a:schemeClr val="tx1"/>
                </a:solidFill>
                <a:latin typeface="Times New Roman" pitchFamily="18" charset="0"/>
                <a:cs typeface="Times New Roman" pitchFamily="18" charset="0"/>
              </a:rPr>
              <a:t>S.11)</a:t>
            </a:r>
            <a:endParaRPr lang="az-Latn-AZ" sz="1400" dirty="0">
              <a:solidFill>
                <a:schemeClr val="tx1"/>
              </a:solidFill>
              <a:latin typeface="Times New Roman" pitchFamily="18" charset="0"/>
              <a:cs typeface="Times New Roman" pitchFamily="18" charset="0"/>
            </a:endParaRPr>
          </a:p>
        </p:txBody>
      </p:sp>
      <p:cxnSp>
        <p:nvCxnSpPr>
          <p:cNvPr id="34" name="Straight Connector 33"/>
          <p:cNvCxnSpPr>
            <a:stCxn id="28" idx="3"/>
          </p:cNvCxnSpPr>
          <p:nvPr/>
        </p:nvCxnSpPr>
        <p:spPr>
          <a:xfrm>
            <a:off x="3357563" y="6083300"/>
            <a:ext cx="5286375" cy="60325"/>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flipH="1" flipV="1">
            <a:off x="7895432" y="5393531"/>
            <a:ext cx="1498600" cy="1587"/>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0800000">
            <a:off x="8429625" y="4643438"/>
            <a:ext cx="214313" cy="1587"/>
          </a:xfrm>
          <a:prstGeom prst="straightConnector1">
            <a:avLst/>
          </a:prstGeom>
          <a:ln w="15875">
            <a:prstDash val="sysDash"/>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pPr>
              <a:defRPr/>
            </a:pPr>
            <a:fld id="{0AACD542-072F-4DAC-978D-3C5D11F7812C}"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57188" y="428625"/>
            <a:ext cx="8572500" cy="785813"/>
          </a:xfrm>
        </p:spPr>
        <p:txBody>
          <a:bodyPr/>
          <a:lstStyle/>
          <a:p>
            <a:r>
              <a:rPr lang="ru-RU" altLang="en-US" sz="2400" b="1" smtClean="0">
                <a:latin typeface="Times New Roman" pitchFamily="18" charset="0"/>
                <a:cs typeface="Times New Roman" pitchFamily="18" charset="0"/>
              </a:rPr>
              <a:t>Подсектора сектора финансовых корпораций, выделяемые в Азербайджане, в соответствии с СНС 2008 года</a:t>
            </a:r>
            <a:endParaRPr lang="az-Latn-AZ" altLang="en-US" sz="2400" smtClean="0"/>
          </a:p>
        </p:txBody>
      </p:sp>
      <p:sp>
        <p:nvSpPr>
          <p:cNvPr id="3" name="Content Placeholder 2"/>
          <p:cNvSpPr>
            <a:spLocks noGrp="1"/>
          </p:cNvSpPr>
          <p:nvPr>
            <p:ph idx="1"/>
          </p:nvPr>
        </p:nvSpPr>
        <p:spPr>
          <a:xfrm>
            <a:off x="714375" y="1714500"/>
            <a:ext cx="7943850" cy="4429125"/>
          </a:xfrm>
        </p:spPr>
        <p:txBody>
          <a:bodyPr/>
          <a:lstStyle/>
          <a:p>
            <a:pPr marL="0" indent="0">
              <a:spcBef>
                <a:spcPts val="1200"/>
              </a:spcBef>
              <a:buFontTx/>
              <a:buNone/>
              <a:defRPr/>
            </a:pPr>
            <a:r>
              <a:rPr lang="en-US" sz="2400" dirty="0" smtClean="0">
                <a:latin typeface="Times New Roman" pitchFamily="18" charset="0"/>
                <a:cs typeface="Times New Roman" pitchFamily="18" charset="0"/>
              </a:rPr>
              <a:t>S.121</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Центральный банк</a:t>
            </a:r>
            <a:endParaRPr lang="en-US" sz="2400" dirty="0" smtClean="0">
              <a:latin typeface="Times New Roman" pitchFamily="18" charset="0"/>
              <a:cs typeface="Times New Roman" pitchFamily="18" charset="0"/>
            </a:endParaRPr>
          </a:p>
          <a:p>
            <a:pPr marL="895350" indent="-895350">
              <a:spcBef>
                <a:spcPts val="1200"/>
              </a:spcBef>
              <a:buFontTx/>
              <a:buNone/>
              <a:defRPr/>
            </a:pPr>
            <a:r>
              <a:rPr lang="en-US" sz="2400" dirty="0" smtClean="0">
                <a:latin typeface="Times New Roman" pitchFamily="18" charset="0"/>
                <a:cs typeface="Times New Roman" pitchFamily="18" charset="0"/>
              </a:rPr>
              <a:t>S.122</a:t>
            </a:r>
            <a:r>
              <a:rPr lang="ru-RU" sz="2400" dirty="0" smtClean="0">
                <a:latin typeface="Times New Roman" pitchFamily="18" charset="0"/>
                <a:cs typeface="Times New Roman" pitchFamily="18" charset="0"/>
              </a:rPr>
              <a:t>   </a:t>
            </a:r>
            <a:r>
              <a:rPr lang="ru-RU" sz="2400" dirty="0" smtClean="0">
                <a:solidFill>
                  <a:srgbClr val="000000"/>
                </a:solidFill>
                <a:latin typeface="Times New Roman" pitchFamily="18" charset="0"/>
                <a:cs typeface="Times New Roman" pitchFamily="18" charset="0"/>
              </a:rPr>
              <a:t>Корпорации, принимающие депозиты, кроме центрального банка</a:t>
            </a:r>
            <a:endParaRPr lang="en-US" sz="2400" dirty="0" smtClean="0">
              <a:latin typeface="Times New Roman" pitchFamily="18" charset="0"/>
              <a:cs typeface="Times New Roman" pitchFamily="18" charset="0"/>
            </a:endParaRPr>
          </a:p>
          <a:p>
            <a:pPr marL="895350" indent="-895350">
              <a:spcBef>
                <a:spcPts val="1200"/>
              </a:spcBef>
              <a:buFont typeface="Arial" charset="0"/>
              <a:buNone/>
              <a:defRPr/>
            </a:pPr>
            <a:r>
              <a:rPr lang="en-US" sz="2400" dirty="0" smtClean="0">
                <a:latin typeface="Times New Roman" pitchFamily="18" charset="0"/>
                <a:cs typeface="Times New Roman" pitchFamily="18" charset="0"/>
              </a:rPr>
              <a:t>S.12</a:t>
            </a:r>
            <a:r>
              <a:rPr lang="ru-RU" sz="2400" dirty="0" smtClean="0">
                <a:latin typeface="Times New Roman" pitchFamily="18" charset="0"/>
                <a:cs typeface="Times New Roman" pitchFamily="18" charset="0"/>
              </a:rPr>
              <a:t>5   </a:t>
            </a:r>
            <a:r>
              <a:rPr lang="ru-RU" sz="2400" dirty="0" smtClean="0">
                <a:solidFill>
                  <a:srgbClr val="000000"/>
                </a:solidFill>
                <a:latin typeface="Times New Roman" pitchFamily="18" charset="0"/>
                <a:cs typeface="Times New Roman" pitchFamily="18" charset="0"/>
              </a:rPr>
              <a:t>Другие финансовые посредники, кроме страховых корпораций и пенсионных фондов</a:t>
            </a:r>
          </a:p>
          <a:p>
            <a:pPr marL="0" indent="0">
              <a:spcBef>
                <a:spcPts val="1200"/>
              </a:spcBef>
              <a:buFont typeface="Arial" charset="0"/>
              <a:buNone/>
              <a:defRPr/>
            </a:pPr>
            <a:r>
              <a:rPr lang="en-US" sz="2400" dirty="0" smtClean="0">
                <a:latin typeface="Times New Roman" pitchFamily="18" charset="0"/>
                <a:cs typeface="Times New Roman" pitchFamily="18" charset="0"/>
              </a:rPr>
              <a:t>S.12</a:t>
            </a:r>
            <a:r>
              <a:rPr lang="ru-RU" sz="2400" dirty="0" smtClean="0">
                <a:latin typeface="Times New Roman" pitchFamily="18" charset="0"/>
                <a:cs typeface="Times New Roman" pitchFamily="18" charset="0"/>
              </a:rPr>
              <a:t>6   </a:t>
            </a:r>
            <a:r>
              <a:rPr lang="ru-RU" sz="2400" dirty="0" smtClean="0">
                <a:solidFill>
                  <a:srgbClr val="000000"/>
                </a:solidFill>
                <a:latin typeface="Times New Roman" pitchFamily="18" charset="0"/>
                <a:cs typeface="Times New Roman" pitchFamily="18" charset="0"/>
              </a:rPr>
              <a:t>Вспомогательные финансовые корпорации</a:t>
            </a:r>
          </a:p>
          <a:p>
            <a:pPr marL="0" indent="0">
              <a:spcBef>
                <a:spcPts val="1200"/>
              </a:spcBef>
              <a:buFont typeface="Arial" charset="0"/>
              <a:buNone/>
              <a:defRPr/>
            </a:pPr>
            <a:r>
              <a:rPr lang="en-US" sz="2400" dirty="0" smtClean="0">
                <a:latin typeface="Times New Roman" pitchFamily="18" charset="0"/>
                <a:cs typeface="Times New Roman" pitchFamily="18" charset="0"/>
              </a:rPr>
              <a:t>S.12</a:t>
            </a:r>
            <a:r>
              <a:rPr lang="ru-RU" sz="2400" dirty="0" smtClean="0">
                <a:latin typeface="Times New Roman" pitchFamily="18" charset="0"/>
                <a:cs typeface="Times New Roman" pitchFamily="18" charset="0"/>
              </a:rPr>
              <a:t>7   </a:t>
            </a:r>
            <a:r>
              <a:rPr lang="ru-RU" sz="2400" dirty="0" smtClean="0">
                <a:solidFill>
                  <a:srgbClr val="000000"/>
                </a:solidFill>
                <a:latin typeface="Times New Roman" pitchFamily="18" charset="0"/>
                <a:cs typeface="Times New Roman" pitchFamily="18" charset="0"/>
              </a:rPr>
              <a:t>Кэптивные финансовые учреждения и ростовщики</a:t>
            </a:r>
          </a:p>
          <a:p>
            <a:pPr marL="0" indent="0">
              <a:spcBef>
                <a:spcPts val="1200"/>
              </a:spcBef>
              <a:buFont typeface="Arial" charset="0"/>
              <a:buNone/>
              <a:defRPr/>
            </a:pPr>
            <a:r>
              <a:rPr lang="en-US" sz="2400" dirty="0" smtClean="0">
                <a:latin typeface="Times New Roman" pitchFamily="18" charset="0"/>
                <a:cs typeface="Times New Roman" pitchFamily="18" charset="0"/>
              </a:rPr>
              <a:t>S.12</a:t>
            </a:r>
            <a:r>
              <a:rPr lang="ru-RU" sz="2400" dirty="0" smtClean="0">
                <a:latin typeface="Times New Roman" pitchFamily="18" charset="0"/>
                <a:cs typeface="Times New Roman" pitchFamily="18" charset="0"/>
              </a:rPr>
              <a:t>8   </a:t>
            </a:r>
            <a:r>
              <a:rPr lang="ru-RU" sz="2400" dirty="0" smtClean="0">
                <a:solidFill>
                  <a:srgbClr val="000000"/>
                </a:solidFill>
                <a:latin typeface="Times New Roman" pitchFamily="18" charset="0"/>
                <a:cs typeface="Times New Roman" pitchFamily="18" charset="0"/>
              </a:rPr>
              <a:t>Страховые корпорации</a:t>
            </a:r>
          </a:p>
          <a:p>
            <a:pPr marL="0" indent="0">
              <a:spcBef>
                <a:spcPts val="1200"/>
              </a:spcBef>
              <a:buFont typeface="Arial" charset="0"/>
              <a:buNone/>
              <a:defRPr/>
            </a:pPr>
            <a:endParaRPr lang="ru-RU" sz="2400" dirty="0" smtClean="0">
              <a:solidFill>
                <a:srgbClr val="000000"/>
              </a:solidFill>
              <a:latin typeface="Times New Roman" pitchFamily="18" charset="0"/>
              <a:cs typeface="Times New Roman" pitchFamily="18" charset="0"/>
            </a:endParaRPr>
          </a:p>
          <a:p>
            <a:pPr marL="0" indent="0">
              <a:spcBef>
                <a:spcPts val="1200"/>
              </a:spcBef>
              <a:buFontTx/>
              <a:buNone/>
              <a:defRPr/>
            </a:pPr>
            <a:endParaRPr lang="ru-RU" sz="2400" dirty="0" smtClean="0">
              <a:latin typeface="Times New Roman" pitchFamily="18" charset="0"/>
              <a:cs typeface="Times New Roman" pitchFamily="18" charset="0"/>
            </a:endParaRPr>
          </a:p>
          <a:p>
            <a:pPr marL="0" indent="0">
              <a:spcBef>
                <a:spcPts val="1200"/>
              </a:spcBef>
              <a:buFontTx/>
              <a:buNone/>
              <a:defRPr/>
            </a:pPr>
            <a:endParaRPr lang="az-Latn-AZ" sz="2400"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pPr>
              <a:defRPr/>
            </a:pPr>
            <a:fld id="{AFCE0C73-5F90-49F4-9927-9478B410F650}"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28625" y="1571625"/>
          <a:ext cx="8572500" cy="5059364"/>
        </p:xfrm>
        <a:graphic>
          <a:graphicData uri="http://schemas.openxmlformats.org/drawingml/2006/table">
            <a:tbl>
              <a:tblPr firstRow="1" firstCol="1" bandRow="1">
                <a:tableStyleId>{5C22544A-7EE6-4342-B048-85BDC9FD1C3A}</a:tableStyleId>
              </a:tblPr>
              <a:tblGrid>
                <a:gridCol w="718272"/>
                <a:gridCol w="3139353"/>
                <a:gridCol w="3310086"/>
                <a:gridCol w="1404789"/>
              </a:tblGrid>
              <a:tr h="1121755">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Код</a:t>
                      </a:r>
                      <a:endParaRPr lang="ru-RU" sz="1600" noProof="0" dirty="0">
                        <a:effectLst/>
                        <a:latin typeface="Times New Roman" pitchFamily="18" charset="0"/>
                        <a:ea typeface="Calibri"/>
                        <a:cs typeface="Times New Roman" pitchFamily="18" charset="0"/>
                      </a:endParaRPr>
                    </a:p>
                  </a:txBody>
                  <a:tcPr marL="38803" marR="38803" marT="0" marB="0" anchor="ctr"/>
                </a:tc>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Подсектор</a:t>
                      </a:r>
                      <a:endParaRPr lang="ru-RU" sz="1600" noProof="0" dirty="0">
                        <a:effectLst/>
                        <a:latin typeface="Times New Roman" pitchFamily="18" charset="0"/>
                        <a:ea typeface="Calibri"/>
                        <a:cs typeface="Times New Roman" pitchFamily="18" charset="0"/>
                      </a:endParaRPr>
                    </a:p>
                  </a:txBody>
                  <a:tcPr marL="38803" marR="38803" marT="0" marB="0" anchor="ctr"/>
                </a:tc>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Институциональные единицы</a:t>
                      </a:r>
                      <a:endParaRPr lang="ru-RU" sz="1600" noProof="0" dirty="0">
                        <a:effectLst/>
                        <a:latin typeface="Times New Roman" pitchFamily="18" charset="0"/>
                        <a:ea typeface="Calibri"/>
                        <a:cs typeface="Times New Roman" pitchFamily="18" charset="0"/>
                      </a:endParaRPr>
                    </a:p>
                  </a:txBody>
                  <a:tcPr marL="38803" marR="38803" marT="0" marB="0" anchor="ctr"/>
                </a:tc>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Коды видов деятельности по NACE rev.2</a:t>
                      </a:r>
                      <a:endParaRPr lang="ru-RU" sz="1600" noProof="0" dirty="0">
                        <a:effectLst/>
                        <a:latin typeface="Times New Roman" pitchFamily="18" charset="0"/>
                        <a:ea typeface="Calibri"/>
                        <a:cs typeface="Times New Roman" pitchFamily="18" charset="0"/>
                      </a:endParaRPr>
                    </a:p>
                  </a:txBody>
                  <a:tcPr marL="38803" marR="38803" marT="0" marB="0" anchor="ctr"/>
                </a:tc>
              </a:tr>
              <a:tr h="782673">
                <a:tc>
                  <a:txBody>
                    <a:bodyPr/>
                    <a:lstStyle/>
                    <a:p>
                      <a:pPr algn="ctr">
                        <a:lnSpc>
                          <a:spcPct val="115000"/>
                        </a:lnSpc>
                        <a:spcAft>
                          <a:spcPts val="0"/>
                        </a:spcAft>
                      </a:pPr>
                      <a:r>
                        <a:rPr lang="ru-RU" sz="1800" noProof="0" dirty="0" smtClean="0">
                          <a:effectLst/>
                          <a:latin typeface="Times New Roman" pitchFamily="18" charset="0"/>
                          <a:cs typeface="Times New Roman" pitchFamily="18" charset="0"/>
                        </a:rPr>
                        <a:t>S 121</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Центральный банк</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Центральный Банк Азербайджанской Республики</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ea typeface="Calibri"/>
                          <a:cs typeface="Times New Roman" pitchFamily="18" charset="0"/>
                        </a:rPr>
                        <a:t>6411</a:t>
                      </a:r>
                      <a:endParaRPr lang="ru-RU" sz="1800" noProof="0" dirty="0">
                        <a:effectLst/>
                        <a:latin typeface="Times New Roman" pitchFamily="18" charset="0"/>
                        <a:ea typeface="Calibri"/>
                        <a:cs typeface="Times New Roman" pitchFamily="18" charset="0"/>
                      </a:endParaRPr>
                    </a:p>
                  </a:txBody>
                  <a:tcPr marL="38803" marR="38803" marT="0" marB="0" anchor="ctr"/>
                </a:tc>
              </a:tr>
              <a:tr h="946481">
                <a:tc>
                  <a:txBody>
                    <a:bodyPr/>
                    <a:lstStyle/>
                    <a:p>
                      <a:pPr algn="ctr">
                        <a:lnSpc>
                          <a:spcPct val="115000"/>
                        </a:lnSpc>
                        <a:spcAft>
                          <a:spcPts val="0"/>
                        </a:spcAft>
                      </a:pPr>
                      <a:r>
                        <a:rPr lang="ru-RU" sz="1800" noProof="0" dirty="0" smtClean="0">
                          <a:effectLst/>
                          <a:latin typeface="Times New Roman" pitchFamily="18" charset="0"/>
                          <a:cs typeface="Times New Roman" pitchFamily="18" charset="0"/>
                        </a:rPr>
                        <a:t>S 122</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Корпорации, принимающие депозиты кроме центрального банка</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Коммерческие банки, кредитные союзы</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ea typeface="Calibri"/>
                          <a:cs typeface="Times New Roman" pitchFamily="18" charset="0"/>
                        </a:rPr>
                        <a:t>6419</a:t>
                      </a:r>
                      <a:endParaRPr lang="ru-RU" sz="1800" noProof="0" dirty="0">
                        <a:effectLst/>
                        <a:latin typeface="Times New Roman" pitchFamily="18" charset="0"/>
                        <a:ea typeface="Calibri"/>
                        <a:cs typeface="Times New Roman" pitchFamily="18" charset="0"/>
                      </a:endParaRPr>
                    </a:p>
                  </a:txBody>
                  <a:tcPr marL="38803" marR="38803" marT="0" marB="0" anchor="ctr"/>
                </a:tc>
              </a:tr>
              <a:tr h="1261974">
                <a:tc>
                  <a:txBody>
                    <a:bodyPr/>
                    <a:lstStyle/>
                    <a:p>
                      <a:pPr algn="ctr">
                        <a:lnSpc>
                          <a:spcPct val="115000"/>
                        </a:lnSpc>
                        <a:spcAft>
                          <a:spcPts val="0"/>
                        </a:spcAft>
                      </a:pPr>
                      <a:r>
                        <a:rPr lang="ru-RU" sz="1800" noProof="0" dirty="0" smtClean="0">
                          <a:effectLst/>
                          <a:latin typeface="Times New Roman" pitchFamily="18" charset="0"/>
                          <a:cs typeface="Times New Roman" pitchFamily="18" charset="0"/>
                        </a:rPr>
                        <a:t>S 125</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Другие финансовые посредники, кроме страховых корпораций и пенсионных фондов</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Лизинговые компании </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ea typeface="Calibri"/>
                          <a:cs typeface="Times New Roman" pitchFamily="18" charset="0"/>
                        </a:rPr>
                        <a:t>6491</a:t>
                      </a:r>
                      <a:endParaRPr lang="ru-RU" sz="1800" noProof="0" dirty="0">
                        <a:effectLst/>
                        <a:latin typeface="Times New Roman" pitchFamily="18" charset="0"/>
                        <a:ea typeface="Calibri"/>
                        <a:cs typeface="Times New Roman" pitchFamily="18" charset="0"/>
                      </a:endParaRPr>
                    </a:p>
                  </a:txBody>
                  <a:tcPr marL="38803" marR="38803" marT="0" marB="0" anchor="ctr"/>
                </a:tc>
              </a:tr>
              <a:tr h="946481">
                <a:tc>
                  <a:txBody>
                    <a:bodyPr/>
                    <a:lstStyle/>
                    <a:p>
                      <a:pPr algn="ctr">
                        <a:lnSpc>
                          <a:spcPct val="115000"/>
                        </a:lnSpc>
                        <a:spcAft>
                          <a:spcPts val="0"/>
                        </a:spcAft>
                      </a:pPr>
                      <a:r>
                        <a:rPr lang="ru-RU" sz="1800" noProof="0" dirty="0" smtClean="0">
                          <a:effectLst/>
                          <a:latin typeface="Times New Roman" pitchFamily="18" charset="0"/>
                          <a:cs typeface="Times New Roman" pitchFamily="18" charset="0"/>
                        </a:rPr>
                        <a:t>S 126</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Вспомогательные финансовые корпорации</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Брокерские конторы, фондовые биржи, инвестиционные компании и пр.</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ea typeface="Calibri"/>
                          <a:cs typeface="Times New Roman" pitchFamily="18" charset="0"/>
                        </a:rPr>
                        <a:t>6499, 661, 662, 663</a:t>
                      </a:r>
                      <a:endParaRPr lang="ru-RU" sz="1800" noProof="0" dirty="0">
                        <a:effectLst/>
                        <a:latin typeface="Times New Roman" pitchFamily="18" charset="0"/>
                        <a:ea typeface="Calibri"/>
                        <a:cs typeface="Times New Roman" pitchFamily="18" charset="0"/>
                      </a:endParaRPr>
                    </a:p>
                  </a:txBody>
                  <a:tcPr marL="38803" marR="38803" marT="0" marB="0" anchor="ctr"/>
                </a:tc>
              </a:tr>
            </a:tbl>
          </a:graphicData>
        </a:graphic>
      </p:graphicFrame>
      <p:sp>
        <p:nvSpPr>
          <p:cNvPr id="4" name="Title 1"/>
          <p:cNvSpPr txBox="1">
            <a:spLocks/>
          </p:cNvSpPr>
          <p:nvPr/>
        </p:nvSpPr>
        <p:spPr bwMode="auto">
          <a:xfrm>
            <a:off x="285750" y="285750"/>
            <a:ext cx="8643938" cy="1143000"/>
          </a:xfrm>
          <a:prstGeom prst="rect">
            <a:avLst/>
          </a:prstGeom>
          <a:noFill/>
          <a:ln w="9525">
            <a:noFill/>
            <a:miter lim="800000"/>
            <a:headEnd/>
            <a:tailEnd/>
          </a:ln>
        </p:spPr>
        <p:txBody>
          <a:bodyPr anchor="ctr"/>
          <a:lstStyle/>
          <a:p>
            <a:pPr algn="ctr">
              <a:defRPr/>
            </a:pPr>
            <a:r>
              <a:rPr lang="ru-RU" sz="2400" b="1" dirty="0">
                <a:latin typeface="Times New Roman" pitchFamily="18" charset="0"/>
                <a:ea typeface="+mj-ea"/>
                <a:cs typeface="Times New Roman" pitchFamily="18" charset="0"/>
              </a:rPr>
              <a:t>Распределение институциональных единиц функционирующих в Азербайджане по подсекторам сектора финансовых корпораций.</a:t>
            </a:r>
            <a:endParaRPr lang="en-US" sz="2400" b="1" dirty="0">
              <a:latin typeface="Times New Roman" pitchFamily="18" charset="0"/>
              <a:ea typeface="+mj-ea"/>
              <a:cs typeface="Times New Roman" pitchFamily="18" charset="0"/>
            </a:endParaRPr>
          </a:p>
        </p:txBody>
      </p:sp>
      <p:sp>
        <p:nvSpPr>
          <p:cNvPr id="6" name="Slide Number Placeholder 1"/>
          <p:cNvSpPr>
            <a:spLocks noGrp="1"/>
          </p:cNvSpPr>
          <p:nvPr>
            <p:ph type="sldNum" sz="quarter" idx="12"/>
          </p:nvPr>
        </p:nvSpPr>
        <p:spPr/>
        <p:txBody>
          <a:bodyPr/>
          <a:lstStyle/>
          <a:p>
            <a:pPr>
              <a:defRPr/>
            </a:pPr>
            <a:fld id="{25CADC19-6EE0-4982-9DEB-8F9B68322E0B}"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28625" y="1571625"/>
          <a:ext cx="8572500" cy="4154488"/>
        </p:xfrm>
        <a:graphic>
          <a:graphicData uri="http://schemas.openxmlformats.org/drawingml/2006/table">
            <a:tbl>
              <a:tblPr firstRow="1" firstCol="1" bandRow="1">
                <a:tableStyleId>{5C22544A-7EE6-4342-B048-85BDC9FD1C3A}</a:tableStyleId>
              </a:tblPr>
              <a:tblGrid>
                <a:gridCol w="718272"/>
                <a:gridCol w="3139353"/>
                <a:gridCol w="3310086"/>
                <a:gridCol w="1404789"/>
              </a:tblGrid>
              <a:tr h="1121853">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Код</a:t>
                      </a:r>
                      <a:endParaRPr lang="ru-RU" sz="1600" noProof="0" dirty="0">
                        <a:effectLst/>
                        <a:latin typeface="Times New Roman" pitchFamily="18" charset="0"/>
                        <a:ea typeface="Calibri"/>
                        <a:cs typeface="Times New Roman" pitchFamily="18" charset="0"/>
                      </a:endParaRPr>
                    </a:p>
                  </a:txBody>
                  <a:tcPr marL="38803" marR="38803" marT="0" marB="0" anchor="ctr"/>
                </a:tc>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Подсектор</a:t>
                      </a:r>
                      <a:endParaRPr lang="ru-RU" sz="1600" noProof="0" dirty="0">
                        <a:effectLst/>
                        <a:latin typeface="Times New Roman" pitchFamily="18" charset="0"/>
                        <a:ea typeface="Calibri"/>
                        <a:cs typeface="Times New Roman" pitchFamily="18" charset="0"/>
                      </a:endParaRPr>
                    </a:p>
                  </a:txBody>
                  <a:tcPr marL="38803" marR="38803" marT="0" marB="0" anchor="ctr"/>
                </a:tc>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Институциональные единицы</a:t>
                      </a:r>
                      <a:endParaRPr lang="ru-RU" sz="1600" noProof="0" dirty="0">
                        <a:effectLst/>
                        <a:latin typeface="Times New Roman" pitchFamily="18" charset="0"/>
                        <a:ea typeface="Calibri"/>
                        <a:cs typeface="Times New Roman" pitchFamily="18" charset="0"/>
                      </a:endParaRPr>
                    </a:p>
                  </a:txBody>
                  <a:tcPr marL="38803" marR="38803" marT="0" marB="0" anchor="ctr"/>
                </a:tc>
                <a:tc>
                  <a:txBody>
                    <a:bodyPr/>
                    <a:lstStyle/>
                    <a:p>
                      <a:pPr algn="ctr">
                        <a:lnSpc>
                          <a:spcPct val="115000"/>
                        </a:lnSpc>
                        <a:spcAft>
                          <a:spcPts val="0"/>
                        </a:spcAft>
                      </a:pPr>
                      <a:r>
                        <a:rPr lang="ru-RU" sz="1600" noProof="0" dirty="0" smtClean="0">
                          <a:effectLst/>
                          <a:latin typeface="Times New Roman" pitchFamily="18" charset="0"/>
                          <a:cs typeface="Times New Roman" pitchFamily="18" charset="0"/>
                        </a:rPr>
                        <a:t>Коды видов деятельности по NACE rev.2</a:t>
                      </a:r>
                      <a:endParaRPr lang="ru-RU" sz="1600" noProof="0" dirty="0">
                        <a:effectLst/>
                        <a:latin typeface="Times New Roman" pitchFamily="18" charset="0"/>
                        <a:ea typeface="Calibri"/>
                        <a:cs typeface="Times New Roman" pitchFamily="18" charset="0"/>
                      </a:endParaRPr>
                    </a:p>
                  </a:txBody>
                  <a:tcPr marL="38803" marR="38803" marT="0" marB="0" anchor="ctr"/>
                </a:tc>
              </a:tr>
              <a:tr h="2208649">
                <a:tc>
                  <a:txBody>
                    <a:bodyPr/>
                    <a:lstStyle/>
                    <a:p>
                      <a:pPr algn="ctr">
                        <a:lnSpc>
                          <a:spcPct val="115000"/>
                        </a:lnSpc>
                        <a:spcAft>
                          <a:spcPts val="0"/>
                        </a:spcAft>
                      </a:pPr>
                      <a:r>
                        <a:rPr lang="ru-RU" sz="1800" noProof="0" dirty="0" smtClean="0">
                          <a:effectLst/>
                          <a:latin typeface="Times New Roman" pitchFamily="18" charset="0"/>
                          <a:cs typeface="Times New Roman" pitchFamily="18" charset="0"/>
                        </a:rPr>
                        <a:t>S 127</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err="1" smtClean="0">
                          <a:effectLst/>
                          <a:latin typeface="Times New Roman" pitchFamily="18" charset="0"/>
                          <a:cs typeface="Times New Roman" pitchFamily="18" charset="0"/>
                        </a:rPr>
                        <a:t>Кэптивные</a:t>
                      </a:r>
                      <a:r>
                        <a:rPr lang="ru-RU" sz="1800" noProof="0" dirty="0" smtClean="0">
                          <a:effectLst/>
                          <a:latin typeface="Times New Roman" pitchFamily="18" charset="0"/>
                          <a:cs typeface="Times New Roman" pitchFamily="18" charset="0"/>
                        </a:rPr>
                        <a:t> финансовые учреждения и ростовщики</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800" noProof="0" dirty="0" smtClean="0">
                          <a:effectLst/>
                          <a:latin typeface="Times New Roman" pitchFamily="18" charset="0"/>
                          <a:cs typeface="Times New Roman" pitchFamily="18" charset="0"/>
                        </a:rPr>
                        <a:t>Небанковские кредитные организации,</a:t>
                      </a:r>
                      <a:r>
                        <a:rPr lang="ru-RU" sz="1800" baseline="0" noProof="0" dirty="0" smtClean="0">
                          <a:effectLst/>
                          <a:latin typeface="Times New Roman" pitchFamily="18" charset="0"/>
                          <a:cs typeface="Times New Roman" pitchFamily="18" charset="0"/>
                        </a:rPr>
                        <a:t> организации микрокредитования, организации, посредством которых осуществляются государственные программы кредитования, </a:t>
                      </a:r>
                      <a:r>
                        <a:rPr lang="ru-RU" sz="1800" noProof="0" dirty="0" smtClean="0">
                          <a:effectLst/>
                          <a:latin typeface="Times New Roman" pitchFamily="18" charset="0"/>
                          <a:cs typeface="Times New Roman" pitchFamily="18" charset="0"/>
                        </a:rPr>
                        <a:t>ломбарды </a:t>
                      </a:r>
                      <a:endParaRPr lang="ru-RU" sz="1800" noProof="0" dirty="0" smtClean="0">
                        <a:effectLst/>
                        <a:latin typeface="Times New Roman" pitchFamily="18" charset="0"/>
                        <a:ea typeface="Calibri"/>
                        <a:cs typeface="Times New Roman" pitchFamily="18" charset="0"/>
                      </a:endParaRPr>
                    </a:p>
                  </a:txBody>
                  <a:tcPr marL="38803" marR="38803"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800" noProof="0" dirty="0" smtClean="0">
                          <a:effectLst/>
                          <a:latin typeface="Times New Roman" pitchFamily="18" charset="0"/>
                          <a:ea typeface="Calibri"/>
                          <a:cs typeface="Times New Roman" pitchFamily="18" charset="0"/>
                        </a:rPr>
                        <a:t>6492</a:t>
                      </a:r>
                    </a:p>
                  </a:txBody>
                  <a:tcPr marL="38803" marR="38803" marT="0" marB="0" anchor="ctr"/>
                </a:tc>
              </a:tr>
              <a:tr h="823986">
                <a:tc>
                  <a:txBody>
                    <a:bodyPr/>
                    <a:lstStyle/>
                    <a:p>
                      <a:pPr algn="ctr">
                        <a:lnSpc>
                          <a:spcPct val="115000"/>
                        </a:lnSpc>
                        <a:spcAft>
                          <a:spcPts val="0"/>
                        </a:spcAft>
                      </a:pPr>
                      <a:r>
                        <a:rPr lang="ru-RU" sz="1800" noProof="0" dirty="0" smtClean="0">
                          <a:effectLst/>
                          <a:latin typeface="Times New Roman" pitchFamily="18" charset="0"/>
                          <a:cs typeface="Times New Roman" pitchFamily="18" charset="0"/>
                        </a:rPr>
                        <a:t>S 128</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Страховые корпорации</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cs typeface="Times New Roman" pitchFamily="18" charset="0"/>
                        </a:rPr>
                        <a:t>Страховые организации, фонд страхования депозитов</a:t>
                      </a:r>
                      <a:endParaRPr lang="ru-RU" sz="1800" noProof="0" dirty="0">
                        <a:effectLst/>
                        <a:latin typeface="Times New Roman" pitchFamily="18" charset="0"/>
                        <a:ea typeface="Calibri"/>
                        <a:cs typeface="Times New Roman" pitchFamily="18" charset="0"/>
                      </a:endParaRPr>
                    </a:p>
                  </a:txBody>
                  <a:tcPr marL="38803" marR="38803" marT="0" marB="0" anchor="ctr"/>
                </a:tc>
                <a:tc>
                  <a:txBody>
                    <a:bodyPr/>
                    <a:lstStyle/>
                    <a:p>
                      <a:pPr>
                        <a:lnSpc>
                          <a:spcPct val="115000"/>
                        </a:lnSpc>
                        <a:spcAft>
                          <a:spcPts val="0"/>
                        </a:spcAft>
                      </a:pPr>
                      <a:r>
                        <a:rPr lang="ru-RU" sz="1800" noProof="0" dirty="0" smtClean="0">
                          <a:effectLst/>
                          <a:latin typeface="Times New Roman" pitchFamily="18" charset="0"/>
                          <a:ea typeface="Calibri"/>
                          <a:cs typeface="Times New Roman" pitchFamily="18" charset="0"/>
                        </a:rPr>
                        <a:t>651, 652</a:t>
                      </a:r>
                      <a:endParaRPr lang="ru-RU" sz="1800" noProof="0" dirty="0">
                        <a:effectLst/>
                        <a:latin typeface="Times New Roman" pitchFamily="18" charset="0"/>
                        <a:ea typeface="Calibri"/>
                        <a:cs typeface="Times New Roman" pitchFamily="18" charset="0"/>
                      </a:endParaRPr>
                    </a:p>
                  </a:txBody>
                  <a:tcPr marL="38803" marR="38803" marT="0" marB="0" anchor="ctr"/>
                </a:tc>
              </a:tr>
            </a:tbl>
          </a:graphicData>
        </a:graphic>
      </p:graphicFrame>
      <p:sp>
        <p:nvSpPr>
          <p:cNvPr id="4" name="Title 1"/>
          <p:cNvSpPr txBox="1">
            <a:spLocks/>
          </p:cNvSpPr>
          <p:nvPr/>
        </p:nvSpPr>
        <p:spPr bwMode="auto">
          <a:xfrm>
            <a:off x="285750" y="285750"/>
            <a:ext cx="8643938" cy="1143000"/>
          </a:xfrm>
          <a:prstGeom prst="rect">
            <a:avLst/>
          </a:prstGeom>
          <a:noFill/>
          <a:ln w="9525">
            <a:noFill/>
            <a:miter lim="800000"/>
            <a:headEnd/>
            <a:tailEnd/>
          </a:ln>
        </p:spPr>
        <p:txBody>
          <a:bodyPr anchor="ctr"/>
          <a:lstStyle/>
          <a:p>
            <a:pPr algn="ctr">
              <a:defRPr/>
            </a:pPr>
            <a:r>
              <a:rPr lang="ru-RU" sz="2400" b="1" dirty="0">
                <a:latin typeface="Times New Roman" pitchFamily="18" charset="0"/>
                <a:ea typeface="+mj-ea"/>
                <a:cs typeface="Times New Roman" pitchFamily="18" charset="0"/>
              </a:rPr>
              <a:t>Распределение институциональных единиц функционирующих в Азербайджане по подсекторам сектора финансовых корпораций.</a:t>
            </a:r>
            <a:endParaRPr lang="en-US" sz="2400" b="1" dirty="0">
              <a:latin typeface="Times New Roman" pitchFamily="18" charset="0"/>
              <a:ea typeface="+mj-ea"/>
              <a:cs typeface="Times New Roman" pitchFamily="18" charset="0"/>
            </a:endParaRPr>
          </a:p>
        </p:txBody>
      </p:sp>
      <p:sp>
        <p:nvSpPr>
          <p:cNvPr id="6" name="Slide Number Placeholder 1"/>
          <p:cNvSpPr>
            <a:spLocks noGrp="1"/>
          </p:cNvSpPr>
          <p:nvPr>
            <p:ph type="sldNum" sz="quarter" idx="12"/>
          </p:nvPr>
        </p:nvSpPr>
        <p:spPr/>
        <p:txBody>
          <a:bodyPr/>
          <a:lstStyle/>
          <a:p>
            <a:pPr>
              <a:defRPr/>
            </a:pPr>
            <a:fld id="{9E507091-4F5F-44F4-87DF-889889B6B5DB}"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1214438" y="1403350"/>
            <a:ext cx="6786562" cy="3324225"/>
          </a:xfrm>
          <a:prstGeom prst="rect">
            <a:avLst/>
          </a:prstGeom>
          <a:noFill/>
          <a:ln w="9525">
            <a:noFill/>
            <a:miter lim="800000"/>
            <a:headEnd/>
            <a:tailEnd/>
          </a:ln>
        </p:spPr>
        <p:txBody>
          <a:bodyPr>
            <a:spAutoFit/>
          </a:bodyPr>
          <a:lstStyle/>
          <a:p>
            <a:pPr>
              <a:defRPr/>
            </a:pPr>
            <a:endParaRPr lang="ru-RU" sz="2800" dirty="0">
              <a:latin typeface="Times New Roman" pitchFamily="18" charset="0"/>
              <a:cs typeface="Times New Roman" pitchFamily="18" charset="0"/>
            </a:endParaRPr>
          </a:p>
          <a:p>
            <a:pPr>
              <a:defRPr/>
            </a:pPr>
            <a:r>
              <a:rPr lang="ru-RU" sz="2400" dirty="0">
                <a:latin typeface="Times New Roman" pitchFamily="18" charset="0"/>
                <a:cs typeface="Times New Roman" pitchFamily="18" charset="0"/>
              </a:rPr>
              <a:t>Выпуск центрального банка (ЦБ) делится на : </a:t>
            </a:r>
          </a:p>
          <a:p>
            <a:pPr>
              <a:defRPr/>
            </a:pPr>
            <a:endParaRPr lang="ru-RU" sz="2400" dirty="0">
              <a:latin typeface="Times New Roman" pitchFamily="18" charset="0"/>
              <a:cs typeface="Times New Roman" pitchFamily="18" charset="0"/>
            </a:endParaRPr>
          </a:p>
          <a:p>
            <a:pPr marL="174625" indent="273050">
              <a:buFont typeface="Arial" pitchFamily="34" charset="0"/>
              <a:buChar char="•"/>
              <a:defRPr/>
            </a:pPr>
            <a:r>
              <a:rPr lang="ru-RU" sz="2400" i="1" dirty="0">
                <a:latin typeface="Times New Roman" pitchFamily="18" charset="0"/>
                <a:cs typeface="Times New Roman" pitchFamily="18" charset="0"/>
              </a:rPr>
              <a:t>рыночный выпуск;</a:t>
            </a:r>
          </a:p>
          <a:p>
            <a:pPr marL="174625" indent="273050">
              <a:spcBef>
                <a:spcPts val="1200"/>
              </a:spcBef>
              <a:buFont typeface="Arial" pitchFamily="34" charset="0"/>
              <a:buChar char="•"/>
              <a:defRPr/>
            </a:pPr>
            <a:r>
              <a:rPr lang="ru-RU" sz="2400" i="1" dirty="0">
                <a:latin typeface="Times New Roman" pitchFamily="18" charset="0"/>
                <a:cs typeface="Times New Roman" pitchFamily="18" charset="0"/>
              </a:rPr>
              <a:t>нерыночный выпуск.</a:t>
            </a:r>
          </a:p>
          <a:p>
            <a:pPr marL="174625" indent="273050">
              <a:spcBef>
                <a:spcPts val="1200"/>
              </a:spcBef>
              <a:defRPr/>
            </a:pPr>
            <a:endParaRPr lang="ru-RU" sz="2400" i="1" dirty="0">
              <a:latin typeface="Times New Roman" pitchFamily="18" charset="0"/>
              <a:cs typeface="Times New Roman" pitchFamily="18" charset="0"/>
            </a:endParaRPr>
          </a:p>
          <a:p>
            <a:pPr marL="174625" indent="-174625">
              <a:spcBef>
                <a:spcPts val="1200"/>
              </a:spcBef>
              <a:defRPr/>
            </a:pPr>
            <a:r>
              <a:rPr lang="ru-RU" sz="2400" dirty="0">
                <a:latin typeface="Times New Roman" pitchFamily="18" charset="0"/>
                <a:cs typeface="Times New Roman" pitchFamily="18" charset="0"/>
              </a:rPr>
              <a:t>Расчет выпуска ЦБ производится в два этапа</a:t>
            </a:r>
          </a:p>
          <a:p>
            <a:pPr>
              <a:defRPr/>
            </a:pPr>
            <a:endParaRPr lang="ru-RU" sz="800" dirty="0">
              <a:latin typeface="Times New Roman" pitchFamily="18" charset="0"/>
              <a:cs typeface="Times New Roman" pitchFamily="18" charset="0"/>
            </a:endParaRPr>
          </a:p>
        </p:txBody>
      </p:sp>
      <p:sp>
        <p:nvSpPr>
          <p:cNvPr id="9219" name="Rectangle 4"/>
          <p:cNvSpPr>
            <a:spLocks noChangeArrowheads="1"/>
          </p:cNvSpPr>
          <p:nvPr/>
        </p:nvSpPr>
        <p:spPr bwMode="auto">
          <a:xfrm>
            <a:off x="1701800" y="476250"/>
            <a:ext cx="49085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tabLst>
                <a:tab pos="2786063"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786063"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786063"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786063"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786063"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9pPr>
          </a:lstStyle>
          <a:p>
            <a:pPr algn="ctr" eaLnBrk="1" hangingPunct="1">
              <a:spcBef>
                <a:spcPct val="0"/>
              </a:spcBef>
              <a:buFontTx/>
              <a:buNone/>
            </a:pPr>
            <a:r>
              <a:rPr lang="ru-RU" altLang="en-US" sz="2800" b="1">
                <a:latin typeface="Times New Roman" pitchFamily="18" charset="0"/>
                <a:cs typeface="Times New Roman" pitchFamily="18" charset="0"/>
              </a:rPr>
              <a:t>Выпуск центрального банка </a:t>
            </a:r>
          </a:p>
        </p:txBody>
      </p:sp>
      <p:sp>
        <p:nvSpPr>
          <p:cNvPr id="4" name="Slide Number Placeholder 1"/>
          <p:cNvSpPr>
            <a:spLocks noGrp="1"/>
          </p:cNvSpPr>
          <p:nvPr>
            <p:ph type="sldNum" sz="quarter" idx="12"/>
          </p:nvPr>
        </p:nvSpPr>
        <p:spPr/>
        <p:txBody>
          <a:bodyPr/>
          <a:lstStyle/>
          <a:p>
            <a:pPr>
              <a:defRPr/>
            </a:pPr>
            <a:fld id="{D9E6428C-3E3D-452A-ADFA-FA161AA39A4B}" type="slidenum">
              <a:rPr lang="en-US" smtClean="0"/>
              <a:pPr>
                <a:defRPr/>
              </a:pPr>
              <a:t>8</a:t>
            </a:fld>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23850" y="1143000"/>
            <a:ext cx="8532813" cy="5108575"/>
          </a:xfrm>
          <a:prstGeom prst="rect">
            <a:avLst/>
          </a:prstGeom>
          <a:noFill/>
          <a:ln w="9525">
            <a:noFill/>
            <a:miter lim="800000"/>
            <a:headEnd/>
            <a:tailEnd/>
          </a:ln>
        </p:spPr>
        <p:txBody>
          <a:bodyPr>
            <a:spAutoFit/>
          </a:bodyPr>
          <a:lstStyle/>
          <a:p>
            <a:pPr>
              <a:defRPr/>
            </a:pPr>
            <a:endParaRPr lang="ru-RU" sz="800" dirty="0">
              <a:latin typeface="Times New Roman" pitchFamily="18" charset="0"/>
              <a:cs typeface="Times New Roman" pitchFamily="18" charset="0"/>
            </a:endParaRPr>
          </a:p>
          <a:p>
            <a:pPr>
              <a:defRPr/>
            </a:pPr>
            <a:r>
              <a:rPr lang="ru-RU" sz="2400" b="1" i="1" dirty="0">
                <a:latin typeface="Times New Roman" pitchFamily="18" charset="0"/>
                <a:cs typeface="Times New Roman" pitchFamily="18" charset="0"/>
              </a:rPr>
              <a:t>На первом этапе</a:t>
            </a:r>
            <a:r>
              <a:rPr lang="ru-RU" sz="2400" dirty="0">
                <a:latin typeface="Times New Roman" pitchFamily="18" charset="0"/>
                <a:cs typeface="Times New Roman" pitchFamily="18" charset="0"/>
              </a:rPr>
              <a:t> рассчитывается общий выпуск ЦБ по издержкам, на основе  данных, отражаемых в отчете о прибылях и убытках ЦБ по следующим статьям текущих расходов:</a:t>
            </a:r>
          </a:p>
          <a:p>
            <a:pPr marL="534988" indent="-261938">
              <a:spcBef>
                <a:spcPts val="600"/>
              </a:spcBef>
              <a:buFont typeface="Arial" pitchFamily="34" charset="0"/>
              <a:buChar char="•"/>
              <a:defRPr/>
            </a:pPr>
            <a:r>
              <a:rPr lang="ru-RU" sz="2400" dirty="0">
                <a:latin typeface="Times New Roman" pitchFamily="18" charset="0"/>
                <a:cs typeface="Times New Roman" pitchFamily="18" charset="0"/>
              </a:rPr>
              <a:t>уплаченная комиссия;</a:t>
            </a:r>
          </a:p>
          <a:p>
            <a:pPr marL="534988" indent="-261938">
              <a:spcBef>
                <a:spcPts val="600"/>
              </a:spcBef>
              <a:buFont typeface="Arial" pitchFamily="34" charset="0"/>
              <a:buChar char="•"/>
              <a:defRPr/>
            </a:pPr>
            <a:r>
              <a:rPr lang="ru-RU" sz="2400" dirty="0">
                <a:latin typeface="Times New Roman" pitchFamily="18" charset="0"/>
                <a:cs typeface="Times New Roman" pitchFamily="18" charset="0"/>
              </a:rPr>
              <a:t>расходы на содержание аппарата;</a:t>
            </a:r>
          </a:p>
          <a:p>
            <a:pPr marL="534988" indent="-261938">
              <a:spcBef>
                <a:spcPts val="600"/>
              </a:spcBef>
              <a:buFont typeface="Arial" pitchFamily="34" charset="0"/>
              <a:buChar char="•"/>
              <a:defRPr/>
            </a:pPr>
            <a:r>
              <a:rPr lang="ru-RU" sz="2400" dirty="0">
                <a:latin typeface="Times New Roman" pitchFamily="18" charset="0"/>
                <a:cs typeface="Times New Roman" pitchFamily="18" charset="0"/>
              </a:rPr>
              <a:t>операционные расходы;</a:t>
            </a:r>
          </a:p>
          <a:p>
            <a:pPr marL="534988" indent="-261938">
              <a:spcBef>
                <a:spcPts val="600"/>
              </a:spcBef>
              <a:buFont typeface="Arial" pitchFamily="34" charset="0"/>
              <a:buChar char="•"/>
              <a:defRPr/>
            </a:pPr>
            <a:r>
              <a:rPr lang="ru-RU" sz="2400" dirty="0">
                <a:latin typeface="Times New Roman" pitchFamily="18" charset="0"/>
                <a:cs typeface="Times New Roman" pitchFamily="18" charset="0"/>
              </a:rPr>
              <a:t>амортизационные отчисления по основным средствам и нематериальным активам;</a:t>
            </a:r>
          </a:p>
          <a:p>
            <a:pPr marL="534988" indent="-261938">
              <a:spcBef>
                <a:spcPts val="600"/>
              </a:spcBef>
              <a:buFont typeface="Arial" pitchFamily="34" charset="0"/>
              <a:buChar char="•"/>
              <a:defRPr/>
            </a:pPr>
            <a:r>
              <a:rPr lang="ru-RU" sz="2400" dirty="0">
                <a:latin typeface="Times New Roman" pitchFamily="18" charset="0"/>
                <a:cs typeface="Times New Roman" pitchFamily="18" charset="0"/>
              </a:rPr>
              <a:t>расходы по изготовлению и доставке банкнот и банковских документов;</a:t>
            </a:r>
          </a:p>
          <a:p>
            <a:pPr marL="534988" indent="-261938">
              <a:spcBef>
                <a:spcPts val="600"/>
              </a:spcBef>
              <a:buFont typeface="Arial" pitchFamily="34" charset="0"/>
              <a:buChar char="•"/>
              <a:defRPr/>
            </a:pPr>
            <a:r>
              <a:rPr lang="ru-RU" sz="2400" dirty="0">
                <a:latin typeface="Times New Roman" pitchFamily="18" charset="0"/>
                <a:cs typeface="Times New Roman" pitchFamily="18" charset="0"/>
              </a:rPr>
              <a:t>прочие расходы.</a:t>
            </a:r>
            <a:endParaRPr lang="ru-RU" sz="2800" dirty="0">
              <a:latin typeface="Times New Roman" pitchFamily="18" charset="0"/>
              <a:cs typeface="Times New Roman" pitchFamily="18" charset="0"/>
            </a:endParaRPr>
          </a:p>
        </p:txBody>
      </p:sp>
      <p:sp>
        <p:nvSpPr>
          <p:cNvPr id="10243" name="Rectangle 4"/>
          <p:cNvSpPr>
            <a:spLocks noChangeArrowheads="1"/>
          </p:cNvSpPr>
          <p:nvPr/>
        </p:nvSpPr>
        <p:spPr bwMode="auto">
          <a:xfrm>
            <a:off x="428625" y="500063"/>
            <a:ext cx="8270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tabLst>
                <a:tab pos="2786063"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786063"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786063"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786063"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786063"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786063" algn="l"/>
              </a:tabLst>
              <a:defRPr sz="2000">
                <a:solidFill>
                  <a:schemeClr val="tx1"/>
                </a:solidFill>
                <a:latin typeface="Calibri" pitchFamily="34" charset="0"/>
              </a:defRPr>
            </a:lvl9pPr>
          </a:lstStyle>
          <a:p>
            <a:pPr algn="ctr" eaLnBrk="1" hangingPunct="1">
              <a:spcBef>
                <a:spcPct val="0"/>
              </a:spcBef>
              <a:buFontTx/>
              <a:buNone/>
            </a:pPr>
            <a:r>
              <a:rPr lang="ru-RU" altLang="en-US" sz="2800" b="1">
                <a:latin typeface="Times New Roman" pitchFamily="18" charset="0"/>
                <a:cs typeface="Times New Roman" pitchFamily="18" charset="0"/>
              </a:rPr>
              <a:t>Выпуск центрального банка, </a:t>
            </a:r>
            <a:r>
              <a:rPr lang="ru-RU" altLang="en-US" sz="2800" b="1" i="1">
                <a:latin typeface="Times New Roman" pitchFamily="18" charset="0"/>
                <a:cs typeface="Times New Roman" pitchFamily="18" charset="0"/>
              </a:rPr>
              <a:t>продолжение </a:t>
            </a:r>
            <a:endParaRPr lang="ru-RU" altLang="en-US" sz="2800" b="1">
              <a:latin typeface="Times New Roman" pitchFamily="18" charset="0"/>
              <a:cs typeface="Times New Roman" pitchFamily="18" charset="0"/>
            </a:endParaRPr>
          </a:p>
        </p:txBody>
      </p:sp>
      <p:sp>
        <p:nvSpPr>
          <p:cNvPr id="4" name="Slide Number Placeholder 1"/>
          <p:cNvSpPr>
            <a:spLocks noGrp="1"/>
          </p:cNvSpPr>
          <p:nvPr>
            <p:ph type="sldNum" sz="quarter" idx="12"/>
          </p:nvPr>
        </p:nvSpPr>
        <p:spPr/>
        <p:txBody>
          <a:bodyPr/>
          <a:lstStyle/>
          <a:p>
            <a:pPr>
              <a:defRPr/>
            </a:pPr>
            <a:fld id="{14D47551-722E-43C7-98A3-9C084021E3B7}" type="slidenum">
              <a:rPr lang="en-US" smtClean="0"/>
              <a:pPr>
                <a:defRPr/>
              </a:pPr>
              <a:t>9</a:t>
            </a:fld>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1523</TotalTime>
  <Words>1152</Words>
  <Application>Microsoft Office PowerPoint</Application>
  <PresentationFormat>On-screen Show (4:3)</PresentationFormat>
  <Paragraphs>187</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Times New Roman</vt:lpstr>
      <vt:lpstr>Office Theme</vt:lpstr>
      <vt:lpstr>PowerPoint Presentation</vt:lpstr>
      <vt:lpstr>Сектор финансовых корпораций</vt:lpstr>
      <vt:lpstr>Подсектора сектора финансовых корпораций в СНС 1993 года</vt:lpstr>
      <vt:lpstr>Подсектора сектора финансовых корпораций  в СНС 2008 года</vt:lpstr>
      <vt:lpstr>Подсектора сектора финансовых корпораций, выделяемые в Азербайджане, в соответствии с СНС 2008 года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Выпуск услуг страхования</vt:lpstr>
      <vt:lpstr>PowerPoint Presentation</vt:lpstr>
      <vt:lpstr>Выпуск услуг страхования, продолжение</vt:lpstr>
      <vt:lpstr>Выпуск услуг страхования, продолжение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Rasim</dc:creator>
  <cp:lastModifiedBy>Oleksandr Svirchevskyy</cp:lastModifiedBy>
  <cp:revision>135</cp:revision>
  <cp:lastPrinted>2015-03-30T06:39:21Z</cp:lastPrinted>
  <dcterms:created xsi:type="dcterms:W3CDTF">2015-03-16T10:22:17Z</dcterms:created>
  <dcterms:modified xsi:type="dcterms:W3CDTF">2015-04-17T12:54:31Z</dcterms:modified>
</cp:coreProperties>
</file>