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3" r:id="rId3"/>
    <p:sldId id="266" r:id="rId4"/>
    <p:sldId id="265" r:id="rId5"/>
    <p:sldId id="272" r:id="rId6"/>
    <p:sldId id="269" r:id="rId7"/>
    <p:sldId id="270" r:id="rId8"/>
    <p:sldId id="258" r:id="rId9"/>
    <p:sldId id="277" r:id="rId10"/>
    <p:sldId id="278" r:id="rId11"/>
    <p:sldId id="276" r:id="rId12"/>
    <p:sldId id="275" r:id="rId13"/>
    <p:sldId id="279" r:id="rId14"/>
    <p:sldId id="280" r:id="rId15"/>
    <p:sldId id="274" r:id="rId16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0F5494"/>
    <a:srgbClr val="FDDE91"/>
    <a:srgbClr val="BDDEFF"/>
    <a:srgbClr val="3166CF"/>
    <a:srgbClr val="3E6FD2"/>
    <a:srgbClr val="2D5EC1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19" autoAdjust="0"/>
  </p:normalViewPr>
  <p:slideViewPr>
    <p:cSldViewPr>
      <p:cViewPr>
        <p:scale>
          <a:sx n="75" d="100"/>
          <a:sy n="75" d="100"/>
        </p:scale>
        <p:origin x="-2664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64EC209D-96B7-478A-AF1F-A9B8F7C0871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66947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D4C5B1C6-407A-4434-9C7A-E039A3BD8529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734919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 dirty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327660A3-86B7-46D3-AE5F-7D35F4472FCC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02AFDD-8FEB-4681-92F8-F561A3350EB2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75131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FDE909-C325-4540-B1E3-6B2DD41B206E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473952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2EDDC0-2B41-4CB0-B04C-DB51DD2DA10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83534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12D2D-AE8C-48E0-B1EF-D3ACC7E2C221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797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EC5C4-E5B8-4331-947C-656A17823DAF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03614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F8820-8EA1-4443-A47E-0E5C61328631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05040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7503F-6A2C-44FA-A980-798B1CE6F093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7638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04868-C7B0-41EA-8A8C-A5F8EFB2B7C2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78721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51EE9-A471-4A92-BB3F-4D543BC79503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07124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73634A-B9AC-4FBA-8E01-A2B898B8120F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16908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862D0980-CEF1-4D58-B156-0F97A8A02650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763688" y="2565400"/>
            <a:ext cx="7272362" cy="790575"/>
          </a:xfrm>
        </p:spPr>
        <p:txBody>
          <a:bodyPr/>
          <a:lstStyle/>
          <a:p>
            <a:r>
              <a:rPr lang="en-GB" altLang="en-US" sz="2800" dirty="0" smtClean="0"/>
              <a:t>General Government – methodological treatment of selected cases from the EU</a:t>
            </a:r>
            <a:endParaRPr lang="en-GB" altLang="en-US" sz="28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11188" y="4797152"/>
            <a:ext cx="8532812" cy="1080021"/>
          </a:xfrm>
        </p:spPr>
        <p:txBody>
          <a:bodyPr/>
          <a:lstStyle/>
          <a:p>
            <a:r>
              <a:rPr lang="en-GB" altLang="en-US" sz="2400" dirty="0" smtClean="0"/>
              <a:t>John Verrinder</a:t>
            </a:r>
          </a:p>
          <a:p>
            <a:r>
              <a:rPr lang="en-GB" altLang="en-US" sz="2400" dirty="0" smtClean="0"/>
              <a:t>Eurostat</a:t>
            </a:r>
            <a:endParaRPr lang="en-GB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Financial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0" dirty="0" smtClean="0"/>
              <a:t>Financial supervisory authorities</a:t>
            </a:r>
          </a:p>
          <a:p>
            <a:pPr marL="0" indent="0">
              <a:buNone/>
            </a:pPr>
            <a:r>
              <a:rPr lang="en-GB" sz="2000" i="0" dirty="0">
                <a:solidFill>
                  <a:srgbClr val="FF0000"/>
                </a:solidFill>
              </a:rPr>
              <a:t>Classified outside government if able to take independent decisions (incl. autonomous budget)</a:t>
            </a:r>
          </a:p>
          <a:p>
            <a:pPr marL="0" indent="0">
              <a:buNone/>
            </a:pPr>
            <a:endParaRPr lang="en-GB" i="0" dirty="0"/>
          </a:p>
          <a:p>
            <a:pPr marL="0" indent="0">
              <a:buNone/>
            </a:pPr>
            <a:r>
              <a:rPr lang="en-GB" i="0" dirty="0" smtClean="0"/>
              <a:t>Protection funds</a:t>
            </a:r>
          </a:p>
          <a:p>
            <a:pPr marL="0" indent="0">
              <a:buNone/>
            </a:pPr>
            <a:r>
              <a:rPr lang="en-GB" sz="2000" i="0" dirty="0" smtClean="0">
                <a:solidFill>
                  <a:srgbClr val="FF0000"/>
                </a:solidFill>
              </a:rPr>
              <a:t>Classified outside government if able to take independent decisions</a:t>
            </a:r>
          </a:p>
          <a:p>
            <a:pPr marL="0" indent="0">
              <a:buNone/>
            </a:pPr>
            <a:endParaRPr lang="en-GB" i="0" dirty="0"/>
          </a:p>
          <a:p>
            <a:pPr marL="0" indent="0">
              <a:buNone/>
            </a:pPr>
            <a:r>
              <a:rPr lang="en-GB" i="0" dirty="0" smtClean="0"/>
              <a:t>Financial intermediaries</a:t>
            </a:r>
          </a:p>
          <a:p>
            <a:pPr marL="0" indent="0">
              <a:buNone/>
            </a:pPr>
            <a:r>
              <a:rPr lang="en-GB" sz="2000" i="0" dirty="0" smtClean="0">
                <a:solidFill>
                  <a:srgbClr val="FF0000"/>
                </a:solidFill>
              </a:rPr>
              <a:t>Classified outside government if placing itself at risk</a:t>
            </a:r>
            <a:endParaRPr lang="en-GB" sz="2000" i="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10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492257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Special purpose entities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0" dirty="0" smtClean="0"/>
              <a:t>May be created by government for single or very narrow purpose (usually legal contract/contracts) </a:t>
            </a:r>
          </a:p>
          <a:p>
            <a:pPr marL="0" indent="0">
              <a:buNone/>
            </a:pPr>
            <a:endParaRPr lang="en-GB" i="0" dirty="0"/>
          </a:p>
          <a:p>
            <a:pPr marL="0" indent="0">
              <a:buNone/>
            </a:pPr>
            <a:r>
              <a:rPr lang="en-GB" i="0" dirty="0" smtClean="0"/>
              <a:t>Treated as an </a:t>
            </a:r>
            <a:r>
              <a:rPr lang="en-GB" i="0" u="sng" dirty="0" smtClean="0">
                <a:solidFill>
                  <a:srgbClr val="FF0000"/>
                </a:solidFill>
              </a:rPr>
              <a:t>integral part of government </a:t>
            </a:r>
            <a:r>
              <a:rPr lang="en-GB" i="0" dirty="0" smtClean="0"/>
              <a:t>when resident (re-routed through government if not)</a:t>
            </a:r>
          </a:p>
          <a:p>
            <a:pPr marL="0" indent="0">
              <a:buNone/>
            </a:pPr>
            <a:endParaRPr lang="en-GB" i="0" dirty="0"/>
          </a:p>
          <a:p>
            <a:pPr marL="0" indent="0">
              <a:buNone/>
            </a:pPr>
            <a:r>
              <a:rPr lang="en-GB" i="0" dirty="0" smtClean="0"/>
              <a:t>May be specific cases of independent entities (strong evidence) but likely to be rare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11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7176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Debt management offices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0" dirty="0" smtClean="0"/>
              <a:t>Usually part of a government ministry.</a:t>
            </a:r>
          </a:p>
          <a:p>
            <a:pPr marL="0" indent="0">
              <a:buNone/>
            </a:pPr>
            <a:endParaRPr lang="en-GB" i="0" dirty="0"/>
          </a:p>
          <a:p>
            <a:pPr marL="0" indent="0">
              <a:buNone/>
            </a:pPr>
            <a:r>
              <a:rPr lang="en-GB" i="0" dirty="0" smtClean="0"/>
              <a:t>When they are separate institutional units, to be classified in general government.</a:t>
            </a:r>
          </a:p>
          <a:p>
            <a:pPr marL="0" indent="0">
              <a:buNone/>
            </a:pPr>
            <a:endParaRPr lang="en-GB" i="0" dirty="0"/>
          </a:p>
          <a:p>
            <a:pPr marL="0" indent="0">
              <a:buNone/>
            </a:pPr>
            <a:r>
              <a:rPr lang="en-GB" i="0" dirty="0" smtClean="0"/>
              <a:t>	</a:t>
            </a:r>
            <a:r>
              <a:rPr lang="en-GB" sz="2000" i="0" dirty="0" smtClean="0">
                <a:solidFill>
                  <a:srgbClr val="FF0000"/>
                </a:solidFill>
              </a:rPr>
              <a:t>They act fully on behalf of government 	(auxiliary 	function)</a:t>
            </a:r>
            <a:endParaRPr lang="en-GB" sz="2000" i="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12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7176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Head offices and holding companies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0" dirty="0" smtClean="0"/>
              <a:t>Head Offices: Control and direct subsidiaries, providing services (unrestricted)</a:t>
            </a:r>
          </a:p>
          <a:p>
            <a:r>
              <a:rPr lang="en-GB" i="0" dirty="0" smtClean="0">
                <a:solidFill>
                  <a:srgbClr val="FF0000"/>
                </a:solidFill>
              </a:rPr>
              <a:t>&gt;&gt;&gt; Corporations sectors</a:t>
            </a:r>
          </a:p>
          <a:p>
            <a:endParaRPr lang="en-GB" i="0" dirty="0"/>
          </a:p>
          <a:p>
            <a:r>
              <a:rPr lang="en-GB" i="0" dirty="0" smtClean="0"/>
              <a:t>Holding Companies: Do not perform management and effective direction, and are used for typical government activities (e.g. subsidies)</a:t>
            </a:r>
          </a:p>
          <a:p>
            <a:r>
              <a:rPr lang="en-GB" i="0" dirty="0" smtClean="0">
                <a:solidFill>
                  <a:srgbClr val="FF0000"/>
                </a:solidFill>
              </a:rPr>
              <a:t>&gt;&gt;&gt; General Government</a:t>
            </a:r>
            <a:endParaRPr lang="en-GB" i="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13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21828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Privatisation agencies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0" dirty="0" smtClean="0"/>
              <a:t>Also includes "restructuring agencies".</a:t>
            </a:r>
          </a:p>
          <a:p>
            <a:endParaRPr lang="en-GB" i="0" dirty="0"/>
          </a:p>
          <a:p>
            <a:r>
              <a:rPr lang="en-GB" i="0" dirty="0" smtClean="0"/>
              <a:t>Classified in the general government sector as acting on behalf of government.</a:t>
            </a:r>
          </a:p>
          <a:p>
            <a:endParaRPr lang="en-GB" i="0" dirty="0"/>
          </a:p>
          <a:p>
            <a:r>
              <a:rPr lang="en-GB" i="0" dirty="0" smtClean="0"/>
              <a:t>Re-routing possible when a non-government unit undertakes this activity under </a:t>
            </a:r>
            <a:r>
              <a:rPr lang="en-GB" i="0" smtClean="0"/>
              <a:t>government instruction.</a:t>
            </a: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14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97621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Government production – impact of classification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0" dirty="0" smtClean="0"/>
              <a:t>Classification into or outside general government has an impact on measured level of government output (and GDP).</a:t>
            </a:r>
          </a:p>
          <a:p>
            <a:pPr marL="0" indent="0">
              <a:buNone/>
            </a:pPr>
            <a:endParaRPr lang="en-GB" i="0" dirty="0"/>
          </a:p>
          <a:p>
            <a:pPr marL="0" indent="0">
              <a:buNone/>
            </a:pPr>
            <a:r>
              <a:rPr lang="en-GB" i="0" dirty="0" smtClean="0">
                <a:solidFill>
                  <a:srgbClr val="00B050"/>
                </a:solidFill>
              </a:rPr>
              <a:t>General Government units: Output as sum of costs.</a:t>
            </a:r>
          </a:p>
          <a:p>
            <a:pPr marL="0" indent="0">
              <a:buNone/>
            </a:pPr>
            <a:endParaRPr lang="en-GB" i="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i="0" dirty="0" smtClean="0">
                <a:solidFill>
                  <a:srgbClr val="00B050"/>
                </a:solidFill>
              </a:rPr>
              <a:t>Corporate units: Output as market sales.</a:t>
            </a:r>
            <a:endParaRPr lang="en-GB" i="0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15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7176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European System of Accounts (ESA 2010)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5626968" cy="352901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The methodological basis for government finance statistics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Based on SNA 2008 (as is the IMF GFS Manual 2014)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Chapter 20 - government</a:t>
            </a:r>
            <a:endParaRPr lang="en-GB" dirty="0"/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780928"/>
            <a:ext cx="2016224" cy="2838844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C5C4-E5B8-4331-947C-656A17823DAF}" type="slidenum">
              <a:rPr lang="en-GB" altLang="en-US" smtClean="0"/>
              <a:pPr/>
              <a:t>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5492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happens if ESA not specific?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5698976" cy="352901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Discussion amongst Member State experts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>
                <a:solidFill>
                  <a:srgbClr val="FF0000"/>
                </a:solidFill>
              </a:rPr>
              <a:t>Eurostat decision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Manual on Government Deficit and Debt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>
                <a:solidFill>
                  <a:srgbClr val="00B0F0"/>
                </a:solidFill>
              </a:rPr>
              <a:t>(=interpretation…)</a:t>
            </a:r>
            <a:endParaRPr lang="en-GB" dirty="0">
              <a:solidFill>
                <a:srgbClr val="00B0F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564904"/>
            <a:ext cx="2106436" cy="295232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EC5C4-E5B8-4331-947C-656A17823DAF}" type="slidenum">
              <a:rPr lang="en-GB" altLang="en-US" smtClean="0"/>
              <a:pPr/>
              <a:t>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5143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ESA 2010 defines general government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0" dirty="0" smtClean="0"/>
              <a:t>"…the </a:t>
            </a:r>
            <a:r>
              <a:rPr lang="en-GB" i="0" dirty="0"/>
              <a:t>general government sector (S.13) consists of institutional units which are </a:t>
            </a:r>
            <a:r>
              <a:rPr lang="en-GB" i="0" dirty="0">
                <a:solidFill>
                  <a:srgbClr val="FF0000"/>
                </a:solidFill>
              </a:rPr>
              <a:t>non-market producers </a:t>
            </a:r>
            <a:r>
              <a:rPr lang="en-GB" i="0" dirty="0"/>
              <a:t>whose output is intended for individual and collective consumption, and are financed by </a:t>
            </a:r>
            <a:r>
              <a:rPr lang="en-GB" i="0" dirty="0">
                <a:solidFill>
                  <a:srgbClr val="FF0000"/>
                </a:solidFill>
              </a:rPr>
              <a:t>compulsory payments made by units belonging to other sectors</a:t>
            </a:r>
            <a:r>
              <a:rPr lang="en-GB" i="0" dirty="0"/>
              <a:t>, and institutional units </a:t>
            </a:r>
            <a:r>
              <a:rPr lang="en-GB" i="0" dirty="0">
                <a:solidFill>
                  <a:srgbClr val="FF0000"/>
                </a:solidFill>
              </a:rPr>
              <a:t>principally engaged in the redistribution of national income and </a:t>
            </a:r>
            <a:r>
              <a:rPr lang="en-GB" i="0" dirty="0" smtClean="0">
                <a:solidFill>
                  <a:srgbClr val="FF0000"/>
                </a:solidFill>
              </a:rPr>
              <a:t>wealth.</a:t>
            </a:r>
            <a:r>
              <a:rPr lang="en-GB" i="0" dirty="0" smtClean="0"/>
              <a:t>" [Para 2.111]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2244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Public 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i="0" dirty="0" smtClean="0"/>
              <a:t>"General </a:t>
            </a:r>
            <a:r>
              <a:rPr lang="en-GB" sz="2000" i="0" dirty="0"/>
              <a:t>government secures control over a corporation as a result of special legislation, decree or regulation which empowers the government to determine corporate policy. The following indicators are the main factors to consider in deciding whether a corporation is controlled by </a:t>
            </a:r>
            <a:r>
              <a:rPr lang="en-GB" sz="2000" i="0" dirty="0" smtClean="0"/>
              <a:t>government.." [Para 2.38]</a:t>
            </a:r>
          </a:p>
          <a:p>
            <a:r>
              <a:rPr lang="en-GB" i="0" dirty="0" smtClean="0">
                <a:solidFill>
                  <a:srgbClr val="FF0000"/>
                </a:solidFill>
              </a:rPr>
              <a:t>&gt;&gt; voting interest, Board/key committees, key personnel, golden share, special regulations, dominant customer, borrowing.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5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46902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Non-market producers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800" i="0" dirty="0" smtClean="0"/>
              <a:t>Qualitative criteria</a:t>
            </a:r>
          </a:p>
          <a:p>
            <a:pPr marL="0" indent="0">
              <a:buNone/>
            </a:pPr>
            <a:r>
              <a:rPr lang="en-GB" i="0" dirty="0" smtClean="0">
                <a:solidFill>
                  <a:srgbClr val="FF0000"/>
                </a:solidFill>
              </a:rPr>
              <a:t>A public unit sells more than 50% of its output to government (no open/fair tendering); other details</a:t>
            </a:r>
          </a:p>
          <a:p>
            <a:pPr marL="0" indent="0">
              <a:buNone/>
            </a:pPr>
            <a:endParaRPr lang="en-GB" sz="2800" i="0" dirty="0"/>
          </a:p>
          <a:p>
            <a:pPr marL="0" indent="0">
              <a:buNone/>
            </a:pPr>
            <a:r>
              <a:rPr lang="en-GB" sz="2800" i="0" dirty="0" smtClean="0"/>
              <a:t>Quantitative criteria</a:t>
            </a:r>
          </a:p>
          <a:p>
            <a:pPr marL="0" indent="0">
              <a:buNone/>
            </a:pPr>
            <a:r>
              <a:rPr lang="en-GB" sz="2800" i="0" dirty="0" smtClean="0"/>
              <a:t>	The "50% test"</a:t>
            </a:r>
          </a:p>
          <a:p>
            <a:pPr marL="0" indent="0">
              <a:buNone/>
            </a:pPr>
            <a:r>
              <a:rPr lang="en-GB" sz="2800" i="0" dirty="0"/>
              <a:t>	</a:t>
            </a:r>
            <a:r>
              <a:rPr lang="en-GB" i="0" dirty="0" smtClean="0">
                <a:solidFill>
                  <a:srgbClr val="FF0000"/>
                </a:solidFill>
              </a:rPr>
              <a:t>Market sales &gt; 50% of production costs</a:t>
            </a:r>
            <a:endParaRPr lang="en-GB" i="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	</a:t>
            </a:r>
            <a:r>
              <a:rPr lang="en-GB" i="0" dirty="0">
                <a:solidFill>
                  <a:srgbClr val="FF0000"/>
                </a:solidFill>
              </a:rPr>
              <a:t>Over several </a:t>
            </a:r>
            <a:r>
              <a:rPr lang="en-GB" i="0" dirty="0" smtClean="0">
                <a:solidFill>
                  <a:srgbClr val="FF0000"/>
                </a:solidFill>
              </a:rPr>
              <a:t>years…</a:t>
            </a:r>
            <a:endParaRPr lang="en-GB" i="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6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785219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Special cases for units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00B0F0"/>
                </a:solidFill>
              </a:rPr>
              <a:t>Educational units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B0F0"/>
                </a:solidFill>
              </a:rPr>
              <a:t>Public hospitals</a:t>
            </a:r>
          </a:p>
          <a:p>
            <a:pPr marL="0" indent="0">
              <a:buNone/>
            </a:pPr>
            <a:r>
              <a:rPr lang="en-GB" dirty="0">
                <a:solidFill>
                  <a:srgbClr val="00B0F0"/>
                </a:solidFill>
              </a:rPr>
              <a:t>Financial activities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B0F0"/>
                </a:solidFill>
              </a:rPr>
              <a:t>Special purpose entities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B0F0"/>
                </a:solidFill>
              </a:rPr>
              <a:t>Debt management offices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B0F0"/>
                </a:solidFill>
              </a:rPr>
              <a:t>Head offices and holding companies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B0F0"/>
                </a:solidFill>
              </a:rPr>
              <a:t>Privatisation agencies</a:t>
            </a:r>
          </a:p>
          <a:p>
            <a:pPr marL="0" indent="0">
              <a:buNone/>
            </a:pP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7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18461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Educational units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0" dirty="0" smtClean="0"/>
              <a:t>Necessary to determine the extent of government control</a:t>
            </a:r>
          </a:p>
          <a:p>
            <a:pPr marL="0" indent="0">
              <a:buNone/>
            </a:pPr>
            <a:endParaRPr lang="en-GB" i="0" dirty="0"/>
          </a:p>
          <a:p>
            <a:pPr marL="0" indent="0">
              <a:buNone/>
            </a:pPr>
            <a:r>
              <a:rPr lang="en-GB" i="0" dirty="0" smtClean="0"/>
              <a:t>Funding is not the issue in itself, but rather influence over what the funds are used for…</a:t>
            </a:r>
          </a:p>
          <a:p>
            <a:pPr marL="0" indent="0">
              <a:buClrTx/>
              <a:buNone/>
            </a:pPr>
            <a:r>
              <a:rPr lang="en-GB" i="0" dirty="0" smtClean="0"/>
              <a:t>	</a:t>
            </a:r>
            <a:r>
              <a:rPr lang="en-GB" sz="2000" i="0" dirty="0" smtClean="0">
                <a:solidFill>
                  <a:srgbClr val="FF0000"/>
                </a:solidFill>
              </a:rPr>
              <a:t>Just standards imposed on all schools = no control</a:t>
            </a:r>
          </a:p>
          <a:p>
            <a:pPr marL="0" indent="0">
              <a:buClrTx/>
              <a:buNone/>
            </a:pPr>
            <a:r>
              <a:rPr lang="en-GB" sz="2000" i="0" dirty="0">
                <a:solidFill>
                  <a:srgbClr val="FF0000"/>
                </a:solidFill>
              </a:rPr>
              <a:t>	</a:t>
            </a:r>
            <a:endParaRPr lang="en-GB" sz="2000" i="0" dirty="0" smtClean="0">
              <a:solidFill>
                <a:srgbClr val="FF0000"/>
              </a:solidFill>
            </a:endParaRPr>
          </a:p>
          <a:p>
            <a:pPr marL="0" indent="0">
              <a:buClrTx/>
              <a:buNone/>
            </a:pPr>
            <a:r>
              <a:rPr lang="en-GB" sz="2000" i="0" dirty="0">
                <a:solidFill>
                  <a:srgbClr val="FF0000"/>
                </a:solidFill>
              </a:rPr>
              <a:t>	</a:t>
            </a:r>
            <a:r>
              <a:rPr lang="en-GB" sz="2000" i="0" dirty="0" smtClean="0">
                <a:solidFill>
                  <a:srgbClr val="FF0000"/>
                </a:solidFill>
              </a:rPr>
              <a:t>Direct involvement of government in significant 	decisions = control (e.g. appointments, investment)</a:t>
            </a:r>
            <a:endParaRPr lang="en-GB" sz="2000" i="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8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3194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Public hospitals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0" dirty="0" smtClean="0"/>
              <a:t>Control established through usual indicators</a:t>
            </a:r>
          </a:p>
          <a:p>
            <a:pPr marL="0" indent="0">
              <a:buNone/>
            </a:pPr>
            <a:endParaRPr lang="en-GB" i="0" dirty="0"/>
          </a:p>
          <a:p>
            <a:pPr marL="0" indent="0">
              <a:buNone/>
            </a:pPr>
            <a:r>
              <a:rPr lang="en-GB" i="0" dirty="0" smtClean="0"/>
              <a:t>Establish if public hospitals really compete in practice with private hospitals in different fields</a:t>
            </a:r>
          </a:p>
          <a:p>
            <a:pPr marL="0" indent="0">
              <a:buNone/>
            </a:pPr>
            <a:r>
              <a:rPr lang="en-GB" i="0" dirty="0"/>
              <a:t>	</a:t>
            </a:r>
            <a:r>
              <a:rPr lang="en-GB" sz="2000" i="0" dirty="0" smtClean="0">
                <a:solidFill>
                  <a:srgbClr val="FF0000"/>
                </a:solidFill>
              </a:rPr>
              <a:t>Common price system with private hospitals</a:t>
            </a:r>
          </a:p>
          <a:p>
            <a:pPr marL="0" indent="0">
              <a:buNone/>
            </a:pPr>
            <a:r>
              <a:rPr lang="en-GB" sz="2000" i="0" dirty="0">
                <a:solidFill>
                  <a:srgbClr val="FF0000"/>
                </a:solidFill>
              </a:rPr>
              <a:t>	</a:t>
            </a:r>
            <a:r>
              <a:rPr lang="en-GB" sz="2000" i="0" dirty="0" smtClean="0">
                <a:solidFill>
                  <a:srgbClr val="FF0000"/>
                </a:solidFill>
              </a:rPr>
              <a:t>Prices set in a way to allow de facto market 	competition</a:t>
            </a:r>
          </a:p>
          <a:p>
            <a:pPr marL="0" indent="0">
              <a:buNone/>
            </a:pPr>
            <a:r>
              <a:rPr lang="en-GB" sz="2000" i="0" dirty="0">
                <a:solidFill>
                  <a:srgbClr val="FF0000"/>
                </a:solidFill>
              </a:rPr>
              <a:t>	</a:t>
            </a:r>
            <a:r>
              <a:rPr lang="en-GB" sz="2000" i="0" dirty="0" smtClean="0">
                <a:solidFill>
                  <a:srgbClr val="FF0000"/>
                </a:solidFill>
              </a:rPr>
              <a:t>Public hospitals not forced to continue with unprofitable 	activities</a:t>
            </a:r>
            <a:endParaRPr lang="en-GB" sz="2000" i="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DDC0-2B41-4CB0-B04C-DB51DD2DA10D}" type="slidenum">
              <a:rPr lang="en-GB" altLang="en-US" smtClean="0"/>
              <a:pPr/>
              <a:t>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7176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1115</TotalTime>
  <Words>548</Words>
  <Application>Microsoft Office PowerPoint</Application>
  <PresentationFormat>On-screen Show (4:3)</PresentationFormat>
  <Paragraphs>105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Blank</vt:lpstr>
      <vt:lpstr>General Government – methodological treatment of selected cases from the EU</vt:lpstr>
      <vt:lpstr>The European System of Accounts (ESA 2010)</vt:lpstr>
      <vt:lpstr>What happens if ESA not specific?</vt:lpstr>
      <vt:lpstr>ESA 2010 defines general government</vt:lpstr>
      <vt:lpstr>Public control</vt:lpstr>
      <vt:lpstr>Non-market producers</vt:lpstr>
      <vt:lpstr>Special cases for units</vt:lpstr>
      <vt:lpstr>Educational units</vt:lpstr>
      <vt:lpstr>Public hospitals</vt:lpstr>
      <vt:lpstr>Financial activities</vt:lpstr>
      <vt:lpstr>Special purpose entities</vt:lpstr>
      <vt:lpstr>Debt management offices</vt:lpstr>
      <vt:lpstr>Head offices and holding companies</vt:lpstr>
      <vt:lpstr>Privatisation agencies</vt:lpstr>
      <vt:lpstr>Government production – impact of classification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DOLLT Andreas (ESTAT)</dc:creator>
  <cp:lastModifiedBy>Sisene</cp:lastModifiedBy>
  <cp:revision>183</cp:revision>
  <dcterms:created xsi:type="dcterms:W3CDTF">2014-11-21T10:09:48Z</dcterms:created>
  <dcterms:modified xsi:type="dcterms:W3CDTF">2015-03-31T07:15:49Z</dcterms:modified>
</cp:coreProperties>
</file>