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6" r:id="rId2"/>
    <p:sldId id="257" r:id="rId3"/>
    <p:sldId id="258" r:id="rId4"/>
    <p:sldId id="261" r:id="rId5"/>
    <p:sldId id="264" r:id="rId6"/>
    <p:sldId id="275" r:id="rId7"/>
    <p:sldId id="265" r:id="rId8"/>
    <p:sldId id="279" r:id="rId9"/>
    <p:sldId id="280" r:id="rId10"/>
    <p:sldId id="281" r:id="rId11"/>
    <p:sldId id="268" r:id="rId12"/>
    <p:sldId id="271" r:id="rId13"/>
    <p:sldId id="282" r:id="rId14"/>
    <p:sldId id="266" r:id="rId15"/>
    <p:sldId id="283" r:id="rId16"/>
    <p:sldId id="274" r:id="rId17"/>
    <p:sldId id="277" r:id="rId18"/>
    <p:sldId id="272" r:id="rId19"/>
    <p:sldId id="269" r:id="rId20"/>
    <p:sldId id="278" r:id="rId21"/>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F3F"/>
    <a:srgbClr val="FF0000"/>
    <a:srgbClr val="CC3300"/>
    <a:srgbClr val="FF3300"/>
    <a:srgbClr val="0000FF"/>
    <a:srgbClr val="B1D7BA"/>
    <a:srgbClr val="00CC99"/>
    <a:srgbClr val="9FCDA2"/>
    <a:srgbClr val="88C28C"/>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671" autoAdjust="0"/>
    <p:restoredTop sz="85369" autoAdjust="0"/>
  </p:normalViewPr>
  <p:slideViewPr>
    <p:cSldViewPr>
      <p:cViewPr>
        <p:scale>
          <a:sx n="100" d="100"/>
          <a:sy n="100" d="100"/>
        </p:scale>
        <p:origin x="-281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786" y="-96"/>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9863" y="0"/>
            <a:ext cx="3044825" cy="465138"/>
          </a:xfrm>
          <a:prstGeom prst="rect">
            <a:avLst/>
          </a:prstGeom>
        </p:spPr>
        <p:txBody>
          <a:bodyPr vert="horz" lIns="91440" tIns="45720" rIns="91440" bIns="45720" rtlCol="0"/>
          <a:lstStyle>
            <a:lvl1pPr algn="r">
              <a:defRPr sz="1200"/>
            </a:lvl1pPr>
          </a:lstStyle>
          <a:p>
            <a:fld id="{4B4C25F1-ACCC-4813-96BC-CCA46C50A0BE}" type="datetimeFigureOut">
              <a:rPr lang="en-US" smtClean="0"/>
              <a:pPr/>
              <a:t>4/22/2015</a:t>
            </a:fld>
            <a:endParaRPr lang="en-US"/>
          </a:p>
        </p:txBody>
      </p:sp>
      <p:sp>
        <p:nvSpPr>
          <p:cNvPr id="4" name="Footer Placeholder 3"/>
          <p:cNvSpPr>
            <a:spLocks noGrp="1"/>
          </p:cNvSpPr>
          <p:nvPr>
            <p:ph type="ftr" sz="quarter" idx="2"/>
          </p:nvPr>
        </p:nvSpPr>
        <p:spPr>
          <a:xfrm>
            <a:off x="0" y="8845550"/>
            <a:ext cx="304482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9863" y="8845550"/>
            <a:ext cx="3044825" cy="465138"/>
          </a:xfrm>
          <a:prstGeom prst="rect">
            <a:avLst/>
          </a:prstGeom>
        </p:spPr>
        <p:txBody>
          <a:bodyPr vert="horz" lIns="91440" tIns="45720" rIns="91440" bIns="45720" rtlCol="0" anchor="b"/>
          <a:lstStyle>
            <a:lvl1pPr algn="r">
              <a:defRPr sz="1200"/>
            </a:lvl1pPr>
          </a:lstStyle>
          <a:p>
            <a:fld id="{3E5E6412-C602-4F2F-A821-7A453F2F7B7D}" type="slidenum">
              <a:rPr lang="en-US" smtClean="0"/>
              <a:pPr/>
              <a:t>‹#›</a:t>
            </a:fld>
            <a:endParaRPr lang="en-US"/>
          </a:p>
        </p:txBody>
      </p:sp>
    </p:spTree>
    <p:extLst>
      <p:ext uri="{BB962C8B-B14F-4D97-AF65-F5344CB8AC3E}">
        <p14:creationId xmlns:p14="http://schemas.microsoft.com/office/powerpoint/2010/main" val="6886920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60" tIns="46680" rIns="93360" bIns="46680" rtlCol="0"/>
          <a:lstStyle>
            <a:lvl1pPr algn="l">
              <a:defRPr sz="1200"/>
            </a:lvl1pPr>
          </a:lstStyle>
          <a:p>
            <a:endParaRPr lang="en-US"/>
          </a:p>
        </p:txBody>
      </p:sp>
      <p:sp>
        <p:nvSpPr>
          <p:cNvPr id="3" name="Date Placeholder 2"/>
          <p:cNvSpPr>
            <a:spLocks noGrp="1"/>
          </p:cNvSpPr>
          <p:nvPr>
            <p:ph type="dt" idx="1"/>
          </p:nvPr>
        </p:nvSpPr>
        <p:spPr>
          <a:xfrm>
            <a:off x="3979930" y="0"/>
            <a:ext cx="3044719" cy="465614"/>
          </a:xfrm>
          <a:prstGeom prst="rect">
            <a:avLst/>
          </a:prstGeom>
        </p:spPr>
        <p:txBody>
          <a:bodyPr vert="horz" lIns="93360" tIns="46680" rIns="93360" bIns="46680" rtlCol="0"/>
          <a:lstStyle>
            <a:lvl1pPr algn="r">
              <a:defRPr sz="1200"/>
            </a:lvl1pPr>
          </a:lstStyle>
          <a:p>
            <a:fld id="{0B6FE31F-108A-4BC9-A67D-A6174873204B}" type="datetimeFigureOut">
              <a:rPr lang="en-US" smtClean="0"/>
              <a:pPr/>
              <a:t>4/22/2015</a:t>
            </a:fld>
            <a:endParaRPr lang="en-US"/>
          </a:p>
        </p:txBody>
      </p:sp>
      <p:sp>
        <p:nvSpPr>
          <p:cNvPr id="4" name="Slide Image Placeholder 3"/>
          <p:cNvSpPr>
            <a:spLocks noGrp="1" noRot="1" noChangeAspect="1"/>
          </p:cNvSpPr>
          <p:nvPr>
            <p:ph type="sldImg" idx="2"/>
          </p:nvPr>
        </p:nvSpPr>
        <p:spPr>
          <a:xfrm>
            <a:off x="1184275" y="698500"/>
            <a:ext cx="4657725" cy="3492500"/>
          </a:xfrm>
          <a:prstGeom prst="rect">
            <a:avLst/>
          </a:prstGeom>
          <a:noFill/>
          <a:ln w="12700">
            <a:solidFill>
              <a:prstClr val="black"/>
            </a:solidFill>
          </a:ln>
        </p:spPr>
        <p:txBody>
          <a:bodyPr vert="horz" lIns="93360" tIns="46680" rIns="93360" bIns="46680" rtlCol="0" anchor="ctr"/>
          <a:lstStyle/>
          <a:p>
            <a:endParaRPr lang="en-US"/>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3360" tIns="46680" rIns="93360" bIns="466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045"/>
            <a:ext cx="3044719" cy="465614"/>
          </a:xfrm>
          <a:prstGeom prst="rect">
            <a:avLst/>
          </a:prstGeom>
        </p:spPr>
        <p:txBody>
          <a:bodyPr vert="horz" lIns="93360" tIns="46680" rIns="93360" bIns="46680" rtlCol="0" anchor="b"/>
          <a:lstStyle>
            <a:lvl1pPr algn="l">
              <a:defRPr sz="1200"/>
            </a:lvl1pPr>
          </a:lstStyle>
          <a:p>
            <a:endParaRPr lang="en-US"/>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3360" tIns="46680" rIns="93360" bIns="46680" rtlCol="0" anchor="b"/>
          <a:lstStyle>
            <a:lvl1pPr algn="r">
              <a:defRPr sz="1200"/>
            </a:lvl1pPr>
          </a:lstStyle>
          <a:p>
            <a:fld id="{9AF10C07-DDCE-418F-8717-68748C140B5D}" type="slidenum">
              <a:rPr lang="en-US" smtClean="0"/>
              <a:pPr/>
              <a:t>‹#›</a:t>
            </a:fld>
            <a:endParaRPr lang="en-US"/>
          </a:p>
        </p:txBody>
      </p:sp>
    </p:spTree>
    <p:extLst>
      <p:ext uri="{BB962C8B-B14F-4D97-AF65-F5344CB8AC3E}">
        <p14:creationId xmlns:p14="http://schemas.microsoft.com/office/powerpoint/2010/main" val="10325546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3E24F4-AC8B-45EA-891D-AA9834638F73}"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3E24F4-AC8B-45EA-891D-AA9834638F73}"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3E24F4-AC8B-45EA-891D-AA9834638F73}"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3E24F4-AC8B-45EA-891D-AA9834638F73}"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051" name="Picture 3" descr="C:\Users\TWickens\AppData\Local\Microsoft\Windows\Temporary Internet Files\Content.Outlook\SAIB4VOD\STA_Pattern_50.jpg"/>
          <p:cNvPicPr>
            <a:picLocks noChangeAspect="1" noChangeArrowheads="1"/>
          </p:cNvPicPr>
          <p:nvPr userDrawn="1"/>
        </p:nvPicPr>
        <p:blipFill>
          <a:blip r:embed="rId2" cstate="print"/>
          <a:srcRect/>
          <a:stretch>
            <a:fillRect/>
          </a:stretch>
        </p:blipFill>
        <p:spPr bwMode="auto">
          <a:xfrm>
            <a:off x="1" y="228600"/>
            <a:ext cx="5181600" cy="2514600"/>
          </a:xfrm>
          <a:prstGeom prst="rect">
            <a:avLst/>
          </a:prstGeom>
          <a:noFill/>
        </p:spPr>
      </p:pic>
      <p:sp>
        <p:nvSpPr>
          <p:cNvPr id="3" name="Text Placeholder 2"/>
          <p:cNvSpPr>
            <a:spLocks noGrp="1"/>
          </p:cNvSpPr>
          <p:nvPr>
            <p:ph type="body" idx="1" hasCustomPrompt="1"/>
          </p:nvPr>
        </p:nvSpPr>
        <p:spPr>
          <a:xfrm>
            <a:off x="762000" y="4724400"/>
            <a:ext cx="8153400" cy="1676400"/>
          </a:xfrm>
          <a:no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Autofit/>
          </a:bodyPr>
          <a:lstStyle>
            <a:lvl1pPr marL="0" indent="0" algn="l" defTabSz="914400" rtl="0" eaLnBrk="1" latinLnBrk="0" hangingPunct="1">
              <a:lnSpc>
                <a:spcPct val="150000"/>
              </a:lnSpc>
              <a:spcBef>
                <a:spcPts val="400"/>
              </a:spcBef>
              <a:buClr>
                <a:schemeClr val="accent1"/>
              </a:buClr>
              <a:buFont typeface="Wingdings 2" pitchFamily="18" charset="2"/>
              <a:buNone/>
              <a:defRPr sz="2000" kern="1200">
                <a:solidFill>
                  <a:schemeClr val="tx1"/>
                </a:solidFill>
                <a:latin typeface="Calibri" pitchFamily="34" charset="0"/>
                <a:ea typeface="+mn-ea"/>
                <a:cs typeface="Calibri"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dirty="0" err="1" smtClean="0"/>
              <a:t>Click</a:t>
            </a:r>
            <a:r>
              <a:rPr lang="pt-PT" dirty="0" smtClean="0"/>
              <a:t> to </a:t>
            </a:r>
            <a:r>
              <a:rPr lang="pt-PT" dirty="0" err="1" smtClean="0"/>
              <a:t>edit</a:t>
            </a:r>
            <a:r>
              <a:rPr lang="pt-PT" dirty="0" smtClean="0"/>
              <a:t> Master </a:t>
            </a:r>
            <a:r>
              <a:rPr lang="pt-PT" dirty="0" err="1" smtClean="0"/>
              <a:t>subtext</a:t>
            </a:r>
            <a:r>
              <a:rPr lang="pt-PT" dirty="0" smtClean="0"/>
              <a:t> </a:t>
            </a:r>
            <a:r>
              <a:rPr lang="pt-PT" dirty="0" err="1" smtClean="0"/>
              <a:t>style</a:t>
            </a:r>
            <a:endParaRPr lang="pt-PT" dirty="0" smtClean="0"/>
          </a:p>
        </p:txBody>
      </p:sp>
      <p:sp>
        <p:nvSpPr>
          <p:cNvPr id="6" name="Slide Number Placeholder 5"/>
          <p:cNvSpPr>
            <a:spLocks noGrp="1"/>
          </p:cNvSpPr>
          <p:nvPr>
            <p:ph type="sldNum" sz="quarter" idx="12"/>
          </p:nvPr>
        </p:nvSpPr>
        <p:spPr/>
        <p:txBody>
          <a:bodyPr/>
          <a:lstStyle>
            <a:lvl1pPr>
              <a:defRPr>
                <a:latin typeface="Calibri" pitchFamily="34" charset="0"/>
                <a:cs typeface="Calibri" pitchFamily="34" charset="0"/>
              </a:defRPr>
            </a:lvl1pPr>
          </a:lstStyle>
          <a:p>
            <a:fld id="{CC528B02-F942-42BE-9906-38356830919C}" type="slidenum">
              <a:rPr lang="en-US" smtClean="0"/>
              <a:pPr/>
              <a:t>‹#›</a:t>
            </a:fld>
            <a:endParaRPr lang="en-US" dirty="0"/>
          </a:p>
        </p:txBody>
      </p:sp>
      <p:sp>
        <p:nvSpPr>
          <p:cNvPr id="7" name="Text Box 12"/>
          <p:cNvSpPr txBox="1">
            <a:spLocks noChangeArrowheads="1"/>
          </p:cNvSpPr>
          <p:nvPr userDrawn="1"/>
        </p:nvSpPr>
        <p:spPr bwMode="auto">
          <a:xfrm>
            <a:off x="762000" y="6400800"/>
            <a:ext cx="7772400" cy="246221"/>
          </a:xfrm>
          <a:prstGeom prst="rect">
            <a:avLst/>
          </a:prstGeom>
          <a:noFill/>
          <a:ln w="9525">
            <a:noFill/>
            <a:miter lim="800000"/>
            <a:headEnd/>
            <a:tailEnd/>
          </a:ln>
          <a:effectLst/>
        </p:spPr>
        <p:txBody>
          <a:bodyPr wrap="square">
            <a:spAutoFit/>
          </a:bodyPr>
          <a:lstStyle/>
          <a:p>
            <a:pPr algn="ctr">
              <a:spcBef>
                <a:spcPts val="500"/>
              </a:spcBef>
              <a:spcAft>
                <a:spcPts val="500"/>
              </a:spcAft>
            </a:pPr>
            <a:endParaRPr lang="de-CH" sz="1000" baseline="0" dirty="0">
              <a:solidFill>
                <a:schemeClr val="tx1">
                  <a:lumMod val="85000"/>
                  <a:lumOff val="15000"/>
                </a:schemeClr>
              </a:solidFill>
              <a:latin typeface="Calibri" pitchFamily="34" charset="0"/>
              <a:cs typeface="Calibri" pitchFamily="34" charset="0"/>
            </a:endParaRPr>
          </a:p>
        </p:txBody>
      </p:sp>
      <p:sp>
        <p:nvSpPr>
          <p:cNvPr id="2" name="Title 1"/>
          <p:cNvSpPr>
            <a:spLocks noGrp="1"/>
          </p:cNvSpPr>
          <p:nvPr>
            <p:ph type="title"/>
          </p:nvPr>
        </p:nvSpPr>
        <p:spPr>
          <a:xfrm>
            <a:off x="0" y="3200400"/>
            <a:ext cx="8913813" cy="1524000"/>
          </a:xfrm>
          <a:solidFill>
            <a:srgbClr val="9FCDA2"/>
          </a:solidFill>
        </p:spPr>
        <p:txBody>
          <a:bodyPr/>
          <a:lstStyle/>
          <a:p>
            <a:r>
              <a:rPr lang="pt-PT" smtClean="0"/>
              <a:t>Click to edit Master title style</a:t>
            </a:r>
            <a:endParaRPr lang="en-US" dirty="0"/>
          </a:p>
        </p:txBody>
      </p:sp>
      <p:pic>
        <p:nvPicPr>
          <p:cNvPr id="9" name="Picture 8"/>
          <p:cNvPicPr/>
          <p:nvPr userDrawn="1"/>
        </p:nvPicPr>
        <p:blipFill>
          <a:blip r:embed="rId3" cstate="print">
            <a:lum/>
          </a:blip>
          <a:stretch>
            <a:fillRect/>
          </a:stretch>
        </p:blipFill>
        <p:spPr>
          <a:xfrm>
            <a:off x="8195400" y="609600"/>
            <a:ext cx="720000" cy="720000"/>
          </a:xfrm>
          <a:prstGeom prst="rect">
            <a:avLst/>
          </a:prstGeom>
        </p:spPr>
      </p:pic>
      <p:sp>
        <p:nvSpPr>
          <p:cNvPr id="10" name="TextBox 9"/>
          <p:cNvSpPr txBox="1"/>
          <p:nvPr userDrawn="1"/>
        </p:nvSpPr>
        <p:spPr>
          <a:xfrm>
            <a:off x="6781800" y="228600"/>
            <a:ext cx="2209800" cy="400110"/>
          </a:xfrm>
          <a:prstGeom prst="rect">
            <a:avLst/>
          </a:prstGeom>
          <a:noFill/>
        </p:spPr>
        <p:txBody>
          <a:bodyPr wrap="square" rtlCol="0">
            <a:spAutoFit/>
          </a:bodyPr>
          <a:lstStyle/>
          <a:p>
            <a:pPr algn="r"/>
            <a:r>
              <a:rPr lang="en-US" sz="1000" dirty="0" smtClean="0">
                <a:solidFill>
                  <a:schemeClr val="tx1"/>
                </a:solidFill>
                <a:latin typeface="Calibri" pitchFamily="34" charset="0"/>
                <a:cs typeface="Calibri" pitchFamily="34" charset="0"/>
              </a:rPr>
              <a:t>Government Finance Division</a:t>
            </a:r>
            <a:br>
              <a:rPr lang="en-US" sz="1000" dirty="0" smtClean="0">
                <a:solidFill>
                  <a:schemeClr val="tx1"/>
                </a:solidFill>
                <a:latin typeface="Calibri" pitchFamily="34" charset="0"/>
                <a:cs typeface="Calibri" pitchFamily="34" charset="0"/>
              </a:rPr>
            </a:br>
            <a:r>
              <a:rPr lang="en-US" sz="1000" dirty="0" smtClean="0">
                <a:solidFill>
                  <a:schemeClr val="tx1"/>
                </a:solidFill>
                <a:latin typeface="Calibri" pitchFamily="34" charset="0"/>
                <a:cs typeface="Calibri" pitchFamily="34" charset="0"/>
              </a:rPr>
              <a:t>IMF Statistics Department</a:t>
            </a:r>
            <a:endParaRPr lang="en-US" sz="1000" dirty="0">
              <a:solidFill>
                <a:schemeClr val="tx1"/>
              </a:solidFill>
              <a:latin typeface="Calibri" pitchFamily="34" charset="0"/>
              <a:cs typeface="Calibri" pitchFamily="34" charset="0"/>
            </a:endParaRPr>
          </a:p>
        </p:txBody>
      </p:sp>
      <p:sp>
        <p:nvSpPr>
          <p:cNvPr id="12" name="Text Box 12"/>
          <p:cNvSpPr txBox="1">
            <a:spLocks noChangeArrowheads="1"/>
          </p:cNvSpPr>
          <p:nvPr userDrawn="1"/>
        </p:nvSpPr>
        <p:spPr bwMode="auto">
          <a:xfrm>
            <a:off x="914400" y="6477000"/>
            <a:ext cx="7772400" cy="246221"/>
          </a:xfrm>
          <a:prstGeom prst="rect">
            <a:avLst/>
          </a:prstGeom>
          <a:noFill/>
          <a:ln w="9525">
            <a:noFill/>
            <a:miter lim="800000"/>
            <a:headEnd/>
            <a:tailEnd/>
          </a:ln>
          <a:effectLst/>
        </p:spPr>
        <p:txBody>
          <a:bodyPr wrap="square">
            <a:spAutoFit/>
          </a:bodyPr>
          <a:lstStyle/>
          <a:p>
            <a:pPr algn="ctr">
              <a:spcBef>
                <a:spcPts val="500"/>
              </a:spcBef>
              <a:spcAft>
                <a:spcPts val="500"/>
              </a:spcAft>
            </a:pPr>
            <a:r>
              <a:rPr lang="de-CH" sz="1000" baseline="0" dirty="0" smtClean="0">
                <a:solidFill>
                  <a:schemeClr val="tx1">
                    <a:lumMod val="85000"/>
                    <a:lumOff val="15000"/>
                  </a:schemeClr>
                </a:solidFill>
                <a:latin typeface="Calibri" pitchFamily="34" charset="0"/>
                <a:cs typeface="Calibri" pitchFamily="34" charset="0"/>
              </a:rPr>
              <a:t>The views expressed herein are those of the author and should not be attributed to the IMF, its Executive Board, or its Management.</a:t>
            </a:r>
            <a:endParaRPr lang="de-CH" sz="1000" baseline="0" dirty="0">
              <a:solidFill>
                <a:schemeClr val="tx1">
                  <a:lumMod val="85000"/>
                  <a:lumOff val="15000"/>
                </a:schemeClr>
              </a:solidFill>
              <a:latin typeface="Calibri" pitchFamily="34" charset="0"/>
              <a:cs typeface="Calibri"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smtClean="0"/>
              <a:t>Click to edit Master title style</a:t>
            </a:r>
            <a:endParaRPr/>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pt-PT" smtClean="0"/>
              <a:t>Drag picture to placeholder or click icon to add</a:t>
            </a:r>
            <a:endParaRPr/>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pt-PT" smtClean="0"/>
              <a:t>Drag picture to placeholder or click icon to add</a:t>
            </a:r>
            <a:endParaRPr/>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pt-PT"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dirty="0"/>
          </a:p>
        </p:txBody>
      </p:sp>
      <p:sp>
        <p:nvSpPr>
          <p:cNvPr id="6" name="Slide Number Placeholder 5"/>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a:solidFill>
            <a:srgbClr val="9FCDA2"/>
          </a:solidFill>
        </p:spPr>
        <p:txBody>
          <a:bodyPr/>
          <a:lstStyle/>
          <a:p>
            <a:r>
              <a:rPr lang="pt-PT" smtClean="0"/>
              <a:t>Click to edit Master title style</a:t>
            </a:r>
            <a:endParaRPr dirty="0"/>
          </a:p>
        </p:txBody>
      </p:sp>
      <p:sp>
        <p:nvSpPr>
          <p:cNvPr id="3" name="Content Placeholder 2"/>
          <p:cNvSpPr>
            <a:spLocks noGrp="1"/>
          </p:cNvSpPr>
          <p:nvPr>
            <p:ph idx="1"/>
          </p:nvPr>
        </p:nvSpPr>
        <p:spPr>
          <a:xfrm>
            <a:off x="990600" y="1905000"/>
            <a:ext cx="7924800" cy="4724400"/>
          </a:xfrm>
        </p:spPr>
        <p:txBody>
          <a:bodyPr/>
          <a:lstStyle>
            <a:lvl1pPr>
              <a:spcBef>
                <a:spcPts val="1000"/>
              </a:spcBef>
              <a:buClr>
                <a:schemeClr val="tx1">
                  <a:lumMod val="75000"/>
                  <a:lumOff val="25000"/>
                </a:schemeClr>
              </a:buClr>
              <a:buSzPct val="120000"/>
              <a:buFont typeface="Wingdings" pitchFamily="2" charset="2"/>
              <a:buChar char="§"/>
              <a:defRPr/>
            </a:lvl1pPr>
            <a:lvl2pPr>
              <a:lnSpc>
                <a:spcPts val="2200"/>
              </a:lnSpc>
              <a:buClr>
                <a:schemeClr val="tx1">
                  <a:lumMod val="75000"/>
                  <a:lumOff val="25000"/>
                </a:schemeClr>
              </a:buClr>
              <a:buSzPct val="140000"/>
              <a:buFont typeface="Arial" pitchFamily="34" charset="0"/>
              <a:buChar char="•"/>
              <a:defRPr/>
            </a:lvl2pPr>
            <a:lvl3pPr>
              <a:lnSpc>
                <a:spcPts val="2000"/>
              </a:lnSpc>
              <a:buClr>
                <a:schemeClr val="tx1">
                  <a:lumMod val="75000"/>
                  <a:lumOff val="25000"/>
                </a:schemeClr>
              </a:buClr>
              <a:buSzPct val="67000"/>
              <a:buFont typeface="Wingdings" pitchFamily="2" charset="2"/>
              <a:buChar char="v"/>
              <a:defRPr/>
            </a:lvl3pPr>
            <a:lvl4pPr>
              <a:lnSpc>
                <a:spcPts val="1800"/>
              </a:lnSpc>
              <a:buClr>
                <a:schemeClr val="tx1">
                  <a:lumMod val="75000"/>
                  <a:lumOff val="25000"/>
                </a:schemeClr>
              </a:buClr>
              <a:defRPr/>
            </a:lvl4pPr>
            <a:lvl5pPr>
              <a:lnSpc>
                <a:spcPts val="1800"/>
              </a:lnSpc>
              <a:buClr>
                <a:schemeClr val="tx1">
                  <a:lumMod val="75000"/>
                  <a:lumOff val="25000"/>
                </a:schemeClr>
              </a:buClr>
              <a:defRPr/>
            </a:lvl5p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6" name="Slide Number Placeholder 5"/>
          <p:cNvSpPr>
            <a:spLocks noGrp="1"/>
          </p:cNvSpPr>
          <p:nvPr>
            <p:ph type="sldNum" sz="quarter" idx="12"/>
          </p:nvPr>
        </p:nvSpPr>
        <p:spPr/>
        <p:txBody>
          <a:bodyPr/>
          <a:lstStyle>
            <a:lvl1pPr>
              <a:defRPr b="1"/>
            </a:lvl1pPr>
          </a:lstStyle>
          <a:p>
            <a:fld id="{CC528B02-F942-42BE-9906-38356830919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p:spPr>
        <p:txBody>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3" name="Content Placeholder 2"/>
          <p:cNvSpPr>
            <a:spLocks noGrp="1"/>
          </p:cNvSpPr>
          <p:nvPr>
            <p:ph sz="half" idx="1"/>
          </p:nvPr>
        </p:nvSpPr>
        <p:spPr>
          <a:xfrm>
            <a:off x="1117600" y="1981200"/>
            <a:ext cx="3759200" cy="4572000"/>
          </a:xfrm>
        </p:spPr>
        <p:txBody>
          <a:bodyPr>
            <a:noAutofit/>
          </a:bodyPr>
          <a:lstStyle>
            <a:lvl1pPr>
              <a:spcBef>
                <a:spcPts val="600"/>
              </a:spcBef>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dirty="0"/>
          </a:p>
        </p:txBody>
      </p:sp>
      <p:sp>
        <p:nvSpPr>
          <p:cNvPr id="4" name="Content Placeholder 3"/>
          <p:cNvSpPr>
            <a:spLocks noGrp="1"/>
          </p:cNvSpPr>
          <p:nvPr>
            <p:ph sz="half" idx="2"/>
          </p:nvPr>
        </p:nvSpPr>
        <p:spPr>
          <a:xfrm>
            <a:off x="5147534" y="1981200"/>
            <a:ext cx="3759200" cy="4572000"/>
          </a:xfrm>
        </p:spPr>
        <p:txBody>
          <a:bodyPr>
            <a:noAutofit/>
          </a:bodyPr>
          <a:lstStyle>
            <a:lvl1pPr>
              <a:spcBef>
                <a:spcPts val="600"/>
              </a:spcBef>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7" name="Slide Number Placeholder 6"/>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1066800"/>
          </a:xfrm>
        </p:spPr>
        <p:txBody>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5" name="Slide Number Placeholder 4"/>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528B02-F942-42BE-9906-38356830919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2">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pt-PT" smtClean="0"/>
              <a:t>Click to edit Master title style</a:t>
            </a:r>
            <a:endParaRPr/>
          </a:p>
        </p:txBody>
      </p:sp>
      <p:sp>
        <p:nvSpPr>
          <p:cNvPr id="3" name="Subtitle 2"/>
          <p:cNvSpPr>
            <a:spLocks noGrp="1"/>
          </p:cNvSpPr>
          <p:nvPr>
            <p:ph type="subTitle" idx="1"/>
          </p:nvPr>
        </p:nvSpPr>
        <p:spPr>
          <a:xfrm>
            <a:off x="914400" y="3034553"/>
            <a:ext cx="8001000" cy="3823447"/>
          </a:xfrm>
          <a:no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6" name="Slide Number Placeholder 5"/>
          <p:cNvSpPr>
            <a:spLocks noGrp="1"/>
          </p:cNvSpPr>
          <p:nvPr>
            <p:ph type="sldNum" sz="quarter" idx="12"/>
          </p:nvPr>
        </p:nvSpPr>
        <p:spPr/>
        <p:txBody>
          <a:bodyPr/>
          <a:lstStyle/>
          <a:p>
            <a:fld id="{CC528B02-F942-42BE-9906-3835683091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pt-PT" smtClean="0"/>
              <a:t>Click to edit Master title style</a:t>
            </a:r>
            <a:endParaRPr/>
          </a:p>
        </p:txBody>
      </p:sp>
      <p:sp>
        <p:nvSpPr>
          <p:cNvPr id="3" name="Subtitle 2"/>
          <p:cNvSpPr>
            <a:spLocks noGrp="1"/>
          </p:cNvSpPr>
          <p:nvPr>
            <p:ph type="subTitle" idx="1"/>
          </p:nvPr>
        </p:nvSpPr>
        <p:spPr>
          <a:xfrm>
            <a:off x="914400" y="5943600"/>
            <a:ext cx="8001000" cy="914400"/>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7988300" cy="3886200"/>
          </a:xfrm>
          <a:noFill/>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smtClean="0"/>
              <a:t>Click to edit Master title style</a:t>
            </a:r>
            <a:endParaRPr/>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3" name="Subtitle 2"/>
          <p:cNvSpPr>
            <a:spLocks noGrp="1"/>
          </p:cNvSpPr>
          <p:nvPr>
            <p:ph type="subTitle" idx="1"/>
          </p:nvPr>
        </p:nvSpPr>
        <p:spPr>
          <a:xfrm>
            <a:off x="914400" y="5002305"/>
            <a:ext cx="8001000" cy="1855695"/>
          </a:xfrm>
          <a:no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800" kern="1200">
                <a:solidFill>
                  <a:schemeClr val="tx1"/>
                </a:solidFill>
                <a:latin typeface="Calibri" pitchFamily="34" charset="0"/>
                <a:ea typeface="+mn-ea"/>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smtClean="0"/>
              <a:t>Click</a:t>
            </a:r>
            <a:r>
              <a:rPr lang="pt-PT" dirty="0" smtClean="0"/>
              <a:t> to </a:t>
            </a:r>
            <a:r>
              <a:rPr lang="pt-PT" dirty="0" err="1" smtClean="0"/>
              <a:t>edit</a:t>
            </a:r>
            <a:r>
              <a:rPr lang="pt-PT" dirty="0" smtClean="0"/>
              <a:t> Master </a:t>
            </a:r>
            <a:r>
              <a:rPr lang="pt-PT" dirty="0" err="1" smtClean="0"/>
              <a:t>subtitle</a:t>
            </a:r>
            <a:r>
              <a:rPr lang="pt-PT" dirty="0" smtClean="0"/>
              <a:t> </a:t>
            </a:r>
            <a:r>
              <a:rPr lang="pt-PT" dirty="0" err="1" smtClean="0"/>
              <a:t>style</a:t>
            </a:r>
            <a:endParaRPr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pt-PT" smtClean="0"/>
              <a:t>Drag picture to placeholder or click icon to add</a:t>
            </a:r>
            <a:endParaRPr/>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pt-PT" smtClean="0"/>
              <a:t>Drag picture to placeholder or click icon to add</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TWickens\AppData\Local\Microsoft\Windows\Temporary Internet Files\Content.Outlook\SAIB4VOD\STA_Pattern_50.jpg"/>
          <p:cNvPicPr>
            <a:picLocks noChangeAspect="1" noChangeArrowheads="1"/>
          </p:cNvPicPr>
          <p:nvPr/>
        </p:nvPicPr>
        <p:blipFill>
          <a:blip r:embed="rId13" cstate="print"/>
          <a:srcRect/>
          <a:stretch>
            <a:fillRect/>
          </a:stretch>
        </p:blipFill>
        <p:spPr bwMode="auto">
          <a:xfrm>
            <a:off x="0" y="1"/>
            <a:ext cx="1371600" cy="838199"/>
          </a:xfrm>
          <a:prstGeom prst="rect">
            <a:avLst/>
          </a:prstGeom>
          <a:noFill/>
        </p:spPr>
      </p:pic>
      <p:sp>
        <p:nvSpPr>
          <p:cNvPr id="3" name="Text Placeholder 2"/>
          <p:cNvSpPr>
            <a:spLocks noGrp="1"/>
          </p:cNvSpPr>
          <p:nvPr>
            <p:ph type="body" idx="1"/>
          </p:nvPr>
        </p:nvSpPr>
        <p:spPr>
          <a:xfrm>
            <a:off x="990600" y="1905000"/>
            <a:ext cx="7924800" cy="4724400"/>
          </a:xfrm>
          <a:prstGeom prst="rect">
            <a:avLst/>
          </a:prstGeom>
        </p:spPr>
        <p:txBody>
          <a:bodyPr vert="horz" lIns="91440" tIns="45720" rIns="91440" bIns="45720" rtlCol="0">
            <a:noAutofit/>
          </a:bodyPr>
          <a:lstStyle/>
          <a:p>
            <a:pPr lvl="0"/>
            <a:r>
              <a:rPr lang="pt-PT" dirty="0" err="1" smtClean="0"/>
              <a:t>Click</a:t>
            </a:r>
            <a:r>
              <a:rPr lang="pt-PT" dirty="0" smtClean="0"/>
              <a:t> to </a:t>
            </a:r>
            <a:r>
              <a:rPr lang="pt-PT" dirty="0" err="1" smtClean="0"/>
              <a:t>edit</a:t>
            </a:r>
            <a:r>
              <a:rPr lang="pt-PT" dirty="0" smtClean="0"/>
              <a:t> Master </a:t>
            </a:r>
            <a:r>
              <a:rPr lang="pt-PT" dirty="0" err="1" smtClean="0"/>
              <a:t>text</a:t>
            </a:r>
            <a:r>
              <a:rPr lang="pt-PT" dirty="0" smtClean="0"/>
              <a:t> </a:t>
            </a:r>
            <a:r>
              <a:rPr lang="pt-PT" dirty="0" err="1" smtClean="0"/>
              <a:t>styles</a:t>
            </a:r>
            <a:endParaRPr lang="pt-PT" dirty="0" smtClean="0"/>
          </a:p>
          <a:p>
            <a:pPr lvl="1"/>
            <a:r>
              <a:rPr lang="pt-PT" dirty="0" err="1" smtClean="0"/>
              <a:t>Second</a:t>
            </a:r>
            <a:r>
              <a:rPr lang="pt-PT" dirty="0" smtClean="0"/>
              <a:t> </a:t>
            </a:r>
            <a:r>
              <a:rPr lang="pt-PT" dirty="0" err="1" smtClean="0"/>
              <a:t>level</a:t>
            </a:r>
            <a:endParaRPr lang="pt-PT" dirty="0" smtClean="0"/>
          </a:p>
          <a:p>
            <a:pPr lvl="2"/>
            <a:r>
              <a:rPr lang="pt-PT" dirty="0" err="1" smtClean="0"/>
              <a:t>Third</a:t>
            </a:r>
            <a:r>
              <a:rPr lang="pt-PT" dirty="0" smtClean="0"/>
              <a:t> </a:t>
            </a:r>
            <a:r>
              <a:rPr lang="pt-PT" dirty="0" err="1" smtClean="0"/>
              <a:t>level</a:t>
            </a:r>
            <a:endParaRPr lang="pt-PT" dirty="0" smtClean="0"/>
          </a:p>
          <a:p>
            <a:pPr lvl="3"/>
            <a:r>
              <a:rPr lang="pt-PT" dirty="0" err="1" smtClean="0"/>
              <a:t>Fourth</a:t>
            </a:r>
            <a:r>
              <a:rPr lang="pt-PT" dirty="0" smtClean="0"/>
              <a:t> </a:t>
            </a:r>
            <a:r>
              <a:rPr lang="pt-PT" dirty="0" err="1" smtClean="0"/>
              <a:t>level</a:t>
            </a:r>
            <a:endParaRPr lang="pt-PT" dirty="0" smtClean="0"/>
          </a:p>
          <a:p>
            <a:pPr lvl="4"/>
            <a:r>
              <a:rPr lang="pt-PT" dirty="0" err="1" smtClean="0"/>
              <a:t>Fifth</a:t>
            </a:r>
            <a:r>
              <a:rPr lang="pt-PT" dirty="0" smtClean="0"/>
              <a:t> </a:t>
            </a:r>
            <a:r>
              <a:rPr lang="pt-PT" dirty="0" err="1" smtClean="0"/>
              <a:t>level</a:t>
            </a:r>
            <a:endParaRPr dirty="0"/>
          </a:p>
        </p:txBody>
      </p:sp>
      <p:sp>
        <p:nvSpPr>
          <p:cNvPr id="6" name="Slide Number Placeholder 5"/>
          <p:cNvSpPr>
            <a:spLocks noGrp="1"/>
          </p:cNvSpPr>
          <p:nvPr>
            <p:ph type="sldNum" sz="quarter" idx="4"/>
          </p:nvPr>
        </p:nvSpPr>
        <p:spPr>
          <a:xfrm>
            <a:off x="8789894" y="6553200"/>
            <a:ext cx="457200" cy="381000"/>
          </a:xfrm>
          <a:prstGeom prst="rect">
            <a:avLst/>
          </a:prstGeom>
        </p:spPr>
        <p:txBody>
          <a:bodyPr vert="horz" lIns="91440" tIns="45720" rIns="91440" bIns="45720" rtlCol="0" anchor="ctr"/>
          <a:lstStyle>
            <a:lvl1pPr algn="ctr">
              <a:defRPr sz="1000" b="1">
                <a:solidFill>
                  <a:schemeClr val="tx1">
                    <a:lumMod val="65000"/>
                    <a:lumOff val="35000"/>
                  </a:schemeClr>
                </a:solidFill>
                <a:latin typeface="Calibri" pitchFamily="34" charset="0"/>
                <a:cs typeface="Calibri" pitchFamily="34" charset="0"/>
              </a:defRPr>
            </a:lvl1pPr>
          </a:lstStyle>
          <a:p>
            <a:fld id="{CC528B02-F942-42BE-9906-38356830919C}" type="slidenum">
              <a:rPr lang="en-US" smtClean="0"/>
              <a:pPr/>
              <a:t>‹#›</a:t>
            </a:fld>
            <a:endParaRPr lang="en-US" dirty="0"/>
          </a:p>
        </p:txBody>
      </p:sp>
      <p:sp>
        <p:nvSpPr>
          <p:cNvPr id="2" name="Title Placeholder 1"/>
          <p:cNvSpPr>
            <a:spLocks noGrp="1"/>
          </p:cNvSpPr>
          <p:nvPr>
            <p:ph type="title"/>
          </p:nvPr>
        </p:nvSpPr>
        <p:spPr>
          <a:xfrm>
            <a:off x="0" y="685800"/>
            <a:ext cx="8913813" cy="1066800"/>
          </a:xfrm>
          <a:prstGeom prst="rect">
            <a:avLst/>
          </a:prstGeom>
          <a:solidFill>
            <a:srgbClr val="9FCDA2"/>
          </a:solidFill>
        </p:spPr>
        <p:txBody>
          <a:bodyPr vert="horz" lIns="1044000" tIns="36000" rIns="274320" bIns="36000" rtlCol="0" anchor="ctr">
            <a:noAutofit/>
          </a:bodyPr>
          <a:lstStyle/>
          <a:p>
            <a:r>
              <a:rPr lang="pt-PT" dirty="0" err="1" smtClean="0"/>
              <a:t>Click</a:t>
            </a:r>
            <a:r>
              <a:rPr lang="pt-PT" dirty="0" smtClean="0"/>
              <a:t> to </a:t>
            </a:r>
            <a:r>
              <a:rPr lang="pt-PT" dirty="0" err="1" smtClean="0"/>
              <a:t>edit</a:t>
            </a:r>
            <a:r>
              <a:rPr lang="pt-PT" dirty="0" smtClean="0"/>
              <a:t> Master </a:t>
            </a:r>
            <a:r>
              <a:rPr lang="pt-PT" dirty="0" err="1" smtClean="0"/>
              <a:t>title</a:t>
            </a:r>
            <a:r>
              <a:rPr lang="pt-PT" dirty="0" smtClean="0"/>
              <a:t> </a:t>
            </a:r>
            <a:r>
              <a:rPr lang="pt-PT" dirty="0" err="1" smtClean="0"/>
              <a:t>style</a:t>
            </a:r>
            <a:endParaRPr dirty="0"/>
          </a:p>
        </p:txBody>
      </p:sp>
      <p:sp>
        <p:nvSpPr>
          <p:cNvPr id="12" name="Title Placeholder 1"/>
          <p:cNvSpPr txBox="1">
            <a:spLocks/>
          </p:cNvSpPr>
          <p:nvPr/>
        </p:nvSpPr>
        <p:spPr>
          <a:xfrm>
            <a:off x="990600" y="6705600"/>
            <a:ext cx="7923213" cy="152400"/>
          </a:xfrm>
          <a:prstGeom prst="rect">
            <a:avLst/>
          </a:prstGeom>
          <a:solidFill>
            <a:srgbClr val="9FCDA2"/>
          </a:solidFill>
        </p:spPr>
        <p:txBody>
          <a:bodyPr vert="horz" lIns="1044000" tIns="36000" rIns="274320" bIns="3600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600" b="1" i="0" u="none" strike="noStrike" kern="1200" cap="none" spc="0" normalizeH="0" baseline="0" noProof="0" dirty="0">
              <a:ln>
                <a:noFill/>
              </a:ln>
              <a:solidFill>
                <a:schemeClr val="tx1"/>
              </a:solidFill>
              <a:effectLst/>
              <a:uLnTx/>
              <a:uFillTx/>
              <a:latin typeface="Calibri" pitchFamily="34" charset="0"/>
              <a:ea typeface="+mj-ea"/>
              <a:cs typeface="Calibri" pitchFamily="34" charset="0"/>
            </a:endParaRPr>
          </a:p>
        </p:txBody>
      </p:sp>
      <p:sp>
        <p:nvSpPr>
          <p:cNvPr id="8" name="TextBox 7"/>
          <p:cNvSpPr txBox="1"/>
          <p:nvPr/>
        </p:nvSpPr>
        <p:spPr>
          <a:xfrm>
            <a:off x="6781800" y="228600"/>
            <a:ext cx="2209800" cy="400110"/>
          </a:xfrm>
          <a:prstGeom prst="rect">
            <a:avLst/>
          </a:prstGeom>
          <a:noFill/>
        </p:spPr>
        <p:txBody>
          <a:bodyPr wrap="square" rtlCol="0">
            <a:spAutoFit/>
          </a:bodyPr>
          <a:lstStyle/>
          <a:p>
            <a:pPr algn="r"/>
            <a:r>
              <a:rPr lang="en-US" sz="1000" dirty="0" smtClean="0">
                <a:solidFill>
                  <a:schemeClr val="tx1"/>
                </a:solidFill>
                <a:latin typeface="Calibri" pitchFamily="34" charset="0"/>
                <a:cs typeface="Calibri" pitchFamily="34" charset="0"/>
              </a:rPr>
              <a:t>Government Finance Division</a:t>
            </a:r>
            <a:br>
              <a:rPr lang="en-US" sz="1000" dirty="0" smtClean="0">
                <a:solidFill>
                  <a:schemeClr val="tx1"/>
                </a:solidFill>
                <a:latin typeface="Calibri" pitchFamily="34" charset="0"/>
                <a:cs typeface="Calibri" pitchFamily="34" charset="0"/>
              </a:rPr>
            </a:br>
            <a:r>
              <a:rPr lang="en-US" sz="1000" dirty="0" smtClean="0">
                <a:solidFill>
                  <a:schemeClr val="tx1"/>
                </a:solidFill>
                <a:latin typeface="Calibri" pitchFamily="34" charset="0"/>
                <a:cs typeface="Calibri" pitchFamily="34" charset="0"/>
              </a:rPr>
              <a:t>IMF Statistics Department</a:t>
            </a:r>
            <a:endParaRPr lang="en-US" sz="1000" dirty="0">
              <a:solidFill>
                <a:schemeClr val="tx1"/>
              </a:solidFill>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2" r:id="rId2"/>
    <p:sldLayoutId id="2147483665" r:id="rId3"/>
    <p:sldLayoutId id="2147483667" r:id="rId4"/>
    <p:sldLayoutId id="2147483668" r:id="rId5"/>
    <p:sldLayoutId id="2147483661" r:id="rId6"/>
    <p:sldLayoutId id="2147483663" r:id="rId7"/>
    <p:sldLayoutId id="2147483671" r:id="rId8"/>
    <p:sldLayoutId id="2147483672" r:id="rId9"/>
    <p:sldLayoutId id="2147483673" r:id="rId10"/>
    <p:sldLayoutId id="2147483675" r:id="rId11"/>
  </p:sldLayoutIdLst>
  <p:hf hdr="0" dt="0"/>
  <p:txStyles>
    <p:titleStyle>
      <a:lvl1pPr marL="0" indent="0" algn="l" defTabSz="914400" rtl="0" eaLnBrk="1" latinLnBrk="0" hangingPunct="1">
        <a:spcBef>
          <a:spcPct val="0"/>
        </a:spcBef>
        <a:buNone/>
        <a:defRPr sz="3600" b="1" kern="1200">
          <a:solidFill>
            <a:schemeClr val="tx1"/>
          </a:solidFill>
          <a:latin typeface="Calibri" pitchFamily="34" charset="0"/>
          <a:ea typeface="+mj-ea"/>
          <a:cs typeface="Calibri" pitchFamily="34" charset="0"/>
        </a:defRPr>
      </a:lvl1pPr>
    </p:titleStyle>
    <p:bodyStyle>
      <a:lvl1pPr marL="342900" indent="-342900" algn="l" defTabSz="914400" rtl="0" eaLnBrk="1" latinLnBrk="0" hangingPunct="1">
        <a:lnSpc>
          <a:spcPts val="2500"/>
        </a:lnSpc>
        <a:spcBef>
          <a:spcPts val="900"/>
        </a:spcBef>
        <a:buClr>
          <a:schemeClr val="tx1">
            <a:lumMod val="75000"/>
            <a:lumOff val="25000"/>
          </a:schemeClr>
        </a:buClr>
        <a:buSzPct val="120000"/>
        <a:buFont typeface="Wingdings" pitchFamily="2" charset="2"/>
        <a:buChar char="§"/>
        <a:defRPr sz="2500" kern="1200">
          <a:solidFill>
            <a:schemeClr val="tx1"/>
          </a:solidFill>
          <a:latin typeface="Calibri" pitchFamily="34" charset="0"/>
          <a:ea typeface="+mn-ea"/>
          <a:cs typeface="Calibri" pitchFamily="34" charset="0"/>
        </a:defRPr>
      </a:lvl1pPr>
      <a:lvl2pPr marL="685800" indent="-336550" algn="l" defTabSz="914400" rtl="0" eaLnBrk="1" latinLnBrk="0" hangingPunct="1">
        <a:lnSpc>
          <a:spcPts val="2200"/>
        </a:lnSpc>
        <a:spcBef>
          <a:spcPts val="600"/>
        </a:spcBef>
        <a:buClr>
          <a:schemeClr val="tx1">
            <a:lumMod val="75000"/>
            <a:lumOff val="25000"/>
          </a:schemeClr>
        </a:buClr>
        <a:buSzPct val="135000"/>
        <a:buFont typeface="Arial" pitchFamily="34" charset="0"/>
        <a:buChar char="•"/>
        <a:defRPr sz="2200" kern="1200">
          <a:solidFill>
            <a:schemeClr val="tx1"/>
          </a:solidFill>
          <a:latin typeface="Calibri" pitchFamily="34" charset="0"/>
          <a:ea typeface="+mn-ea"/>
          <a:cs typeface="Calibri" pitchFamily="34" charset="0"/>
        </a:defRPr>
      </a:lvl2pPr>
      <a:lvl3pPr marL="1035050" indent="-349250" algn="l" defTabSz="914400" rtl="0" eaLnBrk="1" latinLnBrk="0" hangingPunct="1">
        <a:lnSpc>
          <a:spcPts val="2000"/>
        </a:lnSpc>
        <a:spcBef>
          <a:spcPts val="500"/>
        </a:spcBef>
        <a:buClr>
          <a:schemeClr val="tx1">
            <a:lumMod val="75000"/>
            <a:lumOff val="25000"/>
          </a:schemeClr>
        </a:buClr>
        <a:buSzPct val="67000"/>
        <a:buFont typeface="Wingdings" pitchFamily="2" charset="2"/>
        <a:buChar char="v"/>
        <a:defRPr sz="1900" kern="1200">
          <a:solidFill>
            <a:schemeClr val="tx1"/>
          </a:solidFill>
          <a:latin typeface="Calibri" pitchFamily="34" charset="0"/>
          <a:ea typeface="+mn-ea"/>
          <a:cs typeface="Calibri" pitchFamily="34" charset="0"/>
        </a:defRPr>
      </a:lvl3pPr>
      <a:lvl4pPr marL="1371600" indent="-336550" algn="l" defTabSz="914400" rtl="0" eaLnBrk="1" latinLnBrk="0" hangingPunct="1">
        <a:lnSpc>
          <a:spcPts val="1800"/>
        </a:lnSpc>
        <a:spcBef>
          <a:spcPts val="400"/>
        </a:spcBef>
        <a:buClr>
          <a:schemeClr val="tx1">
            <a:lumMod val="75000"/>
            <a:lumOff val="25000"/>
          </a:schemeClr>
        </a:buClr>
        <a:buFont typeface="Wingdings" pitchFamily="2" charset="2"/>
        <a:buChar char="§"/>
        <a:defRPr sz="1700" kern="1200">
          <a:solidFill>
            <a:schemeClr val="tx1"/>
          </a:solidFill>
          <a:latin typeface="Calibri" pitchFamily="34" charset="0"/>
          <a:ea typeface="+mn-ea"/>
          <a:cs typeface="Calibri" pitchFamily="34" charset="0"/>
        </a:defRPr>
      </a:lvl4pPr>
      <a:lvl5pPr marL="1720850" indent="-349250" algn="l" defTabSz="914400" rtl="0" eaLnBrk="1" latinLnBrk="0" hangingPunct="1">
        <a:lnSpc>
          <a:spcPts val="1800"/>
        </a:lnSpc>
        <a:spcBef>
          <a:spcPts val="400"/>
        </a:spcBef>
        <a:buClr>
          <a:schemeClr val="tx1">
            <a:lumMod val="75000"/>
            <a:lumOff val="25000"/>
          </a:schemeClr>
        </a:buClr>
        <a:buFont typeface="Arial" pitchFamily="34" charset="0"/>
        <a:buChar char="•"/>
        <a:defRPr sz="1700" i="1" kern="1200">
          <a:solidFill>
            <a:schemeClr val="tx1"/>
          </a:solidFill>
          <a:latin typeface="Calibri" pitchFamily="34" charset="0"/>
          <a:ea typeface="+mn-ea"/>
          <a:cs typeface="Calibri" pitchFamily="34" charset="0"/>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62000" y="4419600"/>
            <a:ext cx="8153400" cy="1981200"/>
          </a:xfrm>
        </p:spPr>
        <p:txBody>
          <a:bodyPr/>
          <a:lstStyle/>
          <a:p>
            <a:pPr algn="ctr">
              <a:lnSpc>
                <a:spcPct val="80000"/>
              </a:lnSpc>
            </a:pPr>
            <a:r>
              <a:rPr lang="en-US" b="1" i="1" dirty="0" smtClean="0"/>
              <a:t>Workshop on the Implementation of the 2008 </a:t>
            </a:r>
            <a:r>
              <a:rPr lang="en-US" b="1" i="1" dirty="0" err="1" smtClean="0"/>
              <a:t>SNA</a:t>
            </a:r>
            <a:r>
              <a:rPr lang="en-US" b="1" i="1" dirty="0" smtClean="0"/>
              <a:t> in </a:t>
            </a:r>
            <a:r>
              <a:rPr lang="en-US" b="1" i="1" dirty="0" err="1" smtClean="0"/>
              <a:t>EECCA</a:t>
            </a:r>
            <a:r>
              <a:rPr lang="en-US" b="1" i="1" dirty="0" smtClean="0"/>
              <a:t> Countries and Linkages with </a:t>
            </a:r>
            <a:r>
              <a:rPr lang="en-US" b="1" i="1" dirty="0" err="1" smtClean="0"/>
              <a:t>BPM6</a:t>
            </a:r>
            <a:r>
              <a:rPr lang="en-US" b="1" i="1" dirty="0" smtClean="0"/>
              <a:t> and </a:t>
            </a:r>
            <a:r>
              <a:rPr lang="en-US" b="1" i="1" dirty="0" err="1" smtClean="0"/>
              <a:t>GFSM</a:t>
            </a:r>
            <a:r>
              <a:rPr lang="en-US" b="1" i="1" dirty="0" smtClean="0"/>
              <a:t> 2014</a:t>
            </a:r>
          </a:p>
          <a:p>
            <a:pPr algn="ctr">
              <a:lnSpc>
                <a:spcPct val="80000"/>
              </a:lnSpc>
            </a:pPr>
            <a:r>
              <a:rPr lang="en-US" b="1" i="1" dirty="0" smtClean="0"/>
              <a:t>Istanbul (May 6–8, 2015)</a:t>
            </a:r>
          </a:p>
          <a:p>
            <a:pPr algn="ctr">
              <a:lnSpc>
                <a:spcPct val="80000"/>
              </a:lnSpc>
            </a:pPr>
            <a:endParaRPr lang="en-US" b="1" i="1" dirty="0" smtClean="0"/>
          </a:p>
          <a:p>
            <a:r>
              <a:rPr lang="en-US" b="1" dirty="0" smtClean="0"/>
              <a:t>Florina Tanase, Deputy Division Chief, IMF Statistics Department</a:t>
            </a:r>
          </a:p>
          <a:p>
            <a:pPr algn="ctr">
              <a:lnSpc>
                <a:spcPct val="80000"/>
              </a:lnSpc>
            </a:pPr>
            <a:endParaRPr lang="en-US" b="1" i="1" dirty="0" smtClean="0"/>
          </a:p>
        </p:txBody>
      </p:sp>
      <p:sp>
        <p:nvSpPr>
          <p:cNvPr id="3" name="Title 2"/>
          <p:cNvSpPr>
            <a:spLocks noGrp="1"/>
          </p:cNvSpPr>
          <p:nvPr>
            <p:ph type="title"/>
          </p:nvPr>
        </p:nvSpPr>
        <p:spPr>
          <a:xfrm>
            <a:off x="0" y="2743200"/>
            <a:ext cx="9144000" cy="1600200"/>
          </a:xfrm>
        </p:spPr>
        <p:txBody>
          <a:bodyPr/>
          <a:lstStyle/>
          <a:p>
            <a:r>
              <a:rPr lang="en-US" sz="3200" dirty="0" smtClean="0"/>
              <a:t/>
            </a:r>
            <a:br>
              <a:rPr lang="en-US" sz="3200" dirty="0" smtClean="0"/>
            </a:br>
            <a:r>
              <a:rPr lang="en-US" sz="3200" dirty="0" smtClean="0"/>
              <a:t>The Importance of Balance Sheet Information </a:t>
            </a:r>
            <a:r>
              <a:rPr lang="en-US" sz="3100" dirty="0" smtClean="0"/>
              <a:t/>
            </a:r>
            <a:br>
              <a:rPr lang="en-US" sz="3100" dirty="0" smtClean="0"/>
            </a:br>
            <a:r>
              <a:rPr lang="en-US" sz="3000" dirty="0" smtClean="0"/>
              <a:t/>
            </a:r>
            <a:br>
              <a:rPr lang="en-US" sz="3000" dirty="0" smtClean="0"/>
            </a:b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p:cNvGraphicFramePr>
            <a:graphicFrameLocks noGrp="1"/>
          </p:cNvGraphicFramePr>
          <p:nvPr/>
        </p:nvGraphicFramePr>
        <p:xfrm>
          <a:off x="228600" y="0"/>
          <a:ext cx="8763003" cy="6686487"/>
        </p:xfrm>
        <a:graphic>
          <a:graphicData uri="http://schemas.openxmlformats.org/drawingml/2006/table">
            <a:tbl>
              <a:tblPr>
                <a:effectLst/>
              </a:tblPr>
              <a:tblGrid>
                <a:gridCol w="359739"/>
                <a:gridCol w="67451"/>
                <a:gridCol w="84311"/>
                <a:gridCol w="1405226"/>
                <a:gridCol w="674510"/>
                <a:gridCol w="674510"/>
                <a:gridCol w="674510"/>
                <a:gridCol w="674510"/>
                <a:gridCol w="674510"/>
                <a:gridCol w="674510"/>
                <a:gridCol w="674510"/>
                <a:gridCol w="674510"/>
                <a:gridCol w="674510"/>
                <a:gridCol w="674510"/>
                <a:gridCol w="101176"/>
              </a:tblGrid>
              <a:tr h="232473">
                <a:tc gridSpan="15">
                  <a:txBody>
                    <a:bodyPr/>
                    <a:lstStyle/>
                    <a:p>
                      <a:pPr algn="ctr" fontAlgn="b"/>
                      <a:r>
                        <a:rPr lang="en-US" sz="2400" b="1" i="0" u="none" strike="noStrike" dirty="0" smtClean="0">
                          <a:solidFill>
                            <a:srgbClr val="1F497D"/>
                          </a:solidFill>
                          <a:latin typeface="Calibri"/>
                        </a:rPr>
                        <a:t>(Example 3: contingent</a:t>
                      </a:r>
                      <a:r>
                        <a:rPr lang="en-US" sz="2400" b="1" i="0" u="none" strike="noStrike" baseline="0" dirty="0" smtClean="0">
                          <a:solidFill>
                            <a:srgbClr val="1F497D"/>
                          </a:solidFill>
                          <a:latin typeface="Calibri"/>
                        </a:rPr>
                        <a:t> liabilities materialize</a:t>
                      </a:r>
                      <a:r>
                        <a:rPr lang="en-US" sz="2400" b="1" i="0" u="none" strike="noStrike" dirty="0" smtClean="0">
                          <a:solidFill>
                            <a:srgbClr val="1F497D"/>
                          </a:solidFill>
                          <a:latin typeface="Calibri"/>
                        </a:rPr>
                        <a:t>)</a:t>
                      </a:r>
                      <a:endParaRPr lang="en-US" sz="2400" b="1" i="0" u="none" strike="noStrike" dirty="0">
                        <a:solidFill>
                          <a:srgbClr val="1F497D"/>
                        </a:solidFill>
                        <a:latin typeface="Calibri"/>
                      </a:endParaRP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7785">
                <a:tc>
                  <a:txBody>
                    <a:bodyPr/>
                    <a:lstStyle/>
                    <a:p>
                      <a:pPr algn="l" fontAlgn="b"/>
                      <a:r>
                        <a:rPr lang="en-US" sz="600" b="1" i="0" u="none" strike="noStrike">
                          <a:solidFill>
                            <a:srgbClr val="1F497D"/>
                          </a:solidFill>
                          <a:latin typeface="Calibri"/>
                        </a:rPr>
                        <a:t> </a:t>
                      </a:r>
                      <a:endParaRPr lang="en-US" sz="300" b="0" i="0" u="none" strike="noStrike">
                        <a:solidFill>
                          <a:srgbClr val="000000"/>
                        </a:solidFill>
                        <a:latin typeface="Calibri"/>
                      </a:endParaRPr>
                    </a:p>
                  </a:txBody>
                  <a:tcPr marL="0" marR="0" marT="0" marB="0">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70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70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96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ctr" fontAlgn="b"/>
                      <a:r>
                        <a:rPr lang="en-US" sz="1000" b="1" i="0" u="none" strike="noStrike" dirty="0">
                          <a:solidFill>
                            <a:srgbClr val="000000"/>
                          </a:solidFill>
                          <a:latin typeface="Calibri"/>
                        </a:rPr>
                        <a:t>Government</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000" b="1" i="0" u="none" strike="noStrike" dirty="0">
                          <a:solidFill>
                            <a:srgbClr val="000000"/>
                          </a:solidFill>
                          <a:latin typeface="Calibri"/>
                        </a:rPr>
                        <a:t>Financial Sector</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Other Non-</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a:solidFill>
                            <a:srgbClr val="000000"/>
                          </a:solidFill>
                          <a:latin typeface="Calibri"/>
                        </a:rPr>
                        <a:t>External</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rowSpan="2" gridSpan="2">
                  <a:txBody>
                    <a:bodyPr/>
                    <a:lstStyle/>
                    <a:p>
                      <a:pPr algn="ctr" fontAlgn="ctr"/>
                      <a:r>
                        <a:rPr lang="en-US" sz="1000" b="1" i="0" u="none" strike="noStrike">
                          <a:solidFill>
                            <a:srgbClr val="000000"/>
                          </a:solidFill>
                          <a:latin typeface="Calibri"/>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rowSpan="2"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b"/>
                      <a:r>
                        <a:rPr lang="en-US" sz="1000" b="1"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a:solidFill>
                            <a:srgbClr val="000000"/>
                          </a:solidFill>
                          <a:latin typeface="Calibri"/>
                        </a:rPr>
                        <a:t>(incl. Central Bank)</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Financial Sectors</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Government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600" b="1"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Financial Sector</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(incl. Central Bank)</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Other Non-</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Financial Sectors</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External</a:t>
                      </a:r>
                      <a:endParaRPr lang="en-US" sz="600" b="1" i="0" u="none" strike="noStrike" dirty="0">
                        <a:solidFill>
                          <a:srgbClr val="000000"/>
                        </a:solidFill>
                        <a:latin typeface="Calibri"/>
                      </a:endParaRP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6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6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0250">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n-US" sz="1000" b="1" i="0" u="none" strike="noStrike" dirty="0">
                          <a:solidFill>
                            <a:srgbClr val="000000"/>
                          </a:solidFill>
                          <a:latin typeface="Calibri"/>
                        </a:rPr>
                        <a:t>TOTAL</a:t>
                      </a:r>
                      <a:endParaRPr lang="en-US" sz="600" b="1" i="0" u="none" strike="noStrike" dirty="0">
                        <a:solidFill>
                          <a:srgbClr val="000000"/>
                        </a:solidFill>
                        <a:latin typeface="Calibri"/>
                      </a:endParaRP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025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bl>
          </a:graphicData>
        </a:graphic>
      </p:graphicFrame>
      <p:sp>
        <p:nvSpPr>
          <p:cNvPr id="53" name="Rectangle 52"/>
          <p:cNvSpPr/>
          <p:nvPr/>
        </p:nvSpPr>
        <p:spPr>
          <a:xfrm>
            <a:off x="2819400" y="2743216"/>
            <a:ext cx="685800" cy="99058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8305800" y="1524016"/>
            <a:ext cx="609600" cy="91438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
          <p:cNvSpPr txBox="1"/>
          <p:nvPr/>
        </p:nvSpPr>
        <p:spPr>
          <a:xfrm rot="16200000">
            <a:off x="-2530544" y="3597344"/>
            <a:ext cx="5943600" cy="272912"/>
          </a:xfrm>
          <a:prstGeom prst="rect">
            <a:avLst/>
          </a:prstGeom>
          <a:no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Issuer </a:t>
            </a:r>
            <a:r>
              <a:rPr lang="en-US" sz="1200" b="1" baseline="0" dirty="0"/>
              <a:t>of the Liability (Debtor Sector)</a:t>
            </a:r>
            <a:endParaRPr lang="en-US" sz="1200" b="1" dirty="0"/>
          </a:p>
        </p:txBody>
      </p:sp>
      <p:sp>
        <p:nvSpPr>
          <p:cNvPr id="21" name="TextBox 2"/>
          <p:cNvSpPr txBox="1"/>
          <p:nvPr/>
        </p:nvSpPr>
        <p:spPr>
          <a:xfrm>
            <a:off x="304800" y="457200"/>
            <a:ext cx="8610600" cy="304800"/>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Holder </a:t>
            </a:r>
            <a:r>
              <a:rPr lang="en-US" sz="1200" b="1" baseline="0" dirty="0"/>
              <a:t>of the Liability (Creditor Sector)</a:t>
            </a:r>
            <a:endParaRPr lang="en-US" sz="1200" b="1" dirty="0"/>
          </a:p>
        </p:txBody>
      </p:sp>
      <p:cxnSp>
        <p:nvCxnSpPr>
          <p:cNvPr id="22" name="Straight Arrow Connector 21"/>
          <p:cNvCxnSpPr/>
          <p:nvPr/>
        </p:nvCxnSpPr>
        <p:spPr>
          <a:xfrm flipV="1">
            <a:off x="8610600" y="1752616"/>
            <a:ext cx="0" cy="533400"/>
          </a:xfrm>
          <a:prstGeom prst="straightConnector1">
            <a:avLst/>
          </a:prstGeom>
          <a:ln w="539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276600" y="3352800"/>
            <a:ext cx="762000" cy="914416"/>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5" name="TextBox 44"/>
          <p:cNvSpPr txBox="1"/>
          <p:nvPr/>
        </p:nvSpPr>
        <p:spPr>
          <a:xfrm>
            <a:off x="3733800" y="4191016"/>
            <a:ext cx="833438" cy="488155"/>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b="1" dirty="0"/>
              <a:t>Reduced </a:t>
            </a:r>
            <a:br>
              <a:rPr lang="en-US" b="1" dirty="0"/>
            </a:br>
            <a:r>
              <a:rPr lang="en-US" b="1" dirty="0"/>
              <a:t>lending</a:t>
            </a:r>
          </a:p>
        </p:txBody>
      </p:sp>
      <p:sp>
        <p:nvSpPr>
          <p:cNvPr id="26" name="TextBox 16"/>
          <p:cNvSpPr txBox="1"/>
          <p:nvPr/>
        </p:nvSpPr>
        <p:spPr>
          <a:xfrm>
            <a:off x="2819400" y="2819416"/>
            <a:ext cx="685800" cy="6858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b="1" dirty="0"/>
              <a:t>Rise</a:t>
            </a:r>
            <a:r>
              <a:rPr lang="en-US" sz="900" b="1" baseline="0" dirty="0"/>
              <a:t> in </a:t>
            </a:r>
            <a:br>
              <a:rPr lang="en-US" sz="900" b="1" baseline="0" dirty="0"/>
            </a:br>
            <a:r>
              <a:rPr lang="en-US" sz="900" b="1" baseline="0" dirty="0"/>
              <a:t>interest</a:t>
            </a:r>
            <a:br>
              <a:rPr lang="en-US" sz="900" b="1" baseline="0" dirty="0"/>
            </a:br>
            <a:r>
              <a:rPr lang="en-US" sz="900" b="1" baseline="0" dirty="0"/>
              <a:t>rates</a:t>
            </a:r>
            <a:endParaRPr lang="en-US" sz="900" b="1" dirty="0"/>
          </a:p>
        </p:txBody>
      </p:sp>
      <p:sp>
        <p:nvSpPr>
          <p:cNvPr id="27" name="Freeform 26"/>
          <p:cNvSpPr/>
          <p:nvPr/>
        </p:nvSpPr>
        <p:spPr>
          <a:xfrm>
            <a:off x="3733800" y="2286016"/>
            <a:ext cx="4267200" cy="838200"/>
          </a:xfrm>
          <a:custGeom>
            <a:avLst/>
            <a:gdLst>
              <a:gd name="connsiteX0" fmla="*/ 0 w 3702844"/>
              <a:gd name="connsiteY0" fmla="*/ 833437 h 1031875"/>
              <a:gd name="connsiteX1" fmla="*/ 1845469 w 3702844"/>
              <a:gd name="connsiteY1" fmla="*/ 892969 h 1031875"/>
              <a:gd name="connsiteX2" fmla="*/ 3702844 w 3702844"/>
              <a:gd name="connsiteY2" fmla="*/ 0 h 1031875"/>
            </a:gdLst>
            <a:ahLst/>
            <a:cxnLst>
              <a:cxn ang="0">
                <a:pos x="connsiteX0" y="connsiteY0"/>
              </a:cxn>
              <a:cxn ang="0">
                <a:pos x="connsiteX1" y="connsiteY1"/>
              </a:cxn>
              <a:cxn ang="0">
                <a:pos x="connsiteX2" y="connsiteY2"/>
              </a:cxn>
            </a:cxnLst>
            <a:rect l="l" t="t" r="r" b="b"/>
            <a:pathLst>
              <a:path w="3702844" h="1031875">
                <a:moveTo>
                  <a:pt x="0" y="833437"/>
                </a:moveTo>
                <a:cubicBezTo>
                  <a:pt x="614164" y="932656"/>
                  <a:pt x="1228328" y="1031875"/>
                  <a:pt x="1845469" y="892969"/>
                </a:cubicBezTo>
                <a:cubicBezTo>
                  <a:pt x="2462610" y="754063"/>
                  <a:pt x="3082727" y="377031"/>
                  <a:pt x="3702844" y="0"/>
                </a:cubicBezTo>
              </a:path>
            </a:pathLst>
          </a:custGeom>
          <a:ln w="317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n-US" sz="1100"/>
          </a:p>
        </p:txBody>
      </p:sp>
      <p:cxnSp>
        <p:nvCxnSpPr>
          <p:cNvPr id="28" name="Straight Arrow Connector 27"/>
          <p:cNvCxnSpPr/>
          <p:nvPr/>
        </p:nvCxnSpPr>
        <p:spPr>
          <a:xfrm flipV="1">
            <a:off x="7467600" y="2133616"/>
            <a:ext cx="838200" cy="38100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9" name="TextBox 36"/>
          <p:cNvSpPr txBox="1"/>
          <p:nvPr/>
        </p:nvSpPr>
        <p:spPr>
          <a:xfrm>
            <a:off x="5029200" y="1905016"/>
            <a:ext cx="1143000" cy="4572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b="1" dirty="0"/>
              <a:t>Banks' exposure</a:t>
            </a:r>
            <a:r>
              <a:rPr lang="en-US" b="1" baseline="0" dirty="0"/>
              <a:t> to sovereign</a:t>
            </a:r>
            <a:endParaRPr lang="en-US" b="1" dirty="0"/>
          </a:p>
        </p:txBody>
      </p:sp>
      <p:sp>
        <p:nvSpPr>
          <p:cNvPr id="30" name="TextBox 37"/>
          <p:cNvSpPr txBox="1"/>
          <p:nvPr/>
        </p:nvSpPr>
        <p:spPr>
          <a:xfrm>
            <a:off x="5105401" y="3124216"/>
            <a:ext cx="1143000" cy="4572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b="1" dirty="0"/>
              <a:t>Feedback loop</a:t>
            </a:r>
            <a:r>
              <a:rPr lang="en-US" b="1" baseline="0" dirty="0"/>
              <a:t> to government </a:t>
            </a:r>
            <a:endParaRPr lang="en-US" b="1" dirty="0"/>
          </a:p>
        </p:txBody>
      </p:sp>
      <p:sp>
        <p:nvSpPr>
          <p:cNvPr id="31" name="TextBox 38"/>
          <p:cNvSpPr txBox="1"/>
          <p:nvPr/>
        </p:nvSpPr>
        <p:spPr>
          <a:xfrm>
            <a:off x="7620000" y="2743216"/>
            <a:ext cx="1089025" cy="6096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b="1" dirty="0"/>
              <a:t>Rise in debt </a:t>
            </a:r>
            <a:br>
              <a:rPr lang="en-US" b="1" dirty="0"/>
            </a:br>
            <a:r>
              <a:rPr lang="en-US" b="1" dirty="0"/>
              <a:t>from</a:t>
            </a:r>
            <a:r>
              <a:rPr lang="en-US" b="1" baseline="0" dirty="0"/>
              <a:t> </a:t>
            </a:r>
            <a:r>
              <a:rPr lang="en-US" b="1" dirty="0"/>
              <a:t>contingent</a:t>
            </a:r>
            <a:r>
              <a:rPr lang="en-US" b="1" baseline="0" dirty="0"/>
              <a:t> </a:t>
            </a:r>
            <a:br>
              <a:rPr lang="en-US" b="1" baseline="0" dirty="0"/>
            </a:br>
            <a:r>
              <a:rPr lang="en-US" b="1" baseline="0" dirty="0"/>
              <a:t>liability</a:t>
            </a:r>
            <a:endParaRPr lang="en-US" b="1" dirty="0"/>
          </a:p>
        </p:txBody>
      </p:sp>
      <p:cxnSp>
        <p:nvCxnSpPr>
          <p:cNvPr id="32" name="Straight Arrow Connector 31"/>
          <p:cNvCxnSpPr>
            <a:endCxn id="33" idx="1"/>
          </p:cNvCxnSpPr>
          <p:nvPr/>
        </p:nvCxnSpPr>
        <p:spPr>
          <a:xfrm flipV="1">
            <a:off x="8229600" y="2315664"/>
            <a:ext cx="219355" cy="427552"/>
          </a:xfrm>
          <a:prstGeom prst="straightConnector1">
            <a:avLst/>
          </a:prstGeom>
          <a:ln w="38100" cmpd="tri">
            <a:solidFill>
              <a:schemeClr val="tx1"/>
            </a:solidFill>
            <a:prstDash val="sysDash"/>
            <a:tailEnd type="arrow"/>
          </a:ln>
        </p:spPr>
        <p:style>
          <a:lnRef idx="1">
            <a:schemeClr val="dk1"/>
          </a:lnRef>
          <a:fillRef idx="0">
            <a:schemeClr val="dk1"/>
          </a:fillRef>
          <a:effectRef idx="0">
            <a:schemeClr val="dk1"/>
          </a:effectRef>
          <a:fontRef idx="minor">
            <a:schemeClr val="tx1"/>
          </a:fontRef>
        </p:style>
      </p:cxnSp>
      <p:sp>
        <p:nvSpPr>
          <p:cNvPr id="33" name="Oval 32"/>
          <p:cNvSpPr/>
          <p:nvPr/>
        </p:nvSpPr>
        <p:spPr>
          <a:xfrm rot="16200000">
            <a:off x="8191500" y="1790716"/>
            <a:ext cx="838200" cy="457200"/>
          </a:xfrm>
          <a:prstGeom prst="ellipse">
            <a:avLst/>
          </a:prstGeom>
          <a:solidFill>
            <a:schemeClr val="accent3">
              <a:lumMod val="60000"/>
              <a:lumOff val="40000"/>
              <a:alpha val="2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800" b="0">
              <a:solidFill>
                <a:sysClr val="windowText" lastClr="000000"/>
              </a:solidFill>
            </a:endParaRPr>
          </a:p>
        </p:txBody>
      </p:sp>
      <p:cxnSp>
        <p:nvCxnSpPr>
          <p:cNvPr id="23" name="Straight Arrow Connector 22"/>
          <p:cNvCxnSpPr>
            <a:stCxn id="52" idx="1"/>
          </p:cNvCxnSpPr>
          <p:nvPr/>
        </p:nvCxnSpPr>
        <p:spPr>
          <a:xfrm flipH="1">
            <a:off x="3657602" y="1981208"/>
            <a:ext cx="4648198" cy="92257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9"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1000"/>
                                        <p:tgtEl>
                                          <p:spTgt spid="52"/>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dissolv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20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1000"/>
                                        <p:tgtEl>
                                          <p:spTgt spid="5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childTnLst>
                                </p:cTn>
                              </p:par>
                              <p:par>
                                <p:cTn id="44" presetID="10"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2" grpId="0" animBg="1"/>
      <p:bldP spid="25" grpId="0"/>
      <p:bldP spid="26" grpId="0"/>
      <p:bldP spid="27" grpId="0" animBg="1"/>
      <p:bldP spid="29" grpId="0"/>
      <p:bldP spid="30" grpId="0"/>
      <p:bldP spid="31" grpId="0"/>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Balance Sheet Analysis in IMF Surveillance (8/10)</a:t>
            </a:r>
            <a:br>
              <a:rPr lang="en-US" dirty="0" smtClean="0"/>
            </a:br>
            <a:endParaRPr lang="en-US" dirty="0"/>
          </a:p>
        </p:txBody>
      </p:sp>
      <p:sp>
        <p:nvSpPr>
          <p:cNvPr id="3" name="Content Placeholder 2"/>
          <p:cNvSpPr>
            <a:spLocks noGrp="1"/>
          </p:cNvSpPr>
          <p:nvPr>
            <p:ph idx="1"/>
          </p:nvPr>
        </p:nvSpPr>
        <p:spPr>
          <a:xfrm>
            <a:off x="304800" y="1828800"/>
            <a:ext cx="8610600" cy="4800600"/>
          </a:xfrm>
        </p:spPr>
        <p:txBody>
          <a:bodyPr/>
          <a:lstStyle/>
          <a:p>
            <a:r>
              <a:rPr lang="en-US" dirty="0" err="1" smtClean="0"/>
              <a:t>BSA</a:t>
            </a:r>
            <a:r>
              <a:rPr lang="en-US" dirty="0" smtClean="0"/>
              <a:t> allows analysis of key risks, as it generates indicators of </a:t>
            </a:r>
          </a:p>
          <a:p>
            <a:pPr lvl="1"/>
            <a:r>
              <a:rPr lang="en-US" dirty="0" smtClean="0"/>
              <a:t>Currency mismatches </a:t>
            </a:r>
          </a:p>
          <a:p>
            <a:pPr lvl="1"/>
            <a:r>
              <a:rPr lang="en-US" dirty="0" smtClean="0"/>
              <a:t>Maturity mismatches and liquidity risks</a:t>
            </a:r>
          </a:p>
          <a:p>
            <a:pPr lvl="1"/>
            <a:r>
              <a:rPr lang="en-US" dirty="0" smtClean="0"/>
              <a:t>Capital structure mismatches (leverage)</a:t>
            </a:r>
          </a:p>
          <a:p>
            <a:pPr lvl="1"/>
            <a:r>
              <a:rPr lang="en-US" dirty="0" smtClean="0"/>
              <a:t>Solvency or credit risks</a:t>
            </a:r>
          </a:p>
          <a:p>
            <a:pPr>
              <a:buNone/>
            </a:pPr>
            <a:endParaRPr lang="en-US" dirty="0" smtClean="0"/>
          </a:p>
          <a:p>
            <a:r>
              <a:rPr lang="en-US" dirty="0" smtClean="0"/>
              <a:t>Bilateral linkages between sectors in the </a:t>
            </a:r>
            <a:r>
              <a:rPr lang="en-US" dirty="0" err="1" smtClean="0"/>
              <a:t>BSA</a:t>
            </a:r>
            <a:r>
              <a:rPr lang="en-US" dirty="0" smtClean="0"/>
              <a:t> illustrate how shocks might propagate across sectors, including the potential for feedback effects that may magnify their initial impact</a:t>
            </a:r>
          </a:p>
          <a:p>
            <a:pPr>
              <a:buNone/>
            </a:pPr>
            <a:endParaRPr lang="en-US" dirty="0" smtClean="0"/>
          </a:p>
          <a:p>
            <a:pPr>
              <a:buNone/>
            </a:pPr>
            <a:r>
              <a:rPr lang="en-US" dirty="0" smtClean="0"/>
              <a:t>	</a:t>
            </a:r>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3813" cy="914400"/>
          </a:xfrm>
        </p:spPr>
        <p:txBody>
          <a:bodyPr/>
          <a:lstStyle/>
          <a:p>
            <a:r>
              <a:rPr lang="en-US" dirty="0" smtClean="0"/>
              <a:t>Balance Sheet Analysis in IMF Surveillance (9/10)</a:t>
            </a:r>
            <a:endParaRPr lang="en-US" dirty="0"/>
          </a:p>
        </p:txBody>
      </p:sp>
      <p:sp>
        <p:nvSpPr>
          <p:cNvPr id="3" name="Slide Number Placeholder 2"/>
          <p:cNvSpPr>
            <a:spLocks noGrp="1"/>
          </p:cNvSpPr>
          <p:nvPr>
            <p:ph type="sldNum" sz="quarter" idx="12"/>
          </p:nvPr>
        </p:nvSpPr>
        <p:spPr/>
        <p:txBody>
          <a:bodyPr/>
          <a:lstStyle/>
          <a:p>
            <a:fld id="{CC528B02-F942-42BE-9906-38356830919C}" type="slidenum">
              <a:rPr lang="en-US" smtClean="0"/>
              <a:pPr/>
              <a:t>12</a:t>
            </a:fld>
            <a:endParaRPr lang="en-US"/>
          </a:p>
        </p:txBody>
      </p:sp>
      <p:pic>
        <p:nvPicPr>
          <p:cNvPr id="4" name="Picture 2"/>
          <p:cNvPicPr>
            <a:picLocks noChangeAspect="1" noChangeArrowheads="1"/>
          </p:cNvPicPr>
          <p:nvPr/>
        </p:nvPicPr>
        <p:blipFill>
          <a:blip r:embed="rId2" cstate="print"/>
          <a:srcRect/>
          <a:stretch>
            <a:fillRect/>
          </a:stretch>
        </p:blipFill>
        <p:spPr bwMode="auto">
          <a:xfrm>
            <a:off x="1143000" y="1752600"/>
            <a:ext cx="683895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0"/>
          <a:ext cx="8762989" cy="6726274"/>
        </p:xfrm>
        <a:graphic>
          <a:graphicData uri="http://schemas.openxmlformats.org/drawingml/2006/table">
            <a:tbl>
              <a:tblPr/>
              <a:tblGrid>
                <a:gridCol w="291340"/>
                <a:gridCol w="25400"/>
                <a:gridCol w="29227"/>
                <a:gridCol w="68284"/>
                <a:gridCol w="1433944"/>
                <a:gridCol w="546264"/>
                <a:gridCol w="546264"/>
                <a:gridCol w="546264"/>
                <a:gridCol w="546264"/>
                <a:gridCol w="546264"/>
                <a:gridCol w="546264"/>
                <a:gridCol w="546264"/>
                <a:gridCol w="546264"/>
                <a:gridCol w="582682"/>
                <a:gridCol w="787532"/>
                <a:gridCol w="546264"/>
                <a:gridCol w="546264"/>
                <a:gridCol w="81940"/>
              </a:tblGrid>
              <a:tr h="703493">
                <a:tc gridSpan="18">
                  <a:txBody>
                    <a:bodyPr/>
                    <a:lstStyle/>
                    <a:p>
                      <a:pPr algn="ctr" fontAlgn="b"/>
                      <a:r>
                        <a:rPr lang="en-US" sz="2400" b="1" i="0" u="none" strike="noStrike" dirty="0">
                          <a:solidFill>
                            <a:srgbClr val="1F497D"/>
                          </a:solidFill>
                          <a:latin typeface="Calibri"/>
                        </a:rPr>
                        <a:t>Balance Sheet </a:t>
                      </a:r>
                      <a:r>
                        <a:rPr lang="en-US" sz="2400" b="1" i="0" u="none" strike="noStrike" dirty="0" smtClean="0">
                          <a:solidFill>
                            <a:srgbClr val="1F497D"/>
                          </a:solidFill>
                          <a:latin typeface="Calibri"/>
                        </a:rPr>
                        <a:t>Matrix (Expanded)</a:t>
                      </a:r>
                    </a:p>
                    <a:p>
                      <a:pPr algn="ctr" fontAlgn="b"/>
                      <a:r>
                        <a:rPr lang="en-US" sz="600" b="1" i="0" u="none" strike="noStrike" baseline="0" dirty="0" smtClean="0">
                          <a:solidFill>
                            <a:schemeClr val="bg1"/>
                          </a:solidFill>
                          <a:latin typeface="Calibri"/>
                        </a:rPr>
                        <a:t>d</a:t>
                      </a:r>
                      <a:endParaRPr lang="en-US" sz="2400" b="1" i="0" u="none" strike="noStrike" baseline="0" dirty="0">
                        <a:solidFill>
                          <a:schemeClr val="bg1"/>
                        </a:solidFill>
                        <a:latin typeface="Calibri"/>
                      </a:endParaRPr>
                    </a:p>
                  </a:txBody>
                  <a:tcPr marL="0" marR="0" marT="0" marB="0" anchor="b">
                    <a:lnL>
                      <a:noFill/>
                    </a:lnL>
                    <a:lnR>
                      <a:noFill/>
                    </a:lnR>
                    <a:lnT>
                      <a:noFill/>
                    </a:lnT>
                    <a:lnB>
                      <a:noFill/>
                    </a:lnB>
                    <a:solidFill>
                      <a:srgbClr val="FFFFFF"/>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2053">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pPr algn="l" fontAlgn="b"/>
                      <a:endParaRPr lang="en-US" sz="300" b="0" i="0" u="none" strike="noStrike">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92053">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pPr algn="l" fontAlgn="b"/>
                      <a:endParaRPr lang="en-US" sz="300" b="0" i="0" u="none" strike="noStrike">
                        <a:solidFill>
                          <a:srgbClr val="000000"/>
                        </a:solidFill>
                        <a:latin typeface="Calibri"/>
                      </a:endParaRP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97467">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US" sz="3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36429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pPr algn="l" fontAlgn="b"/>
                      <a:endParaRPr lang="en-US" sz="300" b="0" i="0" u="none" strike="noStrike">
                        <a:solidFill>
                          <a:srgbClr val="000000"/>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ctr" fontAlgn="b"/>
                      <a:r>
                        <a:rPr lang="en-US" sz="1000" b="1" i="0" u="none" strike="noStrike" dirty="0">
                          <a:solidFill>
                            <a:srgbClr val="000000"/>
                          </a:solidFill>
                          <a:latin typeface="Calibri"/>
                        </a:rPr>
                        <a:t>Government</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Central Bank</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Banks </a:t>
                      </a:r>
                      <a:endParaRPr lang="en-US" sz="1000" b="1" i="0" u="none" strike="noStrike" dirty="0" smtClean="0">
                        <a:solidFill>
                          <a:srgbClr val="000000"/>
                        </a:solidFill>
                        <a:latin typeface="Calibri"/>
                      </a:endParaRPr>
                    </a:p>
                    <a:p>
                      <a:pPr algn="ctr" fontAlgn="b"/>
                      <a:r>
                        <a:rPr lang="en-US" sz="1000" b="1" i="0" u="none" strike="noStrike" dirty="0" smtClean="0">
                          <a:solidFill>
                            <a:srgbClr val="000000"/>
                          </a:solidFill>
                          <a:latin typeface="Calibri"/>
                        </a:rPr>
                        <a:t>(</a:t>
                      </a:r>
                      <a:r>
                        <a:rPr lang="en-US" sz="1000" b="1" i="0" u="none" strike="noStrike" dirty="0">
                          <a:solidFill>
                            <a:srgbClr val="000000"/>
                          </a:solidFill>
                          <a:latin typeface="Calibri"/>
                        </a:rPr>
                        <a:t>ODC)</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000" b="1" i="0" u="none" strike="noStrike" dirty="0" smtClean="0">
                          <a:solidFill>
                            <a:srgbClr val="000000"/>
                          </a:solidFill>
                          <a:latin typeface="Calibri"/>
                        </a:rPr>
                        <a:t>Other Financial Corporation (OFC)</a:t>
                      </a:r>
                      <a:endParaRPr lang="en-US" sz="1000" b="1"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a:solidFill>
                            <a:srgbClr val="000000"/>
                          </a:solidFill>
                          <a:latin typeface="Calibri"/>
                        </a:rPr>
                        <a:t>Non Financial </a:t>
                      </a:r>
                      <a:r>
                        <a:rPr lang="en-US" sz="1000" b="1" i="0" u="none" strike="noStrike" dirty="0" smtClean="0">
                          <a:solidFill>
                            <a:srgbClr val="000000"/>
                          </a:solidFill>
                          <a:latin typeface="Calibri"/>
                        </a:rPr>
                        <a:t>Sector </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Calibri" pitchFamily="34" charset="0"/>
                          <a:cs typeface="Calibri" pitchFamily="34" charset="0"/>
                        </a:rPr>
                        <a:t>(Corp. + HH)</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External</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pPr algn="l" fontAlgn="b"/>
                      <a:endParaRPr lang="en-US" sz="3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a:solidFill>
                            <a:srgbClr val="000000"/>
                          </a:solidFill>
                          <a:latin typeface="Calibri"/>
                        </a:rPr>
                        <a:t>L</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b"/>
                      <a:r>
                        <a:rPr lang="en-US" sz="1000" b="1" i="0" u="none" strike="noStrike" dirty="0">
                          <a:solidFill>
                            <a:srgbClr val="000000"/>
                          </a:solidFill>
                          <a:latin typeface="Calibri"/>
                        </a:rPr>
                        <a:t>Government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1659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en-US" sz="1000" b="1" i="0" u="none" strike="noStrike" dirty="0">
                          <a:solidFill>
                            <a:srgbClr val="000000"/>
                          </a:solidFill>
                          <a:latin typeface="Calibri"/>
                        </a:rPr>
                        <a:t>Central Bank</a:t>
                      </a:r>
                    </a:p>
                  </a:txBody>
                  <a:tcPr marL="0" marR="0" marT="0" marB="0" anchor="ctr">
                    <a:lnL>
                      <a:noFill/>
                    </a:lnL>
                    <a:lnR w="6350" cap="flat" cmpd="sng" algn="ctr">
                      <a:solidFill>
                        <a:srgbClr val="5A5A5A"/>
                      </a:solidFill>
                      <a:prstDash val="solid"/>
                      <a:round/>
                      <a:headEnd type="none" w="med" len="med"/>
                      <a:tailEnd type="none" w="med" len="med"/>
                    </a:lnR>
                    <a:lnT>
                      <a:noFill/>
                    </a:lnT>
                    <a:lnB>
                      <a:noFill/>
                    </a:lnB>
                    <a:solidFill>
                      <a:srgbClr val="CCC0DA"/>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1659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ctr"/>
                      <a:r>
                        <a:rPr lang="en-US" sz="700" b="1" i="0" u="none" strike="noStrike">
                          <a:solidFill>
                            <a:srgbClr val="000000"/>
                          </a:solidFill>
                          <a:latin typeface="Calibri"/>
                        </a:rPr>
                        <a:t> </a:t>
                      </a:r>
                    </a:p>
                  </a:txBody>
                  <a:tcPr marL="0" marR="0" marT="0" marB="0" anchor="ctr">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ctr"/>
                      <a:r>
                        <a:rPr lang="en-US" sz="1000" b="1" i="0" u="none" strike="noStrike" dirty="0">
                          <a:solidFill>
                            <a:srgbClr val="000000"/>
                          </a:solidFill>
                          <a:latin typeface="Calibri"/>
                        </a:rPr>
                        <a:t>Banks (ODC)</a:t>
                      </a:r>
                    </a:p>
                  </a:txBody>
                  <a:tcPr marL="0" marR="0" marT="0" marB="0" anchor="ctr">
                    <a:lnL>
                      <a:noFill/>
                    </a:lnL>
                    <a:lnR w="6350" cap="flat" cmpd="sng" algn="ctr">
                      <a:solidFill>
                        <a:srgbClr val="5A5A5A"/>
                      </a:solidFill>
                      <a:prstDash val="solid"/>
                      <a:round/>
                      <a:headEnd type="none" w="med" len="med"/>
                      <a:tailEnd type="none" w="med" len="med"/>
                    </a:lnR>
                    <a:lnT>
                      <a:noFill/>
                    </a:lnT>
                    <a:lnB>
                      <a:noFill/>
                    </a:lnB>
                    <a:solidFill>
                      <a:srgbClr val="FFFF99"/>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ctr"/>
                      <a:r>
                        <a:rPr lang="en-US" sz="700" b="1" i="0" u="none" strike="noStrike">
                          <a:solidFill>
                            <a:srgbClr val="000000"/>
                          </a:solidFill>
                          <a:latin typeface="Calibri"/>
                        </a:rPr>
                        <a:t> </a:t>
                      </a:r>
                    </a:p>
                  </a:txBody>
                  <a:tcPr marL="0" marR="0" marT="0" marB="0" anchor="ctr">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b"/>
                      <a:r>
                        <a:rPr lang="en-US" sz="1000" b="1" i="0" u="none" strike="noStrike" dirty="0" smtClean="0">
                          <a:solidFill>
                            <a:srgbClr val="000000"/>
                          </a:solidFill>
                          <a:latin typeface="Calibri"/>
                        </a:rPr>
                        <a:t>Other </a:t>
                      </a:r>
                      <a:r>
                        <a:rPr lang="en-US" sz="1000" b="1" i="0" u="none" strike="noStrike" dirty="0">
                          <a:solidFill>
                            <a:srgbClr val="000000"/>
                          </a:solidFill>
                          <a:latin typeface="Calibri"/>
                        </a:rPr>
                        <a:t>Financial </a:t>
                      </a:r>
                      <a:r>
                        <a:rPr lang="en-US" sz="1000" b="1" i="0" u="none" strike="noStrike" dirty="0" smtClean="0">
                          <a:solidFill>
                            <a:srgbClr val="000000"/>
                          </a:solidFill>
                          <a:latin typeface="Calibri"/>
                        </a:rPr>
                        <a:t>Corp.</a:t>
                      </a:r>
                      <a:r>
                        <a:rPr lang="en-US" sz="1000" b="1" i="0" u="none" strike="noStrike" baseline="0" dirty="0" smtClean="0">
                          <a:solidFill>
                            <a:srgbClr val="000000"/>
                          </a:solidFill>
                          <a:latin typeface="Calibri"/>
                        </a:rPr>
                        <a:t> </a:t>
                      </a:r>
                      <a:r>
                        <a:rPr lang="en-US" sz="1000" b="1" i="0" u="none" strike="noStrike" dirty="0" smtClean="0">
                          <a:solidFill>
                            <a:srgbClr val="000000"/>
                          </a:solidFill>
                          <a:latin typeface="Calibri"/>
                        </a:rPr>
                        <a:t>(OFC</a:t>
                      </a:r>
                      <a:r>
                        <a:rPr lang="en-US" sz="1000" b="1" i="0" u="none" strike="noStrike" dirty="0">
                          <a:solidFill>
                            <a:srgbClr val="000000"/>
                          </a:solidFill>
                          <a:latin typeface="Calibri"/>
                        </a:rPr>
                        <a: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D8D8D8"/>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b"/>
                      <a:r>
                        <a:rPr lang="en-US" sz="1000" b="1" i="0" u="none" strike="noStrike" dirty="0">
                          <a:solidFill>
                            <a:srgbClr val="000000"/>
                          </a:solidFill>
                          <a:latin typeface="Calibri"/>
                        </a:rPr>
                        <a:t>Non </a:t>
                      </a:r>
                      <a:r>
                        <a:rPr lang="en-US" sz="1000" b="1" i="0" u="none" strike="noStrike" dirty="0" smtClean="0">
                          <a:solidFill>
                            <a:srgbClr val="000000"/>
                          </a:solidFill>
                          <a:latin typeface="Calibri"/>
                        </a:rPr>
                        <a:t>Financial Sector</a:t>
                      </a:r>
                      <a:endParaRPr lang="en-US" sz="1000" b="1" i="0" u="none" strike="noStrike" dirty="0">
                        <a:solidFill>
                          <a:srgbClr val="000000"/>
                        </a:solidFill>
                        <a:latin typeface="Calibri"/>
                      </a:endParaRP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t"/>
                      <a:r>
                        <a:rPr lang="en-US" sz="1000" b="1" i="0" u="none" strike="noStrike" dirty="0">
                          <a:solidFill>
                            <a:srgbClr val="000000"/>
                          </a:solidFill>
                          <a:latin typeface="Calibri"/>
                        </a:rPr>
                        <a:t>(</a:t>
                      </a:r>
                      <a:r>
                        <a:rPr lang="en-US" sz="1000" b="1" i="0" u="none" strike="noStrike" dirty="0" smtClean="0">
                          <a:solidFill>
                            <a:srgbClr val="000000"/>
                          </a:solidFill>
                          <a:latin typeface="Calibri"/>
                        </a:rPr>
                        <a:t>Corp.</a:t>
                      </a:r>
                      <a:r>
                        <a:rPr lang="en-US" sz="1000" b="1" i="0" u="none" strike="noStrike" baseline="0" dirty="0" smtClean="0">
                          <a:solidFill>
                            <a:srgbClr val="000000"/>
                          </a:solidFill>
                          <a:latin typeface="Calibri"/>
                        </a:rPr>
                        <a:t> </a:t>
                      </a:r>
                      <a:r>
                        <a:rPr lang="en-US" sz="1000" b="1" i="0" u="none" strike="noStrike" dirty="0" smtClean="0">
                          <a:solidFill>
                            <a:srgbClr val="000000"/>
                          </a:solidFill>
                          <a:latin typeface="Calibri"/>
                        </a:rPr>
                        <a:t>+ HH)</a:t>
                      </a:r>
                      <a:endParaRPr lang="en-US" sz="1000" b="1" i="0" u="none" strike="noStrike" dirty="0">
                        <a:solidFill>
                          <a:srgbClr val="000000"/>
                        </a:solidFill>
                        <a:latin typeface="Calibri"/>
                      </a:endParaRPr>
                    </a:p>
                  </a:txBody>
                  <a:tcPr marL="0" marR="0" marT="0" marB="0">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t"/>
                      <a:r>
                        <a:rPr lang="en-US" sz="700" b="1" i="0" u="none" strike="noStrike">
                          <a:solidFill>
                            <a:srgbClr val="000000"/>
                          </a:solidFill>
                          <a:latin typeface="Calibri"/>
                        </a:rPr>
                        <a:t> </a:t>
                      </a:r>
                    </a:p>
                  </a:txBody>
                  <a:tcPr marL="0" marR="0" marT="0" marB="0">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4">
                  <a:txBody>
                    <a:bodyPr/>
                    <a:lstStyle/>
                    <a:p>
                      <a:pPr algn="ctr" fontAlgn="b"/>
                      <a:r>
                        <a:rPr lang="en-US" sz="900" b="1" i="0" u="none" strike="noStrike" dirty="0">
                          <a:solidFill>
                            <a:srgbClr val="000000"/>
                          </a:solidFill>
                          <a:latin typeface="Calibri"/>
                        </a:rPr>
                        <a:t>External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5763">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1117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bl>
          </a:graphicData>
        </a:graphic>
      </p:graphicFrame>
      <p:sp>
        <p:nvSpPr>
          <p:cNvPr id="7" name="TextBox 2"/>
          <p:cNvSpPr txBox="1"/>
          <p:nvPr/>
        </p:nvSpPr>
        <p:spPr>
          <a:xfrm>
            <a:off x="152400" y="685800"/>
            <a:ext cx="8763000" cy="304800"/>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Holder of the Liability (Creditor Sector)</a:t>
            </a:r>
          </a:p>
        </p:txBody>
      </p:sp>
      <p:sp>
        <p:nvSpPr>
          <p:cNvPr id="8" name="TextBox 1"/>
          <p:cNvSpPr txBox="1"/>
          <p:nvPr/>
        </p:nvSpPr>
        <p:spPr>
          <a:xfrm rot="16200000">
            <a:off x="-2514601" y="3657601"/>
            <a:ext cx="5715000" cy="380998"/>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Issuer of the Liability (Debtor Sector)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91600" cy="1066800"/>
          </a:xfrm>
        </p:spPr>
        <p:txBody>
          <a:bodyPr/>
          <a:lstStyle/>
          <a:p>
            <a:r>
              <a:rPr lang="en-US" dirty="0" smtClean="0"/>
              <a:t/>
            </a:r>
            <a:br>
              <a:rPr lang="en-US" dirty="0" smtClean="0"/>
            </a:br>
            <a:r>
              <a:rPr lang="en-US" dirty="0" smtClean="0"/>
              <a:t/>
            </a:r>
            <a:br>
              <a:rPr lang="en-US" dirty="0" smtClean="0"/>
            </a:br>
            <a:r>
              <a:rPr lang="en-US" dirty="0" smtClean="0"/>
              <a:t>Data Sources and Data Gaps for Balance Sheet Analysis (1/5)</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228600" y="1752600"/>
            <a:ext cx="8686800" cy="4876800"/>
          </a:xfrm>
        </p:spPr>
        <p:txBody>
          <a:bodyPr/>
          <a:lstStyle/>
          <a:p>
            <a:pPr>
              <a:spcBef>
                <a:spcPts val="1800"/>
              </a:spcBef>
              <a:buNone/>
            </a:pPr>
            <a:r>
              <a:rPr lang="en-US" dirty="0" smtClean="0"/>
              <a:t>A </a:t>
            </a:r>
            <a:r>
              <a:rPr lang="en-US" dirty="0" err="1" smtClean="0"/>
              <a:t>BSA</a:t>
            </a:r>
            <a:r>
              <a:rPr lang="en-US" dirty="0" smtClean="0"/>
              <a:t> matrix can be filled (much but not all) with data from various IMF datasets:</a:t>
            </a:r>
          </a:p>
          <a:p>
            <a:pPr>
              <a:spcBef>
                <a:spcPts val="1800"/>
              </a:spcBef>
            </a:pPr>
            <a:r>
              <a:rPr lang="en-US" dirty="0" smtClean="0"/>
              <a:t>Standardized Report Forms (</a:t>
            </a:r>
            <a:r>
              <a:rPr lang="en-US" dirty="0" err="1" smtClean="0"/>
              <a:t>SRFs</a:t>
            </a:r>
            <a:r>
              <a:rPr lang="en-US" dirty="0" smtClean="0"/>
              <a:t>) </a:t>
            </a:r>
          </a:p>
          <a:p>
            <a:pPr>
              <a:spcBef>
                <a:spcPts val="1800"/>
              </a:spcBef>
            </a:pPr>
            <a:r>
              <a:rPr lang="en-US" dirty="0" smtClean="0"/>
              <a:t>External sector statistics</a:t>
            </a:r>
          </a:p>
          <a:p>
            <a:pPr lvl="1">
              <a:lnSpc>
                <a:spcPts val="1100"/>
              </a:lnSpc>
              <a:spcBef>
                <a:spcPts val="1200"/>
              </a:spcBef>
            </a:pPr>
            <a:r>
              <a:rPr lang="en-US" dirty="0" smtClean="0"/>
              <a:t>International Investment Position (</a:t>
            </a:r>
            <a:r>
              <a:rPr lang="en-US" dirty="0" err="1" smtClean="0"/>
              <a:t>IIP</a:t>
            </a:r>
            <a:r>
              <a:rPr lang="en-US" dirty="0" smtClean="0"/>
              <a:t>)</a:t>
            </a:r>
          </a:p>
          <a:p>
            <a:pPr lvl="1">
              <a:lnSpc>
                <a:spcPts val="1100"/>
              </a:lnSpc>
              <a:spcBef>
                <a:spcPts val="1200"/>
              </a:spcBef>
            </a:pPr>
            <a:r>
              <a:rPr lang="en-US" dirty="0" smtClean="0"/>
              <a:t>Quarterly external debt statistics (</a:t>
            </a:r>
            <a:r>
              <a:rPr lang="en-US" dirty="0" err="1" smtClean="0"/>
              <a:t>QEDS</a:t>
            </a:r>
            <a:r>
              <a:rPr lang="en-US" dirty="0" smtClean="0"/>
              <a:t>)</a:t>
            </a:r>
          </a:p>
          <a:p>
            <a:pPr lvl="1">
              <a:lnSpc>
                <a:spcPts val="1100"/>
              </a:lnSpc>
              <a:spcBef>
                <a:spcPts val="1200"/>
              </a:spcBef>
            </a:pPr>
            <a:r>
              <a:rPr lang="en-US" dirty="0" smtClean="0"/>
              <a:t>Coordinated Portfolio Investment Survey (CPIS)</a:t>
            </a:r>
          </a:p>
          <a:p>
            <a:pPr lvl="1">
              <a:lnSpc>
                <a:spcPts val="1100"/>
              </a:lnSpc>
              <a:spcBef>
                <a:spcPts val="1200"/>
              </a:spcBef>
            </a:pPr>
            <a:r>
              <a:rPr lang="en-US" dirty="0" smtClean="0"/>
              <a:t>Coordinated Direct Investment Survey (CDIS)</a:t>
            </a:r>
          </a:p>
          <a:p>
            <a:pPr lvl="1">
              <a:lnSpc>
                <a:spcPts val="1100"/>
              </a:lnSpc>
            </a:pPr>
            <a:endParaRPr lang="en-US" dirty="0" smtClean="0"/>
          </a:p>
          <a:p>
            <a:pPr>
              <a:spcBef>
                <a:spcPts val="600"/>
              </a:spcBef>
            </a:pPr>
            <a:r>
              <a:rPr lang="en-US" dirty="0" smtClean="0"/>
              <a:t>Government finance statistics (</a:t>
            </a:r>
            <a:r>
              <a:rPr lang="en-US" dirty="0" err="1" smtClean="0"/>
              <a:t>GFS</a:t>
            </a:r>
            <a:r>
              <a:rPr lang="en-US" dirty="0" smtClean="0"/>
              <a:t>)</a:t>
            </a:r>
          </a:p>
          <a:p>
            <a:pPr>
              <a:spcBef>
                <a:spcPts val="600"/>
              </a:spcBef>
              <a:buNone/>
            </a:pPr>
            <a:endParaRPr lang="en-US" dirty="0" smtClean="0"/>
          </a:p>
          <a:p>
            <a:pPr>
              <a:spcBef>
                <a:spcPts val="1200"/>
              </a:spcBef>
            </a:pPr>
            <a:r>
              <a:rPr lang="en-US" dirty="0" smtClean="0"/>
              <a:t>Public Sector Debt Statistics (</a:t>
            </a:r>
            <a:r>
              <a:rPr lang="en-US" dirty="0" err="1" smtClean="0"/>
              <a:t>PSDS</a:t>
            </a:r>
            <a:r>
              <a:rPr lang="en-US" dirty="0" smtClean="0"/>
              <a:t>)</a:t>
            </a:r>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9" y="304800"/>
          <a:ext cx="8839191" cy="6322725"/>
        </p:xfrm>
        <a:graphic>
          <a:graphicData uri="http://schemas.openxmlformats.org/drawingml/2006/table">
            <a:tbl>
              <a:tblPr/>
              <a:tblGrid>
                <a:gridCol w="261296"/>
                <a:gridCol w="48994"/>
                <a:gridCol w="61242"/>
                <a:gridCol w="1286072"/>
                <a:gridCol w="489932"/>
                <a:gridCol w="489932"/>
                <a:gridCol w="489932"/>
                <a:gridCol w="489932"/>
                <a:gridCol w="489932"/>
                <a:gridCol w="489932"/>
                <a:gridCol w="489932"/>
                <a:gridCol w="489932"/>
                <a:gridCol w="522594"/>
                <a:gridCol w="706319"/>
                <a:gridCol w="489932"/>
                <a:gridCol w="489932"/>
                <a:gridCol w="489932"/>
                <a:gridCol w="489932"/>
                <a:gridCol w="73490"/>
              </a:tblGrid>
              <a:tr h="588601">
                <a:tc gridSpan="19">
                  <a:txBody>
                    <a:bodyPr/>
                    <a:lstStyle/>
                    <a:p>
                      <a:pPr algn="ctr" fontAlgn="b"/>
                      <a:r>
                        <a:rPr lang="en-US" sz="2400" b="1" i="0" u="none" strike="noStrike" dirty="0" smtClean="0">
                          <a:solidFill>
                            <a:srgbClr val="1F497D"/>
                          </a:solidFill>
                          <a:latin typeface="Calibri"/>
                        </a:rPr>
                        <a:t>Country Example</a:t>
                      </a:r>
                      <a:endParaRPr lang="en-US" sz="2400" b="1" i="0" u="none" strike="noStrike" dirty="0">
                        <a:solidFill>
                          <a:srgbClr val="1F497D"/>
                        </a:solidFill>
                        <a:latin typeface="Calibri"/>
                      </a:endParaRP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173971">
                <a:tc>
                  <a:txBody>
                    <a:bodyPr/>
                    <a:lstStyle/>
                    <a:p>
                      <a:pPr algn="l" fontAlgn="b"/>
                      <a:r>
                        <a:rPr lang="en-US" sz="700" b="1" i="0" u="none" strike="noStrike">
                          <a:solidFill>
                            <a:srgbClr val="1F497D"/>
                          </a:solidFill>
                          <a:latin typeface="Calibri"/>
                        </a:rPr>
                        <a:t> </a:t>
                      </a:r>
                      <a:endParaRPr lang="en-US" sz="300" b="0" i="0" u="none" strike="noStrike">
                        <a:solidFill>
                          <a:srgbClr val="000000"/>
                        </a:solidFill>
                        <a:latin typeface="Calibri"/>
                      </a:endParaRPr>
                    </a:p>
                  </a:txBody>
                  <a:tcPr marL="0" marR="0" marT="0" marB="0">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701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701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8154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ctr" fontAlgn="b"/>
                      <a:r>
                        <a:rPr lang="en-US" sz="1000" b="1" i="0" u="none" strike="noStrike" dirty="0">
                          <a:solidFill>
                            <a:srgbClr val="000000"/>
                          </a:solidFill>
                          <a:latin typeface="Calibri"/>
                        </a:rPr>
                        <a:t>Government</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Central Bank</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Banks </a:t>
                      </a:r>
                      <a:endParaRPr lang="en-US" sz="1000" b="1" i="0" u="none" strike="noStrike" dirty="0" smtClean="0">
                        <a:solidFill>
                          <a:srgbClr val="000000"/>
                        </a:solidFill>
                        <a:latin typeface="Calibri"/>
                      </a:endParaRPr>
                    </a:p>
                    <a:p>
                      <a:pPr algn="ctr" fontAlgn="b"/>
                      <a:r>
                        <a:rPr lang="en-US" sz="1000" b="1" i="0" u="none" strike="noStrike" dirty="0" smtClean="0">
                          <a:solidFill>
                            <a:srgbClr val="000000"/>
                          </a:solidFill>
                          <a:latin typeface="Calibri"/>
                        </a:rPr>
                        <a:t>(</a:t>
                      </a:r>
                      <a:r>
                        <a:rPr lang="en-US" sz="1000" b="1" i="0" u="none" strike="noStrike" dirty="0">
                          <a:solidFill>
                            <a:srgbClr val="000000"/>
                          </a:solidFill>
                          <a:latin typeface="Calibri"/>
                        </a:rPr>
                        <a:t>ODC)</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000" b="1" i="0" u="none" strike="noStrike" dirty="0">
                          <a:solidFill>
                            <a:srgbClr val="000000"/>
                          </a:solidFill>
                          <a:latin typeface="Calibri"/>
                        </a:rPr>
                        <a:t>Financial </a:t>
                      </a:r>
                      <a:r>
                        <a:rPr lang="en-US" sz="1000" b="1" i="0" u="none" strike="noStrike" dirty="0" smtClean="0">
                          <a:solidFill>
                            <a:srgbClr val="000000"/>
                          </a:solidFill>
                          <a:latin typeface="Calibri"/>
                        </a:rPr>
                        <a:t>Sector</a:t>
                      </a:r>
                    </a:p>
                    <a:p>
                      <a:pPr algn="ctr" fontAlgn="ctr"/>
                      <a:r>
                        <a:rPr lang="en-US" sz="1000" b="1" i="0" u="none" strike="noStrike" dirty="0" smtClean="0">
                          <a:solidFill>
                            <a:srgbClr val="000000"/>
                          </a:solidFill>
                          <a:latin typeface="Calibri"/>
                        </a:rPr>
                        <a:t>(OFC)</a:t>
                      </a:r>
                      <a:endParaRPr lang="en-US" sz="1000" b="1" i="0" u="none" strike="noStrike" dirty="0">
                        <a:solidFill>
                          <a:srgbClr val="000000"/>
                        </a:solidFill>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a:solidFill>
                            <a:srgbClr val="000000"/>
                          </a:solidFill>
                          <a:latin typeface="Calibri"/>
                        </a:rPr>
                        <a:t>Non Financial </a:t>
                      </a:r>
                      <a:r>
                        <a:rPr lang="en-US" sz="1000" b="1" i="0" u="none" strike="noStrike" dirty="0" smtClean="0">
                          <a:solidFill>
                            <a:srgbClr val="000000"/>
                          </a:solidFill>
                          <a:latin typeface="Calibri"/>
                        </a:rPr>
                        <a:t>Sector </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1" i="0" u="none" strike="noStrike" dirty="0" smtClean="0">
                          <a:solidFill>
                            <a:srgbClr val="000000"/>
                          </a:solidFill>
                          <a:latin typeface="Calibri" pitchFamily="34" charset="0"/>
                          <a:cs typeface="Calibri" pitchFamily="34" charset="0"/>
                        </a:rPr>
                        <a:t>(Corp. + HH)</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External</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000" b="1" i="0" u="none" strike="noStrike" dirty="0">
                          <a:solidFill>
                            <a:srgbClr val="000000"/>
                          </a:solidFill>
                          <a:latin typeface="Calibri"/>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L</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a:solidFill>
                            <a:srgbClr val="000000"/>
                          </a:solidFill>
                          <a:latin typeface="Calibri"/>
                        </a:rPr>
                        <a:t>A</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a:solidFill>
                            <a:srgbClr val="000000"/>
                          </a:solidFill>
                          <a:latin typeface="Calibri"/>
                        </a:rPr>
                        <a:t>L</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a:solidFill>
                            <a:srgbClr val="000000"/>
                          </a:solidFill>
                          <a:latin typeface="Calibri"/>
                        </a:rPr>
                        <a:t>A</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a:solidFill>
                            <a:srgbClr val="000000"/>
                          </a:solidFill>
                          <a:latin typeface="Calibri"/>
                        </a:rPr>
                        <a:t>L</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b"/>
                      <a:r>
                        <a:rPr lang="en-US" sz="1000" b="1" i="0" u="none" strike="noStrike" dirty="0">
                          <a:solidFill>
                            <a:srgbClr val="000000"/>
                          </a:solidFill>
                          <a:latin typeface="Calibri"/>
                        </a:rPr>
                        <a:t>Government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8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8121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ctr"/>
                      <a:r>
                        <a:rPr lang="en-US" sz="1000" b="1" i="0" u="none" strike="noStrike" dirty="0">
                          <a:solidFill>
                            <a:srgbClr val="000000"/>
                          </a:solidFill>
                          <a:latin typeface="Calibri"/>
                        </a:rPr>
                        <a:t>Central Bank</a:t>
                      </a:r>
                    </a:p>
                  </a:txBody>
                  <a:tcPr marL="0" marR="0" marT="0" marB="0" anchor="ctr">
                    <a:lnL>
                      <a:noFill/>
                    </a:lnL>
                    <a:lnR w="6350" cap="flat" cmpd="sng" algn="ctr">
                      <a:solidFill>
                        <a:srgbClr val="5A5A5A"/>
                      </a:solidFill>
                      <a:prstDash val="solid"/>
                      <a:round/>
                      <a:headEnd type="none" w="med" len="med"/>
                      <a:tailEnd type="none" w="med" len="med"/>
                    </a:lnR>
                    <a:lnT>
                      <a:noFill/>
                    </a:lnT>
                    <a:lnB>
                      <a:noFill/>
                    </a:lnB>
                    <a:solidFill>
                      <a:srgbClr val="CCC0DA"/>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C0DA"/>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CCC0DA"/>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CCC0DA"/>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8121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ctr"/>
                      <a:r>
                        <a:rPr lang="en-US" sz="700" b="1" i="0" u="none" strike="noStrike">
                          <a:solidFill>
                            <a:srgbClr val="000000"/>
                          </a:solidFill>
                          <a:latin typeface="Calibri"/>
                        </a:rPr>
                        <a:t> </a:t>
                      </a:r>
                    </a:p>
                  </a:txBody>
                  <a:tcPr marL="0" marR="0" marT="0" marB="0" anchor="ctr">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CCC0DA"/>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FF"/>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ctr"/>
                      <a:r>
                        <a:rPr lang="en-US" sz="1000" b="1" i="0" u="none" strike="noStrike" dirty="0">
                          <a:solidFill>
                            <a:srgbClr val="000000"/>
                          </a:solidFill>
                          <a:latin typeface="Calibri"/>
                        </a:rPr>
                        <a:t>Banks (ODC)</a:t>
                      </a:r>
                    </a:p>
                  </a:txBody>
                  <a:tcPr marL="0" marR="0" marT="0" marB="0" anchor="ctr">
                    <a:lnL>
                      <a:noFill/>
                    </a:lnL>
                    <a:lnR w="6350" cap="flat" cmpd="sng" algn="ctr">
                      <a:solidFill>
                        <a:srgbClr val="5A5A5A"/>
                      </a:solidFill>
                      <a:prstDash val="solid"/>
                      <a:round/>
                      <a:headEnd type="none" w="med" len="med"/>
                      <a:tailEnd type="none" w="med" len="med"/>
                    </a:lnR>
                    <a:lnT>
                      <a:noFill/>
                    </a:lnT>
                    <a:lnB>
                      <a:noFill/>
                    </a:lnB>
                    <a:solidFill>
                      <a:srgbClr val="FFFF99"/>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ctr"/>
                      <a:r>
                        <a:rPr lang="en-US" sz="700" b="1" i="0" u="none" strike="noStrike">
                          <a:solidFill>
                            <a:srgbClr val="000000"/>
                          </a:solidFill>
                          <a:latin typeface="Calibri"/>
                        </a:rPr>
                        <a:t> </a:t>
                      </a:r>
                    </a:p>
                  </a:txBody>
                  <a:tcPr marL="0" marR="0" marT="0" marB="0" anchor="ctr">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dirty="0">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pattFill prst="dnDiag">
                      <a:fgClr>
                        <a:srgbClr val="FFFF00"/>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b"/>
                      <a:r>
                        <a:rPr lang="en-US" sz="1000" b="1" i="0" u="none" strike="noStrike" dirty="0">
                          <a:solidFill>
                            <a:srgbClr val="000000"/>
                          </a:solidFill>
                          <a:latin typeface="Calibri"/>
                        </a:rPr>
                        <a:t>Non-Bank Financial (OFC)</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b"/>
                      <a:r>
                        <a:rPr lang="en-US" sz="1000" b="1" i="0" u="none" strike="noStrike">
                          <a:solidFill>
                            <a:srgbClr val="000000"/>
                          </a:solidFill>
                          <a:latin typeface="Calibri"/>
                        </a:rPr>
                        <a:t>Non Financial Sector</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t"/>
                      <a:r>
                        <a:rPr lang="en-US" sz="1000" b="1" i="0" u="none" strike="noStrike" dirty="0">
                          <a:solidFill>
                            <a:srgbClr val="000000"/>
                          </a:solidFill>
                          <a:latin typeface="Calibri"/>
                        </a:rPr>
                        <a:t>(Corporate + Household)</a:t>
                      </a:r>
                    </a:p>
                  </a:txBody>
                  <a:tcPr marL="0" marR="0" marT="0" marB="0">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t"/>
                      <a:r>
                        <a:rPr lang="en-US" sz="700" b="1" i="0" u="none" strike="noStrike">
                          <a:solidFill>
                            <a:srgbClr val="000000"/>
                          </a:solidFill>
                          <a:latin typeface="Calibri"/>
                        </a:rPr>
                        <a:t> </a:t>
                      </a:r>
                    </a:p>
                  </a:txBody>
                  <a:tcPr marL="0" marR="0" marT="0" marB="0">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ctr" fontAlgn="b"/>
                      <a:r>
                        <a:rPr lang="en-US" sz="1000" b="1" i="0" u="none" strike="noStrike" dirty="0">
                          <a:solidFill>
                            <a:srgbClr val="000000"/>
                          </a:solidFill>
                          <a:latin typeface="Calibri"/>
                        </a:rPr>
                        <a:t>External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9BBB59"/>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668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n-US" sz="800" b="1" i="0" u="none" strike="noStrike">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2158">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668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bl>
          </a:graphicData>
        </a:graphic>
      </p:graphicFrame>
      <p:sp>
        <p:nvSpPr>
          <p:cNvPr id="7" name="TextBox 2"/>
          <p:cNvSpPr txBox="1"/>
          <p:nvPr/>
        </p:nvSpPr>
        <p:spPr>
          <a:xfrm>
            <a:off x="152400" y="990600"/>
            <a:ext cx="8839200" cy="304800"/>
          </a:xfrm>
          <a:prstGeom prst="rect">
            <a:avLst/>
          </a:prstGeom>
          <a:no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Holder of the Liability (Creditor Sector)</a:t>
            </a:r>
          </a:p>
        </p:txBody>
      </p:sp>
      <p:sp>
        <p:nvSpPr>
          <p:cNvPr id="8" name="TextBox 1"/>
          <p:cNvSpPr txBox="1"/>
          <p:nvPr/>
        </p:nvSpPr>
        <p:spPr>
          <a:xfrm rot="16200000">
            <a:off x="-2400301" y="3848101"/>
            <a:ext cx="5410200" cy="304798"/>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Issuer of the Liability (Debtor Sector)</a:t>
            </a:r>
          </a:p>
        </p:txBody>
      </p:sp>
      <p:graphicFrame>
        <p:nvGraphicFramePr>
          <p:cNvPr id="11" name="Table 10"/>
          <p:cNvGraphicFramePr>
            <a:graphicFrameLocks noGrp="1"/>
          </p:cNvGraphicFramePr>
          <p:nvPr/>
        </p:nvGraphicFramePr>
        <p:xfrm>
          <a:off x="2971800" y="1981200"/>
          <a:ext cx="914400" cy="457200"/>
        </p:xfrm>
        <a:graphic>
          <a:graphicData uri="http://schemas.openxmlformats.org/drawingml/2006/table">
            <a:tbl>
              <a:tblPr/>
              <a:tblGrid>
                <a:gridCol w="457200"/>
                <a:gridCol w="457200"/>
              </a:tblGrid>
              <a:tr h="152400">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351</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0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52</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000">
                        <a:alpha val="50000"/>
                      </a:srgbClr>
                    </a:solidFill>
                  </a:tcPr>
                </a:tc>
              </a:tr>
              <a:tr h="152400">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351</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0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30</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000">
                        <a:alpha val="50000"/>
                      </a:srgbClr>
                    </a:solidFill>
                  </a:tcPr>
                </a:tc>
              </a:tr>
              <a:tr h="152400">
                <a:tc>
                  <a:txBody>
                    <a:bodyPr/>
                    <a:lstStyle/>
                    <a:p>
                      <a:pPr marL="0" algn="r" defTabSz="914400" rtl="0" eaLnBrk="1" fontAlgn="b" latinLnBrk="0" hangingPunct="1"/>
                      <a:r>
                        <a:rPr lang="en-US" sz="800" b="0" i="0" u="none" strike="noStrike" kern="1200" dirty="0">
                          <a:solidFill>
                            <a:schemeClr val="tx1"/>
                          </a:solidFill>
                          <a:latin typeface="+mn-lt"/>
                          <a:ea typeface="+mn-ea"/>
                          <a:cs typeface="+mn-cs"/>
                        </a:rPr>
                        <a:t>0</a:t>
                      </a:r>
                    </a:p>
                  </a:txBody>
                  <a:tcPr marL="0" marR="0" marT="0" marB="0" anchor="b">
                    <a:lnL>
                      <a:noFill/>
                    </a:lnL>
                    <a:lnR>
                      <a:noFill/>
                    </a:lnR>
                    <a:lnT>
                      <a:noFill/>
                    </a:lnT>
                    <a:lnB>
                      <a:noFill/>
                    </a:lnB>
                    <a:solidFill>
                      <a:srgbClr val="FFC0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22</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000">
                        <a:alpha val="50000"/>
                      </a:srgbClr>
                    </a:solidFill>
                  </a:tcPr>
                </a:tc>
              </a:tr>
            </a:tbl>
          </a:graphicData>
        </a:graphic>
      </p:graphicFrame>
      <p:graphicFrame>
        <p:nvGraphicFramePr>
          <p:cNvPr id="12" name="Table 11"/>
          <p:cNvGraphicFramePr>
            <a:graphicFrameLocks noGrp="1"/>
          </p:cNvGraphicFramePr>
          <p:nvPr/>
        </p:nvGraphicFramePr>
        <p:xfrm>
          <a:off x="3962400" y="1981200"/>
          <a:ext cx="838200" cy="457200"/>
        </p:xfrm>
        <a:graphic>
          <a:graphicData uri="http://schemas.openxmlformats.org/drawingml/2006/table">
            <a:tbl>
              <a:tblPr/>
              <a:tblGrid>
                <a:gridCol w="419100"/>
                <a:gridCol w="419100"/>
              </a:tblGrid>
              <a:tr h="152400">
                <a:tc>
                  <a:txBody>
                    <a:bodyPr/>
                    <a:lstStyle/>
                    <a:p>
                      <a:pPr algn="r" fontAlgn="b"/>
                      <a:r>
                        <a:rPr lang="en-US" sz="800" b="0" i="0" u="none" strike="noStrike" dirty="0" smtClean="0">
                          <a:latin typeface="+mn-lt"/>
                        </a:rPr>
                        <a:t>262</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188</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r h="152400">
                <a:tc>
                  <a:txBody>
                    <a:bodyPr/>
                    <a:lstStyle/>
                    <a:p>
                      <a:pPr algn="r" fontAlgn="b"/>
                      <a:r>
                        <a:rPr lang="en-US" sz="800" b="0" i="0" u="none" strike="noStrike" dirty="0" smtClean="0">
                          <a:latin typeface="+mn-lt"/>
                        </a:rPr>
                        <a:t>243</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183</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r h="152400">
                <a:tc>
                  <a:txBody>
                    <a:bodyPr/>
                    <a:lstStyle/>
                    <a:p>
                      <a:pPr algn="r" fontAlgn="b"/>
                      <a:r>
                        <a:rPr lang="en-US" sz="800" b="0" i="0" u="none" strike="noStrike" dirty="0" smtClean="0">
                          <a:latin typeface="+mn-lt"/>
                        </a:rPr>
                        <a:t>19</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5</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bl>
          </a:graphicData>
        </a:graphic>
      </p:graphicFrame>
      <p:graphicFrame>
        <p:nvGraphicFramePr>
          <p:cNvPr id="13" name="Table 12"/>
          <p:cNvGraphicFramePr>
            <a:graphicFrameLocks noGrp="1"/>
          </p:cNvGraphicFramePr>
          <p:nvPr/>
        </p:nvGraphicFramePr>
        <p:xfrm>
          <a:off x="4953000" y="1981200"/>
          <a:ext cx="914400" cy="4572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r h="152400">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r h="152400">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000">
                        <a:alpha val="50000"/>
                      </a:srgbClr>
                    </a:solidFill>
                  </a:tcPr>
                </a:tc>
              </a:tr>
            </a:tbl>
          </a:graphicData>
        </a:graphic>
      </p:graphicFrame>
      <p:graphicFrame>
        <p:nvGraphicFramePr>
          <p:cNvPr id="14" name="Table 13"/>
          <p:cNvGraphicFramePr>
            <a:graphicFrameLocks noGrp="1"/>
          </p:cNvGraphicFramePr>
          <p:nvPr/>
        </p:nvGraphicFramePr>
        <p:xfrm>
          <a:off x="2057400" y="2667000"/>
          <a:ext cx="838200" cy="457200"/>
        </p:xfrm>
        <a:graphic>
          <a:graphicData uri="http://schemas.openxmlformats.org/drawingml/2006/table">
            <a:tbl>
              <a:tblPr/>
              <a:tblGrid>
                <a:gridCol w="381000"/>
                <a:gridCol w="457200"/>
              </a:tblGrid>
              <a:tr h="152400">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52</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351</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r>
              <a:tr h="152400">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30</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351</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r>
              <a:tr h="152400">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22</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c>
                  <a:txBody>
                    <a:bodyPr/>
                    <a:lstStyle/>
                    <a:p>
                      <a:pPr marL="0" algn="r" defTabSz="914400" rtl="0" eaLnBrk="1" fontAlgn="b" latinLnBrk="0" hangingPunct="1"/>
                      <a:r>
                        <a:rPr lang="en-US" sz="800" b="0" i="0" u="none" strike="noStrike" kern="1200" dirty="0" smtClean="0">
                          <a:solidFill>
                            <a:schemeClr val="tx1"/>
                          </a:solidFill>
                          <a:latin typeface="+mn-lt"/>
                          <a:ea typeface="+mn-ea"/>
                          <a:cs typeface="+mn-cs"/>
                        </a:rPr>
                        <a:t>0</a:t>
                      </a:r>
                      <a:endParaRPr lang="en-US" sz="800" b="0" i="0" u="none" strike="noStrike" kern="1200" dirty="0">
                        <a:solidFill>
                          <a:schemeClr val="tx1"/>
                        </a:solidFill>
                        <a:latin typeface="+mn-lt"/>
                        <a:ea typeface="+mn-ea"/>
                        <a:cs typeface="+mn-cs"/>
                      </a:endParaRP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15" name="Table 14"/>
          <p:cNvGraphicFramePr>
            <a:graphicFrameLocks noGrp="1"/>
          </p:cNvGraphicFramePr>
          <p:nvPr/>
        </p:nvGraphicFramePr>
        <p:xfrm>
          <a:off x="3962400" y="2667001"/>
          <a:ext cx="5029200" cy="457199"/>
        </p:xfrm>
        <a:graphic>
          <a:graphicData uri="http://schemas.openxmlformats.org/drawingml/2006/table">
            <a:tbl>
              <a:tblPr/>
              <a:tblGrid>
                <a:gridCol w="502920"/>
                <a:gridCol w="397832"/>
                <a:gridCol w="525439"/>
                <a:gridCol w="450376"/>
                <a:gridCol w="638033"/>
                <a:gridCol w="609600"/>
                <a:gridCol w="396240"/>
                <a:gridCol w="594360"/>
                <a:gridCol w="411480"/>
                <a:gridCol w="502920"/>
              </a:tblGrid>
              <a:tr h="152400">
                <a:tc>
                  <a:txBody>
                    <a:bodyPr/>
                    <a:lstStyle/>
                    <a:p>
                      <a:pPr algn="r" fontAlgn="b"/>
                      <a:r>
                        <a:rPr lang="en-US" sz="800" b="0" i="0" u="none" strike="noStrike" dirty="0" smtClean="0">
                          <a:latin typeface="+mn-lt"/>
                        </a:rPr>
                        <a:t>763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endParaRPr lang="en-US" sz="800" b="0" i="0" u="none" strike="noStrike" dirty="0">
                        <a:latin typeface="+mn-lt"/>
                      </a:endParaRPr>
                    </a:p>
                  </a:txBody>
                  <a:tcPr marL="0" marR="0" marT="0" marB="0" anchor="b">
                    <a:lnL>
                      <a:noFill/>
                    </a:lnL>
                    <a:lnR>
                      <a:noFill/>
                    </a:lnR>
                    <a:lnT>
                      <a:noFill/>
                    </a:lnT>
                    <a:lnB>
                      <a:noFill/>
                    </a:lnB>
                    <a:noFill/>
                  </a:tcPr>
                </a:tc>
                <a:tc>
                  <a:txBody>
                    <a:bodyPr/>
                    <a:lstStyle/>
                    <a:p>
                      <a:pPr algn="r" fontAlgn="b"/>
                      <a:endParaRPr lang="en-US" sz="800" b="0" i="0" u="none" strike="noStrike" dirty="0">
                        <a:latin typeface="+mn-lt"/>
                      </a:endParaRPr>
                    </a:p>
                  </a:txBody>
                  <a:tcPr marL="0" marR="0" marT="0" marB="0" anchor="b">
                    <a:lnL>
                      <a:noFill/>
                    </a:lnL>
                    <a:lnR>
                      <a:noFill/>
                    </a:lnR>
                    <a:lnT>
                      <a:noFill/>
                    </a:lnT>
                    <a:lnB>
                      <a:noFill/>
                    </a:lnB>
                    <a:noFill/>
                  </a:tcPr>
                </a:tc>
                <a:tc>
                  <a:txBody>
                    <a:bodyPr/>
                    <a:lstStyle/>
                    <a:p>
                      <a:pPr algn="r" fontAlgn="b"/>
                      <a:r>
                        <a:rPr lang="en-US" sz="800" b="0" i="0" u="none" strike="noStrike" dirty="0" smtClean="0">
                          <a:latin typeface="+mn-lt"/>
                        </a:rPr>
                        <a:t>884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1,516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399">
                <a:tc>
                  <a:txBody>
                    <a:bodyPr/>
                    <a:lstStyle/>
                    <a:p>
                      <a:pPr algn="r" fontAlgn="b"/>
                      <a:r>
                        <a:rPr lang="en-US" sz="800" b="0" i="0" u="none" strike="noStrike" dirty="0" smtClean="0">
                          <a:latin typeface="+mn-lt"/>
                        </a:rPr>
                        <a:t>685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716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361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78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1,092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135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1,092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16" name="Table 15"/>
          <p:cNvGraphicFramePr>
            <a:graphicFrameLocks noGrp="1"/>
          </p:cNvGraphicFramePr>
          <p:nvPr/>
        </p:nvGraphicFramePr>
        <p:xfrm>
          <a:off x="1981200" y="3352800"/>
          <a:ext cx="1905000" cy="457200"/>
        </p:xfrm>
        <a:graphic>
          <a:graphicData uri="http://schemas.openxmlformats.org/drawingml/2006/table">
            <a:tbl>
              <a:tblPr/>
              <a:tblGrid>
                <a:gridCol w="476250"/>
                <a:gridCol w="476250"/>
                <a:gridCol w="476250"/>
                <a:gridCol w="476250"/>
              </a:tblGrid>
              <a:tr h="152400">
                <a:tc>
                  <a:txBody>
                    <a:bodyPr/>
                    <a:lstStyle/>
                    <a:p>
                      <a:pPr algn="r" fontAlgn="b"/>
                      <a:r>
                        <a:rPr lang="en-US" sz="800" b="0" i="0" u="none" strike="noStrike" dirty="0" smtClean="0">
                          <a:latin typeface="+mn-lt"/>
                        </a:rPr>
                        <a:t>188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262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763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183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243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685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17" name="Table 16"/>
          <p:cNvGraphicFramePr>
            <a:graphicFrameLocks noGrp="1"/>
          </p:cNvGraphicFramePr>
          <p:nvPr/>
        </p:nvGraphicFramePr>
        <p:xfrm>
          <a:off x="4953000" y="3352800"/>
          <a:ext cx="4038600" cy="457200"/>
        </p:xfrm>
        <a:graphic>
          <a:graphicData uri="http://schemas.openxmlformats.org/drawingml/2006/table">
            <a:tbl>
              <a:tblPr/>
              <a:tblGrid>
                <a:gridCol w="504825"/>
                <a:gridCol w="409575"/>
                <a:gridCol w="600075"/>
                <a:gridCol w="619125"/>
                <a:gridCol w="390525"/>
                <a:gridCol w="600075"/>
                <a:gridCol w="409575"/>
                <a:gridCol w="504825"/>
              </a:tblGrid>
              <a:tr h="152400">
                <a:tc>
                  <a:txBody>
                    <a:bodyPr/>
                    <a:lstStyle/>
                    <a:p>
                      <a:pPr algn="r" fontAlgn="b"/>
                      <a:r>
                        <a:rPr lang="en-US" sz="800" b="0" i="0" u="none" strike="noStrike" dirty="0" smtClean="0">
                          <a:latin typeface="+mn-lt"/>
                        </a:rPr>
                        <a:t>253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175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2,881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2,733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endParaRPr lang="en-US" sz="800" b="0" i="0" u="none" strike="noStrike" dirty="0">
                        <a:latin typeface="+mn-lt"/>
                      </a:endParaRPr>
                    </a:p>
                  </a:txBody>
                  <a:tcPr marL="0" marR="0" marT="0" marB="0" anchor="b">
                    <a:lnL>
                      <a:noFill/>
                    </a:lnL>
                    <a:lnR>
                      <a:noFill/>
                    </a:lnR>
                    <a:lnT>
                      <a:noFill/>
                    </a:lnT>
                    <a:lnB>
                      <a:noFill/>
                    </a:lnB>
                    <a:noFill/>
                  </a:tcPr>
                </a:tc>
                <a:tc>
                  <a:txBody>
                    <a:bodyPr/>
                    <a:lstStyle/>
                    <a:p>
                      <a:pPr algn="r" fontAlgn="b"/>
                      <a:endParaRPr lang="en-US" sz="800" b="0" i="0" u="none" strike="noStrike" dirty="0">
                        <a:latin typeface="+mn-lt"/>
                      </a:endParaRPr>
                    </a:p>
                  </a:txBody>
                  <a:tcPr marL="0" marR="0" marT="0" marB="0" anchor="b">
                    <a:lnL>
                      <a:noFill/>
                    </a:lnL>
                    <a:lnR>
                      <a:noFill/>
                    </a:lnR>
                    <a:lnT>
                      <a:noFill/>
                    </a:lnT>
                    <a:lnB>
                      <a:noFill/>
                    </a:lnB>
                    <a:noFill/>
                  </a:tcPr>
                </a:tc>
                <a:tc>
                  <a:txBody>
                    <a:bodyPr/>
                    <a:lstStyle/>
                    <a:p>
                      <a:pPr algn="r" fontAlgn="b"/>
                      <a:r>
                        <a:rPr lang="en-US" sz="800" b="0" i="0" u="none" strike="noStrike" dirty="0" smtClean="0">
                          <a:latin typeface="+mn-lt"/>
                        </a:rPr>
                        <a:t>3,809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4,049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231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141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2,427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2,300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2,887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3,371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22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454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434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166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115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646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680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18" name="Table 17"/>
          <p:cNvGraphicFramePr>
            <a:graphicFrameLocks noGrp="1"/>
          </p:cNvGraphicFramePr>
          <p:nvPr/>
        </p:nvGraphicFramePr>
        <p:xfrm>
          <a:off x="1981199" y="4038601"/>
          <a:ext cx="7010405" cy="457200"/>
        </p:xfrm>
        <a:graphic>
          <a:graphicData uri="http://schemas.openxmlformats.org/drawingml/2006/table">
            <a:tbl>
              <a:tblPr/>
              <a:tblGrid>
                <a:gridCol w="500743"/>
                <a:gridCol w="413658"/>
                <a:gridCol w="517831"/>
                <a:gridCol w="452284"/>
                <a:gridCol w="527665"/>
                <a:gridCol w="452284"/>
                <a:gridCol w="75381"/>
                <a:gridCol w="979948"/>
                <a:gridCol w="452284"/>
                <a:gridCol w="753806"/>
                <a:gridCol w="452284"/>
                <a:gridCol w="527665"/>
                <a:gridCol w="447368"/>
                <a:gridCol w="457204"/>
              </a:tblGrid>
              <a:tr h="152400">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175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253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299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no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noFill/>
                  </a:tcPr>
                </a:tc>
                <a:tc>
                  <a:txBody>
                    <a:bodyPr/>
                    <a:lstStyle/>
                    <a:p>
                      <a:pPr algn="ctr" fontAlgn="b"/>
                      <a:r>
                        <a:rPr lang="en-US" sz="800" b="0" i="0" u="none" strike="noStrike" dirty="0" smtClean="0">
                          <a:latin typeface="+mn-lt"/>
                        </a:rPr>
                        <a:t>219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552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141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231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241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ctr" fontAlgn="b"/>
                      <a:r>
                        <a:rPr lang="en-US" sz="800" b="0" i="0" u="none" strike="noStrike" dirty="0" smtClean="0">
                          <a:latin typeface="+mn-lt"/>
                        </a:rPr>
                        <a:t>202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472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l" fontAlgn="b"/>
                      <a:r>
                        <a:rPr lang="en-US" sz="800" b="0" i="0" u="none" strike="noStrike" dirty="0">
                          <a:latin typeface="+mn-lt"/>
                        </a:rPr>
                        <a:t> </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ctr" fontAlgn="b"/>
                      <a:r>
                        <a:rPr lang="en-US" sz="800" b="0" i="0" u="none" strike="noStrike" dirty="0" smtClean="0">
                          <a:latin typeface="+mn-lt"/>
                        </a:rPr>
                        <a:t>104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85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19" name="Table 18"/>
          <p:cNvGraphicFramePr>
            <a:graphicFrameLocks noGrp="1"/>
          </p:cNvGraphicFramePr>
          <p:nvPr/>
        </p:nvGraphicFramePr>
        <p:xfrm>
          <a:off x="2971800" y="4953000"/>
          <a:ext cx="2819400" cy="457200"/>
        </p:xfrm>
        <a:graphic>
          <a:graphicData uri="http://schemas.openxmlformats.org/drawingml/2006/table">
            <a:tbl>
              <a:tblPr/>
              <a:tblGrid>
                <a:gridCol w="519363"/>
                <a:gridCol w="370974"/>
                <a:gridCol w="519363"/>
                <a:gridCol w="469900"/>
                <a:gridCol w="469900"/>
                <a:gridCol w="469900"/>
              </a:tblGrid>
              <a:tr h="152400">
                <a:tc>
                  <a:txBody>
                    <a:bodyPr/>
                    <a:lstStyle/>
                    <a:p>
                      <a:pPr algn="r" fontAlgn="b"/>
                      <a:r>
                        <a:rPr lang="en-US" sz="800" b="0" i="0" u="none" strike="noStrike" dirty="0" smtClean="0">
                          <a:latin typeface="+mn-lt"/>
                        </a:rPr>
                        <a:t>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2,733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2,881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299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smtClean="0">
                          <a:latin typeface="+mn-lt"/>
                        </a:rPr>
                        <a:t>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2,300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2,427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241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52400">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434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454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r>
            </a:tbl>
          </a:graphicData>
        </a:graphic>
      </p:graphicFrame>
      <p:graphicFrame>
        <p:nvGraphicFramePr>
          <p:cNvPr id="20" name="Table 19"/>
          <p:cNvGraphicFramePr>
            <a:graphicFrameLocks noGrp="1"/>
          </p:cNvGraphicFramePr>
          <p:nvPr/>
        </p:nvGraphicFramePr>
        <p:xfrm>
          <a:off x="2971800" y="5562600"/>
          <a:ext cx="2819400" cy="1066800"/>
        </p:xfrm>
        <a:graphic>
          <a:graphicData uri="http://schemas.openxmlformats.org/drawingml/2006/table">
            <a:tbl>
              <a:tblPr/>
              <a:tblGrid>
                <a:gridCol w="469900"/>
                <a:gridCol w="469900"/>
                <a:gridCol w="469900"/>
                <a:gridCol w="469900"/>
                <a:gridCol w="469900"/>
                <a:gridCol w="469900"/>
              </a:tblGrid>
              <a:tr h="177800">
                <a:tc>
                  <a:txBody>
                    <a:bodyPr/>
                    <a:lstStyle/>
                    <a:p>
                      <a:pPr algn="r" fontAlgn="b"/>
                      <a:r>
                        <a:rPr lang="en-US" sz="800" b="0" i="0" u="none" strike="noStrike" dirty="0" smtClean="0">
                          <a:latin typeface="+mn-lt"/>
                        </a:rPr>
                        <a:t>1,092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118</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209</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87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77800">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a:latin typeface="+mn-lt"/>
                        </a:rPr>
                        <a:t>0</a:t>
                      </a: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77800">
                <a:tc>
                  <a:txBody>
                    <a:bodyPr/>
                    <a:lstStyle/>
                    <a:p>
                      <a:pPr algn="r" fontAlgn="b"/>
                      <a:r>
                        <a:rPr lang="en-US" sz="800" b="0" i="0" u="none" strike="noStrike" dirty="0" smtClean="0">
                          <a:latin typeface="+mn-lt"/>
                        </a:rPr>
                        <a:t>1,092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115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166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77800">
                <a:tc>
                  <a:txBody>
                    <a:bodyPr/>
                    <a:lstStyle/>
                    <a:p>
                      <a:pPr algn="r" fontAlgn="b"/>
                      <a:r>
                        <a:rPr lang="en-US" sz="800" b="0" i="0" u="none" strike="noStrike" dirty="0" smtClean="0">
                          <a:latin typeface="+mn-lt"/>
                        </a:rPr>
                        <a:t>1,453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851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4,051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3,533</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557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306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77800">
                <a:tc>
                  <a:txBody>
                    <a:bodyPr/>
                    <a:lstStyle/>
                    <a:p>
                      <a:pPr algn="r" fontAlgn="b"/>
                      <a:r>
                        <a:rPr lang="en-US" sz="800" b="0" i="0" u="none" strike="noStrike" dirty="0" smtClean="0">
                          <a:latin typeface="+mn-lt"/>
                        </a:rPr>
                        <a:t>361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716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3,371</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2,887</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472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202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r h="177800">
                <a:tc>
                  <a:txBody>
                    <a:bodyPr/>
                    <a:lstStyle/>
                    <a:p>
                      <a:pPr algn="r" fontAlgn="b"/>
                      <a:r>
                        <a:rPr lang="en-US" sz="800" b="0" i="0" u="none" strike="noStrike" dirty="0" smtClean="0">
                          <a:latin typeface="+mn-lt"/>
                        </a:rPr>
                        <a:t>1,092</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135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680</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646</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85</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c>
                  <a:txBody>
                    <a:bodyPr/>
                    <a:lstStyle/>
                    <a:p>
                      <a:pPr algn="r" fontAlgn="b"/>
                      <a:r>
                        <a:rPr lang="en-US" sz="800" b="0" i="0" u="none" strike="noStrike" dirty="0" smtClean="0">
                          <a:latin typeface="+mn-lt"/>
                        </a:rPr>
                        <a:t>104</a:t>
                      </a:r>
                      <a:endParaRPr lang="en-US" sz="800" b="0" i="0" u="none" strike="noStrike" dirty="0">
                        <a:latin typeface="+mn-lt"/>
                      </a:endParaRPr>
                    </a:p>
                  </a:txBody>
                  <a:tcPr marL="0" marR="0" marT="0" marB="0" anchor="b">
                    <a:lnL>
                      <a:noFill/>
                    </a:lnL>
                    <a:lnR>
                      <a:noFill/>
                    </a:lnR>
                    <a:lnT>
                      <a:noFill/>
                    </a:lnT>
                    <a:lnB>
                      <a:noFill/>
                    </a:lnB>
                    <a:solidFill>
                      <a:srgbClr val="FFCC00">
                        <a:alpha val="50000"/>
                      </a:srgbClr>
                    </a:solidFill>
                  </a:tcPr>
                </a:tc>
              </a:tr>
            </a:tbl>
          </a:graphicData>
        </a:graphic>
      </p:graphicFrame>
      <p:sp>
        <p:nvSpPr>
          <p:cNvPr id="21" name="TextBox 20"/>
          <p:cNvSpPr txBox="1"/>
          <p:nvPr/>
        </p:nvSpPr>
        <p:spPr>
          <a:xfrm>
            <a:off x="685800" y="533400"/>
            <a:ext cx="1066800" cy="276999"/>
          </a:xfrm>
          <a:prstGeom prst="rect">
            <a:avLst/>
          </a:prstGeom>
          <a:solidFill>
            <a:srgbClr val="FFCC00">
              <a:alpha val="50000"/>
            </a:srgbClr>
          </a:solidFill>
        </p:spPr>
        <p:txBody>
          <a:bodyPr wrap="square" rtlCol="0" anchor="ctr">
            <a:spAutoFit/>
          </a:bodyPr>
          <a:lstStyle/>
          <a:p>
            <a:r>
              <a:rPr lang="en-US" sz="1200" dirty="0" smtClean="0"/>
              <a:t>SRF - Based</a:t>
            </a:r>
            <a:endParaRPr lang="en-US" sz="1200" dirty="0"/>
          </a:p>
        </p:txBody>
      </p:sp>
      <p:graphicFrame>
        <p:nvGraphicFramePr>
          <p:cNvPr id="22" name="Table 21"/>
          <p:cNvGraphicFramePr>
            <a:graphicFrameLocks noGrp="1"/>
          </p:cNvGraphicFramePr>
          <p:nvPr/>
        </p:nvGraphicFramePr>
        <p:xfrm>
          <a:off x="7162800" y="1981200"/>
          <a:ext cx="914400" cy="1524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1,124</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ctr" fontAlgn="b"/>
                      <a:r>
                        <a:rPr lang="en-US" sz="800" b="0" i="0" u="none" strike="noStrike" dirty="0" smtClean="0">
                          <a:latin typeface="+mn-lt"/>
                        </a:rPr>
                        <a:t>7</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3" name="Table 22"/>
          <p:cNvGraphicFramePr>
            <a:graphicFrameLocks noGrp="1"/>
          </p:cNvGraphicFramePr>
          <p:nvPr/>
        </p:nvGraphicFramePr>
        <p:xfrm>
          <a:off x="7162800" y="2667000"/>
          <a:ext cx="914400" cy="1524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67</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ctr" fontAlgn="b"/>
                      <a:r>
                        <a:rPr lang="en-US" sz="800" b="0" i="0" u="none" strike="noStrike" dirty="0" smtClean="0">
                          <a:latin typeface="+mn-lt"/>
                        </a:rPr>
                        <a:t>1,155</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4" name="Table 23"/>
          <p:cNvGraphicFramePr>
            <a:graphicFrameLocks noGrp="1"/>
          </p:cNvGraphicFramePr>
          <p:nvPr/>
        </p:nvGraphicFramePr>
        <p:xfrm>
          <a:off x="7162800" y="3352800"/>
          <a:ext cx="914400" cy="1524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484</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ctr" fontAlgn="b"/>
                      <a:r>
                        <a:rPr lang="en-US" sz="800" b="0" i="0" u="none" strike="noStrike" dirty="0" smtClean="0">
                          <a:latin typeface="+mn-lt"/>
                        </a:rPr>
                        <a:t>115</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5" name="Table 24"/>
          <p:cNvGraphicFramePr>
            <a:graphicFrameLocks noGrp="1"/>
          </p:cNvGraphicFramePr>
          <p:nvPr/>
        </p:nvGraphicFramePr>
        <p:xfrm>
          <a:off x="7162800" y="4953000"/>
          <a:ext cx="838200" cy="121920"/>
        </p:xfrm>
        <a:graphic>
          <a:graphicData uri="http://schemas.openxmlformats.org/drawingml/2006/table">
            <a:tbl>
              <a:tblPr/>
              <a:tblGrid>
                <a:gridCol w="419100"/>
                <a:gridCol w="419100"/>
              </a:tblGrid>
              <a:tr h="76200">
                <a:tc>
                  <a:txBody>
                    <a:bodyPr/>
                    <a:lstStyle/>
                    <a:p>
                      <a:pPr algn="r" fontAlgn="b"/>
                      <a:r>
                        <a:rPr lang="en-US" sz="800" b="0" i="0" u="none" strike="noStrike" dirty="0" smtClean="0">
                          <a:latin typeface="+mn-lt"/>
                        </a:rPr>
                        <a:t>1,703</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r" fontAlgn="b"/>
                      <a:r>
                        <a:rPr lang="en-US" sz="800" b="0" i="0" u="none" strike="noStrike" dirty="0" smtClean="0">
                          <a:latin typeface="+mn-lt"/>
                        </a:rPr>
                        <a:t>383</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6" name="Table 25"/>
          <p:cNvGraphicFramePr>
            <a:graphicFrameLocks noGrp="1"/>
          </p:cNvGraphicFramePr>
          <p:nvPr/>
        </p:nvGraphicFramePr>
        <p:xfrm>
          <a:off x="5943600" y="5638800"/>
          <a:ext cx="1066800" cy="121920"/>
        </p:xfrm>
        <a:graphic>
          <a:graphicData uri="http://schemas.openxmlformats.org/drawingml/2006/table">
            <a:tbl>
              <a:tblPr/>
              <a:tblGrid>
                <a:gridCol w="533400"/>
                <a:gridCol w="533400"/>
              </a:tblGrid>
              <a:tr h="114300">
                <a:tc>
                  <a:txBody>
                    <a:bodyPr/>
                    <a:lstStyle/>
                    <a:p>
                      <a:pPr algn="r" fontAlgn="b"/>
                      <a:r>
                        <a:rPr lang="en-US" sz="800" b="0" i="0" u="none" strike="noStrike" dirty="0" smtClean="0">
                          <a:latin typeface="+mn-lt"/>
                        </a:rPr>
                        <a:t>383</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r" fontAlgn="b"/>
                      <a:r>
                        <a:rPr lang="en-US" sz="800" b="0" i="0" u="none" strike="noStrike" dirty="0" smtClean="0">
                          <a:latin typeface="+mn-lt"/>
                        </a:rPr>
                        <a:t>1,703</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7" name="Table 26"/>
          <p:cNvGraphicFramePr>
            <a:graphicFrameLocks noGrp="1"/>
          </p:cNvGraphicFramePr>
          <p:nvPr/>
        </p:nvGraphicFramePr>
        <p:xfrm>
          <a:off x="8153400" y="5638800"/>
          <a:ext cx="838200" cy="152400"/>
        </p:xfrm>
        <a:graphic>
          <a:graphicData uri="http://schemas.openxmlformats.org/drawingml/2006/table">
            <a:tbl>
              <a:tblPr/>
              <a:tblGrid>
                <a:gridCol w="419100"/>
                <a:gridCol w="419100"/>
              </a:tblGrid>
              <a:tr h="152400">
                <a:tc>
                  <a:txBody>
                    <a:bodyPr/>
                    <a:lstStyle/>
                    <a:p>
                      <a:pPr algn="r" fontAlgn="b"/>
                      <a:r>
                        <a:rPr lang="en-US" sz="800" b="0" i="0" u="none" strike="noStrike" dirty="0" smtClean="0">
                          <a:latin typeface="+mn-lt"/>
                        </a:rPr>
                        <a:t>1,660</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r" fontAlgn="b"/>
                      <a:r>
                        <a:rPr lang="en-US" sz="800" b="0" i="0" u="none" strike="noStrike" dirty="0" smtClean="0">
                          <a:latin typeface="+mn-lt"/>
                        </a:rPr>
                        <a:t>3,377</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28" name="Table 27"/>
          <p:cNvGraphicFramePr>
            <a:graphicFrameLocks noGrp="1"/>
          </p:cNvGraphicFramePr>
          <p:nvPr/>
        </p:nvGraphicFramePr>
        <p:xfrm>
          <a:off x="7162800" y="6172200"/>
          <a:ext cx="914400" cy="1524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3,377</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c>
                  <a:txBody>
                    <a:bodyPr/>
                    <a:lstStyle/>
                    <a:p>
                      <a:pPr algn="r" fontAlgn="b"/>
                      <a:r>
                        <a:rPr lang="en-US" sz="800" b="0" i="0" u="none" strike="noStrike" dirty="0" smtClean="0">
                          <a:latin typeface="+mn-lt"/>
                        </a:rPr>
                        <a:t>1,660</a:t>
                      </a:r>
                      <a:endParaRPr lang="en-US" sz="800" b="0" i="0" u="none" strike="noStrike" dirty="0">
                        <a:latin typeface="+mn-lt"/>
                      </a:endParaRPr>
                    </a:p>
                  </a:txBody>
                  <a:tcPr marL="0" marR="0" marT="0" marB="0" anchor="b">
                    <a:lnL>
                      <a:noFill/>
                    </a:lnL>
                    <a:lnR>
                      <a:noFill/>
                    </a:lnR>
                    <a:lnT>
                      <a:noFill/>
                    </a:lnT>
                    <a:lnB>
                      <a:noFill/>
                    </a:lnB>
                    <a:solidFill>
                      <a:schemeClr val="tx2">
                        <a:lumMod val="75000"/>
                        <a:alpha val="50000"/>
                      </a:schemeClr>
                    </a:solidFill>
                  </a:tcPr>
                </a:tc>
              </a:tr>
            </a:tbl>
          </a:graphicData>
        </a:graphic>
      </p:graphicFrame>
      <p:graphicFrame>
        <p:nvGraphicFramePr>
          <p:cNvPr id="31" name="Table 30"/>
          <p:cNvGraphicFramePr>
            <a:graphicFrameLocks noGrp="1"/>
          </p:cNvGraphicFramePr>
          <p:nvPr/>
        </p:nvGraphicFramePr>
        <p:xfrm>
          <a:off x="8153400" y="1981200"/>
          <a:ext cx="914400" cy="152400"/>
        </p:xfrm>
        <a:graphic>
          <a:graphicData uri="http://schemas.openxmlformats.org/drawingml/2006/table">
            <a:tbl>
              <a:tblPr/>
              <a:tblGrid>
                <a:gridCol w="457200"/>
                <a:gridCol w="457200"/>
              </a:tblGrid>
              <a:tr h="152400">
                <a:tc>
                  <a:txBody>
                    <a:bodyPr/>
                    <a:lstStyle/>
                    <a:p>
                      <a:pPr algn="r" fontAlgn="b"/>
                      <a:r>
                        <a:rPr lang="en-US" sz="800" b="0" i="0" u="none" strike="noStrike" dirty="0" smtClean="0">
                          <a:latin typeface="+mn-lt"/>
                        </a:rPr>
                        <a:t>2,154</a:t>
                      </a:r>
                      <a:endParaRPr lang="en-US" sz="800" b="0" i="0" u="none" strike="noStrike" dirty="0">
                        <a:latin typeface="+mn-lt"/>
                      </a:endParaRPr>
                    </a:p>
                  </a:txBody>
                  <a:tcPr marL="0" marR="0" marT="0" marB="0" anchor="b">
                    <a:lnL>
                      <a:noFill/>
                    </a:lnL>
                    <a:lnR>
                      <a:noFill/>
                    </a:lnR>
                    <a:lnT>
                      <a:noFill/>
                    </a:lnT>
                    <a:lnB>
                      <a:noFill/>
                    </a:lnB>
                    <a:solidFill>
                      <a:schemeClr val="accent5">
                        <a:alpha val="50000"/>
                      </a:schemeClr>
                    </a:solidFill>
                  </a:tcPr>
                </a:tc>
                <a:tc>
                  <a:txBody>
                    <a:bodyPr/>
                    <a:lstStyle/>
                    <a:p>
                      <a:pPr algn="r" fontAlgn="b"/>
                      <a:r>
                        <a:rPr lang="en-US" sz="800" b="0" i="0" u="none" strike="noStrike" dirty="0" smtClean="0">
                          <a:latin typeface="+mn-lt"/>
                        </a:rPr>
                        <a:t>1,617</a:t>
                      </a:r>
                      <a:endParaRPr lang="en-US" sz="800" b="0" i="0" u="none" strike="noStrike" dirty="0">
                        <a:latin typeface="+mn-lt"/>
                      </a:endParaRPr>
                    </a:p>
                  </a:txBody>
                  <a:tcPr marL="0" marR="0" marT="0" marB="0" anchor="b">
                    <a:lnL>
                      <a:noFill/>
                    </a:lnL>
                    <a:lnR>
                      <a:noFill/>
                    </a:lnR>
                    <a:lnT>
                      <a:noFill/>
                    </a:lnT>
                    <a:lnB>
                      <a:noFill/>
                    </a:lnB>
                    <a:solidFill>
                      <a:schemeClr val="accent5">
                        <a:alpha val="50000"/>
                      </a:schemeClr>
                    </a:solidFill>
                  </a:tcPr>
                </a:tc>
              </a:tr>
            </a:tbl>
          </a:graphicData>
        </a:graphic>
      </p:graphicFrame>
      <p:graphicFrame>
        <p:nvGraphicFramePr>
          <p:cNvPr id="32" name="Table 31"/>
          <p:cNvGraphicFramePr>
            <a:graphicFrameLocks noGrp="1"/>
          </p:cNvGraphicFramePr>
          <p:nvPr/>
        </p:nvGraphicFramePr>
        <p:xfrm>
          <a:off x="2514600" y="5638800"/>
          <a:ext cx="381000" cy="121920"/>
        </p:xfrm>
        <a:graphic>
          <a:graphicData uri="http://schemas.openxmlformats.org/drawingml/2006/table">
            <a:tbl>
              <a:tblPr/>
              <a:tblGrid>
                <a:gridCol w="381000"/>
              </a:tblGrid>
              <a:tr h="114300">
                <a:tc>
                  <a:txBody>
                    <a:bodyPr/>
                    <a:lstStyle/>
                    <a:p>
                      <a:pPr algn="ctr" fontAlgn="b"/>
                      <a:r>
                        <a:rPr lang="en-US" sz="800" b="0" i="0" u="none" strike="noStrike" dirty="0" smtClean="0">
                          <a:latin typeface="+mn-lt"/>
                        </a:rPr>
                        <a:t>915</a:t>
                      </a:r>
                      <a:endParaRPr lang="en-US" sz="800" b="0" i="0" u="none" strike="noStrike" dirty="0">
                        <a:latin typeface="+mn-lt"/>
                      </a:endParaRPr>
                    </a:p>
                  </a:txBody>
                  <a:tcPr marL="0" marR="0" marT="0" marB="0" anchor="b">
                    <a:lnL>
                      <a:noFill/>
                    </a:lnL>
                    <a:lnR>
                      <a:noFill/>
                    </a:lnR>
                    <a:lnT>
                      <a:noFill/>
                    </a:lnT>
                    <a:lnB>
                      <a:noFill/>
                    </a:lnB>
                    <a:solidFill>
                      <a:schemeClr val="accent5">
                        <a:alpha val="50000"/>
                      </a:schemeClr>
                    </a:solidFill>
                  </a:tcPr>
                </a:tc>
              </a:tr>
            </a:tbl>
          </a:graphicData>
        </a:graphic>
      </p:graphicFrame>
      <p:graphicFrame>
        <p:nvGraphicFramePr>
          <p:cNvPr id="33" name="Table 32"/>
          <p:cNvGraphicFramePr>
            <a:graphicFrameLocks noGrp="1"/>
          </p:cNvGraphicFramePr>
          <p:nvPr/>
        </p:nvGraphicFramePr>
        <p:xfrm>
          <a:off x="1981200" y="6172200"/>
          <a:ext cx="914400" cy="121920"/>
        </p:xfrm>
        <a:graphic>
          <a:graphicData uri="http://schemas.openxmlformats.org/drawingml/2006/table">
            <a:tbl>
              <a:tblPr/>
              <a:tblGrid>
                <a:gridCol w="457200"/>
                <a:gridCol w="457200"/>
              </a:tblGrid>
              <a:tr h="114300">
                <a:tc>
                  <a:txBody>
                    <a:bodyPr/>
                    <a:lstStyle/>
                    <a:p>
                      <a:pPr algn="r" fontAlgn="b"/>
                      <a:r>
                        <a:rPr lang="en-US" sz="800" b="0" i="0" u="none" strike="noStrike" dirty="0" smtClean="0">
                          <a:latin typeface="+mn-lt"/>
                        </a:rPr>
                        <a:t>1,617</a:t>
                      </a:r>
                      <a:endParaRPr lang="en-US" sz="800" b="0" i="0" u="none" strike="noStrike" dirty="0">
                        <a:latin typeface="+mn-lt"/>
                      </a:endParaRPr>
                    </a:p>
                  </a:txBody>
                  <a:tcPr marL="0" marR="0" marT="0" marB="0" anchor="b">
                    <a:lnL>
                      <a:noFill/>
                    </a:lnL>
                    <a:lnR>
                      <a:noFill/>
                    </a:lnR>
                    <a:lnT>
                      <a:noFill/>
                    </a:lnT>
                    <a:lnB>
                      <a:noFill/>
                    </a:lnB>
                    <a:solidFill>
                      <a:schemeClr val="accent5">
                        <a:alpha val="50000"/>
                      </a:schemeClr>
                    </a:solidFill>
                  </a:tcPr>
                </a:tc>
                <a:tc>
                  <a:txBody>
                    <a:bodyPr/>
                    <a:lstStyle/>
                    <a:p>
                      <a:pPr algn="r" fontAlgn="b"/>
                      <a:r>
                        <a:rPr lang="en-US" sz="800" b="0" i="0" u="none" strike="noStrike" dirty="0" smtClean="0">
                          <a:latin typeface="+mn-lt"/>
                        </a:rPr>
                        <a:t>2,154</a:t>
                      </a:r>
                      <a:endParaRPr lang="en-US" sz="800" b="0" i="0" u="none" strike="noStrike" dirty="0">
                        <a:latin typeface="+mn-lt"/>
                      </a:endParaRPr>
                    </a:p>
                  </a:txBody>
                  <a:tcPr marL="0" marR="0" marT="0" marB="0" anchor="b">
                    <a:lnL>
                      <a:noFill/>
                    </a:lnL>
                    <a:lnR>
                      <a:noFill/>
                    </a:lnR>
                    <a:lnT>
                      <a:noFill/>
                    </a:lnT>
                    <a:lnB>
                      <a:noFill/>
                    </a:lnB>
                    <a:solidFill>
                      <a:schemeClr val="accent5">
                        <a:alpha val="50000"/>
                      </a:schemeClr>
                    </a:solidFill>
                  </a:tcPr>
                </a:tc>
              </a:tr>
            </a:tbl>
          </a:graphicData>
        </a:graphic>
      </p:graphicFrame>
      <p:graphicFrame>
        <p:nvGraphicFramePr>
          <p:cNvPr id="34" name="Table 33"/>
          <p:cNvGraphicFramePr>
            <a:graphicFrameLocks noGrp="1"/>
          </p:cNvGraphicFramePr>
          <p:nvPr/>
        </p:nvGraphicFramePr>
        <p:xfrm>
          <a:off x="6400800" y="533400"/>
          <a:ext cx="990600" cy="304800"/>
        </p:xfrm>
        <a:graphic>
          <a:graphicData uri="http://schemas.openxmlformats.org/drawingml/2006/table">
            <a:tbl>
              <a:tblPr/>
              <a:tblGrid>
                <a:gridCol w="990600"/>
              </a:tblGrid>
              <a:tr h="304800">
                <a:tc>
                  <a:txBody>
                    <a:bodyPr/>
                    <a:lstStyle/>
                    <a:p>
                      <a:pPr algn="ctr" fontAlgn="b"/>
                      <a:r>
                        <a:rPr lang="en-US" sz="1200" b="0" i="0" u="none" strike="noStrike" dirty="0">
                          <a:latin typeface="+mn-lt"/>
                        </a:rPr>
                        <a:t>GFS-Based</a:t>
                      </a:r>
                    </a:p>
                  </a:txBody>
                  <a:tcPr marL="0" marR="0" marT="0" marB="0" anchor="ctr">
                    <a:lnL>
                      <a:noFill/>
                    </a:lnL>
                    <a:lnR>
                      <a:noFill/>
                    </a:lnR>
                    <a:lnT>
                      <a:noFill/>
                    </a:lnT>
                    <a:lnB>
                      <a:noFill/>
                    </a:lnB>
                    <a:solidFill>
                      <a:schemeClr val="accent5">
                        <a:alpha val="50000"/>
                      </a:schemeClr>
                    </a:solidFill>
                  </a:tcPr>
                </a:tc>
              </a:tr>
            </a:tbl>
          </a:graphicData>
        </a:graphic>
      </p:graphicFrame>
      <p:graphicFrame>
        <p:nvGraphicFramePr>
          <p:cNvPr id="35" name="Table 34"/>
          <p:cNvGraphicFramePr>
            <a:graphicFrameLocks noGrp="1"/>
          </p:cNvGraphicFramePr>
          <p:nvPr/>
        </p:nvGraphicFramePr>
        <p:xfrm>
          <a:off x="5943600" y="1981200"/>
          <a:ext cx="1066800" cy="152400"/>
        </p:xfrm>
        <a:graphic>
          <a:graphicData uri="http://schemas.openxmlformats.org/drawingml/2006/table">
            <a:tbl>
              <a:tblPr/>
              <a:tblGrid>
                <a:gridCol w="533400"/>
                <a:gridCol w="533400"/>
              </a:tblGrid>
              <a:tr h="152400">
                <a:tc>
                  <a:txBody>
                    <a:bodyPr/>
                    <a:lstStyle/>
                    <a:p>
                      <a:pPr algn="r" fontAlgn="b"/>
                      <a:r>
                        <a:rPr lang="en-US" sz="800" b="0" i="0" u="none" strike="noStrike" dirty="0" smtClean="0">
                          <a:latin typeface="+mn-lt"/>
                        </a:rPr>
                        <a:t>417</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c>
                  <a:txBody>
                    <a:bodyPr/>
                    <a:lstStyle/>
                    <a:p>
                      <a:pPr algn="r" fontAlgn="b"/>
                      <a:r>
                        <a:rPr lang="en-US" sz="800" b="0" i="0" u="none" strike="noStrike" dirty="0" smtClean="0">
                          <a:latin typeface="+mn-lt"/>
                        </a:rPr>
                        <a:t>1,370</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r>
            </a:tbl>
          </a:graphicData>
        </a:graphic>
      </p:graphicFrame>
      <p:graphicFrame>
        <p:nvGraphicFramePr>
          <p:cNvPr id="36" name="Table 35"/>
          <p:cNvGraphicFramePr>
            <a:graphicFrameLocks noGrp="1"/>
          </p:cNvGraphicFramePr>
          <p:nvPr/>
        </p:nvGraphicFramePr>
        <p:xfrm>
          <a:off x="1981200" y="4953000"/>
          <a:ext cx="914400" cy="121920"/>
        </p:xfrm>
        <a:graphic>
          <a:graphicData uri="http://schemas.openxmlformats.org/drawingml/2006/table">
            <a:tbl>
              <a:tblPr/>
              <a:tblGrid>
                <a:gridCol w="457200"/>
                <a:gridCol w="457200"/>
              </a:tblGrid>
              <a:tr h="76200">
                <a:tc>
                  <a:txBody>
                    <a:bodyPr/>
                    <a:lstStyle/>
                    <a:p>
                      <a:pPr algn="r" fontAlgn="b"/>
                      <a:r>
                        <a:rPr lang="en-US" sz="800" b="0" i="0" u="none" strike="noStrike" dirty="0" smtClean="0">
                          <a:latin typeface="+mn-lt"/>
                        </a:rPr>
                        <a:t>417</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c>
                  <a:txBody>
                    <a:bodyPr/>
                    <a:lstStyle/>
                    <a:p>
                      <a:pPr algn="r" fontAlgn="b"/>
                      <a:r>
                        <a:rPr lang="en-US" sz="800" b="0" i="0" u="none" strike="noStrike" dirty="0" smtClean="0">
                          <a:latin typeface="+mn-lt"/>
                        </a:rPr>
                        <a:t>1,370</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r>
            </a:tbl>
          </a:graphicData>
        </a:graphic>
      </p:graphicFrame>
      <p:graphicFrame>
        <p:nvGraphicFramePr>
          <p:cNvPr id="37" name="Table 36"/>
          <p:cNvGraphicFramePr>
            <a:graphicFrameLocks noGrp="1"/>
          </p:cNvGraphicFramePr>
          <p:nvPr/>
        </p:nvGraphicFramePr>
        <p:xfrm>
          <a:off x="8153400" y="4953000"/>
          <a:ext cx="838200" cy="121920"/>
        </p:xfrm>
        <a:graphic>
          <a:graphicData uri="http://schemas.openxmlformats.org/drawingml/2006/table">
            <a:tbl>
              <a:tblPr/>
              <a:tblGrid>
                <a:gridCol w="419100"/>
                <a:gridCol w="419100"/>
              </a:tblGrid>
              <a:tr h="114300">
                <a:tc>
                  <a:txBody>
                    <a:bodyPr/>
                    <a:lstStyle/>
                    <a:p>
                      <a:pPr algn="r" fontAlgn="b"/>
                      <a:r>
                        <a:rPr lang="en-US" sz="800" b="0" i="0" u="none" strike="noStrike" dirty="0" smtClean="0">
                          <a:latin typeface="+mn-lt"/>
                        </a:rPr>
                        <a:t>3,728</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c>
                  <a:txBody>
                    <a:bodyPr/>
                    <a:lstStyle/>
                    <a:p>
                      <a:pPr algn="r" fontAlgn="b"/>
                      <a:r>
                        <a:rPr lang="en-US" sz="800" b="0" i="0" u="none" strike="noStrike" dirty="0" smtClean="0">
                          <a:latin typeface="+mn-lt"/>
                        </a:rPr>
                        <a:t>6,112</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r>
            </a:tbl>
          </a:graphicData>
        </a:graphic>
      </p:graphicFrame>
      <p:graphicFrame>
        <p:nvGraphicFramePr>
          <p:cNvPr id="38" name="Table 37"/>
          <p:cNvGraphicFramePr>
            <a:graphicFrameLocks noGrp="1"/>
          </p:cNvGraphicFramePr>
          <p:nvPr/>
        </p:nvGraphicFramePr>
        <p:xfrm>
          <a:off x="5943600" y="6164580"/>
          <a:ext cx="1066800" cy="121920"/>
        </p:xfrm>
        <a:graphic>
          <a:graphicData uri="http://schemas.openxmlformats.org/drawingml/2006/table">
            <a:tbl>
              <a:tblPr/>
              <a:tblGrid>
                <a:gridCol w="533400"/>
                <a:gridCol w="533400"/>
              </a:tblGrid>
              <a:tr h="114300">
                <a:tc>
                  <a:txBody>
                    <a:bodyPr/>
                    <a:lstStyle/>
                    <a:p>
                      <a:pPr algn="r" fontAlgn="b"/>
                      <a:r>
                        <a:rPr lang="en-US" sz="800" b="0" i="0" u="none" strike="noStrike" dirty="0" smtClean="0">
                          <a:latin typeface="+mn-lt"/>
                        </a:rPr>
                        <a:t>3,728</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c>
                  <a:txBody>
                    <a:bodyPr/>
                    <a:lstStyle/>
                    <a:p>
                      <a:pPr algn="r" fontAlgn="b"/>
                      <a:r>
                        <a:rPr lang="en-US" sz="800" b="0" i="0" u="none" strike="noStrike" dirty="0" smtClean="0">
                          <a:latin typeface="+mn-lt"/>
                        </a:rPr>
                        <a:t>6,112</a:t>
                      </a:r>
                      <a:endParaRPr lang="en-US" sz="800" b="0" i="0" u="none" strike="noStrike" dirty="0">
                        <a:latin typeface="+mn-lt"/>
                      </a:endParaRPr>
                    </a:p>
                  </a:txBody>
                  <a:tcPr marL="0" marR="0" marT="0" marB="0" anchor="b">
                    <a:lnL>
                      <a:noFill/>
                    </a:lnL>
                    <a:lnR>
                      <a:noFill/>
                    </a:lnR>
                    <a:lnT>
                      <a:noFill/>
                    </a:lnT>
                    <a:lnB>
                      <a:noFill/>
                    </a:lnB>
                    <a:solidFill>
                      <a:srgbClr val="FF0000">
                        <a:alpha val="50000"/>
                      </a:srgbClr>
                    </a:solidFill>
                  </a:tcPr>
                </a:tc>
              </a:tr>
            </a:tbl>
          </a:graphicData>
        </a:graphic>
      </p:graphicFrame>
      <p:graphicFrame>
        <p:nvGraphicFramePr>
          <p:cNvPr id="39" name="Table 38"/>
          <p:cNvGraphicFramePr>
            <a:graphicFrameLocks noGrp="1"/>
          </p:cNvGraphicFramePr>
          <p:nvPr/>
        </p:nvGraphicFramePr>
        <p:xfrm>
          <a:off x="7391400" y="533400"/>
          <a:ext cx="914400" cy="304800"/>
        </p:xfrm>
        <a:graphic>
          <a:graphicData uri="http://schemas.openxmlformats.org/drawingml/2006/table">
            <a:tbl>
              <a:tblPr/>
              <a:tblGrid>
                <a:gridCol w="914400"/>
              </a:tblGrid>
              <a:tr h="304800">
                <a:tc>
                  <a:txBody>
                    <a:bodyPr/>
                    <a:lstStyle/>
                    <a:p>
                      <a:pPr algn="ctr" fontAlgn="b"/>
                      <a:r>
                        <a:rPr lang="en-US" sz="1200" b="0" i="0" u="none" strike="noStrike" dirty="0" smtClean="0">
                          <a:latin typeface="+mn-lt"/>
                        </a:rPr>
                        <a:t>BS Identity</a:t>
                      </a:r>
                      <a:endParaRPr lang="en-US" sz="1200" b="0" i="0" u="none" strike="noStrike" dirty="0">
                        <a:latin typeface="+mn-lt"/>
                      </a:endParaRPr>
                    </a:p>
                  </a:txBody>
                  <a:tcPr marL="0" marR="0" marT="0" marB="0" anchor="ctr">
                    <a:lnL>
                      <a:noFill/>
                    </a:lnL>
                    <a:lnR>
                      <a:noFill/>
                    </a:lnR>
                    <a:lnT>
                      <a:noFill/>
                    </a:lnT>
                    <a:lnB>
                      <a:noFill/>
                    </a:lnB>
                    <a:solidFill>
                      <a:srgbClr val="FF0000">
                        <a:alpha val="50000"/>
                      </a:srgbClr>
                    </a:solidFill>
                  </a:tcPr>
                </a:tc>
              </a:tr>
            </a:tbl>
          </a:graphicData>
        </a:graphic>
      </p:graphicFrame>
      <p:sp>
        <p:nvSpPr>
          <p:cNvPr id="40" name="TextBox 39"/>
          <p:cNvSpPr txBox="1"/>
          <p:nvPr/>
        </p:nvSpPr>
        <p:spPr>
          <a:xfrm>
            <a:off x="1752600" y="533400"/>
            <a:ext cx="1066800" cy="276999"/>
          </a:xfrm>
          <a:prstGeom prst="rect">
            <a:avLst/>
          </a:prstGeom>
          <a:solidFill>
            <a:schemeClr val="tx2">
              <a:lumMod val="75000"/>
              <a:alpha val="50000"/>
            </a:schemeClr>
          </a:solidFill>
        </p:spPr>
        <p:txBody>
          <a:bodyPr wrap="square" rtlCol="0" anchor="ctr">
            <a:spAutoFit/>
          </a:bodyPr>
          <a:lstStyle/>
          <a:p>
            <a:pPr algn="ctr"/>
            <a:r>
              <a:rPr lang="en-US" sz="1200" dirty="0" smtClean="0"/>
              <a:t>IIP-Based</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childTnLst>
                                </p:cTn>
                              </p:par>
                              <p:par>
                                <p:cTn id="43" presetID="10"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childTnLst>
                                </p:cTn>
                              </p:par>
                              <p:par>
                                <p:cTn id="46" presetID="10" presetClass="entr" presetSubtype="0"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childTnLst>
                                </p:cTn>
                              </p:par>
                              <p:par>
                                <p:cTn id="49" presetID="10"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1000"/>
                                        <p:tgtEl>
                                          <p:spTgt spid="26"/>
                                        </p:tgtEl>
                                      </p:cBhvr>
                                    </p:animEffect>
                                  </p:childTnLst>
                                </p:cTn>
                              </p:par>
                              <p:par>
                                <p:cTn id="55" presetID="10"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childTnLst>
                                </p:cTn>
                              </p:par>
                              <p:par>
                                <p:cTn id="58" presetID="10" presetClass="entr" presetSubtype="0"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10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childTnLst>
                                </p:cTn>
                              </p:par>
                              <p:par>
                                <p:cTn id="69" presetID="10" presetClass="entr" presetSubtype="0" fill="hold"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000"/>
                                        <p:tgtEl>
                                          <p:spTgt spid="32"/>
                                        </p:tgtEl>
                                      </p:cBhvr>
                                    </p:animEffect>
                                  </p:childTnLst>
                                </p:cTn>
                              </p:par>
                              <p:par>
                                <p:cTn id="72" presetID="10" presetClass="entr" presetSubtype="0" fill="hold"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childTnLst>
                                </p:cTn>
                              </p:par>
                              <p:par>
                                <p:cTn id="75" presetID="10" presetClass="entr" presetSubtype="0" fill="hold"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childTnLst>
                                </p:cTn>
                              </p:par>
                              <p:par>
                                <p:cTn id="83" presetID="10" presetClass="entr" presetSubtype="0"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childTnLst>
                                </p:cTn>
                              </p:par>
                              <p:par>
                                <p:cTn id="86" presetID="10" presetClass="entr" presetSubtype="0" fill="hold"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childTnLst>
                                </p:cTn>
                              </p:par>
                              <p:par>
                                <p:cTn id="89" presetID="10" presetClass="entr" presetSubtype="0" fill="hold"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1000"/>
                                        <p:tgtEl>
                                          <p:spTgt spid="38"/>
                                        </p:tgtEl>
                                      </p:cBhvr>
                                    </p:animEffect>
                                  </p:childTnLst>
                                </p:cTn>
                              </p:par>
                              <p:par>
                                <p:cTn id="92" presetID="10" presetClass="entr" presetSubtype="0" fill="hold" nodeType="with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91600" cy="1066800"/>
          </a:xfrm>
        </p:spPr>
        <p:txBody>
          <a:bodyPr/>
          <a:lstStyle/>
          <a:p>
            <a:r>
              <a:rPr lang="en-US" dirty="0" smtClean="0"/>
              <a:t/>
            </a:r>
            <a:br>
              <a:rPr lang="en-US" dirty="0" smtClean="0"/>
            </a:br>
            <a:r>
              <a:rPr lang="en-US" dirty="0" smtClean="0"/>
              <a:t/>
            </a:r>
            <a:br>
              <a:rPr lang="en-US" dirty="0" smtClean="0"/>
            </a:br>
            <a:r>
              <a:rPr lang="en-US" dirty="0" smtClean="0"/>
              <a:t>Data Sources and Data Gaps for Balance Sheet Analysis (3/5)</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228600" y="1752600"/>
            <a:ext cx="8686800" cy="4876800"/>
          </a:xfrm>
        </p:spPr>
        <p:txBody>
          <a:bodyPr/>
          <a:lstStyle/>
          <a:p>
            <a:pPr>
              <a:spcBef>
                <a:spcPts val="3000"/>
              </a:spcBef>
              <a:buNone/>
            </a:pPr>
            <a:r>
              <a:rPr lang="en-US" sz="2800" dirty="0" smtClean="0"/>
              <a:t>Progress has been made through various initiatives:</a:t>
            </a:r>
          </a:p>
          <a:p>
            <a:pPr>
              <a:spcBef>
                <a:spcPts val="3000"/>
              </a:spcBef>
            </a:pPr>
            <a:r>
              <a:rPr lang="en-US" sz="2800" b="1" dirty="0" smtClean="0"/>
              <a:t>Data Gaps Initiative </a:t>
            </a:r>
            <a:r>
              <a:rPr lang="en-US" sz="2800" dirty="0" smtClean="0"/>
              <a:t>with focus on priority areas identified by the crisis for G-20</a:t>
            </a:r>
          </a:p>
          <a:p>
            <a:pPr lvl="1"/>
            <a:r>
              <a:rPr lang="en-US" sz="2400" dirty="0" smtClean="0"/>
              <a:t>Global Systemically Important Financial Institutions</a:t>
            </a:r>
          </a:p>
          <a:p>
            <a:pPr lvl="1"/>
            <a:r>
              <a:rPr lang="en-US" sz="2400" dirty="0" smtClean="0"/>
              <a:t>International banking statistics, securities statistics, </a:t>
            </a:r>
            <a:r>
              <a:rPr lang="en-US" sz="2400" dirty="0" err="1" smtClean="0"/>
              <a:t>IIP</a:t>
            </a:r>
            <a:r>
              <a:rPr lang="en-US" sz="2400" dirty="0" smtClean="0"/>
              <a:t>, CPIS</a:t>
            </a:r>
          </a:p>
          <a:p>
            <a:pPr lvl="1"/>
            <a:r>
              <a:rPr lang="en-US" sz="2400" dirty="0" err="1" smtClean="0"/>
              <a:t>Sectoral</a:t>
            </a:r>
            <a:r>
              <a:rPr lang="en-US" sz="2400" dirty="0" smtClean="0"/>
              <a:t> balance sheets</a:t>
            </a:r>
          </a:p>
          <a:p>
            <a:pPr lvl="1">
              <a:buNone/>
            </a:pPr>
            <a:endParaRPr lang="en-US" dirty="0" smtClean="0"/>
          </a:p>
          <a:p>
            <a:pPr>
              <a:spcBef>
                <a:spcPts val="600"/>
              </a:spcBef>
            </a:pPr>
            <a:r>
              <a:rPr lang="en-US" sz="2800" b="1" dirty="0" err="1" smtClean="0"/>
              <a:t>SDDS</a:t>
            </a:r>
            <a:r>
              <a:rPr lang="en-US" sz="2800" b="1" dirty="0" smtClean="0"/>
              <a:t> Plus </a:t>
            </a:r>
          </a:p>
          <a:p>
            <a:pPr lvl="1"/>
            <a:r>
              <a:rPr lang="en-US" sz="2400" dirty="0" smtClean="0"/>
              <a:t>Includes all data sets relevant for </a:t>
            </a:r>
            <a:r>
              <a:rPr lang="en-US" sz="2400" dirty="0" err="1" smtClean="0"/>
              <a:t>sectoral</a:t>
            </a:r>
            <a:r>
              <a:rPr lang="en-US" sz="2400" dirty="0" smtClean="0"/>
              <a:t> balance sheets</a:t>
            </a:r>
          </a:p>
          <a:p>
            <a:pPr lvl="1"/>
            <a:endParaRPr lang="en-US" dirty="0" smtClean="0"/>
          </a:p>
          <a:p>
            <a:r>
              <a:rPr lang="en-US" sz="2800" b="1" dirty="0" smtClean="0"/>
              <a:t>IMF/STA technical assistance/training/outreach</a:t>
            </a:r>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91600" cy="1066800"/>
          </a:xfrm>
        </p:spPr>
        <p:txBody>
          <a:bodyPr/>
          <a:lstStyle/>
          <a:p>
            <a:r>
              <a:rPr lang="en-US" dirty="0" smtClean="0"/>
              <a:t/>
            </a:r>
            <a:br>
              <a:rPr lang="en-US" dirty="0" smtClean="0"/>
            </a:br>
            <a:r>
              <a:rPr lang="en-US" dirty="0" smtClean="0"/>
              <a:t/>
            </a:r>
            <a:br>
              <a:rPr lang="en-US" dirty="0" smtClean="0"/>
            </a:br>
            <a:r>
              <a:rPr lang="en-US" dirty="0" smtClean="0"/>
              <a:t>Data Sources and Data Gaps for Balance Sheet Analysis (4/5)</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228600" y="2133600"/>
            <a:ext cx="8686800" cy="4495800"/>
          </a:xfrm>
        </p:spPr>
        <p:txBody>
          <a:bodyPr/>
          <a:lstStyle/>
          <a:p>
            <a:pPr lvl="0">
              <a:spcBef>
                <a:spcPts val="600"/>
              </a:spcBef>
            </a:pPr>
            <a:r>
              <a:rPr lang="en-US" sz="2600" dirty="0" smtClean="0"/>
              <a:t>Around thirty countries report all needed data</a:t>
            </a:r>
          </a:p>
          <a:p>
            <a:pPr lvl="1"/>
            <a:r>
              <a:rPr lang="en-US" sz="2400" dirty="0" smtClean="0"/>
              <a:t>Biggest gap: data on nonbank financial institutions (</a:t>
            </a:r>
            <a:r>
              <a:rPr lang="en-US" sz="2400" dirty="0" err="1" smtClean="0"/>
              <a:t>OFCs</a:t>
            </a:r>
            <a:r>
              <a:rPr lang="en-US" sz="2400" dirty="0" smtClean="0"/>
              <a:t>)</a:t>
            </a:r>
          </a:p>
          <a:p>
            <a:pPr lvl="1">
              <a:buNone/>
            </a:pPr>
            <a:endParaRPr lang="en-US" sz="2400" dirty="0" smtClean="0"/>
          </a:p>
          <a:p>
            <a:pPr marL="692150" lvl="2" indent="-342900">
              <a:lnSpc>
                <a:spcPts val="2500"/>
              </a:lnSpc>
              <a:spcBef>
                <a:spcPts val="600"/>
              </a:spcBef>
              <a:buSzPct val="120000"/>
              <a:buFont typeface="Arial" pitchFamily="34" charset="0"/>
              <a:buChar char="•"/>
            </a:pPr>
            <a:endParaRPr lang="en-US" sz="2400" dirty="0" smtClean="0"/>
          </a:p>
          <a:p>
            <a:pPr>
              <a:spcBef>
                <a:spcPts val="600"/>
              </a:spcBef>
            </a:pPr>
            <a:r>
              <a:rPr lang="en-US" sz="2600" dirty="0" smtClean="0"/>
              <a:t>The </a:t>
            </a:r>
            <a:r>
              <a:rPr lang="en-US" sz="2600" dirty="0" err="1" smtClean="0"/>
              <a:t>BSA</a:t>
            </a:r>
            <a:r>
              <a:rPr lang="en-US" sz="2600" dirty="0" smtClean="0"/>
              <a:t> matrix is still useful for surveillance when data are incomplete</a:t>
            </a:r>
          </a:p>
          <a:p>
            <a:pPr lvl="1"/>
            <a:r>
              <a:rPr lang="en-US" sz="2300" dirty="0" smtClean="0"/>
              <a:t>In some emerging markets and low income countries, </a:t>
            </a:r>
            <a:r>
              <a:rPr lang="en-US" dirty="0" err="1" smtClean="0"/>
              <a:t>OFC</a:t>
            </a:r>
            <a:r>
              <a:rPr lang="en-US" dirty="0" smtClean="0"/>
              <a:t> balance sheets are small and can be ignored</a:t>
            </a:r>
          </a:p>
          <a:p>
            <a:pPr lvl="1"/>
            <a:r>
              <a:rPr lang="en-US" dirty="0" smtClean="0"/>
              <a:t>Gaps need to be identified and filled from national sources</a:t>
            </a:r>
          </a:p>
          <a:p>
            <a:pPr marL="548640" lvl="1" indent="-274320">
              <a:buClr>
                <a:schemeClr val="tx1"/>
              </a:buClr>
              <a:buSzPct val="70000"/>
              <a:buNone/>
            </a:pPr>
            <a:endParaRPr lang="en-US" dirty="0" smtClean="0"/>
          </a:p>
          <a:p>
            <a:pPr lvl="0">
              <a:spcBef>
                <a:spcPts val="3000"/>
              </a:spcBef>
            </a:pPr>
            <a:endParaRPr lang="en-US" sz="2800" dirty="0" smtClean="0"/>
          </a:p>
          <a:p>
            <a:pPr lvl="1">
              <a:buNone/>
            </a:pPr>
            <a:endParaRPr lang="en-US" dirty="0" smtClean="0"/>
          </a:p>
          <a:p>
            <a:pPr>
              <a:spcBef>
                <a:spcPts val="600"/>
              </a:spcBef>
            </a:pPr>
            <a:endParaRPr lang="en-US" sz="2800" b="1" dirty="0" smtClean="0"/>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91600" cy="1066800"/>
          </a:xfrm>
        </p:spPr>
        <p:txBody>
          <a:bodyPr/>
          <a:lstStyle/>
          <a:p>
            <a:r>
              <a:rPr lang="en-US" dirty="0" smtClean="0"/>
              <a:t/>
            </a:r>
            <a:br>
              <a:rPr lang="en-US" dirty="0" smtClean="0"/>
            </a:br>
            <a:r>
              <a:rPr lang="en-US" dirty="0" smtClean="0"/>
              <a:t/>
            </a:r>
            <a:br>
              <a:rPr lang="en-US" dirty="0" smtClean="0"/>
            </a:br>
            <a:r>
              <a:rPr lang="en-US" dirty="0" smtClean="0"/>
              <a:t>Data Sources and Data Gaps for Balance Sheet Analysis (5/5)</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381000" y="1752600"/>
            <a:ext cx="8534400" cy="4876800"/>
          </a:xfrm>
        </p:spPr>
        <p:txBody>
          <a:bodyPr/>
          <a:lstStyle/>
          <a:p>
            <a:pPr>
              <a:spcBef>
                <a:spcPts val="1800"/>
              </a:spcBef>
              <a:buNone/>
            </a:pPr>
            <a:r>
              <a:rPr lang="en-US" sz="2800" dirty="0" smtClean="0"/>
              <a:t>Main data gaps for balance sheet analysis:</a:t>
            </a:r>
          </a:p>
          <a:p>
            <a:pPr>
              <a:spcBef>
                <a:spcPts val="1800"/>
              </a:spcBef>
            </a:pPr>
            <a:r>
              <a:rPr lang="en-US" sz="2800" b="1" dirty="0" smtClean="0"/>
              <a:t>Coverage</a:t>
            </a:r>
          </a:p>
          <a:p>
            <a:pPr lvl="1">
              <a:spcBef>
                <a:spcPts val="1200"/>
              </a:spcBef>
            </a:pPr>
            <a:r>
              <a:rPr lang="en-US" sz="2400" dirty="0" smtClean="0"/>
              <a:t>Nonbank financial institutions</a:t>
            </a:r>
          </a:p>
          <a:p>
            <a:pPr lvl="1">
              <a:spcBef>
                <a:spcPts val="1200"/>
              </a:spcBef>
            </a:pPr>
            <a:r>
              <a:rPr lang="en-US" sz="2400" dirty="0" smtClean="0"/>
              <a:t>Corporate sector</a:t>
            </a:r>
          </a:p>
          <a:p>
            <a:pPr lvl="1">
              <a:spcBef>
                <a:spcPts val="1200"/>
              </a:spcBef>
            </a:pPr>
            <a:r>
              <a:rPr lang="en-US" sz="2400" dirty="0" smtClean="0"/>
              <a:t>Household sector</a:t>
            </a:r>
          </a:p>
          <a:p>
            <a:pPr lvl="1">
              <a:spcBef>
                <a:spcPts val="1200"/>
              </a:spcBef>
            </a:pPr>
            <a:r>
              <a:rPr lang="en-US" sz="2400" dirty="0" smtClean="0"/>
              <a:t>Off-balance sheet data</a:t>
            </a:r>
          </a:p>
          <a:p>
            <a:pPr>
              <a:spcBef>
                <a:spcPts val="1800"/>
              </a:spcBef>
            </a:pPr>
            <a:r>
              <a:rPr lang="en-US" sz="2800" b="1" dirty="0" smtClean="0"/>
              <a:t>Granularity</a:t>
            </a:r>
          </a:p>
          <a:p>
            <a:pPr lvl="1">
              <a:spcBef>
                <a:spcPts val="1200"/>
              </a:spcBef>
            </a:pPr>
            <a:r>
              <a:rPr lang="en-US" sz="2400" dirty="0" smtClean="0"/>
              <a:t>Breakdown by major currencies</a:t>
            </a:r>
          </a:p>
          <a:p>
            <a:pPr lvl="1">
              <a:spcBef>
                <a:spcPts val="1200"/>
              </a:spcBef>
            </a:pPr>
            <a:r>
              <a:rPr lang="en-US" sz="2400" dirty="0" smtClean="0"/>
              <a:t>Breakdown by remaining maturity</a:t>
            </a:r>
          </a:p>
          <a:p>
            <a:pPr lvl="1">
              <a:spcBef>
                <a:spcPts val="1200"/>
              </a:spcBef>
            </a:pPr>
            <a:r>
              <a:rPr lang="en-US" sz="2400" dirty="0" smtClean="0"/>
              <a:t>Bilateral counterpart information</a:t>
            </a:r>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Looking Forward (1/2)</a:t>
            </a:r>
            <a:br>
              <a:rPr lang="en-US" dirty="0" smtClean="0"/>
            </a:br>
            <a:endParaRPr lang="en-US" dirty="0"/>
          </a:p>
        </p:txBody>
      </p:sp>
      <p:sp>
        <p:nvSpPr>
          <p:cNvPr id="3" name="Content Placeholder 2"/>
          <p:cNvSpPr>
            <a:spLocks noGrp="1"/>
          </p:cNvSpPr>
          <p:nvPr>
            <p:ph idx="1"/>
          </p:nvPr>
        </p:nvSpPr>
        <p:spPr>
          <a:xfrm>
            <a:off x="304800" y="1981200"/>
            <a:ext cx="8610600" cy="4648200"/>
          </a:xfrm>
        </p:spPr>
        <p:txBody>
          <a:bodyPr/>
          <a:lstStyle/>
          <a:p>
            <a:pPr>
              <a:spcBef>
                <a:spcPts val="600"/>
              </a:spcBef>
            </a:pPr>
            <a:endParaRPr lang="en-US" sz="2800" dirty="0" smtClean="0"/>
          </a:p>
          <a:p>
            <a:pPr>
              <a:spcBef>
                <a:spcPts val="600"/>
              </a:spcBef>
            </a:pPr>
            <a:r>
              <a:rPr lang="en-US" sz="2800" dirty="0" smtClean="0"/>
              <a:t>Comprehensive reporting of data on IMF report forms is a key</a:t>
            </a:r>
          </a:p>
          <a:p>
            <a:pPr marL="692150" lvl="2" indent="-342900">
              <a:lnSpc>
                <a:spcPts val="2500"/>
              </a:lnSpc>
              <a:spcBef>
                <a:spcPts val="600"/>
              </a:spcBef>
              <a:buSzPct val="120000"/>
              <a:buFont typeface="Arial" pitchFamily="34" charset="0"/>
              <a:buChar char="•"/>
            </a:pPr>
            <a:r>
              <a:rPr lang="en-US" sz="2400" dirty="0" smtClean="0"/>
              <a:t>Euro area collects but does not report </a:t>
            </a:r>
            <a:r>
              <a:rPr lang="en-US" sz="2400" dirty="0" err="1" smtClean="0"/>
              <a:t>OFC</a:t>
            </a:r>
            <a:r>
              <a:rPr lang="en-US" sz="2400" dirty="0" smtClean="0"/>
              <a:t> data as systems are being adapted</a:t>
            </a:r>
          </a:p>
          <a:p>
            <a:pPr>
              <a:spcBef>
                <a:spcPts val="3000"/>
              </a:spcBef>
            </a:pPr>
            <a:r>
              <a:rPr lang="en-US" sz="2800" dirty="0" smtClean="0"/>
              <a:t>Identify data gaps from policy needs with priorities being based on capacity of countries</a:t>
            </a:r>
          </a:p>
          <a:p>
            <a:pPr>
              <a:spcBef>
                <a:spcPts val="3000"/>
              </a:spcBef>
            </a:pPr>
            <a:endParaRPr lang="en-US" sz="2400" dirty="0" smtClean="0"/>
          </a:p>
          <a:p>
            <a:pPr lvl="1">
              <a:spcBef>
                <a:spcPts val="1200"/>
              </a:spcBef>
              <a:buNone/>
            </a:pPr>
            <a:endParaRPr lang="en-US"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609600" y="1905000"/>
            <a:ext cx="8305800" cy="4724400"/>
          </a:xfrm>
        </p:spPr>
        <p:txBody>
          <a:bodyPr/>
          <a:lstStyle/>
          <a:p>
            <a:pPr marL="0">
              <a:spcAft>
                <a:spcPts val="1200"/>
              </a:spcAft>
            </a:pPr>
            <a:r>
              <a:rPr lang="en-US" dirty="0" smtClean="0"/>
              <a:t>Why Balance Sheets Matter?</a:t>
            </a:r>
          </a:p>
          <a:p>
            <a:pPr marL="0">
              <a:spcAft>
                <a:spcPts val="1200"/>
              </a:spcAft>
            </a:pPr>
            <a:r>
              <a:rPr lang="en-US" dirty="0" smtClean="0"/>
              <a:t>Balance Sheet Analysis in IMF Surveillance</a:t>
            </a:r>
          </a:p>
          <a:p>
            <a:pPr marL="0">
              <a:spcAft>
                <a:spcPts val="1200"/>
              </a:spcAft>
            </a:pPr>
            <a:r>
              <a:rPr lang="en-US" dirty="0" smtClean="0"/>
              <a:t>Data Sources and Data Gaps for the Balance Sheet Analysis</a:t>
            </a:r>
          </a:p>
          <a:p>
            <a:pPr marL="0">
              <a:spcAft>
                <a:spcPts val="1200"/>
              </a:spcAft>
            </a:pPr>
            <a:r>
              <a:rPr lang="en-US" dirty="0" smtClean="0"/>
              <a:t>Looking Forward</a:t>
            </a:r>
          </a:p>
          <a:p>
            <a:pPr marL="0">
              <a:spcAft>
                <a:spcPts val="1200"/>
              </a:spcAft>
            </a:pPr>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2</a:t>
            </a:fld>
            <a:endParaRPr lang="en-US" dirty="0"/>
          </a:p>
        </p:txBody>
      </p:sp>
      <p:sp>
        <p:nvSpPr>
          <p:cNvPr id="9" name="TextBox 8"/>
          <p:cNvSpPr txBox="1"/>
          <p:nvPr/>
        </p:nvSpPr>
        <p:spPr>
          <a:xfrm>
            <a:off x="990600" y="3886200"/>
            <a:ext cx="4038600" cy="707886"/>
          </a:xfrm>
          <a:prstGeom prst="rect">
            <a:avLst/>
          </a:prstGeom>
          <a:noFill/>
        </p:spPr>
        <p:txBody>
          <a:bodyPr wrap="square" rtlCol="0">
            <a:spAutoFit/>
          </a:bodyPr>
          <a:lstStyle/>
          <a:p>
            <a:pPr>
              <a:spcBef>
                <a:spcPts val="1200"/>
              </a:spcBef>
              <a:buSzPct val="100000"/>
            </a:pPr>
            <a:endParaRPr lang="en-US" sz="2200" dirty="0" smtClean="0">
              <a:latin typeface="Calibri" pitchFamily="34" charset="0"/>
              <a:cs typeface="Calibri" pitchFamily="34" charset="0"/>
            </a:endParaRP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smtClean="0"/>
              <a:t>Looking Forward (2/2) </a:t>
            </a:r>
            <a:r>
              <a:rPr lang="en-US" dirty="0" smtClean="0"/>
              <a:t/>
            </a:r>
            <a:br>
              <a:rPr lang="en-US" dirty="0" smtClean="0"/>
            </a:br>
            <a:endParaRPr lang="en-US" dirty="0"/>
          </a:p>
        </p:txBody>
      </p:sp>
      <p:sp>
        <p:nvSpPr>
          <p:cNvPr id="3" name="Content Placeholder 2"/>
          <p:cNvSpPr>
            <a:spLocks noGrp="1"/>
          </p:cNvSpPr>
          <p:nvPr>
            <p:ph idx="1"/>
          </p:nvPr>
        </p:nvSpPr>
        <p:spPr>
          <a:xfrm>
            <a:off x="304800" y="1828800"/>
            <a:ext cx="8610600" cy="4800600"/>
          </a:xfrm>
        </p:spPr>
        <p:txBody>
          <a:bodyPr/>
          <a:lstStyle/>
          <a:p>
            <a:pPr>
              <a:spcBef>
                <a:spcPts val="3000"/>
              </a:spcBef>
            </a:pPr>
            <a:r>
              <a:rPr lang="en-US" sz="2600" dirty="0" smtClean="0"/>
              <a:t>Augment </a:t>
            </a:r>
            <a:r>
              <a:rPr lang="en-US" sz="2600" dirty="0" err="1" smtClean="0"/>
              <a:t>BSA</a:t>
            </a:r>
            <a:r>
              <a:rPr lang="en-US" sz="2600" dirty="0" smtClean="0"/>
              <a:t> to analyze linkages within each sector (e.g., within financial sector—analyze links between banks and nonbanking financial institutions)</a:t>
            </a:r>
          </a:p>
          <a:p>
            <a:pPr>
              <a:spcBef>
                <a:spcPts val="3000"/>
              </a:spcBef>
            </a:pPr>
            <a:endParaRPr lang="en-US" sz="2600" dirty="0" smtClean="0"/>
          </a:p>
          <a:p>
            <a:pPr>
              <a:spcBef>
                <a:spcPts val="1800"/>
              </a:spcBef>
            </a:pPr>
            <a:r>
              <a:rPr lang="en-US" sz="2600" dirty="0" smtClean="0"/>
              <a:t>Construct Global Flow-of-Funds (</a:t>
            </a:r>
            <a:r>
              <a:rPr lang="en-US" sz="2600" dirty="0" err="1" smtClean="0"/>
              <a:t>GFF</a:t>
            </a:r>
            <a:r>
              <a:rPr lang="en-US" sz="2600" dirty="0" smtClean="0"/>
              <a:t>) analysis to show spillover channels between national balance sheets</a:t>
            </a:r>
          </a:p>
          <a:p>
            <a:pPr lvl="1">
              <a:spcBef>
                <a:spcPts val="1800"/>
              </a:spcBef>
            </a:pPr>
            <a:r>
              <a:rPr lang="en-US" sz="2400" dirty="0" smtClean="0"/>
              <a:t>additional data are needed to construct of full </a:t>
            </a:r>
            <a:r>
              <a:rPr lang="en-US" sz="2400" dirty="0" err="1" smtClean="0"/>
              <a:t>GFF</a:t>
            </a:r>
            <a:r>
              <a:rPr lang="en-US" sz="2400" dirty="0" smtClean="0"/>
              <a:t> matrix</a:t>
            </a:r>
          </a:p>
          <a:p>
            <a:pPr lvl="1">
              <a:spcBef>
                <a:spcPts val="1800"/>
              </a:spcBef>
            </a:pPr>
            <a:r>
              <a:rPr lang="en-US" sz="2400" dirty="0" smtClean="0"/>
              <a:t>a partial </a:t>
            </a:r>
            <a:r>
              <a:rPr lang="en-US" sz="2400" dirty="0" err="1" smtClean="0"/>
              <a:t>GFF</a:t>
            </a:r>
            <a:r>
              <a:rPr lang="en-US" sz="2400" dirty="0" smtClean="0"/>
              <a:t> matrix is also useful to analyze financial spillovers (e.g., </a:t>
            </a:r>
            <a:r>
              <a:rPr lang="en-US" sz="2400" dirty="0" err="1" smtClean="0"/>
              <a:t>IIP</a:t>
            </a:r>
            <a:r>
              <a:rPr lang="en-US" sz="2400" dirty="0" smtClean="0"/>
              <a:t>, international banking statistics, and CPIS data give cross country bilateral financial linkages)</a:t>
            </a:r>
          </a:p>
          <a:p>
            <a:pPr lvl="1">
              <a:spcBef>
                <a:spcPts val="1200"/>
              </a:spcBef>
              <a:buNone/>
            </a:pPr>
            <a:endParaRPr lang="en-US"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20</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Aft>
                <a:spcPts val="1200"/>
              </a:spcAft>
            </a:pPr>
            <a:r>
              <a:rPr lang="en-US" dirty="0" smtClean="0"/>
              <a:t>Why Balance Sheets Matter?</a:t>
            </a:r>
          </a:p>
        </p:txBody>
      </p:sp>
      <p:sp>
        <p:nvSpPr>
          <p:cNvPr id="3" name="Content Placeholder 2"/>
          <p:cNvSpPr>
            <a:spLocks noGrp="1"/>
          </p:cNvSpPr>
          <p:nvPr>
            <p:ph idx="1"/>
          </p:nvPr>
        </p:nvSpPr>
        <p:spPr>
          <a:xfrm>
            <a:off x="457200" y="1905000"/>
            <a:ext cx="8458200" cy="4724400"/>
          </a:xfrm>
        </p:spPr>
        <p:txBody>
          <a:bodyPr/>
          <a:lstStyle/>
          <a:p>
            <a:pPr>
              <a:buNone/>
            </a:pPr>
            <a:endParaRPr lang="en-US" sz="2800" dirty="0" smtClean="0"/>
          </a:p>
          <a:p>
            <a:pPr>
              <a:buNone/>
            </a:pPr>
            <a:endParaRPr lang="en-US" sz="2800" dirty="0" smtClean="0"/>
          </a:p>
          <a:p>
            <a:pPr>
              <a:buNone/>
            </a:pPr>
            <a:r>
              <a:rPr lang="en-US" sz="2800" dirty="0" smtClean="0"/>
              <a:t>“National balance sheet analysis, examining vulnerabilities in all sectors individually and in aggregate, could have made a difference to preventing the global financial crisis.“ </a:t>
            </a:r>
          </a:p>
          <a:p>
            <a:pPr lvl="2">
              <a:buNone/>
            </a:pPr>
            <a:endParaRPr lang="en-US" sz="1700" dirty="0" smtClean="0"/>
          </a:p>
          <a:p>
            <a:pPr lvl="2" indent="0">
              <a:buNone/>
            </a:pPr>
            <a:r>
              <a:rPr lang="en-US" sz="1700" dirty="0" smtClean="0"/>
              <a:t>Sir Paul Tucker, Former BOE Deputy Governor, from the 2014 Triennial Surveillance Review (</a:t>
            </a:r>
            <a:r>
              <a:rPr lang="en-US" sz="1700" dirty="0" err="1" smtClean="0"/>
              <a:t>TSR</a:t>
            </a:r>
            <a:r>
              <a:rPr lang="en-US" sz="1700" dirty="0" smtClean="0"/>
              <a:t>) External Study on Risks and Spillovers.</a:t>
            </a:r>
            <a:endParaRPr lang="en-US" dirty="0"/>
          </a:p>
        </p:txBody>
      </p:sp>
      <p:sp>
        <p:nvSpPr>
          <p:cNvPr id="4" name="Slide Number Placeholder 3"/>
          <p:cNvSpPr>
            <a:spLocks noGrp="1"/>
          </p:cNvSpPr>
          <p:nvPr>
            <p:ph type="sldNum" sz="quarter" idx="12"/>
          </p:nvPr>
        </p:nvSpPr>
        <p:spPr/>
        <p:txBody>
          <a:bodyPr/>
          <a:lstStyle/>
          <a:p>
            <a:fld id="{CC528B02-F942-42BE-9906-38356830919C}"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8915400" cy="1066800"/>
          </a:xfrm>
        </p:spPr>
        <p:txBody>
          <a:bodyPr/>
          <a:lstStyle/>
          <a:p>
            <a:r>
              <a:rPr lang="en-US" dirty="0" smtClean="0"/>
              <a:t/>
            </a:r>
            <a:br>
              <a:rPr lang="en-US" dirty="0" smtClean="0"/>
            </a:br>
            <a:r>
              <a:rPr lang="en-US" dirty="0" smtClean="0"/>
              <a:t>Balance Sheet Analysis in IMF Surveillance (1/10)</a:t>
            </a:r>
            <a:br>
              <a:rPr lang="en-US" dirty="0" smtClean="0"/>
            </a:br>
            <a:endParaRPr lang="en-US" dirty="0"/>
          </a:p>
        </p:txBody>
      </p:sp>
      <p:sp>
        <p:nvSpPr>
          <p:cNvPr id="3" name="Content Placeholder 2"/>
          <p:cNvSpPr>
            <a:spLocks noGrp="1"/>
          </p:cNvSpPr>
          <p:nvPr>
            <p:ph idx="1"/>
          </p:nvPr>
        </p:nvSpPr>
        <p:spPr>
          <a:xfrm>
            <a:off x="304800" y="1752600"/>
            <a:ext cx="8610600" cy="4876800"/>
          </a:xfrm>
        </p:spPr>
        <p:txBody>
          <a:bodyPr/>
          <a:lstStyle/>
          <a:p>
            <a:pPr>
              <a:spcBef>
                <a:spcPts val="600"/>
              </a:spcBef>
            </a:pPr>
            <a:r>
              <a:rPr lang="en-US" sz="2800" dirty="0" smtClean="0"/>
              <a:t>Economic and financial surveillance: one of the most important roles of the IMF; it focuses on identifying risks and policies to mitigate them</a:t>
            </a:r>
          </a:p>
          <a:p>
            <a:pPr>
              <a:spcBef>
                <a:spcPts val="600"/>
              </a:spcBef>
              <a:buNone/>
            </a:pPr>
            <a:endParaRPr lang="en-US" sz="1000" dirty="0" smtClean="0"/>
          </a:p>
          <a:p>
            <a:pPr>
              <a:spcBef>
                <a:spcPts val="600"/>
              </a:spcBef>
            </a:pPr>
            <a:r>
              <a:rPr lang="en-US" sz="2800" dirty="0" smtClean="0"/>
              <a:t>Keeping surveillance relevant: triennial surveillance reviews (</a:t>
            </a:r>
            <a:r>
              <a:rPr lang="en-US" sz="2800" dirty="0" err="1" smtClean="0"/>
              <a:t>TSRs</a:t>
            </a:r>
            <a:r>
              <a:rPr lang="en-US" sz="2800" dirty="0" smtClean="0"/>
              <a:t>) with the most recent completed in September 2014 </a:t>
            </a:r>
          </a:p>
          <a:p>
            <a:pPr>
              <a:spcBef>
                <a:spcPts val="600"/>
              </a:spcBef>
            </a:pPr>
            <a:endParaRPr lang="en-US" sz="1000" dirty="0" smtClean="0"/>
          </a:p>
          <a:p>
            <a:pPr>
              <a:spcBef>
                <a:spcPts val="600"/>
              </a:spcBef>
            </a:pPr>
            <a:r>
              <a:rPr lang="en-US" sz="2800" dirty="0" smtClean="0"/>
              <a:t>2014 </a:t>
            </a:r>
            <a:r>
              <a:rPr lang="en-US" sz="2800" dirty="0" err="1" smtClean="0"/>
              <a:t>TSR</a:t>
            </a:r>
            <a:r>
              <a:rPr lang="en-US" sz="2800" dirty="0" smtClean="0"/>
              <a:t> priorities:</a:t>
            </a:r>
          </a:p>
          <a:p>
            <a:pPr lvl="1"/>
            <a:r>
              <a:rPr lang="en-US" sz="2300" dirty="0" smtClean="0"/>
              <a:t>Deepen analysis of risks and spillovers</a:t>
            </a:r>
          </a:p>
          <a:p>
            <a:pPr lvl="1"/>
            <a:r>
              <a:rPr lang="en-US" sz="2300" dirty="0" smtClean="0"/>
              <a:t>Increase attention to national balance sheets and cross-border positions</a:t>
            </a:r>
          </a:p>
          <a:p>
            <a:pPr lvl="1"/>
            <a:r>
              <a:rPr lang="en-US" sz="2300" dirty="0" smtClean="0"/>
              <a:t>Further develop the balance sheet approach (</a:t>
            </a:r>
            <a:r>
              <a:rPr lang="en-US" sz="2300" dirty="0" err="1" smtClean="0"/>
              <a:t>BSA</a:t>
            </a:r>
            <a:r>
              <a:rPr lang="en-US" sz="2300" dirty="0" smtClean="0"/>
              <a:t>) based on granular national and external balance sheets </a:t>
            </a:r>
          </a:p>
          <a:p>
            <a:pPr lvl="1"/>
            <a:endParaRPr lang="en-US" sz="24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Balance Sheet Analysis in IMF Surveillance (2/10) </a:t>
            </a:r>
            <a:br>
              <a:rPr lang="en-US" dirty="0" smtClean="0"/>
            </a:br>
            <a:endParaRPr lang="en-US" dirty="0"/>
          </a:p>
        </p:txBody>
      </p:sp>
      <p:sp>
        <p:nvSpPr>
          <p:cNvPr id="3" name="Content Placeholder 2"/>
          <p:cNvSpPr>
            <a:spLocks noGrp="1"/>
          </p:cNvSpPr>
          <p:nvPr>
            <p:ph idx="1"/>
          </p:nvPr>
        </p:nvSpPr>
        <p:spPr>
          <a:xfrm>
            <a:off x="533400" y="1905000"/>
            <a:ext cx="8382000" cy="4724400"/>
          </a:xfrm>
        </p:spPr>
        <p:txBody>
          <a:bodyPr/>
          <a:lstStyle/>
          <a:p>
            <a:r>
              <a:rPr lang="en-US" sz="2800" dirty="0" smtClean="0"/>
              <a:t>Key recommendation of the 2014 </a:t>
            </a:r>
            <a:r>
              <a:rPr lang="en-US" sz="2800" dirty="0" err="1" smtClean="0"/>
              <a:t>TSR</a:t>
            </a:r>
            <a:r>
              <a:rPr lang="en-US" sz="2800" dirty="0" smtClean="0"/>
              <a:t>: strengthen analysis of national balance sheets </a:t>
            </a:r>
          </a:p>
          <a:p>
            <a:endParaRPr lang="en-US" sz="2800" dirty="0" smtClean="0"/>
          </a:p>
          <a:p>
            <a:pPr marL="342900" lvl="1" indent="-342900">
              <a:lnSpc>
                <a:spcPts val="2500"/>
              </a:lnSpc>
              <a:spcBef>
                <a:spcPts val="1000"/>
              </a:spcBef>
              <a:buSzPct val="120000"/>
              <a:buNone/>
            </a:pPr>
            <a:r>
              <a:rPr lang="en-US" sz="2000" i="1" dirty="0" smtClean="0"/>
              <a:t>“The Fund has overhauled its surveillance to make it more risk based and better reflect global interconnections… The goal now is to take this work to the next level, by focusing more on how risks spread across countries and how, in turn, spillovers can transmit across sectors.”</a:t>
            </a:r>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Balance Sheet Analysis in IMF Surveillance (3/10)</a:t>
            </a:r>
            <a:br>
              <a:rPr lang="en-US" dirty="0" smtClean="0"/>
            </a:br>
            <a:endParaRPr lang="en-US" dirty="0"/>
          </a:p>
        </p:txBody>
      </p:sp>
      <p:sp>
        <p:nvSpPr>
          <p:cNvPr id="3" name="Content Placeholder 2"/>
          <p:cNvSpPr>
            <a:spLocks noGrp="1"/>
          </p:cNvSpPr>
          <p:nvPr>
            <p:ph idx="1"/>
          </p:nvPr>
        </p:nvSpPr>
        <p:spPr>
          <a:xfrm>
            <a:off x="381000" y="1905000"/>
            <a:ext cx="8534400" cy="4724400"/>
          </a:xfrm>
        </p:spPr>
        <p:txBody>
          <a:bodyPr/>
          <a:lstStyle/>
          <a:p>
            <a:pPr>
              <a:buNone/>
            </a:pPr>
            <a:r>
              <a:rPr lang="en-US" sz="2800" dirty="0" smtClean="0"/>
              <a:t>Why develop balance sheet analysis?  </a:t>
            </a:r>
          </a:p>
          <a:p>
            <a:r>
              <a:rPr lang="en-US" sz="2400" dirty="0" err="1" smtClean="0"/>
              <a:t>TSR</a:t>
            </a:r>
            <a:r>
              <a:rPr lang="en-US" sz="2400" dirty="0" smtClean="0"/>
              <a:t> proposes expanding balance sheet analysis in surveillance for:</a:t>
            </a:r>
          </a:p>
          <a:p>
            <a:pPr lvl="1"/>
            <a:r>
              <a:rPr lang="en-US" sz="2100" dirty="0" smtClean="0"/>
              <a:t>Indicators of balance sheet vulnerability (i.e., FX mismatches)</a:t>
            </a:r>
          </a:p>
          <a:p>
            <a:pPr lvl="1"/>
            <a:r>
              <a:rPr lang="en-US" sz="2100" dirty="0" smtClean="0"/>
              <a:t>Scenario analysis tracing transmission of shocks across sectors</a:t>
            </a:r>
          </a:p>
          <a:p>
            <a:pPr lvl="1"/>
            <a:r>
              <a:rPr lang="en-US" sz="2100" dirty="0" smtClean="0"/>
              <a:t>Assess consistency of growth outlook and balance sheet condition</a:t>
            </a:r>
          </a:p>
          <a:p>
            <a:pPr lvl="1">
              <a:buNone/>
            </a:pPr>
            <a:endParaRPr lang="en-US" sz="2100" dirty="0" smtClean="0"/>
          </a:p>
          <a:p>
            <a:r>
              <a:rPr lang="en-US" sz="2400" dirty="0" smtClean="0"/>
              <a:t>Exploit data improvements using </a:t>
            </a:r>
            <a:r>
              <a:rPr lang="en-US" sz="2400" dirty="0" err="1" smtClean="0"/>
              <a:t>BSA</a:t>
            </a:r>
            <a:r>
              <a:rPr lang="en-US" sz="2400" dirty="0" smtClean="0"/>
              <a:t> matrix as surveillance tool</a:t>
            </a:r>
          </a:p>
          <a:p>
            <a:pPr lvl="1"/>
            <a:r>
              <a:rPr lang="en-US" sz="2100" dirty="0" smtClean="0"/>
              <a:t>Start with basic sector disaggregation possible with IMF data and expand</a:t>
            </a:r>
          </a:p>
          <a:p>
            <a:r>
              <a:rPr lang="en-US" sz="2400" dirty="0" smtClean="0"/>
              <a:t>Allows analysis of linkages across sectors, not just one sector at a time</a:t>
            </a:r>
          </a:p>
          <a:p>
            <a:pPr marL="548640" lvl="1" indent="-274320">
              <a:spcBef>
                <a:spcPct val="20000"/>
              </a:spcBef>
              <a:buClr>
                <a:schemeClr val="tx1"/>
              </a:buClr>
              <a:buSzPct val="70000"/>
              <a:buNone/>
            </a:pPr>
            <a:endParaRPr lang="en-US" sz="2400" dirty="0" smtClean="0"/>
          </a:p>
          <a:p>
            <a:pPr marL="274320" indent="-274320">
              <a:spcBef>
                <a:spcPct val="20000"/>
              </a:spcBef>
              <a:buClr>
                <a:schemeClr val="accent1"/>
              </a:buClr>
              <a:buSzPct val="85000"/>
            </a:pPr>
            <a:endParaRPr lang="en-US" sz="2000" dirty="0" smtClean="0"/>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Balance Sheet Analysis in IMF Surveillance (4/10) </a:t>
            </a:r>
            <a:br>
              <a:rPr lang="en-US" dirty="0" smtClean="0"/>
            </a:br>
            <a:endParaRPr lang="en-US" dirty="0"/>
          </a:p>
        </p:txBody>
      </p:sp>
      <p:sp>
        <p:nvSpPr>
          <p:cNvPr id="3" name="Content Placeholder 2"/>
          <p:cNvSpPr>
            <a:spLocks noGrp="1"/>
          </p:cNvSpPr>
          <p:nvPr>
            <p:ph idx="1"/>
          </p:nvPr>
        </p:nvSpPr>
        <p:spPr>
          <a:xfrm>
            <a:off x="304800" y="1828800"/>
            <a:ext cx="8610600" cy="4800600"/>
          </a:xfrm>
        </p:spPr>
        <p:txBody>
          <a:bodyPr/>
          <a:lstStyle/>
          <a:p>
            <a:r>
              <a:rPr lang="en-US" sz="2800" dirty="0" smtClean="0"/>
              <a:t>The IMF use of balance sheets in surveillance evolved over time:</a:t>
            </a:r>
          </a:p>
          <a:p>
            <a:pPr lvl="1"/>
            <a:r>
              <a:rPr lang="en-US" sz="2400" dirty="0" smtClean="0"/>
              <a:t>Pre-Asian crisis: balance sheets with focus on public and external debt</a:t>
            </a:r>
          </a:p>
          <a:p>
            <a:pPr lvl="1"/>
            <a:r>
              <a:rPr lang="en-US" sz="2400" dirty="0" smtClean="0"/>
              <a:t>Asian crisis led to development of the balance sheet matrix covering entire economy—balance sheet approach (</a:t>
            </a:r>
            <a:r>
              <a:rPr lang="en-US" sz="2400" dirty="0" err="1" smtClean="0"/>
              <a:t>BSA</a:t>
            </a:r>
            <a:r>
              <a:rPr lang="en-US" sz="2400" dirty="0" smtClean="0"/>
              <a:t>)</a:t>
            </a:r>
          </a:p>
          <a:p>
            <a:pPr lvl="1"/>
            <a:r>
              <a:rPr lang="en-US" sz="2400" dirty="0" smtClean="0"/>
              <a:t>Global crisis highlighted gaps in balance sheet analysis related to (</a:t>
            </a:r>
            <a:r>
              <a:rPr lang="en-US" sz="2400" dirty="0" err="1" smtClean="0"/>
              <a:t>i</a:t>
            </a:r>
            <a:r>
              <a:rPr lang="en-US" sz="2400" dirty="0" smtClean="0"/>
              <a:t>) increased financial complexity and (ii) inadequate surveillance of cross-border links between balance sheets</a:t>
            </a:r>
          </a:p>
          <a:p>
            <a:pPr lvl="1"/>
            <a:endParaRPr lang="en-US" dirty="0" smtClean="0"/>
          </a:p>
          <a:p>
            <a:r>
              <a:rPr lang="en-US" sz="2800" dirty="0" smtClean="0"/>
              <a:t>Focus of the </a:t>
            </a:r>
            <a:r>
              <a:rPr lang="en-US" sz="2800" dirty="0" err="1" smtClean="0"/>
              <a:t>BSA</a:t>
            </a:r>
            <a:r>
              <a:rPr lang="en-US" sz="2800" dirty="0" smtClean="0"/>
              <a:t>:</a:t>
            </a:r>
          </a:p>
          <a:p>
            <a:pPr lvl="1"/>
            <a:r>
              <a:rPr lang="en-US" sz="2400" dirty="0" smtClean="0"/>
              <a:t>Stocks of assets and liabilities</a:t>
            </a:r>
          </a:p>
          <a:p>
            <a:pPr lvl="1"/>
            <a:r>
              <a:rPr lang="en-US" sz="2400" dirty="0" smtClean="0"/>
              <a:t>System of interlinked </a:t>
            </a:r>
            <a:r>
              <a:rPr lang="en-US" sz="2400" dirty="0" err="1" smtClean="0"/>
              <a:t>sectoral</a:t>
            </a:r>
            <a:r>
              <a:rPr lang="en-US" sz="2400" dirty="0" smtClean="0"/>
              <a:t> balance sheets</a:t>
            </a:r>
          </a:p>
          <a:p>
            <a:pPr lvl="1"/>
            <a:endParaRPr lang="en-US" dirty="0" smtClean="0"/>
          </a:p>
          <a:p>
            <a:pPr>
              <a:spcBef>
                <a:spcPts val="3000"/>
              </a:spcBef>
            </a:pPr>
            <a:endParaRPr lang="en-US" dirty="0" smtClean="0"/>
          </a:p>
          <a:p>
            <a:pPr>
              <a:buNone/>
            </a:pPr>
            <a:endParaRPr lang="en-US" sz="2800" dirty="0" smtClean="0"/>
          </a:p>
          <a:p>
            <a:endParaRPr lang="en-US" sz="2000" dirty="0" smtClean="0"/>
          </a:p>
          <a:p>
            <a:pPr>
              <a:buNone/>
            </a:pPr>
            <a:endParaRPr lang="en-US" sz="1400" dirty="0" smtClean="0"/>
          </a:p>
          <a:p>
            <a:pPr marL="457200" indent="-457200">
              <a:lnSpc>
                <a:spcPct val="100000"/>
              </a:lnSpc>
              <a:spcBef>
                <a:spcPts val="600"/>
              </a:spcBef>
              <a:spcAft>
                <a:spcPts val="600"/>
              </a:spcAft>
              <a:buClr>
                <a:srgbClr val="400097"/>
              </a:buClr>
              <a:buSzPct val="100000"/>
            </a:pPr>
            <a:endParaRPr lang="en-US" dirty="0" smtClean="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CC528B02-F942-42BE-9906-38356830919C}"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p:cNvGraphicFramePr>
            <a:graphicFrameLocks noGrp="1"/>
          </p:cNvGraphicFramePr>
          <p:nvPr/>
        </p:nvGraphicFramePr>
        <p:xfrm>
          <a:off x="228603" y="0"/>
          <a:ext cx="8839197" cy="6734876"/>
        </p:xfrm>
        <a:graphic>
          <a:graphicData uri="http://schemas.openxmlformats.org/drawingml/2006/table">
            <a:tbl>
              <a:tblPr/>
              <a:tblGrid>
                <a:gridCol w="362867"/>
                <a:gridCol w="68038"/>
                <a:gridCol w="85044"/>
                <a:gridCol w="1417445"/>
                <a:gridCol w="680375"/>
                <a:gridCol w="680375"/>
                <a:gridCol w="680375"/>
                <a:gridCol w="680375"/>
                <a:gridCol w="680375"/>
                <a:gridCol w="680375"/>
                <a:gridCol w="680375"/>
                <a:gridCol w="680375"/>
                <a:gridCol w="680375"/>
                <a:gridCol w="680375"/>
                <a:gridCol w="102053"/>
              </a:tblGrid>
              <a:tr h="232473">
                <a:tc gridSpan="15">
                  <a:txBody>
                    <a:bodyPr/>
                    <a:lstStyle/>
                    <a:p>
                      <a:pPr algn="ctr" fontAlgn="b"/>
                      <a:r>
                        <a:rPr lang="en-US" sz="2400" b="1" i="0" u="none" strike="noStrike" dirty="0" smtClean="0">
                          <a:solidFill>
                            <a:srgbClr val="1F497D"/>
                          </a:solidFill>
                          <a:latin typeface="Calibri"/>
                        </a:rPr>
                        <a:t>(Example 1: FX</a:t>
                      </a:r>
                      <a:r>
                        <a:rPr lang="en-US" sz="2400" b="1" i="0" u="none" strike="noStrike" baseline="0" dirty="0" smtClean="0">
                          <a:solidFill>
                            <a:srgbClr val="1F497D"/>
                          </a:solidFill>
                          <a:latin typeface="Calibri"/>
                        </a:rPr>
                        <a:t> shock-corporates borrow in FX</a:t>
                      </a:r>
                      <a:r>
                        <a:rPr lang="en-US" sz="2400" b="1" i="0" u="none" strike="noStrike" dirty="0" smtClean="0">
                          <a:solidFill>
                            <a:srgbClr val="1F497D"/>
                          </a:solidFill>
                          <a:latin typeface="Calibri"/>
                        </a:rPr>
                        <a:t>)</a:t>
                      </a:r>
                      <a:endParaRPr lang="en-US" sz="2400" b="1" i="0" u="none" strike="noStrike" dirty="0">
                        <a:solidFill>
                          <a:srgbClr val="1F497D"/>
                        </a:solidFill>
                        <a:latin typeface="Calibri"/>
                      </a:endParaRP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7785">
                <a:tc>
                  <a:txBody>
                    <a:bodyPr/>
                    <a:lstStyle/>
                    <a:p>
                      <a:pPr algn="l" fontAlgn="b"/>
                      <a:r>
                        <a:rPr lang="en-US" sz="600" b="1" i="0" u="none" strike="noStrike">
                          <a:solidFill>
                            <a:srgbClr val="1F497D"/>
                          </a:solidFill>
                          <a:latin typeface="Calibri"/>
                        </a:rPr>
                        <a:t> </a:t>
                      </a:r>
                      <a:endParaRPr lang="en-US" sz="300" b="0" i="0" u="none" strike="noStrike">
                        <a:solidFill>
                          <a:srgbClr val="000000"/>
                        </a:solidFill>
                        <a:latin typeface="Calibri"/>
                      </a:endParaRPr>
                    </a:p>
                  </a:txBody>
                  <a:tcPr marL="0" marR="0" marT="0" marB="0">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70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70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3962">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ctr" fontAlgn="b"/>
                      <a:r>
                        <a:rPr lang="en-US" sz="1000" b="1" i="0" u="none" strike="noStrike" dirty="0">
                          <a:solidFill>
                            <a:srgbClr val="000000"/>
                          </a:solidFill>
                          <a:latin typeface="Calibri"/>
                        </a:rPr>
                        <a:t>Government</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000" b="1" i="0" u="none" strike="noStrike" dirty="0">
                          <a:solidFill>
                            <a:srgbClr val="000000"/>
                          </a:solidFill>
                          <a:latin typeface="Calibri"/>
                        </a:rPr>
                        <a:t>Financial Sector</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Other Non-</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External</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rowSpan="2" gridSpan="2">
                  <a:txBody>
                    <a:bodyPr/>
                    <a:lstStyle/>
                    <a:p>
                      <a:pPr algn="ctr" fontAlgn="ctr"/>
                      <a:r>
                        <a:rPr lang="en-US" sz="1000" b="1" i="0" u="none" strike="noStrike">
                          <a:solidFill>
                            <a:srgbClr val="000000"/>
                          </a:solidFill>
                          <a:latin typeface="Calibri"/>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rowSpan="2"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b"/>
                      <a:r>
                        <a:rPr lang="en-US" sz="1000" b="1"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a:solidFill>
                            <a:srgbClr val="000000"/>
                          </a:solidFill>
                          <a:latin typeface="Calibri"/>
                        </a:rPr>
                        <a:t>(incl. Central Bank)</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a:solidFill>
                            <a:srgbClr val="000000"/>
                          </a:solidFill>
                          <a:latin typeface="Calibri"/>
                        </a:rPr>
                        <a:t>Financial Sectors</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6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Government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600" b="1"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96664">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Financial Sector</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(incl. Central Bank)</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Other Non-</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Financial Sectors</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External</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10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10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025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6141">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n-US" sz="1000" b="1" i="0" u="none" strike="noStrike" dirty="0">
                          <a:solidFill>
                            <a:srgbClr val="000000"/>
                          </a:solidFill>
                          <a:latin typeface="Calibri"/>
                        </a:rPr>
                        <a:t>TOTAL</a:t>
                      </a:r>
                      <a:endParaRPr lang="en-US" sz="600" b="1" i="0" u="none" strike="noStrike" dirty="0">
                        <a:solidFill>
                          <a:srgbClr val="000000"/>
                        </a:solidFill>
                        <a:latin typeface="Calibri"/>
                      </a:endParaRP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4007">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025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bl>
          </a:graphicData>
        </a:graphic>
      </p:graphicFrame>
      <p:sp>
        <p:nvSpPr>
          <p:cNvPr id="46" name="Rectangle 45"/>
          <p:cNvSpPr/>
          <p:nvPr/>
        </p:nvSpPr>
        <p:spPr>
          <a:xfrm>
            <a:off x="5715000" y="5334000"/>
            <a:ext cx="533400" cy="914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3581400" y="4038600"/>
            <a:ext cx="533400" cy="990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638800" y="2819400"/>
            <a:ext cx="609600" cy="914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
          <p:cNvSpPr txBox="1"/>
          <p:nvPr/>
        </p:nvSpPr>
        <p:spPr>
          <a:xfrm rot="16200000">
            <a:off x="-2568635" y="3635436"/>
            <a:ext cx="6019784" cy="272912"/>
          </a:xfrm>
          <a:prstGeom prst="rect">
            <a:avLst/>
          </a:prstGeom>
          <a:no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Issuer </a:t>
            </a:r>
            <a:r>
              <a:rPr lang="en-US" sz="1200" b="1" baseline="0" dirty="0"/>
              <a:t>of the Liability (Debtor Sector)</a:t>
            </a:r>
            <a:endParaRPr lang="en-US" sz="1200" b="1" dirty="0"/>
          </a:p>
        </p:txBody>
      </p:sp>
      <p:sp>
        <p:nvSpPr>
          <p:cNvPr id="21" name="TextBox 2"/>
          <p:cNvSpPr txBox="1"/>
          <p:nvPr/>
        </p:nvSpPr>
        <p:spPr>
          <a:xfrm>
            <a:off x="304800" y="457200"/>
            <a:ext cx="8686800" cy="304800"/>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Holder </a:t>
            </a:r>
            <a:r>
              <a:rPr lang="en-US" sz="1200" b="1" baseline="0" dirty="0"/>
              <a:t>of the Liability (Creditor Sector)</a:t>
            </a:r>
            <a:endParaRPr lang="en-US" sz="1200" b="1" dirty="0"/>
          </a:p>
        </p:txBody>
      </p:sp>
      <p:cxnSp>
        <p:nvCxnSpPr>
          <p:cNvPr id="22" name="Straight Arrow Connector 21"/>
          <p:cNvCxnSpPr/>
          <p:nvPr/>
        </p:nvCxnSpPr>
        <p:spPr>
          <a:xfrm>
            <a:off x="6019800" y="5410200"/>
            <a:ext cx="0" cy="685800"/>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3962400" y="4648200"/>
            <a:ext cx="1752601" cy="76200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6" name="TextBox 16"/>
          <p:cNvSpPr txBox="1"/>
          <p:nvPr/>
        </p:nvSpPr>
        <p:spPr>
          <a:xfrm>
            <a:off x="3505200" y="4191000"/>
            <a:ext cx="685800" cy="4572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b="1" dirty="0" smtClean="0"/>
              <a:t>Increase in NPLs</a:t>
            </a:r>
            <a:endParaRPr lang="en-US" sz="800" b="1" dirty="0"/>
          </a:p>
        </p:txBody>
      </p:sp>
      <p:sp>
        <p:nvSpPr>
          <p:cNvPr id="31" name="TextBox 38"/>
          <p:cNvSpPr txBox="1"/>
          <p:nvPr/>
        </p:nvSpPr>
        <p:spPr>
          <a:xfrm>
            <a:off x="4191000" y="5486400"/>
            <a:ext cx="1089025" cy="6096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00" b="1" dirty="0" smtClean="0"/>
              <a:t>Depreciation of the domestic currency</a:t>
            </a:r>
            <a:endParaRPr lang="en-US" sz="1000" b="1" dirty="0"/>
          </a:p>
        </p:txBody>
      </p:sp>
      <p:cxnSp>
        <p:nvCxnSpPr>
          <p:cNvPr id="32" name="Straight Arrow Connector 31"/>
          <p:cNvCxnSpPr>
            <a:endCxn id="46" idx="1"/>
          </p:cNvCxnSpPr>
          <p:nvPr/>
        </p:nvCxnSpPr>
        <p:spPr>
          <a:xfrm>
            <a:off x="5105400" y="5791200"/>
            <a:ext cx="609600" cy="0"/>
          </a:xfrm>
          <a:prstGeom prst="straightConnector1">
            <a:avLst/>
          </a:prstGeom>
          <a:ln w="38100" cmpd="tri">
            <a:solidFill>
              <a:schemeClr val="tx1"/>
            </a:solidFill>
            <a:prstDash val="sysDash"/>
            <a:tailEnd type="arrow"/>
          </a:ln>
        </p:spPr>
        <p:style>
          <a:lnRef idx="1">
            <a:schemeClr val="dk1"/>
          </a:lnRef>
          <a:fillRef idx="0">
            <a:schemeClr val="dk1"/>
          </a:fillRef>
          <a:effectRef idx="0">
            <a:schemeClr val="dk1"/>
          </a:effectRef>
          <a:fontRef idx="minor">
            <a:schemeClr val="tx1"/>
          </a:fontRef>
        </p:style>
      </p:cxnSp>
      <p:sp>
        <p:nvSpPr>
          <p:cNvPr id="33" name="Oval 32"/>
          <p:cNvSpPr/>
          <p:nvPr/>
        </p:nvSpPr>
        <p:spPr>
          <a:xfrm rot="16200000">
            <a:off x="5600699" y="5524501"/>
            <a:ext cx="838200" cy="457197"/>
          </a:xfrm>
          <a:prstGeom prst="ellipse">
            <a:avLst/>
          </a:prstGeom>
          <a:solidFill>
            <a:schemeClr val="accent3">
              <a:lumMod val="60000"/>
              <a:lumOff val="40000"/>
              <a:alpha val="2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800" b="0">
              <a:solidFill>
                <a:sysClr val="windowText" lastClr="000000"/>
              </a:solidFill>
            </a:endParaRPr>
          </a:p>
        </p:txBody>
      </p:sp>
      <p:sp>
        <p:nvSpPr>
          <p:cNvPr id="53" name="TextBox 44"/>
          <p:cNvSpPr txBox="1"/>
          <p:nvPr/>
        </p:nvSpPr>
        <p:spPr>
          <a:xfrm rot="19954755">
            <a:off x="4154556" y="3422839"/>
            <a:ext cx="1568326" cy="41026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050" b="1" dirty="0"/>
              <a:t>Reduced </a:t>
            </a:r>
            <a:r>
              <a:rPr lang="en-US" sz="1050" b="1" dirty="0" smtClean="0"/>
              <a:t>lending</a:t>
            </a:r>
            <a:endParaRPr lang="en-US" sz="1050" b="1" dirty="0"/>
          </a:p>
        </p:txBody>
      </p:sp>
      <p:cxnSp>
        <p:nvCxnSpPr>
          <p:cNvPr id="24" name="Straight Arrow Connector 23"/>
          <p:cNvCxnSpPr/>
          <p:nvPr/>
        </p:nvCxnSpPr>
        <p:spPr>
          <a:xfrm flipV="1">
            <a:off x="4114800" y="3200400"/>
            <a:ext cx="1676400" cy="91440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459896">
            <a:off x="4177210" y="4813527"/>
            <a:ext cx="1524000" cy="230832"/>
          </a:xfrm>
          <a:prstGeom prst="rect">
            <a:avLst/>
          </a:prstGeom>
          <a:noFill/>
        </p:spPr>
        <p:txBody>
          <a:bodyPr wrap="square" rtlCol="0">
            <a:spAutoFit/>
          </a:bodyPr>
          <a:lstStyle/>
          <a:p>
            <a:r>
              <a:rPr lang="en-US" sz="900" b="1" dirty="0" smtClean="0"/>
              <a:t>Corporate bankruptcy</a:t>
            </a:r>
            <a:endParaRPr lang="en-US" sz="9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10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1000"/>
                                        <p:tgtEl>
                                          <p:spTgt spid="46"/>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1000"/>
                                        <p:tgtEl>
                                          <p:spTgt spid="5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5" grpId="0" animBg="1"/>
      <p:bldP spid="29" grpId="0" animBg="1"/>
      <p:bldP spid="26" grpId="0"/>
      <p:bldP spid="31" grpId="0"/>
      <p:bldP spid="33" grpId="0" animBg="1"/>
      <p:bldP spid="53"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p:cNvGraphicFramePr>
            <a:graphicFrameLocks noGrp="1"/>
          </p:cNvGraphicFramePr>
          <p:nvPr/>
        </p:nvGraphicFramePr>
        <p:xfrm>
          <a:off x="228600" y="-4"/>
          <a:ext cx="8763003" cy="6752618"/>
        </p:xfrm>
        <a:graphic>
          <a:graphicData uri="http://schemas.openxmlformats.org/drawingml/2006/table">
            <a:tbl>
              <a:tblPr/>
              <a:tblGrid>
                <a:gridCol w="359739"/>
                <a:gridCol w="67451"/>
                <a:gridCol w="84311"/>
                <a:gridCol w="1405226"/>
                <a:gridCol w="674510"/>
                <a:gridCol w="674510"/>
                <a:gridCol w="674510"/>
                <a:gridCol w="674510"/>
                <a:gridCol w="674510"/>
                <a:gridCol w="674510"/>
                <a:gridCol w="674510"/>
                <a:gridCol w="674510"/>
                <a:gridCol w="674510"/>
                <a:gridCol w="674510"/>
                <a:gridCol w="101176"/>
              </a:tblGrid>
              <a:tr h="374205">
                <a:tc gridSpan="15">
                  <a:txBody>
                    <a:bodyPr/>
                    <a:lstStyle/>
                    <a:p>
                      <a:pPr algn="ctr" fontAlgn="b"/>
                      <a:r>
                        <a:rPr lang="en-US" sz="2400" b="1" i="0" u="none" strike="noStrike" dirty="0" smtClean="0">
                          <a:solidFill>
                            <a:srgbClr val="1F497D"/>
                          </a:solidFill>
                          <a:latin typeface="Calibri"/>
                        </a:rPr>
                        <a:t>(Example 2: liquidity</a:t>
                      </a:r>
                      <a:r>
                        <a:rPr lang="en-US" sz="2400" b="1" i="0" u="none" strike="noStrike" baseline="0" dirty="0" smtClean="0">
                          <a:solidFill>
                            <a:srgbClr val="1F497D"/>
                          </a:solidFill>
                          <a:latin typeface="Calibri"/>
                        </a:rPr>
                        <a:t> shock</a:t>
                      </a:r>
                      <a:r>
                        <a:rPr lang="en-US" sz="2400" b="1" i="0" u="none" strike="noStrike" dirty="0" smtClean="0">
                          <a:solidFill>
                            <a:srgbClr val="1F497D"/>
                          </a:solidFill>
                          <a:latin typeface="Calibri"/>
                        </a:rPr>
                        <a:t>)</a:t>
                      </a:r>
                      <a:endParaRPr lang="en-US" sz="2400" b="1" i="0" u="none" strike="noStrike" dirty="0">
                        <a:solidFill>
                          <a:srgbClr val="1F497D"/>
                        </a:solidFill>
                        <a:latin typeface="Calibri"/>
                      </a:endParaRPr>
                    </a:p>
                  </a:txBody>
                  <a:tcPr marL="0" marR="0" marT="0" marB="0" anchor="b">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1428">
                <a:tc>
                  <a:txBody>
                    <a:bodyPr/>
                    <a:lstStyle/>
                    <a:p>
                      <a:pPr algn="l" fontAlgn="b"/>
                      <a:r>
                        <a:rPr lang="en-US" sz="600" b="1" i="0" u="none" strike="noStrike">
                          <a:solidFill>
                            <a:srgbClr val="1F497D"/>
                          </a:solidFill>
                          <a:latin typeface="Calibri"/>
                        </a:rPr>
                        <a:t> </a:t>
                      </a:r>
                      <a:endParaRPr lang="en-US" sz="300" b="0" i="0" u="none" strike="noStrike">
                        <a:solidFill>
                          <a:srgbClr val="000000"/>
                        </a:solidFill>
                        <a:latin typeface="Calibri"/>
                      </a:endParaRPr>
                    </a:p>
                  </a:txBody>
                  <a:tcPr marL="0" marR="0" marT="0" marB="0">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ctr"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5404">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5404">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7795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5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r>
              <a:tr h="17151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gridSpan="2">
                  <a:txBody>
                    <a:bodyPr/>
                    <a:lstStyle/>
                    <a:p>
                      <a:pPr algn="ctr" fontAlgn="b"/>
                      <a:r>
                        <a:rPr lang="en-US" sz="1100" b="1" i="0" u="none" strike="noStrike" dirty="0">
                          <a:solidFill>
                            <a:srgbClr val="000000"/>
                          </a:solidFill>
                          <a:latin typeface="Calibri"/>
                        </a:rPr>
                        <a:t>Government</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ctr"/>
                      <a:r>
                        <a:rPr lang="en-US" sz="1100" b="1" i="0" u="none" strike="noStrike" dirty="0">
                          <a:solidFill>
                            <a:srgbClr val="000000"/>
                          </a:solidFill>
                          <a:latin typeface="Calibri"/>
                        </a:rPr>
                        <a:t>Financial Sector</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100" b="1" i="0" u="none" strike="noStrike" dirty="0">
                          <a:solidFill>
                            <a:srgbClr val="000000"/>
                          </a:solidFill>
                          <a:latin typeface="Calibri"/>
                        </a:rPr>
                        <a:t>Other Non-</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gridSpan="2">
                  <a:txBody>
                    <a:bodyPr/>
                    <a:lstStyle/>
                    <a:p>
                      <a:pPr algn="ctr" fontAlgn="b"/>
                      <a:r>
                        <a:rPr lang="en-US" sz="1100" b="1" i="0" u="none" strike="noStrike" dirty="0">
                          <a:solidFill>
                            <a:srgbClr val="000000"/>
                          </a:solidFill>
                          <a:latin typeface="Calibri"/>
                        </a:rPr>
                        <a:t>External</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rowSpan="2" gridSpan="2">
                  <a:txBody>
                    <a:bodyPr/>
                    <a:lstStyle/>
                    <a:p>
                      <a:pPr algn="ctr" fontAlgn="ctr"/>
                      <a:r>
                        <a:rPr lang="en-US" sz="1100" b="1" i="0" u="none" strike="noStrike" dirty="0">
                          <a:solidFill>
                            <a:srgbClr val="000000"/>
                          </a:solidFill>
                          <a:latin typeface="Calibri"/>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rowSpan="2"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71510">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b"/>
                      <a:r>
                        <a:rPr lang="en-US" sz="1000" b="1"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100" b="1" i="0" u="none" strike="noStrike" dirty="0">
                          <a:solidFill>
                            <a:srgbClr val="000000"/>
                          </a:solidFill>
                          <a:latin typeface="Calibri"/>
                        </a:rPr>
                        <a:t>(incl. Central Bank)</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100" b="1" i="0" u="none" strike="noStrike" dirty="0">
                          <a:solidFill>
                            <a:srgbClr val="000000"/>
                          </a:solidFill>
                          <a:latin typeface="Calibri"/>
                        </a:rPr>
                        <a:t>Financial Sectors</a:t>
                      </a:r>
                    </a:p>
                  </a:txBody>
                  <a:tcPr marL="0" marR="0" marT="0" marB="0" anchor="b">
                    <a:lnL>
                      <a:noFill/>
                    </a:lnL>
                    <a:lnR>
                      <a:noFill/>
                    </a:lnR>
                    <a:lnT>
                      <a:noFill/>
                    </a:lnT>
                    <a:lnB>
                      <a:noFill/>
                    </a:lnB>
                    <a:solidFill>
                      <a:srgbClr val="FFFFFF"/>
                    </a:solidFill>
                  </a:tcPr>
                </a:tc>
                <a:tc hMerge="1">
                  <a:txBody>
                    <a:bodyPr/>
                    <a:lstStyle/>
                    <a:p>
                      <a:endParaRPr lang="en-US"/>
                    </a:p>
                  </a:txBody>
                  <a:tcPr/>
                </a:tc>
                <a:tc gridSpan="2">
                  <a:txBody>
                    <a:bodyPr/>
                    <a:lstStyle/>
                    <a:p>
                      <a:pPr algn="ctr" fontAlgn="b"/>
                      <a:r>
                        <a:rPr lang="en-US" sz="1000" b="1"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en-US"/>
                    </a:p>
                  </a:txBody>
                  <a:tcPr/>
                </a:tc>
                <a:tc gridSpan="2" vMerge="1">
                  <a:txBody>
                    <a:bodyPr/>
                    <a:lstStyle/>
                    <a:p>
                      <a:endParaRPr lang="en-US"/>
                    </a:p>
                  </a:txBody>
                  <a:tcPr/>
                </a:tc>
                <a:tc hMerge="1" v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A</a:t>
                      </a:r>
                      <a:endParaRPr lang="en-US" sz="1000" b="0" i="1"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1" u="none" strike="noStrike" dirty="0" smtClean="0">
                          <a:solidFill>
                            <a:srgbClr val="000000"/>
                          </a:solidFill>
                          <a:latin typeface="Calibri"/>
                        </a:rPr>
                        <a:t>L</a:t>
                      </a:r>
                      <a:endParaRPr lang="en-US" sz="1000" b="0" i="1"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Government</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BE5F1"/>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201205">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A5A5A5"/>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95B3D7"/>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E6B9B8"/>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no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Financial Sector</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A5A5A5"/>
                      </a:solidFill>
                      <a:prstDash val="solid"/>
                      <a:round/>
                      <a:headEnd type="none" w="med" len="med"/>
                      <a:tailEnd type="none" w="med" len="med"/>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5919">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(incl. Central Bank)</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BFBFB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A5A5A5"/>
                      </a:fgClr>
                      <a:bgClr>
                        <a:srgbClr val="FFFFFF"/>
                      </a:bgClr>
                    </a:patt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Other Non-</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dirty="0">
                          <a:solidFill>
                            <a:srgbClr val="000000"/>
                          </a:solidFill>
                          <a:latin typeface="Calibri"/>
                        </a:rPr>
                        <a:t>Financial Sectors</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CD5B4"/>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pattFill prst="dnDiag">
                      <a:fgClr>
                        <a:srgbClr val="F79646"/>
                      </a:fgClr>
                      <a:bgClr>
                        <a:srgbClr val="FFFFFF"/>
                      </a:bgClr>
                    </a:patt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5A5A5A"/>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3">
                  <a:txBody>
                    <a:bodyPr/>
                    <a:lstStyle/>
                    <a:p>
                      <a:pPr algn="l" fontAlgn="b"/>
                      <a:r>
                        <a:rPr lang="en-US" sz="1000" b="1" i="0" u="none" strike="noStrike">
                          <a:solidFill>
                            <a:srgbClr val="000000"/>
                          </a:solidFill>
                          <a:latin typeface="Calibri"/>
                        </a:rPr>
                        <a:t>External</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hMerge="1">
                  <a:txBody>
                    <a:bodyPr/>
                    <a:lstStyle/>
                    <a:p>
                      <a:endParaRPr lang="en-US"/>
                    </a:p>
                  </a:txBody>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5A5A5A"/>
                      </a:solidFill>
                      <a:prstDash val="solid"/>
                      <a:round/>
                      <a:headEnd type="none" w="med" len="med"/>
                      <a:tailEnd type="none" w="med" len="med"/>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600" b="1" i="0" u="none" strike="noStrike">
                          <a:solidFill>
                            <a:srgbClr val="000000"/>
                          </a:solidFill>
                          <a:latin typeface="Calibri"/>
                        </a:rPr>
                        <a:t> </a:t>
                      </a:r>
                    </a:p>
                  </a:txBody>
                  <a:tcPr marL="0" marR="0" marT="0" marB="0" anchor="b">
                    <a:lnL>
                      <a:noFill/>
                    </a:lnL>
                    <a:lnR>
                      <a:noFill/>
                    </a:lnR>
                    <a:lnT>
                      <a:noFill/>
                    </a:lnT>
                    <a:lnB>
                      <a:noFill/>
                    </a:lnB>
                    <a:solidFill>
                      <a:srgbClr val="C2D69A"/>
                    </a:solidFill>
                  </a:tcPr>
                </a:tc>
                <a:tc>
                  <a:txBody>
                    <a:bodyPr/>
                    <a:lstStyle/>
                    <a:p>
                      <a:pPr algn="l" fontAlgn="b"/>
                      <a:r>
                        <a:rPr lang="en-US" sz="10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C2D69A"/>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9BBB59"/>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ST</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pattFill prst="ltDnDiag">
                      <a:fgClr>
                        <a:srgbClr val="75923C"/>
                      </a:fgClr>
                      <a:bgClr>
                        <a:srgbClr val="D7E4BC"/>
                      </a:bgClr>
                    </a:pattFill>
                  </a:tcPr>
                </a:tc>
                <a:tc>
                  <a:txBody>
                    <a:bodyPr/>
                    <a:lstStyle/>
                    <a:p>
                      <a:pPr algn="ctr"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395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0" i="0" u="none" strike="noStrike" dirty="0">
                          <a:solidFill>
                            <a:srgbClr val="000000"/>
                          </a:solidFill>
                          <a:latin typeface="Calibri"/>
                        </a:rPr>
                        <a:t>LT</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pattFill prst="ltDnDiag">
                      <a:fgClr>
                        <a:srgbClr val="75923C"/>
                      </a:fgClr>
                      <a:bgClr>
                        <a:srgbClr val="D7E4BC"/>
                      </a:bgClr>
                    </a:patt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59746">
                <a:tc>
                  <a:txBody>
                    <a:bodyPr/>
                    <a:lstStyle/>
                    <a:p>
                      <a:pPr algn="l" fontAlgn="b"/>
                      <a:r>
                        <a:rPr lang="en-US" sz="300" b="0" i="0" u="none" strike="noStrike" dirty="0">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2">
                  <a:txBody>
                    <a:bodyPr/>
                    <a:lstStyle/>
                    <a:p>
                      <a:pPr algn="l" fontAlgn="b"/>
                      <a:r>
                        <a:rPr lang="en-US" sz="1000" b="1" i="0" u="none" strike="noStrike" dirty="0">
                          <a:solidFill>
                            <a:srgbClr val="000000"/>
                          </a:solidFill>
                          <a:latin typeface="Calibri"/>
                        </a:rPr>
                        <a:t>TOTAL</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7794">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gridSpan="2">
                  <a:txBody>
                    <a:bodyPr/>
                    <a:lstStyle/>
                    <a:p>
                      <a:pPr algn="l" fontAlgn="b"/>
                      <a:r>
                        <a:rPr lang="en-US" sz="800" b="0" i="1" u="none" strike="noStrike">
                          <a:solidFill>
                            <a:srgbClr val="000000"/>
                          </a:solidFill>
                          <a:latin typeface="Calibri"/>
                        </a:rPr>
                        <a:t>In domestic currency</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a:noFill/>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r h="163950">
                <a:tc>
                  <a:txBody>
                    <a:bodyPr/>
                    <a:lstStyle/>
                    <a:p>
                      <a:pPr algn="l" fontAlgn="b"/>
                      <a:r>
                        <a:rPr lang="en-US" sz="300" b="0" i="0" u="none" strike="noStrike">
                          <a:solidFill>
                            <a:srgbClr val="000000"/>
                          </a:solidFill>
                          <a:latin typeface="Calibri"/>
                        </a:rPr>
                        <a:t> </a:t>
                      </a:r>
                    </a:p>
                  </a:txBody>
                  <a:tcPr marL="0" marR="0" marT="0" marB="0" anchor="b">
                    <a:lnL>
                      <a:noFill/>
                    </a:lnL>
                    <a:lnR>
                      <a:noFill/>
                    </a:lnR>
                    <a:lnT>
                      <a:noFill/>
                    </a:lnT>
                    <a:lnB>
                      <a:noFill/>
                    </a:lnB>
                    <a:solidFill>
                      <a:srgbClr val="FFFFFF"/>
                    </a:solidFill>
                  </a:tcPr>
                </a:tc>
                <a:tc>
                  <a:txBody>
                    <a:bodyPr/>
                    <a:lstStyle/>
                    <a:p>
                      <a:pPr algn="l" fontAlgn="b"/>
                      <a:r>
                        <a:rPr lang="en-US" sz="600" b="0" i="0" u="none" strike="noStrike">
                          <a:solidFill>
                            <a:srgbClr val="000000"/>
                          </a:solidFill>
                          <a:latin typeface="Calibri"/>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algn="l" fontAlgn="b"/>
                      <a:r>
                        <a:rPr lang="en-US" sz="800" b="0" i="1" u="none" strike="noStrike" dirty="0">
                          <a:solidFill>
                            <a:srgbClr val="000000"/>
                          </a:solidFill>
                          <a:latin typeface="Calibri"/>
                        </a:rPr>
                        <a:t>In foreign currency</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6350" cap="flat" cmpd="sng" algn="ctr">
                      <a:solidFill>
                        <a:srgbClr val="5A5A5A"/>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w="6350" cap="flat" cmpd="sng" algn="ctr">
                      <a:solidFill>
                        <a:srgbClr val="5A5A5A"/>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a:solidFill>
                            <a:srgbClr val="000000"/>
                          </a:solidFill>
                          <a:latin typeface="Calibri"/>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3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r>
            </a:tbl>
          </a:graphicData>
        </a:graphic>
      </p:graphicFrame>
      <p:sp>
        <p:nvSpPr>
          <p:cNvPr id="46" name="Rectangle 45"/>
          <p:cNvSpPr/>
          <p:nvPr/>
        </p:nvSpPr>
        <p:spPr>
          <a:xfrm>
            <a:off x="5562600" y="5257800"/>
            <a:ext cx="609600" cy="990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4267200" y="5257800"/>
            <a:ext cx="609600" cy="990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3505200" y="4038600"/>
            <a:ext cx="685800" cy="914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562600" y="2743200"/>
            <a:ext cx="609600" cy="990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
          <p:cNvSpPr txBox="1"/>
          <p:nvPr/>
        </p:nvSpPr>
        <p:spPr>
          <a:xfrm rot="16200000">
            <a:off x="-2568644" y="3635444"/>
            <a:ext cx="6019800" cy="272912"/>
          </a:xfrm>
          <a:prstGeom prst="rect">
            <a:avLst/>
          </a:prstGeom>
          <a:no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Issuer </a:t>
            </a:r>
            <a:r>
              <a:rPr lang="en-US" sz="1200" b="1" baseline="0" dirty="0"/>
              <a:t>of the Liability (Debtor Sector)</a:t>
            </a:r>
            <a:endParaRPr lang="en-US" sz="1200" b="1" dirty="0"/>
          </a:p>
        </p:txBody>
      </p:sp>
      <p:sp>
        <p:nvSpPr>
          <p:cNvPr id="21" name="TextBox 2"/>
          <p:cNvSpPr txBox="1"/>
          <p:nvPr/>
        </p:nvSpPr>
        <p:spPr>
          <a:xfrm>
            <a:off x="304800" y="457200"/>
            <a:ext cx="8610600" cy="304800"/>
          </a:xfrm>
          <a:prstGeom prst="rect">
            <a:avLst/>
          </a:prstGeom>
          <a:solidFill>
            <a:schemeClr val="bg1"/>
          </a:solidFill>
          <a:ln w="6350" cmpd="sng">
            <a:solidFill>
              <a:schemeClr val="tx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1200" b="1" dirty="0"/>
              <a:t>Holder </a:t>
            </a:r>
            <a:r>
              <a:rPr lang="en-US" sz="1200" b="1" baseline="0" dirty="0"/>
              <a:t>of the Liability (Creditor Sector)</a:t>
            </a:r>
            <a:endParaRPr lang="en-US" sz="1200" b="1" dirty="0"/>
          </a:p>
        </p:txBody>
      </p:sp>
      <p:cxnSp>
        <p:nvCxnSpPr>
          <p:cNvPr id="23" name="Straight Arrow Connector 22"/>
          <p:cNvCxnSpPr/>
          <p:nvPr/>
        </p:nvCxnSpPr>
        <p:spPr>
          <a:xfrm flipH="1" flipV="1">
            <a:off x="4038600" y="4876800"/>
            <a:ext cx="685800" cy="53340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6" name="TextBox 16"/>
          <p:cNvSpPr txBox="1"/>
          <p:nvPr/>
        </p:nvSpPr>
        <p:spPr>
          <a:xfrm>
            <a:off x="4191000" y="5334000"/>
            <a:ext cx="685800" cy="6096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900" b="1" dirty="0" smtClean="0"/>
              <a:t>Unable to rollover external debt</a:t>
            </a:r>
            <a:endParaRPr lang="en-US" sz="900" b="1" dirty="0"/>
          </a:p>
        </p:txBody>
      </p:sp>
      <p:sp>
        <p:nvSpPr>
          <p:cNvPr id="31" name="TextBox 38"/>
          <p:cNvSpPr txBox="1"/>
          <p:nvPr/>
        </p:nvSpPr>
        <p:spPr>
          <a:xfrm>
            <a:off x="5486400" y="5410200"/>
            <a:ext cx="762000" cy="5334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sz="900" b="1" dirty="0" smtClean="0"/>
              <a:t>Loss of liquidity</a:t>
            </a:r>
            <a:endParaRPr lang="en-US" sz="900" b="1" dirty="0"/>
          </a:p>
        </p:txBody>
      </p:sp>
      <p:sp>
        <p:nvSpPr>
          <p:cNvPr id="54" name="TextBox 53"/>
          <p:cNvSpPr txBox="1"/>
          <p:nvPr/>
        </p:nvSpPr>
        <p:spPr>
          <a:xfrm rot="2422801">
            <a:off x="4237642" y="5015576"/>
            <a:ext cx="1082811" cy="369332"/>
          </a:xfrm>
          <a:prstGeom prst="rect">
            <a:avLst/>
          </a:prstGeom>
          <a:noFill/>
        </p:spPr>
        <p:txBody>
          <a:bodyPr wrap="square" rtlCol="0">
            <a:spAutoFit/>
          </a:bodyPr>
          <a:lstStyle/>
          <a:p>
            <a:r>
              <a:rPr lang="en-US" sz="900" b="1" dirty="0" smtClean="0"/>
              <a:t>Fire Sale of Assets</a:t>
            </a:r>
            <a:endParaRPr lang="en-US" sz="900" b="1" dirty="0"/>
          </a:p>
        </p:txBody>
      </p:sp>
      <p:cxnSp>
        <p:nvCxnSpPr>
          <p:cNvPr id="55" name="Straight Arrow Connector 54"/>
          <p:cNvCxnSpPr>
            <a:endCxn id="45" idx="3"/>
          </p:cNvCxnSpPr>
          <p:nvPr/>
        </p:nvCxnSpPr>
        <p:spPr>
          <a:xfrm flipH="1" flipV="1">
            <a:off x="4191000" y="4495800"/>
            <a:ext cx="1447800" cy="838200"/>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1945775">
            <a:off x="4106840" y="4632707"/>
            <a:ext cx="1978926" cy="246221"/>
          </a:xfrm>
          <a:prstGeom prst="rect">
            <a:avLst/>
          </a:prstGeom>
          <a:noFill/>
        </p:spPr>
        <p:txBody>
          <a:bodyPr wrap="square" rtlCol="0">
            <a:spAutoFit/>
          </a:bodyPr>
          <a:lstStyle/>
          <a:p>
            <a:r>
              <a:rPr lang="en-US" sz="1000" b="1" dirty="0" smtClean="0"/>
              <a:t>Default on loans and bonds</a:t>
            </a:r>
            <a:endParaRPr lang="en-US" sz="1000" b="1" dirty="0"/>
          </a:p>
        </p:txBody>
      </p:sp>
      <p:sp>
        <p:nvSpPr>
          <p:cNvPr id="58" name="TextBox 57"/>
          <p:cNvSpPr txBox="1"/>
          <p:nvPr/>
        </p:nvSpPr>
        <p:spPr>
          <a:xfrm>
            <a:off x="3505200" y="4038600"/>
            <a:ext cx="685800" cy="938719"/>
          </a:xfrm>
          <a:prstGeom prst="rect">
            <a:avLst/>
          </a:prstGeom>
          <a:noFill/>
        </p:spPr>
        <p:txBody>
          <a:bodyPr wrap="square" rtlCol="0">
            <a:spAutoFit/>
          </a:bodyPr>
          <a:lstStyle/>
          <a:p>
            <a:r>
              <a:rPr lang="en-US" sz="1100" b="1" dirty="0" smtClean="0"/>
              <a:t>Rise in NPLs losses on assets</a:t>
            </a:r>
            <a:endParaRPr lang="en-US" sz="1100" b="1" dirty="0"/>
          </a:p>
        </p:txBody>
      </p:sp>
      <p:sp>
        <p:nvSpPr>
          <p:cNvPr id="18" name="TextBox 44"/>
          <p:cNvSpPr txBox="1"/>
          <p:nvPr/>
        </p:nvSpPr>
        <p:spPr>
          <a:xfrm rot="19722279">
            <a:off x="4116875" y="3422795"/>
            <a:ext cx="1568326" cy="44728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b="1" dirty="0"/>
              <a:t>Reduced </a:t>
            </a:r>
            <a:r>
              <a:rPr lang="en-US" b="1" dirty="0" smtClean="0"/>
              <a:t>lending</a:t>
            </a:r>
            <a:endParaRPr lang="en-US" b="1" dirty="0"/>
          </a:p>
        </p:txBody>
      </p:sp>
      <p:cxnSp>
        <p:nvCxnSpPr>
          <p:cNvPr id="22" name="Straight Arrow Connector 21"/>
          <p:cNvCxnSpPr/>
          <p:nvPr/>
        </p:nvCxnSpPr>
        <p:spPr>
          <a:xfrm flipV="1">
            <a:off x="4165236" y="3200400"/>
            <a:ext cx="1473564" cy="988551"/>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childTnLst>
                                </p:cTn>
                              </p:par>
                              <p:par>
                                <p:cTn id="24" presetID="10" presetClass="entr" presetSubtype="0" fill="hold"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1000"/>
                                        <p:tgtEl>
                                          <p:spTgt spid="5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3" grpId="0" animBg="1"/>
      <p:bldP spid="45" grpId="0" animBg="1"/>
      <p:bldP spid="17" grpId="0" animBg="1"/>
      <p:bldP spid="26" grpId="0"/>
      <p:bldP spid="31" grpId="0"/>
      <p:bldP spid="54" grpId="0"/>
      <p:bldP spid="56" grpId="0"/>
      <p:bldP spid="58" grpId="0"/>
      <p:bldP spid="18" grpId="0"/>
    </p:bldLst>
  </p:timing>
</p:sld>
</file>

<file path=ppt/theme/theme1.xml><?xml version="1.0" encoding="utf-8"?>
<a:theme xmlns:a="http://schemas.openxmlformats.org/drawingml/2006/main" name="STA_NEW_brand">
  <a:themeElements>
    <a:clrScheme name="Perception">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STA_NEW_brand.potx</Template>
  <TotalTime>9245</TotalTime>
  <Words>1676</Words>
  <Application>Microsoft Office PowerPoint</Application>
  <PresentationFormat>On-screen Show (4:3)</PresentationFormat>
  <Paragraphs>3277</Paragraphs>
  <Slides>20</Slides>
  <Notes>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STA_NEW_brand</vt:lpstr>
      <vt:lpstr> The Importance of Balance Sheet Information   </vt:lpstr>
      <vt:lpstr>Overview</vt:lpstr>
      <vt:lpstr>Why Balance Sheets Matter?</vt:lpstr>
      <vt:lpstr> Balance Sheet Analysis in IMF Surveillance (1/10) </vt:lpstr>
      <vt:lpstr> Balance Sheet Analysis in IMF Surveillance (2/10)  </vt:lpstr>
      <vt:lpstr> Balance Sheet Analysis in IMF Surveillance (3/10) </vt:lpstr>
      <vt:lpstr> Balance Sheet Analysis in IMF Surveillance (4/10)  </vt:lpstr>
      <vt:lpstr>PowerPoint Presentation</vt:lpstr>
      <vt:lpstr>PowerPoint Presentation</vt:lpstr>
      <vt:lpstr>PowerPoint Presentation</vt:lpstr>
      <vt:lpstr> Balance Sheet Analysis in IMF Surveillance (8/10) </vt:lpstr>
      <vt:lpstr>Balance Sheet Analysis in IMF Surveillance (9/10)</vt:lpstr>
      <vt:lpstr>PowerPoint Presentation</vt:lpstr>
      <vt:lpstr>  Data Sources and Data Gaps for Balance Sheet Analysis (1/5)  </vt:lpstr>
      <vt:lpstr>PowerPoint Presentation</vt:lpstr>
      <vt:lpstr>  Data Sources and Data Gaps for Balance Sheet Analysis (3/5)  </vt:lpstr>
      <vt:lpstr>  Data Sources and Data Gaps for Balance Sheet Analysis (4/5)  </vt:lpstr>
      <vt:lpstr>  Data Sources and Data Gaps for Balance Sheet Analysis (5/5)  </vt:lpstr>
      <vt:lpstr> Looking Forward (1/2) </vt:lpstr>
      <vt:lpstr> Looking Forward (2/2)  </vt:lpstr>
    </vt:vector>
  </TitlesOfParts>
  <Company>International Monetary Fund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Integrated Framework for Financial Positions and Flows on a From-Whom-to-Whom Basis: Concepts, Status, and Prospects</dc:title>
  <dc:creator>kzieschang</dc:creator>
  <cp:lastModifiedBy>Sisene</cp:lastModifiedBy>
  <cp:revision>647</cp:revision>
  <dcterms:created xsi:type="dcterms:W3CDTF">2012-07-24T21:16:01Z</dcterms:created>
  <dcterms:modified xsi:type="dcterms:W3CDTF">2015-04-22T07:52:19Z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1634184901</vt:i4>
  </property>
  <property fmtid="{D5CDD505-2E9C-101B-9397-08002B2CF9AE}" pid="3" name="_NewReviewCycle">
    <vt:lpwstr/>
  </property>
  <property fmtid="{D5CDD505-2E9C-101B-9397-08002B2CF9AE}" pid="4" name="_EmailSubject">
    <vt:lpwstr>with thanks!</vt:lpwstr>
  </property>
  <property fmtid="{D5CDD505-2E9C-101B-9397-08002B2CF9AE}" pid="5" name="_AuthorEmail">
    <vt:lpwstr>DTanzer@imf.org</vt:lpwstr>
  </property>
  <property fmtid="{D5CDD505-2E9C-101B-9397-08002B2CF9AE}" pid="6" name="_AuthorEmailDisplayName">
    <vt:lpwstr>Tanzer, Deon Florian</vt:lpwstr>
  </property>
  <property fmtid="{D5CDD505-2E9C-101B-9397-08002B2CF9AE}" pid="7" name="_PreviousAdHocReviewCycleID">
    <vt:i4>2086023885</vt:i4>
  </property>
</Properties>
</file>