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5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6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7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8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9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0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1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2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3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14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15.xml" ContentType="application/vnd.openxmlformats-officedocument.theme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theme/theme16.xml" ContentType="application/vnd.openxmlformats-officedocument.theme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theme/theme17.xml" ContentType="application/vnd.openxmlformats-officedocument.theme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theme/theme18.xml" ContentType="application/vnd.openxmlformats-officedocument.theme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2.xml" ContentType="application/vnd.openxmlformats-officedocument.presentationml.notesSlide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5" r:id="rId1"/>
    <p:sldMasterId id="2147483862" r:id="rId2"/>
    <p:sldMasterId id="2147483879" r:id="rId3"/>
    <p:sldMasterId id="2147483895" r:id="rId4"/>
    <p:sldMasterId id="2147483912" r:id="rId5"/>
    <p:sldMasterId id="2147483929" r:id="rId6"/>
    <p:sldMasterId id="2147484340" r:id="rId7"/>
    <p:sldMasterId id="2147485076" r:id="rId8"/>
    <p:sldMasterId id="2147485096" r:id="rId9"/>
    <p:sldMasterId id="2147485117" r:id="rId10"/>
    <p:sldMasterId id="2147485136" r:id="rId11"/>
    <p:sldMasterId id="2147485157" r:id="rId12"/>
    <p:sldMasterId id="2147485551" r:id="rId13"/>
    <p:sldMasterId id="2147485565" r:id="rId14"/>
    <p:sldMasterId id="2147486037" r:id="rId15"/>
    <p:sldMasterId id="2147486054" r:id="rId16"/>
    <p:sldMasterId id="2147486075" r:id="rId17"/>
    <p:sldMasterId id="2147486094" r:id="rId18"/>
    <p:sldMasterId id="2147486099" r:id="rId19"/>
  </p:sldMasterIdLst>
  <p:notesMasterIdLst>
    <p:notesMasterId r:id="rId49"/>
  </p:notesMasterIdLst>
  <p:handoutMasterIdLst>
    <p:handoutMasterId r:id="rId50"/>
  </p:handoutMasterIdLst>
  <p:sldIdLst>
    <p:sldId id="393" r:id="rId20"/>
    <p:sldId id="407" r:id="rId21"/>
    <p:sldId id="368" r:id="rId22"/>
    <p:sldId id="384" r:id="rId23"/>
    <p:sldId id="392" r:id="rId24"/>
    <p:sldId id="378" r:id="rId25"/>
    <p:sldId id="405" r:id="rId26"/>
    <p:sldId id="380" r:id="rId27"/>
    <p:sldId id="364" r:id="rId28"/>
    <p:sldId id="395" r:id="rId29"/>
    <p:sldId id="318" r:id="rId30"/>
    <p:sldId id="367" r:id="rId31"/>
    <p:sldId id="312" r:id="rId32"/>
    <p:sldId id="313" r:id="rId33"/>
    <p:sldId id="330" r:id="rId34"/>
    <p:sldId id="403" r:id="rId35"/>
    <p:sldId id="375" r:id="rId36"/>
    <p:sldId id="377" r:id="rId37"/>
    <p:sldId id="388" r:id="rId38"/>
    <p:sldId id="381" r:id="rId39"/>
    <p:sldId id="406" r:id="rId40"/>
    <p:sldId id="383" r:id="rId41"/>
    <p:sldId id="397" r:id="rId42"/>
    <p:sldId id="398" r:id="rId43"/>
    <p:sldId id="399" r:id="rId44"/>
    <p:sldId id="400" r:id="rId45"/>
    <p:sldId id="401" r:id="rId46"/>
    <p:sldId id="402" r:id="rId47"/>
    <p:sldId id="394" r:id="rId48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CC"/>
    <a:srgbClr val="AA951C"/>
    <a:srgbClr val="BCA41E"/>
    <a:srgbClr val="00CC00"/>
    <a:srgbClr val="00CC66"/>
    <a:srgbClr val="FF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8" autoAdjust="0"/>
    <p:restoredTop sz="88473" autoAdjust="0"/>
  </p:normalViewPr>
  <p:slideViewPr>
    <p:cSldViewPr>
      <p:cViewPr>
        <p:scale>
          <a:sx n="96" d="100"/>
          <a:sy n="96" d="100"/>
        </p:scale>
        <p:origin x="-198" y="-270"/>
      </p:cViewPr>
      <p:guideLst>
        <p:guide orient="horz" pos="572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0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57F1E1-155B-4E35-A7F6-1C6F586BC17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8398652-507B-45F9-9AC4-5A4BD356E216}">
      <dgm:prSet phldrT="[Text]" custT="1"/>
      <dgm:spPr/>
      <dgm:t>
        <a:bodyPr/>
        <a:lstStyle/>
        <a:p>
          <a:endParaRPr lang="en-GB" sz="1600" b="0" dirty="0">
            <a:latin typeface="+mj-lt"/>
          </a:endParaRPr>
        </a:p>
      </dgm:t>
    </dgm:pt>
    <dgm:pt modelId="{61A32B0C-6498-4085-9C32-F20A29EEEC11}" type="parTrans" cxnId="{13D065EA-ABFF-4ED1-B491-023DBF32C677}">
      <dgm:prSet/>
      <dgm:spPr/>
      <dgm:t>
        <a:bodyPr/>
        <a:lstStyle/>
        <a:p>
          <a:endParaRPr lang="en-GB"/>
        </a:p>
      </dgm:t>
    </dgm:pt>
    <dgm:pt modelId="{D7B52D88-B8BA-476A-AD43-28D4912608EE}" type="sibTrans" cxnId="{13D065EA-ABFF-4ED1-B491-023DBF32C677}">
      <dgm:prSet/>
      <dgm:spPr/>
      <dgm:t>
        <a:bodyPr/>
        <a:lstStyle/>
        <a:p>
          <a:endParaRPr lang="en-GB"/>
        </a:p>
      </dgm:t>
    </dgm:pt>
    <dgm:pt modelId="{702D45BB-3C5E-44BD-9A06-04E1A33D11BC}">
      <dgm:prSet phldrT="[Text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Организационное отделение</a:t>
          </a:r>
          <a:r>
            <a:rPr lang="en-GB" sz="16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ЕЦБ должен выполнять процедуры автономного принятия решения по своим надзорным и функциональным подразделениям</a:t>
          </a:r>
          <a:endParaRPr lang="en-GB" sz="1600" dirty="0"/>
        </a:p>
      </dgm:t>
    </dgm:pt>
    <dgm:pt modelId="{B2743164-929F-4594-9B8E-E40002EC1931}" type="parTrans" cxnId="{2141D0C1-BA93-4127-939A-112E50AFEE5C}">
      <dgm:prSet/>
      <dgm:spPr/>
      <dgm:t>
        <a:bodyPr/>
        <a:lstStyle/>
        <a:p>
          <a:endParaRPr lang="en-GB"/>
        </a:p>
      </dgm:t>
    </dgm:pt>
    <dgm:pt modelId="{2C6572D0-747B-4B01-B509-DB219527E7E8}" type="sibTrans" cxnId="{2141D0C1-BA93-4127-939A-112E50AFEE5C}">
      <dgm:prSet/>
      <dgm:spPr/>
      <dgm:t>
        <a:bodyPr/>
        <a:lstStyle/>
        <a:p>
          <a:endParaRPr lang="en-GB"/>
        </a:p>
      </dgm:t>
    </dgm:pt>
    <dgm:pt modelId="{DFC1B2EA-CF63-4A42-9950-BD31A72020A6}">
      <dgm:prSet phldrT="[Text]" custT="1"/>
      <dgm:spPr/>
      <dgm:t>
        <a:bodyPr/>
        <a:lstStyle/>
        <a:p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ЕЦБ должен выполнять </a:t>
          </a:r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задачи в области надзора</a:t>
          </a:r>
          <a:r>
            <a:rPr lang="en-US" sz="1600" dirty="0" smtClean="0">
              <a:solidFill>
                <a:srgbClr val="C00000"/>
              </a:solidFill>
              <a:sym typeface="Arial" pitchFamily="34" charset="0"/>
            </a:rPr>
            <a:t> </a:t>
          </a:r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без ущерба и </a:t>
          </a:r>
          <a:r>
            <a:rPr lang="en-US" sz="16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отдельно</a:t>
          </a:r>
          <a:r>
            <a:rPr lang="en-US" sz="16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от задач, связанных с </a:t>
          </a:r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валютной политикой и другими задачами</a:t>
          </a:r>
          <a:endParaRPr lang="en-GB" sz="1600" dirty="0" smtClean="0">
            <a:solidFill>
              <a:srgbClr val="C00000"/>
            </a:solidFill>
            <a:sym typeface="Arial" pitchFamily="34" charset="0"/>
          </a:endParaRPr>
        </a:p>
        <a:p>
          <a:endParaRPr lang="en-GB" sz="1600" dirty="0"/>
        </a:p>
      </dgm:t>
    </dgm:pt>
    <dgm:pt modelId="{8D633D95-BF0A-49B7-9F86-4763C10E6125}" type="parTrans" cxnId="{63758B87-F1CD-4491-8AD0-D78ACD0F7A43}">
      <dgm:prSet/>
      <dgm:spPr/>
      <dgm:t>
        <a:bodyPr/>
        <a:lstStyle/>
        <a:p>
          <a:endParaRPr lang="en-GB"/>
        </a:p>
      </dgm:t>
    </dgm:pt>
    <dgm:pt modelId="{F2B83B99-EFCA-42F6-A835-69F116B033D6}" type="sibTrans" cxnId="{63758B87-F1CD-4491-8AD0-D78ACD0F7A43}">
      <dgm:prSet/>
      <dgm:spPr/>
      <dgm:t>
        <a:bodyPr/>
        <a:lstStyle/>
        <a:p>
          <a:endParaRPr lang="en-GB"/>
        </a:p>
      </dgm:t>
    </dgm:pt>
    <dgm:pt modelId="{1E2FEB90-6B02-424F-9152-7B196673F99B}">
      <dgm:prSet phldrT="[Text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Профессиональная тайна</a:t>
          </a:r>
          <a:r>
            <a:rPr lang="en-GB" sz="1600" dirty="0" smtClean="0">
              <a:solidFill>
                <a:srgbClr val="C00000"/>
              </a:solidFill>
              <a:sym typeface="Arial" pitchFamily="34" charset="0"/>
            </a:rPr>
            <a:t>: </a:t>
          </a:r>
          <a:r>
            <a:rPr lang="ru-RU" sz="1600" dirty="0" smtClean="0">
              <a:solidFill>
                <a:schemeClr val="tx2"/>
              </a:solidFill>
              <a:sym typeface="Arial" pitchFamily="34" charset="0"/>
            </a:rPr>
            <a:t>лица, осуществляющие надзорные функции, должны даже после завершения выполнения своих обязанностей не раскрывать информацию, относящуюся к профессиональной тайне</a:t>
          </a:r>
          <a:endParaRPr lang="en-US" sz="1600" dirty="0" smtClean="0">
            <a:solidFill>
              <a:schemeClr val="tx2"/>
            </a:solidFill>
            <a:sym typeface="Arial" pitchFamily="34" charset="0"/>
          </a:endParaRPr>
        </a:p>
      </dgm:t>
    </dgm:pt>
    <dgm:pt modelId="{7F12EE39-8D9E-4BFA-AFF6-8B5C6CBAF2C9}" type="parTrans" cxnId="{E28F211E-288B-4160-AC71-57FD779C48B9}">
      <dgm:prSet/>
      <dgm:spPr/>
      <dgm:t>
        <a:bodyPr/>
        <a:lstStyle/>
        <a:p>
          <a:endParaRPr lang="en-GB"/>
        </a:p>
      </dgm:t>
    </dgm:pt>
    <dgm:pt modelId="{E42C0E9F-3784-42EB-80E9-07C88CF67510}" type="sibTrans" cxnId="{E28F211E-288B-4160-AC71-57FD779C48B9}">
      <dgm:prSet/>
      <dgm:spPr/>
      <dgm:t>
        <a:bodyPr/>
        <a:lstStyle/>
        <a:p>
          <a:endParaRPr lang="en-GB"/>
        </a:p>
      </dgm:t>
    </dgm:pt>
    <dgm:pt modelId="{B18F9EE1-B728-471C-A960-A271694DCA59}">
      <dgm:prSet phldrT="[Text]" custT="1"/>
      <dgm:spPr/>
      <dgm:t>
        <a:bodyPr/>
        <a:lstStyle/>
        <a:p>
          <a:r>
            <a:rPr lang="ru-RU" sz="1500" dirty="0" smtClean="0">
              <a:solidFill>
                <a:srgbClr val="C00000"/>
              </a:solidFill>
              <a:sym typeface="Arial" pitchFamily="34" charset="0"/>
            </a:rPr>
            <a:t>Обмен конфиденциальной информацией между политическими подразделениями</a:t>
          </a:r>
          <a:r>
            <a:rPr lang="en-US" sz="15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500" dirty="0" smtClean="0">
              <a:solidFill>
                <a:srgbClr val="003399"/>
              </a:solidFill>
              <a:sym typeface="Arial" pitchFamily="34" charset="0"/>
            </a:rPr>
            <a:t>по требованию и по мере необходимости</a:t>
          </a:r>
          <a:r>
            <a:rPr lang="en-US" sz="1500" dirty="0" smtClean="0">
              <a:solidFill>
                <a:srgbClr val="003399"/>
              </a:solidFill>
              <a:sym typeface="Arial" pitchFamily="34" charset="0"/>
            </a:rPr>
            <a:t>, </a:t>
          </a:r>
          <a:r>
            <a:rPr lang="ru-RU" sz="1500" dirty="0" smtClean="0">
              <a:solidFill>
                <a:srgbClr val="003399"/>
              </a:solidFill>
              <a:sym typeface="Arial" pitchFamily="34" charset="0"/>
            </a:rPr>
            <a:t>подлежит утверждению Исполнительного совета</a:t>
          </a:r>
          <a:r>
            <a:rPr lang="en-US" sz="1500" dirty="0" smtClean="0">
              <a:solidFill>
                <a:srgbClr val="003399"/>
              </a:solidFill>
              <a:sym typeface="Arial" pitchFamily="34" charset="0"/>
            </a:rPr>
            <a:t>, </a:t>
          </a:r>
          <a:r>
            <a:rPr lang="ru-RU" sz="1500" dirty="0" smtClean="0">
              <a:solidFill>
                <a:srgbClr val="003399"/>
              </a:solidFill>
              <a:sym typeface="Arial" pitchFamily="34" charset="0"/>
            </a:rPr>
            <a:t>кроме случаев, когда</a:t>
          </a:r>
          <a:r>
            <a:rPr lang="en-US" sz="15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500" dirty="0" smtClean="0">
              <a:solidFill>
                <a:srgbClr val="003399"/>
              </a:solidFill>
              <a:sym typeface="Arial" pitchFamily="34" charset="0"/>
            </a:rPr>
            <a:t>законодательств ЕС предусматривает иное</a:t>
          </a:r>
          <a:endParaRPr lang="en-US" sz="1500" dirty="0" smtClean="0">
            <a:solidFill>
              <a:srgbClr val="003399"/>
            </a:solidFill>
            <a:sym typeface="Arial" pitchFamily="34" charset="0"/>
          </a:endParaRPr>
        </a:p>
        <a:p>
          <a:endParaRPr lang="en-US" sz="1600" dirty="0" smtClean="0">
            <a:solidFill>
              <a:srgbClr val="003399"/>
            </a:solidFill>
            <a:sym typeface="Arial" pitchFamily="34" charset="0"/>
          </a:endParaRPr>
        </a:p>
        <a:p>
          <a:r>
            <a:rPr lang="ru-RU" sz="1600" dirty="0" smtClean="0">
              <a:solidFill>
                <a:srgbClr val="C00000"/>
              </a:solidFill>
              <a:sym typeface="Arial" pitchFamily="34" charset="0"/>
            </a:rPr>
            <a:t>Анализ конфиденциальной информации</a:t>
          </a:r>
          <a:r>
            <a:rPr lang="en-US" sz="16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проводится автономно принимающим политическим подразделением в соответствии со своей целью</a:t>
          </a:r>
          <a:r>
            <a:rPr lang="en-US" sz="1600" dirty="0" smtClean="0">
              <a:solidFill>
                <a:srgbClr val="003399"/>
              </a:solidFill>
              <a:sym typeface="Arial" pitchFamily="34" charset="0"/>
            </a:rPr>
            <a:t>. </a:t>
          </a:r>
          <a:r>
            <a:rPr lang="ru-RU" sz="1600" dirty="0" smtClean="0">
              <a:solidFill>
                <a:srgbClr val="003399"/>
              </a:solidFill>
              <a:sym typeface="Arial" pitchFamily="34" charset="0"/>
            </a:rPr>
            <a:t>Любое последующее решение принимает исключительно на этой основе</a:t>
          </a:r>
          <a:endParaRPr lang="en-US" sz="1600" dirty="0" smtClean="0">
            <a:solidFill>
              <a:srgbClr val="003399"/>
            </a:solidFill>
            <a:sym typeface="Arial" pitchFamily="34" charset="0"/>
          </a:endParaRPr>
        </a:p>
      </dgm:t>
    </dgm:pt>
    <dgm:pt modelId="{51CAE596-B853-4087-9576-B31C38954192}" type="sibTrans" cxnId="{989F7901-C37A-4B18-AFC5-05C863042A9F}">
      <dgm:prSet/>
      <dgm:spPr/>
      <dgm:t>
        <a:bodyPr/>
        <a:lstStyle/>
        <a:p>
          <a:endParaRPr lang="en-GB"/>
        </a:p>
      </dgm:t>
    </dgm:pt>
    <dgm:pt modelId="{5CBC4548-6136-4A2F-A70F-3626209DB9CE}" type="parTrans" cxnId="{989F7901-C37A-4B18-AFC5-05C863042A9F}">
      <dgm:prSet/>
      <dgm:spPr/>
      <dgm:t>
        <a:bodyPr/>
        <a:lstStyle/>
        <a:p>
          <a:endParaRPr lang="en-GB"/>
        </a:p>
      </dgm:t>
    </dgm:pt>
    <dgm:pt modelId="{472F9BFE-DC6F-46B4-9F74-4074B21CAF24}" type="pres">
      <dgm:prSet presAssocID="{BE57F1E1-155B-4E35-A7F6-1C6F586BC17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49694EC6-51F5-4611-BD03-58924BED2A60}" type="pres">
      <dgm:prSet presAssocID="{A8398652-507B-45F9-9AC4-5A4BD356E216}" presName="thickLine" presStyleLbl="alignNode1" presStyleIdx="0" presStyleCnt="1"/>
      <dgm:spPr/>
    </dgm:pt>
    <dgm:pt modelId="{AA8F8F8D-F449-439E-A73B-CEE31F73858D}" type="pres">
      <dgm:prSet presAssocID="{A8398652-507B-45F9-9AC4-5A4BD356E216}" presName="horz1" presStyleCnt="0"/>
      <dgm:spPr/>
    </dgm:pt>
    <dgm:pt modelId="{2E7CFCB4-2190-4F40-A4EC-EA75B383C67F}" type="pres">
      <dgm:prSet presAssocID="{A8398652-507B-45F9-9AC4-5A4BD356E216}" presName="tx1" presStyleLbl="revTx" presStyleIdx="0" presStyleCnt="5"/>
      <dgm:spPr/>
      <dgm:t>
        <a:bodyPr/>
        <a:lstStyle/>
        <a:p>
          <a:endParaRPr lang="en-GB"/>
        </a:p>
      </dgm:t>
    </dgm:pt>
    <dgm:pt modelId="{CF1D3336-5D6D-4E0B-A57A-A5D742B422A7}" type="pres">
      <dgm:prSet presAssocID="{A8398652-507B-45F9-9AC4-5A4BD356E216}" presName="vert1" presStyleCnt="0"/>
      <dgm:spPr/>
    </dgm:pt>
    <dgm:pt modelId="{02B9D9C6-0C7A-41EE-B5FA-2B2CA783EADF}" type="pres">
      <dgm:prSet presAssocID="{702D45BB-3C5E-44BD-9A06-04E1A33D11BC}" presName="vertSpace2a" presStyleCnt="0"/>
      <dgm:spPr/>
    </dgm:pt>
    <dgm:pt modelId="{A90C9B96-3BDD-47C0-844F-5DECD6C7FE75}" type="pres">
      <dgm:prSet presAssocID="{702D45BB-3C5E-44BD-9A06-04E1A33D11BC}" presName="horz2" presStyleCnt="0"/>
      <dgm:spPr/>
    </dgm:pt>
    <dgm:pt modelId="{B9568167-E106-4E59-B480-A0CC5E7673B9}" type="pres">
      <dgm:prSet presAssocID="{702D45BB-3C5E-44BD-9A06-04E1A33D11BC}" presName="horzSpace2" presStyleCnt="0"/>
      <dgm:spPr/>
    </dgm:pt>
    <dgm:pt modelId="{87B61FC3-1E34-4757-B683-7CF963A60CEC}" type="pres">
      <dgm:prSet presAssocID="{702D45BB-3C5E-44BD-9A06-04E1A33D11BC}" presName="tx2" presStyleLbl="revTx" presStyleIdx="1" presStyleCnt="5" custLinFactNeighborY="85406"/>
      <dgm:spPr/>
      <dgm:t>
        <a:bodyPr/>
        <a:lstStyle/>
        <a:p>
          <a:endParaRPr lang="en-GB"/>
        </a:p>
      </dgm:t>
    </dgm:pt>
    <dgm:pt modelId="{4499B23E-6CA1-4238-A1FE-8CE988300CFC}" type="pres">
      <dgm:prSet presAssocID="{702D45BB-3C5E-44BD-9A06-04E1A33D11BC}" presName="vert2" presStyleCnt="0"/>
      <dgm:spPr/>
    </dgm:pt>
    <dgm:pt modelId="{F56D21DE-A072-42D0-90A5-45C15140FEA0}" type="pres">
      <dgm:prSet presAssocID="{702D45BB-3C5E-44BD-9A06-04E1A33D11BC}" presName="thinLine2b" presStyleLbl="callout" presStyleIdx="0" presStyleCnt="4" custLinFactY="-300000" custLinFactNeighborY="-352289"/>
      <dgm:spPr/>
      <dgm:t>
        <a:bodyPr/>
        <a:lstStyle/>
        <a:p>
          <a:endParaRPr lang="en-GB"/>
        </a:p>
      </dgm:t>
    </dgm:pt>
    <dgm:pt modelId="{FC1459E7-44E2-4747-B7B2-33B102612B96}" type="pres">
      <dgm:prSet presAssocID="{702D45BB-3C5E-44BD-9A06-04E1A33D11BC}" presName="vertSpace2b" presStyleCnt="0"/>
      <dgm:spPr/>
    </dgm:pt>
    <dgm:pt modelId="{E29F2AED-D235-414B-8C5F-17935BEADEC0}" type="pres">
      <dgm:prSet presAssocID="{DFC1B2EA-CF63-4A42-9950-BD31A72020A6}" presName="horz2" presStyleCnt="0"/>
      <dgm:spPr/>
    </dgm:pt>
    <dgm:pt modelId="{C746DA78-E4CA-4BC6-ACAF-FA121E490A96}" type="pres">
      <dgm:prSet presAssocID="{DFC1B2EA-CF63-4A42-9950-BD31A72020A6}" presName="horzSpace2" presStyleCnt="0"/>
      <dgm:spPr/>
    </dgm:pt>
    <dgm:pt modelId="{4E010D57-FDA8-46FA-9B7A-13A5A153B5B1}" type="pres">
      <dgm:prSet presAssocID="{DFC1B2EA-CF63-4A42-9950-BD31A72020A6}" presName="tx2" presStyleLbl="revTx" presStyleIdx="2" presStyleCnt="5" custScaleY="35438" custLinFactNeighborY="-92042"/>
      <dgm:spPr/>
      <dgm:t>
        <a:bodyPr/>
        <a:lstStyle/>
        <a:p>
          <a:endParaRPr lang="en-GB"/>
        </a:p>
      </dgm:t>
    </dgm:pt>
    <dgm:pt modelId="{80A89803-909C-4F65-AD09-B901B2D95EDD}" type="pres">
      <dgm:prSet presAssocID="{DFC1B2EA-CF63-4A42-9950-BD31A72020A6}" presName="vert2" presStyleCnt="0"/>
      <dgm:spPr/>
    </dgm:pt>
    <dgm:pt modelId="{0EE12BC3-0121-4E96-9769-63675B477F55}" type="pres">
      <dgm:prSet presAssocID="{DFC1B2EA-CF63-4A42-9950-BD31A72020A6}" presName="thinLine2b" presStyleLbl="callout" presStyleIdx="1" presStyleCnt="4" custLinFactY="100000" custLinFactNeighborY="167170"/>
      <dgm:spPr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3F18DB5-58B8-4306-8AC2-F8A2ACD9E983}" type="pres">
      <dgm:prSet presAssocID="{DFC1B2EA-CF63-4A42-9950-BD31A72020A6}" presName="vertSpace2b" presStyleCnt="0"/>
      <dgm:spPr/>
    </dgm:pt>
    <dgm:pt modelId="{34A4A110-48FC-4541-B3BD-6632583BE7C8}" type="pres">
      <dgm:prSet presAssocID="{1E2FEB90-6B02-424F-9152-7B196673F99B}" presName="horz2" presStyleCnt="0"/>
      <dgm:spPr/>
    </dgm:pt>
    <dgm:pt modelId="{483CC2F8-BE6F-4053-9C4E-948CCE96687D}" type="pres">
      <dgm:prSet presAssocID="{1E2FEB90-6B02-424F-9152-7B196673F99B}" presName="horzSpace2" presStyleCnt="0"/>
      <dgm:spPr/>
    </dgm:pt>
    <dgm:pt modelId="{8F88C858-785C-4267-9F1F-A95576C2D03B}" type="pres">
      <dgm:prSet presAssocID="{1E2FEB90-6B02-424F-9152-7B196673F99B}" presName="tx2" presStyleLbl="revTx" presStyleIdx="3" presStyleCnt="5" custLinFactNeighborY="6377"/>
      <dgm:spPr/>
      <dgm:t>
        <a:bodyPr/>
        <a:lstStyle/>
        <a:p>
          <a:endParaRPr lang="en-GB"/>
        </a:p>
      </dgm:t>
    </dgm:pt>
    <dgm:pt modelId="{D9EE2DB5-A0E6-4993-8336-B6F79F0BE992}" type="pres">
      <dgm:prSet presAssocID="{1E2FEB90-6B02-424F-9152-7B196673F99B}" presName="vert2" presStyleCnt="0"/>
      <dgm:spPr/>
    </dgm:pt>
    <dgm:pt modelId="{4B1344BE-FC58-4EB1-8C50-82E3BEE98CCE}" type="pres">
      <dgm:prSet presAssocID="{1E2FEB90-6B02-424F-9152-7B196673F99B}" presName="thinLine2b" presStyleLbl="callout" presStyleIdx="2" presStyleCnt="4" custLinFactY="-170270" custLinFactNeighborY="-200000"/>
      <dgm:spPr/>
    </dgm:pt>
    <dgm:pt modelId="{8D6DF18B-4244-453D-8D2B-EFCE2C513829}" type="pres">
      <dgm:prSet presAssocID="{1E2FEB90-6B02-424F-9152-7B196673F99B}" presName="vertSpace2b" presStyleCnt="0"/>
      <dgm:spPr/>
    </dgm:pt>
    <dgm:pt modelId="{FA0D42EA-50FD-49BD-B587-99FFD50DEB1E}" type="pres">
      <dgm:prSet presAssocID="{B18F9EE1-B728-471C-A960-A271694DCA59}" presName="horz2" presStyleCnt="0"/>
      <dgm:spPr/>
    </dgm:pt>
    <dgm:pt modelId="{88771B0F-17DC-482A-8A0E-A2D0AB515C75}" type="pres">
      <dgm:prSet presAssocID="{B18F9EE1-B728-471C-A960-A271694DCA59}" presName="horzSpace2" presStyleCnt="0"/>
      <dgm:spPr/>
    </dgm:pt>
    <dgm:pt modelId="{E2E0F290-7CBF-4C73-A416-1145B929C7FB}" type="pres">
      <dgm:prSet presAssocID="{B18F9EE1-B728-471C-A960-A271694DCA59}" presName="tx2" presStyleLbl="revTx" presStyleIdx="4" presStyleCnt="5" custScaleY="53101" custLinFactNeighborY="-21198"/>
      <dgm:spPr/>
      <dgm:t>
        <a:bodyPr/>
        <a:lstStyle/>
        <a:p>
          <a:endParaRPr lang="en-GB"/>
        </a:p>
      </dgm:t>
    </dgm:pt>
    <dgm:pt modelId="{ED6FA57D-E3FF-4C02-AB12-AB7977D09FA8}" type="pres">
      <dgm:prSet presAssocID="{B18F9EE1-B728-471C-A960-A271694DCA59}" presName="vert2" presStyleCnt="0"/>
      <dgm:spPr/>
    </dgm:pt>
    <dgm:pt modelId="{99981115-746B-46BF-B63A-0B193F2B7D00}" type="pres">
      <dgm:prSet presAssocID="{B18F9EE1-B728-471C-A960-A271694DCA59}" presName="thinLine2b" presStyleLbl="callout" presStyleIdx="3" presStyleCnt="4" custLinFactY="100000" custLinFactNeighborY="165253"/>
      <dgm:spPr/>
    </dgm:pt>
    <dgm:pt modelId="{C81C1CB5-A652-40A9-8F27-D914222A6E0F}" type="pres">
      <dgm:prSet presAssocID="{B18F9EE1-B728-471C-A960-A271694DCA59}" presName="vertSpace2b" presStyleCnt="0"/>
      <dgm:spPr/>
    </dgm:pt>
  </dgm:ptLst>
  <dgm:cxnLst>
    <dgm:cxn modelId="{63758B87-F1CD-4491-8AD0-D78ACD0F7A43}" srcId="{A8398652-507B-45F9-9AC4-5A4BD356E216}" destId="{DFC1B2EA-CF63-4A42-9950-BD31A72020A6}" srcOrd="1" destOrd="0" parTransId="{8D633D95-BF0A-49B7-9F86-4763C10E6125}" sibTransId="{F2B83B99-EFCA-42F6-A835-69F116B033D6}"/>
    <dgm:cxn modelId="{BF99D84E-4F91-418D-9A9C-26AEFC7E692D}" type="presOf" srcId="{A8398652-507B-45F9-9AC4-5A4BD356E216}" destId="{2E7CFCB4-2190-4F40-A4EC-EA75B383C67F}" srcOrd="0" destOrd="0" presId="urn:microsoft.com/office/officeart/2008/layout/LinedList"/>
    <dgm:cxn modelId="{50C4DA70-0A97-431D-8BE8-556FD4D303CD}" type="presOf" srcId="{1E2FEB90-6B02-424F-9152-7B196673F99B}" destId="{8F88C858-785C-4267-9F1F-A95576C2D03B}" srcOrd="0" destOrd="0" presId="urn:microsoft.com/office/officeart/2008/layout/LinedList"/>
    <dgm:cxn modelId="{13D065EA-ABFF-4ED1-B491-023DBF32C677}" srcId="{BE57F1E1-155B-4E35-A7F6-1C6F586BC175}" destId="{A8398652-507B-45F9-9AC4-5A4BD356E216}" srcOrd="0" destOrd="0" parTransId="{61A32B0C-6498-4085-9C32-F20A29EEEC11}" sibTransId="{D7B52D88-B8BA-476A-AD43-28D4912608EE}"/>
    <dgm:cxn modelId="{4D3F7A9F-9A96-45F6-A889-9FD7446D864A}" type="presOf" srcId="{DFC1B2EA-CF63-4A42-9950-BD31A72020A6}" destId="{4E010D57-FDA8-46FA-9B7A-13A5A153B5B1}" srcOrd="0" destOrd="0" presId="urn:microsoft.com/office/officeart/2008/layout/LinedList"/>
    <dgm:cxn modelId="{2141D0C1-BA93-4127-939A-112E50AFEE5C}" srcId="{A8398652-507B-45F9-9AC4-5A4BD356E216}" destId="{702D45BB-3C5E-44BD-9A06-04E1A33D11BC}" srcOrd="0" destOrd="0" parTransId="{B2743164-929F-4594-9B8E-E40002EC1931}" sibTransId="{2C6572D0-747B-4B01-B509-DB219527E7E8}"/>
    <dgm:cxn modelId="{E28F211E-288B-4160-AC71-57FD779C48B9}" srcId="{A8398652-507B-45F9-9AC4-5A4BD356E216}" destId="{1E2FEB90-6B02-424F-9152-7B196673F99B}" srcOrd="2" destOrd="0" parTransId="{7F12EE39-8D9E-4BFA-AFF6-8B5C6CBAF2C9}" sibTransId="{E42C0E9F-3784-42EB-80E9-07C88CF67510}"/>
    <dgm:cxn modelId="{989F7901-C37A-4B18-AFC5-05C863042A9F}" srcId="{A8398652-507B-45F9-9AC4-5A4BD356E216}" destId="{B18F9EE1-B728-471C-A960-A271694DCA59}" srcOrd="3" destOrd="0" parTransId="{5CBC4548-6136-4A2F-A70F-3626209DB9CE}" sibTransId="{51CAE596-B853-4087-9576-B31C38954192}"/>
    <dgm:cxn modelId="{87443422-7031-440F-A87B-7337A7294ED3}" type="presOf" srcId="{BE57F1E1-155B-4E35-A7F6-1C6F586BC175}" destId="{472F9BFE-DC6F-46B4-9F74-4074B21CAF24}" srcOrd="0" destOrd="0" presId="urn:microsoft.com/office/officeart/2008/layout/LinedList"/>
    <dgm:cxn modelId="{BF1E7EB1-D946-4F04-BAAB-80BE0D454EDE}" type="presOf" srcId="{702D45BB-3C5E-44BD-9A06-04E1A33D11BC}" destId="{87B61FC3-1E34-4757-B683-7CF963A60CEC}" srcOrd="0" destOrd="0" presId="urn:microsoft.com/office/officeart/2008/layout/LinedList"/>
    <dgm:cxn modelId="{4A297033-3CFD-4A66-8C82-B53B6515A587}" type="presOf" srcId="{B18F9EE1-B728-471C-A960-A271694DCA59}" destId="{E2E0F290-7CBF-4C73-A416-1145B929C7FB}" srcOrd="0" destOrd="0" presId="urn:microsoft.com/office/officeart/2008/layout/LinedList"/>
    <dgm:cxn modelId="{9BCCB1B2-2DDE-4188-9A59-0EEEAF6F3645}" type="presParOf" srcId="{472F9BFE-DC6F-46B4-9F74-4074B21CAF24}" destId="{49694EC6-51F5-4611-BD03-58924BED2A60}" srcOrd="0" destOrd="0" presId="urn:microsoft.com/office/officeart/2008/layout/LinedList"/>
    <dgm:cxn modelId="{E7DF087C-CAB1-476A-81DB-064050EC12F8}" type="presParOf" srcId="{472F9BFE-DC6F-46B4-9F74-4074B21CAF24}" destId="{AA8F8F8D-F449-439E-A73B-CEE31F73858D}" srcOrd="1" destOrd="0" presId="urn:microsoft.com/office/officeart/2008/layout/LinedList"/>
    <dgm:cxn modelId="{9CFB20B8-040D-442B-BBA8-2E93A0D56682}" type="presParOf" srcId="{AA8F8F8D-F449-439E-A73B-CEE31F73858D}" destId="{2E7CFCB4-2190-4F40-A4EC-EA75B383C67F}" srcOrd="0" destOrd="0" presId="urn:microsoft.com/office/officeart/2008/layout/LinedList"/>
    <dgm:cxn modelId="{B29D69E6-929A-4A2F-BAA4-003FF81E93A1}" type="presParOf" srcId="{AA8F8F8D-F449-439E-A73B-CEE31F73858D}" destId="{CF1D3336-5D6D-4E0B-A57A-A5D742B422A7}" srcOrd="1" destOrd="0" presId="urn:microsoft.com/office/officeart/2008/layout/LinedList"/>
    <dgm:cxn modelId="{D45FC497-710B-4189-BDBB-49BC952A1DCC}" type="presParOf" srcId="{CF1D3336-5D6D-4E0B-A57A-A5D742B422A7}" destId="{02B9D9C6-0C7A-41EE-B5FA-2B2CA783EADF}" srcOrd="0" destOrd="0" presId="urn:microsoft.com/office/officeart/2008/layout/LinedList"/>
    <dgm:cxn modelId="{F999F3CB-D716-474F-8F53-8C30C8F1938D}" type="presParOf" srcId="{CF1D3336-5D6D-4E0B-A57A-A5D742B422A7}" destId="{A90C9B96-3BDD-47C0-844F-5DECD6C7FE75}" srcOrd="1" destOrd="0" presId="urn:microsoft.com/office/officeart/2008/layout/LinedList"/>
    <dgm:cxn modelId="{E4856BEE-97D5-45A4-9A00-F046AB24DCD7}" type="presParOf" srcId="{A90C9B96-3BDD-47C0-844F-5DECD6C7FE75}" destId="{B9568167-E106-4E59-B480-A0CC5E7673B9}" srcOrd="0" destOrd="0" presId="urn:microsoft.com/office/officeart/2008/layout/LinedList"/>
    <dgm:cxn modelId="{33B53509-B803-4732-911A-5CA2DCE64E10}" type="presParOf" srcId="{A90C9B96-3BDD-47C0-844F-5DECD6C7FE75}" destId="{87B61FC3-1E34-4757-B683-7CF963A60CEC}" srcOrd="1" destOrd="0" presId="urn:microsoft.com/office/officeart/2008/layout/LinedList"/>
    <dgm:cxn modelId="{66BC50E2-D239-4FBE-ABEE-2B774C7C3201}" type="presParOf" srcId="{A90C9B96-3BDD-47C0-844F-5DECD6C7FE75}" destId="{4499B23E-6CA1-4238-A1FE-8CE988300CFC}" srcOrd="2" destOrd="0" presId="urn:microsoft.com/office/officeart/2008/layout/LinedList"/>
    <dgm:cxn modelId="{88E516C5-65F4-40FC-8BD5-2EEECC81DB18}" type="presParOf" srcId="{CF1D3336-5D6D-4E0B-A57A-A5D742B422A7}" destId="{F56D21DE-A072-42D0-90A5-45C15140FEA0}" srcOrd="2" destOrd="0" presId="urn:microsoft.com/office/officeart/2008/layout/LinedList"/>
    <dgm:cxn modelId="{39310F61-2FFE-4723-AC81-F43101D564B8}" type="presParOf" srcId="{CF1D3336-5D6D-4E0B-A57A-A5D742B422A7}" destId="{FC1459E7-44E2-4747-B7B2-33B102612B96}" srcOrd="3" destOrd="0" presId="urn:microsoft.com/office/officeart/2008/layout/LinedList"/>
    <dgm:cxn modelId="{F4F11A85-5D38-4D26-8D42-C225E42526CB}" type="presParOf" srcId="{CF1D3336-5D6D-4E0B-A57A-A5D742B422A7}" destId="{E29F2AED-D235-414B-8C5F-17935BEADEC0}" srcOrd="4" destOrd="0" presId="urn:microsoft.com/office/officeart/2008/layout/LinedList"/>
    <dgm:cxn modelId="{EBAB58CC-CBF7-4610-9E27-CFAA8E3236AF}" type="presParOf" srcId="{E29F2AED-D235-414B-8C5F-17935BEADEC0}" destId="{C746DA78-E4CA-4BC6-ACAF-FA121E490A96}" srcOrd="0" destOrd="0" presId="urn:microsoft.com/office/officeart/2008/layout/LinedList"/>
    <dgm:cxn modelId="{43FC30F5-D5EC-4C8C-B12A-5892CC3CFB6C}" type="presParOf" srcId="{E29F2AED-D235-414B-8C5F-17935BEADEC0}" destId="{4E010D57-FDA8-46FA-9B7A-13A5A153B5B1}" srcOrd="1" destOrd="0" presId="urn:microsoft.com/office/officeart/2008/layout/LinedList"/>
    <dgm:cxn modelId="{5D92FE29-B7E9-428D-9E10-362977E955CD}" type="presParOf" srcId="{E29F2AED-D235-414B-8C5F-17935BEADEC0}" destId="{80A89803-909C-4F65-AD09-B901B2D95EDD}" srcOrd="2" destOrd="0" presId="urn:microsoft.com/office/officeart/2008/layout/LinedList"/>
    <dgm:cxn modelId="{32F5F66F-F6A3-4FA5-AF44-1361D8E193D7}" type="presParOf" srcId="{CF1D3336-5D6D-4E0B-A57A-A5D742B422A7}" destId="{0EE12BC3-0121-4E96-9769-63675B477F55}" srcOrd="5" destOrd="0" presId="urn:microsoft.com/office/officeart/2008/layout/LinedList"/>
    <dgm:cxn modelId="{47E8B6F0-9FDF-4F20-91BA-C1CE68A03CAF}" type="presParOf" srcId="{CF1D3336-5D6D-4E0B-A57A-A5D742B422A7}" destId="{03F18DB5-58B8-4306-8AC2-F8A2ACD9E983}" srcOrd="6" destOrd="0" presId="urn:microsoft.com/office/officeart/2008/layout/LinedList"/>
    <dgm:cxn modelId="{222ED1D3-E72E-4910-A0AD-B8070903B352}" type="presParOf" srcId="{CF1D3336-5D6D-4E0B-A57A-A5D742B422A7}" destId="{34A4A110-48FC-4541-B3BD-6632583BE7C8}" srcOrd="7" destOrd="0" presId="urn:microsoft.com/office/officeart/2008/layout/LinedList"/>
    <dgm:cxn modelId="{18A195E7-F989-4997-9D38-B1025226E782}" type="presParOf" srcId="{34A4A110-48FC-4541-B3BD-6632583BE7C8}" destId="{483CC2F8-BE6F-4053-9C4E-948CCE96687D}" srcOrd="0" destOrd="0" presId="urn:microsoft.com/office/officeart/2008/layout/LinedList"/>
    <dgm:cxn modelId="{0046FBAA-B19A-4D51-B3D9-4B11EA46BE47}" type="presParOf" srcId="{34A4A110-48FC-4541-B3BD-6632583BE7C8}" destId="{8F88C858-785C-4267-9F1F-A95576C2D03B}" srcOrd="1" destOrd="0" presId="urn:microsoft.com/office/officeart/2008/layout/LinedList"/>
    <dgm:cxn modelId="{96B32967-00FD-4D32-976B-E6CB07D8F0CF}" type="presParOf" srcId="{34A4A110-48FC-4541-B3BD-6632583BE7C8}" destId="{D9EE2DB5-A0E6-4993-8336-B6F79F0BE992}" srcOrd="2" destOrd="0" presId="urn:microsoft.com/office/officeart/2008/layout/LinedList"/>
    <dgm:cxn modelId="{DD77CD27-20BD-4A75-B913-EC87E166CE52}" type="presParOf" srcId="{CF1D3336-5D6D-4E0B-A57A-A5D742B422A7}" destId="{4B1344BE-FC58-4EB1-8C50-82E3BEE98CCE}" srcOrd="8" destOrd="0" presId="urn:microsoft.com/office/officeart/2008/layout/LinedList"/>
    <dgm:cxn modelId="{E04AC297-4F96-45BE-9A14-4BE53DD38F7A}" type="presParOf" srcId="{CF1D3336-5D6D-4E0B-A57A-A5D742B422A7}" destId="{8D6DF18B-4244-453D-8D2B-EFCE2C513829}" srcOrd="9" destOrd="0" presId="urn:microsoft.com/office/officeart/2008/layout/LinedList"/>
    <dgm:cxn modelId="{0D94EE0C-7700-4F39-BCB4-D8E9B3544849}" type="presParOf" srcId="{CF1D3336-5D6D-4E0B-A57A-A5D742B422A7}" destId="{FA0D42EA-50FD-49BD-B587-99FFD50DEB1E}" srcOrd="10" destOrd="0" presId="urn:microsoft.com/office/officeart/2008/layout/LinedList"/>
    <dgm:cxn modelId="{6BD7BD44-A019-41B6-8DFA-29F6422AE937}" type="presParOf" srcId="{FA0D42EA-50FD-49BD-B587-99FFD50DEB1E}" destId="{88771B0F-17DC-482A-8A0E-A2D0AB515C75}" srcOrd="0" destOrd="0" presId="urn:microsoft.com/office/officeart/2008/layout/LinedList"/>
    <dgm:cxn modelId="{6A574FF3-21C1-4600-8687-92D801642E3B}" type="presParOf" srcId="{FA0D42EA-50FD-49BD-B587-99FFD50DEB1E}" destId="{E2E0F290-7CBF-4C73-A416-1145B929C7FB}" srcOrd="1" destOrd="0" presId="urn:microsoft.com/office/officeart/2008/layout/LinedList"/>
    <dgm:cxn modelId="{EE784ADB-83E9-4F1E-95EC-1152B454FA54}" type="presParOf" srcId="{FA0D42EA-50FD-49BD-B587-99FFD50DEB1E}" destId="{ED6FA57D-E3FF-4C02-AB12-AB7977D09FA8}" srcOrd="2" destOrd="0" presId="urn:microsoft.com/office/officeart/2008/layout/LinedList"/>
    <dgm:cxn modelId="{95F937EF-DAE7-43D7-BBEA-957187FC87FD}" type="presParOf" srcId="{CF1D3336-5D6D-4E0B-A57A-A5D742B422A7}" destId="{99981115-746B-46BF-B63A-0B193F2B7D00}" srcOrd="11" destOrd="0" presId="urn:microsoft.com/office/officeart/2008/layout/LinedList"/>
    <dgm:cxn modelId="{AF817EA4-8304-4489-BF50-8AEB2565E3B5}" type="presParOf" srcId="{CF1D3336-5D6D-4E0B-A57A-A5D742B422A7}" destId="{C81C1CB5-A652-40A9-8F27-D914222A6E0F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94EC6-51F5-4611-BD03-58924BED2A60}">
      <dsp:nvSpPr>
        <dsp:cNvPr id="0" name=""/>
        <dsp:cNvSpPr/>
      </dsp:nvSpPr>
      <dsp:spPr>
        <a:xfrm>
          <a:off x="0" y="1828"/>
          <a:ext cx="763284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CFCB4-2190-4F40-A4EC-EA75B383C67F}">
      <dsp:nvSpPr>
        <dsp:cNvPr id="0" name=""/>
        <dsp:cNvSpPr/>
      </dsp:nvSpPr>
      <dsp:spPr>
        <a:xfrm>
          <a:off x="0" y="1828"/>
          <a:ext cx="1526569" cy="3740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b="0" kern="1200" dirty="0">
            <a:latin typeface="+mj-lt"/>
          </a:endParaRPr>
        </a:p>
      </dsp:txBody>
      <dsp:txXfrm>
        <a:off x="0" y="1828"/>
        <a:ext cx="1526569" cy="3740759"/>
      </dsp:txXfrm>
    </dsp:sp>
    <dsp:sp modelId="{87B61FC3-1E34-4757-B683-7CF963A60CEC}">
      <dsp:nvSpPr>
        <dsp:cNvPr id="0" name=""/>
        <dsp:cNvSpPr/>
      </dsp:nvSpPr>
      <dsp:spPr>
        <a:xfrm>
          <a:off x="1641062" y="1080129"/>
          <a:ext cx="5991785" cy="1192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Организационное отделение</a:t>
          </a:r>
          <a:r>
            <a:rPr lang="en-GB" sz="1600" kern="12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ЕЦБ должен выполнять процедуры автономного принятия решения по своим надзорным и функциональным подразделениям</a:t>
          </a:r>
          <a:endParaRPr lang="en-GB" sz="1600" kern="1200" dirty="0"/>
        </a:p>
      </dsp:txBody>
      <dsp:txXfrm>
        <a:off x="1641062" y="1080129"/>
        <a:ext cx="5991785" cy="1192732"/>
      </dsp:txXfrm>
    </dsp:sp>
    <dsp:sp modelId="{F56D21DE-A072-42D0-90A5-45C15140FEA0}">
      <dsp:nvSpPr>
        <dsp:cNvPr id="0" name=""/>
        <dsp:cNvSpPr/>
      </dsp:nvSpPr>
      <dsp:spPr>
        <a:xfrm>
          <a:off x="1526569" y="936104"/>
          <a:ext cx="61062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10D57-FDA8-46FA-9B7A-13A5A153B5B1}">
      <dsp:nvSpPr>
        <dsp:cNvPr id="0" name=""/>
        <dsp:cNvSpPr/>
      </dsp:nvSpPr>
      <dsp:spPr>
        <a:xfrm>
          <a:off x="1641062" y="216019"/>
          <a:ext cx="5991785" cy="42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ЕЦБ должен выполнять </a:t>
          </a: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задачи в области надзора</a:t>
          </a:r>
          <a:r>
            <a:rPr lang="en-US" sz="1600" kern="1200" dirty="0" smtClean="0">
              <a:solidFill>
                <a:srgbClr val="C00000"/>
              </a:solidFill>
              <a:sym typeface="Arial" pitchFamily="34" charset="0"/>
            </a:rPr>
            <a:t> </a:t>
          </a: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без ущерба и </a:t>
          </a:r>
          <a:r>
            <a:rPr lang="en-US" sz="1600" kern="12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отдельно</a:t>
          </a:r>
          <a:r>
            <a:rPr lang="en-US" sz="1600" kern="12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от задач, связанных с </a:t>
          </a: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валютной политикой и другими задачами</a:t>
          </a:r>
          <a:endParaRPr lang="en-GB" sz="1600" kern="1200" dirty="0" smtClean="0">
            <a:solidFill>
              <a:srgbClr val="C00000"/>
            </a:solidFill>
            <a:sym typeface="Arial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/>
        </a:p>
      </dsp:txBody>
      <dsp:txXfrm>
        <a:off x="1641062" y="216019"/>
        <a:ext cx="5991785" cy="422680"/>
      </dsp:txXfrm>
    </dsp:sp>
    <dsp:sp modelId="{0EE12BC3-0121-4E96-9769-63675B477F55}">
      <dsp:nvSpPr>
        <dsp:cNvPr id="0" name=""/>
        <dsp:cNvSpPr/>
      </dsp:nvSpPr>
      <dsp:spPr>
        <a:xfrm>
          <a:off x="1526569" y="1872208"/>
          <a:ext cx="6106278" cy="0"/>
        </a:xfrm>
        <a:prstGeom prst="line">
          <a:avLst/>
        </a:prstGeom>
        <a:blipFill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88C858-785C-4267-9F1F-A95576C2D03B}">
      <dsp:nvSpPr>
        <dsp:cNvPr id="0" name=""/>
        <dsp:cNvSpPr/>
      </dsp:nvSpPr>
      <dsp:spPr>
        <a:xfrm>
          <a:off x="1641062" y="1872211"/>
          <a:ext cx="5991785" cy="1192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Профессиональная тайна</a:t>
          </a:r>
          <a:r>
            <a:rPr lang="en-GB" sz="1600" kern="1200" dirty="0" smtClean="0">
              <a:solidFill>
                <a:srgbClr val="C00000"/>
              </a:solidFill>
              <a:sym typeface="Arial" pitchFamily="34" charset="0"/>
            </a:rPr>
            <a:t>: </a:t>
          </a:r>
          <a:r>
            <a:rPr lang="ru-RU" sz="1600" kern="1200" dirty="0" smtClean="0">
              <a:solidFill>
                <a:schemeClr val="tx2"/>
              </a:solidFill>
              <a:sym typeface="Arial" pitchFamily="34" charset="0"/>
            </a:rPr>
            <a:t>лица, осуществляющие надзорные функции, должны даже после завершения выполнения своих обязанностей не раскрывать информацию, относящуюся к профессиональной тайне</a:t>
          </a:r>
          <a:endParaRPr lang="en-US" sz="1600" kern="1200" dirty="0" smtClean="0">
            <a:solidFill>
              <a:schemeClr val="tx2"/>
            </a:solidFill>
            <a:sym typeface="Arial" pitchFamily="34" charset="0"/>
          </a:endParaRPr>
        </a:p>
      </dsp:txBody>
      <dsp:txXfrm>
        <a:off x="1641062" y="1872211"/>
        <a:ext cx="5991785" cy="1192732"/>
      </dsp:txXfrm>
    </dsp:sp>
    <dsp:sp modelId="{4B1344BE-FC58-4EB1-8C50-82E3BEE98CCE}">
      <dsp:nvSpPr>
        <dsp:cNvPr id="0" name=""/>
        <dsp:cNvSpPr/>
      </dsp:nvSpPr>
      <dsp:spPr>
        <a:xfrm>
          <a:off x="1526569" y="2808312"/>
          <a:ext cx="61062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E0F290-7CBF-4C73-A416-1145B929C7FB}">
      <dsp:nvSpPr>
        <dsp:cNvPr id="0" name=""/>
        <dsp:cNvSpPr/>
      </dsp:nvSpPr>
      <dsp:spPr>
        <a:xfrm>
          <a:off x="1641062" y="2795684"/>
          <a:ext cx="5991785" cy="633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C00000"/>
              </a:solidFill>
              <a:sym typeface="Arial" pitchFamily="34" charset="0"/>
            </a:rPr>
            <a:t>Обмен конфиденциальной информацией между политическими подразделениями</a:t>
          </a:r>
          <a:r>
            <a:rPr lang="en-US" sz="1500" kern="12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500" kern="1200" dirty="0" smtClean="0">
              <a:solidFill>
                <a:srgbClr val="003399"/>
              </a:solidFill>
              <a:sym typeface="Arial" pitchFamily="34" charset="0"/>
            </a:rPr>
            <a:t>по требованию и по мере необходимости</a:t>
          </a:r>
          <a:r>
            <a:rPr lang="en-US" sz="1500" kern="1200" dirty="0" smtClean="0">
              <a:solidFill>
                <a:srgbClr val="003399"/>
              </a:solidFill>
              <a:sym typeface="Arial" pitchFamily="34" charset="0"/>
            </a:rPr>
            <a:t>, </a:t>
          </a:r>
          <a:r>
            <a:rPr lang="ru-RU" sz="1500" kern="1200" dirty="0" smtClean="0">
              <a:solidFill>
                <a:srgbClr val="003399"/>
              </a:solidFill>
              <a:sym typeface="Arial" pitchFamily="34" charset="0"/>
            </a:rPr>
            <a:t>подлежит утверждению Исполнительного совета</a:t>
          </a:r>
          <a:r>
            <a:rPr lang="en-US" sz="1500" kern="1200" dirty="0" smtClean="0">
              <a:solidFill>
                <a:srgbClr val="003399"/>
              </a:solidFill>
              <a:sym typeface="Arial" pitchFamily="34" charset="0"/>
            </a:rPr>
            <a:t>, </a:t>
          </a:r>
          <a:r>
            <a:rPr lang="ru-RU" sz="1500" kern="1200" dirty="0" smtClean="0">
              <a:solidFill>
                <a:srgbClr val="003399"/>
              </a:solidFill>
              <a:sym typeface="Arial" pitchFamily="34" charset="0"/>
            </a:rPr>
            <a:t>кроме случаев, когда</a:t>
          </a:r>
          <a:r>
            <a:rPr lang="en-US" sz="1500" kern="1200" dirty="0" smtClean="0">
              <a:solidFill>
                <a:srgbClr val="003399"/>
              </a:solidFill>
              <a:sym typeface="Arial" pitchFamily="34" charset="0"/>
            </a:rPr>
            <a:t> </a:t>
          </a:r>
          <a:r>
            <a:rPr lang="ru-RU" sz="1500" kern="1200" dirty="0" smtClean="0">
              <a:solidFill>
                <a:srgbClr val="003399"/>
              </a:solidFill>
              <a:sym typeface="Arial" pitchFamily="34" charset="0"/>
            </a:rPr>
            <a:t>законодательств ЕС предусматривает иное</a:t>
          </a:r>
          <a:endParaRPr lang="en-US" sz="1500" kern="1200" dirty="0" smtClean="0">
            <a:solidFill>
              <a:srgbClr val="003399"/>
            </a:solidFill>
            <a:sym typeface="Arial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>
            <a:solidFill>
              <a:srgbClr val="003399"/>
            </a:solidFill>
            <a:sym typeface="Arial" pitchFamily="34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  <a:sym typeface="Arial" pitchFamily="34" charset="0"/>
            </a:rPr>
            <a:t>Анализ конфиденциальной информации</a:t>
          </a:r>
          <a:r>
            <a:rPr lang="en-US" sz="1600" kern="1200" dirty="0" smtClean="0">
              <a:solidFill>
                <a:srgbClr val="003399"/>
              </a:solidFill>
              <a:sym typeface="Arial" pitchFamily="34" charset="0"/>
            </a:rPr>
            <a:t>: </a:t>
          </a: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проводится автономно принимающим политическим подразделением в соответствии со своей целью</a:t>
          </a:r>
          <a:r>
            <a:rPr lang="en-US" sz="1600" kern="1200" dirty="0" smtClean="0">
              <a:solidFill>
                <a:srgbClr val="003399"/>
              </a:solidFill>
              <a:sym typeface="Arial" pitchFamily="34" charset="0"/>
            </a:rPr>
            <a:t>. </a:t>
          </a:r>
          <a:r>
            <a:rPr lang="ru-RU" sz="1600" kern="1200" dirty="0" smtClean="0">
              <a:solidFill>
                <a:srgbClr val="003399"/>
              </a:solidFill>
              <a:sym typeface="Arial" pitchFamily="34" charset="0"/>
            </a:rPr>
            <a:t>Любое последующее решение принимает исключительно на этой основе</a:t>
          </a:r>
          <a:endParaRPr lang="en-US" sz="1600" kern="1200" dirty="0" smtClean="0">
            <a:solidFill>
              <a:srgbClr val="003399"/>
            </a:solidFill>
            <a:sym typeface="Arial" pitchFamily="34" charset="0"/>
          </a:endParaRPr>
        </a:p>
      </dsp:txBody>
      <dsp:txXfrm>
        <a:off x="1641062" y="2795684"/>
        <a:ext cx="5991785" cy="633352"/>
      </dsp:txXfrm>
    </dsp:sp>
    <dsp:sp modelId="{99981115-746B-46BF-B63A-0B193F2B7D00}">
      <dsp:nvSpPr>
        <dsp:cNvPr id="0" name=""/>
        <dsp:cNvSpPr/>
      </dsp:nvSpPr>
      <dsp:spPr>
        <a:xfrm>
          <a:off x="1526569" y="3744416"/>
          <a:ext cx="610627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C3C764C-57DE-41C7-8F7D-C296EA8D8047}" type="datetimeFigureOut">
              <a:rPr lang="en-GB"/>
              <a:pPr>
                <a:defRPr/>
              </a:pPr>
              <a:t>28/04/2015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610F04-28BC-470F-ACE0-5CCC22CBE0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3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53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4" rIns="91429" bIns="457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831EBCE-61AF-4BF9-96A6-7BD90366E3E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01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43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Валютно-финансовые учреждения (ВФУ)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1EBCE-61AF-4BF9-96A6-7BD90366E3E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781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691063"/>
            <a:ext cx="5437187" cy="44434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229" indent="-285229" defTabSz="912735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</a:rPr>
              <a:t>Основные надзорные</a:t>
            </a:r>
            <a:r>
              <a:rPr lang="ru-RU" b="1" baseline="0" dirty="0" smtClean="0">
                <a:solidFill>
                  <a:schemeClr val="bg1"/>
                </a:solidFill>
                <a:latin typeface="Arial" pitchFamily="34" charset="0"/>
              </a:rPr>
              <a:t> данные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</a:rPr>
              <a:t>–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</a:rPr>
              <a:t>Модули 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</a:rPr>
              <a:t>, 5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</a:rPr>
              <a:t>и 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</a:rPr>
              <a:t>6 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</a:rPr>
              <a:t>(COREP,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</a:rPr>
              <a:t>фин.отчет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</a:rPr>
              <a:t>)</a:t>
            </a:r>
            <a:endParaRPr lang="en-GB" b="1" dirty="0">
              <a:solidFill>
                <a:schemeClr val="bg1"/>
              </a:solidFill>
              <a:latin typeface="Arial" pitchFamily="34" charset="0"/>
            </a:endParaRPr>
          </a:p>
          <a:p>
            <a:pPr marL="285229" indent="-285229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285229" indent="-285229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Данные ТСВ</a:t>
            </a:r>
            <a:r>
              <a:rPr lang="en-GB" b="1" dirty="0" smtClean="0"/>
              <a:t>.</a:t>
            </a:r>
            <a:r>
              <a:rPr lang="en-GB" dirty="0" smtClean="0"/>
              <a:t> </a:t>
            </a:r>
            <a:r>
              <a:rPr lang="ru-RU" dirty="0" smtClean="0"/>
              <a:t>Технические стандарты</a:t>
            </a:r>
            <a:r>
              <a:rPr lang="ru-RU" baseline="0" dirty="0" smtClean="0"/>
              <a:t> внедрения (ТСВ) по отчетности надзорных органов – это </a:t>
            </a:r>
            <a:r>
              <a:rPr lang="ru-RU" dirty="0" smtClean="0"/>
              <a:t>система отчетности для всех банков ЕС</a:t>
            </a:r>
            <a:r>
              <a:rPr lang="en-GB" dirty="0" smtClean="0"/>
              <a:t>, </a:t>
            </a:r>
            <a:r>
              <a:rPr lang="ru-RU" dirty="0" smtClean="0"/>
              <a:t>которая будет внедрена банками в начале </a:t>
            </a:r>
            <a:r>
              <a:rPr lang="en-GB" dirty="0" smtClean="0"/>
              <a:t>2014</a:t>
            </a:r>
            <a:r>
              <a:rPr lang="ru-RU" dirty="0" smtClean="0"/>
              <a:t> года</a:t>
            </a:r>
            <a:r>
              <a:rPr lang="en-GB" dirty="0" smtClean="0"/>
              <a:t>. </a:t>
            </a:r>
            <a:r>
              <a:rPr lang="ru-RU" dirty="0" smtClean="0"/>
              <a:t>ТСВ будут в обязательном порядке применяться в ЕС на основе Постановления</a:t>
            </a:r>
            <a:r>
              <a:rPr lang="ru-RU" baseline="0" dirty="0" smtClean="0"/>
              <a:t> Совета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marL="285229" indent="-285229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r>
              <a:rPr lang="ru-RU" altLang="en-US" sz="1200" b="1" dirty="0" smtClean="0">
                <a:solidFill>
                  <a:srgbClr val="5F5F5F"/>
                </a:solidFill>
                <a:latin typeface="Arial" pitchFamily="34" charset="0"/>
              </a:rPr>
              <a:t>Данные по надзору, не относящиеся к ТСВ</a:t>
            </a:r>
            <a:r>
              <a:rPr lang="en-GB" b="1" dirty="0" smtClean="0"/>
              <a:t>.</a:t>
            </a:r>
            <a:r>
              <a:rPr lang="en-GB" dirty="0" smtClean="0"/>
              <a:t> </a:t>
            </a:r>
            <a:r>
              <a:rPr lang="ru-RU" dirty="0" smtClean="0"/>
              <a:t>Дополнительные данные</a:t>
            </a:r>
            <a:r>
              <a:rPr lang="ru-RU" baseline="0" dirty="0" smtClean="0"/>
              <a:t> по надзору</a:t>
            </a:r>
            <a:r>
              <a:rPr lang="en-GB" dirty="0" smtClean="0"/>
              <a:t>, </a:t>
            </a:r>
            <a:r>
              <a:rPr lang="ru-RU" dirty="0" smtClean="0"/>
              <a:t>которые выходят за рамки ТСВ</a:t>
            </a:r>
            <a:r>
              <a:rPr lang="en-GB" dirty="0" smtClean="0"/>
              <a:t> </a:t>
            </a:r>
            <a:r>
              <a:rPr lang="ru-RU" dirty="0" smtClean="0"/>
              <a:t>и</a:t>
            </a:r>
            <a:r>
              <a:rPr lang="en-GB" dirty="0" smtClean="0"/>
              <a:t>/</a:t>
            </a:r>
            <a:r>
              <a:rPr lang="ru-RU" dirty="0" smtClean="0"/>
              <a:t>или</a:t>
            </a:r>
            <a:r>
              <a:rPr lang="en-GB" dirty="0" smtClean="0"/>
              <a:t> </a:t>
            </a:r>
            <a:r>
              <a:rPr lang="ru-RU" dirty="0" smtClean="0"/>
              <a:t>были гармонизированы ЕЦБ</a:t>
            </a:r>
            <a:r>
              <a:rPr lang="en-GB" dirty="0" smtClean="0"/>
              <a:t>. </a:t>
            </a:r>
            <a:r>
              <a:rPr lang="ru-RU" dirty="0" smtClean="0"/>
              <a:t>В настоящее время ТСВ</a:t>
            </a:r>
            <a:r>
              <a:rPr lang="en-GB" dirty="0" smtClean="0"/>
              <a:t> (</a:t>
            </a:r>
            <a:r>
              <a:rPr lang="ru-RU" dirty="0" smtClean="0"/>
              <a:t>поддерживаемые </a:t>
            </a:r>
            <a:r>
              <a:rPr lang="en-GB" dirty="0" smtClean="0"/>
              <a:t>WS4) </a:t>
            </a:r>
            <a:r>
              <a:rPr lang="ru-RU" dirty="0" smtClean="0"/>
              <a:t>ответственны</a:t>
            </a:r>
            <a:r>
              <a:rPr lang="ru-RU" baseline="0" dirty="0" smtClean="0"/>
              <a:t> за определение данных компонента </a:t>
            </a:r>
            <a:r>
              <a:rPr lang="en-GB" dirty="0" smtClean="0"/>
              <a:t>2</a:t>
            </a:r>
            <a:r>
              <a:rPr lang="ru-RU" dirty="0" smtClean="0"/>
              <a:t>. Этот набор данных</a:t>
            </a:r>
            <a:r>
              <a:rPr lang="ru-RU" baseline="0" dirty="0" smtClean="0"/>
              <a:t> может быть собран позже</a:t>
            </a:r>
            <a:r>
              <a:rPr lang="en-GB" dirty="0" smtClean="0"/>
              <a:t>.</a:t>
            </a:r>
          </a:p>
          <a:p>
            <a:pPr marL="285229" indent="-285229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Модуль </a:t>
            </a:r>
            <a:r>
              <a:rPr lang="en-GB" dirty="0" smtClean="0"/>
              <a:t>4, </a:t>
            </a:r>
            <a:r>
              <a:rPr lang="ru-RU" dirty="0" smtClean="0"/>
              <a:t>в частности</a:t>
            </a:r>
            <a:r>
              <a:rPr lang="ru-RU" baseline="0" dirty="0" smtClean="0"/>
              <a:t> данные </a:t>
            </a:r>
            <a:r>
              <a:rPr lang="ru-RU" baseline="0" dirty="0" err="1" smtClean="0"/>
              <a:t>стресс-теста</a:t>
            </a:r>
            <a:r>
              <a:rPr lang="en-GB" dirty="0" smtClean="0"/>
              <a:t>, </a:t>
            </a:r>
            <a:r>
              <a:rPr lang="ru-RU" dirty="0" smtClean="0"/>
              <a:t>может охватываться</a:t>
            </a:r>
            <a:r>
              <a:rPr lang="ru-RU" baseline="0" dirty="0" smtClean="0"/>
              <a:t> </a:t>
            </a:r>
            <a:r>
              <a:rPr lang="en-GB" dirty="0" smtClean="0"/>
              <a:t>SUBA </a:t>
            </a:r>
            <a:r>
              <a:rPr lang="ru-RU" dirty="0" smtClean="0"/>
              <a:t>в Фазе</a:t>
            </a:r>
            <a:r>
              <a:rPr lang="en-GB" dirty="0" smtClean="0"/>
              <a:t> 2.</a:t>
            </a:r>
          </a:p>
          <a:p>
            <a:pPr marL="285229" indent="-285229"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Примечание</a:t>
            </a:r>
            <a:r>
              <a:rPr lang="en-GB" dirty="0" smtClean="0"/>
              <a:t>: </a:t>
            </a:r>
            <a:r>
              <a:rPr lang="ru-RU" dirty="0" smtClean="0"/>
              <a:t>окончательная отчетность отличается от опубликованного</a:t>
            </a:r>
            <a:r>
              <a:rPr lang="ru-RU" baseline="0" dirty="0" smtClean="0"/>
              <a:t> баланса</a:t>
            </a:r>
            <a:r>
              <a:rPr lang="en-GB" dirty="0" smtClean="0"/>
              <a:t>. </a:t>
            </a:r>
          </a:p>
          <a:p>
            <a:pPr>
              <a:buFont typeface="Arial" pitchFamily="34" charset="0"/>
              <a:buChar char="•"/>
              <a:defRPr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2335D4B8-7FF7-41CD-A243-23B149AB1D11}" type="slidenum">
              <a:rPr lang="en-GB" sz="1200" smtClean="0">
                <a:solidFill>
                  <a:srgbClr val="000000"/>
                </a:solidFill>
              </a:rPr>
              <a:pPr eaLnBrk="1" hangingPunct="1"/>
              <a:t>18</a:t>
            </a:fld>
            <a:endParaRPr lang="en-GB" sz="1200" smtClean="0">
              <a:solidFill>
                <a:srgbClr val="000000"/>
              </a:solidFill>
            </a:endParaRPr>
          </a:p>
        </p:txBody>
      </p:sp>
      <p:sp>
        <p:nvSpPr>
          <p:cNvPr id="362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387475" y="2043113"/>
            <a:ext cx="9561513" cy="7170737"/>
          </a:xfrm>
          <a:ln/>
        </p:spPr>
      </p:sp>
      <p:sp>
        <p:nvSpPr>
          <p:cNvPr id="362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658813"/>
            <a:ext cx="5297488" cy="576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81" tIns="45490" rIns="90981" bIns="45490"/>
          <a:lstStyle/>
          <a:p>
            <a:r>
              <a:rPr lang="ru-RU" dirty="0" smtClean="0"/>
              <a:t>Европейский Совет по системным рискам (ЕССР)</a:t>
            </a:r>
          </a:p>
          <a:p>
            <a:r>
              <a:rPr lang="ru-RU" dirty="0" smtClean="0"/>
              <a:t>Европейский банковский орган (ЕБО)</a:t>
            </a:r>
          </a:p>
          <a:p>
            <a:r>
              <a:rPr lang="ru-RU" dirty="0" smtClean="0"/>
              <a:t>Совет по финансовой стабильности (СФС)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352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69863" indent="-169863">
              <a:buFontTx/>
              <a:buChar char="•"/>
            </a:pPr>
            <a:r>
              <a:rPr lang="ru-RU" altLang="en-US" dirty="0" smtClean="0"/>
              <a:t>Последовательный подход</a:t>
            </a:r>
            <a:r>
              <a:rPr lang="en-US" altLang="en-US" dirty="0" smtClean="0"/>
              <a:t>: </a:t>
            </a:r>
            <a:r>
              <a:rPr lang="ru-RU" altLang="en-US" dirty="0" smtClean="0"/>
              <a:t>данные будут</a:t>
            </a:r>
            <a:r>
              <a:rPr lang="ru-RU" altLang="en-US" baseline="0" dirty="0" smtClean="0"/>
              <a:t> представляться в </a:t>
            </a:r>
            <a:r>
              <a:rPr lang="ru-RU" altLang="en-US" dirty="0" smtClean="0"/>
              <a:t>ЕБО со стороны</a:t>
            </a:r>
            <a:r>
              <a:rPr lang="en-US" altLang="en-US" dirty="0" smtClean="0"/>
              <a:t> </a:t>
            </a:r>
            <a:r>
              <a:rPr lang="ru-RU" altLang="en-US" dirty="0" smtClean="0"/>
              <a:t>КО</a:t>
            </a:r>
            <a:r>
              <a:rPr lang="en-US" altLang="en-US" dirty="0" smtClean="0"/>
              <a:t>, </a:t>
            </a:r>
            <a:r>
              <a:rPr lang="ru-RU" altLang="en-US" dirty="0" smtClean="0"/>
              <a:t>таким образом,</a:t>
            </a:r>
            <a:r>
              <a:rPr lang="ru-RU" altLang="en-US" baseline="0" dirty="0" smtClean="0"/>
              <a:t> НКО</a:t>
            </a:r>
            <a:r>
              <a:rPr lang="ru-RU" altLang="en-US" dirty="0" smtClean="0"/>
              <a:t>, участвующие в ЕНМ</a:t>
            </a:r>
            <a:r>
              <a:rPr lang="en-US" altLang="en-US" dirty="0" smtClean="0"/>
              <a:t> (</a:t>
            </a:r>
            <a:r>
              <a:rPr lang="ru-RU" altLang="en-US" dirty="0" smtClean="0"/>
              <a:t>ЕНМ</a:t>
            </a:r>
            <a:r>
              <a:rPr lang="en-US" altLang="en-US" dirty="0" smtClean="0"/>
              <a:t>-</a:t>
            </a:r>
            <a:r>
              <a:rPr lang="ru-RU" altLang="en-US" dirty="0" smtClean="0"/>
              <a:t>НКО</a:t>
            </a:r>
            <a:r>
              <a:rPr lang="en-US" altLang="en-US" dirty="0" smtClean="0"/>
              <a:t>)</a:t>
            </a:r>
            <a:r>
              <a:rPr lang="ru-RU" altLang="en-US" dirty="0" smtClean="0"/>
              <a:t>, будут представлять свои отчеты ЕЦБ, который</a:t>
            </a:r>
            <a:r>
              <a:rPr lang="ru-RU" altLang="en-US" baseline="0" dirty="0" smtClean="0"/>
              <a:t> будет отчитываться перед </a:t>
            </a:r>
            <a:r>
              <a:rPr lang="ru-RU" altLang="en-US" dirty="0" smtClean="0"/>
              <a:t>ЕБО в качестве</a:t>
            </a:r>
            <a:r>
              <a:rPr lang="ru-RU" altLang="en-US" baseline="0" dirty="0" smtClean="0"/>
              <a:t> компетентного органа.</a:t>
            </a:r>
            <a:endParaRPr lang="en-US" altLang="en-US" dirty="0" smtClean="0"/>
          </a:p>
          <a:p>
            <a:pPr marL="169863" indent="-169863">
              <a:buFontTx/>
              <a:buChar char="•"/>
            </a:pPr>
            <a:r>
              <a:rPr lang="ru-RU" altLang="en-US" dirty="0" smtClean="0"/>
              <a:t>Последовательный подход не будет</a:t>
            </a:r>
            <a:r>
              <a:rPr lang="ru-RU" altLang="en-US" baseline="0" dirty="0" smtClean="0"/>
              <a:t> применяться к банкам, не относящимся к ЕНМ</a:t>
            </a:r>
            <a:r>
              <a:rPr lang="en-US" altLang="en-US" dirty="0" smtClean="0"/>
              <a:t>; </a:t>
            </a:r>
            <a:r>
              <a:rPr lang="ru-RU" altLang="en-US" dirty="0" smtClean="0"/>
              <a:t>они будут</a:t>
            </a:r>
            <a:r>
              <a:rPr lang="ru-RU" altLang="en-US" baseline="0" dirty="0" smtClean="0"/>
              <a:t> отчитываться непосредственно перед </a:t>
            </a:r>
            <a:r>
              <a:rPr lang="ru-RU" altLang="en-US" dirty="0" smtClean="0"/>
              <a:t>ЕБО</a:t>
            </a:r>
            <a:r>
              <a:rPr lang="en-US" altLang="en-US" dirty="0" smtClean="0"/>
              <a:t>.</a:t>
            </a:r>
          </a:p>
          <a:p>
            <a:pPr marL="169863" indent="-169863">
              <a:buFontTx/>
              <a:buChar char="•"/>
            </a:pPr>
            <a:r>
              <a:rPr lang="ru-RU" altLang="en-US" dirty="0" smtClean="0"/>
              <a:t>Соответствующие потоки данных представлены на диаграмме ниже</a:t>
            </a:r>
            <a:r>
              <a:rPr lang="en-US" altLang="en-US" dirty="0" smtClean="0"/>
              <a:t>.</a:t>
            </a:r>
          </a:p>
          <a:p>
            <a:pPr marL="169863" indent="-169863">
              <a:buFontTx/>
              <a:buChar char="•"/>
            </a:pPr>
            <a:r>
              <a:rPr lang="ru-RU" altLang="en-US" dirty="0" smtClean="0"/>
              <a:t>Последовательный подход не</a:t>
            </a:r>
            <a:r>
              <a:rPr lang="ru-RU" altLang="en-US" baseline="0" dirty="0" smtClean="0"/>
              <a:t> допускает представления ЕНМ</a:t>
            </a:r>
            <a:r>
              <a:rPr lang="en-US" altLang="en-US" dirty="0" smtClean="0"/>
              <a:t>-</a:t>
            </a:r>
            <a:r>
              <a:rPr lang="ru-RU" altLang="en-US" dirty="0" smtClean="0"/>
              <a:t>НКО</a:t>
            </a:r>
            <a:r>
              <a:rPr lang="en-US" altLang="en-US" dirty="0" smtClean="0"/>
              <a:t> </a:t>
            </a:r>
            <a:r>
              <a:rPr lang="ru-RU" altLang="en-US" dirty="0" smtClean="0"/>
              <a:t>одних и тех же данных дважды</a:t>
            </a:r>
            <a:r>
              <a:rPr lang="en-US" altLang="en-US" dirty="0" smtClean="0"/>
              <a:t>.</a:t>
            </a:r>
          </a:p>
          <a:p>
            <a:pPr marL="169863" indent="-169863">
              <a:buFontTx/>
              <a:buChar char="•"/>
            </a:pPr>
            <a:r>
              <a:rPr lang="ru-RU" altLang="en-US" dirty="0" smtClean="0"/>
              <a:t>Последовательный подход будет влиять на время предоставления данных в ЕБО</a:t>
            </a:r>
            <a:r>
              <a:rPr lang="en-US" altLang="en-US" dirty="0" smtClean="0"/>
              <a:t> (</a:t>
            </a:r>
            <a:r>
              <a:rPr lang="ru-RU" altLang="en-US" dirty="0" smtClean="0"/>
              <a:t>см. следующий слайд</a:t>
            </a:r>
            <a:r>
              <a:rPr lang="en-US" altLang="en-US" dirty="0" smtClean="0"/>
              <a:t>).</a:t>
            </a:r>
          </a:p>
          <a:p>
            <a:pPr marL="0" indent="0">
              <a:buFontTx/>
              <a:buNone/>
            </a:pPr>
            <a:endParaRPr lang="en-US" altLang="en-US" dirty="0" smtClean="0"/>
          </a:p>
          <a:p>
            <a:pPr marL="0" indent="0">
              <a:buFontTx/>
              <a:buNone/>
            </a:pPr>
            <a:r>
              <a:rPr lang="ru-RU" altLang="en-US" dirty="0" smtClean="0"/>
              <a:t>Европейский валютный союз (ЕВС)</a:t>
            </a:r>
            <a:endParaRPr lang="en-US" altLang="en-US" dirty="0" smtClean="0"/>
          </a:p>
          <a:p>
            <a:pPr marL="0" indent="0">
              <a:buFontTx/>
              <a:buNone/>
            </a:pPr>
            <a:r>
              <a:rPr lang="ru-RU" altLang="en-US" dirty="0" smtClean="0"/>
              <a:t>Европейская экономическая зона (</a:t>
            </a:r>
            <a:r>
              <a:rPr lang="en-US" altLang="en-US" dirty="0" smtClean="0"/>
              <a:t>YRJ</a:t>
            </a:r>
            <a:r>
              <a:rPr lang="ru-RU" altLang="en-US" dirty="0" smtClean="0"/>
              <a:t>)</a:t>
            </a: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0A41FE-58E8-4D8D-880A-267DD9CE0AEE}" type="slidenum">
              <a:rPr lang="en-GB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87F4CC70-148F-4230-B3C5-33B9BC6A8E6C}" type="slidenum">
              <a:rPr lang="en-GB" sz="1200" smtClean="0">
                <a:solidFill>
                  <a:srgbClr val="FFFF66"/>
                </a:solidFill>
              </a:rPr>
              <a:pPr/>
              <a:t>20</a:t>
            </a:fld>
            <a:endParaRPr lang="en-GB" sz="1200" smtClean="0">
              <a:solidFill>
                <a:srgbClr val="FFFF66"/>
              </a:solidFill>
            </a:endParaRPr>
          </a:p>
        </p:txBody>
      </p:sp>
      <p:sp>
        <p:nvSpPr>
          <p:cNvPr id="364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39775"/>
            <a:ext cx="4943475" cy="3708400"/>
          </a:xfrm>
          <a:ln/>
        </p:spPr>
      </p:sp>
      <p:sp>
        <p:nvSpPr>
          <p:cNvPr id="364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2650"/>
            <a:ext cx="4984750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0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F5ECBCEE-DECC-4762-8820-151041FB00E5}" type="slidenum">
              <a:rPr lang="en-GB" sz="1200" smtClean="0">
                <a:solidFill>
                  <a:srgbClr val="FFFF66"/>
                </a:solidFill>
              </a:rPr>
              <a:pPr/>
              <a:t>21</a:t>
            </a:fld>
            <a:endParaRPr lang="en-GB" sz="1200" smtClean="0">
              <a:solidFill>
                <a:srgbClr val="FFFF66"/>
              </a:solidFill>
            </a:endParaRPr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39775"/>
            <a:ext cx="4943475" cy="3708400"/>
          </a:xfrm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2650"/>
            <a:ext cx="4984750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65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D293A9-BB6F-41EA-AC84-60A713F1C4F7}" type="slidenum">
              <a:rPr lang="de-DE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3D5ED26-C1E8-474A-934A-FDE6D5C0887F}" type="slidenum">
              <a:rPr lang="de-DE" sz="1200" smtClean="0">
                <a:solidFill>
                  <a:srgbClr val="000000"/>
                </a:solidFill>
              </a:rPr>
              <a:pPr eaLnBrk="1" hangingPunct="1"/>
              <a:t>23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367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705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1pPr>
            <a:lvl2pPr marL="740493" indent="-284805" defTabSz="917705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2pPr>
            <a:lvl3pPr marL="1139220" indent="-227844" defTabSz="917705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3pPr>
            <a:lvl4pPr marL="1594909" indent="-227844" defTabSz="917705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4pPr>
            <a:lvl5pPr marL="2050597" indent="-227844" defTabSz="917705" eaLnBrk="0" hangingPunct="0"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5pPr>
            <a:lvl6pPr marL="2506285" indent="-227844" defTabSz="917705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6pPr>
            <a:lvl7pPr marL="2961974" indent="-227844" defTabSz="917705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7pPr>
            <a:lvl8pPr marL="3417662" indent="-227844" defTabSz="917705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8pPr>
            <a:lvl9pPr marL="3873350" indent="-227844" defTabSz="917705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0F2CD8D8-220F-474D-9C35-C6AFC87CC038}" type="slidenum">
              <a:rPr lang="en-GB" altLang="en-US" sz="1200" b="0" i="0">
                <a:solidFill>
                  <a:srgbClr val="FFFF66"/>
                </a:solidFill>
              </a:rPr>
              <a:pPr>
                <a:defRPr/>
              </a:pPr>
              <a:t>24</a:t>
            </a:fld>
            <a:endParaRPr lang="en-GB" altLang="en-US" sz="1200" b="0" i="0">
              <a:solidFill>
                <a:srgbClr val="FFFF66"/>
              </a:solidFill>
            </a:endParaRPr>
          </a:p>
        </p:txBody>
      </p:sp>
      <p:sp>
        <p:nvSpPr>
          <p:cNvPr id="368643" name="Rectangle 7"/>
          <p:cNvSpPr txBox="1">
            <a:spLocks noGrp="1" noChangeArrowheads="1"/>
          </p:cNvSpPr>
          <p:nvPr/>
        </p:nvSpPr>
        <p:spPr bwMode="auto">
          <a:xfrm>
            <a:off x="3849688" y="9377363"/>
            <a:ext cx="29464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90" tIns="46595" rIns="93190" bIns="46595" anchor="b"/>
          <a:lstStyle>
            <a:lvl1pPr defTabSz="91916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1916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1916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1916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1916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/>
            <a:fld id="{2C55ED7A-67E5-4B10-A195-7AEB3BA31B7A}" type="slidenum">
              <a:rPr lang="en-GB" altLang="en-US" sz="1200" b="1" i="1">
                <a:solidFill>
                  <a:srgbClr val="000000"/>
                </a:solidFill>
                <a:latin typeface="Arial" pitchFamily="34" charset="0"/>
              </a:rPr>
              <a:pPr algn="r" eaLnBrk="1" hangingPunct="1"/>
              <a:t>24</a:t>
            </a:fld>
            <a:endParaRPr lang="en-GB" altLang="en-US" sz="1200" b="1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686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689475"/>
            <a:ext cx="5437187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90" tIns="46595" rIns="93190" bIns="46595"/>
          <a:lstStyle/>
          <a:p>
            <a:pPr eaLnBrk="1" hangingPunct="1"/>
            <a:r>
              <a:rPr lang="ru-RU" sz="1200" kern="0" dirty="0" smtClean="0">
                <a:solidFill>
                  <a:srgbClr val="FFFFFF"/>
                </a:solidFill>
                <a:latin typeface="Arial" pitchFamily="34" charset="0"/>
              </a:rPr>
              <a:t>Информационная панель по рискам  (ИПР)</a:t>
            </a:r>
            <a:endParaRPr lang="en-US" alt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2FAEF27-6EE5-4E2C-B9BC-8C073FFFB57B}" type="slidenum">
              <a:rPr lang="de-DE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369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8712" cy="3703637"/>
          </a:xfrm>
          <a:ln/>
        </p:spPr>
      </p:sp>
      <p:sp>
        <p:nvSpPr>
          <p:cNvPr id="3696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533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853873F-9483-45E8-8AF6-1DBC4BBE2277}" type="slidenum">
              <a:rPr lang="de-DE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8712" cy="3703637"/>
          </a:xfrm>
          <a:ln/>
        </p:spPr>
      </p:sp>
      <p:sp>
        <p:nvSpPr>
          <p:cNvPr id="370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7DEEA4B-4AD9-4EE9-BA31-4EF93B5695BC}" type="slidenum">
              <a:rPr lang="de-DE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371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8712" cy="3703637"/>
          </a:xfrm>
          <a:ln/>
        </p:spPr>
      </p:sp>
      <p:sp>
        <p:nvSpPr>
          <p:cNvPr id="3717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38ADF7E2-EB2D-4EB9-BD36-FF3F9EED6EE6}" type="slidenum">
              <a:rPr lang="de-DE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de-DE" sz="1200" smtClean="0">
              <a:solidFill>
                <a:srgbClr val="000000"/>
              </a:solidFill>
            </a:endParaRPr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743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39458" indent="-284407" defTabSz="922743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37628" indent="-227526" defTabSz="922743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592679" indent="-227526" defTabSz="922743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47730" indent="-227526" defTabSz="922743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02781" indent="-227526" defTabSz="92274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57833" indent="-227526" defTabSz="92274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12884" indent="-227526" defTabSz="92274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67935" indent="-227526" defTabSz="922743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hangingPunct="0">
              <a:defRPr/>
            </a:pPr>
            <a:fld id="{E2D497D4-7F44-48E4-921A-9A05F33DA515}" type="slidenum">
              <a:rPr lang="en-GB" sz="1200">
                <a:solidFill>
                  <a:srgbClr val="FFFF66"/>
                </a:solidFill>
                <a:latin typeface="Times New Roman" pitchFamily="18" charset="0"/>
              </a:rPr>
              <a:pPr eaLnBrk="0" hangingPunct="0">
                <a:defRPr/>
              </a:pPr>
              <a:t>5</a:t>
            </a:fld>
            <a:endParaRPr lang="en-GB" sz="1200">
              <a:solidFill>
                <a:srgbClr val="FFFF66"/>
              </a:solidFill>
              <a:latin typeface="Times New Roman" pitchFamily="18" charset="0"/>
            </a:endParaRPr>
          </a:p>
        </p:txBody>
      </p:sp>
      <p:sp>
        <p:nvSpPr>
          <p:cNvPr id="356355" name="Rectangle 7"/>
          <p:cNvSpPr txBox="1">
            <a:spLocks noGrp="1" noChangeArrowheads="1"/>
          </p:cNvSpPr>
          <p:nvPr/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7" tIns="46253" rIns="92507" bIns="46253" anchor="b"/>
          <a:lstStyle>
            <a:lvl1pPr defTabSz="92551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551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551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551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5513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55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fld id="{AFD53547-808B-482C-B641-3158DD17BD27}" type="slidenum">
              <a:rPr lang="en-GB" sz="1200">
                <a:solidFill>
                  <a:srgbClr val="FFFF66"/>
                </a:solidFill>
              </a:rPr>
              <a:pPr algn="r" eaLnBrk="1" hangingPunct="1">
                <a:lnSpc>
                  <a:spcPct val="70000"/>
                </a:lnSpc>
                <a:spcBef>
                  <a:spcPct val="20000"/>
                </a:spcBef>
                <a:buFontTx/>
                <a:buChar char="–"/>
              </a:pPr>
              <a:t>5</a:t>
            </a:fld>
            <a:endParaRPr lang="en-GB" sz="1200">
              <a:solidFill>
                <a:srgbClr val="FFFF66"/>
              </a:solidFill>
            </a:endParaRPr>
          </a:p>
        </p:txBody>
      </p:sp>
      <p:sp>
        <p:nvSpPr>
          <p:cNvPr id="3563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0462"/>
          </a:xfrm>
          <a:ln/>
        </p:spPr>
      </p:sp>
      <p:sp>
        <p:nvSpPr>
          <p:cNvPr id="35635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7" tIns="46253" rIns="92507" bIns="46253"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73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b="1" dirty="0" smtClean="0"/>
              <a:t>Сотрудничество между ЕСЦБ и Европейской</a:t>
            </a:r>
            <a:r>
              <a:rPr lang="ru-RU" b="1" baseline="0" dirty="0" smtClean="0"/>
              <a:t> статистической системой</a:t>
            </a:r>
            <a:r>
              <a:rPr lang="en-GB" b="1" dirty="0" smtClean="0"/>
              <a:t> (</a:t>
            </a:r>
            <a:r>
              <a:rPr lang="ru-RU" b="1" dirty="0" err="1" smtClean="0"/>
              <a:t>Евростат</a:t>
            </a:r>
            <a:r>
              <a:rPr lang="en-GB" b="1" dirty="0" smtClean="0"/>
              <a:t> + </a:t>
            </a:r>
            <a:r>
              <a:rPr lang="ru-RU" b="1" dirty="0" smtClean="0"/>
              <a:t>НСИ</a:t>
            </a:r>
            <a:r>
              <a:rPr lang="en-GB" b="1" dirty="0" smtClean="0"/>
              <a:t>):</a:t>
            </a: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  <a:p>
            <a:pPr marL="284163" lvl="1" indent="-284163" eaLnBrk="1" hangingPunct="1"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r>
              <a:rPr lang="ru-RU" dirty="0" smtClean="0"/>
              <a:t>Обе системы разрабатывают, производят</a:t>
            </a:r>
            <a:r>
              <a:rPr lang="ru-RU" baseline="0" dirty="0" smtClean="0"/>
              <a:t> и распространяют европейскую статистику в рамках </a:t>
            </a:r>
            <a:r>
              <a:rPr lang="ru-RU" dirty="0" smtClean="0"/>
              <a:t>отчетливой</a:t>
            </a:r>
            <a:r>
              <a:rPr lang="ru-RU" baseline="0" dirty="0" smtClean="0"/>
              <a:t> правовой структуры, отражающей их соответствующие структуры управления</a:t>
            </a:r>
            <a:endParaRPr lang="en-GB" dirty="0" smtClean="0">
              <a:sym typeface="Wingdings" pitchFamily="2" charset="2"/>
            </a:endParaRPr>
          </a:p>
          <a:p>
            <a:pPr marL="284163" lvl="1" indent="-284163" eaLnBrk="1" hangingPunct="1"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endParaRPr lang="en-GB" dirty="0" smtClean="0"/>
          </a:p>
          <a:p>
            <a:pPr marL="284163" lvl="1" indent="-284163" eaLnBrk="1" hangingPunct="1"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r>
              <a:rPr lang="ru-RU" dirty="0" smtClean="0"/>
              <a:t>Меморандум о взаимопонимании между ГД-С ЕК</a:t>
            </a:r>
            <a:r>
              <a:rPr lang="en-GB" dirty="0" smtClean="0"/>
              <a:t> </a:t>
            </a:r>
            <a:r>
              <a:rPr lang="ru-RU" dirty="0" smtClean="0"/>
              <a:t>и </a:t>
            </a:r>
            <a:r>
              <a:rPr lang="ru-RU" dirty="0" err="1" smtClean="0"/>
              <a:t>Евростатом</a:t>
            </a:r>
            <a:r>
              <a:rPr lang="en-GB" dirty="0" smtClean="0"/>
              <a:t> (</a:t>
            </a:r>
            <a:r>
              <a:rPr lang="ru-RU" dirty="0" smtClean="0"/>
              <a:t>март</a:t>
            </a:r>
            <a:r>
              <a:rPr lang="en-GB" dirty="0" smtClean="0"/>
              <a:t> 2003</a:t>
            </a:r>
            <a:r>
              <a:rPr lang="ru-RU" dirty="0" smtClean="0"/>
              <a:t> г.</a:t>
            </a:r>
            <a:r>
              <a:rPr lang="en-GB" dirty="0" smtClean="0"/>
              <a:t>)</a:t>
            </a:r>
          </a:p>
          <a:p>
            <a:pPr marL="284163" lvl="1" indent="-284163" eaLnBrk="1" hangingPunct="1"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endParaRPr lang="en-GB" dirty="0" smtClean="0"/>
          </a:p>
          <a:p>
            <a:pPr marL="284163" lvl="1" indent="-284163" eaLnBrk="1" hangingPunct="1">
              <a:spcBef>
                <a:spcPct val="0"/>
              </a:spcBef>
              <a:spcAft>
                <a:spcPct val="15000"/>
              </a:spcAft>
              <a:buFontTx/>
              <a:buChar char="•"/>
            </a:pPr>
            <a:r>
              <a:rPr lang="ru-RU" dirty="0" smtClean="0"/>
              <a:t>Согласованность, обеспеченная тесным сотрудничеством</a:t>
            </a:r>
            <a:r>
              <a:rPr lang="en-GB" dirty="0" smtClean="0"/>
              <a:t>: </a:t>
            </a:r>
            <a:r>
              <a:rPr lang="ru-RU" dirty="0" smtClean="0"/>
              <a:t>перекрестное участие в</a:t>
            </a:r>
            <a:r>
              <a:rPr lang="ru-RU" baseline="0" dirty="0" smtClean="0"/>
              <a:t> Комитетах, Рабочих группах</a:t>
            </a:r>
            <a:r>
              <a:rPr lang="en-GB" dirty="0" smtClean="0"/>
              <a:t>, </a:t>
            </a:r>
            <a:r>
              <a:rPr lang="ru-RU" dirty="0" smtClean="0"/>
              <a:t>Специальных группах и официальном диалоге через</a:t>
            </a:r>
            <a:r>
              <a:rPr lang="en-GB" dirty="0" smtClean="0"/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Комитет по валютной и финансовой статистике и статистике платежного баланса (КВФССПБ)</a:t>
            </a:r>
            <a:endParaRPr lang="en-GB" dirty="0" smtClean="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57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3925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3925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3925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3925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C7BB23A2-53E7-4ECD-8703-AF948145FAEA}" type="slidenum">
              <a:rPr lang="de-DE" sz="1200" smtClean="0">
                <a:solidFill>
                  <a:srgbClr val="000000"/>
                </a:solidFill>
              </a:rPr>
              <a:pPr eaLnBrk="1" hangingPunct="1"/>
              <a:t>6</a:t>
            </a:fld>
            <a:endParaRPr lang="de-DE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dirty="0" smtClean="0"/>
              <a:t>Единый надзорный механизм</a:t>
            </a:r>
            <a:r>
              <a:rPr lang="ru-RU" baseline="0" dirty="0" smtClean="0"/>
              <a:t> </a:t>
            </a:r>
            <a:r>
              <a:rPr lang="ru-RU" dirty="0" smtClean="0"/>
              <a:t>(ЕНМ)</a:t>
            </a:r>
          </a:p>
          <a:p>
            <a:pPr eaLnBrk="1" hangingPunct="1"/>
            <a:r>
              <a:rPr lang="ru-RU" dirty="0" smtClean="0"/>
              <a:t>Европейский банковский орган (ЕБО)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D39918-EE6B-4101-B416-7B7372AD84E4}" type="slidenum">
              <a:rPr lang="en-GB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94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3910D3A-13AC-4DF8-8B9A-CE2CB0828E97}" type="slidenum">
              <a:rPr lang="en-GB" altLang="en-US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en-GB" altLang="en-US" sz="1200" smtClean="0">
              <a:solidFill>
                <a:srgbClr val="000000"/>
              </a:solidFill>
            </a:endParaRPr>
          </a:p>
        </p:txBody>
      </p:sp>
      <p:sp>
        <p:nvSpPr>
          <p:cNvPr id="360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41363"/>
            <a:ext cx="4932362" cy="3698875"/>
          </a:xfrm>
          <a:ln/>
        </p:spPr>
      </p:sp>
      <p:sp>
        <p:nvSpPr>
          <p:cNvPr id="360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691063"/>
            <a:ext cx="5437187" cy="4443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1EBCE-61AF-4BF9-96A6-7BD90366E3E3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281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1EBCE-61AF-4BF9-96A6-7BD90366E3E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5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2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2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7.xml"/></Relationships>
</file>

<file path=ppt/slideLayouts/_rels/slideLayout2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8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2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9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0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A143925-13D9-4BD8-8FA8-ADD1F51958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45306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01722-D45B-43EC-84AF-4180650C7B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6758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68D99-BF75-4D74-8F09-6A1510CFC1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19224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0A2C-DB1D-4C2D-B14D-3C830836C8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2176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875" y="1428750"/>
            <a:ext cx="4221163" cy="446881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28750"/>
            <a:ext cx="4221162" cy="446881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E1D4A-F182-46C6-812E-440C910E30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2226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AA3E-82E3-4C9F-92D2-BE73E03C93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6889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BC819-B6A0-4572-9E72-4A332912E4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3704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01E8C-1D3D-4126-AC55-E8306D4E78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91148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9117D-CE11-4E71-9898-B47BF8AC29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0178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6F6E8-9FF6-4C9C-BB74-9DA4B54608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87540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9670D-DB74-4164-9EE2-F45D422DAE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020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DAE0AF0-E39B-406B-AE31-6BC297B33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30003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Organization Chart or other visualiz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269875" y="1428750"/>
            <a:ext cx="8594725" cy="4468813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9A21B-AF99-450A-A5AB-BDF35372B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1509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875" y="1428750"/>
            <a:ext cx="4139287" cy="4468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428750"/>
            <a:ext cx="4148584" cy="4468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44BA5-5111-4623-9ACA-A71B06F7A5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306263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875" y="1428750"/>
            <a:ext cx="4221163" cy="4468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3438" y="1428750"/>
            <a:ext cx="4221162" cy="4468813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086B-226A-4135-8186-C32A19D5BB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3321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chemeClr val="tx2"/>
                </a:solidFill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63848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5095C-896C-475C-A09D-21919225B9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5404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22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8916F-D595-483B-AED1-1D4900B113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37416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20287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86260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384E6E8-7D97-4633-9ED5-0E729F575D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99350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EA94E3D-114A-4E8C-9589-05A84781CA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02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4354BF2-5C3D-4565-BC37-BAAF998555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61503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73F5EDC-6120-45E7-A9A2-856A4552BA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28673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C6B3A7-E262-4A85-A575-0EAC12552A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52006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AD70E89-178E-4CE3-A70F-0DA1821997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16485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C997738-DDE3-494D-BAC2-7A27A0347D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6090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82D161B-0CD3-4DE2-AD6F-2545B0723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82939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0C789EE-6645-433F-B41C-3ADEFB738A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63309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C9B1C67-F5C2-4188-BF25-DF4A0093AC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512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FE2BEC4-F969-4DCF-8C75-0B86683AED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02522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BDC1366-2948-46D4-944C-315F0E7BAA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9020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F8C0F-7415-4EEB-9104-F9B732446C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655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9499D-8269-48F6-9907-8330F7552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8630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A127F44-9FCB-4BEB-AF32-6C7B6556A3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187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22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289C0-C269-4495-97BE-7E0C293244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03769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25945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14394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94617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A68D359-8553-4798-BE6A-7069A4287A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50150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C033553-E8D6-42F7-B345-FE138004E1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0264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4B63916-BE36-4CE1-8765-A2820232F0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694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87C935E-3CE2-4C44-AA83-2BDEACDE34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11949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29AFDB5-E38F-4FA0-8DAF-8DA4906ECD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637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A0FFEC0-196E-4CED-A419-6C5E578B7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15167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5A7E5B0-20CD-4C60-819C-E2EE2D5F9F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17581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3CA203A-20EF-4F77-B52F-6CDBFB37B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34323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571EC3A-96ED-46CF-9274-6D7436FFB2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1859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C3C607C-CEED-4BEC-807E-9D65F4F6C0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88372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13ABF67-4802-406C-AF7B-5C27917F05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3257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5F44FD-0E3C-41A4-98BF-7F2526A32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76903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7E4BFAD0-B2E2-40CA-8D56-9A923B672E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717468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585858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181595A-4EF7-4447-A743-3D8B65BC29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6726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5EEAD78-B0E0-431C-845B-BB954032E7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22308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305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75652-5649-4864-A016-825A6ACDB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66139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48128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63354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65404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32283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1F16E28-CAA5-49A2-B999-C8A9E131A9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45892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8DC1E1D-7AA5-412F-BB97-D29F3A8697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0257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B1AD159-B97D-4037-80A7-6F91F5C56F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9968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8ADD6E5-F487-4063-BDB6-8787D5AE4C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6113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83C9EE7-FD14-40F1-9066-B430D2B98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96434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179ACC0-2438-4D2B-8DEC-06828A0470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1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7896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D447C91-DD60-4833-8937-80D5D424C4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70605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4171392-35CF-4E4C-9A1E-182C9E2706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9702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6E884B2-9C87-485D-9DD0-9D766BE75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9360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EE1C015-5559-48C0-B192-613779DDE1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29002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B0D7338-5010-44FF-89CC-2EF441B21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37339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78EF015C-A23C-4099-A053-E2241732EC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08765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585858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AF952CA-216B-42B9-8985-244809D3AB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1699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7A2AFEA-49F0-4333-ABBC-516867648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07597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78F48472-C379-4313-AF3A-0E22978BB1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310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02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05810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0719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5997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BA46DE2-0904-406C-B4D4-CA1FF43CFF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9028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4A45CCF-764F-44CA-86C8-8405B7182E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57793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6B0D10F-4E9E-4BE8-9E60-CF2A96FF28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8189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B9C7E84-A56B-4A7A-970A-C49EB24700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9764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218CBB6-CC8B-40F3-B12B-38795AA290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44220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544A686-8D41-4D08-9069-5877911CA7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5146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454CA11-8714-48CD-B1E2-6AB18F4A7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9272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0CF4576-3F5E-4294-AA34-A4C6B8DEFD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663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9F4CBC1-9CB7-4B27-BCD5-C0ED1BF9FC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64714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AC21F15-6310-44BC-9545-BF6A29DB26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41739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DC2648E-F2CA-4D1A-8E79-8E47B934DC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75239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6FC05B3-27F8-4CC9-BAF1-0FC13A8D66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26011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FAE2C037-2F5C-4129-8347-04040C8A69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53469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653336B-CEE2-423C-B050-C8D5427A8D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15123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AF97E0D-CE86-4706-9192-620B48E490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22296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7454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7858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58802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 eaLnBrk="1" fontAlgn="auto" hangingPunct="1">
              <a:lnSpc>
                <a:spcPct val="100000"/>
              </a:lnSpc>
              <a:spcAft>
                <a:spcPts val="0"/>
              </a:spcAft>
              <a:defRPr sz="1800" b="1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z="1600" smtClean="0"/>
              <a:t>Event</a:t>
            </a:r>
            <a:endParaRPr lang="de-DE" b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58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F7FE59E-C74E-47FD-AEBE-FD0D1D3A7E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96715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B2E959A-288F-47CF-B2EB-1E314552C7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04390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C07EF49-E811-4843-A47C-FD18C8279A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72912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1DB6411-C0B3-45DE-802B-016F87FC049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227850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42997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0CF25B5-8102-4425-A4B9-59875A5E44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7167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66C0F25-B8AA-4165-B7B6-EE03D2D434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58935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4E5DD7-32AE-4AAF-89A5-B4A2E1CF30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77946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FFFFD5E-CC6D-42A1-89BF-F7ECD10045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21618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D2B78E4-7416-4FAA-9A72-092C9CACE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78395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9CE9CAF-6626-4947-A2A1-F67CEE35AA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9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0FA963C-08DA-4CC7-B43F-A08836DA69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766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45DD303-8B17-493C-A96F-2211298704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765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9E8FB18-278D-4DF3-A43C-4DFB0DED4B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87437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F8EEE5A-5442-4651-AD23-EB56D8A2A0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133887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3D1B875-BD2E-4319-8D20-9D4649F731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67188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A886090-E094-44EA-AD59-C2EBA9794F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84194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FB6DEDF-A46D-4785-BD5A-83CFC4C048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73110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12F296-5367-4C44-8476-8703B291A4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8327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19421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08508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A7DFE1B-2C49-447E-858B-E3693CA521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24127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7D996CD-490A-4114-B001-3799B19D6B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391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574F7FD-63A9-4689-B50B-555871BECF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795903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9E02D73-4659-4D4C-8A7F-E5CCF2FE48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082546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0CE4350-1ED0-493B-B5A0-112191FC9F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6757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FC5E77A-B95B-498F-B2D3-F3601E5A95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031517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C8F1C91-5D46-4154-A404-3AACDB373E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6504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ACCC89D-82BB-4E95-8ECD-2BD18854EE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99226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6A660CD-6809-41E1-B582-7BBD2C5F15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7159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2F5C160-39AC-4AD4-A002-E1AE6DF1BE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52095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7B4BDF7-B699-4739-8F2D-597B6CF699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9997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F83FFD1-4625-4EDF-84CF-755B6D372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5350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91FC9550-71AF-405C-844C-649F2275243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613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AAC266E-05A8-4F35-84A6-532D2F273F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9279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585858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531CA6E-C2DB-43EF-82AF-CD070FB3B3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92167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1B1C0FE-DD0D-478B-8EE4-88BEC987BF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30305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055DE13-680F-420E-B6EC-931A065990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396442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40607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99772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96641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961258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53DC08C-FAD8-4650-89F7-2436FDF200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547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26B7927-6FE8-41FF-8807-74E683A8EE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85837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5BD9CB8-D8B6-4C79-A9A4-79CAB062FC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883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9BAC71C-D984-45CB-B3C3-234C42ECD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0153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058CD8-5D7E-484F-93B3-484B0A4E81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57207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725FE7E-B341-4113-A8D9-0E2F620606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664748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49BF7E1-CD7F-4B5F-8169-94E10CEC5C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71764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75128EE-50A6-48AC-9CB8-426D5F82BE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8058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E6B3065-C288-495D-8AD7-AA69EB5110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34118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147B441-593E-4CBB-BD67-01CF70542F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436426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7578813-CF03-428A-BB1B-FC2B01A24C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03980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207B711-DBFF-473F-8EDE-F1C81D0C23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775113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3D1F3-58B8-4F02-AFF5-109006AD8F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10204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C838872-9D2E-4359-BE6A-C4A725DA32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88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D4C370C-920A-4058-82B9-40F8FD4968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72995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8A227-0FF0-4B94-B0DA-AAEDFCB0D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336482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22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969D4-28A6-4CE0-8B85-7A8597543F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624607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817884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22847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A73FF6B-EC56-461D-B8A6-1D255C318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69395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3D7663A-E44F-44C7-BBB0-58BB8B9D69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69693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0DEB387-7D74-44B9-8AAD-3E57357F7F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89858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0FBF266-AB16-4805-A8EA-6944569795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4533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C432886-028E-4299-A61F-CB69A53DC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6775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9FA46D3-02DE-488A-BFCE-70BB54BB94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435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56BBAF3-830A-46FC-9C0F-2338D336FF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149608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D31E555-505E-460D-B533-811D4C258B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53817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73A960-AC85-4FB1-9082-EEB816622E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9970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DA39A4E-93C5-49DF-841F-5C0D93BD37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0047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829EFC8E-7B78-44CF-80B4-C500F8561C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32868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D2EF2BC-1BB4-4CA7-9A44-432EEA4CAA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876661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1D8B8D02-9D29-47D2-A7EB-95FECBDC490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46735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585858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FA5673C-5E85-4D47-A22C-F314254D95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089764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C77F408-6D12-4AE3-95A4-B1E3C91B8D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326536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FD9BCEC3-B70C-4B08-AB34-CBD4A3695A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19378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912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A78540A-B38E-40EC-A67B-1F2C07B6CF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069789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19842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9135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7680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7472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1ACE8A3-A529-4808-8904-3DE16859CE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49194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174396E-0865-4A26-85A2-0398DE5203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387143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401B374-8C15-4929-BA7B-BE2D560930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300606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59E9CA1-D3F6-4578-87AE-FB86EB63CC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91423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59E983D-8410-40C7-958C-E9B6466CA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49162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B1480EE-FF39-423C-A352-FE0285D87D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8773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78C834E-D1B5-4296-88B7-759C614BEF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53103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2F9D098-FBEB-4A53-A35C-E951210941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647639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9C9CF7B-EFF3-4EA0-B58F-CC82855D3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30250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99EC289-B3F3-4741-B5FD-8DB814A1E2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01845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E5DA5ED-513C-421C-A63C-14EF3CC961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059676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DA93BB1-5BEA-4C72-B936-35CEE04BC6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8653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12173-65CC-4DC8-973D-F2C746D23F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469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C01ED13-6E01-450A-B692-07EC0BCD20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753508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959E3-E9D8-4580-ABD4-994F816EE4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825188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7223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D47F6-C114-44D3-AEB3-78EEDECD55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576693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2853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439DBBB-06C2-4AA5-A25C-83C18F957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535567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 eaLnBrk="1" fontAlgn="auto" hangingPunct="1">
              <a:lnSpc>
                <a:spcPct val="100000"/>
              </a:lnSpc>
              <a:spcAft>
                <a:spcPts val="0"/>
              </a:spcAft>
              <a:defRPr sz="1800" b="1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z="1600" smtClean="0"/>
              <a:t>Event</a:t>
            </a:r>
            <a:endParaRPr lang="de-DE" b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94595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A762610-D003-4D4A-A756-1AA8AAB87E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866202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12ACB27-45CA-43B0-A56C-1DDA08536AF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827897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BFC01F4-194E-4954-8462-EF32B7ED257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279937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313094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33081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F161F46-9A70-4B84-9E49-6CE4CB5B21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23196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9FE395C-F378-4AC8-B511-BA86DC92C5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07172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FDD315B-C35C-4C58-BD1E-7B857A3BCA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33157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F4633AD-C4E1-4445-8575-AB087C3B6E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191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382E56B-5A13-430D-9CFC-AF57BA380D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059880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FD3D50A-B388-43B4-8D4F-76F8445B3A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07957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8AF56D2-A949-4950-91F7-A4EE57DB98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6380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625A747-4ED0-406A-A38D-DD47D7CFC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690196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9F30CD0-325F-4F50-90A7-3D02E9C8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96743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4F2A4AF-ABD3-46FF-84F6-03F5A74172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34954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4EECEA1-35A5-47C2-8F45-8B32B8121C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02485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4BBA736-3A2E-461B-883F-63179B8303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034885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6275" y="122238"/>
            <a:ext cx="536575" cy="239712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B19DD2E8-D6B6-4BA9-8C1E-FE0166BFF44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80741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585858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FA1695C-5C8C-4947-A785-7A98982939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69119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E6E32B0-5F59-4595-AF8F-A6DA11B78B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13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0A91544-9777-446F-81F7-CC3C06922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2353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40F6A-7CED-498F-AFAF-C2D0B9767A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32801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EA067F2D-4A26-4650-9228-7BA9B5C72A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237114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746003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84437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22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A246402-7775-4480-9AF0-72A6C99D2F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5422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1986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831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9B0EB3F-D9F6-4809-8224-F272D8B931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088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11E1561-9A6A-4771-A183-D84AB142D0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603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A2DFC56-F653-4D8A-9741-950A36F275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155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6A1C7F7-5EB3-42B7-8F69-EC0C48879C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5126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027BFC6-B21E-4D56-BEB8-E1AD821DCC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6398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5BF7701-5DF3-49A8-8AFA-F19B12491D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6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D889B34-46ED-4159-B177-A2D427A3EE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5086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0A0C0BE-E142-4331-9717-56586E6BE3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148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019630F-0322-4C12-AA9B-002AD57ECF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5623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93DBE4C-52BB-4D80-B881-5756634623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5579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F64F90D-995E-4B31-A1CB-0752B10D41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151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671259E-9515-4868-866E-57A30EA95A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2296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1BC24E0-78EA-4765-A2B2-96484A744D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8913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5167223F-7C5E-442A-AF69-5119E66CA2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3489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5198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9273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905B180-4F60-4EE9-9CF4-AE8F9453D5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919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22DAA3B-22EE-407F-AD5F-629DFF4B0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4482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89AEDB7-501E-4484-A40C-ADEBC01E8E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4903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AB4CCEA-8A33-4ED0-8ACD-53877C1EAC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234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AFDBAEF-0C1B-4551-AD6C-DB59032B37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3461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6975E6B7-6D9C-4F27-902C-C8B98145EF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3994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258622D-0C1F-41FB-B17C-44126253B3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233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4039D4B-6C67-410D-92C3-D4FC959D9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9734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944FA80E-87BF-4394-BB8A-EC7EFF612C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1285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33E17E0-3B1D-47AD-8592-6F2C0D4FC2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5843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90BA63E-2B5B-4A93-AAE9-815C012710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874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EFFCA813-D3D7-4F8B-BB26-7EDADD13E2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48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E748F33-34F6-432A-B3AE-E5E2AE22D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4416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Page </a:t>
            </a:r>
            <a:fld id="{B4D044FF-1D7F-4635-A6A1-1520366DB6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631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62FF-B084-434C-A689-9299416B8B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922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80690-74A1-49AB-ABEF-1C3B9A72AE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381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7212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046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4057A86-6581-4A87-B65B-08DBA2B04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06666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849225A-C4A9-4731-B4AE-B7C837257C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0923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DFBA4B3-0902-4940-B43A-90C3E1EF3F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9694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BE94A1E-A292-42C6-9AD2-34F4A74ED3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9370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25AFB3B-68D1-44E8-A3C9-AC419E9F5A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DE13426-0452-46A6-A504-B8C119FF1D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7081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F48CBEE-42AE-4CBB-B87C-108D9F1D84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1258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6322F1E-EAEA-4363-A144-053C19ED7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718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273CF2CE-8489-4559-B71B-5A84C0C2A2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226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2021892-B138-4E57-8D02-2663476636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3585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0A6A0009-7000-4F6E-815C-1F30C623CF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8392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DDCF3FA-C371-4569-8AAC-620034A6F9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4858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11EC9DC-558D-49D3-B033-1A9A54A9DC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270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32A75-2734-49C9-B137-D9DF874CB7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5756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DEF4C653-4ED8-4F06-A1B5-01FBD9AE25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748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205038"/>
            <a:ext cx="3889375" cy="32400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lang="en-US" sz="16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spcBef>
                <a:spcPts val="0"/>
              </a:spcBef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US" sz="1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30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E213007-28DE-4DB1-A2DA-DDAE50AC02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62391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banderol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0825" y="2181225"/>
            <a:ext cx="3816350" cy="3240087"/>
          </a:xfrm>
        </p:spPr>
        <p:txBody>
          <a:bodyPr/>
          <a:lstStyle>
            <a:lvl1pPr marL="0" indent="0">
              <a:buFontTx/>
              <a:buNone/>
              <a:defRPr lang="en-US" sz="1600" b="1" kern="1200" baseline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984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5987" indent="0">
              <a:buFontTx/>
              <a:buNone/>
              <a:defRPr lang="en-US" sz="1600" b="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20787" indent="0">
              <a:buFontTx/>
              <a:buNone/>
              <a:defRPr lang="en-GB" sz="1600" b="0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rgbClr val="003399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7889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80"/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6A82626-B7D7-473F-99E8-21C78F3C90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5795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112BB81D-561A-45C2-8336-D792E75233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2832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446405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5949950"/>
            <a:ext cx="4032250" cy="431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5618938D-3AE0-46FA-9843-3E9791A653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91911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278121" y="1426523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9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4660490" y="1413222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453799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4860032" y="3573016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284540" y="3947051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7"/>
          </p:nvPr>
        </p:nvSpPr>
        <p:spPr>
          <a:xfrm>
            <a:off x="4666909" y="3933750"/>
            <a:ext cx="4211992" cy="2087786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60218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4866451" y="6093544"/>
            <a:ext cx="4032250" cy="288032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 marL="300037" indent="0">
              <a:buFontTx/>
              <a:buNone/>
              <a:defRPr sz="1600"/>
            </a:lvl2pPr>
            <a:lvl3pPr marL="598487" indent="0">
              <a:buFontTx/>
              <a:buNone/>
              <a:defRPr sz="1600"/>
            </a:lvl3pPr>
            <a:lvl4pPr marL="915987" indent="0">
              <a:buFontTx/>
              <a:buNone/>
              <a:defRPr sz="1600"/>
            </a:lvl4pPr>
            <a:lvl5pPr marL="1220787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3CB4362E-035C-4382-A1CA-836DC89A8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49167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CD4D83E-6A1E-4ECD-B822-8722FCFCC7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7497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412875"/>
            <a:ext cx="4224337" cy="44862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8751" y="1428576"/>
            <a:ext cx="4224338" cy="44608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BA2F930D-E06F-463B-8077-1ABCF4426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82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1844674"/>
            <a:ext cx="8613775" cy="407352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8613775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8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C28D15D5-2C4B-4B8E-BF36-71681FB40E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954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324F5E8-78DA-47F2-9D98-BE6E6C9359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5899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438" y="4293096"/>
            <a:ext cx="4224337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79400" y="4292997"/>
            <a:ext cx="4222800" cy="1904950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79400" y="3872261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643438" y="3867398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9B079B3-ECAA-4884-9231-1D041C05E3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643438" y="1844824"/>
            <a:ext cx="4224337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79400" y="1844725"/>
            <a:ext cx="4222800" cy="4054326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79400" y="1423989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643438" y="1419126"/>
            <a:ext cx="4221163" cy="348828"/>
          </a:xfrm>
          <a:solidFill>
            <a:schemeClr val="tx2"/>
          </a:solidFill>
        </p:spPr>
        <p:txBody>
          <a:bodyPr/>
          <a:lstStyle>
            <a:lvl1pPr marL="0" indent="0"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4D287E07-2F64-4425-A6CC-9F962CEF63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3241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424" y="1425302"/>
            <a:ext cx="4154560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24" y="2065064"/>
            <a:ext cx="4154560" cy="385313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7" y="1423988"/>
            <a:ext cx="4173984" cy="639762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6017" y="2063750"/>
            <a:ext cx="4173984" cy="3854450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7B663CC6-BA34-40A7-AFC8-6BDFAEA092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0677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9875" y="1428750"/>
            <a:ext cx="4221163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438" y="1428750"/>
            <a:ext cx="4221162" cy="215741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69875" y="3738563"/>
            <a:ext cx="4221163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3738563"/>
            <a:ext cx="4221162" cy="2159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A66705CE-FD5A-4654-B730-C6EACA7F3A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0878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3424" y="116632"/>
            <a:ext cx="8547048" cy="360040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2pPr>
            <a:lvl3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3pPr>
            <a:lvl4pPr>
              <a:defRPr lang="en-US" sz="1800" kern="1200" dirty="0" smtClean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4pPr>
            <a:lvl5pPr>
              <a:defRPr lang="en-GB" sz="1800" kern="1200" dirty="0">
                <a:solidFill>
                  <a:srgbClr val="FFFFFF"/>
                </a:solidFill>
                <a:latin typeface="+mn-lt"/>
                <a:ea typeface="ヒラギノ角ゴ Pro W3" pitchFamily="-64" charset="-128"/>
                <a:cs typeface="+mn-cs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89AED-E5A3-44B6-AA1F-792B1CDB9F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2925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fontAlgn="auto" hangingPunct="1"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fld id="{F600775B-1AB1-475C-83FD-E92BEADAAF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508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 eaLnBrk="1" hangingPunct="1">
              <a:lnSpc>
                <a:spcPct val="100000"/>
              </a:lnSpc>
              <a:defRPr sz="1800" b="1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z="1600" smtClean="0">
                <a:solidFill>
                  <a:srgbClr val="FFFFFF"/>
                </a:solidFill>
              </a:rPr>
              <a:t>Event</a:t>
            </a:r>
            <a:endParaRPr lang="de-DE" b="0">
              <a:solidFill>
                <a:srgbClr val="FFFFFF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rgbClr val="BEBEBE"/>
                </a:solidFill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87323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bandero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07963"/>
            <a:ext cx="19939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41838" y="2181225"/>
            <a:ext cx="4176712" cy="2914650"/>
          </a:xfrm>
        </p:spPr>
        <p:txBody>
          <a:bodyPr/>
          <a:lstStyle>
            <a:lvl1pPr>
              <a:lnSpc>
                <a:spcPts val="3600"/>
              </a:lnSpc>
              <a:defRPr sz="3200" b="1" baseline="0">
                <a:solidFill>
                  <a:schemeClr val="tx2"/>
                </a:solidFill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de-DE" noProof="0" dirty="0" smtClean="0"/>
          </a:p>
        </p:txBody>
      </p:sp>
      <p:sp>
        <p:nvSpPr>
          <p:cNvPr id="122675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48188" y="5522913"/>
            <a:ext cx="4176712" cy="909637"/>
          </a:xfrm>
        </p:spPr>
        <p:txBody>
          <a:bodyPr anchor="b"/>
          <a:lstStyle>
            <a:lvl1pPr marL="0" indent="0">
              <a:lnSpc>
                <a:spcPts val="2400"/>
              </a:lnSpc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de-DE" noProof="0" dirty="0" smtClean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269875" y="2181225"/>
            <a:ext cx="3813175" cy="32543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32400"/>
          <a:lstStyle>
            <a:lvl1pPr eaLnBrk="1" hangingPunct="1">
              <a:lnSpc>
                <a:spcPct val="100000"/>
              </a:lnSpc>
              <a:defRPr sz="1800" b="1" baseline="0">
                <a:solidFill>
                  <a:schemeClr val="tx2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z="1600" smtClean="0"/>
              <a:t>Event</a:t>
            </a:r>
            <a:endParaRPr lang="de-DE" b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quarter" idx="11"/>
          </p:nvPr>
        </p:nvSpPr>
        <p:spPr bwMode="auto">
          <a:xfrm>
            <a:off x="269875" y="6181725"/>
            <a:ext cx="3817938" cy="419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 baseline="0">
                <a:solidFill>
                  <a:schemeClr val="tx2"/>
                </a:solidFill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56727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6FA5-63B4-4EDA-BDBB-B5C2C596D5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88703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0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0" y="5015928"/>
            <a:ext cx="10107334" cy="1989989"/>
          </a:xfrm>
          <a:prstGeom prst="rect">
            <a:avLst/>
          </a:prstGeom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de-DE" sz="900">
                <a:solidFill>
                  <a:srgbClr val="004B95"/>
                </a:solidFill>
              </a:rPr>
              <a:t>www.ecb.europa.eu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E22E8-7559-46C9-9493-536025DA0A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1041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73100"/>
            <a:ext cx="8607425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9875" y="1435100"/>
            <a:ext cx="8607425" cy="44831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6FB50-E87B-45EB-BA07-D865EF7AD5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1361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75" y="660400"/>
            <a:ext cx="8594725" cy="628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69875" y="1428750"/>
            <a:ext cx="8594725" cy="446881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279400" y="5918200"/>
            <a:ext cx="8610600" cy="463550"/>
          </a:xfrm>
        </p:spPr>
        <p:txBody>
          <a:bodyPr/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357688" y="6488113"/>
            <a:ext cx="414337" cy="239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07B42-4A75-4136-8B37-C144DADEBD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13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1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17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3.xml"/><Relationship Id="rId16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61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13" Type="http://schemas.openxmlformats.org/officeDocument/2006/relationships/slideLayout" Target="../slideLayouts/slideLayout182.xml"/><Relationship Id="rId18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slideLayout" Target="../slideLayouts/slideLayout181.xml"/><Relationship Id="rId17" Type="http://schemas.openxmlformats.org/officeDocument/2006/relationships/slideLayout" Target="../slideLayouts/slideLayout186.xml"/><Relationship Id="rId2" Type="http://schemas.openxmlformats.org/officeDocument/2006/relationships/slideLayout" Target="../slideLayouts/slideLayout171.xml"/><Relationship Id="rId16" Type="http://schemas.openxmlformats.org/officeDocument/2006/relationships/slideLayout" Target="../slideLayouts/slideLayout185.xml"/><Relationship Id="rId20" Type="http://schemas.openxmlformats.org/officeDocument/2006/relationships/theme" Target="../theme/theme1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79.xml"/><Relationship Id="rId19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Relationship Id="rId14" Type="http://schemas.openxmlformats.org/officeDocument/2006/relationships/slideLayout" Target="../slideLayouts/slideLayout18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19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218.xml"/><Relationship Id="rId1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08.xml"/><Relationship Id="rId21" Type="http://schemas.openxmlformats.org/officeDocument/2006/relationships/theme" Target="../theme/theme14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1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07.xml"/><Relationship Id="rId16" Type="http://schemas.openxmlformats.org/officeDocument/2006/relationships/slideLayout" Target="../slideLayouts/slideLayout221.xml"/><Relationship Id="rId20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15.xml"/><Relationship Id="rId19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slideLayout" Target="../slideLayouts/slideLayout21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13" Type="http://schemas.openxmlformats.org/officeDocument/2006/relationships/slideLayout" Target="../slideLayouts/slideLayout238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12" Type="http://schemas.openxmlformats.org/officeDocument/2006/relationships/slideLayout" Target="../slideLayouts/slideLayout237.xml"/><Relationship Id="rId17" Type="http://schemas.openxmlformats.org/officeDocument/2006/relationships/theme" Target="../theme/theme15.xml"/><Relationship Id="rId2" Type="http://schemas.openxmlformats.org/officeDocument/2006/relationships/slideLayout" Target="../slideLayouts/slideLayout227.xml"/><Relationship Id="rId16" Type="http://schemas.openxmlformats.org/officeDocument/2006/relationships/slideLayout" Target="../slideLayouts/slideLayout241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5" Type="http://schemas.openxmlformats.org/officeDocument/2006/relationships/slideLayout" Target="../slideLayouts/slideLayout230.xml"/><Relationship Id="rId15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Relationship Id="rId14" Type="http://schemas.openxmlformats.org/officeDocument/2006/relationships/slideLayout" Target="../slideLayouts/slideLayout23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254.xml"/><Relationship Id="rId18" Type="http://schemas.openxmlformats.org/officeDocument/2006/relationships/slideLayout" Target="../slideLayouts/slideLayout259.xml"/><Relationship Id="rId3" Type="http://schemas.openxmlformats.org/officeDocument/2006/relationships/slideLayout" Target="../slideLayouts/slideLayout244.xml"/><Relationship Id="rId21" Type="http://schemas.openxmlformats.org/officeDocument/2006/relationships/theme" Target="../theme/theme16.xml"/><Relationship Id="rId7" Type="http://schemas.openxmlformats.org/officeDocument/2006/relationships/slideLayout" Target="../slideLayouts/slideLayout248.xml"/><Relationship Id="rId12" Type="http://schemas.openxmlformats.org/officeDocument/2006/relationships/slideLayout" Target="../slideLayouts/slideLayout253.xml"/><Relationship Id="rId17" Type="http://schemas.openxmlformats.org/officeDocument/2006/relationships/slideLayout" Target="../slideLayouts/slideLayout258.xml"/><Relationship Id="rId2" Type="http://schemas.openxmlformats.org/officeDocument/2006/relationships/slideLayout" Target="../slideLayouts/slideLayout243.xml"/><Relationship Id="rId16" Type="http://schemas.openxmlformats.org/officeDocument/2006/relationships/slideLayout" Target="../slideLayouts/slideLayout257.xml"/><Relationship Id="rId20" Type="http://schemas.openxmlformats.org/officeDocument/2006/relationships/slideLayout" Target="../slideLayouts/slideLayout261.xml"/><Relationship Id="rId1" Type="http://schemas.openxmlformats.org/officeDocument/2006/relationships/slideLayout" Target="../slideLayouts/slideLayout242.xml"/><Relationship Id="rId6" Type="http://schemas.openxmlformats.org/officeDocument/2006/relationships/slideLayout" Target="../slideLayouts/slideLayout247.xml"/><Relationship Id="rId11" Type="http://schemas.openxmlformats.org/officeDocument/2006/relationships/slideLayout" Target="../slideLayouts/slideLayout252.xml"/><Relationship Id="rId5" Type="http://schemas.openxmlformats.org/officeDocument/2006/relationships/slideLayout" Target="../slideLayouts/slideLayout246.xml"/><Relationship Id="rId15" Type="http://schemas.openxmlformats.org/officeDocument/2006/relationships/slideLayout" Target="../slideLayouts/slideLayout256.xml"/><Relationship Id="rId10" Type="http://schemas.openxmlformats.org/officeDocument/2006/relationships/slideLayout" Target="../slideLayouts/slideLayout251.xml"/><Relationship Id="rId19" Type="http://schemas.openxmlformats.org/officeDocument/2006/relationships/slideLayout" Target="../slideLayouts/slideLayout260.xml"/><Relationship Id="rId4" Type="http://schemas.openxmlformats.org/officeDocument/2006/relationships/slideLayout" Target="../slideLayouts/slideLayout245.xml"/><Relationship Id="rId9" Type="http://schemas.openxmlformats.org/officeDocument/2006/relationships/slideLayout" Target="../slideLayouts/slideLayout250.xml"/><Relationship Id="rId14" Type="http://schemas.openxmlformats.org/officeDocument/2006/relationships/slideLayout" Target="../slideLayouts/slideLayout25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9.xml"/><Relationship Id="rId13" Type="http://schemas.openxmlformats.org/officeDocument/2006/relationships/slideLayout" Target="../slideLayouts/slideLayout274.xml"/><Relationship Id="rId18" Type="http://schemas.openxmlformats.org/officeDocument/2006/relationships/slideLayout" Target="../slideLayouts/slideLayout279.xml"/><Relationship Id="rId3" Type="http://schemas.openxmlformats.org/officeDocument/2006/relationships/slideLayout" Target="../slideLayouts/slideLayout264.xml"/><Relationship Id="rId7" Type="http://schemas.openxmlformats.org/officeDocument/2006/relationships/slideLayout" Target="../slideLayouts/slideLayout268.xml"/><Relationship Id="rId12" Type="http://schemas.openxmlformats.org/officeDocument/2006/relationships/slideLayout" Target="../slideLayouts/slideLayout273.xml"/><Relationship Id="rId17" Type="http://schemas.openxmlformats.org/officeDocument/2006/relationships/slideLayout" Target="../slideLayouts/slideLayout278.xml"/><Relationship Id="rId2" Type="http://schemas.openxmlformats.org/officeDocument/2006/relationships/slideLayout" Target="../slideLayouts/slideLayout263.xml"/><Relationship Id="rId16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62.xml"/><Relationship Id="rId6" Type="http://schemas.openxmlformats.org/officeDocument/2006/relationships/slideLayout" Target="../slideLayouts/slideLayout267.xml"/><Relationship Id="rId11" Type="http://schemas.openxmlformats.org/officeDocument/2006/relationships/slideLayout" Target="../slideLayouts/slideLayout272.xml"/><Relationship Id="rId5" Type="http://schemas.openxmlformats.org/officeDocument/2006/relationships/slideLayout" Target="../slideLayouts/slideLayout266.xml"/><Relationship Id="rId15" Type="http://schemas.openxmlformats.org/officeDocument/2006/relationships/slideLayout" Target="../slideLayouts/slideLayout276.xml"/><Relationship Id="rId10" Type="http://schemas.openxmlformats.org/officeDocument/2006/relationships/slideLayout" Target="../slideLayouts/slideLayout271.xml"/><Relationship Id="rId19" Type="http://schemas.openxmlformats.org/officeDocument/2006/relationships/theme" Target="../theme/theme17.xml"/><Relationship Id="rId4" Type="http://schemas.openxmlformats.org/officeDocument/2006/relationships/slideLayout" Target="../slideLayouts/slideLayout265.xml"/><Relationship Id="rId9" Type="http://schemas.openxmlformats.org/officeDocument/2006/relationships/slideLayout" Target="../slideLayouts/slideLayout270.xml"/><Relationship Id="rId14" Type="http://schemas.openxmlformats.org/officeDocument/2006/relationships/slideLayout" Target="../slideLayouts/slideLayout275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2.xml"/><Relationship Id="rId2" Type="http://schemas.openxmlformats.org/officeDocument/2006/relationships/slideLayout" Target="../slideLayouts/slideLayout281.xml"/><Relationship Id="rId1" Type="http://schemas.openxmlformats.org/officeDocument/2006/relationships/slideLayout" Target="../slideLayouts/slideLayout280.xml"/><Relationship Id="rId5" Type="http://schemas.openxmlformats.org/officeDocument/2006/relationships/theme" Target="../theme/theme18.xml"/><Relationship Id="rId4" Type="http://schemas.openxmlformats.org/officeDocument/2006/relationships/slideLayout" Target="../slideLayouts/slideLayout28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13" Type="http://schemas.openxmlformats.org/officeDocument/2006/relationships/slideLayout" Target="../slideLayouts/slideLayout296.xml"/><Relationship Id="rId18" Type="http://schemas.openxmlformats.org/officeDocument/2006/relationships/slideLayout" Target="../slideLayouts/slideLayout301.xml"/><Relationship Id="rId3" Type="http://schemas.openxmlformats.org/officeDocument/2006/relationships/slideLayout" Target="../slideLayouts/slideLayout286.xml"/><Relationship Id="rId21" Type="http://schemas.openxmlformats.org/officeDocument/2006/relationships/theme" Target="../theme/theme19.xml"/><Relationship Id="rId7" Type="http://schemas.openxmlformats.org/officeDocument/2006/relationships/slideLayout" Target="../slideLayouts/slideLayout290.xml"/><Relationship Id="rId12" Type="http://schemas.openxmlformats.org/officeDocument/2006/relationships/slideLayout" Target="../slideLayouts/slideLayout295.xml"/><Relationship Id="rId17" Type="http://schemas.openxmlformats.org/officeDocument/2006/relationships/slideLayout" Target="../slideLayouts/slideLayout300.xml"/><Relationship Id="rId2" Type="http://schemas.openxmlformats.org/officeDocument/2006/relationships/slideLayout" Target="../slideLayouts/slideLayout285.xml"/><Relationship Id="rId16" Type="http://schemas.openxmlformats.org/officeDocument/2006/relationships/slideLayout" Target="../slideLayouts/slideLayout299.xml"/><Relationship Id="rId20" Type="http://schemas.openxmlformats.org/officeDocument/2006/relationships/slideLayout" Target="../slideLayouts/slideLayout303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5" Type="http://schemas.openxmlformats.org/officeDocument/2006/relationships/slideLayout" Target="../slideLayouts/slideLayout298.xml"/><Relationship Id="rId10" Type="http://schemas.openxmlformats.org/officeDocument/2006/relationships/slideLayout" Target="../slideLayouts/slideLayout293.xml"/><Relationship Id="rId19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Relationship Id="rId14" Type="http://schemas.openxmlformats.org/officeDocument/2006/relationships/slideLayout" Target="../slideLayouts/slideLayout29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9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6.xml"/><Relationship Id="rId1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96.xml"/><Relationship Id="rId21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1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109.xml"/><Relationship Id="rId20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slideLayout" Target="../slideLayouts/slideLayout108.xml"/><Relationship Id="rId23" Type="http://schemas.openxmlformats.org/officeDocument/2006/relationships/theme" Target="../theme/theme7.xml"/><Relationship Id="rId10" Type="http://schemas.openxmlformats.org/officeDocument/2006/relationships/slideLayout" Target="../slideLayouts/slideLayout103.xml"/><Relationship Id="rId19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7.xml"/><Relationship Id="rId22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1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17.xml"/><Relationship Id="rId16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slideLayout" Target="../slideLayouts/slideLayout12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18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17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4.xml"/><Relationship Id="rId16" Type="http://schemas.openxmlformats.org/officeDocument/2006/relationships/slideLayout" Target="../slideLayouts/slideLayout148.xml"/><Relationship Id="rId20" Type="http://schemas.openxmlformats.org/officeDocument/2006/relationships/theme" Target="../theme/theme9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42.xml"/><Relationship Id="rId19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slideLayout" Target="../slideLayouts/slideLayout1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832FF343-170A-4510-94CA-6B0224A324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19" r:id="rId1"/>
    <p:sldLayoutId id="2147488820" r:id="rId2"/>
    <p:sldLayoutId id="2147488821" r:id="rId3"/>
    <p:sldLayoutId id="2147488822" r:id="rId4"/>
    <p:sldLayoutId id="2147488823" r:id="rId5"/>
    <p:sldLayoutId id="2147488824" r:id="rId6"/>
    <p:sldLayoutId id="2147488825" r:id="rId7"/>
    <p:sldLayoutId id="2147488826" r:id="rId8"/>
    <p:sldLayoutId id="2147488827" r:id="rId9"/>
    <p:sldLayoutId id="2147488828" r:id="rId10"/>
    <p:sldLayoutId id="2147488829" r:id="rId11"/>
    <p:sldLayoutId id="2147488830" r:id="rId12"/>
    <p:sldLayoutId id="2147488812" r:id="rId13"/>
    <p:sldLayoutId id="2147488831" r:id="rId14"/>
    <p:sldLayoutId id="214748883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4B688F31-FC66-4C39-9224-8703ADCDB0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965" r:id="rId1"/>
    <p:sldLayoutId id="2147488966" r:id="rId2"/>
    <p:sldLayoutId id="2147488967" r:id="rId3"/>
    <p:sldLayoutId id="2147488968" r:id="rId4"/>
    <p:sldLayoutId id="2147488969" r:id="rId5"/>
    <p:sldLayoutId id="2147488970" r:id="rId6"/>
    <p:sldLayoutId id="2147488971" r:id="rId7"/>
    <p:sldLayoutId id="2147488972" r:id="rId8"/>
    <p:sldLayoutId id="2147488973" r:id="rId9"/>
    <p:sldLayoutId id="2147488974" r:id="rId10"/>
    <p:sldLayoutId id="2147488975" r:id="rId11"/>
    <p:sldLayoutId id="2147488976" r:id="rId12"/>
    <p:sldLayoutId id="2147488977" r:id="rId13"/>
    <p:sldLayoutId id="2147488978" r:id="rId14"/>
    <p:sldLayoutId id="2147488979" r:id="rId15"/>
    <p:sldLayoutId id="2147488980" r:id="rId16"/>
    <p:sldLayoutId id="2147488981" r:id="rId17"/>
    <p:sldLayoutId id="2147488982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ACCEA859-BDFD-49C7-B2A5-103B150F2D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127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983" r:id="rId1"/>
    <p:sldLayoutId id="2147488984" r:id="rId2"/>
    <p:sldLayoutId id="2147488985" r:id="rId3"/>
    <p:sldLayoutId id="2147488986" r:id="rId4"/>
    <p:sldLayoutId id="2147488987" r:id="rId5"/>
    <p:sldLayoutId id="2147488988" r:id="rId6"/>
    <p:sldLayoutId id="2147488989" r:id="rId7"/>
    <p:sldLayoutId id="2147488990" r:id="rId8"/>
    <p:sldLayoutId id="2147488991" r:id="rId9"/>
    <p:sldLayoutId id="2147488992" r:id="rId10"/>
    <p:sldLayoutId id="2147488993" r:id="rId11"/>
    <p:sldLayoutId id="2147488994" r:id="rId12"/>
    <p:sldLayoutId id="2147488995" r:id="rId13"/>
    <p:sldLayoutId id="2147488996" r:id="rId14"/>
    <p:sldLayoutId id="2147488997" r:id="rId15"/>
    <p:sldLayoutId id="2147488998" r:id="rId16"/>
    <p:sldLayoutId id="2147488999" r:id="rId17"/>
    <p:sldLayoutId id="2147489000" r:id="rId18"/>
    <p:sldLayoutId id="2147489001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de-DE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EC4A13D8-A852-4E14-B198-764549D42A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2296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5651500" y="65024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l" rtl="0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r>
              <a:rPr lang="de-DE" dirty="0" smtClean="0"/>
              <a:t>www.ecb.europa.eu ©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02" r:id="rId1"/>
    <p:sldLayoutId id="2147489003" r:id="rId2"/>
    <p:sldLayoutId id="2147489004" r:id="rId3"/>
    <p:sldLayoutId id="21474890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2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GB" altLang="en-US" sz="180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Rubric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Mastertextformat bearbeiten</a:t>
            </a:r>
          </a:p>
          <a:p>
            <a:pPr lvl="1"/>
            <a:r>
              <a:rPr lang="en-GB" altLang="en-US" smtClean="0"/>
              <a:t>Zweite Ebene</a:t>
            </a:r>
          </a:p>
          <a:p>
            <a:pPr lvl="2"/>
            <a:r>
              <a:rPr lang="en-GB" altLang="en-US" smtClean="0"/>
              <a:t>Dritte Ebene</a:t>
            </a:r>
          </a:p>
          <a:p>
            <a:pPr lvl="3"/>
            <a:r>
              <a:rPr lang="en-GB" altLang="en-US" smtClean="0"/>
              <a:t>Vierte Ebene</a:t>
            </a:r>
          </a:p>
          <a:p>
            <a:pPr lvl="4"/>
            <a:r>
              <a:rPr lang="en-GB" altLang="en-US" smtClean="0"/>
              <a:t>Fünfte Ebene</a:t>
            </a:r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06313877-E103-428A-BD5D-E3D4A68EC3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 © </a:t>
            </a:r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 sz="1800" smtClean="0">
              <a:solidFill>
                <a:srgbClr val="585858"/>
              </a:solidFill>
              <a:ea typeface="ヒラギノ角ゴ Pro W3"/>
              <a:cs typeface="ヒラギノ角ゴ Pro W3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06" r:id="rId1"/>
    <p:sldLayoutId id="2147489007" r:id="rId2"/>
    <p:sldLayoutId id="2147489008" r:id="rId3"/>
    <p:sldLayoutId id="2147489009" r:id="rId4"/>
    <p:sldLayoutId id="2147489010" r:id="rId5"/>
    <p:sldLayoutId id="2147489011" r:id="rId6"/>
    <p:sldLayoutId id="2147489012" r:id="rId7"/>
    <p:sldLayoutId id="2147489013" r:id="rId8"/>
    <p:sldLayoutId id="2147489014" r:id="rId9"/>
    <p:sldLayoutId id="2147489015" r:id="rId10"/>
    <p:sldLayoutId id="2147489016" r:id="rId11"/>
    <p:sldLayoutId id="2147489017" r:id="rId12"/>
    <p:sldLayoutId id="214748901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88110F45-B160-470C-9D32-0E23EFF1C0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19" r:id="rId1"/>
    <p:sldLayoutId id="2147489020" r:id="rId2"/>
    <p:sldLayoutId id="2147489021" r:id="rId3"/>
    <p:sldLayoutId id="2147489022" r:id="rId4"/>
    <p:sldLayoutId id="2147489023" r:id="rId5"/>
    <p:sldLayoutId id="2147489024" r:id="rId6"/>
    <p:sldLayoutId id="2147489025" r:id="rId7"/>
    <p:sldLayoutId id="2147489026" r:id="rId8"/>
    <p:sldLayoutId id="2147489027" r:id="rId9"/>
    <p:sldLayoutId id="2147489028" r:id="rId10"/>
    <p:sldLayoutId id="2147489029" r:id="rId11"/>
    <p:sldLayoutId id="2147489030" r:id="rId12"/>
    <p:sldLayoutId id="2147489031" r:id="rId13"/>
    <p:sldLayoutId id="2147489032" r:id="rId14"/>
    <p:sldLayoutId id="2147489033" r:id="rId15"/>
    <p:sldLayoutId id="2147489034" r:id="rId16"/>
    <p:sldLayoutId id="2147489035" r:id="rId17"/>
    <p:sldLayoutId id="2147489036" r:id="rId18"/>
    <p:sldLayoutId id="2147489037" r:id="rId19"/>
    <p:sldLayoutId id="2147489038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D28AFD37-C56E-4F48-B478-C480720779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39" r:id="rId1"/>
    <p:sldLayoutId id="2147489040" r:id="rId2"/>
    <p:sldLayoutId id="2147489041" r:id="rId3"/>
    <p:sldLayoutId id="2147489042" r:id="rId4"/>
    <p:sldLayoutId id="2147489043" r:id="rId5"/>
    <p:sldLayoutId id="2147489044" r:id="rId6"/>
    <p:sldLayoutId id="2147489045" r:id="rId7"/>
    <p:sldLayoutId id="2147489046" r:id="rId8"/>
    <p:sldLayoutId id="2147489047" r:id="rId9"/>
    <p:sldLayoutId id="2147489048" r:id="rId10"/>
    <p:sldLayoutId id="2147489049" r:id="rId11"/>
    <p:sldLayoutId id="2147489050" r:id="rId12"/>
    <p:sldLayoutId id="2147488817" r:id="rId13"/>
    <p:sldLayoutId id="2147489051" r:id="rId14"/>
    <p:sldLayoutId id="2147489052" r:id="rId15"/>
    <p:sldLayoutId id="2147489053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C543A0BA-8949-49D8-A44D-D68D292AB8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54" r:id="rId1"/>
    <p:sldLayoutId id="2147489055" r:id="rId2"/>
    <p:sldLayoutId id="2147489056" r:id="rId3"/>
    <p:sldLayoutId id="2147489057" r:id="rId4"/>
    <p:sldLayoutId id="2147489058" r:id="rId5"/>
    <p:sldLayoutId id="2147489059" r:id="rId6"/>
    <p:sldLayoutId id="2147489060" r:id="rId7"/>
    <p:sldLayoutId id="2147489061" r:id="rId8"/>
    <p:sldLayoutId id="2147489062" r:id="rId9"/>
    <p:sldLayoutId id="2147489063" r:id="rId10"/>
    <p:sldLayoutId id="2147489064" r:id="rId11"/>
    <p:sldLayoutId id="2147489065" r:id="rId12"/>
    <p:sldLayoutId id="2147489066" r:id="rId13"/>
    <p:sldLayoutId id="2147489067" r:id="rId14"/>
    <p:sldLayoutId id="2147489068" r:id="rId15"/>
    <p:sldLayoutId id="2147489069" r:id="rId16"/>
    <p:sldLayoutId id="2147489070" r:id="rId17"/>
    <p:sldLayoutId id="2147489071" r:id="rId18"/>
    <p:sldLayoutId id="2147489072" r:id="rId19"/>
    <p:sldLayoutId id="2147489073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741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873ABCDA-B189-473A-99EC-C9E6D223FD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741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74" r:id="rId1"/>
    <p:sldLayoutId id="2147489075" r:id="rId2"/>
    <p:sldLayoutId id="2147489076" r:id="rId3"/>
    <p:sldLayoutId id="2147489077" r:id="rId4"/>
    <p:sldLayoutId id="2147489078" r:id="rId5"/>
    <p:sldLayoutId id="2147489079" r:id="rId6"/>
    <p:sldLayoutId id="2147489080" r:id="rId7"/>
    <p:sldLayoutId id="2147489081" r:id="rId8"/>
    <p:sldLayoutId id="2147489082" r:id="rId9"/>
    <p:sldLayoutId id="2147489083" r:id="rId10"/>
    <p:sldLayoutId id="2147489084" r:id="rId11"/>
    <p:sldLayoutId id="2147489085" r:id="rId12"/>
    <p:sldLayoutId id="2147489086" r:id="rId13"/>
    <p:sldLayoutId id="2147488818" r:id="rId14"/>
    <p:sldLayoutId id="2147489087" r:id="rId15"/>
    <p:sldLayoutId id="2147489088" r:id="rId16"/>
    <p:sldLayoutId id="2147489089" r:id="rId17"/>
    <p:sldLayoutId id="2147489090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de-DE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90BB4589-B6C5-434F-AC94-307C080572F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8440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5651500" y="65024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defPPr>
              <a:defRPr lang="en-US"/>
            </a:defPPr>
            <a:lvl1pPr algn="l" rtl="0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r>
              <a:rPr lang="de-DE" dirty="0" smtClean="0"/>
              <a:t>www.ecb.europa.eu ©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91" r:id="rId1"/>
    <p:sldLayoutId id="2147489092" r:id="rId2"/>
    <p:sldLayoutId id="2147489093" r:id="rId3"/>
    <p:sldLayoutId id="214748909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2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2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22155997-1089-409F-B0D4-CEAB7C1C46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19464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95" r:id="rId1"/>
    <p:sldLayoutId id="2147489096" r:id="rId2"/>
    <p:sldLayoutId id="2147489097" r:id="rId3"/>
    <p:sldLayoutId id="2147489098" r:id="rId4"/>
    <p:sldLayoutId id="2147489099" r:id="rId5"/>
    <p:sldLayoutId id="2147489100" r:id="rId6"/>
    <p:sldLayoutId id="2147489101" r:id="rId7"/>
    <p:sldLayoutId id="2147489102" r:id="rId8"/>
    <p:sldLayoutId id="2147489103" r:id="rId9"/>
    <p:sldLayoutId id="2147489104" r:id="rId10"/>
    <p:sldLayoutId id="2147489105" r:id="rId11"/>
    <p:sldLayoutId id="2147489106" r:id="rId12"/>
    <p:sldLayoutId id="2147489107" r:id="rId13"/>
    <p:sldLayoutId id="2147489108" r:id="rId14"/>
    <p:sldLayoutId id="2147489109" r:id="rId15"/>
    <p:sldLayoutId id="2147489110" r:id="rId16"/>
    <p:sldLayoutId id="2147489111" r:id="rId17"/>
    <p:sldLayoutId id="2147489112" r:id="rId18"/>
    <p:sldLayoutId id="2147489113" r:id="rId19"/>
    <p:sldLayoutId id="2147489114" r:id="rId2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068C697F-19F5-462A-9A4E-9CFC4EF403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33" r:id="rId1"/>
    <p:sldLayoutId id="2147488834" r:id="rId2"/>
    <p:sldLayoutId id="2147488835" r:id="rId3"/>
    <p:sldLayoutId id="2147488836" r:id="rId4"/>
    <p:sldLayoutId id="2147488837" r:id="rId5"/>
    <p:sldLayoutId id="2147488838" r:id="rId6"/>
    <p:sldLayoutId id="2147488839" r:id="rId7"/>
    <p:sldLayoutId id="2147488840" r:id="rId8"/>
    <p:sldLayoutId id="2147488841" r:id="rId9"/>
    <p:sldLayoutId id="2147488842" r:id="rId10"/>
    <p:sldLayoutId id="2147488843" r:id="rId11"/>
    <p:sldLayoutId id="2147488844" r:id="rId12"/>
    <p:sldLayoutId id="2147488845" r:id="rId13"/>
    <p:sldLayoutId id="2147488846" r:id="rId14"/>
    <p:sldLayoutId id="2147488813" r:id="rId15"/>
    <p:sldLayoutId id="2147488847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GB" altLang="en-US" sz="180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Rubric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Mastertextformat bearbeiten</a:t>
            </a:r>
          </a:p>
          <a:p>
            <a:pPr lvl="1"/>
            <a:r>
              <a:rPr lang="en-GB" altLang="en-US" smtClean="0"/>
              <a:t>Zweite Ebene</a:t>
            </a:r>
          </a:p>
          <a:p>
            <a:pPr lvl="2"/>
            <a:r>
              <a:rPr lang="en-GB" altLang="en-US" smtClean="0"/>
              <a:t>Dritte Ebene</a:t>
            </a:r>
          </a:p>
          <a:p>
            <a:pPr lvl="3"/>
            <a:r>
              <a:rPr lang="en-GB" altLang="en-US" smtClean="0"/>
              <a:t>Vierte Ebene</a:t>
            </a:r>
          </a:p>
          <a:p>
            <a:pPr lvl="4"/>
            <a:r>
              <a:rPr lang="en-GB" altLang="en-US" smtClean="0"/>
              <a:t>Fünfte Ebene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51925CB3-8E2A-450C-BAD7-ED9E4AC959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 © </a:t>
            </a:r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 sz="1800" smtClean="0">
              <a:solidFill>
                <a:srgbClr val="585858"/>
              </a:solidFill>
              <a:ea typeface="ヒラギノ角ゴ Pro W3"/>
              <a:cs typeface="ヒラギノ角ゴ Pro W3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48" r:id="rId1"/>
    <p:sldLayoutId id="2147488849" r:id="rId2"/>
    <p:sldLayoutId id="2147488850" r:id="rId3"/>
    <p:sldLayoutId id="2147488851" r:id="rId4"/>
    <p:sldLayoutId id="2147488852" r:id="rId5"/>
    <p:sldLayoutId id="2147488853" r:id="rId6"/>
    <p:sldLayoutId id="2147488854" r:id="rId7"/>
    <p:sldLayoutId id="2147488855" r:id="rId8"/>
    <p:sldLayoutId id="2147488856" r:id="rId9"/>
    <p:sldLayoutId id="2147488857" r:id="rId10"/>
    <p:sldLayoutId id="2147488858" r:id="rId11"/>
    <p:sldLayoutId id="2147488859" r:id="rId12"/>
    <p:sldLayoutId id="2147488860" r:id="rId13"/>
    <p:sldLayoutId id="2147488861" r:id="rId14"/>
    <p:sldLayoutId id="214748886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GB" altLang="en-US" sz="1800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>Rubric</a:t>
            </a: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Mastertextformat bearbeiten</a:t>
            </a:r>
          </a:p>
          <a:p>
            <a:pPr lvl="1"/>
            <a:r>
              <a:rPr lang="en-GB" altLang="en-US" smtClean="0"/>
              <a:t>Zweite Ebene</a:t>
            </a:r>
          </a:p>
          <a:p>
            <a:pPr lvl="2"/>
            <a:r>
              <a:rPr lang="en-GB" altLang="en-US" smtClean="0"/>
              <a:t>Dritte Ebene</a:t>
            </a:r>
          </a:p>
          <a:p>
            <a:pPr lvl="3"/>
            <a:r>
              <a:rPr lang="en-GB" altLang="en-US" smtClean="0"/>
              <a:t>Vierte Ebene</a:t>
            </a:r>
          </a:p>
          <a:p>
            <a:pPr lvl="4"/>
            <a:r>
              <a:rPr lang="en-GB" altLang="en-US" smtClean="0"/>
              <a:t>Fünfte Ebene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EAC54ED2-C2CC-431C-9868-E9F2F2B038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lnSpc>
                <a:spcPts val="1200"/>
              </a:lnSpc>
              <a:defRPr/>
            </a:pPr>
            <a:r>
              <a:rPr lang="en-GB" altLang="en-US" sz="900" smtClean="0">
                <a:solidFill>
                  <a:srgbClr val="004B95"/>
                </a:solidFill>
              </a:rPr>
              <a:t>www.ecb.europa.eu © </a:t>
            </a:r>
          </a:p>
        </p:txBody>
      </p:sp>
      <p:sp>
        <p:nvSpPr>
          <p:cNvPr id="103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altLang="en-US" sz="1800" smtClean="0">
              <a:solidFill>
                <a:srgbClr val="585858"/>
              </a:solidFill>
              <a:ea typeface="ヒラギノ角ゴ Pro W3"/>
              <a:cs typeface="ヒラギノ角ゴ Pro W3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63" r:id="rId1"/>
    <p:sldLayoutId id="2147488864" r:id="rId2"/>
    <p:sldLayoutId id="2147488865" r:id="rId3"/>
    <p:sldLayoutId id="2147488866" r:id="rId4"/>
    <p:sldLayoutId id="2147488867" r:id="rId5"/>
    <p:sldLayoutId id="2147488868" r:id="rId6"/>
    <p:sldLayoutId id="2147488869" r:id="rId7"/>
    <p:sldLayoutId id="2147488870" r:id="rId8"/>
    <p:sldLayoutId id="2147488871" r:id="rId9"/>
    <p:sldLayoutId id="2147488872" r:id="rId10"/>
    <p:sldLayoutId id="2147488873" r:id="rId11"/>
    <p:sldLayoutId id="2147488874" r:id="rId12"/>
    <p:sldLayoutId id="2147488875" r:id="rId13"/>
    <p:sldLayoutId id="2147488876" r:id="rId14"/>
    <p:sldLayoutId id="2147488877" r:id="rId15"/>
    <p:sldLayoutId id="2147488878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512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15598205-FD03-4D31-8BB3-8A87A02F8B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79" r:id="rId1"/>
    <p:sldLayoutId id="2147488880" r:id="rId2"/>
    <p:sldLayoutId id="2147488881" r:id="rId3"/>
    <p:sldLayoutId id="2147488882" r:id="rId4"/>
    <p:sldLayoutId id="2147488883" r:id="rId5"/>
    <p:sldLayoutId id="2147488884" r:id="rId6"/>
    <p:sldLayoutId id="2147488885" r:id="rId7"/>
    <p:sldLayoutId id="2147488886" r:id="rId8"/>
    <p:sldLayoutId id="2147488887" r:id="rId9"/>
    <p:sldLayoutId id="2147488888" r:id="rId10"/>
    <p:sldLayoutId id="2147488889" r:id="rId11"/>
    <p:sldLayoutId id="2147488890" r:id="rId12"/>
    <p:sldLayoutId id="2147488891" r:id="rId13"/>
    <p:sldLayoutId id="2147488892" r:id="rId14"/>
    <p:sldLayoutId id="2147488814" r:id="rId15"/>
    <p:sldLayoutId id="2147488893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63700CDA-F6D2-4E93-9DE3-9E27AA5A4B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6152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94" r:id="rId1"/>
    <p:sldLayoutId id="2147488895" r:id="rId2"/>
    <p:sldLayoutId id="2147488896" r:id="rId3"/>
    <p:sldLayoutId id="2147488897" r:id="rId4"/>
    <p:sldLayoutId id="2147488898" r:id="rId5"/>
    <p:sldLayoutId id="2147488899" r:id="rId6"/>
    <p:sldLayoutId id="2147488900" r:id="rId7"/>
    <p:sldLayoutId id="2147488901" r:id="rId8"/>
    <p:sldLayoutId id="2147488902" r:id="rId9"/>
    <p:sldLayoutId id="2147488903" r:id="rId10"/>
    <p:sldLayoutId id="2147488904" r:id="rId11"/>
    <p:sldLayoutId id="2147488905" r:id="rId12"/>
    <p:sldLayoutId id="2147488906" r:id="rId13"/>
    <p:sldLayoutId id="2147488815" r:id="rId14"/>
    <p:sldLayoutId id="2147488907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>
              <a:solidFill>
                <a:srgbClr val="585858"/>
              </a:solidFill>
              <a:ea typeface="ヒラギノ角ゴ Pro W3" pitchFamily="124" charset="-128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de-DE">
                <a:solidFill>
                  <a:srgbClr val="FFFFFF"/>
                </a:solidFill>
                <a:ea typeface="ヒラギノ角ゴ Pro W3" pitchFamily="124" charset="-128"/>
              </a:rPr>
              <a:t>Rubric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>
                <a:solidFill>
                  <a:srgbClr val="585858"/>
                </a:solidFill>
                <a:cs typeface="+mn-cs"/>
              </a:defRPr>
            </a:lvl1pPr>
          </a:lstStyle>
          <a:p>
            <a:pPr>
              <a:defRPr/>
            </a:pPr>
            <a:fld id="{2D78AD5E-4792-4258-B26A-E02646ABF1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76" name="Rectangle 2"/>
          <p:cNvSpPr>
            <a:spLocks noChangeArrowheads="1"/>
          </p:cNvSpPr>
          <p:nvPr/>
        </p:nvSpPr>
        <p:spPr bwMode="auto">
          <a:xfrm>
            <a:off x="0" y="0"/>
            <a:ext cx="9144000" cy="47942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>
              <a:solidFill>
                <a:srgbClr val="585858"/>
              </a:solidFill>
              <a:ea typeface="ヒラギノ角ゴ Pro W3" pitchFamily="124" charset="-128"/>
            </a:endParaRPr>
          </a:p>
        </p:txBody>
      </p:sp>
      <p:sp>
        <p:nvSpPr>
          <p:cNvPr id="7177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de-DE">
                <a:solidFill>
                  <a:srgbClr val="FFFFFF"/>
                </a:solidFill>
                <a:ea typeface="ヒラギノ角ゴ Pro W3" pitchFamily="124" charset="-128"/>
              </a:rPr>
              <a:t>Use as rubric line or delete on slide master</a:t>
            </a:r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de-DE" sz="900">
                <a:solidFill>
                  <a:srgbClr val="004B95"/>
                </a:solidFill>
              </a:rPr>
              <a:t>www.ecb.europa.eu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908" r:id="rId1"/>
    <p:sldLayoutId id="2147488909" r:id="rId2"/>
    <p:sldLayoutId id="2147488910" r:id="rId3"/>
    <p:sldLayoutId id="2147488911" r:id="rId4"/>
    <p:sldLayoutId id="2147488912" r:id="rId5"/>
    <p:sldLayoutId id="2147488913" r:id="rId6"/>
    <p:sldLayoutId id="2147488914" r:id="rId7"/>
    <p:sldLayoutId id="2147488915" r:id="rId8"/>
    <p:sldLayoutId id="2147488916" r:id="rId9"/>
    <p:sldLayoutId id="2147488917" r:id="rId10"/>
    <p:sldLayoutId id="2147488918" r:id="rId11"/>
    <p:sldLayoutId id="2147488919" r:id="rId12"/>
    <p:sldLayoutId id="2147488920" r:id="rId13"/>
    <p:sldLayoutId id="2147488921" r:id="rId14"/>
    <p:sldLayoutId id="2147488922" r:id="rId15"/>
    <p:sldLayoutId id="2147488923" r:id="rId16"/>
    <p:sldLayoutId id="2147488924" r:id="rId17"/>
    <p:sldLayoutId id="2147488925" r:id="rId18"/>
    <p:sldLayoutId id="2147488926" r:id="rId19"/>
    <p:sldLayoutId id="2147488927" r:id="rId20"/>
    <p:sldLayoutId id="2147488928" r:id="rId21"/>
    <p:sldLayoutId id="2147488929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Event</a:t>
            </a:r>
            <a:endParaRPr lang="en-GB"/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061D460C-6710-45E2-9985-B6E39C29ED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8200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930" r:id="rId1"/>
    <p:sldLayoutId id="2147488931" r:id="rId2"/>
    <p:sldLayoutId id="2147488932" r:id="rId3"/>
    <p:sldLayoutId id="2147488933" r:id="rId4"/>
    <p:sldLayoutId id="2147488934" r:id="rId5"/>
    <p:sldLayoutId id="2147488935" r:id="rId6"/>
    <p:sldLayoutId id="2147488936" r:id="rId7"/>
    <p:sldLayoutId id="2147488937" r:id="rId8"/>
    <p:sldLayoutId id="2147488938" r:id="rId9"/>
    <p:sldLayoutId id="2147488939" r:id="rId10"/>
    <p:sldLayoutId id="2147488940" r:id="rId11"/>
    <p:sldLayoutId id="2147488941" r:id="rId12"/>
    <p:sldLayoutId id="2147488942" r:id="rId13"/>
    <p:sldLayoutId id="2147488816" r:id="rId14"/>
    <p:sldLayoutId id="2147488943" r:id="rId15"/>
    <p:sldLayoutId id="2147488944" r:id="rId16"/>
    <p:sldLayoutId id="2147488945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271463" y="104775"/>
            <a:ext cx="6502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GB" sz="180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Rubric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428750"/>
            <a:ext cx="8594725" cy="446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Mastertextformat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66040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Mastertitelformat bearbeiten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9875" y="6477000"/>
            <a:ext cx="32131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ts val="1200"/>
              </a:lnSpc>
              <a:spcBef>
                <a:spcPct val="0"/>
              </a:spcBef>
              <a:defRPr sz="900">
                <a:solidFill>
                  <a:srgbClr val="004B95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r>
              <a:rPr lang="en-GB"/>
              <a:t>Event</a:t>
            </a:r>
          </a:p>
        </p:txBody>
      </p:sp>
      <p:sp>
        <p:nvSpPr>
          <p:cNvPr id="12257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900">
                <a:solidFill>
                  <a:srgbClr val="585858"/>
                </a:solidFill>
                <a:latin typeface="+mn-lt"/>
                <a:ea typeface="ヒラギノ角ゴ Pro W3" pitchFamily="-64" charset="-128"/>
                <a:cs typeface="+mn-cs"/>
              </a:defRPr>
            </a:lvl1pPr>
          </a:lstStyle>
          <a:p>
            <a:pPr>
              <a:defRPr/>
            </a:pPr>
            <a:fld id="{58372D8F-8A6D-40E4-949F-D60A324031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223" name="Rectangle 9"/>
          <p:cNvSpPr>
            <a:spLocks noChangeArrowheads="1"/>
          </p:cNvSpPr>
          <p:nvPr/>
        </p:nvSpPr>
        <p:spPr bwMode="auto">
          <a:xfrm>
            <a:off x="6534150" y="6477000"/>
            <a:ext cx="229076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 eaLnBrk="0" hangingPunct="0">
              <a:lnSpc>
                <a:spcPts val="1200"/>
              </a:lnSpc>
            </a:pPr>
            <a:r>
              <a:rPr lang="en-GB" sz="900">
                <a:solidFill>
                  <a:srgbClr val="004B95"/>
                </a:solidFill>
                <a:latin typeface="Arial" pitchFamily="34" charset="0"/>
              </a:rPr>
              <a:t>www.ecb.europa.eu © </a:t>
            </a:r>
          </a:p>
        </p:txBody>
      </p:sp>
      <p:sp>
        <p:nvSpPr>
          <p:cNvPr id="9224" name="Rectangle 2"/>
          <p:cNvSpPr>
            <a:spLocks noChangeArrowheads="1"/>
          </p:cNvSpPr>
          <p:nvPr/>
        </p:nvSpPr>
        <p:spPr bwMode="auto">
          <a:xfrm>
            <a:off x="0" y="-26988"/>
            <a:ext cx="9144000" cy="4778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946" r:id="rId1"/>
    <p:sldLayoutId id="2147488947" r:id="rId2"/>
    <p:sldLayoutId id="2147488948" r:id="rId3"/>
    <p:sldLayoutId id="2147488949" r:id="rId4"/>
    <p:sldLayoutId id="2147488950" r:id="rId5"/>
    <p:sldLayoutId id="2147488951" r:id="rId6"/>
    <p:sldLayoutId id="2147488952" r:id="rId7"/>
    <p:sldLayoutId id="2147488953" r:id="rId8"/>
    <p:sldLayoutId id="2147488954" r:id="rId9"/>
    <p:sldLayoutId id="2147488955" r:id="rId10"/>
    <p:sldLayoutId id="2147488956" r:id="rId11"/>
    <p:sldLayoutId id="2147488957" r:id="rId12"/>
    <p:sldLayoutId id="2147488958" r:id="rId13"/>
    <p:sldLayoutId id="2147488959" r:id="rId14"/>
    <p:sldLayoutId id="2147488960" r:id="rId15"/>
    <p:sldLayoutId id="2147488961" r:id="rId16"/>
    <p:sldLayoutId id="2147488962" r:id="rId17"/>
    <p:sldLayoutId id="2147488963" r:id="rId18"/>
    <p:sldLayoutId id="2147488964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eaLnBrk="1" fontAlgn="base" hangingPunct="1">
        <a:lnSpc>
          <a:spcPts val="27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298450" indent="-2984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96900" indent="-296863" algn="l" rtl="0" eaLnBrk="0" fontAlgn="base" hangingPunct="0"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914400" indent="-315913" algn="l" rtl="0" eaLnBrk="0" fontAlgn="base" hangingPunct="0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19200" indent="-303213" algn="l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524000" indent="-303213" algn="l" rtl="0" eaLnBrk="0" fontAlgn="base" hangingPunct="0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5pPr>
      <a:lvl6pPr marL="19812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6pPr>
      <a:lvl7pPr marL="24384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7pPr>
      <a:lvl8pPr marL="28956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8pPr>
      <a:lvl9pPr marL="3352800" indent="-303213" algn="l" rtl="0" eaLnBrk="1" fontAlgn="base" hangingPunct="1">
        <a:spcBef>
          <a:spcPct val="0"/>
        </a:spcBef>
        <a:spcAft>
          <a:spcPct val="0"/>
        </a:spcAft>
        <a:buFont typeface="Times" pitchFamily="18" charset="0"/>
        <a:buChar char="•"/>
        <a:defRPr sz="16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tags" Target="../tags/tag22.xml"/><Relationship Id="rId18" Type="http://schemas.openxmlformats.org/officeDocument/2006/relationships/tags" Target="../tags/tag27.xml"/><Relationship Id="rId3" Type="http://schemas.openxmlformats.org/officeDocument/2006/relationships/tags" Target="../tags/tag12.xml"/><Relationship Id="rId21" Type="http://schemas.openxmlformats.org/officeDocument/2006/relationships/tags" Target="../tags/tag30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17" Type="http://schemas.openxmlformats.org/officeDocument/2006/relationships/tags" Target="../tags/tag26.xml"/><Relationship Id="rId25" Type="http://schemas.openxmlformats.org/officeDocument/2006/relationships/oleObject" Target="../embeddings/oleObject1.bin"/><Relationship Id="rId2" Type="http://schemas.openxmlformats.org/officeDocument/2006/relationships/tags" Target="../tags/tag11.xml"/><Relationship Id="rId16" Type="http://schemas.openxmlformats.org/officeDocument/2006/relationships/tags" Target="../tags/tag25.xml"/><Relationship Id="rId20" Type="http://schemas.openxmlformats.org/officeDocument/2006/relationships/tags" Target="../tags/tag2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24" Type="http://schemas.openxmlformats.org/officeDocument/2006/relationships/notesSlide" Target="../notesSlides/notesSlide11.xml"/><Relationship Id="rId5" Type="http://schemas.openxmlformats.org/officeDocument/2006/relationships/tags" Target="../tags/tag14.xml"/><Relationship Id="rId15" Type="http://schemas.openxmlformats.org/officeDocument/2006/relationships/tags" Target="../tags/tag24.xml"/><Relationship Id="rId23" Type="http://schemas.openxmlformats.org/officeDocument/2006/relationships/slideLayout" Target="../slideLayouts/slideLayout14.xml"/><Relationship Id="rId10" Type="http://schemas.openxmlformats.org/officeDocument/2006/relationships/tags" Target="../tags/tag19.xml"/><Relationship Id="rId19" Type="http://schemas.openxmlformats.org/officeDocument/2006/relationships/tags" Target="../tags/tag28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tags" Target="../tags/tag23.xml"/><Relationship Id="rId22" Type="http://schemas.openxmlformats.org/officeDocument/2006/relationships/tags" Target="../tags/tag3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tags" Target="../tags/tag43.xml"/><Relationship Id="rId18" Type="http://schemas.openxmlformats.org/officeDocument/2006/relationships/tags" Target="../tags/tag48.xml"/><Relationship Id="rId26" Type="http://schemas.openxmlformats.org/officeDocument/2006/relationships/tags" Target="../tags/tag56.xml"/><Relationship Id="rId3" Type="http://schemas.openxmlformats.org/officeDocument/2006/relationships/tags" Target="../tags/tag33.xml"/><Relationship Id="rId21" Type="http://schemas.openxmlformats.org/officeDocument/2006/relationships/tags" Target="../tags/tag51.xml"/><Relationship Id="rId7" Type="http://schemas.openxmlformats.org/officeDocument/2006/relationships/tags" Target="../tags/tag37.xml"/><Relationship Id="rId12" Type="http://schemas.openxmlformats.org/officeDocument/2006/relationships/tags" Target="../tags/tag42.xml"/><Relationship Id="rId17" Type="http://schemas.openxmlformats.org/officeDocument/2006/relationships/tags" Target="../tags/tag47.xml"/><Relationship Id="rId25" Type="http://schemas.openxmlformats.org/officeDocument/2006/relationships/tags" Target="../tags/tag55.xml"/><Relationship Id="rId2" Type="http://schemas.openxmlformats.org/officeDocument/2006/relationships/tags" Target="../tags/tag32.xml"/><Relationship Id="rId16" Type="http://schemas.openxmlformats.org/officeDocument/2006/relationships/tags" Target="../tags/tag46.xml"/><Relationship Id="rId20" Type="http://schemas.openxmlformats.org/officeDocument/2006/relationships/tags" Target="../tags/tag50.xml"/><Relationship Id="rId29" Type="http://schemas.openxmlformats.org/officeDocument/2006/relationships/notesSlide" Target="../notesSlides/notesSlide12.xml"/><Relationship Id="rId1" Type="http://schemas.openxmlformats.org/officeDocument/2006/relationships/vmlDrawing" Target="../drawings/vmlDrawing2.v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24" Type="http://schemas.openxmlformats.org/officeDocument/2006/relationships/tags" Target="../tags/tag54.xml"/><Relationship Id="rId5" Type="http://schemas.openxmlformats.org/officeDocument/2006/relationships/tags" Target="../tags/tag35.xml"/><Relationship Id="rId15" Type="http://schemas.openxmlformats.org/officeDocument/2006/relationships/tags" Target="../tags/tag45.xml"/><Relationship Id="rId23" Type="http://schemas.openxmlformats.org/officeDocument/2006/relationships/tags" Target="../tags/tag53.xml"/><Relationship Id="rId28" Type="http://schemas.openxmlformats.org/officeDocument/2006/relationships/slideLayout" Target="../slideLayouts/slideLayout15.xml"/><Relationship Id="rId10" Type="http://schemas.openxmlformats.org/officeDocument/2006/relationships/tags" Target="../tags/tag40.xml"/><Relationship Id="rId19" Type="http://schemas.openxmlformats.org/officeDocument/2006/relationships/tags" Target="../tags/tag49.xml"/><Relationship Id="rId31" Type="http://schemas.openxmlformats.org/officeDocument/2006/relationships/image" Target="../media/image14.emf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tags" Target="../tags/tag44.xml"/><Relationship Id="rId22" Type="http://schemas.openxmlformats.org/officeDocument/2006/relationships/tags" Target="../tags/tag52.xml"/><Relationship Id="rId27" Type="http://schemas.openxmlformats.org/officeDocument/2006/relationships/tags" Target="../tags/tag57.xml"/><Relationship Id="rId30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8.xml"/><Relationship Id="rId1" Type="http://schemas.openxmlformats.org/officeDocument/2006/relationships/tags" Target="../tags/tag58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90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46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Title 2"/>
          <p:cNvSpPr>
            <a:spLocks noGrp="1"/>
          </p:cNvSpPr>
          <p:nvPr>
            <p:ph type="ctrTitle"/>
          </p:nvPr>
        </p:nvSpPr>
        <p:spPr>
          <a:xfrm>
            <a:off x="3995738" y="1989138"/>
            <a:ext cx="4818062" cy="3106737"/>
          </a:xfrm>
        </p:spPr>
        <p:txBody>
          <a:bodyPr/>
          <a:lstStyle/>
          <a:p>
            <a:r>
              <a:rPr lang="ru-RU" altLang="en-US" dirty="0" smtClean="0">
                <a:latin typeface="Arial" pitchFamily="34" charset="0"/>
              </a:rPr>
              <a:t>Статистика ЕСЦБ для формирования европейской политики</a:t>
            </a:r>
            <a:r>
              <a:rPr lang="en-US" altLang="en-US" dirty="0" smtClean="0">
                <a:latin typeface="Arial" pitchFamily="34" charset="0"/>
              </a:rPr>
              <a:t/>
            </a:r>
            <a:br>
              <a:rPr lang="en-US" altLang="en-US" dirty="0" smtClean="0">
                <a:latin typeface="Arial" pitchFamily="34" charset="0"/>
              </a:rPr>
            </a:br>
            <a:r>
              <a:rPr lang="en-US" altLang="en-US" dirty="0" smtClean="0">
                <a:latin typeface="Arial" pitchFamily="34" charset="0"/>
              </a:rPr>
              <a:t/>
            </a:r>
            <a:br>
              <a:rPr lang="en-US" altLang="en-US" dirty="0" smtClean="0">
                <a:latin typeface="Arial" pitchFamily="34" charset="0"/>
              </a:rPr>
            </a:br>
            <a:r>
              <a:rPr lang="en-US" altLang="en-US" dirty="0" smtClean="0">
                <a:latin typeface="Arial" pitchFamily="34" charset="0"/>
              </a:rPr>
              <a:t/>
            </a:r>
            <a:br>
              <a:rPr lang="en-US" altLang="en-US" dirty="0" smtClean="0">
                <a:latin typeface="Arial" pitchFamily="34" charset="0"/>
              </a:rPr>
            </a:br>
            <a:endParaRPr lang="en-GB" altLang="en-US" dirty="0" smtClean="0">
              <a:latin typeface="Arial" pitchFamily="34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984500" y="5013325"/>
            <a:ext cx="59436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marL="0" indent="0" algn="l" rtl="0" eaLnBrk="0" fontAlgn="base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20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6900" indent="-296863" algn="l" rtl="0" eaLnBrk="0" fontAlgn="base" hangingPunct="0">
              <a:spcBef>
                <a:spcPct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-315913" algn="l" rtl="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219200" indent="-303213" algn="l" rtl="0" eaLnBrk="0" fontAlgn="base" hangingPunct="0">
              <a:spcBef>
                <a:spcPct val="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524000" indent="-303213" algn="l" rtl="0" eaLnBrk="0" fontAlgn="base" hangingPunct="0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5pPr>
            <a:lvl6pPr marL="19812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6pPr>
            <a:lvl7pPr marL="24384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7pPr>
            <a:lvl8pPr marL="28956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8pPr>
            <a:lvl9pPr marL="3352800" indent="-303213" algn="l" rtl="0" eaLnBrk="1" fontAlgn="base" hangingPunct="1">
              <a:spcBef>
                <a:spcPct val="0"/>
              </a:spcBef>
              <a:spcAft>
                <a:spcPct val="0"/>
              </a:spcAft>
              <a:buFont typeface="Times" pitchFamily="18" charset="0"/>
              <a:buChar char="•"/>
              <a:defRPr sz="1600" i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defRPr/>
            </a:pPr>
            <a:endParaRPr lang="en-US" kern="0" dirty="0" smtClean="0"/>
          </a:p>
          <a:p>
            <a:pPr eaLnBrk="1" hangingPunct="1">
              <a:defRPr/>
            </a:pPr>
            <a:endParaRPr lang="en-US" kern="0" dirty="0" smtClean="0"/>
          </a:p>
          <a:p>
            <a:pPr eaLnBrk="1" hangingPunct="1">
              <a:defRPr/>
            </a:pPr>
            <a:r>
              <a:rPr lang="ru-RU" kern="0" dirty="0" smtClean="0"/>
              <a:t>Рабочее совещание по внедрению CHC 2008 года в странах ВЕКЦА и связи с РПБ-6 и РСГФ 2014 года</a:t>
            </a:r>
            <a:endParaRPr lang="en-GB" kern="0" dirty="0"/>
          </a:p>
          <a:p>
            <a:pPr eaLnBrk="1" hangingPunct="1">
              <a:defRPr/>
            </a:pPr>
            <a:r>
              <a:rPr lang="ru-RU" altLang="en-US" kern="0" dirty="0" smtClean="0"/>
              <a:t>Стамбул</a:t>
            </a:r>
            <a:r>
              <a:rPr lang="en-US" altLang="en-US" kern="0" dirty="0" smtClean="0"/>
              <a:t>, 6-8 </a:t>
            </a:r>
            <a:r>
              <a:rPr lang="ru-RU" altLang="en-US" kern="0" dirty="0" smtClean="0"/>
              <a:t>мая</a:t>
            </a:r>
            <a:r>
              <a:rPr lang="en-US" altLang="en-US" kern="0" dirty="0" smtClean="0"/>
              <a:t> 2015</a:t>
            </a:r>
            <a:r>
              <a:rPr lang="ru-RU" altLang="en-US" kern="0" dirty="0" smtClean="0"/>
              <a:t> г.</a:t>
            </a:r>
            <a:endParaRPr lang="de-DE" altLang="en-US" kern="0" dirty="0" smtClean="0"/>
          </a:p>
        </p:txBody>
      </p:sp>
      <p:sp>
        <p:nvSpPr>
          <p:cNvPr id="323588" name="Text Placeholder 5"/>
          <p:cNvSpPr txBox="1">
            <a:spLocks/>
          </p:cNvSpPr>
          <p:nvPr/>
        </p:nvSpPr>
        <p:spPr bwMode="auto">
          <a:xfrm>
            <a:off x="177800" y="2205038"/>
            <a:ext cx="32416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ru-RU" altLang="en-US" sz="1600" b="1" dirty="0" err="1" smtClean="0">
                <a:solidFill>
                  <a:schemeClr val="tx2"/>
                </a:solidFill>
                <a:latin typeface="Arial" pitchFamily="34" charset="0"/>
              </a:rPr>
              <a:t>Габриэль</a:t>
            </a:r>
            <a:r>
              <a:rPr lang="en-GB" altLang="en-US" sz="1600" b="1" dirty="0" smtClean="0">
                <a:solidFill>
                  <a:schemeClr val="tx2"/>
                </a:solidFill>
                <a:latin typeface="Arial" pitchFamily="34" charset="0"/>
              </a:rPr>
              <a:t> </a:t>
            </a:r>
            <a:r>
              <a:rPr lang="ru-RU" altLang="en-US" sz="1600" b="1" dirty="0" err="1" smtClean="0">
                <a:solidFill>
                  <a:schemeClr val="tx2"/>
                </a:solidFill>
                <a:latin typeface="Arial" pitchFamily="34" charset="0"/>
              </a:rPr>
              <a:t>Кирос</a:t>
            </a:r>
            <a:endParaRPr lang="en-GB" altLang="en-US" sz="1600" b="1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 smtClean="0">
                <a:solidFill>
                  <a:schemeClr val="tx2"/>
                </a:solidFill>
                <a:latin typeface="Arial" pitchFamily="34" charset="0"/>
              </a:rPr>
              <a:t>Начальник отдела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 smtClean="0">
                <a:solidFill>
                  <a:schemeClr val="tx2"/>
                </a:solidFill>
                <a:latin typeface="Arial" pitchFamily="34" charset="0"/>
              </a:rPr>
              <a:t>Макроэкономическая статистика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ru-RU" altLang="en-US" sz="1600" dirty="0" smtClean="0">
                <a:solidFill>
                  <a:schemeClr val="tx2"/>
                </a:solidFill>
                <a:latin typeface="Arial" pitchFamily="34" charset="0"/>
              </a:rPr>
              <a:t>Европейский центральный банк</a:t>
            </a:r>
            <a:endParaRPr lang="en-GB" altLang="en-US" sz="1600" dirty="0">
              <a:solidFill>
                <a:schemeClr val="tx2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Text Box 4"/>
          <p:cNvSpPr txBox="1">
            <a:spLocks noChangeArrowheads="1"/>
          </p:cNvSpPr>
          <p:nvPr/>
        </p:nvSpPr>
        <p:spPr bwMode="auto">
          <a:xfrm>
            <a:off x="8461375" y="644683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n-US" sz="1800" b="1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332803" name="Text Box 5"/>
          <p:cNvSpPr txBox="1">
            <a:spLocks noChangeArrowheads="1"/>
          </p:cNvSpPr>
          <p:nvPr/>
        </p:nvSpPr>
        <p:spPr bwMode="auto">
          <a:xfrm>
            <a:off x="1227138" y="3506788"/>
            <a:ext cx="2667000" cy="762000"/>
          </a:xfrm>
          <a:prstGeom prst="rect">
            <a:avLst/>
          </a:prstGeom>
          <a:solidFill>
            <a:srgbClr val="00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Статистический комитет </a:t>
            </a:r>
            <a:r>
              <a:rPr lang="en-GB" altLang="en-US" sz="1600" b="1" dirty="0" smtClean="0">
                <a:solidFill>
                  <a:srgbClr val="585858"/>
                </a:solidFill>
                <a:latin typeface="Arial" pitchFamily="34" charset="0"/>
              </a:rPr>
              <a:t>(</a:t>
            </a:r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СТК)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04" name="Text Box 15"/>
          <p:cNvSpPr txBox="1">
            <a:spLocks noChangeArrowheads="1"/>
          </p:cNvSpPr>
          <p:nvPr/>
        </p:nvSpPr>
        <p:spPr bwMode="auto">
          <a:xfrm>
            <a:off x="1584325" y="2293938"/>
            <a:ext cx="2667000" cy="6175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Исполнительный совет ЕЦБ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05" name="Text Box 16"/>
          <p:cNvSpPr txBox="1">
            <a:spLocks noChangeArrowheads="1"/>
          </p:cNvSpPr>
          <p:nvPr/>
        </p:nvSpPr>
        <p:spPr bwMode="auto">
          <a:xfrm>
            <a:off x="3132138" y="1243013"/>
            <a:ext cx="2667000" cy="792162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Управляющий совет ЕЦБ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06" name="AutoShape 17"/>
          <p:cNvSpPr>
            <a:spLocks noChangeArrowheads="1"/>
          </p:cNvSpPr>
          <p:nvPr/>
        </p:nvSpPr>
        <p:spPr bwMode="auto">
          <a:xfrm rot="5452070" flipH="1">
            <a:off x="52388" y="3024188"/>
            <a:ext cx="1008062" cy="792162"/>
          </a:xfrm>
          <a:prstGeom prst="curvedUpArrow">
            <a:avLst>
              <a:gd name="adj1" fmla="val 20102"/>
              <a:gd name="adj2" fmla="val 60658"/>
              <a:gd name="adj3" fmla="val 38787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altLang="en-US" sz="180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07" name="AutoShape 18"/>
          <p:cNvSpPr>
            <a:spLocks noChangeArrowheads="1"/>
          </p:cNvSpPr>
          <p:nvPr/>
        </p:nvSpPr>
        <p:spPr bwMode="auto">
          <a:xfrm rot="5452070" flipH="1">
            <a:off x="642938" y="1639888"/>
            <a:ext cx="1008062" cy="792162"/>
          </a:xfrm>
          <a:prstGeom prst="curvedUpArrow">
            <a:avLst>
              <a:gd name="adj1" fmla="val 20102"/>
              <a:gd name="adj2" fmla="val 60658"/>
              <a:gd name="adj3" fmla="val 3878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altLang="en-US" sz="1800">
              <a:solidFill>
                <a:srgbClr val="585858"/>
              </a:solidFill>
              <a:latin typeface="Arial" pitchFamily="34" charset="0"/>
            </a:endParaRPr>
          </a:p>
        </p:txBody>
      </p:sp>
      <p:grpSp>
        <p:nvGrpSpPr>
          <p:cNvPr id="332808" name="Group 17"/>
          <p:cNvGrpSpPr>
            <a:grpSpLocks/>
          </p:cNvGrpSpPr>
          <p:nvPr/>
        </p:nvGrpSpPr>
        <p:grpSpPr bwMode="auto">
          <a:xfrm>
            <a:off x="152749" y="4437063"/>
            <a:ext cx="5715395" cy="1971675"/>
            <a:chOff x="132112" y="4202969"/>
            <a:chExt cx="5715396" cy="1972536"/>
          </a:xfrm>
        </p:grpSpPr>
        <p:sp>
          <p:nvSpPr>
            <p:cNvPr id="332816" name="Text Box 8"/>
            <p:cNvSpPr txBox="1">
              <a:spLocks noChangeArrowheads="1"/>
            </p:cNvSpPr>
            <p:nvPr/>
          </p:nvSpPr>
          <p:spPr bwMode="auto">
            <a:xfrm>
              <a:off x="2815859" y="5292124"/>
              <a:ext cx="1303456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валютно-финансовой статистике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17" name="Text Box 9"/>
            <p:cNvSpPr txBox="1">
              <a:spLocks noChangeArrowheads="1"/>
            </p:cNvSpPr>
            <p:nvPr/>
          </p:nvSpPr>
          <p:spPr bwMode="auto">
            <a:xfrm>
              <a:off x="132112" y="4202969"/>
              <a:ext cx="1317624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счетам еврозоны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18" name="Text Box 10"/>
            <p:cNvSpPr txBox="1">
              <a:spLocks noChangeArrowheads="1"/>
            </p:cNvSpPr>
            <p:nvPr/>
          </p:nvSpPr>
          <p:spPr bwMode="auto">
            <a:xfrm>
              <a:off x="1496238" y="4202969"/>
              <a:ext cx="1296987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внешней статистике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19" name="Text Box 11"/>
            <p:cNvSpPr txBox="1">
              <a:spLocks noChangeArrowheads="1"/>
            </p:cNvSpPr>
            <p:nvPr/>
          </p:nvSpPr>
          <p:spPr bwMode="auto">
            <a:xfrm>
              <a:off x="2815859" y="4202969"/>
              <a:ext cx="1414828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общей экономической статистике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20" name="Text Box 12"/>
            <p:cNvSpPr txBox="1">
              <a:spLocks noChangeArrowheads="1"/>
            </p:cNvSpPr>
            <p:nvPr/>
          </p:nvSpPr>
          <p:spPr bwMode="auto">
            <a:xfrm>
              <a:off x="4335340" y="4202969"/>
              <a:ext cx="1512168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статистике государственных финансов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21" name="Text Box 13"/>
            <p:cNvSpPr txBox="1">
              <a:spLocks noChangeArrowheads="1"/>
            </p:cNvSpPr>
            <p:nvPr/>
          </p:nvSpPr>
          <p:spPr bwMode="auto">
            <a:xfrm>
              <a:off x="1496238" y="5292124"/>
              <a:ext cx="1272362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1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управлению статистической информацией</a:t>
              </a:r>
              <a:endParaRPr lang="en-GB" altLang="en-US" sz="1100" b="1" dirty="0">
                <a:solidFill>
                  <a:srgbClr val="585858"/>
                </a:solidFill>
                <a:latin typeface="Gill Sans MT" pitchFamily="34" charset="0"/>
              </a:endParaRPr>
            </a:p>
            <a:p>
              <a:pPr algn="ctr"/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  <p:sp>
          <p:nvSpPr>
            <p:cNvPr id="332822" name="Text Box 5886"/>
            <p:cNvSpPr txBox="1">
              <a:spLocks noChangeArrowheads="1"/>
            </p:cNvSpPr>
            <p:nvPr/>
          </p:nvSpPr>
          <p:spPr bwMode="auto">
            <a:xfrm>
              <a:off x="153988" y="5292124"/>
              <a:ext cx="1317624" cy="883381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/>
              <a:r>
                <a:rPr lang="ru-RU" altLang="en-US" sz="1200" b="1" dirty="0" smtClean="0">
                  <a:solidFill>
                    <a:srgbClr val="585858"/>
                  </a:solidFill>
                  <a:latin typeface="Gill Sans MT" pitchFamily="34" charset="0"/>
                </a:rPr>
                <a:t>РГ по статистике ценных бумаг</a:t>
              </a:r>
              <a:endParaRPr lang="en-GB" altLang="en-US" sz="1200" b="1" dirty="0">
                <a:solidFill>
                  <a:srgbClr val="585858"/>
                </a:solidFill>
                <a:latin typeface="Gill Sans MT" pitchFamily="34" charset="0"/>
              </a:endParaRPr>
            </a:p>
          </p:txBody>
        </p:sp>
      </p:grpSp>
      <p:sp>
        <p:nvSpPr>
          <p:cNvPr id="332809" name="Rectangle 2"/>
          <p:cNvSpPr>
            <a:spLocks noChangeArrowheads="1"/>
          </p:cNvSpPr>
          <p:nvPr/>
        </p:nvSpPr>
        <p:spPr bwMode="auto">
          <a:xfrm>
            <a:off x="174625" y="0"/>
            <a:ext cx="8710613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Директивные органы статистики ЕЦБ</a:t>
            </a:r>
            <a:endParaRPr lang="en-GB" sz="18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32811" name="Text Box 5"/>
          <p:cNvSpPr txBox="1">
            <a:spLocks noChangeArrowheads="1"/>
          </p:cNvSpPr>
          <p:nvPr/>
        </p:nvSpPr>
        <p:spPr bwMode="auto">
          <a:xfrm>
            <a:off x="5364163" y="3506788"/>
            <a:ext cx="2667000" cy="762000"/>
          </a:xfrm>
          <a:prstGeom prst="rect">
            <a:avLst/>
          </a:prstGeom>
          <a:solidFill>
            <a:srgbClr val="00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Статистический комитет в составе ЕНМ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  <a:p>
            <a:pPr algn="ctr"/>
            <a:r>
              <a:rPr lang="en-GB" altLang="en-US" sz="1600" b="1" dirty="0" smtClean="0">
                <a:solidFill>
                  <a:srgbClr val="585858"/>
                </a:solidFill>
                <a:latin typeface="Arial" pitchFamily="34" charset="0"/>
              </a:rPr>
              <a:t>(</a:t>
            </a:r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СТК в ЕНМ</a:t>
            </a:r>
            <a:r>
              <a:rPr lang="en-GB" altLang="en-US" sz="1600" b="1" dirty="0" smtClean="0">
                <a:solidFill>
                  <a:srgbClr val="585858"/>
                </a:solidFill>
                <a:latin typeface="Arial" pitchFamily="34" charset="0"/>
              </a:rPr>
              <a:t>)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12" name="Text Box 15"/>
          <p:cNvSpPr txBox="1">
            <a:spLocks noChangeArrowheads="1"/>
          </p:cNvSpPr>
          <p:nvPr/>
        </p:nvSpPr>
        <p:spPr bwMode="auto">
          <a:xfrm>
            <a:off x="4832350" y="2293938"/>
            <a:ext cx="2667000" cy="6175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600" b="1" dirty="0" smtClean="0">
                <a:solidFill>
                  <a:srgbClr val="585858"/>
                </a:solidFill>
                <a:latin typeface="Arial" pitchFamily="34" charset="0"/>
              </a:rPr>
              <a:t>Наблюдательный совет ЕЦБ</a:t>
            </a:r>
            <a:endParaRPr lang="en-GB" altLang="en-US" sz="16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2813" name="Text Box 12"/>
          <p:cNvSpPr txBox="1">
            <a:spLocks noChangeArrowheads="1"/>
          </p:cNvSpPr>
          <p:nvPr/>
        </p:nvSpPr>
        <p:spPr bwMode="auto">
          <a:xfrm>
            <a:off x="6297613" y="4437063"/>
            <a:ext cx="1201737" cy="88265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/>
            <a:r>
              <a:rPr lang="ru-RU" altLang="en-US" sz="1200" b="1" dirty="0" smtClean="0">
                <a:solidFill>
                  <a:srgbClr val="585858"/>
                </a:solidFill>
                <a:latin typeface="Gill Sans MT" pitchFamily="34" charset="0"/>
              </a:rPr>
              <a:t>РГ по статистике надзорных органов</a:t>
            </a:r>
            <a:endParaRPr lang="en-GB" altLang="en-US" sz="1200" b="1" dirty="0">
              <a:solidFill>
                <a:srgbClr val="585858"/>
              </a:solidFill>
              <a:latin typeface="Gill Sans MT" pitchFamily="34" charset="0"/>
            </a:endParaRPr>
          </a:p>
        </p:txBody>
      </p:sp>
      <p:sp>
        <p:nvSpPr>
          <p:cNvPr id="2" name="Curved Right Arrow 1"/>
          <p:cNvSpPr/>
          <p:nvPr/>
        </p:nvSpPr>
        <p:spPr>
          <a:xfrm rot="10953946">
            <a:off x="7731125" y="1527175"/>
            <a:ext cx="887413" cy="981075"/>
          </a:xfrm>
          <a:prstGeom prst="curvedRightArrow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585858"/>
              </a:solidFill>
            </a:endParaRPr>
          </a:p>
        </p:txBody>
      </p:sp>
      <p:sp>
        <p:nvSpPr>
          <p:cNvPr id="25" name="Curved Right Arrow 24"/>
          <p:cNvSpPr/>
          <p:nvPr/>
        </p:nvSpPr>
        <p:spPr>
          <a:xfrm rot="10953946">
            <a:off x="8199438" y="2886075"/>
            <a:ext cx="887412" cy="981075"/>
          </a:xfrm>
          <a:prstGeom prst="curvedRightArrow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58585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FFEC0-196E-4CED-A419-6C5E578B7D4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675687" cy="1143000"/>
          </a:xfrm>
          <a:noFill/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Правовые инструменты ЕЦБ, относящиеся к статистике</a:t>
            </a:r>
            <a:endParaRPr lang="en-GB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382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8713788" cy="4897437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Постановление </a:t>
            </a:r>
            <a:r>
              <a:rPr lang="en-US" sz="1900" dirty="0" smtClean="0"/>
              <a:t>– </a:t>
            </a:r>
            <a:r>
              <a:rPr lang="ru-RU" sz="1900" dirty="0" smtClean="0"/>
              <a:t>непосредственно налагает обязательства на представляющих отчетность агентов в еврозоне</a:t>
            </a:r>
            <a:endParaRPr lang="en-US" sz="1900" dirty="0" smtClean="0"/>
          </a:p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Руководящий принцип </a:t>
            </a:r>
            <a:r>
              <a:rPr lang="en-US" sz="1900" dirty="0" smtClean="0"/>
              <a:t>– </a:t>
            </a:r>
            <a:r>
              <a:rPr lang="ru-RU" sz="1900" dirty="0" smtClean="0"/>
              <a:t>налагает обязательства на </a:t>
            </a:r>
            <a:r>
              <a:rPr lang="ru-RU" sz="1900" dirty="0" err="1" smtClean="0"/>
              <a:t>Евросистему</a:t>
            </a:r>
            <a:r>
              <a:rPr lang="en-US" sz="1900" dirty="0" smtClean="0"/>
              <a:t> (</a:t>
            </a:r>
            <a:r>
              <a:rPr lang="ru-RU" sz="1900" dirty="0" smtClean="0"/>
              <a:t>включая ЕЦБ</a:t>
            </a:r>
            <a:r>
              <a:rPr lang="en-US" sz="1900" dirty="0" smtClean="0"/>
              <a:t>)</a:t>
            </a:r>
          </a:p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Рекомендация </a:t>
            </a:r>
            <a:r>
              <a:rPr lang="en-US" sz="1900" dirty="0" smtClean="0"/>
              <a:t>– </a:t>
            </a:r>
            <a:r>
              <a:rPr lang="ru-RU" sz="1900" dirty="0" smtClean="0"/>
              <a:t>сообщает статистическим органам, помимо центральных банков, в еврозоне о требованиях ЕЦБ</a:t>
            </a:r>
            <a:r>
              <a:rPr lang="en-US" sz="1900" dirty="0" smtClean="0"/>
              <a:t>; </a:t>
            </a:r>
            <a:r>
              <a:rPr lang="ru-RU" sz="1900" dirty="0" smtClean="0"/>
              <a:t>не имеют обязательной юридической силы</a:t>
            </a:r>
            <a:endParaRPr lang="en-US" sz="1900" dirty="0" smtClean="0"/>
          </a:p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Решение </a:t>
            </a:r>
            <a:r>
              <a:rPr lang="en-US" sz="1900" dirty="0" smtClean="0"/>
              <a:t>– </a:t>
            </a:r>
            <a:r>
              <a:rPr lang="ru-RU" sz="1900" dirty="0" smtClean="0"/>
              <a:t>объявляет решения Управляющего совета, которые налагают обязательства на адресатов</a:t>
            </a:r>
            <a:r>
              <a:rPr lang="en-US" sz="1900" dirty="0" smtClean="0"/>
              <a:t>; </a:t>
            </a:r>
            <a:r>
              <a:rPr lang="ru-RU" sz="1900" dirty="0" smtClean="0"/>
              <a:t>также могут не иметь адресатов</a:t>
            </a:r>
            <a:endParaRPr lang="en-US" sz="1900" dirty="0" smtClean="0"/>
          </a:p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Уведомление </a:t>
            </a:r>
            <a:r>
              <a:rPr lang="en-US" sz="1900" dirty="0" smtClean="0"/>
              <a:t>– </a:t>
            </a:r>
            <a:r>
              <a:rPr lang="ru-RU" sz="1900" dirty="0" smtClean="0"/>
              <a:t>сообщить</a:t>
            </a:r>
            <a:r>
              <a:rPr lang="en-US" sz="1900" dirty="0" smtClean="0"/>
              <a:t>/</a:t>
            </a:r>
            <a:r>
              <a:rPr lang="ru-RU" sz="1900" dirty="0" smtClean="0"/>
              <a:t>объяснить</a:t>
            </a:r>
            <a:endParaRPr lang="en-US" sz="1900" dirty="0" smtClean="0"/>
          </a:p>
          <a:p>
            <a:pPr eaLnBrk="1" hangingPunct="1">
              <a:lnSpc>
                <a:spcPct val="105000"/>
              </a:lnSpc>
              <a:spcBef>
                <a:spcPct val="60000"/>
              </a:spcBef>
            </a:pPr>
            <a:r>
              <a:rPr lang="ru-RU" sz="1900" b="1" i="1" dirty="0" smtClean="0">
                <a:solidFill>
                  <a:schemeClr val="tx2"/>
                </a:solidFill>
              </a:rPr>
              <a:t>Мнение </a:t>
            </a:r>
            <a:r>
              <a:rPr lang="en-US" sz="1900" dirty="0" smtClean="0"/>
              <a:t>– </a:t>
            </a:r>
            <a:r>
              <a:rPr lang="ru-RU" sz="1900" dirty="0" smtClean="0"/>
              <a:t>выражение точки зрения ЕЦБ, обычно в ответ на консультации в рамках Договора</a:t>
            </a:r>
            <a:r>
              <a:rPr lang="en-US" sz="1900" dirty="0" smtClean="0"/>
              <a:t>/</a:t>
            </a:r>
            <a:r>
              <a:rPr lang="ru-RU" sz="1900" dirty="0" smtClean="0"/>
              <a:t>Устава</a:t>
            </a:r>
          </a:p>
          <a:p>
            <a:pPr marL="0" indent="0" eaLnBrk="1" hangingPunct="1">
              <a:lnSpc>
                <a:spcPct val="105000"/>
              </a:lnSpc>
              <a:spcBef>
                <a:spcPct val="60000"/>
              </a:spcBef>
              <a:buNone/>
            </a:pPr>
            <a:r>
              <a:rPr lang="ru-RU" sz="1900" dirty="0" smtClean="0"/>
              <a:t>    Также </a:t>
            </a:r>
            <a:r>
              <a:rPr lang="ru-RU" sz="1900" b="1" i="1" dirty="0">
                <a:solidFill>
                  <a:schemeClr val="tx2"/>
                </a:solidFill>
              </a:rPr>
              <a:t>Меморандум о взаимопонимании</a:t>
            </a:r>
            <a:endParaRPr lang="en-US" sz="1900" dirty="0" smtClean="0"/>
          </a:p>
          <a:p>
            <a:pPr eaLnBrk="1" hangingPunct="1">
              <a:lnSpc>
                <a:spcPct val="105000"/>
              </a:lnSpc>
              <a:spcBef>
                <a:spcPct val="60000"/>
              </a:spcBef>
              <a:buFontTx/>
              <a:buNone/>
            </a:pPr>
            <a:r>
              <a:rPr lang="en-US" sz="1900" dirty="0" smtClean="0"/>
              <a:t>	</a:t>
            </a:r>
            <a:endParaRPr lang="en-GB" sz="19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7920038" cy="476250"/>
          </a:xfrm>
          <a:noFill/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bg1"/>
                </a:solidFill>
                <a:latin typeface="Arial" pitchFamily="34" charset="0"/>
              </a:rPr>
              <a:t>Статистическая работа в ЕЦБ – результат групповых усилий</a:t>
            </a:r>
            <a:r>
              <a:rPr lang="en-GB" sz="18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9144000" cy="5472112"/>
          </a:xfrm>
        </p:spPr>
        <p:txBody>
          <a:bodyPr/>
          <a:lstStyle/>
          <a:p>
            <a:pPr eaLnBrk="1" hangingPunct="1">
              <a:lnSpc>
                <a:spcPct val="95000"/>
              </a:lnSpc>
              <a:buFontTx/>
              <a:buNone/>
              <a:defRPr/>
            </a:pPr>
            <a:r>
              <a:rPr lang="en-GB" sz="1600" dirty="0" smtClean="0">
                <a:solidFill>
                  <a:srgbClr val="CC6600"/>
                </a:solidFill>
              </a:rPr>
              <a:t>	</a:t>
            </a:r>
            <a:endParaRPr lang="en-GB" sz="1000" dirty="0" smtClean="0"/>
          </a:p>
          <a:p>
            <a:pPr eaLnBrk="1" hangingPunct="1">
              <a:lnSpc>
                <a:spcPct val="95000"/>
              </a:lnSpc>
              <a:defRPr/>
            </a:pPr>
            <a:r>
              <a:rPr lang="ru-RU" sz="1700" b="1" dirty="0" smtClean="0">
                <a:solidFill>
                  <a:schemeClr val="tx2"/>
                </a:solidFill>
              </a:rPr>
              <a:t>НЦБ</a:t>
            </a:r>
            <a:r>
              <a:rPr lang="en-GB" sz="1700" b="1" dirty="0" smtClean="0">
                <a:solidFill>
                  <a:schemeClr val="tx2"/>
                </a:solidFill>
              </a:rPr>
              <a:t>/</a:t>
            </a:r>
            <a:r>
              <a:rPr lang="ru-RU" sz="1700" b="1" dirty="0" smtClean="0">
                <a:solidFill>
                  <a:schemeClr val="tx2"/>
                </a:solidFill>
              </a:rPr>
              <a:t>НКО</a:t>
            </a:r>
            <a:r>
              <a:rPr lang="en-GB" sz="1700" b="1" dirty="0" smtClean="0">
                <a:solidFill>
                  <a:schemeClr val="tx2"/>
                </a:solidFill>
              </a:rPr>
              <a:t>: </a:t>
            </a:r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Сбор данных от представляющих отчетность агентов, других национальных статистических органов, других национальных источников</a:t>
            </a:r>
            <a:endParaRPr lang="en-GB" sz="1700" dirty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Связь с представляющими отчетность агентами</a:t>
            </a:r>
            <a:r>
              <a:rPr lang="en-GB" sz="1700" dirty="0" smtClean="0"/>
              <a:t>/</a:t>
            </a:r>
            <a:r>
              <a:rPr lang="ru-RU" sz="1700" dirty="0" smtClean="0"/>
              <a:t>представительными органами</a:t>
            </a:r>
            <a:endParaRPr lang="en-GB" sz="1700" dirty="0" smtClean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Выполнение задач в соответствии с законодательными актами ЕС</a:t>
            </a:r>
            <a:r>
              <a:rPr lang="en-GB" sz="1700" dirty="0" smtClean="0"/>
              <a:t>/</a:t>
            </a:r>
            <a:r>
              <a:rPr lang="ru-RU" sz="1700" dirty="0" smtClean="0"/>
              <a:t>ЕЦБ</a:t>
            </a:r>
            <a:endParaRPr lang="en-GB" sz="1700" dirty="0" smtClean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Ответственность за соблюдение требования ЕЦБ</a:t>
            </a:r>
            <a:r>
              <a:rPr lang="en-GB" sz="1700" dirty="0" smtClean="0"/>
              <a:t>/</a:t>
            </a:r>
            <a:r>
              <a:rPr lang="ru-RU" sz="1700" dirty="0" smtClean="0"/>
              <a:t>ЕНМ</a:t>
            </a:r>
            <a:endParaRPr lang="en-GB" sz="1700" dirty="0" smtClean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Компилирование и публикация национальных агрегированных показателей</a:t>
            </a:r>
            <a:r>
              <a:rPr lang="en-GB" sz="1700" dirty="0" smtClean="0"/>
              <a:t>/</a:t>
            </a:r>
            <a:r>
              <a:rPr lang="ru-RU" sz="1700" dirty="0" smtClean="0"/>
              <a:t>содействие в составлении агрегированных показателей</a:t>
            </a:r>
            <a:endParaRPr lang="en-GB" sz="1700" dirty="0" smtClean="0"/>
          </a:p>
          <a:p>
            <a:pPr eaLnBrk="1" hangingPunct="1">
              <a:lnSpc>
                <a:spcPct val="95000"/>
              </a:lnSpc>
              <a:defRPr/>
            </a:pPr>
            <a:endParaRPr lang="en-GB" sz="1700" dirty="0" smtClean="0"/>
          </a:p>
          <a:p>
            <a:pPr marL="342900" lvl="3" indent="-342900" eaLnBrk="1" hangingPunct="1">
              <a:lnSpc>
                <a:spcPct val="95000"/>
              </a:lnSpc>
              <a:buFontTx/>
              <a:buChar char="•"/>
              <a:defRPr/>
            </a:pPr>
            <a:r>
              <a:rPr lang="ru-RU" sz="1700" b="1" dirty="0" smtClean="0">
                <a:solidFill>
                  <a:schemeClr val="tx2"/>
                </a:solidFill>
                <a:ea typeface="+mn-ea"/>
              </a:rPr>
              <a:t>ЕЦБ</a:t>
            </a:r>
            <a:r>
              <a:rPr lang="en-GB" sz="1700" b="1" dirty="0" smtClean="0">
                <a:solidFill>
                  <a:schemeClr val="tx2"/>
                </a:solidFill>
                <a:ea typeface="+mn-ea"/>
              </a:rPr>
              <a:t>: </a:t>
            </a:r>
            <a:r>
              <a:rPr lang="en-GB" sz="1700" dirty="0" smtClean="0"/>
              <a:t>  </a:t>
            </a:r>
            <a:endParaRPr lang="en-GB" sz="1700" dirty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Сбор данных из других источников Сообщества</a:t>
            </a:r>
            <a:r>
              <a:rPr lang="en-GB" sz="1700" dirty="0" smtClean="0"/>
              <a:t>/</a:t>
            </a:r>
            <a:r>
              <a:rPr lang="ru-RU" sz="1700" dirty="0" smtClean="0"/>
              <a:t>международных организаций </a:t>
            </a:r>
            <a:r>
              <a:rPr lang="en-GB" sz="1700" dirty="0" smtClean="0"/>
              <a:t>(</a:t>
            </a:r>
            <a:r>
              <a:rPr lang="ru-RU" sz="1700" dirty="0" smtClean="0"/>
              <a:t>например, </a:t>
            </a:r>
            <a:r>
              <a:rPr lang="ru-RU" sz="1700" dirty="0" err="1" smtClean="0"/>
              <a:t>Евростат</a:t>
            </a:r>
            <a:r>
              <a:rPr lang="ru-RU" sz="1700" dirty="0" smtClean="0"/>
              <a:t>, БМР</a:t>
            </a:r>
            <a:r>
              <a:rPr lang="en-GB" sz="1700" dirty="0" smtClean="0"/>
              <a:t>)</a:t>
            </a:r>
            <a:endParaRPr lang="en-GB" sz="1700" dirty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Процессы обеспечения качества</a:t>
            </a:r>
            <a:endParaRPr lang="en-GB" sz="1700" dirty="0" smtClean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Компилирование и публикация</a:t>
            </a:r>
            <a:r>
              <a:rPr lang="en-GB" sz="1700" dirty="0" smtClean="0"/>
              <a:t> </a:t>
            </a:r>
            <a:r>
              <a:rPr lang="ru-RU" sz="1700" dirty="0" smtClean="0"/>
              <a:t>агрегированных показателей еврозоны</a:t>
            </a:r>
            <a:endParaRPr lang="en-GB" sz="1700" dirty="0" smtClean="0"/>
          </a:p>
          <a:p>
            <a:pPr eaLnBrk="1" hangingPunct="1">
              <a:lnSpc>
                <a:spcPct val="95000"/>
              </a:lnSpc>
              <a:defRPr/>
            </a:pPr>
            <a:endParaRPr lang="en-GB" sz="1700" dirty="0" smtClean="0"/>
          </a:p>
          <a:p>
            <a:pPr eaLnBrk="1" hangingPunct="1">
              <a:lnSpc>
                <a:spcPct val="95000"/>
              </a:lnSpc>
              <a:defRPr/>
            </a:pPr>
            <a:r>
              <a:rPr lang="ru-RU" sz="1700" b="1" dirty="0" smtClean="0">
                <a:solidFill>
                  <a:schemeClr val="tx2"/>
                </a:solidFill>
              </a:rPr>
              <a:t>Общее</a:t>
            </a:r>
            <a:r>
              <a:rPr lang="en-GB" sz="1700" b="1" dirty="0" smtClean="0">
                <a:solidFill>
                  <a:schemeClr val="tx2"/>
                </a:solidFill>
              </a:rPr>
              <a:t>:    </a:t>
            </a:r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Концептуальная</a:t>
            </a:r>
            <a:r>
              <a:rPr lang="en-GB" sz="1700" dirty="0" smtClean="0"/>
              <a:t>/</a:t>
            </a:r>
            <a:r>
              <a:rPr lang="ru-RU" sz="1700" dirty="0" smtClean="0"/>
              <a:t>подготовительная работа, развитие правовой/технической инфраструктуры </a:t>
            </a:r>
            <a:r>
              <a:rPr lang="en-GB" sz="1700" dirty="0" smtClean="0"/>
              <a:t> (</a:t>
            </a:r>
            <a:r>
              <a:rPr lang="ru-RU" sz="1700" dirty="0" smtClean="0"/>
              <a:t>во главе с ЕЦБ</a:t>
            </a:r>
            <a:r>
              <a:rPr lang="en-GB" sz="1700" dirty="0" smtClean="0"/>
              <a:t>)</a:t>
            </a:r>
            <a:endParaRPr lang="en-GB" sz="1700" dirty="0"/>
          </a:p>
          <a:p>
            <a:pPr lvl="3" eaLnBrk="1" hangingPunct="1">
              <a:lnSpc>
                <a:spcPct val="95000"/>
              </a:lnSpc>
              <a:buFont typeface="Gill Sans MT" pitchFamily="34" charset="0"/>
              <a:buChar char="-"/>
              <a:defRPr/>
            </a:pPr>
            <a:r>
              <a:rPr lang="ru-RU" sz="1700" dirty="0" smtClean="0"/>
              <a:t>Участие в статистических комитетах Сообщества / международных</a:t>
            </a:r>
            <a:endParaRPr lang="en-GB" sz="1700" dirty="0" smtClean="0"/>
          </a:p>
          <a:p>
            <a:pPr eaLnBrk="1" hangingPunct="1">
              <a:lnSpc>
                <a:spcPct val="95000"/>
              </a:lnSpc>
              <a:defRPr/>
            </a:pPr>
            <a:endParaRPr lang="en-GB" sz="1000" dirty="0" smtClean="0"/>
          </a:p>
          <a:p>
            <a:pPr eaLnBrk="1" hangingPunct="1">
              <a:lnSpc>
                <a:spcPct val="95000"/>
              </a:lnSpc>
              <a:buFontTx/>
              <a:buNone/>
              <a:defRPr/>
            </a:pPr>
            <a:r>
              <a:rPr lang="en-GB" sz="1600" dirty="0" smtClean="0"/>
              <a:t>	</a:t>
            </a:r>
            <a:endParaRPr lang="en-GB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796212" cy="1143000"/>
          </a:xfrm>
          <a:noFill/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bg1"/>
                </a:solidFill>
                <a:latin typeface="Arial" pitchFamily="34" charset="0"/>
              </a:rPr>
              <a:t>Компилирование агрегированных показателей еврозоны</a:t>
            </a:r>
            <a:endParaRPr lang="en-GB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idx="1"/>
          </p:nvPr>
        </p:nvSpPr>
        <p:spPr>
          <a:xfrm>
            <a:off x="31750" y="692150"/>
            <a:ext cx="8856663" cy="5689600"/>
          </a:xfrm>
        </p:spPr>
        <p:txBody>
          <a:bodyPr/>
          <a:lstStyle/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Соблюдение международных статистических стандартов 2008 СНС</a:t>
            </a:r>
            <a:r>
              <a:rPr lang="es-ES" sz="1800" dirty="0" smtClean="0"/>
              <a:t>, </a:t>
            </a:r>
            <a:r>
              <a:rPr lang="ru-RU" sz="1800" dirty="0" smtClean="0"/>
              <a:t>ЕСС</a:t>
            </a:r>
            <a:r>
              <a:rPr lang="es-ES" sz="1800" dirty="0" smtClean="0"/>
              <a:t> 2010, </a:t>
            </a:r>
            <a:r>
              <a:rPr lang="ru-RU" sz="1800" dirty="0" smtClean="0"/>
              <a:t>РПБ-</a:t>
            </a:r>
            <a:r>
              <a:rPr lang="es-ES" sz="1800" dirty="0" smtClean="0"/>
              <a:t>6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Обычный подход </a:t>
            </a:r>
            <a:r>
              <a:rPr lang="en-US" sz="1800" dirty="0" smtClean="0"/>
              <a:t>– </a:t>
            </a:r>
            <a:r>
              <a:rPr lang="ru-RU" sz="1800" dirty="0" smtClean="0"/>
              <a:t>сформированный на основе национального вклада</a:t>
            </a:r>
            <a:r>
              <a:rPr lang="en-US" sz="1800" dirty="0" smtClean="0"/>
              <a:t>.</a:t>
            </a:r>
          </a:p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Важность гармонизации национального вклада</a:t>
            </a:r>
            <a:r>
              <a:rPr lang="en-US" sz="1800" dirty="0" smtClean="0"/>
              <a:t>.</a:t>
            </a:r>
          </a:p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Некоторые агрегированные показатели еврозоны представляют собой простую сумму </a:t>
            </a:r>
            <a:r>
              <a:rPr lang="en-US" sz="1800" dirty="0" smtClean="0"/>
              <a:t>(</a:t>
            </a:r>
            <a:r>
              <a:rPr lang="ru-RU" sz="1800" dirty="0" smtClean="0"/>
              <a:t>гармонизированную</a:t>
            </a:r>
            <a:r>
              <a:rPr lang="en-US" sz="1800" dirty="0" smtClean="0"/>
              <a:t>) </a:t>
            </a:r>
            <a:r>
              <a:rPr lang="ru-RU" sz="1800" dirty="0" smtClean="0"/>
              <a:t>национальных данных</a:t>
            </a:r>
            <a:r>
              <a:rPr lang="en-US" sz="1800" dirty="0" smtClean="0"/>
              <a:t>, </a:t>
            </a:r>
            <a:r>
              <a:rPr lang="ru-RU" sz="1800" dirty="0" smtClean="0"/>
              <a:t>а некоторые – нет</a:t>
            </a:r>
            <a:r>
              <a:rPr lang="en-US" sz="1800" dirty="0" smtClean="0"/>
              <a:t>.</a:t>
            </a:r>
            <a:endParaRPr lang="en-GB" sz="1800" dirty="0" smtClean="0"/>
          </a:p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Запас национальной валюты обычно включает депозиты, удерживаемые резидентами в банках, находящихся в рассматриваемой стране</a:t>
            </a:r>
            <a:r>
              <a:rPr lang="en-US" sz="1800" dirty="0" smtClean="0"/>
              <a:t>. </a:t>
            </a:r>
            <a:r>
              <a:rPr lang="ru-RU" sz="1800" dirty="0" smtClean="0"/>
              <a:t>Запас денег еврозоны включает депозиты, удерживаемые резидентами всех стран еврозоны в банках </a:t>
            </a:r>
            <a:r>
              <a:rPr lang="en-US" sz="1800" dirty="0" smtClean="0"/>
              <a:t>(</a:t>
            </a:r>
            <a:r>
              <a:rPr lang="ru-RU" sz="1800" dirty="0" smtClean="0"/>
              <a:t>ВФУ</a:t>
            </a:r>
            <a:r>
              <a:rPr lang="en-US" sz="1800" dirty="0" smtClean="0"/>
              <a:t>)</a:t>
            </a:r>
            <a:r>
              <a:rPr lang="ru-RU" sz="1800" dirty="0" smtClean="0"/>
              <a:t>, расположенных в любой точке еврозоны</a:t>
            </a:r>
            <a:r>
              <a:rPr lang="en-US" sz="1800" dirty="0" smtClean="0"/>
              <a:t>. </a:t>
            </a:r>
            <a:r>
              <a:rPr lang="ru-RU" sz="1800" dirty="0" smtClean="0">
                <a:solidFill>
                  <a:schemeClr val="tx2"/>
                </a:solidFill>
              </a:rPr>
              <a:t>Превышает сумму запасов национальной валюты</a:t>
            </a:r>
            <a:r>
              <a:rPr lang="en-US" sz="1800" dirty="0" smtClean="0"/>
              <a:t> </a:t>
            </a:r>
            <a:r>
              <a:rPr lang="ru-RU" sz="1800" dirty="0" smtClean="0"/>
              <a:t>на сумму трансграничных депозитов в пределах еврозоны</a:t>
            </a:r>
            <a:r>
              <a:rPr lang="en-US" sz="1800" dirty="0" smtClean="0"/>
              <a:t>.</a:t>
            </a:r>
            <a:endParaRPr lang="en-GB" sz="1800" dirty="0" smtClean="0"/>
          </a:p>
          <a:p>
            <a:pPr eaLnBrk="1" hangingPunct="1">
              <a:lnSpc>
                <a:spcPct val="105000"/>
              </a:lnSpc>
              <a:spcBef>
                <a:spcPct val="75000"/>
              </a:spcBef>
            </a:pPr>
            <a:r>
              <a:rPr lang="ru-RU" sz="1800" dirty="0" smtClean="0"/>
              <a:t>Национальная статистика платежного баланса измеряет все трансграничные операции резидентов рассматриваемой страны</a:t>
            </a:r>
            <a:r>
              <a:rPr lang="en-US" sz="1800" dirty="0" smtClean="0"/>
              <a:t>. </a:t>
            </a:r>
            <a:r>
              <a:rPr lang="ru-RU" sz="1800" dirty="0" smtClean="0"/>
              <a:t>ПБ еврозоны исключает трансграничные операции в пределах еврозоны</a:t>
            </a:r>
            <a:r>
              <a:rPr lang="en-US" sz="1800" dirty="0" smtClean="0"/>
              <a:t>. </a:t>
            </a:r>
            <a:r>
              <a:rPr lang="ru-RU" sz="1800" dirty="0" smtClean="0">
                <a:solidFill>
                  <a:schemeClr val="tx2"/>
                </a:solidFill>
              </a:rPr>
              <a:t>Валовые потоки в ПБ еврозоны меньше суммы потоков национальных ПБ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/>
              <a:t>на количество таких трансграничных потоков в пределах зоны</a:t>
            </a:r>
            <a:r>
              <a:rPr lang="en-US" sz="1800" dirty="0" smtClean="0"/>
              <a:t>.</a:t>
            </a:r>
            <a:endParaRPr lang="en-GB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4357688" y="6573663"/>
            <a:ext cx="414337" cy="239713"/>
          </a:xfrm>
        </p:spPr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9034463" cy="954088"/>
          </a:xfrm>
          <a:noFill/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bg1"/>
                </a:solidFill>
                <a:latin typeface="Arial" pitchFamily="34" charset="0"/>
              </a:rPr>
              <a:t>Национальные денежные агрегаты и денежные агрегаты еврозоны </a:t>
            </a:r>
            <a:endParaRPr lang="en-GB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689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713787" cy="37004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/>
              <a:t>В Германии</a:t>
            </a:r>
            <a:r>
              <a:rPr lang="en-US" sz="1600" dirty="0" smtClean="0"/>
              <a:t> M3                      </a:t>
            </a:r>
            <a:r>
              <a:rPr lang="ru-RU" sz="1600" dirty="0" smtClean="0"/>
              <a:t>Ни в Германии, ни в Австрии </a:t>
            </a:r>
            <a:r>
              <a:rPr lang="en-US" sz="1600" dirty="0" smtClean="0"/>
              <a:t>M3              </a:t>
            </a:r>
            <a:r>
              <a:rPr lang="ru-RU" sz="1600" dirty="0" smtClean="0"/>
              <a:t>В Австрии</a:t>
            </a:r>
            <a:r>
              <a:rPr lang="en-US" sz="1600" dirty="0" smtClean="0"/>
              <a:t> M3</a:t>
            </a:r>
            <a:endParaRPr lang="en-GB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300" dirty="0" smtClean="0"/>
              <a:t>Депозиты, удерживаемые</a:t>
            </a:r>
            <a:r>
              <a:rPr lang="en-US" sz="1300" dirty="0" smtClean="0"/>
              <a:t> </a:t>
            </a:r>
            <a:r>
              <a:rPr lang="ru-RU" sz="1300" dirty="0" smtClean="0"/>
              <a:t>   Депозиты, удерживаемые  Депозиты, удерживаемые    Депозиты, удерживаемые </a:t>
            </a:r>
            <a:endParaRPr lang="en-US" sz="13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300" dirty="0" smtClean="0"/>
              <a:t>немцами</a:t>
            </a:r>
            <a:r>
              <a:rPr lang="en-US" sz="1300" dirty="0" smtClean="0"/>
              <a:t> </a:t>
            </a:r>
            <a:r>
              <a:rPr lang="ru-RU" sz="1300" dirty="0" smtClean="0"/>
              <a:t>в ВФУ  </a:t>
            </a:r>
            <a:r>
              <a:rPr lang="en-US" sz="1300" dirty="0" smtClean="0"/>
              <a:t> </a:t>
            </a:r>
            <a:r>
              <a:rPr lang="ru-RU" sz="1300" dirty="0" smtClean="0"/>
              <a:t>                  немцами</a:t>
            </a:r>
            <a:r>
              <a:rPr lang="en-US" sz="1300" dirty="0" smtClean="0"/>
              <a:t> </a:t>
            </a:r>
            <a:r>
              <a:rPr lang="ru-RU" sz="1300" dirty="0" smtClean="0"/>
              <a:t>в ВФУ                    австрийцами в </a:t>
            </a:r>
            <a:r>
              <a:rPr lang="ru-RU" sz="1300" dirty="0"/>
              <a:t>В</a:t>
            </a:r>
            <a:r>
              <a:rPr lang="ru-RU" sz="1300" dirty="0" smtClean="0"/>
              <a:t>ФУ</a:t>
            </a:r>
            <a:r>
              <a:rPr lang="en-US" sz="1300" dirty="0" smtClean="0"/>
              <a:t> </a:t>
            </a:r>
            <a:r>
              <a:rPr lang="ru-RU" sz="1300" dirty="0" smtClean="0"/>
              <a:t>             австрийцами в </a:t>
            </a:r>
            <a:r>
              <a:rPr lang="ru-RU" sz="1300" dirty="0"/>
              <a:t>В</a:t>
            </a:r>
            <a:r>
              <a:rPr lang="ru-RU" sz="1300" dirty="0" smtClean="0"/>
              <a:t>ФУ</a:t>
            </a:r>
            <a:r>
              <a:rPr lang="en-US" sz="13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300" dirty="0" smtClean="0"/>
              <a:t>в Германии</a:t>
            </a:r>
            <a:r>
              <a:rPr lang="en-US" sz="1300" dirty="0" smtClean="0"/>
              <a:t>                       </a:t>
            </a:r>
            <a:r>
              <a:rPr lang="ru-RU" sz="1300" dirty="0" smtClean="0"/>
              <a:t>     в Австрии</a:t>
            </a:r>
            <a:r>
              <a:rPr lang="en-US" sz="1300" dirty="0" smtClean="0"/>
              <a:t>                   </a:t>
            </a:r>
            <a:r>
              <a:rPr lang="ru-RU" sz="1300" dirty="0" smtClean="0"/>
              <a:t>           в Германии</a:t>
            </a:r>
            <a:r>
              <a:rPr lang="en-US" sz="1300" dirty="0" smtClean="0"/>
              <a:t> </a:t>
            </a:r>
            <a:r>
              <a:rPr lang="ru-RU" sz="1300" dirty="0" smtClean="0"/>
              <a:t>                           в Австрии</a:t>
            </a:r>
            <a:r>
              <a:rPr lang="en-US" sz="13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                         </a:t>
            </a:r>
            <a:r>
              <a:rPr lang="ru-RU" sz="1600" i="1" dirty="0" smtClean="0"/>
              <a:t>Все вышеуказанное – компоненты денежных агрегатов еврозоны </a:t>
            </a:r>
            <a:endParaRPr lang="en-US" sz="1600" i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/>
              <a:t>I----------------------------------------------------------------------------------------------------------------------------I</a:t>
            </a:r>
            <a:endParaRPr lang="en-GB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893175" cy="908050"/>
          </a:xfrm>
          <a:noFill/>
        </p:spPr>
        <p:txBody>
          <a:bodyPr/>
          <a:lstStyle/>
          <a:p>
            <a:pPr eaLnBrk="1" hangingPunct="1"/>
            <a:r>
              <a:rPr lang="ru-RU" sz="1800" dirty="0" smtClean="0">
                <a:solidFill>
                  <a:schemeClr val="bg1"/>
                </a:solidFill>
                <a:latin typeface="Arial" pitchFamily="34" charset="0"/>
              </a:rPr>
              <a:t>Организации представляющие отчеты по статистике ЕЦБ</a:t>
            </a:r>
            <a:endParaRPr lang="en-GB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792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229600" cy="54006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55000"/>
              </a:spcBef>
            </a:pPr>
            <a:r>
              <a:rPr lang="ru-RU" sz="2000" dirty="0" smtClean="0"/>
              <a:t>Центральные банки</a:t>
            </a:r>
            <a:r>
              <a:rPr lang="en-US" sz="2000" dirty="0" smtClean="0"/>
              <a:t>, </a:t>
            </a:r>
            <a:r>
              <a:rPr lang="ru-RU" sz="2000" dirty="0" smtClean="0"/>
              <a:t>другие</a:t>
            </a:r>
            <a:r>
              <a:rPr lang="en-US" sz="2000" dirty="0" smtClean="0"/>
              <a:t> </a:t>
            </a:r>
            <a:r>
              <a:rPr lang="ru-RU" sz="2000" dirty="0"/>
              <a:t>В</a:t>
            </a:r>
            <a:r>
              <a:rPr lang="ru-RU" sz="2000" dirty="0" smtClean="0"/>
              <a:t>ФУ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ct val="55000"/>
              </a:spcBef>
            </a:pPr>
            <a:r>
              <a:rPr lang="ru-RU" sz="2000" dirty="0" smtClean="0"/>
              <a:t>Прочие </a:t>
            </a:r>
            <a:r>
              <a:rPr lang="en-US" sz="2000" dirty="0" smtClean="0"/>
              <a:t>(</a:t>
            </a:r>
            <a:r>
              <a:rPr lang="ru-RU" sz="2000" dirty="0" err="1" smtClean="0"/>
              <a:t>неденежные</a:t>
            </a:r>
            <a:r>
              <a:rPr lang="en-US" sz="2000" dirty="0" smtClean="0"/>
              <a:t>) </a:t>
            </a:r>
            <a:r>
              <a:rPr lang="ru-RU" sz="2000" dirty="0" smtClean="0"/>
              <a:t>финансовые посредники</a:t>
            </a:r>
            <a:r>
              <a:rPr lang="en-US" sz="2000" dirty="0" smtClean="0"/>
              <a:t> </a:t>
            </a:r>
          </a:p>
          <a:p>
            <a:pPr algn="just" eaLnBrk="1" hangingPunct="1">
              <a:lnSpc>
                <a:spcPct val="90000"/>
              </a:lnSpc>
              <a:spcBef>
                <a:spcPct val="55000"/>
              </a:spcBef>
            </a:pPr>
            <a:r>
              <a:rPr lang="ru-RU" sz="2000" dirty="0" smtClean="0"/>
              <a:t>Почтовые расчетные палаты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ct val="55000"/>
              </a:spcBef>
            </a:pPr>
            <a:r>
              <a:rPr lang="ru-RU" sz="2000" dirty="0" smtClean="0"/>
              <a:t>Организации, занимающие трансграничные позиции или выполняющие трансграничные операции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ct val="55000"/>
              </a:spcBef>
            </a:pPr>
            <a:r>
              <a:rPr lang="ru-RU" sz="2000" dirty="0" smtClean="0"/>
              <a:t>Эмитенты ценных бумаг или электронных денег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000" dirty="0"/>
              <a:t>Организации представляющие отчеты </a:t>
            </a:r>
            <a:r>
              <a:rPr lang="ru-RU" sz="2000" dirty="0" smtClean="0"/>
              <a:t>ограничивается лицами-резидентами еврозоны </a:t>
            </a:r>
            <a:r>
              <a:rPr lang="en-US" sz="2000" dirty="0" smtClean="0"/>
              <a:t>(</a:t>
            </a:r>
            <a:r>
              <a:rPr lang="ru-RU" sz="2000" dirty="0" smtClean="0"/>
              <a:t>но ЕЦБ может собирать от них обобщенные данные, которые включают информацию по их отделениям за пределами еврозоны</a:t>
            </a:r>
            <a:r>
              <a:rPr lang="en-US" sz="2000" dirty="0" smtClean="0"/>
              <a:t>).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ru-RU" sz="2000" i="1" dirty="0" smtClean="0"/>
              <a:t>Все это изложено в Регламенте законодательства Сообщества №</a:t>
            </a:r>
            <a:r>
              <a:rPr lang="en-US" sz="2000" i="1" dirty="0" smtClean="0"/>
              <a:t> 2533/98 – </a:t>
            </a:r>
            <a:r>
              <a:rPr lang="ru-RU" sz="2000" i="1" dirty="0" smtClean="0"/>
              <a:t>существенная поправка здесь в №</a:t>
            </a:r>
            <a:r>
              <a:rPr lang="en-US" sz="2000" i="1" dirty="0" smtClean="0"/>
              <a:t> 951/2009</a:t>
            </a:r>
            <a:r>
              <a:rPr lang="ru-RU" sz="2000" i="1" dirty="0" smtClean="0"/>
              <a:t>, которая заключается в расширении круга подотчетных организаций для включения страховых корпораций и пенсионных фондов</a:t>
            </a:r>
            <a:r>
              <a:rPr lang="en-US" sz="2000" i="1" dirty="0" smtClean="0"/>
              <a:t>.</a:t>
            </a:r>
            <a:endParaRPr lang="en-GB" sz="2000" i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000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761287" cy="476250"/>
          </a:xfrm>
          <a:noFill/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Краткая информация по собственной произведенной статистике</a:t>
            </a:r>
            <a:endParaRPr lang="en-GB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894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642350" cy="5761038"/>
          </a:xfrm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(Банковские) балансы ВФУ</a:t>
            </a:r>
            <a:r>
              <a:rPr lang="en-US" sz="1800" dirty="0" smtClean="0"/>
              <a:t>; </a:t>
            </a:r>
            <a:r>
              <a:rPr lang="ru-RU" sz="1800" dirty="0" smtClean="0"/>
              <a:t>денежные агрегаты и контрагенты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Процентные ставки ВФУ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Выпуск и портфель ценных бумаг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Прочие </a:t>
            </a:r>
            <a:r>
              <a:rPr lang="en-US" sz="1800" dirty="0" smtClean="0"/>
              <a:t>(</a:t>
            </a:r>
            <a:r>
              <a:rPr lang="ru-RU" sz="1800" dirty="0" err="1" smtClean="0"/>
              <a:t>неденежные</a:t>
            </a:r>
            <a:r>
              <a:rPr lang="en-US" sz="1800" dirty="0" smtClean="0"/>
              <a:t>) </a:t>
            </a:r>
            <a:r>
              <a:rPr lang="ru-RU" sz="1800" dirty="0" smtClean="0"/>
              <a:t>финансовые посредники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Финансовые рынки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Платежные системы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Платежные балансы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Международная инвестиционная позиция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Другая внешняя статистика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Государственные финансы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Интегрированные счета институциональных секторов еврозоны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r>
              <a:rPr lang="ru-RU" sz="1800" dirty="0" smtClean="0"/>
              <a:t>Статистика </a:t>
            </a:r>
            <a:r>
              <a:rPr lang="ru-RU" altLang="en-US" sz="1800" dirty="0">
                <a:solidFill>
                  <a:srgbClr val="585858"/>
                </a:solidFill>
                <a:latin typeface="Arial" pitchFamily="34" charset="0"/>
              </a:rPr>
              <a:t>надзорных органов </a:t>
            </a:r>
            <a:endParaRPr lang="en-US" sz="1800" dirty="0" smtClean="0"/>
          </a:p>
          <a:p>
            <a:pPr eaLnBrk="1" hangingPunct="1">
              <a:lnSpc>
                <a:spcPct val="105000"/>
              </a:lnSpc>
            </a:pPr>
            <a:endParaRPr lang="en-US" sz="18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600" i="1" dirty="0" smtClean="0">
                <a:solidFill>
                  <a:schemeClr val="hlink"/>
                </a:solidFill>
              </a:rPr>
              <a:t>[</a:t>
            </a:r>
            <a:r>
              <a:rPr lang="ru-RU" sz="1600" i="1" dirty="0" smtClean="0">
                <a:solidFill>
                  <a:schemeClr val="hlink"/>
                </a:solidFill>
              </a:rPr>
              <a:t>ВФУ</a:t>
            </a:r>
            <a:r>
              <a:rPr lang="en-GB" sz="1600" i="1" dirty="0" smtClean="0">
                <a:solidFill>
                  <a:schemeClr val="hlink"/>
                </a:solidFill>
              </a:rPr>
              <a:t> = </a:t>
            </a:r>
            <a:r>
              <a:rPr lang="ru-RU" sz="1600" i="1" dirty="0" smtClean="0">
                <a:solidFill>
                  <a:schemeClr val="hlink"/>
                </a:solidFill>
              </a:rPr>
              <a:t>валютно-финансовое учреждение</a:t>
            </a:r>
            <a:r>
              <a:rPr lang="en-GB" sz="1600" i="1" dirty="0" smtClean="0">
                <a:solidFill>
                  <a:schemeClr val="hlink"/>
                </a:solidFill>
              </a:rPr>
              <a:t>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C959E3-E9D8-4580-ABD4-994F816EE4A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9970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8" name="think-cell Slide" r:id="rId25" imgW="0" imgH="0" progId="">
                  <p:embed/>
                </p:oleObj>
              </mc:Choice>
              <mc:Fallback>
                <p:oleObj name="think-cell Slide" r:id="rId25" imgW="0" imgH="0" progId="">
                  <p:embed/>
                  <p:pic>
                    <p:nvPicPr>
                      <p:cNvPr id="0" name="AutoShape 43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72" name="Rectangle 2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165100" y="92075"/>
            <a:ext cx="8367713" cy="31273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ru-RU" altLang="en-US" sz="1800" b="1" dirty="0" smtClean="0">
                <a:solidFill>
                  <a:schemeClr val="bg1"/>
                </a:solidFill>
                <a:latin typeface="Arial" pitchFamily="34" charset="0"/>
              </a:rPr>
              <a:t>Данные надзорных органов</a:t>
            </a:r>
            <a:endParaRPr lang="de-DE" altLang="en-US" sz="1800" b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3997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00563" y="1800225"/>
            <a:ext cx="1530350" cy="45085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en-GB" altLang="en-US" sz="1800">
              <a:solidFill>
                <a:srgbClr val="585858"/>
              </a:solidFill>
              <a:latin typeface="Arial" pitchFamily="34" charset="0"/>
            </a:endParaRPr>
          </a:p>
        </p:txBody>
      </p:sp>
      <p:grpSp>
        <p:nvGrpSpPr>
          <p:cNvPr id="339974" name="Group 9"/>
          <p:cNvGrpSpPr>
            <a:grpSpLocks/>
          </p:cNvGrpSpPr>
          <p:nvPr/>
        </p:nvGrpSpPr>
        <p:grpSpPr bwMode="auto">
          <a:xfrm>
            <a:off x="395288" y="1844675"/>
            <a:ext cx="5892800" cy="433388"/>
            <a:chOff x="395536" y="1955054"/>
            <a:chExt cx="5892800" cy="433388"/>
          </a:xfrm>
        </p:grpSpPr>
        <p:sp>
          <p:nvSpPr>
            <p:cNvPr id="17417" name="AutoShape 6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19361" y="1955054"/>
              <a:ext cx="4629150" cy="433388"/>
            </a:xfrm>
            <a:prstGeom prst="homePlate">
              <a:avLst>
                <a:gd name="adj" fmla="val 45491"/>
              </a:avLst>
            </a:prstGeom>
            <a:solidFill>
              <a:schemeClr val="bg1"/>
            </a:solidFill>
            <a:ln w="9525">
              <a:solidFill>
                <a:schemeClr val="accent6">
                  <a:lumMod val="90000"/>
                  <a:lumOff val="10000"/>
                </a:schemeClr>
              </a:solidFill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endParaRPr lang="en-GB" sz="1800">
                <a:solidFill>
                  <a:srgbClr val="585858"/>
                </a:solidFill>
                <a:latin typeface="Arial"/>
                <a:cs typeface="+mn-cs"/>
              </a:endParaRPr>
            </a:p>
          </p:txBody>
        </p:sp>
        <p:sp>
          <p:nvSpPr>
            <p:cNvPr id="340009" name="Rectangle 12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814636" y="2078879"/>
              <a:ext cx="54737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en-GB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1</a:t>
              </a:r>
              <a:r>
                <a:rPr lang="en-GB" altLang="en-US" sz="1200" b="1" dirty="0">
                  <a:solidFill>
                    <a:srgbClr val="5F5F5F"/>
                  </a:solidFill>
                  <a:latin typeface="Arial" pitchFamily="34" charset="0"/>
                </a:rPr>
                <a:t>:  </a:t>
              </a: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Основные данные по надзору</a:t>
              </a:r>
              <a:r>
                <a:rPr lang="en-GB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:</a:t>
              </a: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 данные ТСВ</a:t>
              </a:r>
              <a:endParaRPr lang="en-GB" altLang="en-US" sz="1200" b="1" dirty="0">
                <a:solidFill>
                  <a:srgbClr val="5F5F5F"/>
                </a:solidFill>
                <a:latin typeface="Arial" pitchFamily="34" charset="0"/>
              </a:endParaRPr>
            </a:p>
          </p:txBody>
        </p:sp>
        <p:sp>
          <p:nvSpPr>
            <p:cNvPr id="340010" name="Oval 22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395536" y="2045542"/>
              <a:ext cx="233363" cy="25241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1</a:t>
              </a:r>
            </a:p>
          </p:txBody>
        </p:sp>
      </p:grpSp>
      <p:grpSp>
        <p:nvGrpSpPr>
          <p:cNvPr id="339975" name="Group 8"/>
          <p:cNvGrpSpPr>
            <a:grpSpLocks/>
          </p:cNvGrpSpPr>
          <p:nvPr/>
        </p:nvGrpSpPr>
        <p:grpSpPr bwMode="auto">
          <a:xfrm>
            <a:off x="395288" y="2633663"/>
            <a:ext cx="5889625" cy="431800"/>
            <a:chOff x="395536" y="2623392"/>
            <a:chExt cx="5889625" cy="431800"/>
          </a:xfrm>
        </p:grpSpPr>
        <p:sp>
          <p:nvSpPr>
            <p:cNvPr id="340005" name="AutoShape 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519361" y="2623392"/>
              <a:ext cx="4628703" cy="431800"/>
            </a:xfrm>
            <a:prstGeom prst="homePlate">
              <a:avLst>
                <a:gd name="adj" fmla="val 45508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 altLang="en-US" sz="180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40006" name="Oval 23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95536" y="2713879"/>
              <a:ext cx="233363" cy="2524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2</a:t>
              </a:r>
            </a:p>
          </p:txBody>
        </p:sp>
        <p:sp>
          <p:nvSpPr>
            <p:cNvPr id="340007" name="Rectangle 12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811461" y="2747217"/>
              <a:ext cx="5473700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de-DE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2</a:t>
              </a:r>
              <a:r>
                <a:rPr lang="de-DE" altLang="en-US" sz="1200" b="1" dirty="0">
                  <a:solidFill>
                    <a:srgbClr val="585858"/>
                  </a:solidFill>
                  <a:latin typeface="Arial" pitchFamily="34" charset="0"/>
                </a:rPr>
                <a:t>: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Статистика ВФУ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, </a:t>
              </a:r>
              <a:r>
                <a:rPr lang="ru-RU" altLang="en-US" sz="900" b="1" dirty="0" smtClean="0">
                  <a:solidFill>
                    <a:srgbClr val="585858"/>
                  </a:solidFill>
                  <a:latin typeface="Arial" pitchFamily="34" charset="0"/>
                </a:rPr>
                <a:t>статистика портфелей ценных бумаг</a:t>
              </a:r>
              <a:endParaRPr lang="de-DE" altLang="en-US" sz="900" dirty="0">
                <a:solidFill>
                  <a:srgbClr val="585858"/>
                </a:solidFill>
                <a:latin typeface="Arial" pitchFamily="34" charset="0"/>
              </a:endParaRPr>
            </a:p>
          </p:txBody>
        </p:sp>
      </p:grpSp>
      <p:grpSp>
        <p:nvGrpSpPr>
          <p:cNvPr id="339976" name="Group 7"/>
          <p:cNvGrpSpPr>
            <a:grpSpLocks/>
          </p:cNvGrpSpPr>
          <p:nvPr/>
        </p:nvGrpSpPr>
        <p:grpSpPr bwMode="auto">
          <a:xfrm>
            <a:off x="395288" y="3419475"/>
            <a:ext cx="5886450" cy="431800"/>
            <a:chOff x="395536" y="3272679"/>
            <a:chExt cx="5886450" cy="431800"/>
          </a:xfrm>
        </p:grpSpPr>
        <p:sp>
          <p:nvSpPr>
            <p:cNvPr id="340002" name="AutoShape 8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519361" y="3272679"/>
              <a:ext cx="4628703" cy="431800"/>
            </a:xfrm>
            <a:prstGeom prst="homePlate">
              <a:avLst>
                <a:gd name="adj" fmla="val 45508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 altLang="en-US" sz="180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40003" name="Oval 20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95536" y="3363167"/>
              <a:ext cx="233363" cy="25241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3</a:t>
              </a:r>
            </a:p>
          </p:txBody>
        </p:sp>
        <p:sp>
          <p:nvSpPr>
            <p:cNvPr id="340004" name="Rectangle 1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808286" y="3396504"/>
              <a:ext cx="54737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de-DE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3</a:t>
              </a:r>
              <a:r>
                <a:rPr lang="de-DE" altLang="en-US" sz="1200" b="1" dirty="0">
                  <a:solidFill>
                    <a:srgbClr val="585858"/>
                  </a:solidFill>
                  <a:latin typeface="Arial" pitchFamily="34" charset="0"/>
                </a:rPr>
                <a:t>: </a:t>
              </a:r>
              <a:r>
                <a:rPr lang="ru-RU" altLang="en-US" sz="1050" b="1" dirty="0" smtClean="0">
                  <a:solidFill>
                    <a:srgbClr val="585858"/>
                  </a:solidFill>
                  <a:latin typeface="Arial" pitchFamily="34" charset="0"/>
                </a:rPr>
                <a:t>Подробная аналитическая база данных по кредитам</a:t>
              </a:r>
              <a:endParaRPr lang="de-DE" altLang="en-US" sz="1050" dirty="0">
                <a:solidFill>
                  <a:srgbClr val="585858"/>
                </a:solidFill>
                <a:latin typeface="Arial" pitchFamily="34" charset="0"/>
              </a:endParaRPr>
            </a:p>
          </p:txBody>
        </p:sp>
      </p:grpSp>
      <p:grpSp>
        <p:nvGrpSpPr>
          <p:cNvPr id="339977" name="Group 6"/>
          <p:cNvGrpSpPr>
            <a:grpSpLocks/>
          </p:cNvGrpSpPr>
          <p:nvPr/>
        </p:nvGrpSpPr>
        <p:grpSpPr bwMode="auto">
          <a:xfrm>
            <a:off x="395288" y="4206875"/>
            <a:ext cx="5883275" cy="465138"/>
            <a:chOff x="395536" y="3923554"/>
            <a:chExt cx="5883275" cy="464644"/>
          </a:xfrm>
        </p:grpSpPr>
        <p:sp>
          <p:nvSpPr>
            <p:cNvPr id="339999" name="AutoShape 9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19361" y="3923554"/>
              <a:ext cx="4628703" cy="431800"/>
            </a:xfrm>
            <a:prstGeom prst="homePlate">
              <a:avLst>
                <a:gd name="adj" fmla="val 45508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 altLang="en-US" sz="180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40000" name="Oval 2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95536" y="4014042"/>
              <a:ext cx="233363" cy="25241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4</a:t>
              </a:r>
            </a:p>
          </p:txBody>
        </p:sp>
        <p:sp>
          <p:nvSpPr>
            <p:cNvPr id="340001" name="Rectangle 1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805111" y="3943942"/>
              <a:ext cx="5473700" cy="444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de-DE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4</a:t>
              </a:r>
              <a:r>
                <a:rPr lang="de-DE" altLang="en-US" sz="1200" b="1" dirty="0">
                  <a:solidFill>
                    <a:srgbClr val="585858"/>
                  </a:solidFill>
                  <a:latin typeface="Arial" pitchFamily="34" charset="0"/>
                </a:rPr>
                <a:t>: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Специальные данные</a:t>
              </a:r>
              <a:endParaRPr lang="en-GB" altLang="en-US" sz="1200" b="1" dirty="0">
                <a:solidFill>
                  <a:srgbClr val="585858"/>
                </a:solidFill>
                <a:latin typeface="Arial" pitchFamily="34" charset="0"/>
              </a:endParaRPr>
            </a:p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(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нисходящее стресс-тестирование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,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обследования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)</a:t>
              </a:r>
              <a:endParaRPr lang="en-GB" altLang="en-US" sz="1200" b="1" dirty="0">
                <a:solidFill>
                  <a:srgbClr val="585858"/>
                </a:solidFill>
                <a:latin typeface="Arial" pitchFamily="34" charset="0"/>
              </a:endParaRPr>
            </a:p>
          </p:txBody>
        </p:sp>
      </p:grpSp>
      <p:grpSp>
        <p:nvGrpSpPr>
          <p:cNvPr id="339978" name="Group 3"/>
          <p:cNvGrpSpPr>
            <a:grpSpLocks/>
          </p:cNvGrpSpPr>
          <p:nvPr/>
        </p:nvGrpSpPr>
        <p:grpSpPr bwMode="auto">
          <a:xfrm>
            <a:off x="395288" y="5026025"/>
            <a:ext cx="5881687" cy="442913"/>
            <a:chOff x="395536" y="4572842"/>
            <a:chExt cx="5881688" cy="442686"/>
          </a:xfrm>
        </p:grpSpPr>
        <p:sp>
          <p:nvSpPr>
            <p:cNvPr id="339996" name="AutoShape 10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19361" y="4572842"/>
              <a:ext cx="4628703" cy="431800"/>
            </a:xfrm>
            <a:prstGeom prst="homePlate">
              <a:avLst>
                <a:gd name="adj" fmla="val 45508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 altLang="en-US" sz="180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39997" name="Oval 1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95536" y="4663329"/>
              <a:ext cx="233363" cy="2524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5</a:t>
              </a:r>
            </a:p>
          </p:txBody>
        </p:sp>
        <p:sp>
          <p:nvSpPr>
            <p:cNvPr id="339998" name="Rectangle 1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803524" y="4592014"/>
              <a:ext cx="5473700" cy="423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de-DE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5</a:t>
              </a:r>
              <a:r>
                <a:rPr lang="de-DE" altLang="en-US" sz="1200" b="1" dirty="0">
                  <a:solidFill>
                    <a:srgbClr val="5F5F5F"/>
                  </a:solidFill>
                  <a:latin typeface="Arial" pitchFamily="34" charset="0"/>
                </a:rPr>
                <a:t>: </a:t>
              </a:r>
              <a:r>
                <a:rPr lang="ru-RU" altLang="en-US" sz="1050" b="1" dirty="0" smtClean="0">
                  <a:solidFill>
                    <a:srgbClr val="5F5F5F"/>
                  </a:solidFill>
                  <a:latin typeface="Arial" pitchFamily="34" charset="0"/>
                </a:rPr>
                <a:t>Прочие данные по надзору, не относящиеся к ТСВ</a:t>
              </a:r>
              <a:endParaRPr lang="en-GB" altLang="en-US" sz="1050" b="1" dirty="0">
                <a:solidFill>
                  <a:srgbClr val="5F5F5F"/>
                </a:solidFill>
                <a:latin typeface="Arial" pitchFamily="34" charset="0"/>
              </a:endParaRPr>
            </a:p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en-GB" altLang="en-US" sz="1050" b="1" dirty="0" smtClean="0">
                  <a:solidFill>
                    <a:srgbClr val="5F5F5F"/>
                  </a:solidFill>
                  <a:latin typeface="Arial" pitchFamily="34" charset="0"/>
                </a:rPr>
                <a:t>(</a:t>
              </a:r>
              <a:r>
                <a:rPr lang="ru-RU" altLang="en-US" sz="1050" b="1" dirty="0" smtClean="0">
                  <a:solidFill>
                    <a:srgbClr val="5F5F5F"/>
                  </a:solidFill>
                  <a:latin typeface="Arial" pitchFamily="34" charset="0"/>
                </a:rPr>
                <a:t>отчетность по риску процентной ставки</a:t>
              </a:r>
              <a:r>
                <a:rPr lang="en-GB" altLang="en-US" sz="1050" b="1" dirty="0" smtClean="0">
                  <a:solidFill>
                    <a:srgbClr val="5F5F5F"/>
                  </a:solidFill>
                  <a:latin typeface="Arial" pitchFamily="34" charset="0"/>
                </a:rPr>
                <a:t>)</a:t>
              </a:r>
              <a:endParaRPr lang="en-GB" altLang="en-US" sz="1050" b="1" dirty="0">
                <a:solidFill>
                  <a:srgbClr val="5F5F5F"/>
                </a:solidFill>
                <a:latin typeface="Arial" pitchFamily="34" charset="0"/>
              </a:endParaRPr>
            </a:p>
          </p:txBody>
        </p:sp>
      </p:grpSp>
      <p:grpSp>
        <p:nvGrpSpPr>
          <p:cNvPr id="339979" name="Group 2"/>
          <p:cNvGrpSpPr>
            <a:grpSpLocks/>
          </p:cNvGrpSpPr>
          <p:nvPr/>
        </p:nvGrpSpPr>
        <p:grpSpPr bwMode="auto">
          <a:xfrm>
            <a:off x="395288" y="5824538"/>
            <a:ext cx="5878512" cy="484187"/>
            <a:chOff x="395536" y="5223717"/>
            <a:chExt cx="5878513" cy="484977"/>
          </a:xfrm>
        </p:grpSpPr>
        <p:sp>
          <p:nvSpPr>
            <p:cNvPr id="339993" name="AutoShape 1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19361" y="5223717"/>
              <a:ext cx="4628703" cy="431800"/>
            </a:xfrm>
            <a:prstGeom prst="homePlate">
              <a:avLst>
                <a:gd name="adj" fmla="val 45508"/>
              </a:avLst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endParaRPr lang="en-GB" altLang="en-US" sz="180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339994" name="Oval 19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95536" y="5314204"/>
              <a:ext cx="233363" cy="25241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0" tIns="0" rIns="3600" bIns="3600" anchor="ctr" anchorCtr="1"/>
            <a:lstStyle/>
            <a:p>
              <a:pPr>
                <a:buClr>
                  <a:srgbClr val="585858"/>
                </a:buClr>
                <a:buSzPct val="80000"/>
                <a:buFont typeface="Wingdings" pitchFamily="2" charset="2"/>
                <a:buNone/>
              </a:pPr>
              <a:r>
                <a:rPr lang="de-DE" altLang="en-US" sz="1200" b="1">
                  <a:solidFill>
                    <a:srgbClr val="585858"/>
                  </a:solidFill>
                  <a:latin typeface="Arial" pitchFamily="34" charset="0"/>
                </a:rPr>
                <a:t>6</a:t>
              </a:r>
            </a:p>
          </p:txBody>
        </p:sp>
        <p:sp>
          <p:nvSpPr>
            <p:cNvPr id="339995" name="Rectangle 12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00349" y="5250972"/>
              <a:ext cx="5473700" cy="45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ru-RU" altLang="en-US" sz="1200" b="1" dirty="0" smtClean="0">
                  <a:solidFill>
                    <a:srgbClr val="5F5F5F"/>
                  </a:solidFill>
                  <a:latin typeface="Arial" pitchFamily="34" charset="0"/>
                </a:rPr>
                <a:t>Модуль </a:t>
              </a:r>
              <a:r>
                <a:rPr lang="de-DE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6</a:t>
              </a:r>
              <a:r>
                <a:rPr lang="de-DE" altLang="en-US" sz="1200" b="1" dirty="0">
                  <a:solidFill>
                    <a:srgbClr val="585858"/>
                  </a:solidFill>
                  <a:latin typeface="Arial" pitchFamily="34" charset="0"/>
                </a:rPr>
                <a:t>: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Разглашение</a:t>
              </a:r>
              <a:endParaRPr lang="en-GB" altLang="en-US" sz="1200" b="1" dirty="0">
                <a:solidFill>
                  <a:srgbClr val="585858"/>
                </a:solidFill>
                <a:latin typeface="Arial" pitchFamily="34" charset="0"/>
              </a:endParaRPr>
            </a:p>
            <a:p>
              <a:pPr marL="190500" indent="-190500" defTabSz="330200">
                <a:spcAft>
                  <a:spcPct val="30000"/>
                </a:spcAft>
                <a:buClr>
                  <a:srgbClr val="585858"/>
                </a:buClr>
                <a:buSzPct val="80000"/>
                <a:tabLst>
                  <a:tab pos="801688" algn="l"/>
                  <a:tab pos="8521700" algn="r"/>
                </a:tabLst>
              </a:pP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(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компонент 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3, </a:t>
              </a:r>
              <a:r>
                <a:rPr lang="ru-RU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данные финансовых рынков</a:t>
              </a:r>
              <a:r>
                <a:rPr lang="en-GB" altLang="en-US" sz="1200" b="1" dirty="0" smtClean="0">
                  <a:solidFill>
                    <a:srgbClr val="585858"/>
                  </a:solidFill>
                  <a:latin typeface="Arial" pitchFamily="34" charset="0"/>
                </a:rPr>
                <a:t>)</a:t>
              </a:r>
              <a:endParaRPr lang="en-GB" altLang="en-US" sz="1200" b="1" dirty="0">
                <a:solidFill>
                  <a:srgbClr val="585858"/>
                </a:solidFill>
                <a:latin typeface="Arial" pitchFamily="34" charset="0"/>
              </a:endParaRPr>
            </a:p>
          </p:txBody>
        </p:sp>
      </p:grpSp>
      <p:sp>
        <p:nvSpPr>
          <p:cNvPr id="339980" name="TextBox 1"/>
          <p:cNvSpPr txBox="1">
            <a:spLocks noChangeArrowheads="1"/>
          </p:cNvSpPr>
          <p:nvPr/>
        </p:nvSpPr>
        <p:spPr bwMode="auto">
          <a:xfrm>
            <a:off x="0" y="728663"/>
            <a:ext cx="91440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800" dirty="0" smtClean="0">
                <a:solidFill>
                  <a:srgbClr val="585858"/>
                </a:solidFill>
                <a:latin typeface="Arial" pitchFamily="34" charset="0"/>
              </a:rPr>
              <a:t>Требования к статистике надзорных органов сформулированы в </a:t>
            </a:r>
            <a:r>
              <a:rPr lang="ru-RU" altLang="en-US" sz="1800" b="1" dirty="0" smtClean="0">
                <a:solidFill>
                  <a:srgbClr val="000086"/>
                </a:solidFill>
                <a:latin typeface="Arial" pitchFamily="34" charset="0"/>
              </a:rPr>
              <a:t>Руководстве ЕНМ по представлению отчетности</a:t>
            </a:r>
            <a:r>
              <a:rPr lang="en-GB" altLang="en-US" sz="1800" b="1" dirty="0" smtClean="0">
                <a:solidFill>
                  <a:srgbClr val="000086"/>
                </a:solidFill>
                <a:latin typeface="Arial" pitchFamily="34" charset="0"/>
              </a:rPr>
              <a:t> </a:t>
            </a:r>
            <a:r>
              <a:rPr lang="ru-RU" altLang="en-US" sz="1800" b="1" dirty="0" smtClean="0">
                <a:solidFill>
                  <a:srgbClr val="000086"/>
                </a:solidFill>
                <a:latin typeface="Arial" pitchFamily="34" charset="0"/>
              </a:rPr>
              <a:t>надзорных органов</a:t>
            </a:r>
            <a:r>
              <a:rPr lang="en-GB" altLang="en-US" sz="1800" b="1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ru-RU" altLang="en-US" sz="1800" dirty="0" smtClean="0">
                <a:solidFill>
                  <a:srgbClr val="585858"/>
                </a:solidFill>
                <a:latin typeface="Arial" pitchFamily="34" charset="0"/>
              </a:rPr>
              <a:t>и формирование </a:t>
            </a:r>
            <a:r>
              <a:rPr lang="ru-RU" altLang="en-US" sz="1800" b="1" dirty="0" smtClean="0">
                <a:solidFill>
                  <a:srgbClr val="000086"/>
                </a:solidFill>
                <a:latin typeface="Arial" pitchFamily="34" charset="0"/>
              </a:rPr>
              <a:t>главного источника и основ</a:t>
            </a:r>
            <a:r>
              <a:rPr lang="en-GB" altLang="en-US" sz="1800" b="1" dirty="0" smtClean="0">
                <a:solidFill>
                  <a:srgbClr val="000086"/>
                </a:solidFill>
                <a:latin typeface="Arial" pitchFamily="34" charset="0"/>
              </a:rPr>
              <a:t> </a:t>
            </a:r>
            <a:r>
              <a:rPr lang="ru-RU" altLang="en-US" sz="1800" dirty="0" smtClean="0">
                <a:solidFill>
                  <a:srgbClr val="585858"/>
                </a:solidFill>
                <a:latin typeface="Arial" pitchFamily="34" charset="0"/>
              </a:rPr>
              <a:t>требований к статистике департаментов ЕЦБ (</a:t>
            </a:r>
            <a:r>
              <a:rPr lang="en-GB" altLang="en-US" sz="1800" dirty="0" smtClean="0">
                <a:solidFill>
                  <a:srgbClr val="585858"/>
                </a:solidFill>
                <a:latin typeface="Arial" pitchFamily="34" charset="0"/>
              </a:rPr>
              <a:t>DG/S</a:t>
            </a:r>
            <a:r>
              <a:rPr lang="ru-RU" altLang="en-US" sz="1800" dirty="0" smtClean="0">
                <a:solidFill>
                  <a:srgbClr val="585858"/>
                </a:solidFill>
                <a:latin typeface="Arial" pitchFamily="34" charset="0"/>
              </a:rPr>
              <a:t>)</a:t>
            </a:r>
            <a:r>
              <a:rPr lang="en-GB" altLang="en-US" sz="1800" dirty="0" smtClean="0">
                <a:solidFill>
                  <a:srgbClr val="585858"/>
                </a:solidFill>
                <a:latin typeface="Arial" pitchFamily="34" charset="0"/>
              </a:rPr>
              <a:t>.</a:t>
            </a:r>
            <a:endParaRPr lang="en-GB" altLang="en-US" sz="1800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39981" name="Right Arrow 4"/>
          <p:cNvSpPr>
            <a:spLocks noChangeArrowheads="1"/>
          </p:cNvSpPr>
          <p:nvPr/>
        </p:nvSpPr>
        <p:spPr bwMode="auto">
          <a:xfrm>
            <a:off x="5519738" y="1884363"/>
            <a:ext cx="1008062" cy="414337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82" name="TextBox 5"/>
          <p:cNvSpPr txBox="1">
            <a:spLocks noChangeArrowheads="1"/>
          </p:cNvSpPr>
          <p:nvPr/>
        </p:nvSpPr>
        <p:spPr bwMode="auto">
          <a:xfrm>
            <a:off x="6696075" y="1922463"/>
            <a:ext cx="1297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200" b="1" dirty="0" smtClean="0">
                <a:solidFill>
                  <a:srgbClr val="00B050"/>
                </a:solidFill>
                <a:latin typeface="Arial" pitchFamily="34" charset="0"/>
              </a:rPr>
              <a:t>охватываются</a:t>
            </a:r>
            <a:endParaRPr lang="en-GB" altLang="en-US" sz="1400" b="1" dirty="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39983" name="Right Arrow 32"/>
          <p:cNvSpPr>
            <a:spLocks noChangeArrowheads="1"/>
          </p:cNvSpPr>
          <p:nvPr/>
        </p:nvSpPr>
        <p:spPr bwMode="auto">
          <a:xfrm>
            <a:off x="5527675" y="2679700"/>
            <a:ext cx="1008063" cy="414338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84" name="TextBox 33"/>
          <p:cNvSpPr txBox="1">
            <a:spLocks noChangeArrowheads="1"/>
          </p:cNvSpPr>
          <p:nvPr/>
        </p:nvSpPr>
        <p:spPr bwMode="auto">
          <a:xfrm>
            <a:off x="6713538" y="2689225"/>
            <a:ext cx="15513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200" b="1" dirty="0" smtClean="0">
                <a:solidFill>
                  <a:srgbClr val="00B050"/>
                </a:solidFill>
                <a:latin typeface="Arial" pitchFamily="34" charset="0"/>
              </a:rPr>
              <a:t>доступные</a:t>
            </a:r>
            <a:r>
              <a:rPr lang="en-GB" altLang="en-US" sz="1200" b="1" dirty="0" smtClean="0">
                <a:solidFill>
                  <a:srgbClr val="5F5F5F"/>
                </a:solidFill>
                <a:latin typeface="Arial" pitchFamily="34" charset="0"/>
              </a:rPr>
              <a:t>, </a:t>
            </a:r>
            <a:endParaRPr lang="ru-RU" altLang="en-US" sz="1200" b="1" dirty="0" smtClean="0">
              <a:solidFill>
                <a:srgbClr val="5F5F5F"/>
              </a:solidFill>
              <a:latin typeface="Arial" pitchFamily="34" charset="0"/>
            </a:endParaRPr>
          </a:p>
          <a:p>
            <a:pPr eaLnBrk="1" hangingPunct="1"/>
            <a:r>
              <a:rPr lang="ru-RU" altLang="en-US" sz="1200" b="1" dirty="0" smtClean="0">
                <a:solidFill>
                  <a:srgbClr val="5F5F5F"/>
                </a:solidFill>
                <a:latin typeface="Arial" pitchFamily="34" charset="0"/>
              </a:rPr>
              <a:t>дополнительные </a:t>
            </a:r>
          </a:p>
          <a:p>
            <a:pPr eaLnBrk="1" hangingPunct="1"/>
            <a:r>
              <a:rPr lang="ru-RU" altLang="en-US" sz="1200" b="1" dirty="0" smtClean="0">
                <a:solidFill>
                  <a:srgbClr val="5F5F5F"/>
                </a:solidFill>
                <a:latin typeface="Arial" pitchFamily="34" charset="0"/>
              </a:rPr>
              <a:t>требования</a:t>
            </a:r>
            <a:endParaRPr lang="en-GB" altLang="en-US" sz="1200" b="1" dirty="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39985" name="Right Arrow 34"/>
          <p:cNvSpPr>
            <a:spLocks noChangeArrowheads="1"/>
          </p:cNvSpPr>
          <p:nvPr/>
        </p:nvSpPr>
        <p:spPr bwMode="auto">
          <a:xfrm>
            <a:off x="5527675" y="3475038"/>
            <a:ext cx="1008063" cy="414337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86" name="TextBox 35"/>
          <p:cNvSpPr txBox="1">
            <a:spLocks noChangeArrowheads="1"/>
          </p:cNvSpPr>
          <p:nvPr/>
        </p:nvSpPr>
        <p:spPr bwMode="auto">
          <a:xfrm>
            <a:off x="6704013" y="3552825"/>
            <a:ext cx="11989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200" b="1" dirty="0" smtClean="0">
                <a:solidFill>
                  <a:srgbClr val="FFC000"/>
                </a:solidFill>
                <a:latin typeface="Arial" pitchFamily="34" charset="0"/>
              </a:rPr>
              <a:t>В разработке</a:t>
            </a:r>
            <a:endParaRPr lang="en-GB" altLang="en-US" sz="1200" b="1" dirty="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39987" name="Right Arrow 36"/>
          <p:cNvSpPr>
            <a:spLocks noChangeArrowheads="1"/>
          </p:cNvSpPr>
          <p:nvPr/>
        </p:nvSpPr>
        <p:spPr bwMode="auto">
          <a:xfrm>
            <a:off x="5518150" y="4270375"/>
            <a:ext cx="1008063" cy="414338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88" name="TextBox 37"/>
          <p:cNvSpPr txBox="1">
            <a:spLocks noChangeArrowheads="1"/>
          </p:cNvSpPr>
          <p:nvPr/>
        </p:nvSpPr>
        <p:spPr bwMode="auto">
          <a:xfrm>
            <a:off x="6694488" y="4230688"/>
            <a:ext cx="2511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200" b="1" dirty="0" smtClean="0">
                <a:solidFill>
                  <a:srgbClr val="00B050"/>
                </a:solidFill>
                <a:latin typeface="Arial" pitchFamily="34" charset="0"/>
              </a:rPr>
              <a:t>охватываются</a:t>
            </a:r>
            <a:r>
              <a:rPr lang="en-GB" altLang="en-US" sz="1200" b="1" dirty="0" smtClean="0">
                <a:solidFill>
                  <a:srgbClr val="5F5F5F"/>
                </a:solidFill>
                <a:latin typeface="Arial" pitchFamily="34" charset="0"/>
              </a:rPr>
              <a:t>,</a:t>
            </a:r>
            <a:endParaRPr lang="en-GB" altLang="en-US" sz="1200" b="1" dirty="0">
              <a:solidFill>
                <a:srgbClr val="5F5F5F"/>
              </a:solidFill>
              <a:latin typeface="Arial" pitchFamily="34" charset="0"/>
            </a:endParaRPr>
          </a:p>
          <a:p>
            <a:pPr eaLnBrk="1" hangingPunct="1"/>
            <a:r>
              <a:rPr lang="en-GB" altLang="en-US" sz="1200" b="1" dirty="0">
                <a:solidFill>
                  <a:srgbClr val="5F5F5F"/>
                </a:solidFill>
                <a:latin typeface="Arial" pitchFamily="34" charset="0"/>
              </a:rPr>
              <a:t>DG/S </a:t>
            </a:r>
            <a:r>
              <a:rPr lang="ru-RU" altLang="en-US" sz="1200" b="1" dirty="0" smtClean="0">
                <a:solidFill>
                  <a:srgbClr val="5F5F5F"/>
                </a:solidFill>
                <a:latin typeface="Arial" pitchFamily="34" charset="0"/>
              </a:rPr>
              <a:t>для оказания поддержки</a:t>
            </a:r>
            <a:endParaRPr lang="en-GB" altLang="en-US" sz="1200" b="1" dirty="0">
              <a:solidFill>
                <a:srgbClr val="5F5F5F"/>
              </a:solidFill>
              <a:latin typeface="Arial" pitchFamily="34" charset="0"/>
            </a:endParaRPr>
          </a:p>
        </p:txBody>
      </p:sp>
      <p:sp>
        <p:nvSpPr>
          <p:cNvPr id="339989" name="Right Arrow 38"/>
          <p:cNvSpPr>
            <a:spLocks noChangeArrowheads="1"/>
          </p:cNvSpPr>
          <p:nvPr/>
        </p:nvSpPr>
        <p:spPr bwMode="auto">
          <a:xfrm>
            <a:off x="5518150" y="5065713"/>
            <a:ext cx="1008063" cy="414337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90" name="TextBox 39"/>
          <p:cNvSpPr txBox="1">
            <a:spLocks noChangeArrowheads="1"/>
          </p:cNvSpPr>
          <p:nvPr/>
        </p:nvSpPr>
        <p:spPr bwMode="auto">
          <a:xfrm>
            <a:off x="6704013" y="4994275"/>
            <a:ext cx="2154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200" b="1" dirty="0" smtClean="0">
                <a:solidFill>
                  <a:srgbClr val="00B050"/>
                </a:solidFill>
                <a:latin typeface="Arial" pitchFamily="34" charset="0"/>
              </a:rPr>
              <a:t>охватываются</a:t>
            </a:r>
            <a:r>
              <a:rPr lang="en-GB" altLang="en-US" sz="1200" b="1" dirty="0" smtClean="0">
                <a:solidFill>
                  <a:srgbClr val="00B050"/>
                </a:solidFill>
                <a:latin typeface="Arial" pitchFamily="34" charset="0"/>
              </a:rPr>
              <a:t>, </a:t>
            </a:r>
            <a:r>
              <a:rPr lang="ru-RU" altLang="en-US" sz="1200" b="1" dirty="0" smtClean="0">
                <a:solidFill>
                  <a:srgbClr val="5F5F5F"/>
                </a:solidFill>
                <a:latin typeface="Arial" pitchFamily="34" charset="0"/>
              </a:rPr>
              <a:t>но возможные дополнительные требования</a:t>
            </a:r>
            <a:endParaRPr lang="en-GB" altLang="en-US" sz="12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339991" name="Right Arrow 40"/>
          <p:cNvSpPr>
            <a:spLocks noChangeArrowheads="1"/>
          </p:cNvSpPr>
          <p:nvPr/>
        </p:nvSpPr>
        <p:spPr bwMode="auto">
          <a:xfrm>
            <a:off x="5518150" y="5861050"/>
            <a:ext cx="1008063" cy="414338"/>
          </a:xfrm>
          <a:prstGeom prst="rightArrow">
            <a:avLst>
              <a:gd name="adj1" fmla="val 50000"/>
              <a:gd name="adj2" fmla="val 49954"/>
            </a:avLst>
          </a:prstGeom>
          <a:solidFill>
            <a:schemeClr val="tx2"/>
          </a:solidFill>
          <a:ln w="381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39992" name="TextBox 41"/>
          <p:cNvSpPr txBox="1">
            <a:spLocks noChangeArrowheads="1"/>
          </p:cNvSpPr>
          <p:nvPr/>
        </p:nvSpPr>
        <p:spPr bwMode="auto">
          <a:xfrm>
            <a:off x="6704013" y="5857875"/>
            <a:ext cx="24052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en-US" sz="1400" b="1" dirty="0" smtClean="0">
                <a:solidFill>
                  <a:srgbClr val="FF0000"/>
                </a:solidFill>
                <a:latin typeface="Arial" pitchFamily="34" charset="0"/>
              </a:rPr>
              <a:t>не гармонизируются,</a:t>
            </a:r>
            <a:r>
              <a:rPr lang="en-GB" altLang="en-US" sz="14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altLang="en-US" sz="1400" b="1" dirty="0" smtClean="0">
                <a:solidFill>
                  <a:srgbClr val="585858"/>
                </a:solidFill>
                <a:latin typeface="Arial" pitchFamily="34" charset="0"/>
              </a:rPr>
              <a:t>но</a:t>
            </a:r>
            <a:endParaRPr lang="en-GB" altLang="en-US" sz="1400" b="1" dirty="0">
              <a:solidFill>
                <a:srgbClr val="585858"/>
              </a:solidFill>
              <a:latin typeface="Arial" pitchFamily="34" charset="0"/>
            </a:endParaRPr>
          </a:p>
          <a:p>
            <a:pPr eaLnBrk="1" hangingPunct="1"/>
            <a:r>
              <a:rPr lang="ru-RU" altLang="en-US" sz="1400" b="1" dirty="0" smtClean="0">
                <a:solidFill>
                  <a:srgbClr val="00B050"/>
                </a:solidFill>
                <a:latin typeface="Arial" pitchFamily="34" charset="0"/>
              </a:rPr>
              <a:t>охватываются</a:t>
            </a:r>
            <a:endParaRPr lang="en-GB" altLang="en-US" sz="14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FFEC0-196E-4CED-A419-6C5E578B7D4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0994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68" name="think-cell Slide" r:id="rId30" imgW="360" imgH="360" progId="">
                  <p:embed/>
                </p:oleObj>
              </mc:Choice>
              <mc:Fallback>
                <p:oleObj name="think-cell Slide" r:id="rId30" imgW="360" imgH="360" progId="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0995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50825" y="44450"/>
            <a:ext cx="8893175" cy="793750"/>
          </a:xfrm>
        </p:spPr>
        <p:txBody>
          <a:bodyPr/>
          <a:lstStyle/>
          <a:p>
            <a:pPr eaLnBrk="1" hangingPunct="1"/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СД ЕЦБ (</a:t>
            </a:r>
            <a:r>
              <a:rPr lang="en-GB" sz="1800" b="1" dirty="0">
                <a:solidFill>
                  <a:schemeClr val="bg1"/>
                </a:solidFill>
                <a:latin typeface="Arial" pitchFamily="34" charset="0"/>
              </a:rPr>
              <a:t>DG-S</a:t>
            </a: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)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</a:rPr>
              <a:t>– </a:t>
            </a: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потоки данных для статистических и надзорных задач</a:t>
            </a:r>
            <a:endParaRPr lang="en-US" sz="1800" b="1" dirty="0" smtClean="0">
              <a:latin typeface="Arial" pitchFamily="34" charset="0"/>
            </a:endParaRPr>
          </a:p>
        </p:txBody>
      </p:sp>
      <p:sp>
        <p:nvSpPr>
          <p:cNvPr id="17" name="TextBox 6"/>
          <p:cNvSpPr txBox="1"/>
          <p:nvPr>
            <p:custDataLst>
              <p:tags r:id="rId4"/>
            </p:custDataLst>
          </p:nvPr>
        </p:nvSpPr>
        <p:spPr>
          <a:xfrm>
            <a:off x="2838251" y="692696"/>
            <a:ext cx="4182021" cy="33855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585858"/>
                </a:solidFill>
              </a:rPr>
              <a:t>Группы ЕНМ</a:t>
            </a:r>
            <a:r>
              <a:rPr lang="en-GB" dirty="0" smtClean="0">
                <a:solidFill>
                  <a:srgbClr val="585858"/>
                </a:solidFill>
              </a:rPr>
              <a:t> </a:t>
            </a:r>
            <a:r>
              <a:rPr lang="ru-RU" dirty="0" smtClean="0">
                <a:solidFill>
                  <a:srgbClr val="585858"/>
                </a:solidFill>
              </a:rPr>
              <a:t>и</a:t>
            </a:r>
            <a:r>
              <a:rPr lang="en-GB" dirty="0" smtClean="0">
                <a:solidFill>
                  <a:srgbClr val="585858"/>
                </a:solidFill>
              </a:rPr>
              <a:t> </a:t>
            </a:r>
            <a:r>
              <a:rPr lang="ru-RU" dirty="0" smtClean="0">
                <a:solidFill>
                  <a:srgbClr val="585858"/>
                </a:solidFill>
              </a:rPr>
              <a:t>самостоятельные банки</a:t>
            </a:r>
            <a:endParaRPr lang="en-GB" dirty="0">
              <a:solidFill>
                <a:srgbClr val="585858"/>
              </a:solidFill>
            </a:endParaRPr>
          </a:p>
        </p:txBody>
      </p:sp>
      <p:cxnSp>
        <p:nvCxnSpPr>
          <p:cNvPr id="47" name="Gerade Verbindung mit Pfeil 46"/>
          <p:cNvCxnSpPr/>
          <p:nvPr>
            <p:custDataLst>
              <p:tags r:id="rId5"/>
            </p:custDataLst>
          </p:nvPr>
        </p:nvCxnSpPr>
        <p:spPr>
          <a:xfrm rot="5400000">
            <a:off x="4542632" y="1296194"/>
            <a:ext cx="488950" cy="158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6"/>
          <p:cNvSpPr txBox="1"/>
          <p:nvPr>
            <p:custDataLst>
              <p:tags r:id="rId6"/>
            </p:custDataLst>
          </p:nvPr>
        </p:nvSpPr>
        <p:spPr>
          <a:xfrm>
            <a:off x="2967038" y="2817813"/>
            <a:ext cx="3960812" cy="33855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585858"/>
                </a:solidFill>
              </a:rPr>
              <a:t>Статистика департаментов ЕЦБ</a:t>
            </a:r>
            <a:endParaRPr lang="en-GB" dirty="0">
              <a:solidFill>
                <a:srgbClr val="585858"/>
              </a:solidFill>
            </a:endParaRPr>
          </a:p>
        </p:txBody>
      </p:sp>
      <p:cxnSp>
        <p:nvCxnSpPr>
          <p:cNvPr id="49" name="Gerade Verbindung mit Pfeil 48"/>
          <p:cNvCxnSpPr/>
          <p:nvPr>
            <p:custDataLst>
              <p:tags r:id="rId7"/>
            </p:custDataLst>
          </p:nvPr>
        </p:nvCxnSpPr>
        <p:spPr>
          <a:xfrm rot="5400000">
            <a:off x="4512469" y="2361407"/>
            <a:ext cx="549275" cy="1587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6"/>
          <p:cNvSpPr txBox="1"/>
          <p:nvPr>
            <p:custDataLst>
              <p:tags r:id="rId8"/>
            </p:custDataLst>
          </p:nvPr>
        </p:nvSpPr>
        <p:spPr>
          <a:xfrm>
            <a:off x="2935288" y="1556792"/>
            <a:ext cx="3960812" cy="33855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585858"/>
                </a:solidFill>
              </a:rPr>
              <a:t>НЦБ</a:t>
            </a:r>
            <a:r>
              <a:rPr lang="en-GB" dirty="0" smtClean="0">
                <a:solidFill>
                  <a:srgbClr val="585858"/>
                </a:solidFill>
              </a:rPr>
              <a:t> </a:t>
            </a:r>
            <a:r>
              <a:rPr lang="en-GB" dirty="0">
                <a:solidFill>
                  <a:srgbClr val="585858"/>
                </a:solidFill>
              </a:rPr>
              <a:t>/ </a:t>
            </a:r>
            <a:r>
              <a:rPr lang="ru-RU" dirty="0" smtClean="0">
                <a:solidFill>
                  <a:srgbClr val="585858"/>
                </a:solidFill>
              </a:rPr>
              <a:t>НКО</a:t>
            </a:r>
            <a:endParaRPr lang="en-GB" dirty="0">
              <a:solidFill>
                <a:srgbClr val="585858"/>
              </a:solidFill>
            </a:endParaRPr>
          </a:p>
        </p:txBody>
      </p:sp>
      <p:sp>
        <p:nvSpPr>
          <p:cNvPr id="55" name="Eine Ecke des Rechtecks schneiden 54"/>
          <p:cNvSpPr/>
          <p:nvPr>
            <p:custDataLst>
              <p:tags r:id="rId9"/>
            </p:custDataLst>
          </p:nvPr>
        </p:nvSpPr>
        <p:spPr>
          <a:xfrm>
            <a:off x="2897188" y="2144713"/>
            <a:ext cx="1638300" cy="580880"/>
          </a:xfrm>
          <a:prstGeom prst="snip1Rect">
            <a:avLst/>
          </a:prstGeom>
          <a:solidFill>
            <a:srgbClr val="DDDDDD"/>
          </a:solidFill>
          <a:ln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 extrusionH="76200" contourW="12700">
            <a:bevelT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>
            <a:spAutoFit/>
          </a:bodyPr>
          <a:lstStyle/>
          <a:p>
            <a:pPr algn="ctr">
              <a:defRPr/>
            </a:pPr>
            <a:r>
              <a:rPr lang="ru-RU" sz="1000" dirty="0" smtClean="0">
                <a:solidFill>
                  <a:srgbClr val="585858"/>
                </a:solidFill>
              </a:rPr>
              <a:t>Статистика </a:t>
            </a:r>
            <a:r>
              <a:rPr lang="en-US" sz="1000" dirty="0" smtClean="0">
                <a:solidFill>
                  <a:srgbClr val="585858"/>
                </a:solidFill>
              </a:rPr>
              <a:t>(</a:t>
            </a:r>
            <a:r>
              <a:rPr lang="ru-RU" sz="1000" dirty="0" smtClean="0">
                <a:solidFill>
                  <a:srgbClr val="585858"/>
                </a:solidFill>
              </a:rPr>
              <a:t>агрегированная и подробная</a:t>
            </a:r>
            <a:r>
              <a:rPr lang="en-US" sz="1000" dirty="0" smtClean="0">
                <a:solidFill>
                  <a:srgbClr val="585858"/>
                </a:solidFill>
              </a:rPr>
              <a:t>)</a:t>
            </a:r>
            <a:endParaRPr lang="en-US" sz="1000" dirty="0">
              <a:solidFill>
                <a:srgbClr val="585858"/>
              </a:solidFill>
            </a:endParaRPr>
          </a:p>
        </p:txBody>
      </p:sp>
      <p:sp>
        <p:nvSpPr>
          <p:cNvPr id="58" name="Zylinder 57"/>
          <p:cNvSpPr/>
          <p:nvPr>
            <p:custDataLst>
              <p:tags r:id="rId10"/>
            </p:custDataLst>
          </p:nvPr>
        </p:nvSpPr>
        <p:spPr>
          <a:xfrm>
            <a:off x="2195736" y="3550711"/>
            <a:ext cx="1390650" cy="1174433"/>
          </a:xfrm>
          <a:prstGeom prst="can">
            <a:avLst/>
          </a:prstGeom>
          <a:solidFill>
            <a:srgbClr val="DDDDDD"/>
          </a:solidFill>
          <a:ln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dirty="0" smtClean="0">
                <a:solidFill>
                  <a:srgbClr val="585858"/>
                </a:solidFill>
              </a:rPr>
              <a:t>Валютная политика</a:t>
            </a:r>
            <a:r>
              <a:rPr lang="en-US" sz="1400" dirty="0" smtClean="0">
                <a:solidFill>
                  <a:srgbClr val="585858"/>
                </a:solidFill>
              </a:rPr>
              <a:t>, </a:t>
            </a:r>
            <a:r>
              <a:rPr lang="ru-RU" sz="1400" dirty="0" smtClean="0">
                <a:solidFill>
                  <a:srgbClr val="585858"/>
                </a:solidFill>
              </a:rPr>
              <a:t>платежи и т.д.</a:t>
            </a:r>
            <a:endParaRPr lang="en-US" sz="1400" dirty="0">
              <a:solidFill>
                <a:srgbClr val="585858"/>
              </a:solidFill>
            </a:endParaRPr>
          </a:p>
        </p:txBody>
      </p:sp>
      <p:sp>
        <p:nvSpPr>
          <p:cNvPr id="79" name="TextBox 6"/>
          <p:cNvSpPr txBox="1"/>
          <p:nvPr>
            <p:custDataLst>
              <p:tags r:id="rId11"/>
            </p:custDataLst>
          </p:nvPr>
        </p:nvSpPr>
        <p:spPr>
          <a:xfrm>
            <a:off x="1668103" y="5013176"/>
            <a:ext cx="2458169" cy="584775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585858"/>
                </a:solidFill>
              </a:rPr>
              <a:t>Исполнительный совет </a:t>
            </a:r>
            <a:r>
              <a:rPr lang="en-GB" dirty="0" smtClean="0">
                <a:solidFill>
                  <a:srgbClr val="585858"/>
                </a:solidFill>
              </a:rPr>
              <a:t>– </a:t>
            </a:r>
            <a:r>
              <a:rPr lang="ru-RU" dirty="0" smtClean="0">
                <a:solidFill>
                  <a:srgbClr val="585858"/>
                </a:solidFill>
              </a:rPr>
              <a:t>Денежный анализ</a:t>
            </a:r>
            <a:endParaRPr lang="en-GB" dirty="0">
              <a:solidFill>
                <a:srgbClr val="585858"/>
              </a:solidFill>
            </a:endParaRPr>
          </a:p>
        </p:txBody>
      </p:sp>
      <p:cxnSp>
        <p:nvCxnSpPr>
          <p:cNvPr id="89" name="Gerade Verbindung mit Pfeil 88"/>
          <p:cNvCxnSpPr>
            <a:stCxn id="27" idx="3"/>
          </p:cNvCxnSpPr>
          <p:nvPr>
            <p:custDataLst>
              <p:tags r:id="rId12"/>
            </p:custDataLst>
          </p:nvPr>
        </p:nvCxnSpPr>
        <p:spPr>
          <a:xfrm>
            <a:off x="6948488" y="4748213"/>
            <a:ext cx="0" cy="265112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6"/>
          <p:cNvSpPr txBox="1"/>
          <p:nvPr>
            <p:custDataLst>
              <p:tags r:id="rId13"/>
            </p:custDataLst>
          </p:nvPr>
        </p:nvSpPr>
        <p:spPr>
          <a:xfrm>
            <a:off x="6156325" y="5028726"/>
            <a:ext cx="2736155" cy="584775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rgbClr val="585858"/>
                </a:solidFill>
              </a:rPr>
              <a:t>Наблюдательный совет </a:t>
            </a:r>
            <a:r>
              <a:rPr lang="en-US" dirty="0" smtClean="0">
                <a:solidFill>
                  <a:srgbClr val="585858"/>
                </a:solidFill>
              </a:rPr>
              <a:t>–</a:t>
            </a:r>
            <a:r>
              <a:rPr lang="ru-RU" dirty="0" smtClean="0">
                <a:solidFill>
                  <a:srgbClr val="585858"/>
                </a:solidFill>
              </a:rPr>
              <a:t> Надзорный анализ</a:t>
            </a:r>
            <a:endParaRPr lang="en-GB" dirty="0">
              <a:solidFill>
                <a:srgbClr val="585858"/>
              </a:solidFill>
            </a:endParaRPr>
          </a:p>
        </p:txBody>
      </p:sp>
      <p:sp>
        <p:nvSpPr>
          <p:cNvPr id="108" name="Richtungspfeil 107"/>
          <p:cNvSpPr/>
          <p:nvPr>
            <p:custDataLst>
              <p:tags r:id="rId14"/>
            </p:custDataLst>
          </p:nvPr>
        </p:nvSpPr>
        <p:spPr>
          <a:xfrm rot="5400000">
            <a:off x="436201" y="5780478"/>
            <a:ext cx="1452323" cy="338554"/>
          </a:xfrm>
          <a:prstGeom prst="homePlate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rgbClr val="585858"/>
                </a:solidFill>
              </a:rPr>
              <a:t>Анализ</a:t>
            </a:r>
            <a:endParaRPr lang="en-US" sz="1600" b="1" dirty="0">
              <a:solidFill>
                <a:srgbClr val="585858"/>
              </a:solidFill>
            </a:endParaRPr>
          </a:p>
        </p:txBody>
      </p:sp>
      <p:sp>
        <p:nvSpPr>
          <p:cNvPr id="107" name="Richtungspfeil 106"/>
          <p:cNvSpPr/>
          <p:nvPr>
            <p:custDataLst>
              <p:tags r:id="rId15"/>
            </p:custDataLst>
          </p:nvPr>
        </p:nvSpPr>
        <p:spPr>
          <a:xfrm rot="5400000">
            <a:off x="308288" y="3887619"/>
            <a:ext cx="1708150" cy="830997"/>
          </a:xfrm>
          <a:prstGeom prst="homePlate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585858"/>
                </a:solidFill>
              </a:rPr>
              <a:t>   </a:t>
            </a:r>
            <a:r>
              <a:rPr lang="ru-RU" sz="1600" b="1" dirty="0" smtClean="0">
                <a:solidFill>
                  <a:srgbClr val="585858"/>
                </a:solidFill>
              </a:rPr>
              <a:t>Распространение</a:t>
            </a:r>
            <a:endParaRPr lang="en-US" sz="1600" b="1" dirty="0">
              <a:solidFill>
                <a:srgbClr val="585858"/>
              </a:solidFill>
            </a:endParaRPr>
          </a:p>
        </p:txBody>
      </p:sp>
      <p:sp>
        <p:nvSpPr>
          <p:cNvPr id="106" name="Richtungspfeil 105"/>
          <p:cNvSpPr/>
          <p:nvPr>
            <p:custDataLst>
              <p:tags r:id="rId16"/>
            </p:custDataLst>
          </p:nvPr>
        </p:nvSpPr>
        <p:spPr>
          <a:xfrm rot="5400000">
            <a:off x="551969" y="2608601"/>
            <a:ext cx="1220788" cy="338554"/>
          </a:xfrm>
          <a:prstGeom prst="homePlate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rgbClr val="585858"/>
                </a:solidFill>
              </a:rPr>
              <a:t>Обработка</a:t>
            </a:r>
            <a:endParaRPr lang="en-US" sz="1600" b="1" dirty="0">
              <a:solidFill>
                <a:srgbClr val="585858"/>
              </a:solidFill>
            </a:endParaRPr>
          </a:p>
        </p:txBody>
      </p:sp>
      <p:sp>
        <p:nvSpPr>
          <p:cNvPr id="105" name="Richtungspfeil 104"/>
          <p:cNvSpPr/>
          <p:nvPr>
            <p:custDataLst>
              <p:tags r:id="rId17"/>
            </p:custDataLst>
          </p:nvPr>
        </p:nvSpPr>
        <p:spPr>
          <a:xfrm rot="5400000">
            <a:off x="402877" y="1189411"/>
            <a:ext cx="1476000" cy="338554"/>
          </a:xfrm>
          <a:prstGeom prst="homePlate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rgbClr val="585858"/>
                </a:solidFill>
              </a:rPr>
              <a:t>Приемка</a:t>
            </a:r>
            <a:endParaRPr lang="en-US" sz="1600" b="1" dirty="0">
              <a:solidFill>
                <a:srgbClr val="585858"/>
              </a:solidFill>
            </a:endParaRPr>
          </a:p>
        </p:txBody>
      </p:sp>
      <p:sp>
        <p:nvSpPr>
          <p:cNvPr id="26" name="Eine Ecke des Rechtecks schneiden 55"/>
          <p:cNvSpPr/>
          <p:nvPr>
            <p:custDataLst>
              <p:tags r:id="rId18"/>
            </p:custDataLst>
          </p:nvPr>
        </p:nvSpPr>
        <p:spPr>
          <a:xfrm>
            <a:off x="5108575" y="2144713"/>
            <a:ext cx="1800225" cy="748163"/>
          </a:xfrm>
          <a:prstGeom prst="snip1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  <a:effectLst/>
          <a:scene3d>
            <a:camera prst="orthographicFront"/>
            <a:lightRig rig="threePt" dir="t"/>
          </a:scene3d>
          <a:sp3d extrusionH="76200" contourW="19050">
            <a:extrusionClr>
              <a:srgbClr val="99FFCC"/>
            </a:extrusionClr>
            <a:contourClr>
              <a:srgbClr val="99FFCC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>
            <a:spAutoFit/>
          </a:bodyPr>
          <a:lstStyle/>
          <a:p>
            <a:pPr algn="ctr">
              <a:defRPr/>
            </a:pPr>
            <a:r>
              <a:rPr lang="ru-RU" sz="1000" dirty="0" smtClean="0">
                <a:solidFill>
                  <a:srgbClr val="585858"/>
                </a:solidFill>
              </a:rPr>
              <a:t>Надзорные данные </a:t>
            </a:r>
            <a:r>
              <a:rPr lang="en-US" sz="1000" dirty="0" smtClean="0">
                <a:solidFill>
                  <a:srgbClr val="585858"/>
                </a:solidFill>
              </a:rPr>
              <a:t>(</a:t>
            </a:r>
            <a:r>
              <a:rPr lang="ru-RU" sz="1000" dirty="0" smtClean="0">
                <a:solidFill>
                  <a:srgbClr val="585858"/>
                </a:solidFill>
              </a:rPr>
              <a:t>пилотный проект</a:t>
            </a:r>
            <a:r>
              <a:rPr lang="en-US" sz="1000" dirty="0" smtClean="0">
                <a:solidFill>
                  <a:srgbClr val="585858"/>
                </a:solidFill>
              </a:rPr>
              <a:t>, </a:t>
            </a:r>
            <a:r>
              <a:rPr lang="ru-RU" sz="1000" dirty="0" err="1" smtClean="0">
                <a:solidFill>
                  <a:srgbClr val="585858"/>
                </a:solidFill>
              </a:rPr>
              <a:t>итог.отчет</a:t>
            </a:r>
            <a:r>
              <a:rPr lang="en-US" sz="1000" dirty="0" smtClean="0">
                <a:solidFill>
                  <a:srgbClr val="585858"/>
                </a:solidFill>
              </a:rPr>
              <a:t>/</a:t>
            </a:r>
            <a:r>
              <a:rPr lang="ru-RU" sz="1000" dirty="0" err="1" smtClean="0">
                <a:solidFill>
                  <a:srgbClr val="585858"/>
                </a:solidFill>
              </a:rPr>
              <a:t>общ.отчет</a:t>
            </a:r>
            <a:r>
              <a:rPr lang="en-US" sz="1000" dirty="0" smtClean="0">
                <a:solidFill>
                  <a:srgbClr val="585858"/>
                </a:solidFill>
              </a:rPr>
              <a:t>, </a:t>
            </a:r>
            <a:r>
              <a:rPr lang="ru-RU" sz="1000" dirty="0" smtClean="0">
                <a:solidFill>
                  <a:srgbClr val="585858"/>
                </a:solidFill>
              </a:rPr>
              <a:t>стресс-тест</a:t>
            </a:r>
            <a:r>
              <a:rPr lang="en-US" sz="1000" dirty="0" smtClean="0">
                <a:solidFill>
                  <a:srgbClr val="585858"/>
                </a:solidFill>
              </a:rPr>
              <a:t>)</a:t>
            </a:r>
            <a:endParaRPr lang="en-US" sz="1000" dirty="0">
              <a:solidFill>
                <a:srgbClr val="585858"/>
              </a:solidFill>
            </a:endParaRPr>
          </a:p>
        </p:txBody>
      </p:sp>
      <p:sp>
        <p:nvSpPr>
          <p:cNvPr id="27" name="Zylinder 58"/>
          <p:cNvSpPr/>
          <p:nvPr>
            <p:custDataLst>
              <p:tags r:id="rId19"/>
            </p:custDataLst>
          </p:nvPr>
        </p:nvSpPr>
        <p:spPr>
          <a:xfrm>
            <a:off x="6300788" y="3573463"/>
            <a:ext cx="1295400" cy="1174750"/>
          </a:xfrm>
          <a:prstGeom prst="can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en-US" sz="1400" dirty="0">
              <a:solidFill>
                <a:srgbClr val="585858"/>
              </a:solidFill>
            </a:endParaRPr>
          </a:p>
          <a:p>
            <a:pPr algn="ctr">
              <a:defRPr/>
            </a:pPr>
            <a:r>
              <a:rPr lang="ru-RU" sz="1400" dirty="0" smtClean="0">
                <a:solidFill>
                  <a:srgbClr val="585858"/>
                </a:solidFill>
              </a:rPr>
              <a:t>Надзор</a:t>
            </a:r>
            <a:endParaRPr lang="en-US" sz="1400" dirty="0">
              <a:solidFill>
                <a:srgbClr val="585858"/>
              </a:solidFill>
            </a:endParaRPr>
          </a:p>
          <a:p>
            <a:pPr algn="ctr">
              <a:defRPr/>
            </a:pPr>
            <a:endParaRPr lang="en-US" sz="1400" dirty="0">
              <a:solidFill>
                <a:srgbClr val="585858"/>
              </a:solidFill>
            </a:endParaRPr>
          </a:p>
        </p:txBody>
      </p:sp>
      <p:sp>
        <p:nvSpPr>
          <p:cNvPr id="29" name="TextBox 6"/>
          <p:cNvSpPr txBox="1"/>
          <p:nvPr>
            <p:custDataLst>
              <p:tags r:id="rId20"/>
            </p:custDataLst>
          </p:nvPr>
        </p:nvSpPr>
        <p:spPr>
          <a:xfrm>
            <a:off x="1668103" y="5877272"/>
            <a:ext cx="2458169" cy="73866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sz="1400" dirty="0" smtClean="0">
                <a:solidFill>
                  <a:srgbClr val="585858"/>
                </a:solidFill>
              </a:rPr>
              <a:t>Экономика</a:t>
            </a:r>
            <a:r>
              <a:rPr lang="en-GB" sz="1400" dirty="0" smtClean="0">
                <a:solidFill>
                  <a:srgbClr val="585858"/>
                </a:solidFill>
              </a:rPr>
              <a:t>, </a:t>
            </a:r>
            <a:r>
              <a:rPr lang="ru-RU" sz="1400" dirty="0" smtClean="0">
                <a:solidFill>
                  <a:srgbClr val="585858"/>
                </a:solidFill>
              </a:rPr>
              <a:t>исследование, операции, платежи, общественность</a:t>
            </a:r>
            <a:endParaRPr lang="en-GB" sz="1400" dirty="0">
              <a:solidFill>
                <a:srgbClr val="585858"/>
              </a:solidFill>
            </a:endParaRPr>
          </a:p>
        </p:txBody>
      </p:sp>
      <p:cxnSp>
        <p:nvCxnSpPr>
          <p:cNvPr id="39" name="Gerade Verbindung mit Pfeil 48"/>
          <p:cNvCxnSpPr/>
          <p:nvPr>
            <p:custDataLst>
              <p:tags r:id="rId21"/>
            </p:custDataLst>
          </p:nvPr>
        </p:nvCxnSpPr>
        <p:spPr>
          <a:xfrm flipH="1">
            <a:off x="2897188" y="3144838"/>
            <a:ext cx="1160462" cy="3556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8"/>
          <p:cNvCxnSpPr/>
          <p:nvPr>
            <p:custDataLst>
              <p:tags r:id="rId22"/>
            </p:custDataLst>
          </p:nvPr>
        </p:nvCxnSpPr>
        <p:spPr>
          <a:xfrm>
            <a:off x="5680075" y="3155950"/>
            <a:ext cx="1201738" cy="41751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6"/>
          <p:cNvSpPr txBox="1"/>
          <p:nvPr>
            <p:custDataLst>
              <p:tags r:id="rId23"/>
            </p:custDataLst>
          </p:nvPr>
        </p:nvSpPr>
        <p:spPr>
          <a:xfrm>
            <a:off x="6156325" y="5937250"/>
            <a:ext cx="2880171" cy="738664"/>
          </a:xfrm>
          <a:prstGeom prst="rect">
            <a:avLst/>
          </a:prstGeom>
          <a:solidFill>
            <a:schemeClr val="accent1">
              <a:lumMod val="20000"/>
              <a:lumOff val="80000"/>
              <a:alpha val="81000"/>
            </a:schemeClr>
          </a:solidFill>
          <a:ln w="19050">
            <a:solidFill>
              <a:schemeClr val="accent1">
                <a:lumMod val="20000"/>
                <a:lumOff val="8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rIns="0">
            <a:spAutoFit/>
          </a:bodyPr>
          <a:lstStyle>
            <a:defPPr>
              <a:defRPr lang="en-US"/>
            </a:defPPr>
            <a:lvl1pPr algn="ctr">
              <a:spcBef>
                <a:spcPts val="600"/>
              </a:spcBef>
              <a:spcAft>
                <a:spcPts val="600"/>
              </a:spcAft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 sz="1400" dirty="0" smtClean="0">
                <a:solidFill>
                  <a:srgbClr val="585858"/>
                </a:solidFill>
              </a:rPr>
              <a:t>От СД</a:t>
            </a:r>
            <a:r>
              <a:rPr lang="en-GB" sz="1400" dirty="0" smtClean="0">
                <a:solidFill>
                  <a:srgbClr val="585858"/>
                </a:solidFill>
              </a:rPr>
              <a:t> </a:t>
            </a:r>
            <a:r>
              <a:rPr lang="en-GB" sz="1400" dirty="0">
                <a:solidFill>
                  <a:srgbClr val="585858"/>
                </a:solidFill>
              </a:rPr>
              <a:t>I to </a:t>
            </a:r>
            <a:r>
              <a:rPr lang="ru-RU" sz="1400" dirty="0" smtClean="0">
                <a:solidFill>
                  <a:srgbClr val="585858"/>
                </a:solidFill>
              </a:rPr>
              <a:t>к </a:t>
            </a:r>
            <a:r>
              <a:rPr lang="ru-RU" sz="1400" dirty="0">
                <a:solidFill>
                  <a:srgbClr val="585858"/>
                </a:solidFill>
              </a:rPr>
              <a:t>С</a:t>
            </a:r>
            <a:r>
              <a:rPr lang="ru-RU" sz="1400" dirty="0" smtClean="0">
                <a:solidFill>
                  <a:srgbClr val="585858"/>
                </a:solidFill>
              </a:rPr>
              <a:t>Д </a:t>
            </a:r>
            <a:r>
              <a:rPr lang="en-GB" sz="1400" dirty="0" smtClean="0">
                <a:solidFill>
                  <a:srgbClr val="585858"/>
                </a:solidFill>
              </a:rPr>
              <a:t>IV</a:t>
            </a:r>
            <a:r>
              <a:rPr lang="en-GB" sz="1400" dirty="0">
                <a:solidFill>
                  <a:srgbClr val="585858"/>
                </a:solidFill>
              </a:rPr>
              <a:t>, </a:t>
            </a:r>
            <a:r>
              <a:rPr lang="ru-RU" sz="1400" dirty="0" smtClean="0">
                <a:solidFill>
                  <a:srgbClr val="585858"/>
                </a:solidFill>
              </a:rPr>
              <a:t>совместные надзорные команды</a:t>
            </a:r>
            <a:r>
              <a:rPr lang="en-GB" sz="1400" dirty="0" smtClean="0">
                <a:solidFill>
                  <a:srgbClr val="585858"/>
                </a:solidFill>
              </a:rPr>
              <a:t> (</a:t>
            </a:r>
            <a:r>
              <a:rPr lang="ru-RU" sz="1400" dirty="0" smtClean="0">
                <a:solidFill>
                  <a:srgbClr val="585858"/>
                </a:solidFill>
              </a:rPr>
              <a:t>контроль на месте и за пределами</a:t>
            </a:r>
            <a:r>
              <a:rPr lang="en-GB" sz="1400" dirty="0" smtClean="0">
                <a:solidFill>
                  <a:srgbClr val="585858"/>
                </a:solidFill>
              </a:rPr>
              <a:t>)</a:t>
            </a:r>
            <a:endParaRPr lang="en-GB" sz="1400" dirty="0">
              <a:solidFill>
                <a:srgbClr val="585858"/>
              </a:solidFill>
            </a:endParaRPr>
          </a:p>
        </p:txBody>
      </p:sp>
      <p:sp>
        <p:nvSpPr>
          <p:cNvPr id="35" name="TextBox 6"/>
          <p:cNvSpPr txBox="1"/>
          <p:nvPr>
            <p:custDataLst>
              <p:tags r:id="rId24"/>
            </p:custDataLst>
          </p:nvPr>
        </p:nvSpPr>
        <p:spPr>
          <a:xfrm>
            <a:off x="4468813" y="5805488"/>
            <a:ext cx="1333500" cy="4619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200" dirty="0" smtClean="0">
                <a:solidFill>
                  <a:srgbClr val="585858"/>
                </a:solidFill>
              </a:rPr>
              <a:t>ЕССР</a:t>
            </a:r>
            <a:r>
              <a:rPr lang="en-US" sz="1200" dirty="0" smtClean="0">
                <a:solidFill>
                  <a:srgbClr val="585858"/>
                </a:solidFill>
              </a:rPr>
              <a:t>, E</a:t>
            </a:r>
            <a:r>
              <a:rPr lang="ru-RU" sz="1200" dirty="0" smtClean="0">
                <a:solidFill>
                  <a:srgbClr val="585858"/>
                </a:solidFill>
              </a:rPr>
              <a:t>БО</a:t>
            </a:r>
            <a:r>
              <a:rPr lang="en-US" sz="1200" dirty="0" smtClean="0">
                <a:solidFill>
                  <a:srgbClr val="585858"/>
                </a:solidFill>
              </a:rPr>
              <a:t>,</a:t>
            </a:r>
            <a:endParaRPr lang="en-US" sz="1200" dirty="0">
              <a:solidFill>
                <a:srgbClr val="585858"/>
              </a:solidFill>
            </a:endParaRPr>
          </a:p>
          <a:p>
            <a:pPr algn="ctr">
              <a:defRPr/>
            </a:pPr>
            <a:r>
              <a:rPr lang="ru-RU" sz="1200" dirty="0" smtClean="0">
                <a:solidFill>
                  <a:srgbClr val="585858"/>
                </a:solidFill>
              </a:rPr>
              <a:t>СФС</a:t>
            </a:r>
            <a:endParaRPr lang="en-GB" sz="1200" dirty="0">
              <a:solidFill>
                <a:srgbClr val="585858"/>
              </a:solidFill>
            </a:endParaRPr>
          </a:p>
        </p:txBody>
      </p:sp>
      <p:cxnSp>
        <p:nvCxnSpPr>
          <p:cNvPr id="38" name="Gerade Verbindung mit Pfeil 88"/>
          <p:cNvCxnSpPr/>
          <p:nvPr>
            <p:custDataLst>
              <p:tags r:id="rId25"/>
            </p:custDataLst>
          </p:nvPr>
        </p:nvCxnSpPr>
        <p:spPr>
          <a:xfrm>
            <a:off x="5449888" y="5373688"/>
            <a:ext cx="0" cy="44132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047" name="Straight Connector 7"/>
          <p:cNvCxnSpPr>
            <a:cxnSpLocks noChangeShapeType="1"/>
          </p:cNvCxnSpPr>
          <p:nvPr/>
        </p:nvCxnSpPr>
        <p:spPr bwMode="auto">
          <a:xfrm>
            <a:off x="5449888" y="5373688"/>
            <a:ext cx="706437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41048" name="Straight Connector 7"/>
          <p:cNvCxnSpPr>
            <a:cxnSpLocks noChangeShapeType="1"/>
          </p:cNvCxnSpPr>
          <p:nvPr/>
        </p:nvCxnSpPr>
        <p:spPr bwMode="auto">
          <a:xfrm>
            <a:off x="4125913" y="5383213"/>
            <a:ext cx="661987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88"/>
          <p:cNvCxnSpPr/>
          <p:nvPr>
            <p:custDataLst>
              <p:tags r:id="rId26"/>
            </p:custDataLst>
          </p:nvPr>
        </p:nvCxnSpPr>
        <p:spPr>
          <a:xfrm flipH="1">
            <a:off x="4786313" y="5373688"/>
            <a:ext cx="1587" cy="44132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46"/>
          <p:cNvCxnSpPr>
            <a:stCxn id="58" idx="3"/>
            <a:endCxn id="79" idx="0"/>
          </p:cNvCxnSpPr>
          <p:nvPr>
            <p:custDataLst>
              <p:tags r:id="rId27"/>
            </p:custDataLst>
          </p:nvPr>
        </p:nvCxnSpPr>
        <p:spPr>
          <a:xfrm>
            <a:off x="2891061" y="4725144"/>
            <a:ext cx="6127" cy="2880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30188" y="549275"/>
            <a:ext cx="8594725" cy="431800"/>
          </a:xfrm>
        </p:spPr>
        <p:txBody>
          <a:bodyPr/>
          <a:lstStyle/>
          <a:p>
            <a:pPr>
              <a:defRPr/>
            </a:pPr>
            <a:r>
              <a:rPr lang="ru-RU" altLang="en-US" sz="2000" b="1" dirty="0" smtClean="0">
                <a:solidFill>
                  <a:schemeClr val="accent1"/>
                </a:solidFill>
                <a:latin typeface="+mn-lt"/>
              </a:rPr>
              <a:t>Последовательный подход</a:t>
            </a:r>
            <a:r>
              <a:rPr lang="en-GB" altLang="en-US" sz="2000" b="1" dirty="0" smtClean="0">
                <a:solidFill>
                  <a:schemeClr val="accent1"/>
                </a:solidFill>
                <a:latin typeface="+mn-lt"/>
              </a:rPr>
              <a:t> – </a:t>
            </a:r>
            <a:r>
              <a:rPr lang="ru-RU" altLang="en-US" sz="2000" b="1" dirty="0" smtClean="0">
                <a:solidFill>
                  <a:schemeClr val="accent1"/>
                </a:solidFill>
                <a:latin typeface="+mn-lt"/>
              </a:rPr>
              <a:t>Процесс отчетности по данным ТСВ</a:t>
            </a:r>
            <a:endParaRPr lang="en-GB" altLang="en-US" sz="2000" b="1" dirty="0" smtClean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388" y="984250"/>
            <a:ext cx="8569325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Данные ТСВ предоставляются ЕБО с соблюдением последовательного подхода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.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НКО, участвующие в ЕНМ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(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ЕНМ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-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НКО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)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, отправляют данные в ЕЦБ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,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который как компетентный орган, немедленно представляет отчеты ЕБО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>
              <a:defRPr/>
            </a:pPr>
            <a:r>
              <a:rPr lang="en-GB" sz="400" dirty="0">
                <a:solidFill>
                  <a:srgbClr val="585858"/>
                </a:solidFill>
                <a:latin typeface="Arial" pitchFamily="34" charset="0"/>
              </a:rPr>
              <a:t>                                      </a:t>
            </a:r>
            <a:endParaRPr lang="en-GB" sz="600" dirty="0">
              <a:solidFill>
                <a:srgbClr val="585858"/>
              </a:solidFill>
              <a:latin typeface="Arial" pitchFamily="34" charset="0"/>
            </a:endParaRPr>
          </a:p>
          <a:p>
            <a:pPr>
              <a:defRPr/>
            </a:pPr>
            <a:endParaRPr lang="en-GB" sz="600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342021" name="Rectangle 68"/>
          <p:cNvSpPr>
            <a:spLocks noChangeArrowheads="1"/>
          </p:cNvSpPr>
          <p:nvPr/>
        </p:nvSpPr>
        <p:spPr bwMode="auto">
          <a:xfrm>
            <a:off x="179388" y="5732463"/>
            <a:ext cx="8785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ru-RU" altLang="en-US" sz="1800" b="1" dirty="0" smtClean="0">
                <a:solidFill>
                  <a:srgbClr val="585858"/>
                </a:solidFill>
                <a:latin typeface="Arial" pitchFamily="34" charset="0"/>
              </a:rPr>
              <a:t>Последовательный подход снижает нагрузку в плане отчетности и потоки избыточных данных</a:t>
            </a:r>
            <a:endParaRPr lang="en-GB" altLang="en-US" sz="1800" b="1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0825" y="44450"/>
            <a:ext cx="889317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2pPr>
            <a:lvl3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3pPr>
            <a:lvl4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4pPr>
            <a:lvl5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1800" b="1" dirty="0">
                <a:solidFill>
                  <a:schemeClr val="bg1"/>
                </a:solidFill>
                <a:latin typeface="Arial" pitchFamily="34" charset="0"/>
              </a:rPr>
              <a:t>СД ЕЦБ (</a:t>
            </a:r>
            <a:r>
              <a:rPr lang="en-GB" sz="1800" b="1" dirty="0">
                <a:solidFill>
                  <a:schemeClr val="bg1"/>
                </a:solidFill>
                <a:latin typeface="Arial" pitchFamily="34" charset="0"/>
              </a:rPr>
              <a:t>DG-S</a:t>
            </a:r>
            <a:r>
              <a:rPr lang="ru-RU" sz="1800" b="1" dirty="0">
                <a:solidFill>
                  <a:schemeClr val="bg1"/>
                </a:solidFill>
                <a:latin typeface="Arial" pitchFamily="34" charset="0"/>
              </a:rPr>
              <a:t>)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</a:rPr>
              <a:t>–</a:t>
            </a:r>
            <a:r>
              <a:rPr lang="en-GB" sz="1800" b="1" kern="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потоки данных для </a:t>
            </a:r>
            <a:r>
              <a:rPr lang="ru-RU" sz="1800" b="1" kern="0" dirty="0" smtClean="0">
                <a:solidFill>
                  <a:schemeClr val="bg1"/>
                </a:solidFill>
                <a:latin typeface="Arial" panose="020B0604020202020204" pitchFamily="34" charset="0"/>
              </a:rPr>
              <a:t>задач</a:t>
            </a:r>
            <a:r>
              <a:rPr lang="en-US" sz="1800" b="1" kern="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800" b="1" kern="0" dirty="0" smtClean="0">
                <a:solidFill>
                  <a:schemeClr val="bg1"/>
                </a:solidFill>
                <a:latin typeface="Arial" panose="020B0604020202020204" pitchFamily="34" charset="0"/>
              </a:rPr>
              <a:t>по надзору</a:t>
            </a:r>
            <a:endParaRPr lang="en-US" sz="1800" b="1" kern="0" dirty="0" smtClean="0"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F48472-C379-4313-AF3A-0E22978BB19C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987" y="2061468"/>
            <a:ext cx="7096125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610" name="Group 9"/>
          <p:cNvGrpSpPr>
            <a:grpSpLocks/>
          </p:cNvGrpSpPr>
          <p:nvPr/>
        </p:nvGrpSpPr>
        <p:grpSpPr bwMode="auto">
          <a:xfrm>
            <a:off x="455613" y="1512888"/>
            <a:ext cx="8362950" cy="357187"/>
            <a:chOff x="455515" y="1513335"/>
            <a:chExt cx="8363048" cy="357188"/>
          </a:xfrm>
        </p:grpSpPr>
        <p:sp>
          <p:nvSpPr>
            <p:cNvPr id="324620" name="Rectangle 1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846138" y="1514129"/>
              <a:ext cx="7951787" cy="35560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 sz="1800">
                <a:solidFill>
                  <a:srgbClr val="585858"/>
                </a:solidFill>
                <a:latin typeface="Arial" pitchFamily="34" charset="0"/>
              </a:endParaRPr>
            </a:p>
          </p:txBody>
        </p:sp>
        <p:sp>
          <p:nvSpPr>
            <p:cNvPr id="324621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55515" y="1513473"/>
              <a:ext cx="377437" cy="3569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800" b="1">
                  <a:solidFill>
                    <a:srgbClr val="FFFFFF"/>
                  </a:solidFill>
                  <a:latin typeface="Arial" pitchFamily="34" charset="0"/>
                </a:rPr>
                <a:t>1</a:t>
              </a:r>
            </a:p>
          </p:txBody>
        </p:sp>
        <p:sp>
          <p:nvSpPr>
            <p:cNvPr id="20493" name="Rectangle 1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69857" y="1513335"/>
              <a:ext cx="7948706" cy="357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r>
                <a:rPr lang="ru-RU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ЕЦБ</a:t>
              </a:r>
              <a:r>
                <a:rPr lang="en-US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 </a:t>
              </a:r>
              <a:r>
                <a:rPr lang="en-US" sz="2000" b="1" kern="0" dirty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/ </a:t>
              </a:r>
              <a:r>
                <a:rPr lang="ru-RU" sz="2000" b="1" kern="0" dirty="0" err="1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Евросистема</a:t>
              </a:r>
              <a:r>
                <a:rPr lang="en-US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/ </a:t>
              </a:r>
              <a:r>
                <a:rPr lang="ru-RU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ЕСЦБ</a:t>
              </a:r>
              <a:r>
                <a:rPr lang="en-US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 </a:t>
              </a:r>
              <a:r>
                <a:rPr lang="en-US" sz="2000" b="1" kern="0" dirty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/ </a:t>
              </a:r>
              <a:r>
                <a:rPr lang="ru-RU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ЕНМ</a:t>
              </a:r>
              <a:endParaRPr lang="en-GB" sz="2000" b="1" kern="0" dirty="0">
                <a:solidFill>
                  <a:srgbClr val="002060"/>
                </a:solidFill>
                <a:latin typeface="Gill Sans MT" pitchFamily="34" charset="0"/>
                <a:cs typeface="Arial"/>
              </a:endParaRPr>
            </a:p>
          </p:txBody>
        </p:sp>
      </p:grpSp>
      <p:sp>
        <p:nvSpPr>
          <p:cNvPr id="324612" name="TextBox 1"/>
          <p:cNvSpPr txBox="1">
            <a:spLocks noChangeArrowheads="1"/>
          </p:cNvSpPr>
          <p:nvPr/>
        </p:nvSpPr>
        <p:spPr bwMode="auto">
          <a:xfrm>
            <a:off x="0" y="620713"/>
            <a:ext cx="748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 smtClean="0">
                <a:solidFill>
                  <a:srgbClr val="003399"/>
                </a:solidFill>
                <a:latin typeface="Arial Black" pitchFamily="34" charset="0"/>
              </a:rPr>
              <a:t>План</a:t>
            </a:r>
            <a:endParaRPr lang="en-GB" sz="2400" b="1" dirty="0">
              <a:solidFill>
                <a:srgbClr val="585858"/>
              </a:solidFill>
              <a:latin typeface="Arial Black" pitchFamily="34" charset="0"/>
            </a:endParaRPr>
          </a:p>
        </p:txBody>
      </p:sp>
      <p:grpSp>
        <p:nvGrpSpPr>
          <p:cNvPr id="324613" name="Group 5"/>
          <p:cNvGrpSpPr>
            <a:grpSpLocks/>
          </p:cNvGrpSpPr>
          <p:nvPr/>
        </p:nvGrpSpPr>
        <p:grpSpPr bwMode="auto">
          <a:xfrm>
            <a:off x="468313" y="3827463"/>
            <a:ext cx="8351837" cy="407987"/>
            <a:chOff x="467544" y="3284538"/>
            <a:chExt cx="8352928" cy="407987"/>
          </a:xfrm>
        </p:grpSpPr>
        <p:sp>
          <p:nvSpPr>
            <p:cNvPr id="24" name="Rectangle 2"/>
            <p:cNvSpPr txBox="1">
              <a:spLocks noChangeArrowheads="1"/>
            </p:cNvSpPr>
            <p:nvPr/>
          </p:nvSpPr>
          <p:spPr bwMode="auto">
            <a:xfrm>
              <a:off x="893050" y="3284538"/>
              <a:ext cx="7927422" cy="407987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/>
            <a:lstStyle>
              <a:lvl1pPr algn="l" rtl="0" eaLnBrk="0" fontAlgn="base" hangingPunct="0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2pPr>
              <a:lvl3pPr algn="l" rtl="0" eaLnBrk="0" fontAlgn="base" hangingPunct="0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3pPr>
              <a:lvl4pPr algn="l" rtl="0" eaLnBrk="0" fontAlgn="base" hangingPunct="0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4pPr>
              <a:lvl5pPr algn="l" rtl="0" eaLnBrk="0" fontAlgn="base" hangingPunct="0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5pPr>
              <a:lvl6pPr marL="457200" algn="l" rtl="0" eaLnBrk="1" fontAlgn="base" hangingPunct="1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6pPr>
              <a:lvl7pPr marL="914400" algn="l" rtl="0" eaLnBrk="1" fontAlgn="base" hangingPunct="1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7pPr>
              <a:lvl8pPr marL="1371600" algn="l" rtl="0" eaLnBrk="1" fontAlgn="base" hangingPunct="1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8pPr>
              <a:lvl9pPr marL="1828800" algn="l" rtl="0" eaLnBrk="1" fontAlgn="base" hangingPunct="1">
                <a:lnSpc>
                  <a:spcPts val="2700"/>
                </a:lnSpc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 Black" pitchFamily="34" charset="0"/>
                  <a:cs typeface="Arial" charset="0"/>
                </a:defRPr>
              </a:lvl9pPr>
            </a:lstStyle>
            <a:p>
              <a:pPr>
                <a:defRPr/>
              </a:pPr>
              <a:r>
                <a:rPr lang="ru-RU" sz="2000" b="1" kern="0" dirty="0" smtClean="0">
                  <a:solidFill>
                    <a:srgbClr val="002060"/>
                  </a:solidFill>
                  <a:latin typeface="Gill Sans MT" pitchFamily="34" charset="0"/>
                </a:rPr>
                <a:t>Производство статистики</a:t>
              </a:r>
              <a:endParaRPr lang="en-GB" sz="2000" b="1" kern="0" dirty="0" smtClean="0">
                <a:solidFill>
                  <a:srgbClr val="002060"/>
                </a:solidFill>
                <a:latin typeface="Gill Sans MT" pitchFamily="34" charset="0"/>
              </a:endParaRPr>
            </a:p>
            <a:p>
              <a:pPr>
                <a:defRPr/>
              </a:pPr>
              <a:endParaRPr lang="en-GB" sz="2000" b="1" kern="0" dirty="0">
                <a:solidFill>
                  <a:srgbClr val="002060"/>
                </a:solidFill>
                <a:latin typeface="Gill Sans MT" pitchFamily="34" charset="0"/>
              </a:endParaRPr>
            </a:p>
            <a:p>
              <a:pPr>
                <a:defRPr/>
              </a:pPr>
              <a:endParaRPr lang="en-GB" sz="2000" b="1" kern="0" dirty="0" smtClean="0">
                <a:solidFill>
                  <a:srgbClr val="002060"/>
                </a:solidFill>
                <a:latin typeface="Gill Sans MT" pitchFamily="34" charset="0"/>
              </a:endParaRPr>
            </a:p>
            <a:p>
              <a:pPr>
                <a:defRPr/>
              </a:pPr>
              <a:endParaRPr lang="en-GB" sz="2000" b="1" kern="0" dirty="0">
                <a:solidFill>
                  <a:srgbClr val="002060"/>
                </a:solidFill>
                <a:latin typeface="Gill Sans MT" pitchFamily="34" charset="0"/>
              </a:endParaRPr>
            </a:p>
            <a:p>
              <a:pPr>
                <a:defRPr/>
              </a:pPr>
              <a:endParaRPr lang="en-GB" sz="2000" b="1" kern="0" dirty="0" smtClean="0">
                <a:solidFill>
                  <a:srgbClr val="002060"/>
                </a:solidFill>
                <a:latin typeface="Gill Sans MT" pitchFamily="34" charset="0"/>
              </a:endParaRPr>
            </a:p>
          </p:txBody>
        </p:sp>
        <p:sp>
          <p:nvSpPr>
            <p:cNvPr id="324619" name="Rectangle 7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67544" y="3284983"/>
              <a:ext cx="381000" cy="40754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800" b="1">
                  <a:solidFill>
                    <a:srgbClr val="FFFFFF"/>
                  </a:solidFill>
                  <a:latin typeface="Arial" pitchFamily="34" charset="0"/>
                </a:rPr>
                <a:t>3</a:t>
              </a:r>
            </a:p>
          </p:txBody>
        </p:sp>
      </p:grpSp>
      <p:grpSp>
        <p:nvGrpSpPr>
          <p:cNvPr id="324614" name="Group 6"/>
          <p:cNvGrpSpPr>
            <a:grpSpLocks/>
          </p:cNvGrpSpPr>
          <p:nvPr/>
        </p:nvGrpSpPr>
        <p:grpSpPr bwMode="auto">
          <a:xfrm>
            <a:off x="468313" y="2649538"/>
            <a:ext cx="8386762" cy="400050"/>
            <a:chOff x="450147" y="2492896"/>
            <a:chExt cx="8386945" cy="400170"/>
          </a:xfrm>
        </p:grpSpPr>
        <p:sp>
          <p:nvSpPr>
            <p:cNvPr id="324615" name="Rectangle 6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450147" y="2514495"/>
              <a:ext cx="377437" cy="3569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353535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1800" b="1">
                  <a:solidFill>
                    <a:srgbClr val="FFFFFF"/>
                  </a:solidFill>
                  <a:latin typeface="Arial" pitchFamily="34" charset="0"/>
                </a:rPr>
                <a:t>2</a:t>
              </a:r>
            </a:p>
          </p:txBody>
        </p:sp>
        <p:sp>
          <p:nvSpPr>
            <p:cNvPr id="324616" name="Rectangle 1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852809" y="2514357"/>
              <a:ext cx="7927975" cy="35718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58585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GB" sz="1800">
                <a:solidFill>
                  <a:srgbClr val="585858"/>
                </a:solidFill>
                <a:latin typeface="Arial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9419" y="2492896"/>
              <a:ext cx="7937673" cy="4001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b="1" kern="0" dirty="0" smtClean="0">
                  <a:solidFill>
                    <a:srgbClr val="002060"/>
                  </a:solidFill>
                  <a:latin typeface="Gill Sans MT" pitchFamily="34" charset="0"/>
                  <a:cs typeface="Arial"/>
                </a:rPr>
                <a:t>Правовая структура статистики</a:t>
              </a:r>
              <a:endParaRPr lang="en-GB" sz="2000" b="1" kern="0" dirty="0">
                <a:solidFill>
                  <a:srgbClr val="002060"/>
                </a:solidFill>
                <a:latin typeface="Gill Sans MT" pitchFamily="34" charset="0"/>
                <a:cs typeface="Arial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FD3D50A-B388-43B4-8D4F-76F8445B3AC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3"/>
          <p:cNvSpPr>
            <a:spLocks noChangeArrowheads="1"/>
          </p:cNvSpPr>
          <p:nvPr/>
        </p:nvSpPr>
        <p:spPr bwMode="auto">
          <a:xfrm>
            <a:off x="0" y="3716338"/>
            <a:ext cx="9144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5000"/>
              </a:lnSpc>
              <a:spcBef>
                <a:spcPct val="30000"/>
              </a:spcBef>
            </a:pPr>
            <a:endParaRPr lang="es-ES" sz="18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343043" name="Rectangle 4"/>
          <p:cNvSpPr>
            <a:spLocks noChangeArrowheads="1"/>
          </p:cNvSpPr>
          <p:nvPr/>
        </p:nvSpPr>
        <p:spPr bwMode="auto">
          <a:xfrm>
            <a:off x="323850" y="1600200"/>
            <a:ext cx="8569325" cy="4525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43044" name="Rectangle 5"/>
          <p:cNvSpPr>
            <a:spLocks noChangeArrowheads="1"/>
          </p:cNvSpPr>
          <p:nvPr/>
        </p:nvSpPr>
        <p:spPr bwMode="auto">
          <a:xfrm>
            <a:off x="865188" y="1700213"/>
            <a:ext cx="8820150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003399"/>
                </a:solidFill>
                <a:latin typeface="Arial Black" pitchFamily="34" charset="0"/>
              </a:rPr>
              <a:t>Спасибо за</a:t>
            </a:r>
            <a:endParaRPr lang="de-DE" sz="4400" dirty="0">
              <a:solidFill>
                <a:srgbClr val="003399"/>
              </a:solidFill>
              <a:latin typeface="Arial Black" pitchFamily="34" charset="0"/>
            </a:endParaRPr>
          </a:p>
          <a:p>
            <a:r>
              <a:rPr lang="ru-RU" sz="4400" dirty="0" smtClean="0">
                <a:solidFill>
                  <a:srgbClr val="003399"/>
                </a:solidFill>
                <a:latin typeface="Arial Black" pitchFamily="34" charset="0"/>
              </a:rPr>
              <a:t>внимание</a:t>
            </a:r>
            <a:r>
              <a:rPr lang="de-DE" sz="4400" dirty="0" smtClean="0">
                <a:solidFill>
                  <a:srgbClr val="003399"/>
                </a:solidFill>
                <a:latin typeface="Arial Black" pitchFamily="34" charset="0"/>
              </a:rPr>
              <a:t>!!!</a:t>
            </a:r>
            <a:endParaRPr lang="en-GB" sz="4400" dirty="0">
              <a:solidFill>
                <a:srgbClr val="003399"/>
              </a:solidFill>
              <a:latin typeface="Arial Black" pitchFamily="34" charset="0"/>
            </a:endParaRPr>
          </a:p>
        </p:txBody>
      </p:sp>
      <p:pic>
        <p:nvPicPr>
          <p:cNvPr id="34304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1875"/>
            <a:ext cx="2232025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FFEC0-196E-4CED-A419-6C5E578B7D4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3"/>
          <p:cNvSpPr>
            <a:spLocks noChangeArrowheads="1"/>
          </p:cNvSpPr>
          <p:nvPr/>
        </p:nvSpPr>
        <p:spPr bwMode="auto">
          <a:xfrm>
            <a:off x="0" y="3716338"/>
            <a:ext cx="9144000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5000"/>
              </a:lnSpc>
              <a:spcBef>
                <a:spcPct val="30000"/>
              </a:spcBef>
            </a:pPr>
            <a:endParaRPr lang="es-ES" sz="18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344067" name="Rectangle 4"/>
          <p:cNvSpPr>
            <a:spLocks noChangeArrowheads="1"/>
          </p:cNvSpPr>
          <p:nvPr/>
        </p:nvSpPr>
        <p:spPr bwMode="auto">
          <a:xfrm>
            <a:off x="323850" y="1600200"/>
            <a:ext cx="8569325" cy="4525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44068" name="Rectangle 5"/>
          <p:cNvSpPr>
            <a:spLocks noChangeArrowheads="1"/>
          </p:cNvSpPr>
          <p:nvPr/>
        </p:nvSpPr>
        <p:spPr bwMode="auto">
          <a:xfrm>
            <a:off x="865188" y="1700213"/>
            <a:ext cx="882015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003399"/>
                </a:solidFill>
                <a:latin typeface="Arial Black" pitchFamily="34" charset="0"/>
              </a:rPr>
              <a:t>Приложение</a:t>
            </a:r>
            <a:endParaRPr lang="en-GB" sz="4400" dirty="0">
              <a:solidFill>
                <a:srgbClr val="003399"/>
              </a:solidFill>
              <a:latin typeface="Arial Black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FFEC0-196E-4CED-A419-6C5E578B7D4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Textfeld 5"/>
          <p:cNvSpPr txBox="1">
            <a:spLocks noChangeArrowheads="1"/>
          </p:cNvSpPr>
          <p:nvPr/>
        </p:nvSpPr>
        <p:spPr bwMode="auto">
          <a:xfrm>
            <a:off x="177800" y="5734050"/>
            <a:ext cx="8807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Источники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: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по еврозоне и ЕС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: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ЕЦБ, </a:t>
            </a:r>
            <a:r>
              <a:rPr lang="ru-RU" sz="800" dirty="0" err="1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Евростат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, национальные источники, ВФУ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,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расчеты Всемирного Банка и ЕЦБ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;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по Соединенным Штатам Америки, Японии и Китаю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: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национальные источники, ВФУ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, </a:t>
            </a:r>
            <a:r>
              <a:rPr lang="ru-RU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расчеты Всемирного Банка и ЕЦБ</a:t>
            </a:r>
            <a:r>
              <a:rPr lang="en-GB" sz="8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.</a:t>
            </a:r>
            <a:endParaRPr lang="de-DE" sz="800" dirty="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45091" name="Rectangle 1"/>
          <p:cNvSpPr>
            <a:spLocks noChangeArrowheads="1"/>
          </p:cNvSpPr>
          <p:nvPr/>
        </p:nvSpPr>
        <p:spPr bwMode="auto">
          <a:xfrm>
            <a:off x="177800" y="6099175"/>
            <a:ext cx="7607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800" dirty="0">
                <a:solidFill>
                  <a:srgbClr val="585858"/>
                </a:solidFill>
              </a:rPr>
              <a:t>* </a:t>
            </a:r>
            <a:r>
              <a:rPr lang="ru-RU" sz="800" dirty="0" smtClean="0">
                <a:solidFill>
                  <a:srgbClr val="585858"/>
                </a:solidFill>
              </a:rPr>
              <a:t>Стандарты покупательной способности </a:t>
            </a:r>
            <a:r>
              <a:rPr lang="en-GB" sz="800" dirty="0" smtClean="0">
                <a:solidFill>
                  <a:srgbClr val="585858"/>
                </a:solidFill>
              </a:rPr>
              <a:t>(</a:t>
            </a:r>
            <a:r>
              <a:rPr lang="ru-RU" sz="800" dirty="0" smtClean="0">
                <a:solidFill>
                  <a:srgbClr val="585858"/>
                </a:solidFill>
              </a:rPr>
              <a:t>СПС</a:t>
            </a:r>
            <a:r>
              <a:rPr lang="en-GB" sz="800" dirty="0" smtClean="0">
                <a:solidFill>
                  <a:srgbClr val="585858"/>
                </a:solidFill>
              </a:rPr>
              <a:t>) </a:t>
            </a:r>
            <a:r>
              <a:rPr lang="ru-RU" sz="800" dirty="0" smtClean="0">
                <a:solidFill>
                  <a:srgbClr val="585858"/>
                </a:solidFill>
              </a:rPr>
              <a:t>в евро</a:t>
            </a:r>
            <a:r>
              <a:rPr lang="en-GB" sz="800" dirty="0" smtClean="0">
                <a:solidFill>
                  <a:srgbClr val="585858"/>
                </a:solidFill>
              </a:rPr>
              <a:t>, </a:t>
            </a:r>
            <a:r>
              <a:rPr lang="ru-RU" sz="800" dirty="0" smtClean="0">
                <a:solidFill>
                  <a:srgbClr val="585858"/>
                </a:solidFill>
              </a:rPr>
              <a:t>рассчитанные на основе коэффициентов ППС по отношению к еврозоне</a:t>
            </a:r>
            <a:r>
              <a:rPr lang="en-GB" sz="800" dirty="0" smtClean="0">
                <a:solidFill>
                  <a:srgbClr val="585858"/>
                </a:solidFill>
              </a:rPr>
              <a:t> (</a:t>
            </a:r>
            <a:r>
              <a:rPr lang="ru-RU" sz="800" dirty="0" smtClean="0">
                <a:solidFill>
                  <a:srgbClr val="585858"/>
                </a:solidFill>
              </a:rPr>
              <a:t>Евро</a:t>
            </a:r>
            <a:r>
              <a:rPr lang="en-GB" sz="800" dirty="0" smtClean="0">
                <a:solidFill>
                  <a:srgbClr val="585858"/>
                </a:solidFill>
              </a:rPr>
              <a:t>18 </a:t>
            </a:r>
            <a:r>
              <a:rPr lang="en-GB" sz="800" dirty="0">
                <a:solidFill>
                  <a:srgbClr val="585858"/>
                </a:solidFill>
              </a:rPr>
              <a:t>= 1).</a:t>
            </a:r>
            <a:endParaRPr lang="en-US" sz="800" dirty="0">
              <a:solidFill>
                <a:srgbClr val="585858"/>
              </a:solidFill>
            </a:endParaRPr>
          </a:p>
          <a:p>
            <a:r>
              <a:rPr lang="en-US" sz="800" dirty="0">
                <a:solidFill>
                  <a:srgbClr val="585858"/>
                </a:solidFill>
              </a:rPr>
              <a:t>** </a:t>
            </a:r>
            <a:r>
              <a:rPr lang="ru-RU" sz="800" dirty="0" smtClean="0">
                <a:solidFill>
                  <a:srgbClr val="585858"/>
                </a:solidFill>
              </a:rPr>
              <a:t>относится к </a:t>
            </a:r>
            <a:r>
              <a:rPr lang="en-US" sz="800" dirty="0" smtClean="0">
                <a:solidFill>
                  <a:srgbClr val="585858"/>
                </a:solidFill>
              </a:rPr>
              <a:t>2011</a:t>
            </a:r>
            <a:r>
              <a:rPr lang="ru-RU" sz="800" dirty="0" smtClean="0">
                <a:solidFill>
                  <a:srgbClr val="585858"/>
                </a:solidFill>
              </a:rPr>
              <a:t> году</a:t>
            </a:r>
            <a:endParaRPr lang="en-US" sz="800" dirty="0">
              <a:solidFill>
                <a:srgbClr val="585858"/>
              </a:solidFill>
            </a:endParaRPr>
          </a:p>
          <a:p>
            <a:r>
              <a:rPr lang="en-US" sz="800" dirty="0">
                <a:solidFill>
                  <a:srgbClr val="585858"/>
                </a:solidFill>
              </a:rPr>
              <a:t>*** </a:t>
            </a:r>
            <a:r>
              <a:rPr lang="ru-RU" sz="800" dirty="0" smtClean="0">
                <a:solidFill>
                  <a:srgbClr val="585858"/>
                </a:solidFill>
              </a:rPr>
              <a:t>относится к </a:t>
            </a:r>
            <a:r>
              <a:rPr lang="en-US" sz="800" dirty="0" smtClean="0">
                <a:solidFill>
                  <a:srgbClr val="585858"/>
                </a:solidFill>
              </a:rPr>
              <a:t>2012</a:t>
            </a:r>
            <a:r>
              <a:rPr lang="ru-RU" sz="800" dirty="0" smtClean="0">
                <a:solidFill>
                  <a:srgbClr val="585858"/>
                </a:solidFill>
              </a:rPr>
              <a:t> году</a:t>
            </a:r>
            <a:endParaRPr lang="de-DE" sz="800" dirty="0">
              <a:solidFill>
                <a:srgbClr val="585858"/>
              </a:solidFill>
            </a:endParaRPr>
          </a:p>
        </p:txBody>
      </p:sp>
      <p:sp>
        <p:nvSpPr>
          <p:cNvPr id="78" name="Textfeld 5"/>
          <p:cNvSpPr txBox="1">
            <a:spLocks noChangeArrowheads="1"/>
          </p:cNvSpPr>
          <p:nvPr/>
        </p:nvSpPr>
        <p:spPr bwMode="auto">
          <a:xfrm>
            <a:off x="284163" y="2205038"/>
            <a:ext cx="8542337" cy="32226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>
                <a:solidFill>
                  <a:srgbClr val="585858"/>
                </a:solidFill>
              </a:rPr>
              <a:t>Все население </a:t>
            </a:r>
            <a:r>
              <a:rPr lang="de-DE" sz="1500" dirty="0" smtClean="0">
                <a:solidFill>
                  <a:srgbClr val="585858"/>
                </a:solidFill>
              </a:rPr>
              <a:t>(</a:t>
            </a:r>
            <a:r>
              <a:rPr lang="ru-RU" sz="1500" dirty="0" smtClean="0">
                <a:solidFill>
                  <a:srgbClr val="585858"/>
                </a:solidFill>
              </a:rPr>
              <a:t>млн.</a:t>
            </a:r>
            <a:r>
              <a:rPr lang="de-DE" sz="1500" dirty="0" smtClean="0">
                <a:solidFill>
                  <a:srgbClr val="585858"/>
                </a:solidFill>
              </a:rPr>
              <a:t>)</a:t>
            </a:r>
            <a:endParaRPr lang="de-DE" sz="1500" dirty="0">
              <a:solidFill>
                <a:srgbClr val="585858"/>
              </a:solidFill>
            </a:endParaRPr>
          </a:p>
        </p:txBody>
      </p:sp>
      <p:sp>
        <p:nvSpPr>
          <p:cNvPr id="79" name="Textfeld 5"/>
          <p:cNvSpPr txBox="1">
            <a:spLocks noChangeArrowheads="1"/>
          </p:cNvSpPr>
          <p:nvPr/>
        </p:nvSpPr>
        <p:spPr bwMode="auto">
          <a:xfrm>
            <a:off x="284163" y="2701925"/>
            <a:ext cx="8542337" cy="322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 smtClean="0">
                <a:solidFill>
                  <a:srgbClr val="585858"/>
                </a:solidFill>
              </a:rPr>
              <a:t>ВВП </a:t>
            </a:r>
            <a:r>
              <a:rPr lang="de-DE" sz="1500" dirty="0" smtClean="0">
                <a:solidFill>
                  <a:srgbClr val="585858"/>
                </a:solidFill>
              </a:rPr>
              <a:t>(</a:t>
            </a:r>
            <a:r>
              <a:rPr lang="ru-RU" sz="1500" dirty="0" smtClean="0">
                <a:solidFill>
                  <a:srgbClr val="585858"/>
                </a:solidFill>
              </a:rPr>
              <a:t>ППС</a:t>
            </a:r>
            <a:r>
              <a:rPr lang="de-DE" sz="1500" dirty="0" smtClean="0">
                <a:solidFill>
                  <a:srgbClr val="585858"/>
                </a:solidFill>
              </a:rPr>
              <a:t>*,</a:t>
            </a:r>
            <a:r>
              <a:rPr lang="ru-RU" sz="1500" dirty="0" smtClean="0">
                <a:solidFill>
                  <a:srgbClr val="585858"/>
                </a:solidFill>
              </a:rPr>
              <a:t> триллионы</a:t>
            </a:r>
            <a:r>
              <a:rPr lang="de-DE" sz="1500" dirty="0" smtClean="0">
                <a:solidFill>
                  <a:srgbClr val="585858"/>
                </a:solidFill>
              </a:rPr>
              <a:t> €)</a:t>
            </a:r>
          </a:p>
        </p:txBody>
      </p:sp>
      <p:sp>
        <p:nvSpPr>
          <p:cNvPr id="80" name="Textfeld 5"/>
          <p:cNvSpPr txBox="1">
            <a:spLocks noChangeArrowheads="1"/>
          </p:cNvSpPr>
          <p:nvPr/>
        </p:nvSpPr>
        <p:spPr bwMode="auto">
          <a:xfrm>
            <a:off x="284163" y="3192463"/>
            <a:ext cx="8542337" cy="30777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400" dirty="0" smtClean="0">
                <a:solidFill>
                  <a:srgbClr val="585858"/>
                </a:solidFill>
              </a:rPr>
              <a:t>ВВП на душу населения </a:t>
            </a:r>
            <a:r>
              <a:rPr lang="de-DE" sz="1400" dirty="0" smtClean="0">
                <a:solidFill>
                  <a:srgbClr val="585858"/>
                </a:solidFill>
              </a:rPr>
              <a:t>(</a:t>
            </a:r>
            <a:r>
              <a:rPr lang="ru-RU" sz="1400" dirty="0" smtClean="0">
                <a:solidFill>
                  <a:srgbClr val="585858"/>
                </a:solidFill>
              </a:rPr>
              <a:t>ППС</a:t>
            </a:r>
            <a:r>
              <a:rPr lang="de-DE" sz="1400" dirty="0" smtClean="0">
                <a:solidFill>
                  <a:srgbClr val="585858"/>
                </a:solidFill>
              </a:rPr>
              <a:t>*, </a:t>
            </a:r>
            <a:r>
              <a:rPr lang="ru-RU" sz="1400" dirty="0" smtClean="0">
                <a:solidFill>
                  <a:srgbClr val="585858"/>
                </a:solidFill>
              </a:rPr>
              <a:t>тысячи </a:t>
            </a:r>
            <a:r>
              <a:rPr lang="de-DE" sz="1400" dirty="0" smtClean="0">
                <a:solidFill>
                  <a:srgbClr val="585858"/>
                </a:solidFill>
              </a:rPr>
              <a:t>€)</a:t>
            </a:r>
          </a:p>
        </p:txBody>
      </p:sp>
      <p:sp>
        <p:nvSpPr>
          <p:cNvPr id="81" name="Textfeld 5"/>
          <p:cNvSpPr txBox="1">
            <a:spLocks noChangeArrowheads="1"/>
          </p:cNvSpPr>
          <p:nvPr/>
        </p:nvSpPr>
        <p:spPr bwMode="auto">
          <a:xfrm>
            <a:off x="284163" y="3678238"/>
            <a:ext cx="8542337" cy="3238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 smtClean="0">
                <a:solidFill>
                  <a:srgbClr val="585858"/>
                </a:solidFill>
              </a:rPr>
              <a:t>Доля мирового ВВП</a:t>
            </a:r>
            <a:r>
              <a:rPr lang="de-DE" sz="1500" dirty="0" smtClean="0">
                <a:solidFill>
                  <a:srgbClr val="585858"/>
                </a:solidFill>
              </a:rPr>
              <a:t> (</a:t>
            </a:r>
            <a:r>
              <a:rPr lang="ru-RU" sz="1500" dirty="0" smtClean="0">
                <a:solidFill>
                  <a:srgbClr val="585858"/>
                </a:solidFill>
              </a:rPr>
              <a:t>ППС</a:t>
            </a:r>
            <a:r>
              <a:rPr lang="de-DE" sz="1500" dirty="0" smtClean="0">
                <a:solidFill>
                  <a:srgbClr val="585858"/>
                </a:solidFill>
              </a:rPr>
              <a:t>*, </a:t>
            </a:r>
            <a:r>
              <a:rPr lang="de-DE" sz="1500" dirty="0">
                <a:solidFill>
                  <a:srgbClr val="585858"/>
                </a:solidFill>
              </a:rPr>
              <a:t>%)</a:t>
            </a:r>
          </a:p>
        </p:txBody>
      </p:sp>
      <p:sp>
        <p:nvSpPr>
          <p:cNvPr id="82" name="Textfeld 5"/>
          <p:cNvSpPr txBox="1">
            <a:spLocks noChangeArrowheads="1"/>
          </p:cNvSpPr>
          <p:nvPr/>
        </p:nvSpPr>
        <p:spPr bwMode="auto">
          <a:xfrm>
            <a:off x="284163" y="4159250"/>
            <a:ext cx="8542337" cy="322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 smtClean="0">
                <a:solidFill>
                  <a:srgbClr val="585858"/>
                </a:solidFill>
              </a:rPr>
              <a:t>Экспорт </a:t>
            </a:r>
            <a:r>
              <a:rPr lang="de-DE" sz="1500" dirty="0" smtClean="0">
                <a:solidFill>
                  <a:srgbClr val="585858"/>
                </a:solidFill>
              </a:rPr>
              <a:t>(</a:t>
            </a:r>
            <a:r>
              <a:rPr lang="ru-RU" sz="1500" dirty="0" smtClean="0">
                <a:solidFill>
                  <a:srgbClr val="585858"/>
                </a:solidFill>
              </a:rPr>
              <a:t>товары и услуги</a:t>
            </a:r>
            <a:r>
              <a:rPr lang="de-DE" sz="1500" dirty="0" smtClean="0">
                <a:solidFill>
                  <a:srgbClr val="585858"/>
                </a:solidFill>
              </a:rPr>
              <a:t>, </a:t>
            </a:r>
            <a:r>
              <a:rPr lang="de-DE" sz="1500" dirty="0">
                <a:solidFill>
                  <a:srgbClr val="585858"/>
                </a:solidFill>
              </a:rPr>
              <a:t>% </a:t>
            </a:r>
            <a:r>
              <a:rPr lang="ru-RU" sz="1500" dirty="0" smtClean="0">
                <a:solidFill>
                  <a:srgbClr val="585858"/>
                </a:solidFill>
              </a:rPr>
              <a:t>ВВП</a:t>
            </a:r>
            <a:r>
              <a:rPr lang="de-DE" sz="1500" dirty="0" smtClean="0">
                <a:solidFill>
                  <a:srgbClr val="585858"/>
                </a:solidFill>
              </a:rPr>
              <a:t>)</a:t>
            </a:r>
            <a:endParaRPr lang="de-DE" sz="1500" dirty="0">
              <a:solidFill>
                <a:srgbClr val="585858"/>
              </a:solidFill>
            </a:endParaRPr>
          </a:p>
        </p:txBody>
      </p:sp>
      <p:sp>
        <p:nvSpPr>
          <p:cNvPr id="83" name="Textfeld 5"/>
          <p:cNvSpPr txBox="1">
            <a:spLocks noChangeArrowheads="1"/>
          </p:cNvSpPr>
          <p:nvPr/>
        </p:nvSpPr>
        <p:spPr bwMode="auto">
          <a:xfrm>
            <a:off x="284163" y="4665663"/>
            <a:ext cx="8542337" cy="27699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rgbClr val="585858"/>
                </a:solidFill>
              </a:rPr>
              <a:t>Валовой прирост основного капитала </a:t>
            </a:r>
            <a:r>
              <a:rPr lang="de-DE" sz="1200" dirty="0" smtClean="0">
                <a:solidFill>
                  <a:srgbClr val="585858"/>
                </a:solidFill>
              </a:rPr>
              <a:t>(% </a:t>
            </a:r>
            <a:r>
              <a:rPr lang="ru-RU" sz="1200" dirty="0" smtClean="0">
                <a:solidFill>
                  <a:srgbClr val="585858"/>
                </a:solidFill>
              </a:rPr>
              <a:t>ВВП</a:t>
            </a:r>
            <a:r>
              <a:rPr lang="de-DE" sz="1200" dirty="0" smtClean="0">
                <a:solidFill>
                  <a:srgbClr val="585858"/>
                </a:solidFill>
              </a:rPr>
              <a:t>)</a:t>
            </a:r>
            <a:endParaRPr lang="de-DE" sz="1200" dirty="0">
              <a:solidFill>
                <a:srgbClr val="585858"/>
              </a:solidFill>
            </a:endParaRPr>
          </a:p>
        </p:txBody>
      </p:sp>
      <p:sp>
        <p:nvSpPr>
          <p:cNvPr id="84" name="Textfeld 5"/>
          <p:cNvSpPr txBox="1">
            <a:spLocks noChangeArrowheads="1"/>
          </p:cNvSpPr>
          <p:nvPr/>
        </p:nvSpPr>
        <p:spPr bwMode="auto">
          <a:xfrm>
            <a:off x="284163" y="5194300"/>
            <a:ext cx="8542337" cy="32226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 smtClean="0">
                <a:solidFill>
                  <a:srgbClr val="585858"/>
                </a:solidFill>
              </a:rPr>
              <a:t>Валовое накопление </a:t>
            </a:r>
            <a:r>
              <a:rPr lang="de-DE" sz="1500" dirty="0" smtClean="0">
                <a:solidFill>
                  <a:srgbClr val="585858"/>
                </a:solidFill>
              </a:rPr>
              <a:t>(% </a:t>
            </a:r>
            <a:r>
              <a:rPr lang="ru-RU" sz="1500" dirty="0" smtClean="0">
                <a:solidFill>
                  <a:srgbClr val="585858"/>
                </a:solidFill>
              </a:rPr>
              <a:t>ВВП</a:t>
            </a:r>
            <a:r>
              <a:rPr lang="de-DE" sz="1500" dirty="0" smtClean="0">
                <a:solidFill>
                  <a:srgbClr val="585858"/>
                </a:solidFill>
              </a:rPr>
              <a:t>)</a:t>
            </a:r>
            <a:endParaRPr lang="de-DE" sz="1500" dirty="0">
              <a:solidFill>
                <a:srgbClr val="585858"/>
              </a:solidFill>
            </a:endParaRPr>
          </a:p>
        </p:txBody>
      </p:sp>
      <p:sp>
        <p:nvSpPr>
          <p:cNvPr id="85" name="Textfeld 5"/>
          <p:cNvSpPr txBox="1">
            <a:spLocks noChangeArrowheads="1"/>
          </p:cNvSpPr>
          <p:nvPr/>
        </p:nvSpPr>
        <p:spPr bwMode="auto">
          <a:xfrm>
            <a:off x="284163" y="1252538"/>
            <a:ext cx="4119562" cy="32226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 pitchFamily="124" charset="-128"/>
              </a:defRPr>
            </a:lvl9pPr>
          </a:lstStyle>
          <a:p>
            <a:pPr>
              <a:defRPr/>
            </a:pPr>
            <a:r>
              <a:rPr lang="ru-RU" sz="1500" dirty="0" smtClean="0">
                <a:solidFill>
                  <a:srgbClr val="585858"/>
                </a:solidFill>
              </a:rPr>
              <a:t>Отчетный год</a:t>
            </a:r>
            <a:r>
              <a:rPr lang="en-GB" sz="1500" dirty="0" smtClean="0">
                <a:solidFill>
                  <a:srgbClr val="585858"/>
                </a:solidFill>
              </a:rPr>
              <a:t>: 2013</a:t>
            </a:r>
            <a:r>
              <a:rPr lang="ru-RU" sz="1500" dirty="0" smtClean="0">
                <a:solidFill>
                  <a:srgbClr val="585858"/>
                </a:solidFill>
              </a:rPr>
              <a:t> г.</a:t>
            </a:r>
            <a:endParaRPr lang="de-DE" sz="1500" dirty="0" smtClean="0">
              <a:solidFill>
                <a:srgbClr val="585858"/>
              </a:solidFill>
            </a:endParaRPr>
          </a:p>
        </p:txBody>
      </p:sp>
      <p:sp>
        <p:nvSpPr>
          <p:cNvPr id="345100" name="Rectangle 67"/>
          <p:cNvSpPr>
            <a:spLocks noChangeArrowheads="1"/>
          </p:cNvSpPr>
          <p:nvPr/>
        </p:nvSpPr>
        <p:spPr bwMode="auto">
          <a:xfrm>
            <a:off x="8002588" y="1243013"/>
            <a:ext cx="890587" cy="4275137"/>
          </a:xfrm>
          <a:prstGeom prst="rect">
            <a:avLst/>
          </a:prstGeom>
          <a:solidFill>
            <a:srgbClr val="457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GB">
              <a:solidFill>
                <a:srgbClr val="585858"/>
              </a:solidFill>
            </a:endParaRPr>
          </a:p>
        </p:txBody>
      </p:sp>
      <p:sp>
        <p:nvSpPr>
          <p:cNvPr id="345101" name="Rectangle 68"/>
          <p:cNvSpPr>
            <a:spLocks noChangeArrowheads="1"/>
          </p:cNvSpPr>
          <p:nvPr/>
        </p:nvSpPr>
        <p:spPr bwMode="auto">
          <a:xfrm>
            <a:off x="6962775" y="1243013"/>
            <a:ext cx="890588" cy="4273550"/>
          </a:xfrm>
          <a:prstGeom prst="rect">
            <a:avLst/>
          </a:prstGeom>
          <a:solidFill>
            <a:srgbClr val="457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GB">
              <a:solidFill>
                <a:srgbClr val="585858"/>
              </a:solidFill>
            </a:endParaRPr>
          </a:p>
        </p:txBody>
      </p:sp>
      <p:sp>
        <p:nvSpPr>
          <p:cNvPr id="345102" name="Rectangle 70"/>
          <p:cNvSpPr>
            <a:spLocks noChangeArrowheads="1"/>
          </p:cNvSpPr>
          <p:nvPr/>
        </p:nvSpPr>
        <p:spPr bwMode="auto">
          <a:xfrm>
            <a:off x="5922963" y="1243013"/>
            <a:ext cx="890587" cy="4265612"/>
          </a:xfrm>
          <a:prstGeom prst="rect">
            <a:avLst/>
          </a:prstGeom>
          <a:solidFill>
            <a:srgbClr val="457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GB">
              <a:solidFill>
                <a:srgbClr val="585858"/>
              </a:solidFill>
            </a:endParaRPr>
          </a:p>
        </p:txBody>
      </p:sp>
      <p:sp>
        <p:nvSpPr>
          <p:cNvPr id="345103" name="Rectangle 72"/>
          <p:cNvSpPr>
            <a:spLocks noChangeArrowheads="1"/>
          </p:cNvSpPr>
          <p:nvPr/>
        </p:nvSpPr>
        <p:spPr bwMode="auto">
          <a:xfrm>
            <a:off x="4883150" y="1243013"/>
            <a:ext cx="890588" cy="4273550"/>
          </a:xfrm>
          <a:prstGeom prst="rect">
            <a:avLst/>
          </a:prstGeom>
          <a:solidFill>
            <a:srgbClr val="457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GB">
              <a:solidFill>
                <a:srgbClr val="585858"/>
              </a:solidFill>
            </a:endParaRPr>
          </a:p>
        </p:txBody>
      </p:sp>
      <p:sp>
        <p:nvSpPr>
          <p:cNvPr id="90" name="Rectangle 73"/>
          <p:cNvSpPr>
            <a:spLocks noChangeArrowheads="1"/>
          </p:cNvSpPr>
          <p:nvPr/>
        </p:nvSpPr>
        <p:spPr bwMode="auto">
          <a:xfrm>
            <a:off x="3841750" y="2205038"/>
            <a:ext cx="892175" cy="330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endParaRPr lang="en-GB">
              <a:solidFill>
                <a:srgbClr val="585858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345105" name="Rectangle 74"/>
          <p:cNvSpPr>
            <a:spLocks noChangeArrowheads="1"/>
          </p:cNvSpPr>
          <p:nvPr/>
        </p:nvSpPr>
        <p:spPr bwMode="auto">
          <a:xfrm>
            <a:off x="3841750" y="1243013"/>
            <a:ext cx="892175" cy="962025"/>
          </a:xfrm>
          <a:prstGeom prst="rect">
            <a:avLst/>
          </a:prstGeom>
          <a:solidFill>
            <a:srgbClr val="457A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GB">
              <a:solidFill>
                <a:srgbClr val="585858"/>
              </a:solidFill>
            </a:endParaRPr>
          </a:p>
        </p:txBody>
      </p:sp>
      <p:sp>
        <p:nvSpPr>
          <p:cNvPr id="345106" name="TextBox 2"/>
          <p:cNvSpPr txBox="1">
            <a:spLocks noChangeArrowheads="1"/>
          </p:cNvSpPr>
          <p:nvPr/>
        </p:nvSpPr>
        <p:spPr bwMode="auto">
          <a:xfrm>
            <a:off x="3841750" y="2117725"/>
            <a:ext cx="8921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335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9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6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28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6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12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27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17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7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20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45107" name="TextBox 76"/>
          <p:cNvSpPr txBox="1">
            <a:spLocks noChangeArrowheads="1"/>
          </p:cNvSpPr>
          <p:nvPr/>
        </p:nvSpPr>
        <p:spPr bwMode="auto">
          <a:xfrm>
            <a:off x="4883150" y="2117725"/>
            <a:ext cx="890588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508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13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26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6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17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18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17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19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45108" name="TextBox 77"/>
          <p:cNvSpPr txBox="1">
            <a:spLocks noChangeArrowheads="1"/>
          </p:cNvSpPr>
          <p:nvPr/>
        </p:nvSpPr>
        <p:spPr bwMode="auto">
          <a:xfrm>
            <a:off x="5922963" y="2112963"/>
            <a:ext cx="89058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316 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13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41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16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13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18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9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18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345109" name="TextBox 78"/>
          <p:cNvSpPr txBox="1">
            <a:spLocks noChangeArrowheads="1"/>
          </p:cNvSpPr>
          <p:nvPr/>
        </p:nvSpPr>
        <p:spPr bwMode="auto">
          <a:xfrm>
            <a:off x="6962775" y="2114550"/>
            <a:ext cx="890588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128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6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28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4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17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21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7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24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**</a:t>
            </a:r>
          </a:p>
        </p:txBody>
      </p:sp>
      <p:sp>
        <p:nvSpPr>
          <p:cNvPr id="345110" name="TextBox 79"/>
          <p:cNvSpPr txBox="1">
            <a:spLocks noChangeArrowheads="1"/>
          </p:cNvSpPr>
          <p:nvPr/>
        </p:nvSpPr>
        <p:spPr bwMode="auto">
          <a:xfrm>
            <a:off x="8002588" y="2100263"/>
            <a:ext cx="89058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 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361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12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9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 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15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9</a:t>
            </a:r>
            <a:endParaRPr lang="en-GB" sz="1700" b="1" dirty="0">
              <a:solidFill>
                <a:srgbClr val="FFFFFF"/>
              </a:solidFill>
              <a:latin typeface="Arial" pitchFamily="34" charset="0"/>
              <a:ea typeface="ヒラギノ角ゴ Pro W3" pitchFamily="124" charset="-128"/>
            </a:endParaRP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25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***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46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***</a:t>
            </a:r>
          </a:p>
          <a:p>
            <a:pPr algn="ctr" eaLnBrk="1" hangingPunct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51</a:t>
            </a:r>
            <a:r>
              <a:rPr lang="ru-RU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,</a:t>
            </a:r>
            <a:r>
              <a:rPr lang="en-GB" sz="1700" b="1" dirty="0" smtClean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0</a:t>
            </a:r>
            <a:r>
              <a:rPr lang="en-GB" sz="1700" dirty="0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***</a:t>
            </a:r>
          </a:p>
        </p:txBody>
      </p:sp>
      <p:pic>
        <p:nvPicPr>
          <p:cNvPr id="345111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50" y="1322388"/>
            <a:ext cx="7556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112" name="Picture 3" descr="C:\Users\fernanc\Desktop\225px-Flag_of_the_People's_Republic_of_China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87" b="13087"/>
          <a:stretch>
            <a:fillRect/>
          </a:stretch>
        </p:blipFill>
        <p:spPr bwMode="auto">
          <a:xfrm>
            <a:off x="8069263" y="1250950"/>
            <a:ext cx="757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113" name="Grafi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1322388"/>
            <a:ext cx="7556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114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13" y="1322388"/>
            <a:ext cx="7556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5115" name="Grafik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1322388"/>
            <a:ext cx="7556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116" name="TextBox 94"/>
          <p:cNvSpPr txBox="1">
            <a:spLocks noChangeArrowheads="1"/>
          </p:cNvSpPr>
          <p:nvPr/>
        </p:nvSpPr>
        <p:spPr bwMode="auto">
          <a:xfrm>
            <a:off x="3689350" y="1760538"/>
            <a:ext cx="1169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400"/>
              </a:spcBef>
              <a:spcAft>
                <a:spcPts val="400"/>
              </a:spcAft>
            </a:pPr>
            <a:r>
              <a:rPr lang="de-DE" sz="2000" b="1">
                <a:solidFill>
                  <a:srgbClr val="F6D000"/>
                </a:solidFill>
                <a:latin typeface="Arial" pitchFamily="34" charset="0"/>
                <a:ea typeface="ヒラギノ角ゴ Pro W3" pitchFamily="124" charset="-128"/>
              </a:rPr>
              <a:t>€ </a:t>
            </a:r>
            <a:r>
              <a:rPr lang="en-GB" sz="2000" b="1">
                <a:solidFill>
                  <a:srgbClr val="F6D000"/>
                </a:solidFill>
                <a:latin typeface="Arial" pitchFamily="34" charset="0"/>
                <a:ea typeface="ヒラギノ角ゴ Pro W3" pitchFamily="124" charset="-128"/>
              </a:rPr>
              <a:t>-18 </a:t>
            </a:r>
            <a:r>
              <a:rPr lang="en-GB" sz="2000" b="1" baseline="28000">
                <a:solidFill>
                  <a:srgbClr val="F6D000"/>
                </a:solidFill>
                <a:latin typeface="Arial" pitchFamily="34" charset="0"/>
                <a:ea typeface="ヒラギノ角ゴ Pro W3" pitchFamily="124" charset="-128"/>
              </a:rPr>
              <a:t>1</a:t>
            </a:r>
          </a:p>
        </p:txBody>
      </p:sp>
      <p:sp>
        <p:nvSpPr>
          <p:cNvPr id="345117" name="TextBox 95"/>
          <p:cNvSpPr txBox="1">
            <a:spLocks noChangeArrowheads="1"/>
          </p:cNvSpPr>
          <p:nvPr/>
        </p:nvSpPr>
        <p:spPr bwMode="auto">
          <a:xfrm>
            <a:off x="4821238" y="1760538"/>
            <a:ext cx="101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400"/>
              </a:spcBef>
              <a:spcAft>
                <a:spcPts val="400"/>
              </a:spcAft>
            </a:pPr>
            <a:r>
              <a:rPr lang="en-GB" sz="2000" b="1">
                <a:solidFill>
                  <a:srgbClr val="FFFFFF"/>
                </a:solidFill>
                <a:latin typeface="Arial" pitchFamily="34" charset="0"/>
                <a:ea typeface="ヒラギノ角ゴ Pro W3" pitchFamily="124" charset="-128"/>
              </a:rPr>
              <a:t>EU-28</a:t>
            </a: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 bwMode="auto">
          <a:xfrm>
            <a:off x="295275" y="19050"/>
            <a:ext cx="85947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2pPr>
            <a:lvl3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3pPr>
            <a:lvl4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4pPr>
            <a:lvl5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kern="0" dirty="0" smtClean="0">
                <a:solidFill>
                  <a:srgbClr val="FFFFFF"/>
                </a:solidFill>
              </a:rPr>
              <a:t>Основные характеристики еврозоны</a:t>
            </a:r>
            <a:endParaRPr lang="de-DE" sz="2200" kern="0" dirty="0" smtClean="0">
              <a:solidFill>
                <a:srgbClr val="003399"/>
              </a:solidFill>
            </a:endParaRPr>
          </a:p>
        </p:txBody>
      </p:sp>
      <p:sp>
        <p:nvSpPr>
          <p:cNvPr id="345119" name="Textfeld 5"/>
          <p:cNvSpPr txBox="1">
            <a:spLocks noChangeArrowheads="1"/>
          </p:cNvSpPr>
          <p:nvPr/>
        </p:nvSpPr>
        <p:spPr bwMode="auto">
          <a:xfrm>
            <a:off x="179388" y="5949950"/>
            <a:ext cx="4680644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800" b="1" dirty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1) </a:t>
            </a:r>
            <a:r>
              <a:rPr lang="ru-RU" sz="800" b="1" dirty="0" smtClean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Литва стала</a:t>
            </a: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 19</a:t>
            </a:r>
            <a:r>
              <a:rPr lang="ru-RU" sz="800" b="1" dirty="0" smtClean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-м государством-членом еврозоны по состоянию на</a:t>
            </a: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 </a:t>
            </a:r>
            <a:r>
              <a:rPr lang="en-US" sz="800" b="1" dirty="0">
                <a:solidFill>
                  <a:srgbClr val="FF0000"/>
                </a:solidFill>
                <a:latin typeface="Arial" pitchFamily="34" charset="0"/>
                <a:ea typeface="ヒラギノ角ゴ Pro W3" pitchFamily="124" charset="-128"/>
              </a:rPr>
              <a:t>1.1.2015</a:t>
            </a:r>
            <a:r>
              <a:rPr lang="en-US" sz="800" dirty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. 	</a:t>
            </a:r>
            <a:endParaRPr lang="de-DE" sz="800" dirty="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80975" y="0"/>
            <a:ext cx="9144000" cy="908050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Валютно-финансовая статистика</a:t>
            </a:r>
            <a:endParaRPr lang="en-GB" sz="18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9144000" cy="540067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>Валютно-финансовые учреждения и</a:t>
            </a:r>
            <a:r>
              <a:rPr lang="en-GB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статистика финансовых рынков</a:t>
            </a:r>
          </a:p>
          <a:p>
            <a:pPr algn="just">
              <a:lnSpc>
                <a:spcPct val="150000"/>
              </a:lnSpc>
            </a:pPr>
            <a:endParaRPr lang="en-GB" sz="2000" b="1" dirty="0" smtClean="0">
              <a:solidFill>
                <a:schemeClr val="tx2"/>
              </a:solidFill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Денежные агрегаты и контрагенты</a:t>
            </a:r>
            <a:r>
              <a:rPr lang="en-US" sz="2000" dirty="0" smtClean="0"/>
              <a:t>, </a:t>
            </a:r>
            <a:r>
              <a:rPr lang="ru-RU" sz="2000" dirty="0" smtClean="0"/>
              <a:t>минимальные резервы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Процентные ставки</a:t>
            </a:r>
            <a:r>
              <a:rPr lang="en-GB" sz="2000" dirty="0" smtClean="0"/>
              <a:t>, </a:t>
            </a:r>
            <a:r>
              <a:rPr lang="ru-RU" sz="2000" dirty="0" smtClean="0"/>
              <a:t>выпуск ценных бумаг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Инвестиционные фонды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/>
              <a:t>Финансовые  корпорации специального назначения 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Показатели финансовой устойчивости</a:t>
            </a:r>
            <a:r>
              <a:rPr lang="en-GB" sz="2000" dirty="0" smtClean="0"/>
              <a:t>, </a:t>
            </a:r>
            <a:r>
              <a:rPr lang="ru-RU" sz="2000" dirty="0" smtClean="0"/>
              <a:t>показатели финансовой интеграции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Консолидированные банковские данные</a:t>
            </a:r>
            <a:endParaRPr lang="en-GB" sz="2000" dirty="0" smtClean="0"/>
          </a:p>
          <a:p>
            <a:pPr lvl="1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Статистика финансового рынка </a:t>
            </a:r>
            <a:r>
              <a:rPr lang="en-GB" sz="2000" dirty="0" smtClean="0"/>
              <a:t>– </a:t>
            </a:r>
            <a:r>
              <a:rPr lang="ru-RU" sz="2000" dirty="0" smtClean="0"/>
              <a:t>кривая доходности</a:t>
            </a:r>
            <a:r>
              <a:rPr lang="en-GB" sz="2000" dirty="0" smtClean="0"/>
              <a:t>, </a:t>
            </a:r>
            <a:r>
              <a:rPr lang="en-GB" sz="2000" dirty="0" smtClean="0"/>
              <a:t>PDF</a:t>
            </a:r>
            <a:r>
              <a:rPr lang="en-US" sz="2000" smtClean="0"/>
              <a:t>s</a:t>
            </a:r>
            <a:endParaRPr lang="de-DE" sz="2000" dirty="0" smtClean="0"/>
          </a:p>
          <a:p>
            <a:endParaRPr lang="en-GB" sz="1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969D4-28A6-4CE0-8B85-7A8597543FE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ChangeArrowheads="1"/>
          </p:cNvSpPr>
          <p:nvPr/>
        </p:nvSpPr>
        <p:spPr bwMode="auto">
          <a:xfrm>
            <a:off x="0" y="2348880"/>
            <a:ext cx="8964613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n-US" sz="1800">
              <a:solidFill>
                <a:srgbClr val="FFCC00"/>
              </a:solidFill>
              <a:latin typeface="Gill Sans MT" pitchFamily="34" charset="0"/>
            </a:endParaRPr>
          </a:p>
        </p:txBody>
      </p:sp>
      <p:grpSp>
        <p:nvGrpSpPr>
          <p:cNvPr id="347139" name="Group 2"/>
          <p:cNvGrpSpPr>
            <a:grpSpLocks/>
          </p:cNvGrpSpPr>
          <p:nvPr/>
        </p:nvGrpSpPr>
        <p:grpSpPr bwMode="auto">
          <a:xfrm>
            <a:off x="611188" y="1586420"/>
            <a:ext cx="8021637" cy="4724823"/>
            <a:chOff x="223838" y="1002226"/>
            <a:chExt cx="8748712" cy="5634484"/>
          </a:xfrm>
        </p:grpSpPr>
        <p:sp>
          <p:nvSpPr>
            <p:cNvPr id="347143" name="Rectangle 4"/>
            <p:cNvSpPr>
              <a:spLocks noChangeArrowheads="1"/>
            </p:cNvSpPr>
            <p:nvPr/>
          </p:nvSpPr>
          <p:spPr bwMode="auto">
            <a:xfrm>
              <a:off x="223838" y="1052736"/>
              <a:ext cx="8421687" cy="50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355600"/>
              <a:r>
                <a:rPr lang="en-GB" sz="3000">
                  <a:solidFill>
                    <a:srgbClr val="FFFFFF"/>
                  </a:solidFill>
                  <a:latin typeface="Gill Sans Baltic MT" pitchFamily="34" charset="-70"/>
                </a:rPr>
                <a:t>1st publication 20 September 2012</a:t>
              </a:r>
            </a:p>
            <a:p>
              <a:pPr marL="355600"/>
              <a:endParaRPr lang="en-GB" altLang="en-US" sz="3000">
                <a:solidFill>
                  <a:srgbClr val="FFFFFF"/>
                </a:solidFill>
                <a:latin typeface="Gill Sans Baltic MT" pitchFamily="34" charset="-70"/>
              </a:endParaRPr>
            </a:p>
          </p:txBody>
        </p:sp>
        <p:pic>
          <p:nvPicPr>
            <p:cNvPr id="347144" name="Picture 10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713" y="3712977"/>
              <a:ext cx="2181225" cy="266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7145" name="TextBox 2"/>
            <p:cNvSpPr txBox="1">
              <a:spLocks noChangeArrowheads="1"/>
            </p:cNvSpPr>
            <p:nvPr/>
          </p:nvSpPr>
          <p:spPr bwMode="auto">
            <a:xfrm>
              <a:off x="4797425" y="5535613"/>
              <a:ext cx="4171662" cy="1101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altLang="en-US" sz="1200" dirty="0" smtClean="0">
                  <a:solidFill>
                    <a:srgbClr val="003399"/>
                  </a:solidFill>
                  <a:latin typeface="Gill Sans MT" pitchFamily="34" charset="0"/>
                </a:rPr>
                <a:t>Информационная панель по рискам ЕССР</a:t>
              </a:r>
              <a:endParaRPr lang="en-GB" altLang="en-US" sz="1200" dirty="0">
                <a:solidFill>
                  <a:srgbClr val="003399"/>
                </a:solidFill>
                <a:latin typeface="Gill Sans MT" pitchFamily="34" charset="0"/>
              </a:endParaRPr>
            </a:p>
            <a:p>
              <a:pPr eaLnBrk="1" hangingPunct="1"/>
              <a:r>
                <a:rPr lang="en-GB" altLang="en-US" sz="1000" dirty="0">
                  <a:solidFill>
                    <a:srgbClr val="585858"/>
                  </a:solidFill>
                  <a:latin typeface="Gill Sans MT" pitchFamily="34" charset="0"/>
                </a:rPr>
                <a:t>http://www.esrb.europa.eu/pub/rd/html/index.en.html </a:t>
              </a:r>
            </a:p>
            <a:p>
              <a:pPr eaLnBrk="1" hangingPunct="1"/>
              <a:endParaRPr lang="en-GB" altLang="en-US" sz="1000" dirty="0">
                <a:solidFill>
                  <a:srgbClr val="003399"/>
                </a:solidFill>
                <a:latin typeface="Gill Sans MT" pitchFamily="34" charset="0"/>
              </a:endParaRPr>
            </a:p>
            <a:p>
              <a:pPr eaLnBrk="1" hangingPunct="1"/>
              <a:r>
                <a:rPr lang="ru-RU" altLang="en-US" sz="1200" dirty="0" smtClean="0">
                  <a:solidFill>
                    <a:srgbClr val="003399"/>
                  </a:solidFill>
                  <a:latin typeface="Gill Sans MT" pitchFamily="34" charset="0"/>
                </a:rPr>
                <a:t>А также на хранилище статистических данных</a:t>
              </a:r>
              <a:r>
                <a:rPr lang="en-GB" altLang="en-US" sz="1200" dirty="0" smtClean="0">
                  <a:solidFill>
                    <a:srgbClr val="003399"/>
                  </a:solidFill>
                  <a:latin typeface="Gill Sans MT" pitchFamily="34" charset="0"/>
                </a:rPr>
                <a:t>:</a:t>
              </a:r>
              <a:endParaRPr lang="en-GB" altLang="en-US" sz="1200" dirty="0">
                <a:solidFill>
                  <a:srgbClr val="003399"/>
                </a:solidFill>
                <a:latin typeface="Gill Sans MT" pitchFamily="34" charset="0"/>
              </a:endParaRPr>
            </a:p>
            <a:p>
              <a:pPr eaLnBrk="1" hangingPunct="1"/>
              <a:r>
                <a:rPr lang="en-GB" altLang="en-US" sz="1000" dirty="0">
                  <a:solidFill>
                    <a:srgbClr val="585858"/>
                  </a:solidFill>
                  <a:latin typeface="Gill Sans MT" pitchFamily="34" charset="0"/>
                </a:rPr>
                <a:t>http://sdw.ecb.europa.eu/reports.do?node=1000003268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95245" y="1002226"/>
              <a:ext cx="4248831" cy="697360"/>
            </a:xfrm>
            <a:prstGeom prst="rect">
              <a:avLst/>
            </a:prstGeom>
            <a:solidFill>
              <a:srgbClr val="003399"/>
            </a:solidFill>
            <a:ln w="9525" cap="flat" cmpd="sng" algn="ctr">
              <a:solidFill>
                <a:srgbClr val="00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180975" fontAlgn="auto">
                <a:spcBef>
                  <a:spcPts val="0"/>
                </a:spcBef>
                <a:spcAft>
                  <a:spcPts val="0"/>
                </a:spcAft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FFFFFF"/>
                  </a:solidFill>
                  <a:latin typeface="Arial" pitchFamily="34" charset="0"/>
                </a:rPr>
                <a:t>например,</a:t>
              </a:r>
              <a:r>
                <a:rPr lang="en-GB" sz="1600" kern="0" dirty="0" smtClean="0">
                  <a:solidFill>
                    <a:srgbClr val="FFFFFF"/>
                  </a:solidFill>
                  <a:latin typeface="Arial" pitchFamily="34" charset="0"/>
                </a:rPr>
                <a:t> </a:t>
              </a:r>
              <a:r>
                <a:rPr lang="ru-RU" sz="1600" kern="0" dirty="0" smtClean="0">
                  <a:solidFill>
                    <a:srgbClr val="FFFFFF"/>
                  </a:solidFill>
                  <a:latin typeface="Arial" pitchFamily="34" charset="0"/>
                </a:rPr>
                <a:t>Информационная панель по рискам ЕССР </a:t>
              </a:r>
              <a:endParaRPr lang="en-GB" sz="1600" kern="0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395245" y="1599853"/>
              <a:ext cx="4248831" cy="1213501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466725" indent="-285750">
                <a:buClr>
                  <a:srgbClr val="003399"/>
                </a:buClr>
                <a:buFont typeface="Wingdings" pitchFamily="2" charset="2"/>
                <a:buChar char="§"/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ИПР как инструмент оценки рисков </a:t>
              </a:r>
              <a:r>
                <a:rPr lang="en-GB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(</a:t>
              </a: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для последующего анализа системных рисков</a:t>
              </a:r>
              <a:r>
                <a:rPr lang="en-GB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)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  <a:p>
              <a:pPr marL="466725" indent="-285750">
                <a:buClr>
                  <a:srgbClr val="003399"/>
                </a:buClr>
                <a:buFont typeface="Wingdings" pitchFamily="2" charset="2"/>
                <a:buChar char="§"/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ИПР как средство связи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90051" y="3087860"/>
              <a:ext cx="4250561" cy="3309205"/>
            </a:xfrm>
            <a:prstGeom prst="rect">
              <a:avLst/>
            </a:prstGeom>
            <a:noFill/>
            <a:ln w="25400" cap="flat" cmpd="sng" algn="ctr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marL="285750" indent="-285750">
                <a:buClr>
                  <a:srgbClr val="003399"/>
                </a:buClr>
                <a:buFont typeface="Wingdings" pitchFamily="2" charset="2"/>
                <a:buChar char="§"/>
                <a:defRPr/>
              </a:pPr>
              <a:r>
                <a:rPr lang="en-GB" sz="1600" kern="0" dirty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50 </a:t>
              </a: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показателей по </a:t>
              </a:r>
              <a:r>
                <a:rPr lang="en-GB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6 </a:t>
              </a: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типологиям выявленных рисков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5712344" y="1243944"/>
              <a:ext cx="3256744" cy="588765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Взаимосвязь и сложные оценки системного риска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 rot="5400000">
              <a:off x="3575208" y="2930690"/>
              <a:ext cx="3742733" cy="369240"/>
            </a:xfrm>
            <a:prstGeom prst="rect">
              <a:avLst/>
            </a:prstGeom>
            <a:solidFill>
              <a:srgbClr val="003399"/>
            </a:solidFill>
            <a:ln w="9525" cap="flat" cmpd="sng" algn="ctr">
              <a:solidFill>
                <a:srgbClr val="00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180975" algn="ctr" fontAlgn="auto">
                <a:spcBef>
                  <a:spcPts val="0"/>
                </a:spcBef>
                <a:spcAft>
                  <a:spcPts val="0"/>
                </a:spcAft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FFFFFF"/>
                  </a:solidFill>
                  <a:latin typeface="Arial" pitchFamily="34" charset="0"/>
                </a:rPr>
                <a:t>Категории риска</a:t>
              </a:r>
              <a:endParaRPr lang="en-GB" sz="1600" kern="0" dirty="0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5712344" y="1864893"/>
              <a:ext cx="3256744" cy="588765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err="1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Макрориск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5712344" y="2518025"/>
              <a:ext cx="3256744" cy="588767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Кредитный риск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712344" y="3150333"/>
              <a:ext cx="3256744" cy="588767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Финансирование и ликвидность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5715806" y="3780748"/>
              <a:ext cx="3256744" cy="588765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Рыночный риск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712344" y="4397911"/>
              <a:ext cx="3256744" cy="588765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25400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anchor="ctr"/>
            <a:lstStyle/>
            <a:p>
              <a:pPr marL="180975">
                <a:buClr>
                  <a:srgbClr val="003399"/>
                </a:buClr>
                <a:defRPr/>
              </a:pPr>
              <a:r>
                <a:rPr lang="ru-RU" sz="1600" kern="0" dirty="0" smtClean="0">
                  <a:solidFill>
                    <a:srgbClr val="003399"/>
                  </a:solidFill>
                  <a:latin typeface="Arial" pitchFamily="34" charset="0"/>
                  <a:cs typeface="Arial" charset="0"/>
                </a:rPr>
                <a:t>Рентабельность и кредитоспособность</a:t>
              </a:r>
              <a:endParaRPr lang="en-GB" sz="1600" kern="0" dirty="0">
                <a:solidFill>
                  <a:srgbClr val="003399"/>
                </a:solidFill>
                <a:latin typeface="Arial" pitchFamily="34" charset="0"/>
                <a:cs typeface="Arial" charset="0"/>
              </a:endParaRPr>
            </a:p>
          </p:txBody>
        </p:sp>
      </p:grpSp>
      <p:sp>
        <p:nvSpPr>
          <p:cNvPr id="347141" name="Rectangle 2"/>
          <p:cNvSpPr txBox="1">
            <a:spLocks noChangeArrowheads="1"/>
          </p:cNvSpPr>
          <p:nvPr/>
        </p:nvSpPr>
        <p:spPr bwMode="auto">
          <a:xfrm>
            <a:off x="-36513" y="-142875"/>
            <a:ext cx="8796338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5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2700"/>
              </a:lnSpc>
            </a:pPr>
            <a:r>
              <a:rPr lang="ru-RU" sz="1800" dirty="0" smtClean="0">
                <a:solidFill>
                  <a:srgbClr val="FFFFFF"/>
                </a:solidFill>
                <a:latin typeface="Arial" pitchFamily="34" charset="0"/>
              </a:rPr>
              <a:t>Статистическая поддержка ЕЦБ для ЕССР</a:t>
            </a:r>
            <a:r>
              <a:rPr lang="en-US" sz="18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endParaRPr lang="en-US" sz="18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7142" name="Rectangle 1"/>
          <p:cNvSpPr>
            <a:spLocks noChangeArrowheads="1"/>
          </p:cNvSpPr>
          <p:nvPr/>
        </p:nvSpPr>
        <p:spPr bwMode="auto">
          <a:xfrm>
            <a:off x="458788" y="733425"/>
            <a:ext cx="7497762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00038" lvl="1">
              <a:lnSpc>
                <a:spcPct val="90000"/>
              </a:lnSpc>
              <a:spcBef>
                <a:spcPct val="70000"/>
              </a:spcBef>
            </a:pPr>
            <a:r>
              <a:rPr lang="ru-RU" sz="1600" dirty="0" smtClean="0">
                <a:solidFill>
                  <a:srgbClr val="585858"/>
                </a:solidFill>
                <a:latin typeface="Arial" pitchFamily="34" charset="0"/>
              </a:rPr>
              <a:t>ЕЦБ должен оказать </a:t>
            </a:r>
            <a:r>
              <a:rPr lang="ru-RU" sz="1600" dirty="0" smtClean="0">
                <a:solidFill>
                  <a:srgbClr val="003399"/>
                </a:solidFill>
                <a:latin typeface="Arial" pitchFamily="34" charset="0"/>
              </a:rPr>
              <a:t>статистическую поддержку</a:t>
            </a:r>
            <a:r>
              <a:rPr lang="en-GB" sz="1600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1600" dirty="0" smtClean="0">
                <a:solidFill>
                  <a:srgbClr val="585858"/>
                </a:solidFill>
                <a:latin typeface="Arial" pitchFamily="34" charset="0"/>
              </a:rPr>
              <a:t>Европейскому совету по системным рискам </a:t>
            </a:r>
            <a:r>
              <a:rPr lang="en-GB" sz="1600" dirty="0" smtClean="0">
                <a:solidFill>
                  <a:srgbClr val="585858"/>
                </a:solidFill>
                <a:latin typeface="Arial" pitchFamily="34" charset="0"/>
              </a:rPr>
              <a:t>(</a:t>
            </a:r>
            <a:r>
              <a:rPr lang="ru-RU" sz="1600" dirty="0" smtClean="0">
                <a:solidFill>
                  <a:srgbClr val="585858"/>
                </a:solidFill>
                <a:latin typeface="Arial" pitchFamily="34" charset="0"/>
              </a:rPr>
              <a:t>Постановление Совета</a:t>
            </a:r>
            <a:r>
              <a:rPr lang="en-GB" sz="16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en-GB" sz="1600" dirty="0">
                <a:solidFill>
                  <a:srgbClr val="585858"/>
                </a:solidFill>
                <a:latin typeface="Arial" pitchFamily="34" charset="0"/>
              </a:rPr>
              <a:t>1096/2010)</a:t>
            </a:r>
            <a:endParaRPr lang="en-GB" sz="1600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A5673C-5E85-4D47-A22C-F314254D950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3" name="Rectangle 2"/>
          <p:cNvSpPr>
            <a:spLocks noChangeArrowheads="1"/>
          </p:cNvSpPr>
          <p:nvPr/>
        </p:nvSpPr>
        <p:spPr bwMode="auto">
          <a:xfrm>
            <a:off x="4483100" y="5313363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s-ES" sz="140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348164" name="Rectangle 3"/>
          <p:cNvSpPr>
            <a:spLocks noChangeArrowheads="1"/>
          </p:cNvSpPr>
          <p:nvPr/>
        </p:nvSpPr>
        <p:spPr bwMode="auto">
          <a:xfrm>
            <a:off x="0" y="6350"/>
            <a:ext cx="9036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Внешняя статистика</a:t>
            </a:r>
            <a:endParaRPr lang="en-GB" sz="18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8165" name="Rectangle 4"/>
          <p:cNvSpPr>
            <a:spLocks noChangeArrowheads="1"/>
          </p:cNvSpPr>
          <p:nvPr/>
        </p:nvSpPr>
        <p:spPr bwMode="auto">
          <a:xfrm>
            <a:off x="269874" y="1268760"/>
            <a:ext cx="8622605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</a:rPr>
              <a:t>Платежный баланс еврозоны и международная инвестиционная позиция</a:t>
            </a:r>
            <a:r>
              <a:rPr lang="en-GB" sz="2000" b="1" dirty="0" smtClean="0">
                <a:solidFill>
                  <a:srgbClr val="003399"/>
                </a:solidFill>
                <a:latin typeface="Arial" pitchFamily="34" charset="0"/>
              </a:rPr>
              <a:t> – </a:t>
            </a: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</a:rPr>
              <a:t>включая международные резервы</a:t>
            </a:r>
            <a:r>
              <a:rPr lang="en-GB" sz="20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endParaRPr lang="en-GB" sz="2000" b="1" dirty="0">
              <a:solidFill>
                <a:srgbClr val="003399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Месячный платежный баланс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Квартальная разбивка по основным партнерам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Международная инвестиционная позиция </a:t>
            </a:r>
            <a:r>
              <a:rPr lang="en-GB" sz="2000" dirty="0" smtClean="0">
                <a:solidFill>
                  <a:srgbClr val="585858"/>
                </a:solidFill>
                <a:latin typeface="Arial" pitchFamily="34" charset="0"/>
              </a:rPr>
              <a:t>(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баланс</a:t>
            </a:r>
            <a:r>
              <a:rPr lang="en-GB" sz="2000" dirty="0" smtClean="0">
                <a:solidFill>
                  <a:srgbClr val="585858"/>
                </a:solidFill>
                <a:latin typeface="Arial" pitchFamily="34" charset="0"/>
              </a:rPr>
              <a:t>)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и связь с платежным балансом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Включает </a:t>
            </a: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</a:rPr>
              <a:t>географическую разбивку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текущего счета и счета капитала еврозоны</a:t>
            </a:r>
            <a:r>
              <a:rPr lang="en-GB" sz="2000" dirty="0" smtClean="0">
                <a:solidFill>
                  <a:srgbClr val="585858"/>
                </a:solidFill>
                <a:latin typeface="Arial" pitchFamily="34" charset="0"/>
              </a:rPr>
              <a:t>,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международную инвестиционную позицию и торговлю товарами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2000" b="1" dirty="0" smtClean="0">
                <a:solidFill>
                  <a:srgbClr val="003399"/>
                </a:solidFill>
                <a:latin typeface="Arial" pitchFamily="34" charset="0"/>
              </a:rPr>
              <a:t>Номинальные и реальные</a:t>
            </a:r>
            <a:r>
              <a:rPr lang="en-US" sz="20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эффективные валютные курсы евро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 typeface="Wingdings" pitchFamily="2" charset="2"/>
              <a:buChar char="ü"/>
              <a:tabLst>
                <a:tab pos="355600" algn="l"/>
              </a:tabLst>
            </a:pPr>
            <a:endParaRPr lang="en-GB" sz="2000" b="1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838872-9D2E-4359-BE6A-C4A725DA32FE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7" name="Rectangle 2"/>
          <p:cNvSpPr>
            <a:spLocks noChangeArrowheads="1"/>
          </p:cNvSpPr>
          <p:nvPr/>
        </p:nvSpPr>
        <p:spPr bwMode="auto">
          <a:xfrm>
            <a:off x="4483100" y="5313363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s-ES" sz="140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349188" name="Rectangle 3"/>
          <p:cNvSpPr>
            <a:spLocks noChangeArrowheads="1"/>
          </p:cNvSpPr>
          <p:nvPr/>
        </p:nvSpPr>
        <p:spPr bwMode="auto">
          <a:xfrm>
            <a:off x="0" y="0"/>
            <a:ext cx="90360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Статистика государственных финансов</a:t>
            </a:r>
            <a:endParaRPr lang="en-GB" sz="18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49189" name="Rectangle 4"/>
          <p:cNvSpPr>
            <a:spLocks noChangeArrowheads="1"/>
          </p:cNvSpPr>
          <p:nvPr/>
        </p:nvSpPr>
        <p:spPr bwMode="auto">
          <a:xfrm>
            <a:off x="114300" y="685800"/>
            <a:ext cx="8928100" cy="569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Протокол по ПЧД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: </a:t>
            </a:r>
            <a:r>
              <a:rPr lang="en-GB" sz="1800" dirty="0">
                <a:solidFill>
                  <a:srgbClr val="585858"/>
                </a:solidFill>
                <a:latin typeface="Arial" pitchFamily="34" charset="0"/>
              </a:rPr>
              <a:t>3%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и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en-GB" sz="1800" dirty="0">
                <a:solidFill>
                  <a:srgbClr val="585858"/>
                </a:solidFill>
                <a:latin typeface="Arial" pitchFamily="34" charset="0"/>
              </a:rPr>
              <a:t>60%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от ВВП в качестве номинальных значений государственного дефицита и долговых резервов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spcBef>
                <a:spcPct val="20000"/>
              </a:spcBef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Полная система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государственных счетов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(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доход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,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расход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,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долг и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корректировка дефицита-долга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)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,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предусматривающая ежегодный интегрированный обзор государственного баланса и долга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spcBef>
                <a:spcPct val="20000"/>
              </a:spcBef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Финансовая дисциплина имеет большое значение для стабильности евро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поддержание стабильности цен</a:t>
            </a:r>
            <a:r>
              <a:rPr lang="en-GB" sz="1800" dirty="0" smtClean="0">
                <a:solidFill>
                  <a:srgbClr val="CC691A"/>
                </a:solidFill>
                <a:latin typeface="Arial" pitchFamily="34" charset="0"/>
              </a:rPr>
              <a:t>: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прямые 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(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например,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НДС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)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и косвенные эффекты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(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заработная плата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)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охват инфляционных ожиданий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: 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растущий государственный долг может привести к давлению на ЕЦБ, что допустит повышенную инфляцию и подорвет реальную стоимость долга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  <a:p>
            <a:pPr marL="1893888" lvl="2" indent="-457200">
              <a:lnSpc>
                <a:spcPct val="110000"/>
              </a:lnSpc>
              <a:spcBef>
                <a:spcPct val="75000"/>
              </a:spcBef>
              <a:spcAft>
                <a:spcPct val="15000"/>
              </a:spcAft>
              <a:buFontTx/>
              <a:buChar char="•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поддержание стабильности финансовых рынков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: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процентная ставка по государственному долгу в одной стране зависит от развития дефицита и долгов в других странах</a:t>
            </a:r>
            <a:r>
              <a:rPr lang="en-GB" sz="18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/>
            </a:r>
            <a:b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</a:br>
            <a:r>
              <a:rPr lang="ru-RU" sz="1800" dirty="0" smtClean="0">
                <a:solidFill>
                  <a:srgbClr val="585858"/>
                </a:solidFill>
                <a:latin typeface="Arial" pitchFamily="34" charset="0"/>
              </a:rPr>
              <a:t>Квартальная разбивка по основным партнерам</a:t>
            </a:r>
            <a:endParaRPr lang="en-GB" sz="1800" dirty="0">
              <a:solidFill>
                <a:srgbClr val="585858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838872-9D2E-4359-BE6A-C4A725DA32FE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1" name="Rectangle 2"/>
          <p:cNvSpPr>
            <a:spLocks noChangeArrowheads="1"/>
          </p:cNvSpPr>
          <p:nvPr/>
        </p:nvSpPr>
        <p:spPr bwMode="auto">
          <a:xfrm>
            <a:off x="4483100" y="5313363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s-ES" sz="1400">
              <a:solidFill>
                <a:srgbClr val="008080"/>
              </a:solidFill>
              <a:latin typeface="Arial" pitchFamily="34" charset="0"/>
            </a:endParaRPr>
          </a:p>
        </p:txBody>
      </p:sp>
      <p:sp>
        <p:nvSpPr>
          <p:cNvPr id="350212" name="Rectangle 3"/>
          <p:cNvSpPr>
            <a:spLocks noChangeArrowheads="1"/>
          </p:cNvSpPr>
          <p:nvPr/>
        </p:nvSpPr>
        <p:spPr bwMode="auto">
          <a:xfrm>
            <a:off x="0" y="0"/>
            <a:ext cx="89281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Счета </a:t>
            </a:r>
            <a:r>
              <a:rPr lang="ru-RU" sz="1800" b="1" dirty="0" err="1" smtClean="0">
                <a:solidFill>
                  <a:srgbClr val="FFFFFF"/>
                </a:solidFill>
                <a:latin typeface="Arial" pitchFamily="34" charset="0"/>
              </a:rPr>
              <a:t>евросоюза</a:t>
            </a:r>
            <a:endParaRPr lang="en-GB" sz="18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50213" name="Rectangle 4"/>
          <p:cNvSpPr>
            <a:spLocks noChangeArrowheads="1"/>
          </p:cNvSpPr>
          <p:nvPr/>
        </p:nvSpPr>
        <p:spPr bwMode="auto">
          <a:xfrm>
            <a:off x="179388" y="1123950"/>
            <a:ext cx="87852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spcAft>
                <a:spcPct val="50000"/>
              </a:spcAft>
              <a:buFont typeface="Wingdings" pitchFamily="2" charset="2"/>
              <a:buChar char="ü"/>
              <a:tabLst>
                <a:tab pos="355600" algn="l"/>
              </a:tabLst>
            </a:pPr>
            <a:endParaRPr lang="en-GB" sz="1800" b="1" dirty="0">
              <a:solidFill>
                <a:srgbClr val="000099"/>
              </a:solidFill>
              <a:latin typeface="Gill Sans MT" pitchFamily="34" charset="0"/>
            </a:endParaRPr>
          </a:p>
          <a:p>
            <a:pPr marL="609600" indent="-609600">
              <a:spcBef>
                <a:spcPct val="20000"/>
              </a:spcBef>
              <a:spcAft>
                <a:spcPct val="50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Полное описание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экономического и финансового развития еврозоны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: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вся экономика и по институциональному сектору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 (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финансовые и нефинансовые корпорации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,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частные домохозяйства и правительство, остальной мир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)</a:t>
            </a:r>
            <a:endParaRPr lang="en-GB" sz="1800" b="1" dirty="0">
              <a:solidFill>
                <a:srgbClr val="003399"/>
              </a:solidFill>
              <a:latin typeface="Arial" pitchFamily="34" charset="0"/>
            </a:endParaRPr>
          </a:p>
          <a:p>
            <a:pPr marL="609600" indent="-609600">
              <a:spcBef>
                <a:spcPct val="20000"/>
              </a:spcBef>
              <a:spcAft>
                <a:spcPct val="50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Интегрирует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валютно-финансовую и экономическую статистику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spcBef>
                <a:spcPct val="20000"/>
              </a:spcBef>
              <a:spcAft>
                <a:spcPct val="50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Согласованная статистическая основа для квартально денежно-экономического анализа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,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с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интегрированными нефинансовыми счетами и финансовыми счетами</a:t>
            </a:r>
            <a:endParaRPr lang="en-GB" sz="2000" dirty="0">
              <a:solidFill>
                <a:srgbClr val="585858"/>
              </a:solidFill>
              <a:latin typeface="Arial" pitchFamily="34" charset="0"/>
            </a:endParaRPr>
          </a:p>
          <a:p>
            <a:pPr marL="609600" indent="-609600">
              <a:spcBef>
                <a:spcPct val="20000"/>
              </a:spcBef>
              <a:spcAft>
                <a:spcPct val="50000"/>
              </a:spcAft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Предусматривает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</a:rPr>
              <a:t>анализ взаимосвязей между ключевыми показателями макроэкономической политики</a:t>
            </a:r>
            <a:r>
              <a:rPr lang="en-GB" sz="2000" dirty="0" smtClean="0">
                <a:solidFill>
                  <a:srgbClr val="585858"/>
                </a:solidFill>
                <a:latin typeface="Arial" pitchFamily="34" charset="0"/>
              </a:rPr>
              <a:t> 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(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например, норма сбережения домохозяйств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,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задолженность и изменения материальных ценностей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;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предпринимательский доход нефинансовых корпораций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; </a:t>
            </a:r>
            <a:r>
              <a:rPr lang="ru-RU" sz="1800" b="1" dirty="0" smtClean="0">
                <a:solidFill>
                  <a:srgbClr val="003399"/>
                </a:solidFill>
                <a:latin typeface="Arial" pitchFamily="34" charset="0"/>
              </a:rPr>
              <a:t>государственный долг</a:t>
            </a:r>
            <a:r>
              <a:rPr lang="en-GB" sz="1800" b="1" dirty="0" smtClean="0">
                <a:solidFill>
                  <a:srgbClr val="003399"/>
                </a:solidFill>
                <a:latin typeface="Arial" pitchFamily="34" charset="0"/>
              </a:rPr>
              <a:t>)  </a:t>
            </a:r>
            <a:endParaRPr lang="en-GB" sz="1800" b="1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838872-9D2E-4359-BE6A-C4A725DA32FE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9144000" cy="476250"/>
          </a:xfrm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  <a:latin typeface="Arial" pitchFamily="34" charset="0"/>
              </a:rPr>
              <a:t>Общая экономическая статистика</a:t>
            </a:r>
            <a:endParaRPr lang="en-GB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052513"/>
            <a:ext cx="8856984" cy="5400675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Char char="•"/>
              <a:defRPr/>
            </a:pPr>
            <a:endParaRPr lang="en-US" sz="2000" dirty="0" smtClean="0"/>
          </a:p>
          <a:p>
            <a:pPr algn="just">
              <a:lnSpc>
                <a:spcPct val="150000"/>
              </a:lnSpc>
              <a:defRPr/>
            </a:pPr>
            <a:r>
              <a:rPr lang="ru-RU" dirty="0" smtClean="0"/>
              <a:t>Другая европейская статистика, используемая ЕЦБ </a:t>
            </a:r>
            <a:r>
              <a:rPr lang="en-GB" dirty="0" smtClean="0"/>
              <a:t>(</a:t>
            </a:r>
            <a:r>
              <a:rPr lang="ru-RU" b="1" kern="1200" dirty="0" smtClean="0">
                <a:solidFill>
                  <a:schemeClr val="tx2"/>
                </a:solidFill>
              </a:rPr>
              <a:t>основная ответственность </a:t>
            </a:r>
            <a:r>
              <a:rPr lang="ru-RU" b="1" kern="1200" dirty="0" err="1" smtClean="0">
                <a:solidFill>
                  <a:schemeClr val="tx2"/>
                </a:solidFill>
              </a:rPr>
              <a:t>Евростата</a:t>
            </a:r>
            <a:r>
              <a:rPr lang="en-GB" dirty="0" smtClean="0"/>
              <a:t>):</a:t>
            </a:r>
          </a:p>
          <a:p>
            <a:pPr lvl="1" algn="just">
              <a:lnSpc>
                <a:spcPct val="150000"/>
              </a:lnSpc>
              <a:defRPr/>
            </a:pPr>
            <a:r>
              <a:rPr lang="ru-RU" sz="2200" dirty="0" smtClean="0"/>
              <a:t>Гармонизированный индекс потребительских цен (ГИПЦ)</a:t>
            </a:r>
            <a:endParaRPr lang="de-DE" sz="2200" dirty="0" smtClean="0"/>
          </a:p>
          <a:p>
            <a:pPr lvl="1" algn="just">
              <a:lnSpc>
                <a:spcPct val="150000"/>
              </a:lnSpc>
              <a:defRPr/>
            </a:pPr>
            <a:r>
              <a:rPr lang="ru-RU" sz="2200" dirty="0" smtClean="0"/>
              <a:t>ВВП</a:t>
            </a:r>
            <a:endParaRPr lang="de-DE" sz="2200" dirty="0" smtClean="0"/>
          </a:p>
          <a:p>
            <a:pPr lvl="1" algn="just">
              <a:lnSpc>
                <a:spcPct val="150000"/>
              </a:lnSpc>
              <a:defRPr/>
            </a:pPr>
            <a:r>
              <a:rPr lang="ru-RU" sz="2200" dirty="0" smtClean="0"/>
              <a:t>Коммерческие показатели</a:t>
            </a:r>
            <a:r>
              <a:rPr lang="de-DE" sz="2200" dirty="0" smtClean="0"/>
              <a:t>: </a:t>
            </a:r>
            <a:r>
              <a:rPr lang="ru-RU" sz="2200" dirty="0" smtClean="0"/>
              <a:t>промышленное производство</a:t>
            </a:r>
            <a:r>
              <a:rPr lang="de-DE" sz="2200" dirty="0" smtClean="0"/>
              <a:t>, </a:t>
            </a:r>
            <a:r>
              <a:rPr lang="ru-RU" sz="2200" dirty="0" smtClean="0"/>
              <a:t>розничная продажа и т.д.</a:t>
            </a:r>
            <a:endParaRPr lang="de-DE" sz="2200" dirty="0" smtClean="0"/>
          </a:p>
          <a:p>
            <a:pPr lvl="1" algn="just">
              <a:lnSpc>
                <a:spcPct val="150000"/>
              </a:lnSpc>
              <a:defRPr/>
            </a:pPr>
            <a:r>
              <a:rPr lang="ru-RU" sz="2200" dirty="0" smtClean="0"/>
              <a:t>Занятость</a:t>
            </a:r>
            <a:r>
              <a:rPr lang="de-DE" sz="2200" dirty="0" smtClean="0"/>
              <a:t>, </a:t>
            </a:r>
            <a:r>
              <a:rPr lang="ru-RU" sz="2200" dirty="0" smtClean="0"/>
              <a:t>безработица</a:t>
            </a:r>
            <a:r>
              <a:rPr lang="de-DE" sz="2200" dirty="0" smtClean="0"/>
              <a:t>, </a:t>
            </a:r>
            <a:r>
              <a:rPr lang="ru-RU" sz="2200" dirty="0" smtClean="0"/>
              <a:t>затраты на оплату труда и т.д.</a:t>
            </a:r>
            <a:r>
              <a:rPr lang="de-DE" sz="2200" dirty="0" smtClean="0"/>
              <a:t> </a:t>
            </a:r>
          </a:p>
          <a:p>
            <a:pPr lvl="1" algn="just">
              <a:lnSpc>
                <a:spcPct val="90000"/>
              </a:lnSpc>
              <a:buFontTx/>
              <a:buChar char="•"/>
              <a:defRPr/>
            </a:pPr>
            <a:endParaRPr lang="de-DE" dirty="0" smtClean="0"/>
          </a:p>
          <a:p>
            <a:pPr algn="just">
              <a:lnSpc>
                <a:spcPct val="90000"/>
              </a:lnSpc>
              <a:defRPr/>
            </a:pPr>
            <a:endParaRPr lang="de-DE" sz="1800" dirty="0" smtClean="0"/>
          </a:p>
          <a:p>
            <a:pPr>
              <a:lnSpc>
                <a:spcPct val="90000"/>
              </a:lnSpc>
              <a:defRPr/>
            </a:pP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A969D4-28A6-4CE0-8B85-7A8597543FEA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Box 1"/>
          <p:cNvSpPr txBox="1">
            <a:spLocks noChangeArrowheads="1"/>
          </p:cNvSpPr>
          <p:nvPr/>
        </p:nvSpPr>
        <p:spPr bwMode="auto">
          <a:xfrm>
            <a:off x="0" y="620713"/>
            <a:ext cx="9144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rgbClr val="003399"/>
                </a:solidFill>
                <a:latin typeface="Arial Black" pitchFamily="34" charset="0"/>
              </a:rPr>
              <a:t>Принцип разделения </a:t>
            </a:r>
            <a:r>
              <a:rPr lang="en-GB" sz="2000" b="1" dirty="0" smtClean="0">
                <a:solidFill>
                  <a:srgbClr val="003399"/>
                </a:solidFill>
                <a:latin typeface="Arial Black" pitchFamily="34" charset="0"/>
              </a:rPr>
              <a:t>– </a:t>
            </a:r>
            <a:r>
              <a:rPr lang="ru-RU" sz="2000" b="1" dirty="0" smtClean="0">
                <a:solidFill>
                  <a:srgbClr val="003399"/>
                </a:solidFill>
                <a:latin typeface="Arial Black" pitchFamily="34" charset="0"/>
              </a:rPr>
              <a:t>Решение ЕЦБ от 17 сентября 2014года</a:t>
            </a:r>
            <a:endParaRPr lang="en-GB" sz="2000" b="1" dirty="0">
              <a:solidFill>
                <a:srgbClr val="003399"/>
              </a:solidFill>
              <a:latin typeface="Arial Black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39169059"/>
              </p:ext>
            </p:extLst>
          </p:nvPr>
        </p:nvGraphicFramePr>
        <p:xfrm>
          <a:off x="755576" y="1484784"/>
          <a:ext cx="763284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FC9550-71AF-405C-844C-649F2275243D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6" name="Rechteck 46"/>
          <p:cNvSpPr>
            <a:spLocks noChangeArrowheads="1"/>
          </p:cNvSpPr>
          <p:nvPr/>
        </p:nvSpPr>
        <p:spPr bwMode="auto">
          <a:xfrm>
            <a:off x="1270000" y="4435475"/>
            <a:ext cx="239713" cy="2397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8" name="Textfeld 47"/>
          <p:cNvSpPr txBox="1"/>
          <p:nvPr/>
        </p:nvSpPr>
        <p:spPr>
          <a:xfrm>
            <a:off x="6877050" y="1711325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FI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4981575" y="3775075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BE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5021263" y="4022725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LU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5105400" y="3581400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NL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5502275" y="3698875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DE</a:t>
            </a:r>
          </a:p>
        </p:txBody>
      </p:sp>
      <p:sp>
        <p:nvSpPr>
          <p:cNvPr id="53" name="Textfeld 52"/>
          <p:cNvSpPr txBox="1"/>
          <p:nvPr/>
        </p:nvSpPr>
        <p:spPr>
          <a:xfrm>
            <a:off x="4638675" y="4357688"/>
            <a:ext cx="46513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FR</a:t>
            </a:r>
          </a:p>
        </p:txBody>
      </p:sp>
      <p:sp>
        <p:nvSpPr>
          <p:cNvPr id="54" name="Textfeld 53"/>
          <p:cNvSpPr txBox="1"/>
          <p:nvPr/>
        </p:nvSpPr>
        <p:spPr>
          <a:xfrm>
            <a:off x="3597275" y="5175250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ES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5580063" y="4714875"/>
            <a:ext cx="465137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IT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5994400" y="4340225"/>
            <a:ext cx="46513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AT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6016625" y="4529138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SI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7351713" y="4979988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BG</a:t>
            </a:r>
          </a:p>
        </p:txBody>
      </p:sp>
      <p:sp>
        <p:nvSpPr>
          <p:cNvPr id="62" name="Textfeld 61"/>
          <p:cNvSpPr txBox="1"/>
          <p:nvPr/>
        </p:nvSpPr>
        <p:spPr>
          <a:xfrm>
            <a:off x="7169150" y="4445000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RO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6508750" y="439261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HU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6500813" y="353536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PL</a:t>
            </a:r>
          </a:p>
        </p:txBody>
      </p:sp>
      <p:sp>
        <p:nvSpPr>
          <p:cNvPr id="65" name="Textfeld 64"/>
          <p:cNvSpPr txBox="1"/>
          <p:nvPr/>
        </p:nvSpPr>
        <p:spPr>
          <a:xfrm>
            <a:off x="6096000" y="398621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CZ</a:t>
            </a:r>
          </a:p>
        </p:txBody>
      </p:sp>
      <p:sp>
        <p:nvSpPr>
          <p:cNvPr id="66" name="Textfeld 65"/>
          <p:cNvSpPr txBox="1"/>
          <p:nvPr/>
        </p:nvSpPr>
        <p:spPr>
          <a:xfrm>
            <a:off x="6516688" y="410686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SK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6805613" y="2451100"/>
            <a:ext cx="46355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EE</a:t>
            </a:r>
          </a:p>
        </p:txBody>
      </p:sp>
      <p:sp>
        <p:nvSpPr>
          <p:cNvPr id="68" name="Textfeld 67"/>
          <p:cNvSpPr txBox="1"/>
          <p:nvPr/>
        </p:nvSpPr>
        <p:spPr>
          <a:xfrm>
            <a:off x="7027863" y="269716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LV</a:t>
            </a:r>
          </a:p>
        </p:txBody>
      </p:sp>
      <p:sp>
        <p:nvSpPr>
          <p:cNvPr id="69" name="Textfeld 68"/>
          <p:cNvSpPr txBox="1"/>
          <p:nvPr/>
        </p:nvSpPr>
        <p:spPr>
          <a:xfrm>
            <a:off x="6924675" y="2995613"/>
            <a:ext cx="465138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LT</a:t>
            </a:r>
          </a:p>
        </p:txBody>
      </p:sp>
      <p:sp>
        <p:nvSpPr>
          <p:cNvPr id="70" name="Textfeld 69"/>
          <p:cNvSpPr txBox="1"/>
          <p:nvPr/>
        </p:nvSpPr>
        <p:spPr>
          <a:xfrm>
            <a:off x="6007100" y="2389188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bg1"/>
                </a:solidFill>
                <a:latin typeface="+mn-lt"/>
                <a:cs typeface="+mn-cs"/>
              </a:rPr>
              <a:t>SE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4340225" y="331946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UK</a:t>
            </a:r>
          </a:p>
        </p:txBody>
      </p:sp>
      <p:sp>
        <p:nvSpPr>
          <p:cNvPr id="75" name="Textfeld 74"/>
          <p:cNvSpPr txBox="1"/>
          <p:nvPr/>
        </p:nvSpPr>
        <p:spPr>
          <a:xfrm>
            <a:off x="6929438" y="5618163"/>
            <a:ext cx="463550" cy="2460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GR</a:t>
            </a:r>
          </a:p>
        </p:txBody>
      </p:sp>
      <p:sp>
        <p:nvSpPr>
          <p:cNvPr id="325657" name="Rectangle 3"/>
          <p:cNvSpPr txBox="1">
            <a:spLocks noChangeArrowheads="1"/>
          </p:cNvSpPr>
          <p:nvPr/>
        </p:nvSpPr>
        <p:spPr bwMode="auto">
          <a:xfrm>
            <a:off x="1630363" y="5673725"/>
            <a:ext cx="2374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600"/>
              </a:lnSpc>
              <a:spcBef>
                <a:spcPct val="30000"/>
              </a:spcBef>
              <a:buClr>
                <a:schemeClr val="tx2"/>
              </a:buClr>
            </a:pP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Государства-члены ЕС с частичным ограничением</a:t>
            </a:r>
            <a:endParaRPr lang="de-DE" sz="2000" dirty="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sp>
        <p:nvSpPr>
          <p:cNvPr id="40" name="Textfeld 62"/>
          <p:cNvSpPr txBox="1"/>
          <p:nvPr/>
        </p:nvSpPr>
        <p:spPr>
          <a:xfrm>
            <a:off x="6230938" y="4592638"/>
            <a:ext cx="46355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000" b="1" dirty="0">
                <a:solidFill>
                  <a:schemeClr val="bg1"/>
                </a:solidFill>
                <a:latin typeface="+mn-lt"/>
                <a:cs typeface="+mn-cs"/>
              </a:rPr>
              <a:t>HR</a:t>
            </a:r>
          </a:p>
        </p:txBody>
      </p:sp>
      <p:sp>
        <p:nvSpPr>
          <p:cNvPr id="325659" name="Rectangle 3"/>
          <p:cNvSpPr txBox="1">
            <a:spLocks noChangeArrowheads="1"/>
          </p:cNvSpPr>
          <p:nvPr/>
        </p:nvSpPr>
        <p:spPr bwMode="auto">
          <a:xfrm>
            <a:off x="1609725" y="4462463"/>
            <a:ext cx="237490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1600"/>
              </a:lnSpc>
              <a:spcBef>
                <a:spcPct val="30000"/>
              </a:spcBef>
              <a:buClr>
                <a:schemeClr val="tx2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ea typeface="ヒラギノ角ゴ Pro W3" pitchFamily="124" charset="-128"/>
              </a:rPr>
              <a:t>Еврозона</a:t>
            </a:r>
            <a:r>
              <a:rPr lang="de-DE" sz="2000" dirty="0" smtClean="0">
                <a:solidFill>
                  <a:srgbClr val="C00000"/>
                </a:solidFill>
                <a:latin typeface="Arial" pitchFamily="34" charset="0"/>
                <a:ea typeface="ヒラギノ角ゴ Pro W3" pitchFamily="124" charset="-128"/>
              </a:rPr>
              <a:t>: </a:t>
            </a:r>
            <a:r>
              <a:rPr lang="de-DE" sz="2000" dirty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19 </a:t>
            </a:r>
            <a:r>
              <a:rPr lang="ru-RU" sz="2000" dirty="0" smtClean="0">
                <a:solidFill>
                  <a:srgbClr val="585858"/>
                </a:solidFill>
                <a:latin typeface="Arial" pitchFamily="34" charset="0"/>
                <a:ea typeface="ヒラギノ角ゴ Pro W3" pitchFamily="124" charset="-128"/>
              </a:rPr>
              <a:t>государств-членов ЕС, которые приняли евро</a:t>
            </a:r>
            <a:endParaRPr lang="de-DE" sz="2000" dirty="0">
              <a:solidFill>
                <a:srgbClr val="585858"/>
              </a:solidFill>
              <a:latin typeface="Arial" pitchFamily="34" charset="0"/>
              <a:ea typeface="ヒラギノ角ゴ Pro W3" pitchFamily="124" charset="-128"/>
            </a:endParaRPr>
          </a:p>
        </p:txBody>
      </p:sp>
      <p:pic>
        <p:nvPicPr>
          <p:cNvPr id="325660" name="Picture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8" y="2200275"/>
            <a:ext cx="4275137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5661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765175"/>
            <a:ext cx="2300288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5662" name="Picture 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175" y="5635625"/>
            <a:ext cx="23812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360363" y="1916113"/>
            <a:ext cx="5867821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45000"/>
              </a:spcBef>
              <a:defRPr/>
            </a:pPr>
            <a:r>
              <a:rPr lang="ru-RU" sz="1800" i="1" dirty="0" err="1" smtClean="0">
                <a:solidFill>
                  <a:srgbClr val="C00000"/>
                </a:solidFill>
                <a:latin typeface="+mn-lt"/>
              </a:rPr>
              <a:t>Евросистема</a:t>
            </a:r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1800" i="1" dirty="0" smtClean="0">
                <a:solidFill>
                  <a:srgbClr val="003399"/>
                </a:solidFill>
                <a:latin typeface="+mn-lt"/>
              </a:rPr>
              <a:t>ЕЦБ и </a:t>
            </a:r>
            <a:r>
              <a:rPr lang="ru-RU" sz="1800" i="1" dirty="0" smtClean="0">
                <a:solidFill>
                  <a:srgbClr val="003399"/>
                </a:solidFill>
                <a:latin typeface="Arial"/>
              </a:rPr>
              <a:t>национальные центральные банки </a:t>
            </a:r>
            <a:r>
              <a:rPr lang="en-US" sz="1800" i="1" dirty="0" smtClean="0">
                <a:solidFill>
                  <a:srgbClr val="003399"/>
                </a:solidFill>
                <a:latin typeface="+mn-lt"/>
              </a:rPr>
              <a:t>19 </a:t>
            </a:r>
            <a:r>
              <a:rPr lang="ru-RU" sz="1800" i="1" dirty="0" smtClean="0">
                <a:solidFill>
                  <a:srgbClr val="003399"/>
                </a:solidFill>
                <a:latin typeface="Arial"/>
              </a:rPr>
              <a:t>государств-членов ЕС еврозоны</a:t>
            </a:r>
            <a:endParaRPr lang="en-US" sz="1800" dirty="0" smtClean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288" y="836613"/>
            <a:ext cx="5760888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45000"/>
              </a:spcBef>
              <a:defRPr/>
            </a:pPr>
            <a:r>
              <a:rPr lang="ru-RU" sz="1800" i="1" dirty="0" smtClean="0">
                <a:solidFill>
                  <a:srgbClr val="C00000"/>
                </a:solidFill>
                <a:latin typeface="+mn-lt"/>
              </a:rPr>
              <a:t>Европейская система центральных банков </a:t>
            </a:r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1800" i="1" dirty="0" smtClean="0">
                <a:solidFill>
                  <a:srgbClr val="C00000"/>
                </a:solidFill>
                <a:latin typeface="+mn-lt"/>
              </a:rPr>
              <a:t>ЕСЦБ</a:t>
            </a:r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): </a:t>
            </a:r>
            <a:r>
              <a:rPr lang="ru-RU" sz="1800" i="1" dirty="0" smtClean="0">
                <a:solidFill>
                  <a:srgbClr val="003399"/>
                </a:solidFill>
                <a:latin typeface="+mn-lt"/>
              </a:rPr>
              <a:t>ЕЦБ и национальные центральные банки </a:t>
            </a:r>
            <a:r>
              <a:rPr lang="en-US" sz="1800" i="1" dirty="0" smtClean="0">
                <a:solidFill>
                  <a:srgbClr val="003399"/>
                </a:solidFill>
                <a:latin typeface="+mn-lt"/>
              </a:rPr>
              <a:t>28 </a:t>
            </a:r>
            <a:r>
              <a:rPr lang="ru-RU" sz="1800" i="1" dirty="0" smtClean="0">
                <a:solidFill>
                  <a:srgbClr val="003399"/>
                </a:solidFill>
                <a:latin typeface="+mn-lt"/>
              </a:rPr>
              <a:t>государств-членов Европейского Союза</a:t>
            </a:r>
            <a:endParaRPr lang="en-GB" sz="1800" i="1" dirty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0" y="0"/>
            <a:ext cx="56896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/ </a:t>
            </a:r>
            <a:r>
              <a:rPr lang="ru-RU" sz="1800" b="1" kern="0" dirty="0" err="1" smtClean="0">
                <a:solidFill>
                  <a:srgbClr val="FFFFFF"/>
                </a:solidFill>
                <a:latin typeface="Arial"/>
              </a:rPr>
              <a:t>Евросистема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ЕСЦБ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ЕНМ</a:t>
            </a:r>
            <a:endParaRPr lang="en-US" sz="18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366713" y="2708275"/>
            <a:ext cx="4852987" cy="128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45000"/>
              </a:spcBef>
              <a:defRPr/>
            </a:pPr>
            <a:r>
              <a:rPr lang="ru-RU" sz="1800" i="1" dirty="0" smtClean="0">
                <a:solidFill>
                  <a:srgbClr val="C00000"/>
                </a:solidFill>
                <a:latin typeface="+mn-lt"/>
              </a:rPr>
              <a:t>Единый надзорный механизм</a:t>
            </a:r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1800" i="1" dirty="0" smtClean="0">
                <a:solidFill>
                  <a:srgbClr val="003399"/>
                </a:solidFill>
                <a:latin typeface="+mn-lt"/>
              </a:rPr>
              <a:t>ЕЦБ и государственные надзорные органы еврозоны и другие страны ЕС, которые приняли решение об участии</a:t>
            </a:r>
            <a:endParaRPr lang="en-US" sz="1800" dirty="0" smtClean="0">
              <a:solidFill>
                <a:srgbClr val="003399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7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318410"/>
            <a:ext cx="9643724" cy="2136982"/>
          </a:xfrm>
          <a:prstGeom prst="rect">
            <a:avLst/>
          </a:prstGeom>
        </p:spPr>
      </p:pic>
      <p:sp>
        <p:nvSpPr>
          <p:cNvPr id="32665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3988" y="3531155"/>
            <a:ext cx="19238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0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 smtClean="0">
                <a:solidFill>
                  <a:srgbClr val="003399"/>
                </a:solidFill>
                <a:latin typeface="Arial" pitchFamily="34" charset="0"/>
              </a:rPr>
              <a:t>Определить и внедрить кредитно-денежную политику</a:t>
            </a:r>
            <a:endParaRPr lang="en-US" sz="1400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2666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50000" y="3528774"/>
            <a:ext cx="203842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0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 smtClean="0">
                <a:solidFill>
                  <a:srgbClr val="003399"/>
                </a:solidFill>
                <a:latin typeface="Arial" pitchFamily="34" charset="0"/>
              </a:rPr>
              <a:t>Содействие бесперебойной работе платежных систем</a:t>
            </a:r>
            <a:endParaRPr lang="en-US" sz="1400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26661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1275" y="3357781"/>
            <a:ext cx="2016869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Ins="0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400" dirty="0" smtClean="0">
                <a:solidFill>
                  <a:srgbClr val="003399"/>
                </a:solidFill>
                <a:latin typeface="Arial" pitchFamily="34" charset="0"/>
              </a:rPr>
              <a:t>Банковский надзор и содействие в обеспечении стабильности финансовой системы</a:t>
            </a:r>
            <a:endParaRPr lang="en-US" sz="1400" dirty="0">
              <a:solidFill>
                <a:srgbClr val="003399"/>
              </a:solidFill>
              <a:latin typeface="Arial" pitchFamily="34" charset="0"/>
            </a:endParaRPr>
          </a:p>
        </p:txBody>
      </p:sp>
      <p:sp>
        <p:nvSpPr>
          <p:cNvPr id="326662" name="Rechteck 1"/>
          <p:cNvSpPr>
            <a:spLocks noChangeArrowheads="1"/>
          </p:cNvSpPr>
          <p:nvPr/>
        </p:nvSpPr>
        <p:spPr bwMode="auto">
          <a:xfrm>
            <a:off x="1423988" y="1641475"/>
            <a:ext cx="1708150" cy="1057275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000" tIns="0" rIns="14400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ru-RU" sz="1300" dirty="0" smtClean="0">
                <a:solidFill>
                  <a:srgbClr val="FFFFFF"/>
                </a:solidFill>
                <a:latin typeface="Arial" pitchFamily="34" charset="0"/>
              </a:rPr>
              <a:t>Кредитно-денежная политика</a:t>
            </a:r>
            <a:endParaRPr lang="de-DE" sz="13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26663" name="Rechteck 35"/>
          <p:cNvSpPr>
            <a:spLocks noChangeArrowheads="1"/>
          </p:cNvSpPr>
          <p:nvPr/>
        </p:nvSpPr>
        <p:spPr bwMode="auto">
          <a:xfrm>
            <a:off x="3859213" y="1628775"/>
            <a:ext cx="1685925" cy="1039813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000" tIns="0" rIns="14400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ru-RU" sz="1300" dirty="0" smtClean="0">
                <a:solidFill>
                  <a:srgbClr val="FFFFFF"/>
                </a:solidFill>
                <a:latin typeface="Arial" pitchFamily="34" charset="0"/>
              </a:rPr>
              <a:t>Финансовая стабильность </a:t>
            </a:r>
            <a:r>
              <a:rPr lang="de-DE" sz="1300" dirty="0" smtClean="0">
                <a:solidFill>
                  <a:srgbClr val="FFFFFF"/>
                </a:solidFill>
                <a:latin typeface="Arial" pitchFamily="34" charset="0"/>
              </a:rPr>
              <a:t>/ </a:t>
            </a:r>
            <a:r>
              <a:rPr lang="ru-RU" sz="1300" dirty="0" smtClean="0">
                <a:solidFill>
                  <a:srgbClr val="FFFFFF"/>
                </a:solidFill>
                <a:latin typeface="Arial" pitchFamily="34" charset="0"/>
              </a:rPr>
              <a:t>банковский надзор</a:t>
            </a:r>
            <a:endParaRPr lang="de-DE" sz="13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26664" name="Rechteck 36"/>
          <p:cNvSpPr>
            <a:spLocks noChangeArrowheads="1"/>
          </p:cNvSpPr>
          <p:nvPr/>
        </p:nvSpPr>
        <p:spPr bwMode="auto">
          <a:xfrm>
            <a:off x="6345238" y="1628775"/>
            <a:ext cx="1682750" cy="1062038"/>
          </a:xfrm>
          <a:prstGeom prst="rect">
            <a:avLst/>
          </a:prstGeom>
          <a:solidFill>
            <a:schemeClr val="tx2"/>
          </a:solidFill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0000" tIns="0" rIns="144000" bIns="0" anchor="ctr"/>
          <a:lstStyle/>
          <a:p>
            <a:pPr algn="ctr" eaLnBrk="0" hangingPunct="0">
              <a:spcBef>
                <a:spcPct val="50000"/>
              </a:spcBef>
            </a:pPr>
            <a:r>
              <a:rPr lang="ru-RU" sz="1300" dirty="0" smtClean="0">
                <a:solidFill>
                  <a:srgbClr val="FFFFFF"/>
                </a:solidFill>
                <a:latin typeface="Arial" pitchFamily="34" charset="0"/>
              </a:rPr>
              <a:t>Платежные системы</a:t>
            </a:r>
            <a:endParaRPr lang="de-DE" sz="13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26665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20068"/>
            <a:ext cx="853122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b="1" dirty="0" smtClean="0">
                <a:solidFill>
                  <a:srgbClr val="003399"/>
                </a:solidFill>
                <a:latin typeface="Arial Black" pitchFamily="34" charset="0"/>
              </a:rPr>
              <a:t>Основные функции ЕЦБ</a:t>
            </a:r>
            <a:r>
              <a:rPr lang="en-US" sz="2400" b="1" dirty="0" smtClean="0">
                <a:solidFill>
                  <a:srgbClr val="003399"/>
                </a:solidFill>
                <a:latin typeface="Arial Black" pitchFamily="34" charset="0"/>
              </a:rPr>
              <a:t> </a:t>
            </a:r>
            <a:r>
              <a:rPr lang="en-US" sz="2400" b="1" dirty="0">
                <a:solidFill>
                  <a:srgbClr val="003399"/>
                </a:solidFill>
                <a:latin typeface="Arial Black" pitchFamily="34" charset="0"/>
              </a:rPr>
              <a:t>/ </a:t>
            </a:r>
            <a:r>
              <a:rPr lang="ru-RU" sz="2400" b="1" dirty="0" err="1" smtClean="0">
                <a:solidFill>
                  <a:srgbClr val="003399"/>
                </a:solidFill>
                <a:latin typeface="Arial Black" pitchFamily="34" charset="0"/>
              </a:rPr>
              <a:t>Евросистемы</a:t>
            </a:r>
            <a:r>
              <a:rPr lang="en-US" sz="2400" b="1" dirty="0" smtClean="0">
                <a:solidFill>
                  <a:srgbClr val="003399"/>
                </a:solidFill>
                <a:latin typeface="Arial Black" pitchFamily="34" charset="0"/>
              </a:rPr>
              <a:t> </a:t>
            </a:r>
            <a:r>
              <a:rPr lang="en-US" sz="2400" b="1" dirty="0">
                <a:solidFill>
                  <a:srgbClr val="003399"/>
                </a:solidFill>
                <a:latin typeface="Arial Black" pitchFamily="34" charset="0"/>
              </a:rPr>
              <a:t>/ </a:t>
            </a:r>
            <a:r>
              <a:rPr lang="ru-RU" sz="2400" b="1" dirty="0" smtClean="0">
                <a:solidFill>
                  <a:srgbClr val="003399"/>
                </a:solidFill>
                <a:latin typeface="Arial Black" pitchFamily="34" charset="0"/>
              </a:rPr>
              <a:t>ЕСЦБ</a:t>
            </a:r>
            <a:endParaRPr lang="en-US" sz="2400" dirty="0">
              <a:solidFill>
                <a:srgbClr val="585858"/>
              </a:solidFill>
              <a:latin typeface="Arial Black" pitchFamily="34" charset="0"/>
            </a:endParaRPr>
          </a:p>
        </p:txBody>
      </p:sp>
      <p:cxnSp>
        <p:nvCxnSpPr>
          <p:cNvPr id="326666" name="Gerade Verbindung 3"/>
          <p:cNvCxnSpPr>
            <a:cxnSpLocks noChangeShapeType="1"/>
          </p:cNvCxnSpPr>
          <p:nvPr/>
        </p:nvCxnSpPr>
        <p:spPr bwMode="auto">
          <a:xfrm>
            <a:off x="2273300" y="2878138"/>
            <a:ext cx="0" cy="58261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6667" name="Gerade Verbindung 3"/>
          <p:cNvCxnSpPr>
            <a:cxnSpLocks noChangeShapeType="1"/>
          </p:cNvCxnSpPr>
          <p:nvPr/>
        </p:nvCxnSpPr>
        <p:spPr bwMode="auto">
          <a:xfrm>
            <a:off x="7186613" y="2847975"/>
            <a:ext cx="0" cy="5826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6668" name="Gerade Verbindung 3"/>
          <p:cNvCxnSpPr>
            <a:cxnSpLocks noChangeShapeType="1"/>
          </p:cNvCxnSpPr>
          <p:nvPr/>
        </p:nvCxnSpPr>
        <p:spPr bwMode="auto">
          <a:xfrm>
            <a:off x="4697413" y="2847975"/>
            <a:ext cx="0" cy="5826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0" y="0"/>
            <a:ext cx="56896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err="1" smtClean="0">
                <a:solidFill>
                  <a:srgbClr val="FFFFFF"/>
                </a:solidFill>
                <a:latin typeface="Arial"/>
              </a:rPr>
              <a:t>Евросистема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ЕСЦБ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ЕНМ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</a:t>
            </a:r>
            <a:endParaRPr lang="en-US" sz="18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4BFAD0-B2E2-40CA-8D56-9A923B672E6A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 bwMode="auto">
          <a:xfrm>
            <a:off x="4357688" y="6477000"/>
            <a:ext cx="414337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FFFFFF"/>
                </a:solidFill>
                <a:latin typeface="Arial" charset="0"/>
                <a:ea typeface="ヒラギノ角ゴ Pro W3" pitchFamily="-6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Times New Roman" pitchFamily="18" charset="0"/>
                <a:ea typeface="+mn-ea"/>
                <a:cs typeface="Arial" pitchFamily="34" charset="0"/>
              </a:defRPr>
            </a:lvl9pPr>
          </a:lstStyle>
          <a:p>
            <a:pPr algn="ctr">
              <a:defRPr/>
            </a:pPr>
            <a:fld id="{D2975652-5649-4864-A016-825A6ACDB80E}" type="slidenum">
              <a:rPr lang="en-GB" smtClean="0">
                <a:solidFill>
                  <a:schemeClr val="accent6"/>
                </a:solidFill>
              </a:rPr>
              <a:pPr algn="ctr">
                <a:defRPr/>
              </a:pPr>
              <a:t>4</a:t>
            </a:fld>
            <a:endParaRPr lang="en-GB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50825" y="1052513"/>
            <a:ext cx="8424863" cy="504666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 marL="342900" indent="-342900">
              <a:lnSpc>
                <a:spcPct val="105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Font typeface="Wingdings" panose="05000000000000000000" pitchFamily="2" charset="2"/>
              <a:buChar char="§"/>
              <a:defRPr/>
            </a:pPr>
            <a:r>
              <a:rPr lang="ru-RU" sz="2000" dirty="0" smtClean="0">
                <a:solidFill>
                  <a:srgbClr val="000099"/>
                </a:solidFill>
                <a:latin typeface="Arial" panose="020B0604020202020204" pitchFamily="34" charset="0"/>
              </a:rPr>
              <a:t>собственная произведенная статистика</a:t>
            </a:r>
            <a:endParaRPr lang="en-GB" sz="200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defRPr/>
            </a:pPr>
            <a:endParaRPr lang="en-GB" sz="2400" dirty="0">
              <a:solidFill>
                <a:srgbClr val="000099"/>
              </a:solidFill>
              <a:latin typeface="Gill Sans MT" pitchFamily="34" charset="0"/>
            </a:endParaRPr>
          </a:p>
          <a:p>
            <a:pPr marL="342900" indent="-342900"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buFont typeface="Wingdings" pitchFamily="2" charset="2"/>
              <a:buChar char="ü"/>
              <a:defRPr/>
            </a:pPr>
            <a:endParaRPr lang="en-GB" sz="2400" dirty="0">
              <a:solidFill>
                <a:srgbClr val="000099"/>
              </a:solidFill>
              <a:latin typeface="Gill Sans MT" pitchFamily="34" charset="0"/>
            </a:endParaRPr>
          </a:p>
          <a:p>
            <a:pPr marL="342900" indent="-342900"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buFont typeface="Wingdings" pitchFamily="2" charset="2"/>
              <a:buChar char="ü"/>
              <a:defRPr/>
            </a:pPr>
            <a:endParaRPr lang="en-GB" sz="2400" dirty="0">
              <a:solidFill>
                <a:srgbClr val="000099"/>
              </a:solidFill>
              <a:latin typeface="Gill Sans MT" pitchFamily="34" charset="0"/>
            </a:endParaRPr>
          </a:p>
          <a:p>
            <a:pPr marL="342900" indent="-342900"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buFont typeface="Wingdings" pitchFamily="2" charset="2"/>
              <a:buChar char="ü"/>
              <a:defRPr/>
            </a:pPr>
            <a:endParaRPr lang="en-GB" sz="2400" dirty="0">
              <a:solidFill>
                <a:srgbClr val="000099"/>
              </a:solidFill>
              <a:latin typeface="Gill Sans MT" pitchFamily="34" charset="0"/>
            </a:endParaRPr>
          </a:p>
          <a:p>
            <a:pPr marL="342900" indent="-342900"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buFont typeface="Wingdings" panose="05000000000000000000" pitchFamily="2" charset="2"/>
              <a:buChar char="§"/>
              <a:defRPr/>
            </a:pP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Европейская статистика, произведенная </a:t>
            </a:r>
            <a:r>
              <a:rPr lang="ru-RU" sz="1900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Евростатом</a:t>
            </a: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 и национальными статистическими органами </a:t>
            </a:r>
            <a:r>
              <a:rPr lang="en-GB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(</a:t>
            </a: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например, ВВП</a:t>
            </a:r>
            <a:r>
              <a:rPr lang="en-GB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,  </a:t>
            </a: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ГИПЦ</a:t>
            </a:r>
            <a:r>
              <a:rPr lang="en-GB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, </a:t>
            </a: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статистика рынка труда и краткосрочная коммерческая статистика</a:t>
            </a:r>
            <a:r>
              <a:rPr lang="en-GB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)</a:t>
            </a:r>
            <a:endParaRPr lang="en-GB" sz="1900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05000"/>
              </a:lnSpc>
              <a:spcBef>
                <a:spcPts val="1800"/>
              </a:spcBef>
              <a:spcAft>
                <a:spcPts val="600"/>
              </a:spcAft>
              <a:buClr>
                <a:srgbClr val="000099"/>
              </a:buClr>
              <a:buFont typeface="Wingdings" panose="05000000000000000000" pitchFamily="2" charset="2"/>
              <a:buChar char="§"/>
              <a:defRPr/>
            </a:pP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данные от</a:t>
            </a:r>
            <a:r>
              <a:rPr lang="en-GB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ru-RU" sz="1900" dirty="0" smtClean="0">
                <a:solidFill>
                  <a:srgbClr val="000099"/>
                </a:solidFill>
                <a:latin typeface="Arial" panose="020B0604020202020204" pitchFamily="34" charset="0"/>
              </a:rPr>
              <a:t>поставщиков коммерческой информации</a:t>
            </a:r>
            <a:endParaRPr lang="en-GB" sz="19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327683" name="Rectangle 3"/>
          <p:cNvSpPr>
            <a:spLocks noChangeArrowheads="1"/>
          </p:cNvSpPr>
          <p:nvPr/>
        </p:nvSpPr>
        <p:spPr bwMode="auto">
          <a:xfrm>
            <a:off x="34925" y="-26988"/>
            <a:ext cx="88931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z="2800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>
            <a:off x="8496300" y="644683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 sz="1800" b="1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684213" y="1917700"/>
            <a:ext cx="1646237" cy="987425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Валютно-финансовая статистика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486025" y="1916113"/>
            <a:ext cx="1646238" cy="989012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Внешняя статистика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4305300" y="1917700"/>
            <a:ext cx="1646238" cy="987425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Статистика ценных бумаг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84213" y="3070225"/>
            <a:ext cx="1646237" cy="987425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700" b="1" dirty="0" smtClean="0">
                <a:solidFill>
                  <a:srgbClr val="FFFFFF"/>
                </a:solidFill>
              </a:rPr>
              <a:t>Квартальные счета еврозоны</a:t>
            </a:r>
            <a:endParaRPr lang="en-GB" sz="1700" b="1" dirty="0">
              <a:solidFill>
                <a:srgbClr val="FFFFFF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659563" y="1916113"/>
            <a:ext cx="1646237" cy="989012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Статистика надзорных органов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525713" y="3070225"/>
            <a:ext cx="1646237" cy="987425"/>
          </a:xfrm>
          <a:custGeom>
            <a:avLst/>
            <a:gdLst>
              <a:gd name="connsiteX0" fmla="*/ 0 w 1646268"/>
              <a:gd name="connsiteY0" fmla="*/ 0 h 987761"/>
              <a:gd name="connsiteX1" fmla="*/ 1646268 w 1646268"/>
              <a:gd name="connsiteY1" fmla="*/ 0 h 987761"/>
              <a:gd name="connsiteX2" fmla="*/ 1646268 w 1646268"/>
              <a:gd name="connsiteY2" fmla="*/ 987761 h 987761"/>
              <a:gd name="connsiteX3" fmla="*/ 0 w 1646268"/>
              <a:gd name="connsiteY3" fmla="*/ 987761 h 987761"/>
              <a:gd name="connsiteX4" fmla="*/ 0 w 1646268"/>
              <a:gd name="connsiteY4" fmla="*/ 0 h 987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6268" h="987761">
                <a:moveTo>
                  <a:pt x="0" y="0"/>
                </a:moveTo>
                <a:lnTo>
                  <a:pt x="1646268" y="0"/>
                </a:lnTo>
                <a:lnTo>
                  <a:pt x="1646268" y="987761"/>
                </a:lnTo>
                <a:lnTo>
                  <a:pt x="0" y="98776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68580" rIns="68580" bIns="68580" spcCol="1270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Другая статистика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9875" y="404664"/>
            <a:ext cx="8594725" cy="6286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2pPr>
            <a:lvl3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3pPr>
            <a:lvl4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4pPr>
            <a:lvl5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2000" b="1" dirty="0" smtClean="0">
                <a:solidFill>
                  <a:srgbClr val="003399"/>
                </a:solidFill>
                <a:ea typeface="+mn-ea"/>
              </a:rPr>
              <a:t>Статистика, дополняющая процесс принятия решений</a:t>
            </a:r>
            <a:endParaRPr lang="en-GB" sz="2000" b="1" dirty="0">
              <a:solidFill>
                <a:srgbClr val="003399"/>
              </a:solidFill>
              <a:ea typeface="+mn-ea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11188" y="1484313"/>
            <a:ext cx="5544988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2pPr>
            <a:lvl3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3pPr>
            <a:lvl4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4pPr>
            <a:lvl5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solidFill>
                  <a:srgbClr val="003399"/>
                </a:solidFill>
                <a:ea typeface="+mn-ea"/>
              </a:rPr>
              <a:t>Европейская статистика ЕСЦБ</a:t>
            </a:r>
            <a:endParaRPr lang="en-GB" b="1" dirty="0">
              <a:solidFill>
                <a:srgbClr val="003399"/>
              </a:solidFill>
              <a:ea typeface="+mn-ea"/>
            </a:endParaRPr>
          </a:p>
        </p:txBody>
      </p:sp>
      <p:pic>
        <p:nvPicPr>
          <p:cNvPr id="32769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588" y="1557338"/>
            <a:ext cx="53975" cy="250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0"/>
            <a:ext cx="56896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err="1" smtClean="0">
                <a:solidFill>
                  <a:srgbClr val="FFFFFF"/>
                </a:solidFill>
                <a:latin typeface="Arial"/>
              </a:rPr>
              <a:t>Евросистема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ЕСЦБ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/ </a:t>
            </a:r>
            <a:r>
              <a:rPr lang="ru-RU" sz="1800" b="1" kern="0" dirty="0" smtClean="0">
                <a:solidFill>
                  <a:srgbClr val="FFFFFF"/>
                </a:solidFill>
                <a:latin typeface="Arial"/>
              </a:rPr>
              <a:t>ЕНМ</a:t>
            </a:r>
            <a:r>
              <a:rPr lang="en-US" sz="1800" b="1" kern="0" dirty="0" smtClean="0">
                <a:solidFill>
                  <a:srgbClr val="FFFFFF"/>
                </a:solidFill>
                <a:latin typeface="Arial"/>
              </a:rPr>
              <a:t>  </a:t>
            </a:r>
            <a:endParaRPr lang="en-US" sz="1800" b="1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2E959A-288F-47CF-B2EB-1E314552C75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795" y="980728"/>
            <a:ext cx="8887205" cy="5564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Rounded Rectangle 70"/>
          <p:cNvSpPr/>
          <p:nvPr/>
        </p:nvSpPr>
        <p:spPr bwMode="auto">
          <a:xfrm>
            <a:off x="4994275" y="3068638"/>
            <a:ext cx="3848100" cy="358775"/>
          </a:xfrm>
          <a:prstGeom prst="roundRect">
            <a:avLst/>
          </a:prstGeom>
          <a:solidFill>
            <a:schemeClr val="accent2">
              <a:lumMod val="50000"/>
              <a:alpha val="38823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GB" sz="1400" b="1" dirty="0">
              <a:solidFill>
                <a:srgbClr val="FFFFFF"/>
              </a:solidFill>
              <a:latin typeface="Gill Sans MT" pitchFamily="34" charset="0"/>
              <a:cs typeface="Arial"/>
            </a:endParaRPr>
          </a:p>
        </p:txBody>
      </p:sp>
      <p:sp>
        <p:nvSpPr>
          <p:cNvPr id="328708" name="Rectangle 20"/>
          <p:cNvSpPr>
            <a:spLocks noChangeArrowheads="1"/>
          </p:cNvSpPr>
          <p:nvPr/>
        </p:nvSpPr>
        <p:spPr bwMode="auto">
          <a:xfrm>
            <a:off x="251520" y="1628775"/>
            <a:ext cx="33843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0099"/>
                </a:solidFill>
              </a:rPr>
              <a:t>Статья </a:t>
            </a:r>
            <a:r>
              <a:rPr lang="en-GB" sz="1600" b="1" dirty="0" smtClean="0">
                <a:solidFill>
                  <a:srgbClr val="000099"/>
                </a:solidFill>
              </a:rPr>
              <a:t>338 </a:t>
            </a:r>
            <a:r>
              <a:rPr lang="ru-RU" sz="1600" b="1" dirty="0" smtClean="0">
                <a:solidFill>
                  <a:srgbClr val="000099"/>
                </a:solidFill>
              </a:rPr>
              <a:t>Договора о функционировании Евросоюза</a:t>
            </a:r>
            <a:endParaRPr lang="en-GB" sz="1600" b="1" dirty="0">
              <a:solidFill>
                <a:srgbClr val="000099"/>
              </a:solidFill>
            </a:endParaRPr>
          </a:p>
        </p:txBody>
      </p:sp>
      <p:sp>
        <p:nvSpPr>
          <p:cNvPr id="328709" name="Rectangle 21"/>
          <p:cNvSpPr>
            <a:spLocks noChangeArrowheads="1"/>
          </p:cNvSpPr>
          <p:nvPr/>
        </p:nvSpPr>
        <p:spPr bwMode="auto">
          <a:xfrm>
            <a:off x="5651500" y="1557338"/>
            <a:ext cx="30162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000099"/>
                </a:solidFill>
              </a:rPr>
              <a:t>Статья </a:t>
            </a:r>
            <a:r>
              <a:rPr lang="en-GB" sz="1600" b="1" dirty="0" smtClean="0">
                <a:solidFill>
                  <a:srgbClr val="000099"/>
                </a:solidFill>
              </a:rPr>
              <a:t>5 </a:t>
            </a:r>
            <a:r>
              <a:rPr lang="ru-RU" sz="1600" b="1" dirty="0" smtClean="0">
                <a:solidFill>
                  <a:srgbClr val="000099"/>
                </a:solidFill>
              </a:rPr>
              <a:t>Устава ЕСЦБ</a:t>
            </a:r>
            <a:r>
              <a:rPr lang="en-GB" sz="1600" b="1" dirty="0" smtClean="0">
                <a:solidFill>
                  <a:srgbClr val="000099"/>
                </a:solidFill>
              </a:rPr>
              <a:t>/</a:t>
            </a:r>
            <a:r>
              <a:rPr lang="ru-RU" sz="1600" b="1" dirty="0" smtClean="0">
                <a:solidFill>
                  <a:srgbClr val="000099"/>
                </a:solidFill>
              </a:rPr>
              <a:t>ЕЦБ</a:t>
            </a:r>
            <a:r>
              <a:rPr lang="en-GB" sz="1600" b="1" dirty="0" smtClean="0">
                <a:solidFill>
                  <a:srgbClr val="000099"/>
                </a:solidFill>
              </a:rPr>
              <a:t> </a:t>
            </a:r>
            <a:endParaRPr lang="en-GB" sz="1600" b="1" dirty="0">
              <a:solidFill>
                <a:srgbClr val="000099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79388" y="2436564"/>
            <a:ext cx="3816350" cy="562173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100">
              <a:solidFill>
                <a:srgbClr val="FFFFFF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79388" y="3497263"/>
            <a:ext cx="3816350" cy="579437"/>
          </a:xfrm>
          <a:prstGeom prst="roundRect">
            <a:avLst>
              <a:gd name="adj" fmla="val 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100">
              <a:solidFill>
                <a:srgbClr val="FFFFFF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994317" y="2436564"/>
            <a:ext cx="3813133" cy="56038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100">
              <a:solidFill>
                <a:srgbClr val="FFFFFF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977111" y="3501008"/>
            <a:ext cx="2822277" cy="576262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100">
              <a:solidFill>
                <a:srgbClr val="FFFFFF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880350" y="3497263"/>
            <a:ext cx="1055688" cy="723825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100">
              <a:solidFill>
                <a:srgbClr val="FFFFFF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2051050" y="2998788"/>
            <a:ext cx="0" cy="4984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940425" y="2998788"/>
            <a:ext cx="0" cy="498475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8434388" y="2997200"/>
            <a:ext cx="0" cy="500063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728" name="TextBox 121"/>
          <p:cNvSpPr txBox="1">
            <a:spLocks noChangeArrowheads="1"/>
          </p:cNvSpPr>
          <p:nvPr/>
        </p:nvSpPr>
        <p:spPr bwMode="auto">
          <a:xfrm>
            <a:off x="4124457" y="1557338"/>
            <a:ext cx="1151880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800000"/>
                </a:solidFill>
                <a:latin typeface="Arial" pitchFamily="34" charset="0"/>
              </a:rPr>
              <a:t>Договор</a:t>
            </a:r>
            <a:r>
              <a:rPr lang="en-GB" sz="1200" b="1" dirty="0" smtClean="0">
                <a:solidFill>
                  <a:srgbClr val="800000"/>
                </a:solidFill>
                <a:latin typeface="Arial" pitchFamily="34" charset="0"/>
              </a:rPr>
              <a:t> </a:t>
            </a:r>
            <a:r>
              <a:rPr lang="ru-RU" sz="1200" b="1" dirty="0" smtClean="0">
                <a:solidFill>
                  <a:srgbClr val="800000"/>
                </a:solidFill>
                <a:latin typeface="Arial" pitchFamily="34" charset="0"/>
              </a:rPr>
              <a:t>ЕС</a:t>
            </a:r>
            <a:endParaRPr lang="en-GB" sz="1200" b="1" dirty="0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328729" name="Rounded Rectangle 17"/>
          <p:cNvSpPr>
            <a:spLocks noChangeArrowheads="1"/>
          </p:cNvSpPr>
          <p:nvPr/>
        </p:nvSpPr>
        <p:spPr bwMode="auto">
          <a:xfrm>
            <a:off x="323528" y="2422525"/>
            <a:ext cx="3528392" cy="646986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</a:rPr>
              <a:t>Европейская статистическая система</a:t>
            </a:r>
            <a:endParaRPr lang="en-GB" sz="1600" dirty="0" smtClean="0">
              <a:solidFill>
                <a:srgbClr val="FFFFFF"/>
              </a:solidFill>
            </a:endParaRPr>
          </a:p>
          <a:p>
            <a:pPr algn="ctr"/>
            <a:r>
              <a:rPr lang="ru-RU" sz="1600" dirty="0" smtClean="0">
                <a:solidFill>
                  <a:srgbClr val="FFFFFF"/>
                </a:solidFill>
              </a:rPr>
              <a:t>Постановление </a:t>
            </a:r>
            <a:r>
              <a:rPr lang="en-GB" sz="1600" dirty="0" smtClean="0">
                <a:solidFill>
                  <a:srgbClr val="FFFFFF"/>
                </a:solidFill>
              </a:rPr>
              <a:t>223/09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328730" name="Rounded Rectangle 18"/>
          <p:cNvSpPr>
            <a:spLocks noChangeArrowheads="1"/>
          </p:cNvSpPr>
          <p:nvPr/>
        </p:nvSpPr>
        <p:spPr bwMode="auto">
          <a:xfrm>
            <a:off x="5292725" y="2424113"/>
            <a:ext cx="3170238" cy="646986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</a:rPr>
              <a:t>Сбор статистики ЕЦБ</a:t>
            </a:r>
            <a:endParaRPr lang="en-GB" sz="1600" dirty="0">
              <a:solidFill>
                <a:srgbClr val="FFFFFF"/>
              </a:solidFill>
            </a:endParaRPr>
          </a:p>
          <a:p>
            <a:pPr algn="ctr"/>
            <a:r>
              <a:rPr lang="ru-RU" sz="1600" dirty="0">
                <a:solidFill>
                  <a:srgbClr val="FFFFFF"/>
                </a:solidFill>
              </a:rPr>
              <a:t>Постановление </a:t>
            </a:r>
            <a:r>
              <a:rPr lang="en-GB" sz="1600" dirty="0" smtClean="0">
                <a:solidFill>
                  <a:srgbClr val="FFFFFF"/>
                </a:solidFill>
              </a:rPr>
              <a:t>2533/98</a:t>
            </a:r>
            <a:endParaRPr lang="en-GB" sz="1600" dirty="0">
              <a:solidFill>
                <a:srgbClr val="FFFFFF"/>
              </a:solidFill>
            </a:endParaRPr>
          </a:p>
        </p:txBody>
      </p:sp>
      <p:sp>
        <p:nvSpPr>
          <p:cNvPr id="328731" name="Rounded Rectangle 22"/>
          <p:cNvSpPr>
            <a:spLocks noChangeArrowheads="1"/>
          </p:cNvSpPr>
          <p:nvPr/>
        </p:nvSpPr>
        <p:spPr bwMode="auto">
          <a:xfrm>
            <a:off x="251520" y="3502094"/>
            <a:ext cx="3672408" cy="646986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sz="1600" dirty="0" smtClean="0">
                <a:solidFill>
                  <a:srgbClr val="FFFFFF"/>
                </a:solidFill>
              </a:rPr>
              <a:t>Постановления ЕП и Совета, адресованные Государствам-членам</a:t>
            </a:r>
            <a:endParaRPr lang="en-GB" sz="1400" dirty="0">
              <a:solidFill>
                <a:srgbClr val="FFFFFF"/>
              </a:solidFill>
              <a:latin typeface="Gill Sans MT" pitchFamily="34" charset="0"/>
            </a:endParaRPr>
          </a:p>
        </p:txBody>
      </p:sp>
      <p:sp>
        <p:nvSpPr>
          <p:cNvPr id="328732" name="Rounded Rectangle 29"/>
          <p:cNvSpPr>
            <a:spLocks noChangeArrowheads="1"/>
          </p:cNvSpPr>
          <p:nvPr/>
        </p:nvSpPr>
        <p:spPr bwMode="auto">
          <a:xfrm>
            <a:off x="4859338" y="3502025"/>
            <a:ext cx="2952750" cy="510778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solidFill>
                  <a:srgbClr val="FFFFFF"/>
                </a:solidFill>
              </a:rPr>
              <a:t>Постановления ЕЦБ, адресованные агентам, представляющим отчетность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28733" name="Rounded Rectangle 30"/>
          <p:cNvSpPr>
            <a:spLocks noChangeArrowheads="1"/>
          </p:cNvSpPr>
          <p:nvPr/>
        </p:nvSpPr>
        <p:spPr bwMode="auto">
          <a:xfrm>
            <a:off x="7812360" y="3505999"/>
            <a:ext cx="1198290" cy="715089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FFFF"/>
                </a:solidFill>
              </a:rPr>
              <a:t>Руководящие принципы ЕЦБ</a:t>
            </a:r>
            <a:r>
              <a:rPr lang="en-GB" sz="1200" dirty="0" smtClean="0">
                <a:solidFill>
                  <a:srgbClr val="FFFFFF"/>
                </a:solidFill>
              </a:rPr>
              <a:t> </a:t>
            </a:r>
            <a:r>
              <a:rPr lang="ru-RU" sz="1200" dirty="0" smtClean="0">
                <a:solidFill>
                  <a:srgbClr val="FFFFFF"/>
                </a:solidFill>
              </a:rPr>
              <a:t>для НЦБ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6894" name="TextBox 12"/>
          <p:cNvSpPr txBox="1">
            <a:spLocks noChangeArrowheads="1"/>
          </p:cNvSpPr>
          <p:nvPr/>
        </p:nvSpPr>
        <p:spPr bwMode="auto">
          <a:xfrm>
            <a:off x="5999163" y="3049588"/>
            <a:ext cx="1806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1400" b="1" dirty="0" err="1" smtClean="0">
                <a:solidFill>
                  <a:schemeClr val="accent3"/>
                </a:solidFill>
              </a:rPr>
              <a:t>Евросистема</a:t>
            </a:r>
            <a:endParaRPr lang="en-GB" sz="2800" dirty="0" smtClean="0">
              <a:solidFill>
                <a:schemeClr val="accent3"/>
              </a:solidFill>
            </a:endParaRPr>
          </a:p>
        </p:txBody>
      </p:sp>
      <p:grpSp>
        <p:nvGrpSpPr>
          <p:cNvPr id="328735" name="Group 23"/>
          <p:cNvGrpSpPr>
            <a:grpSpLocks/>
          </p:cNvGrpSpPr>
          <p:nvPr/>
        </p:nvGrpSpPr>
        <p:grpSpPr bwMode="auto">
          <a:xfrm>
            <a:off x="468313" y="4087814"/>
            <a:ext cx="2951559" cy="1931152"/>
            <a:chOff x="467545" y="4087458"/>
            <a:chExt cx="2952548" cy="1931579"/>
          </a:xfrm>
        </p:grpSpPr>
        <p:sp>
          <p:nvSpPr>
            <p:cNvPr id="328771" name="Rectangle 28"/>
            <p:cNvSpPr>
              <a:spLocks noChangeArrowheads="1"/>
            </p:cNvSpPr>
            <p:nvPr/>
          </p:nvSpPr>
          <p:spPr bwMode="auto">
            <a:xfrm>
              <a:off x="2990927" y="5127501"/>
              <a:ext cx="336663" cy="274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 b="1">
                  <a:solidFill>
                    <a:srgbClr val="000099"/>
                  </a:solidFill>
                  <a:latin typeface="Gill Sans MT" pitchFamily="34" charset="0"/>
                </a:rPr>
                <a:t>…</a:t>
              </a:r>
              <a:endParaRPr lang="en-GB" sz="3100">
                <a:solidFill>
                  <a:srgbClr val="000000"/>
                </a:solidFill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785151" y="4098572"/>
              <a:ext cx="0" cy="379497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1691917" y="4138269"/>
              <a:ext cx="0" cy="1017812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527222" y="4087458"/>
              <a:ext cx="0" cy="381084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3141791" y="4109688"/>
              <a:ext cx="0" cy="1109908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776" name="Rectangle 37"/>
            <p:cNvSpPr>
              <a:spLocks noChangeArrowheads="1"/>
            </p:cNvSpPr>
            <p:nvPr/>
          </p:nvSpPr>
          <p:spPr bwMode="auto">
            <a:xfrm>
              <a:off x="1907418" y="4478069"/>
              <a:ext cx="1512675" cy="669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200" b="1" dirty="0" smtClean="0">
                  <a:solidFill>
                    <a:srgbClr val="000099"/>
                  </a:solidFill>
                </a:rPr>
                <a:t>Краткосрочная </a:t>
              </a:r>
              <a:r>
                <a:rPr lang="ru-RU" sz="1200" b="1" dirty="0">
                  <a:solidFill>
                    <a:srgbClr val="000099"/>
                  </a:solidFill>
                </a:rPr>
                <a:t>коммерческая статистика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2" name="Rounded Rectangle 1"/>
            <p:cNvSpPr/>
            <p:nvPr/>
          </p:nvSpPr>
          <p:spPr>
            <a:xfrm>
              <a:off x="1979351" y="4436785"/>
              <a:ext cx="1079862" cy="743114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78" name="Rectangle 73"/>
            <p:cNvSpPr>
              <a:spLocks noChangeArrowheads="1"/>
            </p:cNvSpPr>
            <p:nvPr/>
          </p:nvSpPr>
          <p:spPr bwMode="auto">
            <a:xfrm>
              <a:off x="476563" y="4500123"/>
              <a:ext cx="926630" cy="338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1600" b="1" dirty="0" smtClean="0">
                  <a:solidFill>
                    <a:srgbClr val="000099"/>
                  </a:solidFill>
                </a:rPr>
                <a:t>ГИПЦ</a:t>
              </a:r>
              <a:endParaRPr lang="en-GB" sz="1400" b="1" dirty="0">
                <a:solidFill>
                  <a:srgbClr val="000099"/>
                </a:solidFill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467545" y="4500299"/>
              <a:ext cx="714614" cy="311219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80" name="Rectangle 76"/>
            <p:cNvSpPr>
              <a:spLocks noChangeArrowheads="1"/>
            </p:cNvSpPr>
            <p:nvPr/>
          </p:nvSpPr>
          <p:spPr bwMode="auto">
            <a:xfrm>
              <a:off x="1073337" y="5157072"/>
              <a:ext cx="1453885" cy="861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400" b="1" dirty="0" smtClean="0">
                  <a:solidFill>
                    <a:srgbClr val="000099"/>
                  </a:solidFill>
                </a:rPr>
                <a:t>Программа</a:t>
              </a:r>
              <a:br>
                <a:rPr lang="ru-RU" sz="1400" b="1" dirty="0" smtClean="0">
                  <a:solidFill>
                    <a:srgbClr val="000099"/>
                  </a:solidFill>
                </a:rPr>
              </a:br>
              <a:r>
                <a:rPr lang="ru-RU" sz="1400" b="1" dirty="0" smtClean="0">
                  <a:solidFill>
                    <a:srgbClr val="000099"/>
                  </a:solidFill>
                </a:rPr>
                <a:t>передачи согласно ЕСС</a:t>
              </a:r>
              <a:r>
                <a:rPr lang="en-GB" sz="1400" b="1" dirty="0" smtClean="0">
                  <a:solidFill>
                    <a:srgbClr val="000099"/>
                  </a:solidFill>
                </a:rPr>
                <a:t> 2010</a:t>
              </a:r>
              <a:endParaRPr lang="en-GB" sz="1400" b="1" dirty="0">
                <a:solidFill>
                  <a:srgbClr val="000099"/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1075761" y="5157670"/>
              <a:ext cx="1335535" cy="800277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</p:grpSp>
      <p:grpSp>
        <p:nvGrpSpPr>
          <p:cNvPr id="328736" name="Group 34"/>
          <p:cNvGrpSpPr>
            <a:grpSpLocks/>
          </p:cNvGrpSpPr>
          <p:nvPr/>
        </p:nvGrpSpPr>
        <p:grpSpPr bwMode="auto">
          <a:xfrm>
            <a:off x="3995738" y="4076700"/>
            <a:ext cx="5233987" cy="2305050"/>
            <a:chOff x="3996008" y="4077071"/>
            <a:chExt cx="5234296" cy="2303623"/>
          </a:xfrm>
        </p:grpSpPr>
        <p:sp>
          <p:nvSpPr>
            <p:cNvPr id="328742" name="Rectangle 80"/>
            <p:cNvSpPr>
              <a:spLocks noChangeArrowheads="1"/>
            </p:cNvSpPr>
            <p:nvPr/>
          </p:nvSpPr>
          <p:spPr bwMode="auto">
            <a:xfrm>
              <a:off x="6084561" y="4356393"/>
              <a:ext cx="1344139" cy="477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400" b="1" dirty="0" smtClean="0">
                  <a:solidFill>
                    <a:srgbClr val="000099"/>
                  </a:solidFill>
                </a:rPr>
                <a:t>Инвестиционные фонды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 flipH="1">
              <a:off x="7337892" y="4077071"/>
              <a:ext cx="11114" cy="1296185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5297835" y="4110388"/>
              <a:ext cx="0" cy="1410413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6739370" y="4108801"/>
              <a:ext cx="0" cy="269708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8066598" y="4132600"/>
              <a:ext cx="3175" cy="517205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>
              <a:off x="8441270" y="4150051"/>
              <a:ext cx="4762" cy="977295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>
              <a:off x="4994604" y="5853970"/>
              <a:ext cx="223851" cy="58702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5297835" y="5853970"/>
              <a:ext cx="258777" cy="58702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5940810" y="4132600"/>
              <a:ext cx="0" cy="794845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751" name="Rectangle 67"/>
            <p:cNvSpPr>
              <a:spLocks noChangeArrowheads="1"/>
            </p:cNvSpPr>
            <p:nvPr/>
          </p:nvSpPr>
          <p:spPr bwMode="auto">
            <a:xfrm>
              <a:off x="7367126" y="4824885"/>
              <a:ext cx="358494" cy="302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200" b="1">
                  <a:solidFill>
                    <a:srgbClr val="000099"/>
                  </a:solidFill>
                  <a:latin typeface="Gill Sans MT" pitchFamily="34" charset="0"/>
                </a:rPr>
                <a:t>…</a:t>
              </a:r>
              <a:endParaRPr lang="en-GB" sz="3100">
                <a:solidFill>
                  <a:srgbClr val="000000"/>
                </a:solidFill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>
            <a:xfrm>
              <a:off x="7498240" y="4097696"/>
              <a:ext cx="0" cy="771047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8776252" y="4077071"/>
              <a:ext cx="0" cy="1580171"/>
            </a:xfrm>
            <a:prstGeom prst="straightConnector1">
              <a:avLst/>
            </a:prstGeom>
            <a:ln>
              <a:solidFill>
                <a:schemeClr val="bg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ounded Rectangle 81"/>
            <p:cNvSpPr/>
            <p:nvPr/>
          </p:nvSpPr>
          <p:spPr>
            <a:xfrm>
              <a:off x="6131321" y="4365817"/>
              <a:ext cx="1177995" cy="460090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55" name="Rectangle 83"/>
            <p:cNvSpPr>
              <a:spLocks noChangeArrowheads="1"/>
            </p:cNvSpPr>
            <p:nvPr/>
          </p:nvSpPr>
          <p:spPr bwMode="auto">
            <a:xfrm>
              <a:off x="5370330" y="4941168"/>
              <a:ext cx="1859057" cy="476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400" b="1" dirty="0" smtClean="0">
                  <a:solidFill>
                    <a:srgbClr val="000099"/>
                  </a:solidFill>
                </a:rPr>
                <a:t>Страховые </a:t>
              </a:r>
              <a:r>
                <a:rPr lang="ru-RU" sz="1400" b="1" dirty="0" err="1" smtClean="0">
                  <a:solidFill>
                    <a:srgbClr val="000099"/>
                  </a:solidFill>
                </a:rPr>
                <a:t>корп</a:t>
              </a:r>
              <a:r>
                <a:rPr lang="en-GB" sz="1400" b="1" dirty="0" smtClean="0">
                  <a:solidFill>
                    <a:srgbClr val="000099"/>
                  </a:solidFill>
                </a:rPr>
                <a:t>. </a:t>
              </a:r>
              <a:r>
                <a:rPr lang="ru-RU" sz="1400" b="1" dirty="0" smtClean="0">
                  <a:solidFill>
                    <a:srgbClr val="000099"/>
                  </a:solidFill>
                </a:rPr>
                <a:t>и</a:t>
              </a:r>
              <a:r>
                <a:rPr lang="en-GB" sz="1400" b="1" dirty="0" smtClean="0">
                  <a:solidFill>
                    <a:srgbClr val="000099"/>
                  </a:solidFill>
                </a:rPr>
                <a:t> </a:t>
              </a:r>
              <a:r>
                <a:rPr lang="ru-RU" sz="1400" b="1" dirty="0" smtClean="0">
                  <a:solidFill>
                    <a:srgbClr val="000099"/>
                  </a:solidFill>
                </a:rPr>
                <a:t>пенсионные фонды</a:t>
              </a:r>
              <a:endParaRPr lang="en-GB" sz="1400" b="1" dirty="0">
                <a:solidFill>
                  <a:srgbClr val="000099"/>
                </a:solidFill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5364514" y="4941723"/>
              <a:ext cx="1795568" cy="490233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57" name="Rectangle 92"/>
            <p:cNvSpPr>
              <a:spLocks noChangeArrowheads="1"/>
            </p:cNvSpPr>
            <p:nvPr/>
          </p:nvSpPr>
          <p:spPr bwMode="auto">
            <a:xfrm>
              <a:off x="7740352" y="4677568"/>
              <a:ext cx="775380" cy="335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1600" b="1" dirty="0" smtClean="0">
                  <a:solidFill>
                    <a:srgbClr val="000099"/>
                  </a:solidFill>
                  <a:latin typeface="Gill Sans MT" pitchFamily="34" charset="0"/>
                </a:rPr>
                <a:t>ПБ</a:t>
              </a:r>
              <a:endParaRPr lang="en-GB" sz="1400" b="1" dirty="0">
                <a:solidFill>
                  <a:srgbClr val="000099"/>
                </a:solidFill>
                <a:latin typeface="Gill Sans MT" pitchFamily="34" charset="0"/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7741141" y="4676775"/>
              <a:ext cx="595348" cy="310957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59" name="Rectangle 97"/>
            <p:cNvSpPr>
              <a:spLocks noChangeArrowheads="1"/>
            </p:cNvSpPr>
            <p:nvPr/>
          </p:nvSpPr>
          <p:spPr bwMode="auto">
            <a:xfrm>
              <a:off x="7996926" y="5128276"/>
              <a:ext cx="823546" cy="338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1600" b="1" dirty="0" smtClean="0">
                  <a:solidFill>
                    <a:srgbClr val="000099"/>
                  </a:solidFill>
                  <a:latin typeface="Gill Sans MT" pitchFamily="34" charset="0"/>
                </a:rPr>
                <a:t>ФСВС</a:t>
              </a:r>
              <a:endParaRPr lang="en-GB" sz="1400" b="1" dirty="0">
                <a:solidFill>
                  <a:srgbClr val="000099"/>
                </a:solidFill>
                <a:latin typeface="Gill Sans MT" pitchFamily="34" charset="0"/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8069773" y="5127345"/>
              <a:ext cx="671552" cy="310957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61" name="Rectangle 101"/>
            <p:cNvSpPr>
              <a:spLocks noChangeArrowheads="1"/>
            </p:cNvSpPr>
            <p:nvPr/>
          </p:nvSpPr>
          <p:spPr bwMode="auto">
            <a:xfrm>
              <a:off x="8454924" y="5687055"/>
              <a:ext cx="775380" cy="335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1600" b="1" dirty="0" smtClean="0">
                  <a:solidFill>
                    <a:srgbClr val="000099"/>
                  </a:solidFill>
                  <a:latin typeface="Gill Sans MT" pitchFamily="34" charset="0"/>
                </a:rPr>
                <a:t>СГФ</a:t>
              </a:r>
              <a:endParaRPr lang="en-GB" sz="1400" b="1" dirty="0">
                <a:solidFill>
                  <a:srgbClr val="000099"/>
                </a:solidFill>
                <a:latin typeface="Gill Sans MT" pitchFamily="34" charset="0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8455558" y="5687386"/>
              <a:ext cx="546132" cy="310957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63" name="Rectangle 104"/>
            <p:cNvSpPr>
              <a:spLocks noChangeArrowheads="1"/>
            </p:cNvSpPr>
            <p:nvPr/>
          </p:nvSpPr>
          <p:spPr bwMode="auto">
            <a:xfrm>
              <a:off x="5050869" y="5520873"/>
              <a:ext cx="775380" cy="335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ru-RU" sz="1600" b="1" dirty="0" smtClean="0">
                  <a:solidFill>
                    <a:srgbClr val="000099"/>
                  </a:solidFill>
                  <a:latin typeface="Gill Sans MT" pitchFamily="34" charset="0"/>
                </a:rPr>
                <a:t>ВФУ</a:t>
              </a:r>
              <a:endParaRPr lang="en-GB" sz="1600" b="1" dirty="0">
                <a:solidFill>
                  <a:srgbClr val="000099"/>
                </a:solidFill>
                <a:latin typeface="Gill Sans MT" pitchFamily="34" charset="0"/>
              </a:endParaRP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5050170" y="5571570"/>
              <a:ext cx="547719" cy="260189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65" name="Rectangle 107"/>
            <p:cNvSpPr>
              <a:spLocks noChangeArrowheads="1"/>
            </p:cNvSpPr>
            <p:nvPr/>
          </p:nvSpPr>
          <p:spPr bwMode="auto">
            <a:xfrm>
              <a:off x="3996008" y="5834950"/>
              <a:ext cx="1042450" cy="284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600" b="1" dirty="0" smtClean="0">
                  <a:solidFill>
                    <a:srgbClr val="000099"/>
                  </a:solidFill>
                </a:rPr>
                <a:t>Баланс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109" name="Rounded Rectangle 108"/>
            <p:cNvSpPr/>
            <p:nvPr/>
          </p:nvSpPr>
          <p:spPr>
            <a:xfrm>
              <a:off x="4078563" y="5834932"/>
              <a:ext cx="898578" cy="545762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67" name="Rectangle 110"/>
            <p:cNvSpPr>
              <a:spLocks noChangeArrowheads="1"/>
            </p:cNvSpPr>
            <p:nvPr/>
          </p:nvSpPr>
          <p:spPr bwMode="auto">
            <a:xfrm>
              <a:off x="5436451" y="5877271"/>
              <a:ext cx="1079765" cy="476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200" b="1" dirty="0" smtClean="0">
                  <a:solidFill>
                    <a:srgbClr val="000099"/>
                  </a:solidFill>
                </a:rPr>
                <a:t>Процентные</a:t>
              </a:r>
              <a:r>
                <a:rPr lang="ru-RU" sz="1400" b="1" dirty="0" smtClean="0">
                  <a:solidFill>
                    <a:srgbClr val="000099"/>
                  </a:solidFill>
                </a:rPr>
                <a:t> ставки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5537561" y="5876182"/>
              <a:ext cx="906517" cy="482301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328769" name="Rectangle 114"/>
            <p:cNvSpPr>
              <a:spLocks noChangeArrowheads="1"/>
            </p:cNvSpPr>
            <p:nvPr/>
          </p:nvSpPr>
          <p:spPr bwMode="auto">
            <a:xfrm>
              <a:off x="6335361" y="5398785"/>
              <a:ext cx="1981580" cy="464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ru-RU" sz="1200" b="1" dirty="0" smtClean="0">
                  <a:solidFill>
                    <a:srgbClr val="000099"/>
                  </a:solidFill>
                </a:rPr>
                <a:t>Финансовые  корпорации специального назначения </a:t>
              </a:r>
              <a:endParaRPr lang="en-GB" sz="1200" b="1" dirty="0">
                <a:solidFill>
                  <a:srgbClr val="000099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6444078" y="5373256"/>
              <a:ext cx="1787631" cy="490233"/>
            </a:xfrm>
            <a:prstGeom prst="round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328737" name="Rectangle 2"/>
          <p:cNvSpPr txBox="1">
            <a:spLocks noChangeArrowheads="1"/>
          </p:cNvSpPr>
          <p:nvPr/>
        </p:nvSpPr>
        <p:spPr bwMode="auto">
          <a:xfrm>
            <a:off x="107950" y="-30163"/>
            <a:ext cx="8291513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Правовая структура европейской статистики</a:t>
            </a:r>
            <a:endParaRPr lang="en-GB" sz="18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28738" name="Rectangle 80"/>
          <p:cNvSpPr>
            <a:spLocks noChangeArrowheads="1"/>
          </p:cNvSpPr>
          <p:nvPr/>
        </p:nvSpPr>
        <p:spPr bwMode="auto">
          <a:xfrm>
            <a:off x="6659563" y="5949950"/>
            <a:ext cx="1344612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lang="ru-RU" sz="1400" b="1" dirty="0" smtClean="0">
                <a:solidFill>
                  <a:srgbClr val="000099"/>
                </a:solidFill>
              </a:rPr>
              <a:t>Портфели ценных бумаг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6659563" y="5949950"/>
            <a:ext cx="1377950" cy="490538"/>
          </a:xfrm>
          <a:prstGeom prst="round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7229475" y="4097338"/>
            <a:ext cx="6350" cy="183356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 txBox="1">
            <a:spLocks noChangeArrowheads="1"/>
          </p:cNvSpPr>
          <p:nvPr/>
        </p:nvSpPr>
        <p:spPr bwMode="auto">
          <a:xfrm>
            <a:off x="107950" y="44450"/>
            <a:ext cx="8291513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800" b="1" dirty="0" smtClean="0">
                <a:solidFill>
                  <a:srgbClr val="FFFFFF"/>
                </a:solidFill>
                <a:latin typeface="Arial" pitchFamily="34" charset="0"/>
              </a:rPr>
              <a:t>Правовая структура статистики ЕЦБ</a:t>
            </a:r>
            <a:endParaRPr lang="en-GB" sz="1800" b="1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6088" y="1844675"/>
            <a:ext cx="4892675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Задачи ЕНМ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15" name="Title 6"/>
          <p:cNvSpPr txBox="1">
            <a:spLocks/>
          </p:cNvSpPr>
          <p:nvPr/>
        </p:nvSpPr>
        <p:spPr bwMode="auto">
          <a:xfrm>
            <a:off x="5867400" y="4276725"/>
            <a:ext cx="2998788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>
            <a:lvl1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1600" b="1" dirty="0" smtClean="0">
                <a:solidFill>
                  <a:srgbClr val="FFFFFF"/>
                </a:solidFill>
              </a:rPr>
              <a:t>CR2533/98</a:t>
            </a:r>
          </a:p>
        </p:txBody>
      </p:sp>
      <p:sp>
        <p:nvSpPr>
          <p:cNvPr id="16" name="Title 6"/>
          <p:cNvSpPr txBox="1">
            <a:spLocks/>
          </p:cNvSpPr>
          <p:nvPr/>
        </p:nvSpPr>
        <p:spPr>
          <a:xfrm>
            <a:off x="468314" y="3146425"/>
            <a:ext cx="2424112" cy="1044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FFFF"/>
                </a:solidFill>
              </a:rPr>
              <a:t>Директива и постановление о требованиях к капиталу </a:t>
            </a:r>
            <a:r>
              <a:rPr lang="en-US" sz="1600" b="1" dirty="0" smtClean="0">
                <a:solidFill>
                  <a:srgbClr val="FFFFFF"/>
                </a:solidFill>
              </a:rPr>
              <a:t>(</a:t>
            </a:r>
            <a:r>
              <a:rPr lang="ru-RU" sz="1600" b="1" dirty="0" smtClean="0">
                <a:solidFill>
                  <a:srgbClr val="FFFFFF"/>
                </a:solidFill>
              </a:rPr>
              <a:t>ДТК</a:t>
            </a:r>
            <a:r>
              <a:rPr lang="en-GB" sz="1600" b="1" dirty="0" smtClean="0">
                <a:solidFill>
                  <a:srgbClr val="FFFFFF"/>
                </a:solidFill>
              </a:rPr>
              <a:t>-IV)</a:t>
            </a:r>
          </a:p>
        </p:txBody>
      </p:sp>
      <p:sp>
        <p:nvSpPr>
          <p:cNvPr id="17" name="Title 6"/>
          <p:cNvSpPr txBox="1">
            <a:spLocks/>
          </p:cNvSpPr>
          <p:nvPr/>
        </p:nvSpPr>
        <p:spPr>
          <a:xfrm>
            <a:off x="468313" y="4622800"/>
            <a:ext cx="2397125" cy="1657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FFFF"/>
                </a:solidFill>
              </a:rPr>
              <a:t>Технические стандарты внедрения ЕБО</a:t>
            </a:r>
            <a:r>
              <a:rPr lang="en-GB" sz="1600" b="1" dirty="0" smtClean="0">
                <a:solidFill>
                  <a:srgbClr val="FFFFFF"/>
                </a:solidFill>
              </a:rPr>
              <a:t> (</a:t>
            </a:r>
            <a:r>
              <a:rPr lang="ru-RU" sz="1600" b="1" dirty="0" smtClean="0">
                <a:solidFill>
                  <a:srgbClr val="FFFFFF"/>
                </a:solidFill>
              </a:rPr>
              <a:t>ТСВ</a:t>
            </a:r>
            <a:r>
              <a:rPr lang="en-GB" sz="1600" b="1" dirty="0" smtClean="0">
                <a:solidFill>
                  <a:srgbClr val="FFFFFF"/>
                </a:solidFill>
              </a:rPr>
              <a:t>)</a:t>
            </a:r>
            <a:endParaRPr lang="en-GB" sz="1600" b="1" dirty="0">
              <a:solidFill>
                <a:srgbClr val="FFFFFF"/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endParaRPr lang="en-GB" sz="1600" dirty="0">
              <a:solidFill>
                <a:srgbClr val="FFFFFF"/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FFFFFF"/>
                </a:solidFill>
              </a:rPr>
              <a:t>Общий отчет</a:t>
            </a:r>
            <a:endParaRPr lang="en-GB" sz="1400" dirty="0" smtClean="0">
              <a:solidFill>
                <a:srgbClr val="FFFFFF"/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FFFFFF"/>
                </a:solidFill>
              </a:rPr>
              <a:t>Итоговый отчет</a:t>
            </a:r>
            <a:endParaRPr lang="en-GB" sz="1400" dirty="0" smtClean="0">
              <a:solidFill>
                <a:srgbClr val="FFFFFF"/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GB" sz="1600" dirty="0" smtClean="0">
                <a:solidFill>
                  <a:srgbClr val="FFFFFF"/>
                </a:solidFill>
              </a:rPr>
              <a:t>....</a:t>
            </a:r>
          </a:p>
        </p:txBody>
      </p:sp>
      <p:sp>
        <p:nvSpPr>
          <p:cNvPr id="19" name="Title 6"/>
          <p:cNvSpPr txBox="1">
            <a:spLocks/>
          </p:cNvSpPr>
          <p:nvPr/>
        </p:nvSpPr>
        <p:spPr>
          <a:xfrm rot="16200000">
            <a:off x="5364597" y="5344678"/>
            <a:ext cx="1686644" cy="674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FFFF"/>
                </a:solidFill>
              </a:rPr>
              <a:t>Постановления ЕЦБ</a:t>
            </a:r>
            <a:endParaRPr lang="en-GB" sz="1600" dirty="0" smtClean="0">
              <a:solidFill>
                <a:srgbClr val="FFFFFF"/>
              </a:solidFill>
            </a:endParaRPr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 rot="16200000">
            <a:off x="6209940" y="5347059"/>
            <a:ext cx="1683469" cy="6731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1500" dirty="0" smtClean="0">
                <a:solidFill>
                  <a:srgbClr val="FFFFFF"/>
                </a:solidFill>
              </a:rPr>
              <a:t>Руководящие принципы ЕЦБ</a:t>
            </a:r>
            <a:endParaRPr lang="en-GB" sz="1500" dirty="0" smtClean="0">
              <a:solidFill>
                <a:srgbClr val="FFFFFF"/>
              </a:solidFill>
            </a:endParaRPr>
          </a:p>
        </p:txBody>
      </p:sp>
      <p:sp>
        <p:nvSpPr>
          <p:cNvPr id="22" name="Title 6"/>
          <p:cNvSpPr txBox="1">
            <a:spLocks/>
          </p:cNvSpPr>
          <p:nvPr/>
        </p:nvSpPr>
        <p:spPr>
          <a:xfrm>
            <a:off x="3260725" y="3140075"/>
            <a:ext cx="2106613" cy="1050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FFFF"/>
                </a:solidFill>
              </a:rPr>
              <a:t>Потребности в дополнительной информации</a:t>
            </a:r>
            <a:r>
              <a:rPr lang="en-GB" sz="1600" dirty="0" smtClean="0">
                <a:solidFill>
                  <a:srgbClr val="FFFFFF"/>
                </a:solidFill>
              </a:rPr>
              <a:t>/</a:t>
            </a:r>
            <a:r>
              <a:rPr lang="ru-RU" sz="1600" dirty="0" smtClean="0">
                <a:solidFill>
                  <a:srgbClr val="FFFFFF"/>
                </a:solidFill>
              </a:rPr>
              <a:t>новых данных</a:t>
            </a:r>
            <a:endParaRPr lang="en-GB" sz="1600" dirty="0" smtClean="0">
              <a:solidFill>
                <a:srgbClr val="FFFFFF"/>
              </a:solidFill>
            </a:endParaRPr>
          </a:p>
        </p:txBody>
      </p:sp>
      <p:sp>
        <p:nvSpPr>
          <p:cNvPr id="329739" name="TextBox 35"/>
          <p:cNvSpPr txBox="1">
            <a:spLocks noChangeArrowheads="1"/>
          </p:cNvSpPr>
          <p:nvPr/>
        </p:nvSpPr>
        <p:spPr bwMode="auto">
          <a:xfrm>
            <a:off x="3132138" y="4335463"/>
            <a:ext cx="24526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ru-RU" sz="1600" i="1" dirty="0" smtClean="0">
                <a:solidFill>
                  <a:srgbClr val="585858"/>
                </a:solidFill>
                <a:latin typeface="Calibri" pitchFamily="34" charset="0"/>
              </a:rPr>
              <a:t>Законодательный(е)</a:t>
            </a:r>
            <a:r>
              <a:rPr lang="en-GB" sz="1600" i="1" dirty="0" smtClean="0">
                <a:solidFill>
                  <a:srgbClr val="585858"/>
                </a:solidFill>
                <a:latin typeface="Calibri" pitchFamily="34" charset="0"/>
              </a:rPr>
              <a:t> </a:t>
            </a:r>
            <a:r>
              <a:rPr lang="ru-RU" sz="1600" i="1" dirty="0" smtClean="0">
                <a:solidFill>
                  <a:srgbClr val="585858"/>
                </a:solidFill>
                <a:latin typeface="Calibri" pitchFamily="34" charset="0"/>
              </a:rPr>
              <a:t>акт</a:t>
            </a:r>
            <a:r>
              <a:rPr lang="en-GB" sz="1600" i="1" dirty="0" smtClean="0">
                <a:solidFill>
                  <a:srgbClr val="585858"/>
                </a:solidFill>
                <a:latin typeface="Calibri" pitchFamily="34" charset="0"/>
              </a:rPr>
              <a:t>(</a:t>
            </a:r>
            <a:r>
              <a:rPr lang="ru-RU" sz="1600" i="1" dirty="0" err="1" smtClean="0">
                <a:solidFill>
                  <a:srgbClr val="585858"/>
                </a:solidFill>
                <a:latin typeface="Calibri" pitchFamily="34" charset="0"/>
              </a:rPr>
              <a:t>ы</a:t>
            </a:r>
            <a:r>
              <a:rPr lang="en-GB" sz="1600" i="1" dirty="0" smtClean="0">
                <a:solidFill>
                  <a:srgbClr val="585858"/>
                </a:solidFill>
                <a:latin typeface="Calibri" pitchFamily="34" charset="0"/>
              </a:rPr>
              <a:t>) </a:t>
            </a:r>
            <a:r>
              <a:rPr lang="ru-RU" sz="1600" i="1" dirty="0" smtClean="0">
                <a:solidFill>
                  <a:srgbClr val="585858"/>
                </a:solidFill>
                <a:latin typeface="Calibri" pitchFamily="34" charset="0"/>
              </a:rPr>
              <a:t>по регламенту ЕНМ</a:t>
            </a:r>
            <a:endParaRPr lang="en-GB" sz="1600" i="1" dirty="0">
              <a:solidFill>
                <a:srgbClr val="585858"/>
              </a:solidFill>
              <a:latin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2638" y="1844675"/>
            <a:ext cx="3005137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FFFF"/>
                </a:solidFill>
              </a:rPr>
              <a:t>Задачи ЕСЦБ</a:t>
            </a:r>
            <a:endParaRPr lang="en-GB" sz="1800" b="1" dirty="0">
              <a:solidFill>
                <a:srgbClr val="FFFFFF"/>
              </a:solidFill>
            </a:endParaRPr>
          </a:p>
        </p:txBody>
      </p:sp>
      <p:sp>
        <p:nvSpPr>
          <p:cNvPr id="27" name="Title 6"/>
          <p:cNvSpPr txBox="1">
            <a:spLocks/>
          </p:cNvSpPr>
          <p:nvPr/>
        </p:nvSpPr>
        <p:spPr bwMode="auto">
          <a:xfrm>
            <a:off x="474663" y="2533650"/>
            <a:ext cx="4892675" cy="431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FFFF"/>
                </a:solidFill>
              </a:rPr>
              <a:t>Постановление по ЕНМ</a:t>
            </a:r>
            <a:r>
              <a:rPr lang="en-GB" sz="1600" b="1" dirty="0" smtClean="0">
                <a:solidFill>
                  <a:srgbClr val="FFFFFF"/>
                </a:solidFill>
              </a:rPr>
              <a:t> 1024/2013</a:t>
            </a:r>
            <a:endParaRPr lang="en-GB" sz="1600" b="1" dirty="0">
              <a:solidFill>
                <a:srgbClr val="FFFFFF"/>
              </a:solidFill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10800000">
            <a:off x="7164388" y="2535238"/>
            <a:ext cx="504825" cy="1511300"/>
          </a:xfrm>
          <a:prstGeom prst="downArrow">
            <a:avLst/>
          </a:prstGeom>
          <a:gradFill>
            <a:gsLst>
              <a:gs pos="12000">
                <a:schemeClr val="tx2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ln w="10160">
                <a:solidFill>
                  <a:srgbClr val="003399"/>
                </a:solidFill>
                <a:prstDash val="solid"/>
              </a:ln>
              <a:solidFill>
                <a:srgbClr val="3366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charset="0"/>
              <a:ea typeface="ヒラギノ角ゴ Pro W3" pitchFamily="-64" charset="-128"/>
              <a:cs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395288" y="507554"/>
            <a:ext cx="4899025" cy="1234380"/>
          </a:xfrm>
          <a:prstGeom prst="roundRect">
            <a:avLst/>
          </a:prstGeom>
          <a:solidFill>
            <a:schemeClr val="accent6">
              <a:lumMod val="10000"/>
              <a:lumOff val="90000"/>
            </a:schemeClr>
          </a:solidFill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>
            <a:spAutoFit/>
          </a:bodyPr>
          <a:lstStyle/>
          <a:p>
            <a:pPr>
              <a:lnSpc>
                <a:spcPct val="95000"/>
              </a:lnSpc>
              <a:defRPr/>
            </a:pPr>
            <a:r>
              <a:rPr lang="ru-RU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Правовая основа для новых задач ЕЦБ</a:t>
            </a:r>
            <a:r>
              <a:rPr lang="en-GB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 – </a:t>
            </a:r>
            <a:r>
              <a:rPr lang="ru-RU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Регламент ЕНМ</a:t>
            </a:r>
            <a:r>
              <a:rPr lang="en-GB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. </a:t>
            </a:r>
            <a:r>
              <a:rPr lang="ru-RU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Регламент Совета №</a:t>
            </a:r>
            <a:r>
              <a:rPr lang="en-GB" sz="1400" b="1" dirty="0" smtClean="0">
                <a:solidFill>
                  <a:srgbClr val="003399"/>
                </a:solidFill>
                <a:latin typeface="Arial" pitchFamily="34" charset="0"/>
                <a:cs typeface="Arial"/>
              </a:rPr>
              <a:t> </a:t>
            </a:r>
            <a:r>
              <a:rPr lang="en-GB" sz="1400" b="1" dirty="0">
                <a:solidFill>
                  <a:srgbClr val="003399"/>
                </a:solidFill>
                <a:latin typeface="Arial" pitchFamily="34" charset="0"/>
                <a:cs typeface="Arial"/>
              </a:rPr>
              <a:t>1024/2013:</a:t>
            </a:r>
            <a:r>
              <a:rPr lang="en-GB" sz="1400" b="1" dirty="0">
                <a:solidFill>
                  <a:srgbClr val="CC6600"/>
                </a:solidFill>
                <a:latin typeface="Arial" pitchFamily="34" charset="0"/>
                <a:cs typeface="Arial"/>
              </a:rPr>
              <a:t> </a:t>
            </a:r>
          </a:p>
          <a:p>
            <a:pPr>
              <a:lnSpc>
                <a:spcPct val="95000"/>
              </a:lnSpc>
              <a:defRPr/>
            </a:pPr>
            <a:r>
              <a:rPr lang="ru-RU" sz="1400" dirty="0" smtClean="0">
                <a:solidFill>
                  <a:srgbClr val="585858"/>
                </a:solidFill>
                <a:latin typeface="Arial" pitchFamily="34" charset="0"/>
                <a:cs typeface="Arial"/>
              </a:rPr>
              <a:t>«возлагает на ЕЦБ определенные задачи, касающиеся политики в области </a:t>
            </a:r>
            <a:r>
              <a:rPr lang="ru-RU" sz="1400" dirty="0" err="1" smtClean="0">
                <a:solidFill>
                  <a:srgbClr val="585858"/>
                </a:solidFill>
                <a:latin typeface="Arial" pitchFamily="34" charset="0"/>
                <a:cs typeface="Arial"/>
              </a:rPr>
              <a:t>пруденциального</a:t>
            </a:r>
            <a:r>
              <a:rPr lang="ru-RU" sz="1400" dirty="0" smtClean="0">
                <a:solidFill>
                  <a:srgbClr val="585858"/>
                </a:solidFill>
                <a:latin typeface="Arial" pitchFamily="34" charset="0"/>
                <a:cs typeface="Arial"/>
              </a:rPr>
              <a:t> надзора за кредитными организациями»</a:t>
            </a:r>
            <a:endParaRPr lang="en-GB" sz="1400" dirty="0">
              <a:solidFill>
                <a:srgbClr val="585858"/>
              </a:solidFill>
              <a:latin typeface="Arial" pitchFamily="34" charset="0"/>
              <a:cs typeface="Arial"/>
            </a:endParaRPr>
          </a:p>
        </p:txBody>
      </p:sp>
      <p:sp>
        <p:nvSpPr>
          <p:cNvPr id="329744" name="TextBox 35"/>
          <p:cNvSpPr txBox="1">
            <a:spLocks noChangeArrowheads="1"/>
          </p:cNvSpPr>
          <p:nvPr/>
        </p:nvSpPr>
        <p:spPr bwMode="auto">
          <a:xfrm>
            <a:off x="5724128" y="765175"/>
            <a:ext cx="33123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600" i="1" dirty="0" smtClean="0">
                <a:solidFill>
                  <a:srgbClr val="585858"/>
                </a:solidFill>
                <a:latin typeface="Calibri" pitchFamily="34" charset="0"/>
              </a:rPr>
              <a:t>Задача</a:t>
            </a:r>
            <a:r>
              <a:rPr lang="en-GB" sz="1600" i="1" dirty="0" smtClean="0">
                <a:solidFill>
                  <a:srgbClr val="585858"/>
                </a:solidFill>
                <a:latin typeface="Calibri" pitchFamily="34" charset="0"/>
              </a:rPr>
              <a:t>: </a:t>
            </a:r>
            <a:r>
              <a:rPr lang="ru-RU" sz="1600" i="1" dirty="0" smtClean="0">
                <a:solidFill>
                  <a:srgbClr val="585858"/>
                </a:solidFill>
                <a:latin typeface="Calibri" pitchFamily="34" charset="0"/>
              </a:rPr>
              <a:t>многоцелевая информация</a:t>
            </a:r>
            <a:r>
              <a:rPr lang="en-GB" sz="1600" i="1" dirty="0" smtClean="0">
                <a:solidFill>
                  <a:srgbClr val="585858"/>
                </a:solidFill>
                <a:latin typeface="Calibri" pitchFamily="34" charset="0"/>
              </a:rPr>
              <a:t> </a:t>
            </a:r>
            <a:endParaRPr lang="en-GB" sz="1600" i="1" dirty="0">
              <a:solidFill>
                <a:srgbClr val="585858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FC01F4-194E-4954-8462-EF32B7ED2570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754" name="Group 16"/>
          <p:cNvGrpSpPr>
            <a:grpSpLocks/>
          </p:cNvGrpSpPr>
          <p:nvPr/>
        </p:nvGrpSpPr>
        <p:grpSpPr bwMode="auto">
          <a:xfrm>
            <a:off x="179388" y="1903413"/>
            <a:ext cx="8721725" cy="4838700"/>
            <a:chOff x="395536" y="2132112"/>
            <a:chExt cx="8721477" cy="3601145"/>
          </a:xfrm>
        </p:grpSpPr>
        <p:cxnSp>
          <p:nvCxnSpPr>
            <p:cNvPr id="18" name="Straight Connector 17"/>
            <p:cNvCxnSpPr/>
            <p:nvPr/>
          </p:nvCxnSpPr>
          <p:spPr bwMode="auto">
            <a:xfrm flipV="1">
              <a:off x="395536" y="5733257"/>
              <a:ext cx="8721477" cy="0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9109075" y="3327768"/>
              <a:ext cx="0" cy="2405489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H="1">
              <a:off x="7702590" y="3327768"/>
              <a:ext cx="1406485" cy="11815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H="1" flipV="1">
              <a:off x="7701003" y="2132112"/>
              <a:ext cx="1587" cy="1212196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Connector 21"/>
            <p:cNvCxnSpPr/>
            <p:nvPr/>
          </p:nvCxnSpPr>
          <p:spPr bwMode="auto">
            <a:xfrm flipH="1">
              <a:off x="6311980" y="2132112"/>
              <a:ext cx="1390610" cy="0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>
              <a:off x="3203743" y="2132112"/>
              <a:ext cx="3097125" cy="0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 flipH="1">
              <a:off x="1849645" y="2132112"/>
              <a:ext cx="1354098" cy="0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1857581" y="2132112"/>
              <a:ext cx="0" cy="1207471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 flipH="1">
              <a:off x="395536" y="3327768"/>
              <a:ext cx="1471570" cy="29537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395536" y="3357304"/>
              <a:ext cx="0" cy="2375953"/>
            </a:xfrm>
            <a:prstGeom prst="line">
              <a:avLst/>
            </a:prstGeom>
            <a:solidFill>
              <a:schemeClr val="accent1">
                <a:alpha val="38823"/>
              </a:schemeClr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0" name="Freeform 79"/>
          <p:cNvSpPr/>
          <p:nvPr/>
        </p:nvSpPr>
        <p:spPr bwMode="auto">
          <a:xfrm>
            <a:off x="2798760" y="5445224"/>
            <a:ext cx="3609097" cy="1080119"/>
          </a:xfrm>
          <a:custGeom>
            <a:avLst/>
            <a:gdLst>
              <a:gd name="connsiteX0" fmla="*/ 0 w 2667182"/>
              <a:gd name="connsiteY0" fmla="*/ 156764 h 1567643"/>
              <a:gd name="connsiteX1" fmla="*/ 156764 w 2667182"/>
              <a:gd name="connsiteY1" fmla="*/ 0 h 1567643"/>
              <a:gd name="connsiteX2" fmla="*/ 2510418 w 2667182"/>
              <a:gd name="connsiteY2" fmla="*/ 0 h 1567643"/>
              <a:gd name="connsiteX3" fmla="*/ 2667182 w 2667182"/>
              <a:gd name="connsiteY3" fmla="*/ 156764 h 1567643"/>
              <a:gd name="connsiteX4" fmla="*/ 2667182 w 2667182"/>
              <a:gd name="connsiteY4" fmla="*/ 1410879 h 1567643"/>
              <a:gd name="connsiteX5" fmla="*/ 2510418 w 2667182"/>
              <a:gd name="connsiteY5" fmla="*/ 1567643 h 1567643"/>
              <a:gd name="connsiteX6" fmla="*/ 156764 w 2667182"/>
              <a:gd name="connsiteY6" fmla="*/ 1567643 h 1567643"/>
              <a:gd name="connsiteX7" fmla="*/ 0 w 2667182"/>
              <a:gd name="connsiteY7" fmla="*/ 1410879 h 1567643"/>
              <a:gd name="connsiteX8" fmla="*/ 0 w 2667182"/>
              <a:gd name="connsiteY8" fmla="*/ 156764 h 156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182" h="1567643">
                <a:moveTo>
                  <a:pt x="0" y="156764"/>
                </a:moveTo>
                <a:cubicBezTo>
                  <a:pt x="0" y="70186"/>
                  <a:pt x="70186" y="0"/>
                  <a:pt x="156764" y="0"/>
                </a:cubicBezTo>
                <a:lnTo>
                  <a:pt x="2510418" y="0"/>
                </a:lnTo>
                <a:cubicBezTo>
                  <a:pt x="2596996" y="0"/>
                  <a:pt x="2667182" y="70186"/>
                  <a:pt x="2667182" y="156764"/>
                </a:cubicBezTo>
                <a:lnTo>
                  <a:pt x="2667182" y="1410879"/>
                </a:lnTo>
                <a:cubicBezTo>
                  <a:pt x="2667182" y="1497457"/>
                  <a:pt x="2596996" y="1567643"/>
                  <a:pt x="2510418" y="1567643"/>
                </a:cubicBezTo>
                <a:lnTo>
                  <a:pt x="156764" y="1567643"/>
                </a:lnTo>
                <a:cubicBezTo>
                  <a:pt x="70186" y="1567643"/>
                  <a:pt x="0" y="1497457"/>
                  <a:pt x="0" y="1410879"/>
                </a:cubicBezTo>
                <a:lnTo>
                  <a:pt x="0" y="156764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tx2">
                <a:lumMod val="50000"/>
                <a:lumOff val="50000"/>
              </a:schemeClr>
            </a:solidFill>
            <a:prstDash val="sysDash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635" tIns="91635" rIns="91635" bIns="91635" anchor="ctr"/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5000"/>
              </a:spcBef>
              <a:buFont typeface="Arial" charset="0"/>
              <a:buChar char="•"/>
              <a:defRPr/>
            </a:pPr>
            <a:endParaRPr lang="en-GB" sz="1200" dirty="0" smtClean="0">
              <a:solidFill>
                <a:srgbClr val="003399"/>
              </a:solidFill>
              <a:latin typeface="Gill Sans MT" pitchFamily="34" charset="0"/>
            </a:endParaRPr>
          </a:p>
          <a:p>
            <a:pPr lvl="1" eaLnBrk="0" hangingPunct="0">
              <a:lnSpc>
                <a:spcPct val="90000"/>
              </a:lnSpc>
              <a:spcAft>
                <a:spcPct val="35000"/>
              </a:spcAft>
              <a:defRPr/>
            </a:pPr>
            <a:endParaRPr lang="en-GB" sz="1200" dirty="0" smtClean="0">
              <a:solidFill>
                <a:srgbClr val="7F7F7F"/>
              </a:solidFill>
              <a:latin typeface="Gill Sans MT" pitchFamily="34" charset="0"/>
            </a:endParaRPr>
          </a:p>
        </p:txBody>
      </p:sp>
      <p:grpSp>
        <p:nvGrpSpPr>
          <p:cNvPr id="330759" name="Group 28"/>
          <p:cNvGrpSpPr>
            <a:grpSpLocks/>
          </p:cNvGrpSpPr>
          <p:nvPr/>
        </p:nvGrpSpPr>
        <p:grpSpPr bwMode="auto">
          <a:xfrm>
            <a:off x="34925" y="2435225"/>
            <a:ext cx="9074150" cy="1068286"/>
            <a:chOff x="-36512" y="2204864"/>
            <a:chExt cx="9073133" cy="1066933"/>
          </a:xfrm>
        </p:grpSpPr>
        <p:sp>
          <p:nvSpPr>
            <p:cNvPr id="30" name="Freeform 29"/>
            <p:cNvSpPr/>
            <p:nvPr/>
          </p:nvSpPr>
          <p:spPr bwMode="auto">
            <a:xfrm>
              <a:off x="7617480" y="2204864"/>
              <a:ext cx="1202992" cy="1051181"/>
            </a:xfrm>
            <a:custGeom>
              <a:avLst/>
              <a:gdLst>
                <a:gd name="connsiteX0" fmla="*/ 0 w 1769861"/>
                <a:gd name="connsiteY0" fmla="*/ 141692 h 1416924"/>
                <a:gd name="connsiteX1" fmla="*/ 141692 w 1769861"/>
                <a:gd name="connsiteY1" fmla="*/ 0 h 1416924"/>
                <a:gd name="connsiteX2" fmla="*/ 1628169 w 1769861"/>
                <a:gd name="connsiteY2" fmla="*/ 0 h 1416924"/>
                <a:gd name="connsiteX3" fmla="*/ 1769861 w 1769861"/>
                <a:gd name="connsiteY3" fmla="*/ 141692 h 1416924"/>
                <a:gd name="connsiteX4" fmla="*/ 1769861 w 1769861"/>
                <a:gd name="connsiteY4" fmla="*/ 1275232 h 1416924"/>
                <a:gd name="connsiteX5" fmla="*/ 1628169 w 1769861"/>
                <a:gd name="connsiteY5" fmla="*/ 1416924 h 1416924"/>
                <a:gd name="connsiteX6" fmla="*/ 141692 w 1769861"/>
                <a:gd name="connsiteY6" fmla="*/ 1416924 h 1416924"/>
                <a:gd name="connsiteX7" fmla="*/ 0 w 1769861"/>
                <a:gd name="connsiteY7" fmla="*/ 1275232 h 1416924"/>
                <a:gd name="connsiteX8" fmla="*/ 0 w 1769861"/>
                <a:gd name="connsiteY8" fmla="*/ 141692 h 141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9861" h="1416924">
                  <a:moveTo>
                    <a:pt x="0" y="141692"/>
                  </a:moveTo>
                  <a:cubicBezTo>
                    <a:pt x="0" y="63438"/>
                    <a:pt x="63438" y="0"/>
                    <a:pt x="141692" y="0"/>
                  </a:cubicBezTo>
                  <a:lnTo>
                    <a:pt x="1628169" y="0"/>
                  </a:lnTo>
                  <a:cubicBezTo>
                    <a:pt x="1706423" y="0"/>
                    <a:pt x="1769861" y="63438"/>
                    <a:pt x="1769861" y="141692"/>
                  </a:cubicBezTo>
                  <a:lnTo>
                    <a:pt x="1769861" y="1275232"/>
                  </a:lnTo>
                  <a:cubicBezTo>
                    <a:pt x="1769861" y="1353486"/>
                    <a:pt x="1706423" y="1416924"/>
                    <a:pt x="1628169" y="1416924"/>
                  </a:cubicBezTo>
                  <a:lnTo>
                    <a:pt x="141692" y="1416924"/>
                  </a:lnTo>
                  <a:cubicBezTo>
                    <a:pt x="63438" y="1416924"/>
                    <a:pt x="0" y="1353486"/>
                    <a:pt x="0" y="1275232"/>
                  </a:cubicBezTo>
                  <a:lnTo>
                    <a:pt x="0" y="141692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2460" tIns="102460" rIns="102460" bIns="102460" spcCol="1270" anchor="ctr"/>
            <a:lstStyle/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800" dirty="0">
                <a:solidFill>
                  <a:srgbClr val="003399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200" dirty="0">
                <a:solidFill>
                  <a:srgbClr val="FFFFFF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6188135" y="2204864"/>
              <a:ext cx="1192177" cy="1050925"/>
            </a:xfrm>
            <a:custGeom>
              <a:avLst/>
              <a:gdLst>
                <a:gd name="connsiteX0" fmla="*/ 0 w 1795687"/>
                <a:gd name="connsiteY0" fmla="*/ 133942 h 1339424"/>
                <a:gd name="connsiteX1" fmla="*/ 133942 w 1795687"/>
                <a:gd name="connsiteY1" fmla="*/ 0 h 1339424"/>
                <a:gd name="connsiteX2" fmla="*/ 1661745 w 1795687"/>
                <a:gd name="connsiteY2" fmla="*/ 0 h 1339424"/>
                <a:gd name="connsiteX3" fmla="*/ 1795687 w 1795687"/>
                <a:gd name="connsiteY3" fmla="*/ 133942 h 1339424"/>
                <a:gd name="connsiteX4" fmla="*/ 1795687 w 1795687"/>
                <a:gd name="connsiteY4" fmla="*/ 1205482 h 1339424"/>
                <a:gd name="connsiteX5" fmla="*/ 1661745 w 1795687"/>
                <a:gd name="connsiteY5" fmla="*/ 1339424 h 1339424"/>
                <a:gd name="connsiteX6" fmla="*/ 133942 w 1795687"/>
                <a:gd name="connsiteY6" fmla="*/ 1339424 h 1339424"/>
                <a:gd name="connsiteX7" fmla="*/ 0 w 1795687"/>
                <a:gd name="connsiteY7" fmla="*/ 1205482 h 1339424"/>
                <a:gd name="connsiteX8" fmla="*/ 0 w 1795687"/>
                <a:gd name="connsiteY8" fmla="*/ 133942 h 133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5687" h="1339424">
                  <a:moveTo>
                    <a:pt x="0" y="133942"/>
                  </a:moveTo>
                  <a:cubicBezTo>
                    <a:pt x="0" y="59968"/>
                    <a:pt x="59968" y="0"/>
                    <a:pt x="133942" y="0"/>
                  </a:cubicBezTo>
                  <a:lnTo>
                    <a:pt x="1661745" y="0"/>
                  </a:lnTo>
                  <a:cubicBezTo>
                    <a:pt x="1735719" y="0"/>
                    <a:pt x="1795687" y="59968"/>
                    <a:pt x="1795687" y="133942"/>
                  </a:cubicBezTo>
                  <a:lnTo>
                    <a:pt x="1795687" y="1205482"/>
                  </a:lnTo>
                  <a:cubicBezTo>
                    <a:pt x="1795687" y="1279456"/>
                    <a:pt x="1735719" y="1339424"/>
                    <a:pt x="1661745" y="1339424"/>
                  </a:cubicBezTo>
                  <a:lnTo>
                    <a:pt x="133942" y="1339424"/>
                  </a:lnTo>
                  <a:cubicBezTo>
                    <a:pt x="59968" y="1339424"/>
                    <a:pt x="0" y="1279456"/>
                    <a:pt x="0" y="1205482"/>
                  </a:cubicBezTo>
                  <a:lnTo>
                    <a:pt x="0" y="133942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0190" tIns="100190" rIns="100190" bIns="100190" spcCol="1270" anchor="ctr"/>
            <a:lstStyle/>
            <a:p>
              <a:pPr algn="ctr" defTabSz="711200" eaLnBrk="0" hangingPunct="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GB" sz="1400" dirty="0">
                <a:solidFill>
                  <a:srgbClr val="FFFFFF"/>
                </a:solidFill>
              </a:endParaRPr>
            </a:p>
          </p:txBody>
        </p:sp>
        <p:pic>
          <p:nvPicPr>
            <p:cNvPr id="330806" name="Picture 39" descr="estat CE RGB e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3325" y="2514600"/>
              <a:ext cx="952500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30807" name="Group 12"/>
            <p:cNvGrpSpPr>
              <a:grpSpLocks/>
            </p:cNvGrpSpPr>
            <p:nvPr/>
          </p:nvGrpSpPr>
          <p:grpSpPr bwMode="auto">
            <a:xfrm>
              <a:off x="-36512" y="2204864"/>
              <a:ext cx="3446636" cy="1066933"/>
              <a:chOff x="-36512" y="2204864"/>
              <a:chExt cx="3446636" cy="1066933"/>
            </a:xfrm>
          </p:grpSpPr>
          <p:sp>
            <p:nvSpPr>
              <p:cNvPr id="35" name="Freeform 34"/>
              <p:cNvSpPr/>
              <p:nvPr/>
            </p:nvSpPr>
            <p:spPr bwMode="auto">
              <a:xfrm>
                <a:off x="1712824" y="2204864"/>
                <a:ext cx="1202992" cy="1066933"/>
              </a:xfrm>
              <a:custGeom>
                <a:avLst/>
                <a:gdLst>
                  <a:gd name="connsiteX0" fmla="*/ 0 w 1769861"/>
                  <a:gd name="connsiteY0" fmla="*/ 141692 h 1416924"/>
                  <a:gd name="connsiteX1" fmla="*/ 141692 w 1769861"/>
                  <a:gd name="connsiteY1" fmla="*/ 0 h 1416924"/>
                  <a:gd name="connsiteX2" fmla="*/ 1628169 w 1769861"/>
                  <a:gd name="connsiteY2" fmla="*/ 0 h 1416924"/>
                  <a:gd name="connsiteX3" fmla="*/ 1769861 w 1769861"/>
                  <a:gd name="connsiteY3" fmla="*/ 141692 h 1416924"/>
                  <a:gd name="connsiteX4" fmla="*/ 1769861 w 1769861"/>
                  <a:gd name="connsiteY4" fmla="*/ 1275232 h 1416924"/>
                  <a:gd name="connsiteX5" fmla="*/ 1628169 w 1769861"/>
                  <a:gd name="connsiteY5" fmla="*/ 1416924 h 1416924"/>
                  <a:gd name="connsiteX6" fmla="*/ 141692 w 1769861"/>
                  <a:gd name="connsiteY6" fmla="*/ 1416924 h 1416924"/>
                  <a:gd name="connsiteX7" fmla="*/ 0 w 1769861"/>
                  <a:gd name="connsiteY7" fmla="*/ 1275232 h 1416924"/>
                  <a:gd name="connsiteX8" fmla="*/ 0 w 1769861"/>
                  <a:gd name="connsiteY8" fmla="*/ 141692 h 1416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9861" h="1416924">
                    <a:moveTo>
                      <a:pt x="0" y="141692"/>
                    </a:moveTo>
                    <a:cubicBezTo>
                      <a:pt x="0" y="63438"/>
                      <a:pt x="63438" y="0"/>
                      <a:pt x="141692" y="0"/>
                    </a:cubicBezTo>
                    <a:lnTo>
                      <a:pt x="1628169" y="0"/>
                    </a:lnTo>
                    <a:cubicBezTo>
                      <a:pt x="1706423" y="0"/>
                      <a:pt x="1769861" y="63438"/>
                      <a:pt x="1769861" y="141692"/>
                    </a:cubicBezTo>
                    <a:lnTo>
                      <a:pt x="1769861" y="1275232"/>
                    </a:lnTo>
                    <a:cubicBezTo>
                      <a:pt x="1769861" y="1353486"/>
                      <a:pt x="1706423" y="1416924"/>
                      <a:pt x="1628169" y="1416924"/>
                    </a:cubicBezTo>
                    <a:lnTo>
                      <a:pt x="141692" y="1416924"/>
                    </a:lnTo>
                    <a:cubicBezTo>
                      <a:pt x="63438" y="1416924"/>
                      <a:pt x="0" y="1353486"/>
                      <a:pt x="0" y="1275232"/>
                    </a:cubicBezTo>
                    <a:lnTo>
                      <a:pt x="0" y="141692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rgbClr r="0" g="0" b="0"/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02460" tIns="102460" rIns="102460" bIns="102460" spcCol="1270" anchor="ctr"/>
              <a:lstStyle/>
              <a:p>
                <a:pPr algn="ctr" defTabSz="7112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800" dirty="0">
                  <a:solidFill>
                    <a:srgbClr val="003399"/>
                  </a:solidFill>
                </a:endParaRPr>
              </a:p>
              <a:p>
                <a:pPr algn="ctr" defTabSz="7112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800" dirty="0">
                  <a:solidFill>
                    <a:srgbClr val="003399"/>
                  </a:solidFill>
                </a:endParaRPr>
              </a:p>
              <a:p>
                <a:pPr algn="ctr" defTabSz="7112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400" dirty="0">
                  <a:solidFill>
                    <a:srgbClr val="FFFFFF"/>
                  </a:solidFill>
                </a:endParaRPr>
              </a:p>
              <a:p>
                <a:pPr algn="ctr" defTabSz="7112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285675" y="2205038"/>
                <a:ext cx="1202934" cy="1053215"/>
              </a:xfrm>
              <a:custGeom>
                <a:avLst/>
                <a:gdLst>
                  <a:gd name="connsiteX0" fmla="*/ 0 w 1795687"/>
                  <a:gd name="connsiteY0" fmla="*/ 133942 h 1339424"/>
                  <a:gd name="connsiteX1" fmla="*/ 133942 w 1795687"/>
                  <a:gd name="connsiteY1" fmla="*/ 0 h 1339424"/>
                  <a:gd name="connsiteX2" fmla="*/ 1661745 w 1795687"/>
                  <a:gd name="connsiteY2" fmla="*/ 0 h 1339424"/>
                  <a:gd name="connsiteX3" fmla="*/ 1795687 w 1795687"/>
                  <a:gd name="connsiteY3" fmla="*/ 133942 h 1339424"/>
                  <a:gd name="connsiteX4" fmla="*/ 1795687 w 1795687"/>
                  <a:gd name="connsiteY4" fmla="*/ 1205482 h 1339424"/>
                  <a:gd name="connsiteX5" fmla="*/ 1661745 w 1795687"/>
                  <a:gd name="connsiteY5" fmla="*/ 1339424 h 1339424"/>
                  <a:gd name="connsiteX6" fmla="*/ 133942 w 1795687"/>
                  <a:gd name="connsiteY6" fmla="*/ 1339424 h 1339424"/>
                  <a:gd name="connsiteX7" fmla="*/ 0 w 1795687"/>
                  <a:gd name="connsiteY7" fmla="*/ 1205482 h 1339424"/>
                  <a:gd name="connsiteX8" fmla="*/ 0 w 1795687"/>
                  <a:gd name="connsiteY8" fmla="*/ 133942 h 1339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95687" h="1339424">
                    <a:moveTo>
                      <a:pt x="0" y="133942"/>
                    </a:moveTo>
                    <a:cubicBezTo>
                      <a:pt x="0" y="59968"/>
                      <a:pt x="59968" y="0"/>
                      <a:pt x="133942" y="0"/>
                    </a:cubicBezTo>
                    <a:lnTo>
                      <a:pt x="1661745" y="0"/>
                    </a:lnTo>
                    <a:cubicBezTo>
                      <a:pt x="1735719" y="0"/>
                      <a:pt x="1795687" y="59968"/>
                      <a:pt x="1795687" y="133942"/>
                    </a:cubicBezTo>
                    <a:lnTo>
                      <a:pt x="1795687" y="1205482"/>
                    </a:lnTo>
                    <a:cubicBezTo>
                      <a:pt x="1795687" y="1279456"/>
                      <a:pt x="1735719" y="1339424"/>
                      <a:pt x="1661745" y="1339424"/>
                    </a:cubicBezTo>
                    <a:lnTo>
                      <a:pt x="133942" y="1339424"/>
                    </a:lnTo>
                    <a:cubicBezTo>
                      <a:pt x="59968" y="1339424"/>
                      <a:pt x="0" y="1279456"/>
                      <a:pt x="0" y="1205482"/>
                    </a:cubicBezTo>
                    <a:lnTo>
                      <a:pt x="0" y="133942"/>
                    </a:ln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rgbClr r="0" g="0" b="0"/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00190" tIns="100190" rIns="100190" bIns="100190" spcCol="1270" anchor="ctr"/>
              <a:lstStyle/>
              <a:p>
                <a:pPr algn="ctr" defTabSz="7112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30815" name="TextBox 10"/>
              <p:cNvSpPr txBox="1">
                <a:spLocks noChangeArrowheads="1"/>
              </p:cNvSpPr>
              <p:nvPr/>
            </p:nvSpPr>
            <p:spPr bwMode="auto">
              <a:xfrm>
                <a:off x="-36512" y="2348880"/>
                <a:ext cx="1828759" cy="737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ru-RU" sz="1400" b="1" dirty="0" smtClean="0">
                    <a:solidFill>
                      <a:srgbClr val="003399"/>
                    </a:solidFill>
                    <a:latin typeface="Gill Sans MT" pitchFamily="34" charset="0"/>
                  </a:rPr>
                  <a:t>Национальные центральные банки ЕС</a:t>
                </a:r>
                <a:endParaRPr lang="de-DE" sz="1800" b="1" dirty="0">
                  <a:solidFill>
                    <a:srgbClr val="003399"/>
                  </a:solidFill>
                  <a:latin typeface="Gill Sans MT" pitchFamily="34" charset="0"/>
                </a:endParaRPr>
              </a:p>
            </p:txBody>
          </p:sp>
          <p:pic>
            <p:nvPicPr>
              <p:cNvPr id="330816" name="Picture 2359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7563" y="2309813"/>
                <a:ext cx="396875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0817" name="TextBox 10"/>
              <p:cNvSpPr txBox="1">
                <a:spLocks noChangeArrowheads="1"/>
              </p:cNvSpPr>
              <p:nvPr/>
            </p:nvSpPr>
            <p:spPr bwMode="auto">
              <a:xfrm>
                <a:off x="1187624" y="2636838"/>
                <a:ext cx="2222500" cy="5540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ru-RU" sz="1200" b="1" dirty="0" smtClean="0">
                    <a:solidFill>
                      <a:srgbClr val="003399"/>
                    </a:solidFill>
                    <a:latin typeface="Gill Sans MT" pitchFamily="34" charset="0"/>
                  </a:rPr>
                  <a:t>ЕЦБ</a:t>
                </a:r>
                <a:r>
                  <a:rPr lang="en-GB" sz="1800" b="1" dirty="0">
                    <a:solidFill>
                      <a:srgbClr val="003399"/>
                    </a:solidFill>
                    <a:latin typeface="Gill Sans MT" pitchFamily="34" charset="0"/>
                  </a:rPr>
                  <a:t/>
                </a:r>
                <a:br>
                  <a:rPr lang="en-GB" sz="1800" b="1" dirty="0">
                    <a:solidFill>
                      <a:srgbClr val="003399"/>
                    </a:solidFill>
                    <a:latin typeface="Gill Sans MT" pitchFamily="34" charset="0"/>
                  </a:rPr>
                </a:br>
                <a:endParaRPr lang="en-GB" sz="1800" b="1" dirty="0">
                  <a:solidFill>
                    <a:srgbClr val="003399"/>
                  </a:solidFill>
                  <a:latin typeface="Gill Sans MT" pitchFamily="34" charset="0"/>
                </a:endParaRPr>
              </a:p>
            </p:txBody>
          </p:sp>
        </p:grpSp>
        <p:sp>
          <p:nvSpPr>
            <p:cNvPr id="330808" name="TextBox 10"/>
            <p:cNvSpPr txBox="1">
              <a:spLocks noChangeArrowheads="1"/>
            </p:cNvSpPr>
            <p:nvPr/>
          </p:nvSpPr>
          <p:spPr bwMode="auto">
            <a:xfrm>
              <a:off x="7380312" y="2348880"/>
              <a:ext cx="1656309" cy="645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200" b="1" dirty="0" smtClean="0">
                  <a:solidFill>
                    <a:srgbClr val="003399"/>
                  </a:solidFill>
                  <a:latin typeface="Gill Sans MT" pitchFamily="34" charset="0"/>
                </a:rPr>
                <a:t>Национальные статистические институты ЕС</a:t>
              </a:r>
              <a:endParaRPr lang="de-DE" sz="1600" b="1" dirty="0">
                <a:solidFill>
                  <a:srgbClr val="003399"/>
                </a:solidFill>
                <a:latin typeface="Gill Sans MT" pitchFamily="34" charset="0"/>
              </a:endParaRPr>
            </a:p>
          </p:txBody>
        </p:sp>
      </p:grpSp>
      <p:grpSp>
        <p:nvGrpSpPr>
          <p:cNvPr id="330760" name="Group 39"/>
          <p:cNvGrpSpPr>
            <a:grpSpLocks/>
          </p:cNvGrpSpPr>
          <p:nvPr/>
        </p:nvGrpSpPr>
        <p:grpSpPr bwMode="auto">
          <a:xfrm>
            <a:off x="87313" y="1073150"/>
            <a:ext cx="9292381" cy="5487665"/>
            <a:chOff x="87311" y="1067949"/>
            <a:chExt cx="9292382" cy="5164109"/>
          </a:xfrm>
        </p:grpSpPr>
        <p:grpSp>
          <p:nvGrpSpPr>
            <p:cNvPr id="330773" name="Group 41"/>
            <p:cNvGrpSpPr>
              <a:grpSpLocks/>
            </p:cNvGrpSpPr>
            <p:nvPr/>
          </p:nvGrpSpPr>
          <p:grpSpPr bwMode="auto">
            <a:xfrm>
              <a:off x="5868143" y="4050175"/>
              <a:ext cx="3511550" cy="1132213"/>
              <a:chOff x="6031955" y="4106221"/>
              <a:chExt cx="3511500" cy="1132588"/>
            </a:xfrm>
          </p:grpSpPr>
          <p:sp>
            <p:nvSpPr>
              <p:cNvPr id="62" name="Freeform 61"/>
              <p:cNvSpPr/>
              <p:nvPr/>
            </p:nvSpPr>
            <p:spPr bwMode="auto">
              <a:xfrm>
                <a:off x="6280323" y="4106221"/>
                <a:ext cx="2828312" cy="1132588"/>
              </a:xfrm>
              <a:custGeom>
                <a:avLst/>
                <a:gdLst>
                  <a:gd name="connsiteX0" fmla="*/ 0 w 2667182"/>
                  <a:gd name="connsiteY0" fmla="*/ 156764 h 1567643"/>
                  <a:gd name="connsiteX1" fmla="*/ 156764 w 2667182"/>
                  <a:gd name="connsiteY1" fmla="*/ 0 h 1567643"/>
                  <a:gd name="connsiteX2" fmla="*/ 2510418 w 2667182"/>
                  <a:gd name="connsiteY2" fmla="*/ 0 h 1567643"/>
                  <a:gd name="connsiteX3" fmla="*/ 2667182 w 2667182"/>
                  <a:gd name="connsiteY3" fmla="*/ 156764 h 1567643"/>
                  <a:gd name="connsiteX4" fmla="*/ 2667182 w 2667182"/>
                  <a:gd name="connsiteY4" fmla="*/ 1410879 h 1567643"/>
                  <a:gd name="connsiteX5" fmla="*/ 2510418 w 2667182"/>
                  <a:gd name="connsiteY5" fmla="*/ 1567643 h 1567643"/>
                  <a:gd name="connsiteX6" fmla="*/ 156764 w 2667182"/>
                  <a:gd name="connsiteY6" fmla="*/ 1567643 h 1567643"/>
                  <a:gd name="connsiteX7" fmla="*/ 0 w 2667182"/>
                  <a:gd name="connsiteY7" fmla="*/ 1410879 h 1567643"/>
                  <a:gd name="connsiteX8" fmla="*/ 0 w 2667182"/>
                  <a:gd name="connsiteY8" fmla="*/ 156764 h 156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182" h="1567643">
                    <a:moveTo>
                      <a:pt x="0" y="156764"/>
                    </a:moveTo>
                    <a:cubicBezTo>
                      <a:pt x="0" y="70186"/>
                      <a:pt x="70186" y="0"/>
                      <a:pt x="156764" y="0"/>
                    </a:cubicBezTo>
                    <a:lnTo>
                      <a:pt x="2510418" y="0"/>
                    </a:lnTo>
                    <a:cubicBezTo>
                      <a:pt x="2596996" y="0"/>
                      <a:pt x="2667182" y="70186"/>
                      <a:pt x="2667182" y="156764"/>
                    </a:cubicBezTo>
                    <a:lnTo>
                      <a:pt x="2667182" y="1410879"/>
                    </a:lnTo>
                    <a:cubicBezTo>
                      <a:pt x="2667182" y="1497457"/>
                      <a:pt x="2596996" y="1567643"/>
                      <a:pt x="2510418" y="1567643"/>
                    </a:cubicBezTo>
                    <a:lnTo>
                      <a:pt x="156764" y="1567643"/>
                    </a:lnTo>
                    <a:cubicBezTo>
                      <a:pt x="70186" y="1567643"/>
                      <a:pt x="0" y="1497457"/>
                      <a:pt x="0" y="1410879"/>
                    </a:cubicBezTo>
                    <a:lnTo>
                      <a:pt x="0" y="15676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rgbClr r="0" g="0" b="0"/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1635" tIns="91635" rIns="91635" bIns="91635" anchor="ctr"/>
              <a:lstStyle>
                <a:lvl1pPr marL="285750" indent="-285750"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>
                  <a:defRPr sz="28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lvl="1">
                  <a:spcBef>
                    <a:spcPct val="25000"/>
                  </a:spcBef>
                  <a:buFont typeface="Arial" charset="0"/>
                  <a:buChar char="•"/>
                  <a:defRPr/>
                </a:pPr>
                <a:endParaRPr lang="en-GB" sz="1200" dirty="0" smtClean="0">
                  <a:solidFill>
                    <a:srgbClr val="003399"/>
                  </a:solidFill>
                  <a:latin typeface="Gill Sans MT" pitchFamily="34" charset="0"/>
                </a:endParaRPr>
              </a:p>
              <a:p>
                <a:pPr marL="0" indent="0">
                  <a:spcBef>
                    <a:spcPct val="25000"/>
                  </a:spcBef>
                  <a:defRPr/>
                </a:pPr>
                <a:endParaRPr lang="en-US" sz="1200" dirty="0" smtClean="0">
                  <a:solidFill>
                    <a:srgbClr val="003399"/>
                  </a:solidFill>
                  <a:latin typeface="Gill Sans MT" pitchFamily="34" charset="0"/>
                </a:endParaRPr>
              </a:p>
              <a:p>
                <a:pPr>
                  <a:spcBef>
                    <a:spcPct val="25000"/>
                  </a:spcBef>
                  <a:buFont typeface="Arial" charset="0"/>
                  <a:buChar char="•"/>
                  <a:defRPr/>
                </a:pPr>
                <a:endParaRPr lang="en-GB" sz="1200" dirty="0" smtClean="0">
                  <a:solidFill>
                    <a:srgbClr val="003399"/>
                  </a:solidFill>
                  <a:latin typeface="Gill Sans MT" pitchFamily="34" charset="0"/>
                </a:endParaRPr>
              </a:p>
              <a:p>
                <a:pPr lvl="1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200" dirty="0" smtClean="0">
                  <a:solidFill>
                    <a:srgbClr val="7F7F7F"/>
                  </a:solidFill>
                  <a:latin typeface="Gill Sans MT" pitchFamily="34" charset="0"/>
                </a:endParaRPr>
              </a:p>
            </p:txBody>
          </p:sp>
          <p:sp>
            <p:nvSpPr>
              <p:cNvPr id="330799" name="Rectangle 3"/>
              <p:cNvSpPr>
                <a:spLocks noChangeArrowheads="1"/>
              </p:cNvSpPr>
              <p:nvPr/>
            </p:nvSpPr>
            <p:spPr bwMode="auto">
              <a:xfrm>
                <a:off x="6031955" y="4154107"/>
                <a:ext cx="3511500" cy="724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lvl="2" indent="-463550">
                  <a:spcBef>
                    <a:spcPct val="25000"/>
                  </a:spcBef>
                </a:pPr>
                <a:r>
                  <a:rPr lang="de-DE" sz="1400" dirty="0">
                    <a:solidFill>
                      <a:srgbClr val="FFFFFF"/>
                    </a:solidFill>
                    <a:latin typeface="Gill Sans MT" pitchFamily="34" charset="0"/>
                  </a:rPr>
                  <a:t> </a:t>
                </a:r>
                <a:r>
                  <a:rPr lang="ru-RU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       Ответственность</a:t>
                </a:r>
                <a:endParaRPr lang="de-DE" sz="1600" dirty="0">
                  <a:solidFill>
                    <a:srgbClr val="FFFFFF"/>
                  </a:solidFill>
                  <a:latin typeface="Gill Sans MT" pitchFamily="34" charset="0"/>
                </a:endParaRPr>
              </a:p>
              <a:p>
                <a:pPr lvl="1">
                  <a:spcBef>
                    <a:spcPct val="25000"/>
                  </a:spcBef>
                  <a:buFont typeface="Arial" pitchFamily="34" charset="0"/>
                  <a:buChar char="•"/>
                </a:pPr>
                <a:r>
                  <a:rPr lang="de-DE" sz="1200" dirty="0">
                    <a:solidFill>
                      <a:srgbClr val="FFFFFF"/>
                    </a:solidFill>
                    <a:latin typeface="Gill Sans MT" pitchFamily="34" charset="0"/>
                  </a:rPr>
                  <a:t> </a:t>
                </a:r>
                <a:r>
                  <a:rPr lang="ru-RU" sz="12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Общая экономическая статистика</a:t>
                </a:r>
                <a:endParaRPr lang="de-DE" sz="1200" dirty="0">
                  <a:solidFill>
                    <a:srgbClr val="FFFFFF"/>
                  </a:solidFill>
                  <a:latin typeface="Gill Sans MT" pitchFamily="34" charset="0"/>
                </a:endParaRPr>
              </a:p>
              <a:p>
                <a:pPr lvl="1">
                  <a:spcBef>
                    <a:spcPct val="25000"/>
                  </a:spcBef>
                  <a:buFont typeface="Arial" pitchFamily="34" charset="0"/>
                  <a:buChar char="•"/>
                </a:pPr>
                <a:r>
                  <a:rPr lang="de-DE" sz="1200" dirty="0">
                    <a:solidFill>
                      <a:srgbClr val="FFFFFF"/>
                    </a:solidFill>
                    <a:latin typeface="Gill Sans MT" pitchFamily="34" charset="0"/>
                  </a:rPr>
                  <a:t> </a:t>
                </a:r>
                <a:r>
                  <a:rPr lang="ru-RU" sz="12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Неэкономическая статистика</a:t>
                </a:r>
                <a:endParaRPr lang="de-DE" sz="1200" dirty="0">
                  <a:solidFill>
                    <a:srgbClr val="FFFFFF"/>
                  </a:solidFill>
                  <a:latin typeface="Gill Sans MT" pitchFamily="34" charset="0"/>
                </a:endParaRPr>
              </a:p>
            </p:txBody>
          </p:sp>
        </p:grpSp>
        <p:grpSp>
          <p:nvGrpSpPr>
            <p:cNvPr id="330774" name="Group 42"/>
            <p:cNvGrpSpPr>
              <a:grpSpLocks/>
            </p:cNvGrpSpPr>
            <p:nvPr/>
          </p:nvGrpSpPr>
          <p:grpSpPr bwMode="auto">
            <a:xfrm>
              <a:off x="175045" y="3886817"/>
              <a:ext cx="3028801" cy="1295574"/>
              <a:chOff x="259079" y="3944050"/>
              <a:chExt cx="3027738" cy="1296144"/>
            </a:xfrm>
          </p:grpSpPr>
          <p:sp>
            <p:nvSpPr>
              <p:cNvPr id="60" name="Freeform 59"/>
              <p:cNvSpPr/>
              <p:nvPr/>
            </p:nvSpPr>
            <p:spPr bwMode="auto">
              <a:xfrm>
                <a:off x="335527" y="3944050"/>
                <a:ext cx="2880049" cy="1296144"/>
              </a:xfrm>
              <a:custGeom>
                <a:avLst/>
                <a:gdLst>
                  <a:gd name="connsiteX0" fmla="*/ 0 w 2667182"/>
                  <a:gd name="connsiteY0" fmla="*/ 156764 h 1567643"/>
                  <a:gd name="connsiteX1" fmla="*/ 156764 w 2667182"/>
                  <a:gd name="connsiteY1" fmla="*/ 0 h 1567643"/>
                  <a:gd name="connsiteX2" fmla="*/ 2510418 w 2667182"/>
                  <a:gd name="connsiteY2" fmla="*/ 0 h 1567643"/>
                  <a:gd name="connsiteX3" fmla="*/ 2667182 w 2667182"/>
                  <a:gd name="connsiteY3" fmla="*/ 156764 h 1567643"/>
                  <a:gd name="connsiteX4" fmla="*/ 2667182 w 2667182"/>
                  <a:gd name="connsiteY4" fmla="*/ 1410879 h 1567643"/>
                  <a:gd name="connsiteX5" fmla="*/ 2510418 w 2667182"/>
                  <a:gd name="connsiteY5" fmla="*/ 1567643 h 1567643"/>
                  <a:gd name="connsiteX6" fmla="*/ 156764 w 2667182"/>
                  <a:gd name="connsiteY6" fmla="*/ 1567643 h 1567643"/>
                  <a:gd name="connsiteX7" fmla="*/ 0 w 2667182"/>
                  <a:gd name="connsiteY7" fmla="*/ 1410879 h 1567643"/>
                  <a:gd name="connsiteX8" fmla="*/ 0 w 2667182"/>
                  <a:gd name="connsiteY8" fmla="*/ 156764 h 1567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182" h="1567643">
                    <a:moveTo>
                      <a:pt x="0" y="156764"/>
                    </a:moveTo>
                    <a:cubicBezTo>
                      <a:pt x="0" y="70186"/>
                      <a:pt x="70186" y="0"/>
                      <a:pt x="156764" y="0"/>
                    </a:cubicBezTo>
                    <a:lnTo>
                      <a:pt x="2510418" y="0"/>
                    </a:lnTo>
                    <a:cubicBezTo>
                      <a:pt x="2596996" y="0"/>
                      <a:pt x="2667182" y="70186"/>
                      <a:pt x="2667182" y="156764"/>
                    </a:cubicBezTo>
                    <a:lnTo>
                      <a:pt x="2667182" y="1410879"/>
                    </a:lnTo>
                    <a:cubicBezTo>
                      <a:pt x="2667182" y="1497457"/>
                      <a:pt x="2596996" y="1567643"/>
                      <a:pt x="2510418" y="1567643"/>
                    </a:cubicBezTo>
                    <a:lnTo>
                      <a:pt x="156764" y="1567643"/>
                    </a:lnTo>
                    <a:cubicBezTo>
                      <a:pt x="70186" y="1567643"/>
                      <a:pt x="0" y="1497457"/>
                      <a:pt x="0" y="1410879"/>
                    </a:cubicBezTo>
                    <a:lnTo>
                      <a:pt x="0" y="15676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2">
                    <a:lumMod val="50000"/>
                    <a:lumOff val="50000"/>
                  </a:schemeClr>
                </a:solidFill>
                <a:prstDash val="sysDash"/>
              </a:ln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rgbClr r="0" g="0" b="0"/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1635" tIns="91635" rIns="91635" bIns="91635" anchor="ctr"/>
              <a:lstStyle>
                <a:lvl1pPr marL="342900" indent="-342900"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>
                  <a:defRPr sz="28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8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8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lvl="1">
                  <a:spcBef>
                    <a:spcPct val="25000"/>
                  </a:spcBef>
                  <a:buFont typeface="Arial" charset="0"/>
                  <a:buChar char="•"/>
                  <a:defRPr/>
                </a:pPr>
                <a:endParaRPr lang="en-GB" sz="1200" dirty="0" smtClean="0">
                  <a:solidFill>
                    <a:srgbClr val="003399"/>
                  </a:solidFill>
                  <a:latin typeface="Gill Sans MT" pitchFamily="34" charset="0"/>
                </a:endParaRPr>
              </a:p>
              <a:p>
                <a:pPr lvl="1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200" dirty="0" smtClean="0">
                  <a:solidFill>
                    <a:srgbClr val="7F7F7F"/>
                  </a:solidFill>
                  <a:latin typeface="Gill Sans MT" pitchFamily="34" charset="0"/>
                </a:endParaRPr>
              </a:p>
            </p:txBody>
          </p:sp>
          <p:sp>
            <p:nvSpPr>
              <p:cNvPr id="45099" name="Rectangle 10"/>
              <p:cNvSpPr>
                <a:spLocks noChangeArrowheads="1"/>
              </p:cNvSpPr>
              <p:nvPr/>
            </p:nvSpPr>
            <p:spPr bwMode="auto">
              <a:xfrm>
                <a:off x="259079" y="4134321"/>
                <a:ext cx="3027738" cy="9996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85725" indent="-85725">
                  <a:spcBef>
                    <a:spcPct val="25000"/>
                  </a:spcBef>
                  <a:buFont typeface="Arial" charset="0"/>
                  <a:buChar char="•"/>
                  <a:defRPr/>
                </a:pPr>
                <a:r>
                  <a:rPr lang="ru-RU" sz="1400" dirty="0">
                    <a:solidFill>
                      <a:srgbClr val="FFFFFF"/>
                    </a:solidFill>
                    <a:latin typeface="Gill Sans MT" pitchFamily="34" charset="0"/>
                    <a:cs typeface="+mn-cs"/>
                  </a:rPr>
                  <a:t>Валютно-финансовая статистика </a:t>
                </a:r>
                <a:endParaRPr lang="de-DE" sz="1400" dirty="0">
                  <a:solidFill>
                    <a:srgbClr val="FFFFFF"/>
                  </a:solidFill>
                  <a:latin typeface="Gill Sans MT" pitchFamily="34" charset="0"/>
                  <a:cs typeface="+mn-cs"/>
                </a:endParaRPr>
              </a:p>
              <a:p>
                <a:pPr marL="85725" indent="-85725">
                  <a:spcBef>
                    <a:spcPct val="25000"/>
                  </a:spcBef>
                  <a:buFont typeface="Arial" charset="0"/>
                  <a:buChar char="•"/>
                  <a:defRPr/>
                </a:pPr>
                <a:r>
                  <a:rPr lang="ru-RU" sz="1400" dirty="0">
                    <a:solidFill>
                      <a:srgbClr val="FFFFFF"/>
                    </a:solidFill>
                    <a:latin typeface="Gill Sans MT" pitchFamily="34" charset="0"/>
                    <a:cs typeface="+mn-cs"/>
                  </a:rPr>
                  <a:t>Квартальные финансовые счета</a:t>
                </a:r>
                <a:endParaRPr lang="de-DE" sz="1400" dirty="0">
                  <a:solidFill>
                    <a:srgbClr val="FFFFFF"/>
                  </a:solidFill>
                  <a:latin typeface="Gill Sans MT" pitchFamily="34" charset="0"/>
                  <a:cs typeface="+mn-cs"/>
                </a:endParaRPr>
              </a:p>
              <a:p>
                <a:pPr marL="85725" indent="-85725">
                  <a:spcBef>
                    <a:spcPct val="25000"/>
                  </a:spcBef>
                  <a:buFont typeface="Arial" charset="0"/>
                  <a:buChar char="•"/>
                  <a:defRPr/>
                </a:pPr>
                <a:r>
                  <a:rPr lang="ru-RU" sz="1400" dirty="0">
                    <a:solidFill>
                      <a:srgbClr val="FFFFFF"/>
                    </a:solidFill>
                    <a:latin typeface="Gill Sans MT" pitchFamily="34" charset="0"/>
                    <a:cs typeface="+mn-cs"/>
                  </a:rPr>
                  <a:t>Статистика финансовой стабильности</a:t>
                </a:r>
                <a:endParaRPr lang="de-DE" sz="1400" dirty="0">
                  <a:solidFill>
                    <a:srgbClr val="FFFFFF"/>
                  </a:solidFill>
                  <a:latin typeface="Gill Sans MT" pitchFamily="34" charset="0"/>
                  <a:cs typeface="+mn-cs"/>
                </a:endParaRPr>
              </a:p>
            </p:txBody>
          </p:sp>
        </p:grpSp>
        <p:sp>
          <p:nvSpPr>
            <p:cNvPr id="330775" name="Rectangle 43"/>
            <p:cNvSpPr>
              <a:spLocks noChangeArrowheads="1"/>
            </p:cNvSpPr>
            <p:nvPr/>
          </p:nvSpPr>
          <p:spPr bwMode="auto">
            <a:xfrm>
              <a:off x="3170114" y="1534484"/>
              <a:ext cx="2991140" cy="289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1400" dirty="0" smtClean="0">
                  <a:solidFill>
                    <a:srgbClr val="003399"/>
                  </a:solidFill>
                  <a:latin typeface="Gill Sans MT" pitchFamily="34" charset="0"/>
                </a:rPr>
                <a:t>Меморандум о взаимопонимании</a:t>
              </a:r>
              <a:endParaRPr lang="en-GB" sz="1400" dirty="0">
                <a:solidFill>
                  <a:srgbClr val="003399"/>
                </a:solidFill>
                <a:latin typeface="Gill Sans MT" pitchFamily="34" charset="0"/>
              </a:endParaRPr>
            </a:p>
          </p:txBody>
        </p:sp>
        <p:grpSp>
          <p:nvGrpSpPr>
            <p:cNvPr id="330776" name="Group 44"/>
            <p:cNvGrpSpPr>
              <a:grpSpLocks/>
            </p:cNvGrpSpPr>
            <p:nvPr/>
          </p:nvGrpSpPr>
          <p:grpSpPr bwMode="auto">
            <a:xfrm>
              <a:off x="2606673" y="1678954"/>
              <a:ext cx="4032250" cy="3509103"/>
              <a:chOff x="2720642" y="3097605"/>
              <a:chExt cx="4030935" cy="3509131"/>
            </a:xfrm>
          </p:grpSpPr>
          <p:pic>
            <p:nvPicPr>
              <p:cNvPr id="330788" name="Picture 3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7798" y="5485857"/>
                <a:ext cx="1181100" cy="409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0789" name="Rectangle 38"/>
              <p:cNvSpPr>
                <a:spLocks noChangeArrowheads="1"/>
              </p:cNvSpPr>
              <p:nvPr/>
            </p:nvSpPr>
            <p:spPr bwMode="auto">
              <a:xfrm>
                <a:off x="3414312" y="5911619"/>
                <a:ext cx="2812132" cy="695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1400" dirty="0" smtClean="0">
                    <a:solidFill>
                      <a:srgbClr val="003399"/>
                    </a:solidFill>
                    <a:latin typeface="Gill Sans MT" pitchFamily="34" charset="0"/>
                  </a:rPr>
                  <a:t>Комитет по валютной и финансовой статистике и статистике платежного баланса</a:t>
                </a:r>
                <a:endParaRPr lang="de-DE" sz="1400" dirty="0">
                  <a:solidFill>
                    <a:srgbClr val="003399"/>
                  </a:solidFill>
                  <a:latin typeface="Gill Sans MT" pitchFamily="34" charset="0"/>
                </a:endParaRPr>
              </a:p>
            </p:txBody>
          </p:sp>
          <p:cxnSp>
            <p:nvCxnSpPr>
              <p:cNvPr id="58" name="Straight Arrow Connector 57"/>
              <p:cNvCxnSpPr/>
              <p:nvPr/>
            </p:nvCxnSpPr>
            <p:spPr bwMode="auto">
              <a:xfrm flipH="1">
                <a:off x="6226286" y="3105074"/>
                <a:ext cx="525291" cy="0"/>
              </a:xfrm>
              <a:prstGeom prst="straightConnector1">
                <a:avLst/>
              </a:prstGeom>
              <a:solidFill>
                <a:schemeClr val="accent1">
                  <a:alpha val="38823"/>
                </a:schemeClr>
              </a:solidFill>
              <a:ln w="381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Straight Arrow Connector 58"/>
              <p:cNvCxnSpPr/>
              <p:nvPr/>
            </p:nvCxnSpPr>
            <p:spPr bwMode="auto">
              <a:xfrm flipH="1">
                <a:off x="2720642" y="3097605"/>
                <a:ext cx="563379" cy="0"/>
              </a:xfrm>
              <a:prstGeom prst="straightConnector1">
                <a:avLst/>
              </a:prstGeom>
              <a:solidFill>
                <a:schemeClr val="accent1">
                  <a:alpha val="38823"/>
                </a:schemeClr>
              </a:solidFill>
              <a:ln w="38100" cap="flat" cmpd="sng" algn="ctr">
                <a:solidFill>
                  <a:schemeClr val="bg2">
                    <a:lumMod val="60000"/>
                    <a:lumOff val="40000"/>
                  </a:schemeClr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0777" name="Group 46"/>
            <p:cNvGrpSpPr>
              <a:grpSpLocks/>
            </p:cNvGrpSpPr>
            <p:nvPr/>
          </p:nvGrpSpPr>
          <p:grpSpPr bwMode="auto">
            <a:xfrm>
              <a:off x="87311" y="1067949"/>
              <a:ext cx="3265488" cy="1222703"/>
              <a:chOff x="35495" y="756087"/>
              <a:chExt cx="3101248" cy="1301926"/>
            </a:xfrm>
          </p:grpSpPr>
          <p:sp>
            <p:nvSpPr>
              <p:cNvPr id="52" name="Freeform 51"/>
              <p:cNvSpPr/>
              <p:nvPr/>
            </p:nvSpPr>
            <p:spPr bwMode="auto">
              <a:xfrm>
                <a:off x="35495" y="756087"/>
                <a:ext cx="3101248" cy="1301926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5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87295" tIns="600119" rIns="987295" bIns="53340" spcCol="1270" anchor="ctr"/>
              <a:lstStyle/>
              <a:p>
                <a:pPr defTabSz="6223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30787" name="Rectangle 2"/>
              <p:cNvSpPr>
                <a:spLocks noChangeArrowheads="1"/>
              </p:cNvSpPr>
              <p:nvPr/>
            </p:nvSpPr>
            <p:spPr bwMode="auto">
              <a:xfrm>
                <a:off x="651514" y="1368486"/>
                <a:ext cx="1959056" cy="675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ru-RU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Европейская система центральных банков</a:t>
                </a:r>
                <a:r>
                  <a:rPr lang="de-DE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 (</a:t>
                </a:r>
                <a:r>
                  <a:rPr lang="ru-RU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ЕСЦБ</a:t>
                </a:r>
                <a:r>
                  <a:rPr lang="de-DE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)/</a:t>
                </a:r>
                <a:r>
                  <a:rPr lang="ru-RU" sz="1400" dirty="0" err="1" smtClean="0">
                    <a:solidFill>
                      <a:srgbClr val="FFFFFF"/>
                    </a:solidFill>
                    <a:latin typeface="Gill Sans MT" pitchFamily="34" charset="0"/>
                  </a:rPr>
                  <a:t>Евросистема</a:t>
                </a:r>
                <a:endParaRPr lang="de-DE" sz="1400" dirty="0">
                  <a:solidFill>
                    <a:srgbClr val="FFFFFF"/>
                  </a:solidFill>
                  <a:latin typeface="Gill Sans MT" pitchFamily="34" charset="0"/>
                </a:endParaRPr>
              </a:p>
            </p:txBody>
          </p:sp>
        </p:grpSp>
        <p:grpSp>
          <p:nvGrpSpPr>
            <p:cNvPr id="330778" name="Group 47"/>
            <p:cNvGrpSpPr>
              <a:grpSpLocks/>
            </p:cNvGrpSpPr>
            <p:nvPr/>
          </p:nvGrpSpPr>
          <p:grpSpPr bwMode="auto">
            <a:xfrm>
              <a:off x="6010274" y="1067949"/>
              <a:ext cx="3151187" cy="1357072"/>
              <a:chOff x="6148086" y="980728"/>
              <a:chExt cx="2798141" cy="1228293"/>
            </a:xfrm>
          </p:grpSpPr>
          <p:sp>
            <p:nvSpPr>
              <p:cNvPr id="50" name="Freeform 49"/>
              <p:cNvSpPr/>
              <p:nvPr/>
            </p:nvSpPr>
            <p:spPr bwMode="auto">
              <a:xfrm>
                <a:off x="6148086" y="980728"/>
                <a:ext cx="2798141" cy="1077285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5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00">
                    <a:moveTo>
                      <a:pt x="0" y="10000"/>
                    </a:moveTo>
                    <a:lnTo>
                      <a:pt x="5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close/>
                  </a:path>
                </a:pathLst>
              </a:custGeom>
              <a:solidFill>
                <a:schemeClr val="accent2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987295" tIns="600119" rIns="987295" bIns="53340" spcCol="1270" anchor="ctr"/>
              <a:lstStyle/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600" dirty="0">
                  <a:solidFill>
                    <a:srgbClr val="FFFFFF"/>
                  </a:solidFill>
                </a:endParaRPr>
              </a:p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600" dirty="0">
                  <a:solidFill>
                    <a:srgbClr val="FFFFFF"/>
                  </a:solidFill>
                </a:endParaRPr>
              </a:p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n-GB" sz="1600" dirty="0">
                    <a:solidFill>
                      <a:srgbClr val="FFFFFF"/>
                    </a:solidFill>
                  </a:rPr>
                  <a:t> </a:t>
                </a:r>
              </a:p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500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330783" name="Rectangle 58"/>
              <p:cNvSpPr>
                <a:spLocks noChangeArrowheads="1"/>
              </p:cNvSpPr>
              <p:nvPr/>
            </p:nvSpPr>
            <p:spPr bwMode="auto">
              <a:xfrm>
                <a:off x="6501125" y="1405545"/>
                <a:ext cx="2060974" cy="803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ru-RU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Европейская статистическая система</a:t>
                </a:r>
                <a:r>
                  <a:rPr lang="de-DE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 </a:t>
                </a:r>
                <a:r>
                  <a:rPr lang="en-GB" sz="1400" dirty="0">
                    <a:solidFill>
                      <a:srgbClr val="FFFFFF"/>
                    </a:solidFill>
                    <a:latin typeface="Gill Sans MT" pitchFamily="34" charset="0"/>
                  </a:rPr>
                  <a:t/>
                </a:r>
                <a:br>
                  <a:rPr lang="en-GB" sz="1400" dirty="0">
                    <a:solidFill>
                      <a:srgbClr val="FFFFFF"/>
                    </a:solidFill>
                    <a:latin typeface="Gill Sans MT" pitchFamily="34" charset="0"/>
                  </a:rPr>
                </a:br>
                <a:r>
                  <a:rPr lang="en-GB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(</a:t>
                </a:r>
                <a:r>
                  <a:rPr lang="ru-RU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ЕСС</a:t>
                </a:r>
                <a:r>
                  <a:rPr lang="en-GB" sz="1400" dirty="0" smtClean="0">
                    <a:solidFill>
                      <a:srgbClr val="FFFFFF"/>
                    </a:solidFill>
                    <a:latin typeface="Gill Sans MT" pitchFamily="34" charset="0"/>
                  </a:rPr>
                  <a:t>) </a:t>
                </a:r>
                <a:endParaRPr lang="en-GB" sz="1400" dirty="0">
                  <a:solidFill>
                    <a:srgbClr val="FFFFFF"/>
                  </a:solidFill>
                  <a:latin typeface="Gill Sans MT" pitchFamily="34" charset="0"/>
                </a:endParaRPr>
              </a:p>
              <a:p>
                <a:pPr algn="ctr" defTabSz="622300" eaLnBrk="0" hangingPunct="0">
                  <a:lnSpc>
                    <a:spcPct val="90000"/>
                  </a:lnSpc>
                  <a:spcAft>
                    <a:spcPct val="35000"/>
                  </a:spcAft>
                </a:pPr>
                <a:endParaRPr lang="en-GB" sz="1400" dirty="0">
                  <a:solidFill>
                    <a:srgbClr val="FFFFFF"/>
                  </a:solidFill>
                  <a:latin typeface="Gill Sans MT" pitchFamily="34" charset="0"/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 bwMode="auto">
            <a:xfrm>
              <a:off x="2935286" y="5182150"/>
              <a:ext cx="3420182" cy="10499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defRPr/>
              </a:pPr>
              <a:r>
                <a:rPr lang="ru-RU" sz="1400" dirty="0" smtClean="0">
                  <a:solidFill>
                    <a:srgbClr val="FFFFFF"/>
                  </a:solidFill>
                  <a:latin typeface="Gill Sans MT" pitchFamily="34" charset="0"/>
                  <a:cs typeface="+mn-cs"/>
                </a:rPr>
                <a:t>Совместная ответственность</a:t>
              </a:r>
              <a:endParaRPr lang="de-DE" sz="1400" dirty="0">
                <a:solidFill>
                  <a:srgbClr val="FFFFFF"/>
                </a:solidFill>
                <a:latin typeface="Gill Sans MT" pitchFamily="34" charset="0"/>
                <a:cs typeface="+mn-cs"/>
              </a:endParaRPr>
            </a:p>
            <a:p>
              <a:pPr marL="85725" indent="-85725">
                <a:spcBef>
                  <a:spcPct val="25000"/>
                </a:spcBef>
                <a:buFont typeface="Arial" charset="0"/>
                <a:buChar char="•"/>
                <a:defRPr/>
              </a:pPr>
              <a:r>
                <a:rPr lang="ru-RU" sz="1400" dirty="0" smtClean="0">
                  <a:solidFill>
                    <a:srgbClr val="FFFFFF"/>
                  </a:solidFill>
                  <a:latin typeface="Gill Sans MT" pitchFamily="34" charset="0"/>
                  <a:cs typeface="+mn-cs"/>
                </a:rPr>
                <a:t>Платежный баланс</a:t>
              </a:r>
              <a:endParaRPr lang="de-DE" sz="1400" dirty="0">
                <a:solidFill>
                  <a:srgbClr val="FFFFFF"/>
                </a:solidFill>
                <a:latin typeface="Gill Sans MT" pitchFamily="34" charset="0"/>
                <a:cs typeface="+mn-cs"/>
              </a:endParaRPr>
            </a:p>
            <a:p>
              <a:pPr marL="85725" indent="-85725">
                <a:spcBef>
                  <a:spcPct val="25000"/>
                </a:spcBef>
                <a:buFont typeface="Arial" charset="0"/>
                <a:buChar char="•"/>
                <a:defRPr/>
              </a:pPr>
              <a:r>
                <a:rPr lang="ru-RU" sz="1400" dirty="0" smtClean="0">
                  <a:solidFill>
                    <a:srgbClr val="FFFFFF"/>
                  </a:solidFill>
                  <a:latin typeface="Gill Sans MT" pitchFamily="34" charset="0"/>
                  <a:cs typeface="+mn-cs"/>
                </a:rPr>
                <a:t>Европейские отраслевые счета</a:t>
              </a:r>
              <a:r>
                <a:rPr lang="de-DE" sz="1400" dirty="0" smtClean="0">
                  <a:solidFill>
                    <a:srgbClr val="FFFFFF"/>
                  </a:solidFill>
                  <a:latin typeface="Gill Sans MT" pitchFamily="34" charset="0"/>
                  <a:cs typeface="+mn-cs"/>
                </a:rPr>
                <a:t>  </a:t>
              </a:r>
              <a:endParaRPr lang="de-DE" sz="1400" dirty="0">
                <a:solidFill>
                  <a:srgbClr val="FFFFFF"/>
                </a:solidFill>
                <a:latin typeface="Gill Sans MT" pitchFamily="34" charset="0"/>
                <a:cs typeface="+mn-cs"/>
              </a:endParaRPr>
            </a:p>
            <a:p>
              <a:pPr marL="85725" indent="-85725">
                <a:spcBef>
                  <a:spcPct val="25000"/>
                </a:spcBef>
                <a:buFont typeface="Arial" charset="0"/>
                <a:buChar char="•"/>
                <a:defRPr/>
              </a:pPr>
              <a:r>
                <a:rPr lang="ru-RU" sz="1400" dirty="0" smtClean="0">
                  <a:solidFill>
                    <a:srgbClr val="FFFFFF"/>
                  </a:solidFill>
                  <a:latin typeface="Gill Sans MT" pitchFamily="34" charset="0"/>
                  <a:cs typeface="+mn-cs"/>
                </a:rPr>
                <a:t>Статистическая инфраструктура</a:t>
              </a:r>
              <a:endParaRPr lang="de-DE" sz="1400" dirty="0">
                <a:solidFill>
                  <a:srgbClr val="FFFFFF"/>
                </a:solidFill>
                <a:latin typeface="Gill Sans MT" pitchFamily="34" charset="0"/>
                <a:cs typeface="+mn-cs"/>
              </a:endParaRPr>
            </a:p>
          </p:txBody>
        </p:sp>
      </p:grpSp>
      <p:pic>
        <p:nvPicPr>
          <p:cNvPr id="33076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8" y="3171825"/>
            <a:ext cx="879792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0762" name="Rectangle 74"/>
          <p:cNvSpPr>
            <a:spLocks noChangeArrowheads="1"/>
          </p:cNvSpPr>
          <p:nvPr/>
        </p:nvSpPr>
        <p:spPr bwMode="auto">
          <a:xfrm>
            <a:off x="3273425" y="3657600"/>
            <a:ext cx="26638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400" dirty="0">
                <a:solidFill>
                  <a:srgbClr val="C00000"/>
                </a:solidFill>
                <a:latin typeface="Gill Sans MT" pitchFamily="34" charset="0"/>
              </a:rPr>
              <a:t>+ </a:t>
            </a:r>
            <a:r>
              <a:rPr lang="ru-RU" sz="1400" dirty="0" smtClean="0">
                <a:solidFill>
                  <a:srgbClr val="C00000"/>
                </a:solidFill>
                <a:latin typeface="Gill Sans MT" pitchFamily="34" charset="0"/>
              </a:rPr>
              <a:t>новое</a:t>
            </a:r>
            <a:r>
              <a:rPr lang="en-GB" sz="1400" dirty="0" smtClean="0">
                <a:solidFill>
                  <a:srgbClr val="C00000"/>
                </a:solidFill>
                <a:latin typeface="Gill Sans MT" pitchFamily="34" charset="0"/>
              </a:rPr>
              <a:t>: </a:t>
            </a:r>
            <a:endParaRPr lang="en-GB" sz="1400" dirty="0">
              <a:solidFill>
                <a:srgbClr val="C00000"/>
              </a:solidFill>
              <a:latin typeface="Gill Sans MT" pitchFamily="34" charset="0"/>
            </a:endParaRP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Gill Sans MT" pitchFamily="34" charset="0"/>
              </a:rPr>
              <a:t>Европейский статистический форум</a:t>
            </a:r>
            <a:endParaRPr lang="en-GB" sz="1400" dirty="0">
              <a:solidFill>
                <a:srgbClr val="C00000"/>
              </a:solidFill>
              <a:latin typeface="Gill Sans MT" pitchFamily="34" charset="0"/>
            </a:endParaRPr>
          </a:p>
        </p:txBody>
      </p:sp>
      <p:sp>
        <p:nvSpPr>
          <p:cNvPr id="76" name="Freeform 75"/>
          <p:cNvSpPr/>
          <p:nvPr/>
        </p:nvSpPr>
        <p:spPr bwMode="auto">
          <a:xfrm>
            <a:off x="224275" y="3607486"/>
            <a:ext cx="2881061" cy="461267"/>
          </a:xfrm>
          <a:custGeom>
            <a:avLst/>
            <a:gdLst>
              <a:gd name="connsiteX0" fmla="*/ 0 w 2667182"/>
              <a:gd name="connsiteY0" fmla="*/ 156764 h 1567643"/>
              <a:gd name="connsiteX1" fmla="*/ 156764 w 2667182"/>
              <a:gd name="connsiteY1" fmla="*/ 0 h 1567643"/>
              <a:gd name="connsiteX2" fmla="*/ 2510418 w 2667182"/>
              <a:gd name="connsiteY2" fmla="*/ 0 h 1567643"/>
              <a:gd name="connsiteX3" fmla="*/ 2667182 w 2667182"/>
              <a:gd name="connsiteY3" fmla="*/ 156764 h 1567643"/>
              <a:gd name="connsiteX4" fmla="*/ 2667182 w 2667182"/>
              <a:gd name="connsiteY4" fmla="*/ 1410879 h 1567643"/>
              <a:gd name="connsiteX5" fmla="*/ 2510418 w 2667182"/>
              <a:gd name="connsiteY5" fmla="*/ 1567643 h 1567643"/>
              <a:gd name="connsiteX6" fmla="*/ 156764 w 2667182"/>
              <a:gd name="connsiteY6" fmla="*/ 1567643 h 1567643"/>
              <a:gd name="connsiteX7" fmla="*/ 0 w 2667182"/>
              <a:gd name="connsiteY7" fmla="*/ 1410879 h 1567643"/>
              <a:gd name="connsiteX8" fmla="*/ 0 w 2667182"/>
              <a:gd name="connsiteY8" fmla="*/ 156764 h 156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182" h="1567643">
                <a:moveTo>
                  <a:pt x="0" y="156764"/>
                </a:moveTo>
                <a:cubicBezTo>
                  <a:pt x="0" y="70186"/>
                  <a:pt x="70186" y="0"/>
                  <a:pt x="156764" y="0"/>
                </a:cubicBezTo>
                <a:lnTo>
                  <a:pt x="2510418" y="0"/>
                </a:lnTo>
                <a:cubicBezTo>
                  <a:pt x="2596996" y="0"/>
                  <a:pt x="2667182" y="70186"/>
                  <a:pt x="2667182" y="156764"/>
                </a:cubicBezTo>
                <a:lnTo>
                  <a:pt x="2667182" y="1410879"/>
                </a:lnTo>
                <a:cubicBezTo>
                  <a:pt x="2667182" y="1497457"/>
                  <a:pt x="2596996" y="1567643"/>
                  <a:pt x="2510418" y="1567643"/>
                </a:cubicBezTo>
                <a:lnTo>
                  <a:pt x="156764" y="1567643"/>
                </a:lnTo>
                <a:cubicBezTo>
                  <a:pt x="70186" y="1567643"/>
                  <a:pt x="0" y="1497457"/>
                  <a:pt x="0" y="1410879"/>
                </a:cubicBezTo>
                <a:lnTo>
                  <a:pt x="0" y="156764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tx2">
                <a:lumMod val="50000"/>
                <a:lumOff val="50000"/>
              </a:schemeClr>
            </a:solidFill>
            <a:prstDash val="sysDash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635" tIns="91635" rIns="91635" bIns="91635" anchor="ctr"/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5000"/>
              </a:spcBef>
              <a:buFont typeface="Arial" charset="0"/>
              <a:buChar char="•"/>
              <a:defRPr/>
            </a:pPr>
            <a:endParaRPr lang="en-GB" sz="1200" dirty="0" smtClean="0">
              <a:solidFill>
                <a:srgbClr val="003399"/>
              </a:solidFill>
              <a:latin typeface="Gill Sans MT" pitchFamily="34" charset="0"/>
            </a:endParaRPr>
          </a:p>
          <a:p>
            <a:pPr lvl="1" eaLnBrk="0" hangingPunct="0">
              <a:lnSpc>
                <a:spcPct val="90000"/>
              </a:lnSpc>
              <a:spcAft>
                <a:spcPct val="35000"/>
              </a:spcAft>
              <a:defRPr/>
            </a:pPr>
            <a:endParaRPr lang="en-GB" sz="1200" dirty="0" smtClean="0">
              <a:solidFill>
                <a:srgbClr val="7F7F7F"/>
              </a:solidFill>
              <a:latin typeface="Gill Sans MT" pitchFamily="34" charset="0"/>
            </a:endParaRPr>
          </a:p>
        </p:txBody>
      </p:sp>
      <p:sp>
        <p:nvSpPr>
          <p:cNvPr id="330766" name="Rectangle 10"/>
          <p:cNvSpPr>
            <a:spLocks noChangeArrowheads="1"/>
          </p:cNvSpPr>
          <p:nvPr/>
        </p:nvSpPr>
        <p:spPr bwMode="auto">
          <a:xfrm>
            <a:off x="223838" y="3630613"/>
            <a:ext cx="3248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lvl="2" indent="-279400">
              <a:spcBef>
                <a:spcPct val="25000"/>
              </a:spcBef>
            </a:pPr>
            <a:r>
              <a:rPr lang="ru-RU" sz="1800" dirty="0" smtClean="0">
                <a:solidFill>
                  <a:srgbClr val="FFFFFF"/>
                </a:solidFill>
                <a:latin typeface="Gill Sans MT" pitchFamily="34" charset="0"/>
              </a:rPr>
              <a:t>Комитет по статистике</a:t>
            </a:r>
            <a:endParaRPr lang="de-DE" sz="1800" dirty="0">
              <a:solidFill>
                <a:srgbClr val="FFFFFF"/>
              </a:solidFill>
              <a:latin typeface="Gill Sans MT" pitchFamily="34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6156176" y="3573015"/>
            <a:ext cx="2881061" cy="669297"/>
          </a:xfrm>
          <a:custGeom>
            <a:avLst/>
            <a:gdLst>
              <a:gd name="connsiteX0" fmla="*/ 0 w 2667182"/>
              <a:gd name="connsiteY0" fmla="*/ 156764 h 1567643"/>
              <a:gd name="connsiteX1" fmla="*/ 156764 w 2667182"/>
              <a:gd name="connsiteY1" fmla="*/ 0 h 1567643"/>
              <a:gd name="connsiteX2" fmla="*/ 2510418 w 2667182"/>
              <a:gd name="connsiteY2" fmla="*/ 0 h 1567643"/>
              <a:gd name="connsiteX3" fmla="*/ 2667182 w 2667182"/>
              <a:gd name="connsiteY3" fmla="*/ 156764 h 1567643"/>
              <a:gd name="connsiteX4" fmla="*/ 2667182 w 2667182"/>
              <a:gd name="connsiteY4" fmla="*/ 1410879 h 1567643"/>
              <a:gd name="connsiteX5" fmla="*/ 2510418 w 2667182"/>
              <a:gd name="connsiteY5" fmla="*/ 1567643 h 1567643"/>
              <a:gd name="connsiteX6" fmla="*/ 156764 w 2667182"/>
              <a:gd name="connsiteY6" fmla="*/ 1567643 h 1567643"/>
              <a:gd name="connsiteX7" fmla="*/ 0 w 2667182"/>
              <a:gd name="connsiteY7" fmla="*/ 1410879 h 1567643"/>
              <a:gd name="connsiteX8" fmla="*/ 0 w 2667182"/>
              <a:gd name="connsiteY8" fmla="*/ 156764 h 1567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182" h="1567643">
                <a:moveTo>
                  <a:pt x="0" y="156764"/>
                </a:moveTo>
                <a:cubicBezTo>
                  <a:pt x="0" y="70186"/>
                  <a:pt x="70186" y="0"/>
                  <a:pt x="156764" y="0"/>
                </a:cubicBezTo>
                <a:lnTo>
                  <a:pt x="2510418" y="0"/>
                </a:lnTo>
                <a:cubicBezTo>
                  <a:pt x="2596996" y="0"/>
                  <a:pt x="2667182" y="70186"/>
                  <a:pt x="2667182" y="156764"/>
                </a:cubicBezTo>
                <a:lnTo>
                  <a:pt x="2667182" y="1410879"/>
                </a:lnTo>
                <a:cubicBezTo>
                  <a:pt x="2667182" y="1497457"/>
                  <a:pt x="2596996" y="1567643"/>
                  <a:pt x="2510418" y="1567643"/>
                </a:cubicBezTo>
                <a:lnTo>
                  <a:pt x="156764" y="1567643"/>
                </a:lnTo>
                <a:cubicBezTo>
                  <a:pt x="70186" y="1567643"/>
                  <a:pt x="0" y="1497457"/>
                  <a:pt x="0" y="1410879"/>
                </a:cubicBezTo>
                <a:lnTo>
                  <a:pt x="0" y="156764"/>
                </a:lnTo>
                <a:close/>
              </a:path>
            </a:pathLst>
          </a:custGeom>
          <a:solidFill>
            <a:srgbClr val="0070C0"/>
          </a:solidFill>
          <a:ln>
            <a:solidFill>
              <a:schemeClr val="tx2">
                <a:lumMod val="50000"/>
                <a:lumOff val="50000"/>
              </a:schemeClr>
            </a:solidFill>
            <a:prstDash val="sysDash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rgbClr r="0" g="0" b="0"/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635" tIns="91635" rIns="91635" bIns="91635" anchor="ctr"/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5000"/>
              </a:spcBef>
              <a:buFont typeface="Arial" charset="0"/>
              <a:buChar char="•"/>
              <a:defRPr/>
            </a:pPr>
            <a:endParaRPr lang="en-GB" sz="1200" dirty="0" smtClean="0">
              <a:solidFill>
                <a:srgbClr val="003399"/>
              </a:solidFill>
              <a:latin typeface="Gill Sans MT" pitchFamily="34" charset="0"/>
            </a:endParaRPr>
          </a:p>
          <a:p>
            <a:pPr lvl="1" eaLnBrk="0" hangingPunct="0">
              <a:lnSpc>
                <a:spcPct val="90000"/>
              </a:lnSpc>
              <a:spcAft>
                <a:spcPct val="35000"/>
              </a:spcAft>
              <a:defRPr/>
            </a:pPr>
            <a:endParaRPr lang="en-GB" sz="1200" dirty="0" smtClean="0">
              <a:solidFill>
                <a:srgbClr val="7F7F7F"/>
              </a:solidFill>
              <a:latin typeface="Gill Sans MT" pitchFamily="34" charset="0"/>
            </a:endParaRPr>
          </a:p>
        </p:txBody>
      </p:sp>
      <p:sp>
        <p:nvSpPr>
          <p:cNvPr id="330770" name="Rectangle 10"/>
          <p:cNvSpPr>
            <a:spLocks noChangeArrowheads="1"/>
          </p:cNvSpPr>
          <p:nvPr/>
        </p:nvSpPr>
        <p:spPr bwMode="auto">
          <a:xfrm>
            <a:off x="6156325" y="3595688"/>
            <a:ext cx="3248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8900" lvl="2" indent="-1588">
              <a:spcBef>
                <a:spcPct val="25000"/>
              </a:spcBef>
              <a:tabLst>
                <a:tab pos="88900" algn="l"/>
              </a:tabLst>
            </a:pPr>
            <a:r>
              <a:rPr lang="ru-RU" sz="1800" dirty="0" smtClean="0">
                <a:solidFill>
                  <a:srgbClr val="FFFFFF"/>
                </a:solidFill>
                <a:latin typeface="Gill Sans MT" pitchFamily="34" charset="0"/>
              </a:rPr>
              <a:t>Комитет европейской статистической системы</a:t>
            </a:r>
            <a:endParaRPr lang="de-DE" sz="1800" dirty="0">
              <a:solidFill>
                <a:srgbClr val="FFFFFF"/>
              </a:solidFill>
              <a:latin typeface="Gill Sans MT" pitchFamily="34" charset="0"/>
            </a:endParaRPr>
          </a:p>
        </p:txBody>
      </p:sp>
      <p:sp>
        <p:nvSpPr>
          <p:cNvPr id="330771" name="Rectangle 3"/>
          <p:cNvSpPr>
            <a:spLocks noChangeArrowheads="1"/>
          </p:cNvSpPr>
          <p:nvPr/>
        </p:nvSpPr>
        <p:spPr bwMode="auto">
          <a:xfrm>
            <a:off x="251520" y="4057327"/>
            <a:ext cx="20562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2" indent="-463550">
              <a:spcBef>
                <a:spcPct val="25000"/>
              </a:spcBef>
            </a:pPr>
            <a:r>
              <a:rPr lang="ru-RU" sz="1400" dirty="0" smtClean="0">
                <a:solidFill>
                  <a:srgbClr val="FFFFFF"/>
                </a:solidFill>
                <a:latin typeface="Gill Sans MT" pitchFamily="34" charset="0"/>
              </a:rPr>
              <a:t>Ответственность</a:t>
            </a:r>
            <a:endParaRPr lang="de-DE" sz="1600" dirty="0">
              <a:solidFill>
                <a:srgbClr val="FFFFFF"/>
              </a:solidFill>
              <a:latin typeface="Gill Sans MT" pitchFamily="34" charset="0"/>
            </a:endParaRPr>
          </a:p>
        </p:txBody>
      </p:sp>
      <p:sp>
        <p:nvSpPr>
          <p:cNvPr id="330772" name="Rectangle 3"/>
          <p:cNvSpPr>
            <a:spLocks noChangeArrowheads="1"/>
          </p:cNvSpPr>
          <p:nvPr/>
        </p:nvSpPr>
        <p:spPr bwMode="auto">
          <a:xfrm>
            <a:off x="250825" y="42863"/>
            <a:ext cx="8966200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33450">
              <a:tabLst>
                <a:tab pos="3676650" algn="l"/>
              </a:tabLst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Управление европейской статистикой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</a:rPr>
              <a:t>(1</a:t>
            </a:r>
            <a:r>
              <a:rPr lang="en-GB" sz="1800" b="1" dirty="0">
                <a:solidFill>
                  <a:schemeClr val="bg1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357688" y="6573663"/>
            <a:ext cx="414337" cy="239713"/>
          </a:xfrm>
        </p:spPr>
        <p:txBody>
          <a:bodyPr/>
          <a:lstStyle/>
          <a:p>
            <a:pPr>
              <a:defRPr/>
            </a:pPr>
            <a:fld id="{6A0FFEC0-196E-4CED-A419-6C5E578B7D4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Grp="1" noChangeArrowheads="1"/>
          </p:cNvSpPr>
          <p:nvPr>
            <p:ph idx="1"/>
          </p:nvPr>
        </p:nvSpPr>
        <p:spPr>
          <a:xfrm>
            <a:off x="106808" y="1052860"/>
            <a:ext cx="8929688" cy="4824412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chemeClr val="tx2"/>
                </a:solidFill>
              </a:rPr>
              <a:t>ЕСЦБ</a:t>
            </a:r>
            <a:r>
              <a:rPr lang="en-GB" dirty="0" smtClean="0"/>
              <a:t> </a:t>
            </a:r>
            <a:r>
              <a:rPr lang="ru-RU" dirty="0" smtClean="0"/>
              <a:t>и</a:t>
            </a:r>
            <a:r>
              <a:rPr lang="en-GB" dirty="0" smtClean="0"/>
              <a:t> </a:t>
            </a:r>
            <a:r>
              <a:rPr lang="ru-RU" b="1" dirty="0" smtClean="0">
                <a:solidFill>
                  <a:schemeClr val="tx2"/>
                </a:solidFill>
              </a:rPr>
              <a:t>Европейская статистическая система </a:t>
            </a:r>
            <a:r>
              <a:rPr lang="en-GB" dirty="0" smtClean="0"/>
              <a:t>(</a:t>
            </a:r>
            <a:r>
              <a:rPr lang="ru-RU" b="1" dirty="0" err="1" smtClean="0">
                <a:solidFill>
                  <a:schemeClr val="tx2"/>
                </a:solidFill>
              </a:rPr>
              <a:t>Евростат</a:t>
            </a:r>
            <a:r>
              <a:rPr lang="en-GB" dirty="0" smtClean="0"/>
              <a:t> </a:t>
            </a:r>
            <a:r>
              <a:rPr lang="ru-RU" dirty="0" smtClean="0"/>
              <a:t>и</a:t>
            </a:r>
            <a:r>
              <a:rPr lang="en-GB" dirty="0" smtClean="0"/>
              <a:t> </a:t>
            </a:r>
            <a:r>
              <a:rPr lang="ru-RU" b="1" dirty="0" smtClean="0">
                <a:solidFill>
                  <a:schemeClr val="tx2"/>
                </a:solidFill>
              </a:rPr>
              <a:t>Национальные статистические институты</a:t>
            </a:r>
            <a:r>
              <a:rPr lang="en-GB" dirty="0" smtClean="0"/>
              <a:t>) </a:t>
            </a:r>
            <a:r>
              <a:rPr lang="ru-RU" dirty="0" smtClean="0"/>
              <a:t>разрабатывают, производят и распространяют европейскую статистику</a:t>
            </a:r>
            <a:endParaRPr lang="en-GB" dirty="0"/>
          </a:p>
          <a:p>
            <a:pPr lvl="1"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Ø"/>
              <a:defRPr/>
            </a:pPr>
            <a:r>
              <a:rPr lang="ru-RU" sz="2200" dirty="0" smtClean="0">
                <a:ea typeface="+mn-ea"/>
              </a:rPr>
              <a:t>в рамках отдельных правовых основ</a:t>
            </a:r>
            <a:r>
              <a:rPr lang="en-GB" sz="2200" dirty="0" smtClean="0">
                <a:ea typeface="+mn-ea"/>
              </a:rPr>
              <a:t>, </a:t>
            </a:r>
            <a:r>
              <a:rPr lang="ru-RU" sz="2200" dirty="0" smtClean="0">
                <a:ea typeface="+mn-ea"/>
              </a:rPr>
              <a:t>отражающих их соответствующие структуры управления</a:t>
            </a:r>
            <a:endParaRPr lang="en-GB" sz="2200" dirty="0">
              <a:ea typeface="+mn-ea"/>
            </a:endParaRPr>
          </a:p>
          <a:p>
            <a:pPr lvl="1"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Ø"/>
              <a:defRPr/>
            </a:pPr>
            <a:r>
              <a:rPr lang="ru-RU" sz="2200" dirty="0" smtClean="0">
                <a:ea typeface="+mn-ea"/>
              </a:rPr>
              <a:t>Меморандум о взаимопонимании между</a:t>
            </a:r>
            <a:r>
              <a:rPr lang="en-GB" sz="2200" dirty="0" smtClean="0">
                <a:ea typeface="+mn-ea"/>
              </a:rPr>
              <a:t> </a:t>
            </a:r>
            <a:r>
              <a:rPr lang="ru-RU" sz="2200" b="1" dirty="0" smtClean="0">
                <a:solidFill>
                  <a:schemeClr val="tx2"/>
                </a:solidFill>
                <a:ea typeface="+mn-ea"/>
              </a:rPr>
              <a:t>ЕСС </a:t>
            </a:r>
            <a:r>
              <a:rPr lang="ru-RU" sz="2200" dirty="0" smtClean="0">
                <a:ea typeface="+mn-ea"/>
              </a:rPr>
              <a:t>и</a:t>
            </a:r>
            <a:r>
              <a:rPr lang="en-GB" sz="2200" dirty="0" smtClean="0">
                <a:ea typeface="+mn-ea"/>
              </a:rPr>
              <a:t> </a:t>
            </a:r>
            <a:r>
              <a:rPr lang="ru-RU" sz="2200" b="1" dirty="0" smtClean="0">
                <a:solidFill>
                  <a:schemeClr val="tx2"/>
                </a:solidFill>
                <a:ea typeface="+mn-ea"/>
              </a:rPr>
              <a:t>ЕСЦБ</a:t>
            </a:r>
            <a:r>
              <a:rPr lang="en-GB" sz="2200" dirty="0" smtClean="0">
                <a:ea typeface="+mn-ea"/>
              </a:rPr>
              <a:t> (</a:t>
            </a:r>
            <a:r>
              <a:rPr lang="ru-RU" sz="2200" b="1" dirty="0" smtClean="0">
                <a:solidFill>
                  <a:schemeClr val="tx2"/>
                </a:solidFill>
                <a:ea typeface="+mn-ea"/>
              </a:rPr>
              <a:t>подписан в</a:t>
            </a:r>
            <a:r>
              <a:rPr lang="en-GB" sz="2200" dirty="0" smtClean="0">
                <a:ea typeface="+mn-ea"/>
              </a:rPr>
              <a:t> </a:t>
            </a:r>
            <a:r>
              <a:rPr lang="ru-RU" sz="2200" dirty="0" smtClean="0">
                <a:ea typeface="+mn-ea"/>
              </a:rPr>
              <a:t>апреле</a:t>
            </a:r>
            <a:r>
              <a:rPr lang="en-GB" sz="2200" dirty="0" smtClean="0">
                <a:ea typeface="+mn-ea"/>
              </a:rPr>
              <a:t> 2013</a:t>
            </a:r>
            <a:r>
              <a:rPr lang="ru-RU" sz="2200" dirty="0" smtClean="0">
                <a:ea typeface="+mn-ea"/>
              </a:rPr>
              <a:t> г.</a:t>
            </a:r>
            <a:r>
              <a:rPr lang="en-GB" sz="2200" dirty="0" smtClean="0">
                <a:ea typeface="+mn-ea"/>
              </a:rPr>
              <a:t>)</a:t>
            </a:r>
            <a:r>
              <a:rPr lang="ru-RU" sz="2200" dirty="0" smtClean="0">
                <a:ea typeface="+mn-ea"/>
              </a:rPr>
              <a:t>, расширивший сотрудничество</a:t>
            </a:r>
            <a:r>
              <a:rPr lang="en-GB" sz="2200" dirty="0" smtClean="0">
                <a:ea typeface="+mn-ea"/>
              </a:rPr>
              <a:t>:</a:t>
            </a:r>
            <a:endParaRPr lang="en-GB" sz="2200" dirty="0">
              <a:ea typeface="+mn-ea"/>
            </a:endParaRPr>
          </a:p>
          <a:p>
            <a:pPr lvl="2"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Ø"/>
              <a:defRPr/>
            </a:pPr>
            <a:r>
              <a:rPr lang="ru-RU" sz="2200" dirty="0" smtClean="0">
                <a:ea typeface="+mn-ea"/>
              </a:rPr>
              <a:t>Европейский статистический форум </a:t>
            </a:r>
            <a:r>
              <a:rPr lang="en-GB" sz="2200" dirty="0" smtClean="0">
                <a:ea typeface="+mn-ea"/>
              </a:rPr>
              <a:t>– </a:t>
            </a:r>
            <a:r>
              <a:rPr lang="ru-RU" sz="2200" dirty="0" smtClean="0">
                <a:ea typeface="+mn-ea"/>
              </a:rPr>
              <a:t>стратегическое сотрудничество</a:t>
            </a:r>
            <a:endParaRPr lang="en-GB" sz="2200" dirty="0">
              <a:ea typeface="+mn-ea"/>
            </a:endParaRPr>
          </a:p>
          <a:p>
            <a:pPr lvl="2"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Ø"/>
              <a:defRPr/>
            </a:pPr>
            <a:r>
              <a:rPr lang="ru-RU" sz="2200" dirty="0" smtClean="0">
                <a:ea typeface="+mn-ea"/>
              </a:rPr>
              <a:t>работа совместно с</a:t>
            </a:r>
            <a:r>
              <a:rPr lang="en-GB" sz="2200" dirty="0" smtClean="0">
                <a:ea typeface="+mn-ea"/>
              </a:rPr>
              <a:t> </a:t>
            </a:r>
            <a:r>
              <a:rPr lang="ru-RU" sz="2200" dirty="0" smtClean="0">
                <a:ea typeface="+mn-ea"/>
              </a:rPr>
              <a:t>Комитетом по валютной и финансовой статистике и статистике платежного баланса </a:t>
            </a:r>
            <a:r>
              <a:rPr lang="en-GB" sz="2200" dirty="0" smtClean="0">
                <a:ea typeface="+mn-ea"/>
              </a:rPr>
              <a:t>(</a:t>
            </a:r>
            <a:r>
              <a:rPr lang="ru-RU" sz="2200" b="1" dirty="0" smtClean="0">
                <a:solidFill>
                  <a:schemeClr val="tx2"/>
                </a:solidFill>
                <a:ea typeface="+mn-ea"/>
              </a:rPr>
              <a:t>КВФССПБ</a:t>
            </a:r>
            <a:r>
              <a:rPr lang="en-GB" sz="2200" dirty="0" smtClean="0">
                <a:ea typeface="+mn-ea"/>
              </a:rPr>
              <a:t>) – </a:t>
            </a:r>
            <a:r>
              <a:rPr lang="ru-RU" sz="2200" dirty="0" smtClean="0">
                <a:ea typeface="+mn-ea"/>
              </a:rPr>
              <a:t>оперативное сотрудничество</a:t>
            </a:r>
            <a:endParaRPr lang="en-GB" sz="2200" dirty="0" smtClean="0">
              <a:ea typeface="+mn-ea"/>
            </a:endParaRPr>
          </a:p>
          <a:p>
            <a:pPr lvl="2">
              <a:lnSpc>
                <a:spcPct val="110000"/>
              </a:lnSpc>
              <a:spcBef>
                <a:spcPct val="25000"/>
              </a:spcBef>
              <a:spcAft>
                <a:spcPct val="40000"/>
              </a:spcAft>
              <a:buFont typeface="Wingdings" pitchFamily="2" charset="2"/>
              <a:buChar char="Ø"/>
              <a:defRPr/>
            </a:pPr>
            <a:endParaRPr lang="en-GB" sz="2200" dirty="0" smtClean="0">
              <a:solidFill>
                <a:srgbClr val="000099"/>
              </a:solidFill>
            </a:endParaRPr>
          </a:p>
        </p:txBody>
      </p:sp>
      <p:sp>
        <p:nvSpPr>
          <p:cNvPr id="331780" name="Text Box 4"/>
          <p:cNvSpPr txBox="1">
            <a:spLocks noChangeArrowheads="1"/>
          </p:cNvSpPr>
          <p:nvPr/>
        </p:nvSpPr>
        <p:spPr bwMode="auto">
          <a:xfrm>
            <a:off x="8461375" y="644683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1800" b="1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331781" name="Rectangle 3"/>
          <p:cNvSpPr>
            <a:spLocks noChangeArrowheads="1"/>
          </p:cNvSpPr>
          <p:nvPr/>
        </p:nvSpPr>
        <p:spPr bwMode="auto">
          <a:xfrm>
            <a:off x="271463" y="19050"/>
            <a:ext cx="89662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33450">
              <a:tabLst>
                <a:tab pos="3676650" algn="l"/>
              </a:tabLst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Управление европейской статистикой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</a:rPr>
              <a:t>(2</a:t>
            </a:r>
            <a:r>
              <a:rPr lang="en-GB" sz="1800" b="1" dirty="0">
                <a:solidFill>
                  <a:schemeClr val="bg1"/>
                </a:solidFill>
                <a:latin typeface="Arial" pitchFamily="34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975652-5649-4864-A016-825A6ACDB80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_ASSOC" val="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8Xh2DQK0.B4KvvxO.l4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jxKzFyA5Eq0yp7EDdu5B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K3163kGkSmqLSvUvDK9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2cJRkGVU.958ctJeOUi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uekADPb0a_wwT2NhW3H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R5nT7xZtU.vaZqWSIgp6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j8bcMm6USRu_IMade2B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hVAJwIMXE20bY8Euc773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yc6siDUkE6KnN9XY5uaG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t69hIfeBEWpzEy5wv9Z_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tq9_Ffa0aQtmzaeovm8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wO83x3SxEaA03zssC0yH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4iNfeFg40O7qyYsh65G7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UxyLtv_EuLV0x6vLRya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7OE8Bftc0ybN_UqouZu8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fGhYObCuESfpYyu_.mAX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5Wk2wYZUW6eF7m0_tTg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1jvCCWCTUawq2PldGWFr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3_ASSOC" val="-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8sD.VcvKkG8HLfCMSc1.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3GpuIOv6EqhV4Itz3cVw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Q_bvvdE3UOHwIkHSgT9g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mhBDS6SqU2VbFkXWymd2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DJLVfk6gkmjDT47zUEWf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J5hnJ9Lj0SE1k8av44oc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wAO8oDhE24NbT2Z1TrH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nF0gDA1kCKdHb6TJcJL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A9k2OCO40ysnAMGQKz5r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2" val="-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P7eQPuqq0qf1bNWc3cwF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CkBW9oI_EKrytNEqTZSY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uupgIz2BUykuyazgHTPi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LoiM0bkzUGjSvTQQuEeM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56oqgvQkiWSnx7B0rd8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BYHxcqAkCfim0GEt89P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lXWk9HbU6a5WYhdqRp_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juAdaY0k21SAMlQJMfY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KG062EcUeHXz9JIRo5q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bmknMVc0eD2ynhroGi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_ASSOC" val="-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CkBW9oI_EKrytNEqTZSY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wAO8oDhE24NbT2Z1TrH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wAO8oDhE24NbT2Z1TrH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CkBW9oI_EKrytNEqTZSY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LoiM0bkzUGjSvTQQuEeM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uupgIz2BUykuyazgHTPi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uupgIz2BUykuyazgHTPi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DJLVfk6gkmjDT47zUEWf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Q_bvvdE3UOHwIkHSgT9g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_1" val="-1"/>
</p:tagLst>
</file>

<file path=ppt/theme/theme1.xml><?xml version="1.0" encoding="utf-8"?>
<a:theme xmlns:a="http://schemas.openxmlformats.org/drawingml/2006/main" name="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ECB Default">
  <a:themeElements>
    <a:clrScheme name="ECB default presentation">
      <a:dk1>
        <a:srgbClr val="585858"/>
      </a:dk1>
      <a:lt1>
        <a:srgbClr val="FFFFFF"/>
      </a:lt1>
      <a:dk2>
        <a:srgbClr val="003399"/>
      </a:dk2>
      <a:lt2>
        <a:srgbClr val="BEBEBE"/>
      </a:lt2>
      <a:accent1>
        <a:srgbClr val="003399"/>
      </a:accent1>
      <a:accent2>
        <a:srgbClr val="4078B8"/>
      </a:accent2>
      <a:accent3>
        <a:srgbClr val="000066"/>
      </a:accent3>
      <a:accent4>
        <a:srgbClr val="008080"/>
      </a:accent4>
      <a:accent5>
        <a:srgbClr val="A50021"/>
      </a:accent5>
      <a:accent6>
        <a:srgbClr val="00005C"/>
      </a:accent6>
      <a:hlink>
        <a:srgbClr val="008080"/>
      </a:hlink>
      <a:folHlink>
        <a:srgbClr val="A50021"/>
      </a:folHlink>
    </a:clrScheme>
    <a:fontScheme name="5_Leere Präsentation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64" charset="-128"/>
          </a:defRPr>
        </a:defPPr>
      </a:lstStyle>
    </a:lnDef>
  </a:objectDefaults>
  <a:extraClrSchemeLst>
    <a:extraClrScheme>
      <a:clrScheme name="5_Leere Präsentation 1">
        <a:dk1>
          <a:srgbClr val="585858"/>
        </a:dk1>
        <a:lt1>
          <a:srgbClr val="FFFFFF"/>
        </a:lt1>
        <a:dk2>
          <a:srgbClr val="003399"/>
        </a:dk2>
        <a:lt2>
          <a:srgbClr val="BEBEBE"/>
        </a:lt2>
        <a:accent1>
          <a:srgbClr val="4078B8"/>
        </a:accent1>
        <a:accent2>
          <a:srgbClr val="000066"/>
        </a:accent2>
        <a:accent3>
          <a:srgbClr val="FFFFFF"/>
        </a:accent3>
        <a:accent4>
          <a:srgbClr val="4A4A4A"/>
        </a:accent4>
        <a:accent5>
          <a:srgbClr val="AFBED8"/>
        </a:accent5>
        <a:accent6>
          <a:srgbClr val="00005C"/>
        </a:accent6>
        <a:hlink>
          <a:srgbClr val="008080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5526</TotalTime>
  <Words>2479</Words>
  <Application>Microsoft Office PowerPoint</Application>
  <PresentationFormat>On-screen Show (4:3)</PresentationFormat>
  <Paragraphs>487</Paragraphs>
  <Slides>29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9" baseType="lpstr">
      <vt:lpstr>ECB Default</vt:lpstr>
      <vt:lpstr>1_ECB Default</vt:lpstr>
      <vt:lpstr>2_ECB Default</vt:lpstr>
      <vt:lpstr>3_ECB Default</vt:lpstr>
      <vt:lpstr>4_ECB Default</vt:lpstr>
      <vt:lpstr>5_ECB Default</vt:lpstr>
      <vt:lpstr>6_ECB default</vt:lpstr>
      <vt:lpstr>7_ECB Default</vt:lpstr>
      <vt:lpstr>8_ECB Default</vt:lpstr>
      <vt:lpstr>9_ECB Default</vt:lpstr>
      <vt:lpstr>10_ECB Default</vt:lpstr>
      <vt:lpstr>11_ECB default</vt:lpstr>
      <vt:lpstr>12_ECB Default</vt:lpstr>
      <vt:lpstr>13_ECB Default</vt:lpstr>
      <vt:lpstr>14_ECB Default</vt:lpstr>
      <vt:lpstr>15_ECB Default</vt:lpstr>
      <vt:lpstr>16_ECB Default</vt:lpstr>
      <vt:lpstr>17_ECB default</vt:lpstr>
      <vt:lpstr>18_ECB Default</vt:lpstr>
      <vt:lpstr>think-cell Slide</vt:lpstr>
      <vt:lpstr>Статистика ЕСЦБ для формирования европейской политики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Правовые инструменты ЕЦБ, относящиеся к статистике</vt:lpstr>
      <vt:lpstr>Статистическая работа в ЕЦБ – результат групповых усилий </vt:lpstr>
      <vt:lpstr>Компилирование агрегированных показателей еврозоны</vt:lpstr>
      <vt:lpstr>Национальные денежные агрегаты и денежные агрегаты еврозоны </vt:lpstr>
      <vt:lpstr>Организации представляющие отчеты по статистике ЕЦБ</vt:lpstr>
      <vt:lpstr>Краткая информация по собственной произведенной статистике</vt:lpstr>
      <vt:lpstr>Данные надзорных органов</vt:lpstr>
      <vt:lpstr>СД ЕЦБ (DG-S) – потоки данных для статистических и надзорных задач</vt:lpstr>
      <vt:lpstr>Последовательный подход – Процесс отчетности по данным ТСВ</vt:lpstr>
      <vt:lpstr>PowerPoint Presentation</vt:lpstr>
      <vt:lpstr>PowerPoint Presentation</vt:lpstr>
      <vt:lpstr>PowerPoint Presentation</vt:lpstr>
      <vt:lpstr>Валютно-финансовая статистика</vt:lpstr>
      <vt:lpstr>PowerPoint Presentation</vt:lpstr>
      <vt:lpstr>PowerPoint Presentation</vt:lpstr>
      <vt:lpstr>PowerPoint Presentation</vt:lpstr>
      <vt:lpstr>PowerPoint Presentation</vt:lpstr>
      <vt:lpstr>Общая экономическая статистика</vt:lpstr>
      <vt:lpstr>PowerPoint Presentation</vt:lpstr>
    </vt:vector>
  </TitlesOfParts>
  <Company>European Central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S/MFM Seminar 2007</dc:title>
  <dc:creator>Peter Bull</dc:creator>
  <cp:lastModifiedBy>Oleksandr Svirchevskyy</cp:lastModifiedBy>
  <cp:revision>317</cp:revision>
  <cp:lastPrinted>2015-04-13T10:46:04Z</cp:lastPrinted>
  <dcterms:created xsi:type="dcterms:W3CDTF">2005-10-26T18:37:56Z</dcterms:created>
  <dcterms:modified xsi:type="dcterms:W3CDTF">2015-04-28T15:51:38Z</dcterms:modified>
</cp:coreProperties>
</file>