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3"/>
  </p:notesMasterIdLst>
  <p:handoutMasterIdLst>
    <p:handoutMasterId r:id="rId24"/>
  </p:handoutMasterIdLst>
  <p:sldIdLst>
    <p:sldId id="256" r:id="rId2"/>
    <p:sldId id="257" r:id="rId3"/>
    <p:sldId id="264" r:id="rId4"/>
    <p:sldId id="258" r:id="rId5"/>
    <p:sldId id="265" r:id="rId6"/>
    <p:sldId id="266" r:id="rId7"/>
    <p:sldId id="261" r:id="rId8"/>
    <p:sldId id="268" r:id="rId9"/>
    <p:sldId id="269" r:id="rId10"/>
    <p:sldId id="270" r:id="rId11"/>
    <p:sldId id="271" r:id="rId12"/>
    <p:sldId id="283" r:id="rId13"/>
    <p:sldId id="282" r:id="rId14"/>
    <p:sldId id="285" r:id="rId15"/>
    <p:sldId id="287" r:id="rId16"/>
    <p:sldId id="286" r:id="rId17"/>
    <p:sldId id="284" r:id="rId18"/>
    <p:sldId id="273" r:id="rId19"/>
    <p:sldId id="274" r:id="rId20"/>
    <p:sldId id="276" r:id="rId21"/>
    <p:sldId id="277" r:id="rId22"/>
  </p:sldIdLst>
  <p:sldSz cx="9144000" cy="6858000" type="screen4x3"/>
  <p:notesSz cx="7026275" cy="9312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F3F"/>
    <a:srgbClr val="FF0000"/>
    <a:srgbClr val="CC3300"/>
    <a:srgbClr val="FF3300"/>
    <a:srgbClr val="0000FF"/>
    <a:srgbClr val="B1D7BA"/>
    <a:srgbClr val="00CC99"/>
    <a:srgbClr val="9FCDA2"/>
    <a:srgbClr val="88C28C"/>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85" autoAdjust="0"/>
    <p:restoredTop sz="85369" autoAdjust="0"/>
  </p:normalViewPr>
  <p:slideViewPr>
    <p:cSldViewPr>
      <p:cViewPr varScale="1">
        <p:scale>
          <a:sx n="117" d="100"/>
          <a:sy n="117" d="100"/>
        </p:scale>
        <p:origin x="-168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131" y="-86"/>
      </p:cViewPr>
      <p:guideLst>
        <p:guide orient="horz" pos="2933"/>
        <p:guide pos="221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data4\users4\DTanzer\My%20Documents\PSDS%20WG\Net%20debt\150201_IMF_GFS_assets_liab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ata4\users4\DTanzer\My%20Documents\PSDS%20WG\TFFS\PSDS%20status3.xlsm"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GB" sz="1400" b="1" i="0" u="none" strike="noStrike" baseline="0" dirty="0" smtClean="0"/>
              <a:t>Composition of gross government debt as a percentage of GDP</a:t>
            </a:r>
            <a:endParaRPr lang="en-US" sz="1400" dirty="0"/>
          </a:p>
        </c:rich>
      </c:tx>
      <c:overlay val="0"/>
    </c:title>
    <c:autoTitleDeleted val="0"/>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v>GL1</c:v>
          </c:tx>
          <c:spPr>
            <a:solidFill>
              <a:srgbClr val="FFC000"/>
            </a:solidFill>
          </c:spPr>
          <c:invertIfNegative val="0"/>
          <c:cat>
            <c:strRef>
              <c:f>INdiv_graph!$AC$6:$AC$9</c:f>
              <c:strCache>
                <c:ptCount val="4"/>
                <c:pt idx="0">
                  <c:v>D1</c:v>
                </c:pt>
                <c:pt idx="1">
                  <c:v>D2</c:v>
                </c:pt>
                <c:pt idx="2">
                  <c:v>D3</c:v>
                </c:pt>
                <c:pt idx="3">
                  <c:v>D4</c:v>
                </c:pt>
              </c:strCache>
            </c:strRef>
          </c:cat>
          <c:val>
            <c:numRef>
              <c:f>INdiv_graph!$AD$6:$AD$9</c:f>
              <c:numCache>
                <c:formatCode>0.0</c:formatCode>
                <c:ptCount val="4"/>
                <c:pt idx="0">
                  <c:v>38.441300400000003</c:v>
                </c:pt>
                <c:pt idx="1">
                  <c:v>38.746127900000012</c:v>
                </c:pt>
                <c:pt idx="2">
                  <c:v>43.124365900000143</c:v>
                </c:pt>
                <c:pt idx="3">
                  <c:v>51.586180900000002</c:v>
                </c:pt>
              </c:numCache>
            </c:numRef>
          </c:val>
        </c:ser>
        <c:ser>
          <c:idx val="1"/>
          <c:order val="1"/>
          <c:tx>
            <c:v>GL2</c:v>
          </c:tx>
          <c:spPr>
            <a:solidFill>
              <a:srgbClr val="4472C4"/>
            </a:solidFill>
          </c:spPr>
          <c:invertIfNegative val="0"/>
          <c:cat>
            <c:strRef>
              <c:f>INdiv_graph!$AC$6:$AC$9</c:f>
              <c:strCache>
                <c:ptCount val="4"/>
                <c:pt idx="0">
                  <c:v>D1</c:v>
                </c:pt>
                <c:pt idx="1">
                  <c:v>D2</c:v>
                </c:pt>
                <c:pt idx="2">
                  <c:v>D3</c:v>
                </c:pt>
                <c:pt idx="3">
                  <c:v>D4</c:v>
                </c:pt>
              </c:strCache>
            </c:strRef>
          </c:cat>
          <c:val>
            <c:numRef>
              <c:f>INdiv_graph!$AE$6:$AE$9</c:f>
              <c:numCache>
                <c:formatCode>0.0</c:formatCode>
                <c:ptCount val="4"/>
                <c:pt idx="0">
                  <c:v>38.521840400000002</c:v>
                </c:pt>
                <c:pt idx="1">
                  <c:v>38.826667900000004</c:v>
                </c:pt>
                <c:pt idx="2">
                  <c:v>43.448003900000003</c:v>
                </c:pt>
                <c:pt idx="3">
                  <c:v>51.909818900000012</c:v>
                </c:pt>
              </c:numCache>
            </c:numRef>
          </c:val>
        </c:ser>
        <c:ser>
          <c:idx val="2"/>
          <c:order val="2"/>
          <c:tx>
            <c:v>GL3</c:v>
          </c:tx>
          <c:spPr>
            <a:solidFill>
              <a:schemeClr val="accent6"/>
            </a:solidFill>
          </c:spPr>
          <c:invertIfNegative val="0"/>
          <c:cat>
            <c:strRef>
              <c:f>INdiv_graph!$AC$6:$AC$9</c:f>
              <c:strCache>
                <c:ptCount val="4"/>
                <c:pt idx="0">
                  <c:v>D1</c:v>
                </c:pt>
                <c:pt idx="1">
                  <c:v>D2</c:v>
                </c:pt>
                <c:pt idx="2">
                  <c:v>D3</c:v>
                </c:pt>
                <c:pt idx="3">
                  <c:v>D4</c:v>
                </c:pt>
              </c:strCache>
            </c:strRef>
          </c:cat>
          <c:val>
            <c:numRef>
              <c:f>INdiv_graph!$AF$6:$AF$9</c:f>
              <c:numCache>
                <c:formatCode>0.0</c:formatCode>
                <c:ptCount val="4"/>
                <c:pt idx="0">
                  <c:v>70.118141999999978</c:v>
                </c:pt>
                <c:pt idx="1">
                  <c:v>70.422969499999994</c:v>
                </c:pt>
                <c:pt idx="2">
                  <c:v>93.495609500000285</c:v>
                </c:pt>
                <c:pt idx="3">
                  <c:v>106.19456950000028</c:v>
                </c:pt>
              </c:numCache>
            </c:numRef>
          </c:val>
        </c:ser>
        <c:dLbls>
          <c:showLegendKey val="0"/>
          <c:showVal val="0"/>
          <c:showCatName val="0"/>
          <c:showSerName val="0"/>
          <c:showPercent val="0"/>
          <c:showBubbleSize val="0"/>
        </c:dLbls>
        <c:gapWidth val="150"/>
        <c:shape val="box"/>
        <c:axId val="84148736"/>
        <c:axId val="77738496"/>
        <c:axId val="114121856"/>
      </c:bar3DChart>
      <c:catAx>
        <c:axId val="84148736"/>
        <c:scaling>
          <c:orientation val="minMax"/>
        </c:scaling>
        <c:delete val="0"/>
        <c:axPos val="b"/>
        <c:majorTickMark val="out"/>
        <c:minorTickMark val="none"/>
        <c:tickLblPos val="nextTo"/>
        <c:crossAx val="77738496"/>
        <c:crosses val="autoZero"/>
        <c:auto val="1"/>
        <c:lblAlgn val="ctr"/>
        <c:lblOffset val="100"/>
        <c:noMultiLvlLbl val="0"/>
      </c:catAx>
      <c:valAx>
        <c:axId val="77738496"/>
        <c:scaling>
          <c:orientation val="minMax"/>
          <c:max val="140"/>
        </c:scaling>
        <c:delete val="0"/>
        <c:axPos val="l"/>
        <c:majorGridlines>
          <c:spPr>
            <a:ln>
              <a:solidFill>
                <a:schemeClr val="bg1">
                  <a:lumMod val="85000"/>
                </a:schemeClr>
              </a:solidFill>
            </a:ln>
          </c:spPr>
        </c:majorGridlines>
        <c:numFmt formatCode="0" sourceLinked="0"/>
        <c:majorTickMark val="out"/>
        <c:minorTickMark val="none"/>
        <c:tickLblPos val="nextTo"/>
        <c:crossAx val="84148736"/>
        <c:crosses val="autoZero"/>
        <c:crossBetween val="between"/>
      </c:valAx>
      <c:serAx>
        <c:axId val="114121856"/>
        <c:scaling>
          <c:orientation val="minMax"/>
        </c:scaling>
        <c:delete val="0"/>
        <c:axPos val="b"/>
        <c:majorTickMark val="out"/>
        <c:minorTickMark val="none"/>
        <c:tickLblPos val="nextTo"/>
        <c:crossAx val="77738496"/>
        <c:crosses val="autoZero"/>
      </c:serAx>
    </c:plotArea>
    <c:plotVisOnly val="1"/>
    <c:dispBlanksAs val="zero"/>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barChart>
        <c:barDir val="col"/>
        <c:grouping val="stacked"/>
        <c:varyColors val="0"/>
        <c:ser>
          <c:idx val="0"/>
          <c:order val="0"/>
          <c:tx>
            <c:strRef>
              <c:f>'D1-D4'!$C$3</c:f>
              <c:strCache>
                <c:ptCount val="1"/>
                <c:pt idx="0">
                  <c:v>D1</c:v>
                </c:pt>
              </c:strCache>
            </c:strRef>
          </c:tx>
          <c:spPr>
            <a:solidFill>
              <a:srgbClr val="858585"/>
            </a:solidFill>
          </c:spPr>
          <c:invertIfNegative val="0"/>
          <c:cat>
            <c:strRef>
              <c:f>'D1-D4'!$B$4:$B$82</c:f>
              <c:strCache>
                <c:ptCount val="79"/>
                <c:pt idx="0">
                  <c:v>1995Q1</c:v>
                </c:pt>
                <c:pt idx="1">
                  <c:v>1995Q2</c:v>
                </c:pt>
                <c:pt idx="2">
                  <c:v>1995Q3</c:v>
                </c:pt>
                <c:pt idx="3">
                  <c:v>1995Q4</c:v>
                </c:pt>
                <c:pt idx="4">
                  <c:v>1996Q1</c:v>
                </c:pt>
                <c:pt idx="5">
                  <c:v>1996Q2</c:v>
                </c:pt>
                <c:pt idx="6">
                  <c:v>1996Q3</c:v>
                </c:pt>
                <c:pt idx="7">
                  <c:v>1996Q4</c:v>
                </c:pt>
                <c:pt idx="8">
                  <c:v>1997Q1</c:v>
                </c:pt>
                <c:pt idx="9">
                  <c:v>1997Q2</c:v>
                </c:pt>
                <c:pt idx="10">
                  <c:v>1997Q3</c:v>
                </c:pt>
                <c:pt idx="11">
                  <c:v>1997Q4</c:v>
                </c:pt>
                <c:pt idx="12">
                  <c:v>1998Q1</c:v>
                </c:pt>
                <c:pt idx="13">
                  <c:v>1998Q2</c:v>
                </c:pt>
                <c:pt idx="14">
                  <c:v>1998Q3</c:v>
                </c:pt>
                <c:pt idx="15">
                  <c:v>1998Q4</c:v>
                </c:pt>
                <c:pt idx="16">
                  <c:v>1999Q1</c:v>
                </c:pt>
                <c:pt idx="17">
                  <c:v>1999Q2</c:v>
                </c:pt>
                <c:pt idx="18">
                  <c:v>1999Q3</c:v>
                </c:pt>
                <c:pt idx="19">
                  <c:v>1999Q4</c:v>
                </c:pt>
                <c:pt idx="20">
                  <c:v>2000Q1</c:v>
                </c:pt>
                <c:pt idx="21">
                  <c:v>2000Q2</c:v>
                </c:pt>
                <c:pt idx="22">
                  <c:v>2000Q3</c:v>
                </c:pt>
                <c:pt idx="23">
                  <c:v>2000Q4</c:v>
                </c:pt>
                <c:pt idx="24">
                  <c:v>2001Q1</c:v>
                </c:pt>
                <c:pt idx="25">
                  <c:v>2001Q2</c:v>
                </c:pt>
                <c:pt idx="26">
                  <c:v>2001Q3</c:v>
                </c:pt>
                <c:pt idx="27">
                  <c:v>2001Q4</c:v>
                </c:pt>
                <c:pt idx="28">
                  <c:v>2002Q1</c:v>
                </c:pt>
                <c:pt idx="29">
                  <c:v>2002Q2</c:v>
                </c:pt>
                <c:pt idx="30">
                  <c:v>2002Q3</c:v>
                </c:pt>
                <c:pt idx="31">
                  <c:v>2002Q4</c:v>
                </c:pt>
                <c:pt idx="32">
                  <c:v>2003Q1</c:v>
                </c:pt>
                <c:pt idx="33">
                  <c:v>2003Q2</c:v>
                </c:pt>
                <c:pt idx="34">
                  <c:v>2003Q3</c:v>
                </c:pt>
                <c:pt idx="35">
                  <c:v>2003Q4</c:v>
                </c:pt>
                <c:pt idx="36">
                  <c:v>2004Q1</c:v>
                </c:pt>
                <c:pt idx="37">
                  <c:v>2004Q2</c:v>
                </c:pt>
                <c:pt idx="38">
                  <c:v>2004Q3</c:v>
                </c:pt>
                <c:pt idx="39">
                  <c:v>2004Q4</c:v>
                </c:pt>
                <c:pt idx="40">
                  <c:v>2005Q1</c:v>
                </c:pt>
                <c:pt idx="41">
                  <c:v>2005Q2</c:v>
                </c:pt>
                <c:pt idx="42">
                  <c:v>2005Q3</c:v>
                </c:pt>
                <c:pt idx="43">
                  <c:v>2005Q4</c:v>
                </c:pt>
                <c:pt idx="44">
                  <c:v>2006Q1</c:v>
                </c:pt>
                <c:pt idx="45">
                  <c:v>2006Q2</c:v>
                </c:pt>
                <c:pt idx="46">
                  <c:v>2006Q3</c:v>
                </c:pt>
                <c:pt idx="47">
                  <c:v>2006Q4</c:v>
                </c:pt>
                <c:pt idx="48">
                  <c:v>2007Q1</c:v>
                </c:pt>
                <c:pt idx="49">
                  <c:v>2007Q2</c:v>
                </c:pt>
                <c:pt idx="50">
                  <c:v>2007Q3</c:v>
                </c:pt>
                <c:pt idx="51">
                  <c:v>2007Q4</c:v>
                </c:pt>
                <c:pt idx="52">
                  <c:v>2008Q1</c:v>
                </c:pt>
                <c:pt idx="53">
                  <c:v>2008Q2</c:v>
                </c:pt>
                <c:pt idx="54">
                  <c:v>2008Q3</c:v>
                </c:pt>
                <c:pt idx="55">
                  <c:v>2008Q4</c:v>
                </c:pt>
                <c:pt idx="56">
                  <c:v>2009Q1</c:v>
                </c:pt>
                <c:pt idx="57">
                  <c:v>2009Q2</c:v>
                </c:pt>
                <c:pt idx="58">
                  <c:v>2009Q3</c:v>
                </c:pt>
                <c:pt idx="59">
                  <c:v>2009Q4</c:v>
                </c:pt>
                <c:pt idx="60">
                  <c:v>2010Q1</c:v>
                </c:pt>
                <c:pt idx="61">
                  <c:v>2010Q2</c:v>
                </c:pt>
                <c:pt idx="62">
                  <c:v>2010Q3</c:v>
                </c:pt>
                <c:pt idx="63">
                  <c:v>2010Q4</c:v>
                </c:pt>
                <c:pt idx="64">
                  <c:v>2011Q1</c:v>
                </c:pt>
                <c:pt idx="65">
                  <c:v>2011Q2</c:v>
                </c:pt>
                <c:pt idx="66">
                  <c:v>2011Q3</c:v>
                </c:pt>
                <c:pt idx="67">
                  <c:v>2011Q4</c:v>
                </c:pt>
                <c:pt idx="68">
                  <c:v>2012Q1</c:v>
                </c:pt>
                <c:pt idx="69">
                  <c:v>2012Q2</c:v>
                </c:pt>
                <c:pt idx="70">
                  <c:v>2012Q3</c:v>
                </c:pt>
                <c:pt idx="71">
                  <c:v>2012Q4</c:v>
                </c:pt>
                <c:pt idx="72">
                  <c:v>2013Q1</c:v>
                </c:pt>
                <c:pt idx="73">
                  <c:v>2013Q2</c:v>
                </c:pt>
                <c:pt idx="74">
                  <c:v>2013Q3</c:v>
                </c:pt>
                <c:pt idx="75">
                  <c:v>2013Q4</c:v>
                </c:pt>
                <c:pt idx="76">
                  <c:v>2014Q1</c:v>
                </c:pt>
                <c:pt idx="77">
                  <c:v>2014Q2</c:v>
                </c:pt>
                <c:pt idx="78">
                  <c:v>2014Q3</c:v>
                </c:pt>
              </c:strCache>
            </c:strRef>
          </c:cat>
          <c:val>
            <c:numRef>
              <c:f>'D1-D4'!$C$4:$C$82</c:f>
              <c:numCache>
                <c:formatCode>General</c:formatCode>
                <c:ptCount val="79"/>
                <c:pt idx="0">
                  <c:v>1</c:v>
                </c:pt>
                <c:pt idx="1">
                  <c:v>0</c:v>
                </c:pt>
                <c:pt idx="2">
                  <c:v>0</c:v>
                </c:pt>
                <c:pt idx="3">
                  <c:v>1</c:v>
                </c:pt>
                <c:pt idx="4">
                  <c:v>1</c:v>
                </c:pt>
                <c:pt idx="5">
                  <c:v>0</c:v>
                </c:pt>
                <c:pt idx="6">
                  <c:v>0</c:v>
                </c:pt>
                <c:pt idx="7">
                  <c:v>1</c:v>
                </c:pt>
                <c:pt idx="8">
                  <c:v>1</c:v>
                </c:pt>
                <c:pt idx="9">
                  <c:v>0</c:v>
                </c:pt>
                <c:pt idx="10">
                  <c:v>0</c:v>
                </c:pt>
                <c:pt idx="11">
                  <c:v>2</c:v>
                </c:pt>
                <c:pt idx="12">
                  <c:v>1</c:v>
                </c:pt>
                <c:pt idx="13">
                  <c:v>1</c:v>
                </c:pt>
                <c:pt idx="14">
                  <c:v>1</c:v>
                </c:pt>
                <c:pt idx="15">
                  <c:v>2</c:v>
                </c:pt>
                <c:pt idx="16">
                  <c:v>1</c:v>
                </c:pt>
                <c:pt idx="17">
                  <c:v>1</c:v>
                </c:pt>
                <c:pt idx="18">
                  <c:v>1</c:v>
                </c:pt>
                <c:pt idx="19">
                  <c:v>2</c:v>
                </c:pt>
                <c:pt idx="20">
                  <c:v>5</c:v>
                </c:pt>
                <c:pt idx="21">
                  <c:v>5</c:v>
                </c:pt>
                <c:pt idx="22">
                  <c:v>5</c:v>
                </c:pt>
                <c:pt idx="23">
                  <c:v>5</c:v>
                </c:pt>
                <c:pt idx="24">
                  <c:v>5</c:v>
                </c:pt>
                <c:pt idx="25">
                  <c:v>5</c:v>
                </c:pt>
                <c:pt idx="26">
                  <c:v>5</c:v>
                </c:pt>
                <c:pt idx="27">
                  <c:v>5</c:v>
                </c:pt>
                <c:pt idx="28">
                  <c:v>5</c:v>
                </c:pt>
                <c:pt idx="29">
                  <c:v>5</c:v>
                </c:pt>
                <c:pt idx="30">
                  <c:v>5</c:v>
                </c:pt>
                <c:pt idx="31">
                  <c:v>5</c:v>
                </c:pt>
                <c:pt idx="32">
                  <c:v>5</c:v>
                </c:pt>
                <c:pt idx="33">
                  <c:v>5</c:v>
                </c:pt>
                <c:pt idx="34">
                  <c:v>5</c:v>
                </c:pt>
                <c:pt idx="35">
                  <c:v>5</c:v>
                </c:pt>
                <c:pt idx="36">
                  <c:v>5</c:v>
                </c:pt>
                <c:pt idx="37">
                  <c:v>5</c:v>
                </c:pt>
                <c:pt idx="38">
                  <c:v>5</c:v>
                </c:pt>
                <c:pt idx="39">
                  <c:v>5</c:v>
                </c:pt>
                <c:pt idx="40">
                  <c:v>5</c:v>
                </c:pt>
                <c:pt idx="41">
                  <c:v>5</c:v>
                </c:pt>
                <c:pt idx="42">
                  <c:v>5</c:v>
                </c:pt>
                <c:pt idx="43">
                  <c:v>6</c:v>
                </c:pt>
                <c:pt idx="44">
                  <c:v>7</c:v>
                </c:pt>
                <c:pt idx="45">
                  <c:v>6</c:v>
                </c:pt>
                <c:pt idx="46">
                  <c:v>7</c:v>
                </c:pt>
                <c:pt idx="47">
                  <c:v>7</c:v>
                </c:pt>
                <c:pt idx="48">
                  <c:v>7</c:v>
                </c:pt>
                <c:pt idx="49">
                  <c:v>7</c:v>
                </c:pt>
                <c:pt idx="50">
                  <c:v>7</c:v>
                </c:pt>
                <c:pt idx="51">
                  <c:v>7</c:v>
                </c:pt>
                <c:pt idx="52">
                  <c:v>6</c:v>
                </c:pt>
                <c:pt idx="53">
                  <c:v>6</c:v>
                </c:pt>
                <c:pt idx="54">
                  <c:v>6</c:v>
                </c:pt>
                <c:pt idx="55">
                  <c:v>6</c:v>
                </c:pt>
                <c:pt idx="56">
                  <c:v>7</c:v>
                </c:pt>
                <c:pt idx="57">
                  <c:v>8</c:v>
                </c:pt>
                <c:pt idx="58">
                  <c:v>20</c:v>
                </c:pt>
                <c:pt idx="59">
                  <c:v>24</c:v>
                </c:pt>
                <c:pt idx="60">
                  <c:v>25</c:v>
                </c:pt>
                <c:pt idx="61">
                  <c:v>27</c:v>
                </c:pt>
                <c:pt idx="62">
                  <c:v>25</c:v>
                </c:pt>
                <c:pt idx="63">
                  <c:v>27</c:v>
                </c:pt>
                <c:pt idx="64">
                  <c:v>32</c:v>
                </c:pt>
                <c:pt idx="65">
                  <c:v>34</c:v>
                </c:pt>
                <c:pt idx="66">
                  <c:v>33</c:v>
                </c:pt>
                <c:pt idx="67">
                  <c:v>35</c:v>
                </c:pt>
                <c:pt idx="68">
                  <c:v>33</c:v>
                </c:pt>
                <c:pt idx="69">
                  <c:v>34</c:v>
                </c:pt>
                <c:pt idx="70">
                  <c:v>34</c:v>
                </c:pt>
                <c:pt idx="71">
                  <c:v>34</c:v>
                </c:pt>
                <c:pt idx="72">
                  <c:v>34</c:v>
                </c:pt>
                <c:pt idx="73">
                  <c:v>33</c:v>
                </c:pt>
                <c:pt idx="74">
                  <c:v>33</c:v>
                </c:pt>
                <c:pt idx="75">
                  <c:v>34</c:v>
                </c:pt>
                <c:pt idx="76">
                  <c:v>33</c:v>
                </c:pt>
                <c:pt idx="77">
                  <c:v>34</c:v>
                </c:pt>
                <c:pt idx="78">
                  <c:v>30</c:v>
                </c:pt>
              </c:numCache>
            </c:numRef>
          </c:val>
        </c:ser>
        <c:ser>
          <c:idx val="1"/>
          <c:order val="1"/>
          <c:tx>
            <c:strRef>
              <c:f>'D1-D4'!$D$3</c:f>
              <c:strCache>
                <c:ptCount val="1"/>
                <c:pt idx="0">
                  <c:v>D2</c:v>
                </c:pt>
              </c:strCache>
            </c:strRef>
          </c:tx>
          <c:spPr>
            <a:solidFill>
              <a:srgbClr val="A2C816"/>
            </a:solidFill>
          </c:spPr>
          <c:invertIfNegative val="0"/>
          <c:cat>
            <c:strRef>
              <c:f>'D1-D4'!$B$4:$B$82</c:f>
              <c:strCache>
                <c:ptCount val="79"/>
                <c:pt idx="0">
                  <c:v>1995Q1</c:v>
                </c:pt>
                <c:pt idx="1">
                  <c:v>1995Q2</c:v>
                </c:pt>
                <c:pt idx="2">
                  <c:v>1995Q3</c:v>
                </c:pt>
                <c:pt idx="3">
                  <c:v>1995Q4</c:v>
                </c:pt>
                <c:pt idx="4">
                  <c:v>1996Q1</c:v>
                </c:pt>
                <c:pt idx="5">
                  <c:v>1996Q2</c:v>
                </c:pt>
                <c:pt idx="6">
                  <c:v>1996Q3</c:v>
                </c:pt>
                <c:pt idx="7">
                  <c:v>1996Q4</c:v>
                </c:pt>
                <c:pt idx="8">
                  <c:v>1997Q1</c:v>
                </c:pt>
                <c:pt idx="9">
                  <c:v>1997Q2</c:v>
                </c:pt>
                <c:pt idx="10">
                  <c:v>1997Q3</c:v>
                </c:pt>
                <c:pt idx="11">
                  <c:v>1997Q4</c:v>
                </c:pt>
                <c:pt idx="12">
                  <c:v>1998Q1</c:v>
                </c:pt>
                <c:pt idx="13">
                  <c:v>1998Q2</c:v>
                </c:pt>
                <c:pt idx="14">
                  <c:v>1998Q3</c:v>
                </c:pt>
                <c:pt idx="15">
                  <c:v>1998Q4</c:v>
                </c:pt>
                <c:pt idx="16">
                  <c:v>1999Q1</c:v>
                </c:pt>
                <c:pt idx="17">
                  <c:v>1999Q2</c:v>
                </c:pt>
                <c:pt idx="18">
                  <c:v>1999Q3</c:v>
                </c:pt>
                <c:pt idx="19">
                  <c:v>1999Q4</c:v>
                </c:pt>
                <c:pt idx="20">
                  <c:v>2000Q1</c:v>
                </c:pt>
                <c:pt idx="21">
                  <c:v>2000Q2</c:v>
                </c:pt>
                <c:pt idx="22">
                  <c:v>2000Q3</c:v>
                </c:pt>
                <c:pt idx="23">
                  <c:v>2000Q4</c:v>
                </c:pt>
                <c:pt idx="24">
                  <c:v>2001Q1</c:v>
                </c:pt>
                <c:pt idx="25">
                  <c:v>2001Q2</c:v>
                </c:pt>
                <c:pt idx="26">
                  <c:v>2001Q3</c:v>
                </c:pt>
                <c:pt idx="27">
                  <c:v>2001Q4</c:v>
                </c:pt>
                <c:pt idx="28">
                  <c:v>2002Q1</c:v>
                </c:pt>
                <c:pt idx="29">
                  <c:v>2002Q2</c:v>
                </c:pt>
                <c:pt idx="30">
                  <c:v>2002Q3</c:v>
                </c:pt>
                <c:pt idx="31">
                  <c:v>2002Q4</c:v>
                </c:pt>
                <c:pt idx="32">
                  <c:v>2003Q1</c:v>
                </c:pt>
                <c:pt idx="33">
                  <c:v>2003Q2</c:v>
                </c:pt>
                <c:pt idx="34">
                  <c:v>2003Q3</c:v>
                </c:pt>
                <c:pt idx="35">
                  <c:v>2003Q4</c:v>
                </c:pt>
                <c:pt idx="36">
                  <c:v>2004Q1</c:v>
                </c:pt>
                <c:pt idx="37">
                  <c:v>2004Q2</c:v>
                </c:pt>
                <c:pt idx="38">
                  <c:v>2004Q3</c:v>
                </c:pt>
                <c:pt idx="39">
                  <c:v>2004Q4</c:v>
                </c:pt>
                <c:pt idx="40">
                  <c:v>2005Q1</c:v>
                </c:pt>
                <c:pt idx="41">
                  <c:v>2005Q2</c:v>
                </c:pt>
                <c:pt idx="42">
                  <c:v>2005Q3</c:v>
                </c:pt>
                <c:pt idx="43">
                  <c:v>2005Q4</c:v>
                </c:pt>
                <c:pt idx="44">
                  <c:v>2006Q1</c:v>
                </c:pt>
                <c:pt idx="45">
                  <c:v>2006Q2</c:v>
                </c:pt>
                <c:pt idx="46">
                  <c:v>2006Q3</c:v>
                </c:pt>
                <c:pt idx="47">
                  <c:v>2006Q4</c:v>
                </c:pt>
                <c:pt idx="48">
                  <c:v>2007Q1</c:v>
                </c:pt>
                <c:pt idx="49">
                  <c:v>2007Q2</c:v>
                </c:pt>
                <c:pt idx="50">
                  <c:v>2007Q3</c:v>
                </c:pt>
                <c:pt idx="51">
                  <c:v>2007Q4</c:v>
                </c:pt>
                <c:pt idx="52">
                  <c:v>2008Q1</c:v>
                </c:pt>
                <c:pt idx="53">
                  <c:v>2008Q2</c:v>
                </c:pt>
                <c:pt idx="54">
                  <c:v>2008Q3</c:v>
                </c:pt>
                <c:pt idx="55">
                  <c:v>2008Q4</c:v>
                </c:pt>
                <c:pt idx="56">
                  <c:v>2009Q1</c:v>
                </c:pt>
                <c:pt idx="57">
                  <c:v>2009Q2</c:v>
                </c:pt>
                <c:pt idx="58">
                  <c:v>2009Q3</c:v>
                </c:pt>
                <c:pt idx="59">
                  <c:v>2009Q4</c:v>
                </c:pt>
                <c:pt idx="60">
                  <c:v>2010Q1</c:v>
                </c:pt>
                <c:pt idx="61">
                  <c:v>2010Q2</c:v>
                </c:pt>
                <c:pt idx="62">
                  <c:v>2010Q3</c:v>
                </c:pt>
                <c:pt idx="63">
                  <c:v>2010Q4</c:v>
                </c:pt>
                <c:pt idx="64">
                  <c:v>2011Q1</c:v>
                </c:pt>
                <c:pt idx="65">
                  <c:v>2011Q2</c:v>
                </c:pt>
                <c:pt idx="66">
                  <c:v>2011Q3</c:v>
                </c:pt>
                <c:pt idx="67">
                  <c:v>2011Q4</c:v>
                </c:pt>
                <c:pt idx="68">
                  <c:v>2012Q1</c:v>
                </c:pt>
                <c:pt idx="69">
                  <c:v>2012Q2</c:v>
                </c:pt>
                <c:pt idx="70">
                  <c:v>2012Q3</c:v>
                </c:pt>
                <c:pt idx="71">
                  <c:v>2012Q4</c:v>
                </c:pt>
                <c:pt idx="72">
                  <c:v>2013Q1</c:v>
                </c:pt>
                <c:pt idx="73">
                  <c:v>2013Q2</c:v>
                </c:pt>
                <c:pt idx="74">
                  <c:v>2013Q3</c:v>
                </c:pt>
                <c:pt idx="75">
                  <c:v>2013Q4</c:v>
                </c:pt>
                <c:pt idx="76">
                  <c:v>2014Q1</c:v>
                </c:pt>
                <c:pt idx="77">
                  <c:v>2014Q2</c:v>
                </c:pt>
                <c:pt idx="78">
                  <c:v>2014Q3</c:v>
                </c:pt>
              </c:strCache>
            </c:strRef>
          </c:cat>
          <c:val>
            <c:numRef>
              <c:f>'D1-D4'!$D$4:$D$82</c:f>
              <c:numCache>
                <c:formatCode>General</c:formatCode>
                <c:ptCount val="79"/>
                <c:pt idx="0">
                  <c:v>0</c:v>
                </c:pt>
                <c:pt idx="1">
                  <c:v>1</c:v>
                </c:pt>
                <c:pt idx="2">
                  <c:v>1</c:v>
                </c:pt>
                <c:pt idx="3">
                  <c:v>2</c:v>
                </c:pt>
                <c:pt idx="4">
                  <c:v>0</c:v>
                </c:pt>
                <c:pt idx="5">
                  <c:v>1</c:v>
                </c:pt>
                <c:pt idx="6">
                  <c:v>1</c:v>
                </c:pt>
                <c:pt idx="7">
                  <c:v>1</c:v>
                </c:pt>
                <c:pt idx="8">
                  <c:v>0</c:v>
                </c:pt>
                <c:pt idx="9">
                  <c:v>1</c:v>
                </c:pt>
                <c:pt idx="10">
                  <c:v>1</c:v>
                </c:pt>
                <c:pt idx="11">
                  <c:v>0</c:v>
                </c:pt>
                <c:pt idx="12">
                  <c:v>1</c:v>
                </c:pt>
                <c:pt idx="13">
                  <c:v>1</c:v>
                </c:pt>
                <c:pt idx="14">
                  <c:v>1</c:v>
                </c:pt>
                <c:pt idx="15">
                  <c:v>1</c:v>
                </c:pt>
                <c:pt idx="16">
                  <c:v>0</c:v>
                </c:pt>
                <c:pt idx="17">
                  <c:v>0</c:v>
                </c:pt>
                <c:pt idx="18">
                  <c:v>0</c:v>
                </c:pt>
                <c:pt idx="19">
                  <c:v>0</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4</c:v>
                </c:pt>
                <c:pt idx="41">
                  <c:v>4</c:v>
                </c:pt>
                <c:pt idx="42">
                  <c:v>4</c:v>
                </c:pt>
                <c:pt idx="43">
                  <c:v>4</c:v>
                </c:pt>
                <c:pt idx="44">
                  <c:v>3</c:v>
                </c:pt>
                <c:pt idx="45">
                  <c:v>4</c:v>
                </c:pt>
                <c:pt idx="46">
                  <c:v>2</c:v>
                </c:pt>
                <c:pt idx="47">
                  <c:v>2</c:v>
                </c:pt>
                <c:pt idx="48">
                  <c:v>2</c:v>
                </c:pt>
                <c:pt idx="49">
                  <c:v>2</c:v>
                </c:pt>
                <c:pt idx="50">
                  <c:v>2</c:v>
                </c:pt>
                <c:pt idx="51">
                  <c:v>2</c:v>
                </c:pt>
                <c:pt idx="52">
                  <c:v>3</c:v>
                </c:pt>
                <c:pt idx="53">
                  <c:v>3</c:v>
                </c:pt>
                <c:pt idx="54">
                  <c:v>3</c:v>
                </c:pt>
                <c:pt idx="55">
                  <c:v>3</c:v>
                </c:pt>
                <c:pt idx="56">
                  <c:v>3</c:v>
                </c:pt>
                <c:pt idx="57">
                  <c:v>5</c:v>
                </c:pt>
                <c:pt idx="58">
                  <c:v>6</c:v>
                </c:pt>
                <c:pt idx="59">
                  <c:v>7</c:v>
                </c:pt>
                <c:pt idx="60">
                  <c:v>6</c:v>
                </c:pt>
                <c:pt idx="61">
                  <c:v>4</c:v>
                </c:pt>
                <c:pt idx="62">
                  <c:v>5</c:v>
                </c:pt>
                <c:pt idx="63">
                  <c:v>5</c:v>
                </c:pt>
                <c:pt idx="64">
                  <c:v>5</c:v>
                </c:pt>
                <c:pt idx="65">
                  <c:v>5</c:v>
                </c:pt>
                <c:pt idx="66">
                  <c:v>5</c:v>
                </c:pt>
                <c:pt idx="67">
                  <c:v>4</c:v>
                </c:pt>
                <c:pt idx="68">
                  <c:v>4</c:v>
                </c:pt>
                <c:pt idx="69">
                  <c:v>4</c:v>
                </c:pt>
                <c:pt idx="70">
                  <c:v>4</c:v>
                </c:pt>
                <c:pt idx="71">
                  <c:v>4</c:v>
                </c:pt>
                <c:pt idx="72">
                  <c:v>4</c:v>
                </c:pt>
                <c:pt idx="73">
                  <c:v>4</c:v>
                </c:pt>
                <c:pt idx="74">
                  <c:v>4</c:v>
                </c:pt>
                <c:pt idx="75">
                  <c:v>4</c:v>
                </c:pt>
                <c:pt idx="76">
                  <c:v>4</c:v>
                </c:pt>
                <c:pt idx="77">
                  <c:v>4</c:v>
                </c:pt>
                <c:pt idx="78">
                  <c:v>4</c:v>
                </c:pt>
              </c:numCache>
            </c:numRef>
          </c:val>
        </c:ser>
        <c:ser>
          <c:idx val="2"/>
          <c:order val="2"/>
          <c:tx>
            <c:strRef>
              <c:f>'D1-D4'!$E$3</c:f>
              <c:strCache>
                <c:ptCount val="1"/>
                <c:pt idx="0">
                  <c:v>D3</c:v>
                </c:pt>
              </c:strCache>
            </c:strRef>
          </c:tx>
          <c:spPr>
            <a:solidFill>
              <a:srgbClr val="FFC000"/>
            </a:solidFill>
          </c:spPr>
          <c:invertIfNegative val="0"/>
          <c:cat>
            <c:strRef>
              <c:f>'D1-D4'!$B$4:$B$82</c:f>
              <c:strCache>
                <c:ptCount val="79"/>
                <c:pt idx="0">
                  <c:v>1995Q1</c:v>
                </c:pt>
                <c:pt idx="1">
                  <c:v>1995Q2</c:v>
                </c:pt>
                <c:pt idx="2">
                  <c:v>1995Q3</c:v>
                </c:pt>
                <c:pt idx="3">
                  <c:v>1995Q4</c:v>
                </c:pt>
                <c:pt idx="4">
                  <c:v>1996Q1</c:v>
                </c:pt>
                <c:pt idx="5">
                  <c:v>1996Q2</c:v>
                </c:pt>
                <c:pt idx="6">
                  <c:v>1996Q3</c:v>
                </c:pt>
                <c:pt idx="7">
                  <c:v>1996Q4</c:v>
                </c:pt>
                <c:pt idx="8">
                  <c:v>1997Q1</c:v>
                </c:pt>
                <c:pt idx="9">
                  <c:v>1997Q2</c:v>
                </c:pt>
                <c:pt idx="10">
                  <c:v>1997Q3</c:v>
                </c:pt>
                <c:pt idx="11">
                  <c:v>1997Q4</c:v>
                </c:pt>
                <c:pt idx="12">
                  <c:v>1998Q1</c:v>
                </c:pt>
                <c:pt idx="13">
                  <c:v>1998Q2</c:v>
                </c:pt>
                <c:pt idx="14">
                  <c:v>1998Q3</c:v>
                </c:pt>
                <c:pt idx="15">
                  <c:v>1998Q4</c:v>
                </c:pt>
                <c:pt idx="16">
                  <c:v>1999Q1</c:v>
                </c:pt>
                <c:pt idx="17">
                  <c:v>1999Q2</c:v>
                </c:pt>
                <c:pt idx="18">
                  <c:v>1999Q3</c:v>
                </c:pt>
                <c:pt idx="19">
                  <c:v>1999Q4</c:v>
                </c:pt>
                <c:pt idx="20">
                  <c:v>2000Q1</c:v>
                </c:pt>
                <c:pt idx="21">
                  <c:v>2000Q2</c:v>
                </c:pt>
                <c:pt idx="22">
                  <c:v>2000Q3</c:v>
                </c:pt>
                <c:pt idx="23">
                  <c:v>2000Q4</c:v>
                </c:pt>
                <c:pt idx="24">
                  <c:v>2001Q1</c:v>
                </c:pt>
                <c:pt idx="25">
                  <c:v>2001Q2</c:v>
                </c:pt>
                <c:pt idx="26">
                  <c:v>2001Q3</c:v>
                </c:pt>
                <c:pt idx="27">
                  <c:v>2001Q4</c:v>
                </c:pt>
                <c:pt idx="28">
                  <c:v>2002Q1</c:v>
                </c:pt>
                <c:pt idx="29">
                  <c:v>2002Q2</c:v>
                </c:pt>
                <c:pt idx="30">
                  <c:v>2002Q3</c:v>
                </c:pt>
                <c:pt idx="31">
                  <c:v>2002Q4</c:v>
                </c:pt>
                <c:pt idx="32">
                  <c:v>2003Q1</c:v>
                </c:pt>
                <c:pt idx="33">
                  <c:v>2003Q2</c:v>
                </c:pt>
                <c:pt idx="34">
                  <c:v>2003Q3</c:v>
                </c:pt>
                <c:pt idx="35">
                  <c:v>2003Q4</c:v>
                </c:pt>
                <c:pt idx="36">
                  <c:v>2004Q1</c:v>
                </c:pt>
                <c:pt idx="37">
                  <c:v>2004Q2</c:v>
                </c:pt>
                <c:pt idx="38">
                  <c:v>2004Q3</c:v>
                </c:pt>
                <c:pt idx="39">
                  <c:v>2004Q4</c:v>
                </c:pt>
                <c:pt idx="40">
                  <c:v>2005Q1</c:v>
                </c:pt>
                <c:pt idx="41">
                  <c:v>2005Q2</c:v>
                </c:pt>
                <c:pt idx="42">
                  <c:v>2005Q3</c:v>
                </c:pt>
                <c:pt idx="43">
                  <c:v>2005Q4</c:v>
                </c:pt>
                <c:pt idx="44">
                  <c:v>2006Q1</c:v>
                </c:pt>
                <c:pt idx="45">
                  <c:v>2006Q2</c:v>
                </c:pt>
                <c:pt idx="46">
                  <c:v>2006Q3</c:v>
                </c:pt>
                <c:pt idx="47">
                  <c:v>2006Q4</c:v>
                </c:pt>
                <c:pt idx="48">
                  <c:v>2007Q1</c:v>
                </c:pt>
                <c:pt idx="49">
                  <c:v>2007Q2</c:v>
                </c:pt>
                <c:pt idx="50">
                  <c:v>2007Q3</c:v>
                </c:pt>
                <c:pt idx="51">
                  <c:v>2007Q4</c:v>
                </c:pt>
                <c:pt idx="52">
                  <c:v>2008Q1</c:v>
                </c:pt>
                <c:pt idx="53">
                  <c:v>2008Q2</c:v>
                </c:pt>
                <c:pt idx="54">
                  <c:v>2008Q3</c:v>
                </c:pt>
                <c:pt idx="55">
                  <c:v>2008Q4</c:v>
                </c:pt>
                <c:pt idx="56">
                  <c:v>2009Q1</c:v>
                </c:pt>
                <c:pt idx="57">
                  <c:v>2009Q2</c:v>
                </c:pt>
                <c:pt idx="58">
                  <c:v>2009Q3</c:v>
                </c:pt>
                <c:pt idx="59">
                  <c:v>2009Q4</c:v>
                </c:pt>
                <c:pt idx="60">
                  <c:v>2010Q1</c:v>
                </c:pt>
                <c:pt idx="61">
                  <c:v>2010Q2</c:v>
                </c:pt>
                <c:pt idx="62">
                  <c:v>2010Q3</c:v>
                </c:pt>
                <c:pt idx="63">
                  <c:v>2010Q4</c:v>
                </c:pt>
                <c:pt idx="64">
                  <c:v>2011Q1</c:v>
                </c:pt>
                <c:pt idx="65">
                  <c:v>2011Q2</c:v>
                </c:pt>
                <c:pt idx="66">
                  <c:v>2011Q3</c:v>
                </c:pt>
                <c:pt idx="67">
                  <c:v>2011Q4</c:v>
                </c:pt>
                <c:pt idx="68">
                  <c:v>2012Q1</c:v>
                </c:pt>
                <c:pt idx="69">
                  <c:v>2012Q2</c:v>
                </c:pt>
                <c:pt idx="70">
                  <c:v>2012Q3</c:v>
                </c:pt>
                <c:pt idx="71">
                  <c:v>2012Q4</c:v>
                </c:pt>
                <c:pt idx="72">
                  <c:v>2013Q1</c:v>
                </c:pt>
                <c:pt idx="73">
                  <c:v>2013Q2</c:v>
                </c:pt>
                <c:pt idx="74">
                  <c:v>2013Q3</c:v>
                </c:pt>
                <c:pt idx="75">
                  <c:v>2013Q4</c:v>
                </c:pt>
                <c:pt idx="76">
                  <c:v>2014Q1</c:v>
                </c:pt>
                <c:pt idx="77">
                  <c:v>2014Q2</c:v>
                </c:pt>
                <c:pt idx="78">
                  <c:v>2014Q3</c:v>
                </c:pt>
              </c:strCache>
            </c:strRef>
          </c:cat>
          <c:val>
            <c:numRef>
              <c:f>'D1-D4'!$E$4:$E$82</c:f>
              <c:numCache>
                <c:formatCode>General</c:formatCode>
                <c:ptCount val="79"/>
                <c:pt idx="0">
                  <c:v>1</c:v>
                </c:pt>
                <c:pt idx="1">
                  <c:v>0</c:v>
                </c:pt>
                <c:pt idx="2">
                  <c:v>0</c:v>
                </c:pt>
                <c:pt idx="3">
                  <c:v>4</c:v>
                </c:pt>
                <c:pt idx="4">
                  <c:v>3</c:v>
                </c:pt>
                <c:pt idx="5">
                  <c:v>2</c:v>
                </c:pt>
                <c:pt idx="6">
                  <c:v>2</c:v>
                </c:pt>
                <c:pt idx="7">
                  <c:v>5</c:v>
                </c:pt>
                <c:pt idx="8">
                  <c:v>2</c:v>
                </c:pt>
                <c:pt idx="9">
                  <c:v>1</c:v>
                </c:pt>
                <c:pt idx="10">
                  <c:v>1</c:v>
                </c:pt>
                <c:pt idx="11">
                  <c:v>5</c:v>
                </c:pt>
                <c:pt idx="12">
                  <c:v>2</c:v>
                </c:pt>
                <c:pt idx="13">
                  <c:v>2</c:v>
                </c:pt>
                <c:pt idx="14">
                  <c:v>2</c:v>
                </c:pt>
                <c:pt idx="15">
                  <c:v>5</c:v>
                </c:pt>
                <c:pt idx="16">
                  <c:v>3</c:v>
                </c:pt>
                <c:pt idx="17">
                  <c:v>3</c:v>
                </c:pt>
                <c:pt idx="18">
                  <c:v>3</c:v>
                </c:pt>
                <c:pt idx="19">
                  <c:v>5</c:v>
                </c:pt>
                <c:pt idx="20">
                  <c:v>6</c:v>
                </c:pt>
                <c:pt idx="21">
                  <c:v>6</c:v>
                </c:pt>
                <c:pt idx="22">
                  <c:v>6</c:v>
                </c:pt>
                <c:pt idx="23">
                  <c:v>7</c:v>
                </c:pt>
                <c:pt idx="24">
                  <c:v>6</c:v>
                </c:pt>
                <c:pt idx="25">
                  <c:v>6</c:v>
                </c:pt>
                <c:pt idx="26">
                  <c:v>6</c:v>
                </c:pt>
                <c:pt idx="27">
                  <c:v>7</c:v>
                </c:pt>
                <c:pt idx="28">
                  <c:v>6</c:v>
                </c:pt>
                <c:pt idx="29">
                  <c:v>6</c:v>
                </c:pt>
                <c:pt idx="30">
                  <c:v>6</c:v>
                </c:pt>
                <c:pt idx="31">
                  <c:v>7</c:v>
                </c:pt>
                <c:pt idx="32">
                  <c:v>6</c:v>
                </c:pt>
                <c:pt idx="33">
                  <c:v>6</c:v>
                </c:pt>
                <c:pt idx="34">
                  <c:v>6</c:v>
                </c:pt>
                <c:pt idx="35">
                  <c:v>7</c:v>
                </c:pt>
                <c:pt idx="36">
                  <c:v>6</c:v>
                </c:pt>
                <c:pt idx="37">
                  <c:v>6</c:v>
                </c:pt>
                <c:pt idx="38">
                  <c:v>6</c:v>
                </c:pt>
                <c:pt idx="39">
                  <c:v>7</c:v>
                </c:pt>
                <c:pt idx="40">
                  <c:v>6</c:v>
                </c:pt>
                <c:pt idx="41">
                  <c:v>6</c:v>
                </c:pt>
                <c:pt idx="42">
                  <c:v>6</c:v>
                </c:pt>
                <c:pt idx="43">
                  <c:v>7</c:v>
                </c:pt>
                <c:pt idx="44">
                  <c:v>7</c:v>
                </c:pt>
                <c:pt idx="45">
                  <c:v>7</c:v>
                </c:pt>
                <c:pt idx="46">
                  <c:v>7</c:v>
                </c:pt>
                <c:pt idx="47">
                  <c:v>8</c:v>
                </c:pt>
                <c:pt idx="48">
                  <c:v>7</c:v>
                </c:pt>
                <c:pt idx="49">
                  <c:v>7</c:v>
                </c:pt>
                <c:pt idx="50">
                  <c:v>7</c:v>
                </c:pt>
                <c:pt idx="51">
                  <c:v>8</c:v>
                </c:pt>
                <c:pt idx="52">
                  <c:v>6</c:v>
                </c:pt>
                <c:pt idx="53">
                  <c:v>6</c:v>
                </c:pt>
                <c:pt idx="54">
                  <c:v>6</c:v>
                </c:pt>
                <c:pt idx="55">
                  <c:v>7</c:v>
                </c:pt>
                <c:pt idx="56">
                  <c:v>5</c:v>
                </c:pt>
                <c:pt idx="57">
                  <c:v>5</c:v>
                </c:pt>
                <c:pt idx="58">
                  <c:v>6</c:v>
                </c:pt>
                <c:pt idx="59">
                  <c:v>7</c:v>
                </c:pt>
                <c:pt idx="60">
                  <c:v>8</c:v>
                </c:pt>
                <c:pt idx="61">
                  <c:v>9</c:v>
                </c:pt>
                <c:pt idx="62">
                  <c:v>7</c:v>
                </c:pt>
                <c:pt idx="63">
                  <c:v>9</c:v>
                </c:pt>
                <c:pt idx="64">
                  <c:v>9</c:v>
                </c:pt>
                <c:pt idx="65">
                  <c:v>9</c:v>
                </c:pt>
                <c:pt idx="66">
                  <c:v>9</c:v>
                </c:pt>
                <c:pt idx="67">
                  <c:v>11</c:v>
                </c:pt>
                <c:pt idx="68">
                  <c:v>10</c:v>
                </c:pt>
                <c:pt idx="69">
                  <c:v>10</c:v>
                </c:pt>
                <c:pt idx="70">
                  <c:v>10</c:v>
                </c:pt>
                <c:pt idx="71">
                  <c:v>12</c:v>
                </c:pt>
                <c:pt idx="72">
                  <c:v>11</c:v>
                </c:pt>
                <c:pt idx="73">
                  <c:v>11</c:v>
                </c:pt>
                <c:pt idx="74">
                  <c:v>11</c:v>
                </c:pt>
                <c:pt idx="75">
                  <c:v>12</c:v>
                </c:pt>
                <c:pt idx="76">
                  <c:v>11</c:v>
                </c:pt>
                <c:pt idx="77">
                  <c:v>11</c:v>
                </c:pt>
                <c:pt idx="78">
                  <c:v>11</c:v>
                </c:pt>
              </c:numCache>
            </c:numRef>
          </c:val>
        </c:ser>
        <c:ser>
          <c:idx val="3"/>
          <c:order val="3"/>
          <c:tx>
            <c:strRef>
              <c:f>'D1-D4'!$F$3</c:f>
              <c:strCache>
                <c:ptCount val="1"/>
                <c:pt idx="0">
                  <c:v>D4</c:v>
                </c:pt>
              </c:strCache>
            </c:strRef>
          </c:tx>
          <c:spPr>
            <a:solidFill>
              <a:srgbClr val="7DC1EF"/>
            </a:solidFill>
          </c:spPr>
          <c:invertIfNegative val="0"/>
          <c:cat>
            <c:strRef>
              <c:f>'D1-D4'!$B$4:$B$82</c:f>
              <c:strCache>
                <c:ptCount val="79"/>
                <c:pt idx="0">
                  <c:v>1995Q1</c:v>
                </c:pt>
                <c:pt idx="1">
                  <c:v>1995Q2</c:v>
                </c:pt>
                <c:pt idx="2">
                  <c:v>1995Q3</c:v>
                </c:pt>
                <c:pt idx="3">
                  <c:v>1995Q4</c:v>
                </c:pt>
                <c:pt idx="4">
                  <c:v>1996Q1</c:v>
                </c:pt>
                <c:pt idx="5">
                  <c:v>1996Q2</c:v>
                </c:pt>
                <c:pt idx="6">
                  <c:v>1996Q3</c:v>
                </c:pt>
                <c:pt idx="7">
                  <c:v>1996Q4</c:v>
                </c:pt>
                <c:pt idx="8">
                  <c:v>1997Q1</c:v>
                </c:pt>
                <c:pt idx="9">
                  <c:v>1997Q2</c:v>
                </c:pt>
                <c:pt idx="10">
                  <c:v>1997Q3</c:v>
                </c:pt>
                <c:pt idx="11">
                  <c:v>1997Q4</c:v>
                </c:pt>
                <c:pt idx="12">
                  <c:v>1998Q1</c:v>
                </c:pt>
                <c:pt idx="13">
                  <c:v>1998Q2</c:v>
                </c:pt>
                <c:pt idx="14">
                  <c:v>1998Q3</c:v>
                </c:pt>
                <c:pt idx="15">
                  <c:v>1998Q4</c:v>
                </c:pt>
                <c:pt idx="16">
                  <c:v>1999Q1</c:v>
                </c:pt>
                <c:pt idx="17">
                  <c:v>1999Q2</c:v>
                </c:pt>
                <c:pt idx="18">
                  <c:v>1999Q3</c:v>
                </c:pt>
                <c:pt idx="19">
                  <c:v>1999Q4</c:v>
                </c:pt>
                <c:pt idx="20">
                  <c:v>2000Q1</c:v>
                </c:pt>
                <c:pt idx="21">
                  <c:v>2000Q2</c:v>
                </c:pt>
                <c:pt idx="22">
                  <c:v>2000Q3</c:v>
                </c:pt>
                <c:pt idx="23">
                  <c:v>2000Q4</c:v>
                </c:pt>
                <c:pt idx="24">
                  <c:v>2001Q1</c:v>
                </c:pt>
                <c:pt idx="25">
                  <c:v>2001Q2</c:v>
                </c:pt>
                <c:pt idx="26">
                  <c:v>2001Q3</c:v>
                </c:pt>
                <c:pt idx="27">
                  <c:v>2001Q4</c:v>
                </c:pt>
                <c:pt idx="28">
                  <c:v>2002Q1</c:v>
                </c:pt>
                <c:pt idx="29">
                  <c:v>2002Q2</c:v>
                </c:pt>
                <c:pt idx="30">
                  <c:v>2002Q3</c:v>
                </c:pt>
                <c:pt idx="31">
                  <c:v>2002Q4</c:v>
                </c:pt>
                <c:pt idx="32">
                  <c:v>2003Q1</c:v>
                </c:pt>
                <c:pt idx="33">
                  <c:v>2003Q2</c:v>
                </c:pt>
                <c:pt idx="34">
                  <c:v>2003Q3</c:v>
                </c:pt>
                <c:pt idx="35">
                  <c:v>2003Q4</c:v>
                </c:pt>
                <c:pt idx="36">
                  <c:v>2004Q1</c:v>
                </c:pt>
                <c:pt idx="37">
                  <c:v>2004Q2</c:v>
                </c:pt>
                <c:pt idx="38">
                  <c:v>2004Q3</c:v>
                </c:pt>
                <c:pt idx="39">
                  <c:v>2004Q4</c:v>
                </c:pt>
                <c:pt idx="40">
                  <c:v>2005Q1</c:v>
                </c:pt>
                <c:pt idx="41">
                  <c:v>2005Q2</c:v>
                </c:pt>
                <c:pt idx="42">
                  <c:v>2005Q3</c:v>
                </c:pt>
                <c:pt idx="43">
                  <c:v>2005Q4</c:v>
                </c:pt>
                <c:pt idx="44">
                  <c:v>2006Q1</c:v>
                </c:pt>
                <c:pt idx="45">
                  <c:v>2006Q2</c:v>
                </c:pt>
                <c:pt idx="46">
                  <c:v>2006Q3</c:v>
                </c:pt>
                <c:pt idx="47">
                  <c:v>2006Q4</c:v>
                </c:pt>
                <c:pt idx="48">
                  <c:v>2007Q1</c:v>
                </c:pt>
                <c:pt idx="49">
                  <c:v>2007Q2</c:v>
                </c:pt>
                <c:pt idx="50">
                  <c:v>2007Q3</c:v>
                </c:pt>
                <c:pt idx="51">
                  <c:v>2007Q4</c:v>
                </c:pt>
                <c:pt idx="52">
                  <c:v>2008Q1</c:v>
                </c:pt>
                <c:pt idx="53">
                  <c:v>2008Q2</c:v>
                </c:pt>
                <c:pt idx="54">
                  <c:v>2008Q3</c:v>
                </c:pt>
                <c:pt idx="55">
                  <c:v>2008Q4</c:v>
                </c:pt>
                <c:pt idx="56">
                  <c:v>2009Q1</c:v>
                </c:pt>
                <c:pt idx="57">
                  <c:v>2009Q2</c:v>
                </c:pt>
                <c:pt idx="58">
                  <c:v>2009Q3</c:v>
                </c:pt>
                <c:pt idx="59">
                  <c:v>2009Q4</c:v>
                </c:pt>
                <c:pt idx="60">
                  <c:v>2010Q1</c:v>
                </c:pt>
                <c:pt idx="61">
                  <c:v>2010Q2</c:v>
                </c:pt>
                <c:pt idx="62">
                  <c:v>2010Q3</c:v>
                </c:pt>
                <c:pt idx="63">
                  <c:v>2010Q4</c:v>
                </c:pt>
                <c:pt idx="64">
                  <c:v>2011Q1</c:v>
                </c:pt>
                <c:pt idx="65">
                  <c:v>2011Q2</c:v>
                </c:pt>
                <c:pt idx="66">
                  <c:v>2011Q3</c:v>
                </c:pt>
                <c:pt idx="67">
                  <c:v>2011Q4</c:v>
                </c:pt>
                <c:pt idx="68">
                  <c:v>2012Q1</c:v>
                </c:pt>
                <c:pt idx="69">
                  <c:v>2012Q2</c:v>
                </c:pt>
                <c:pt idx="70">
                  <c:v>2012Q3</c:v>
                </c:pt>
                <c:pt idx="71">
                  <c:v>2012Q4</c:v>
                </c:pt>
                <c:pt idx="72">
                  <c:v>2013Q1</c:v>
                </c:pt>
                <c:pt idx="73">
                  <c:v>2013Q2</c:v>
                </c:pt>
                <c:pt idx="74">
                  <c:v>2013Q3</c:v>
                </c:pt>
                <c:pt idx="75">
                  <c:v>2013Q4</c:v>
                </c:pt>
                <c:pt idx="76">
                  <c:v>2014Q1</c:v>
                </c:pt>
                <c:pt idx="77">
                  <c:v>2014Q2</c:v>
                </c:pt>
                <c:pt idx="78">
                  <c:v>2014Q3</c:v>
                </c:pt>
              </c:strCache>
            </c:strRef>
          </c:cat>
          <c:val>
            <c:numRef>
              <c:f>'D1-D4'!$F$4:$F$82</c:f>
              <c:numCache>
                <c:formatCode>General</c:formatCode>
                <c:ptCount val="79"/>
                <c:pt idx="0">
                  <c:v>8</c:v>
                </c:pt>
                <c:pt idx="1">
                  <c:v>8</c:v>
                </c:pt>
                <c:pt idx="2">
                  <c:v>8</c:v>
                </c:pt>
                <c:pt idx="3">
                  <c:v>8</c:v>
                </c:pt>
                <c:pt idx="4">
                  <c:v>8</c:v>
                </c:pt>
                <c:pt idx="5">
                  <c:v>8</c:v>
                </c:pt>
                <c:pt idx="6">
                  <c:v>8</c:v>
                </c:pt>
                <c:pt idx="7">
                  <c:v>8</c:v>
                </c:pt>
                <c:pt idx="8">
                  <c:v>9</c:v>
                </c:pt>
                <c:pt idx="9">
                  <c:v>9</c:v>
                </c:pt>
                <c:pt idx="10">
                  <c:v>9</c:v>
                </c:pt>
                <c:pt idx="11">
                  <c:v>9</c:v>
                </c:pt>
                <c:pt idx="12">
                  <c:v>9</c:v>
                </c:pt>
                <c:pt idx="13">
                  <c:v>9</c:v>
                </c:pt>
                <c:pt idx="14">
                  <c:v>9</c:v>
                </c:pt>
                <c:pt idx="15">
                  <c:v>9</c:v>
                </c:pt>
                <c:pt idx="16">
                  <c:v>9</c:v>
                </c:pt>
                <c:pt idx="17">
                  <c:v>9</c:v>
                </c:pt>
                <c:pt idx="18">
                  <c:v>9</c:v>
                </c:pt>
                <c:pt idx="19">
                  <c:v>10</c:v>
                </c:pt>
                <c:pt idx="20">
                  <c:v>11</c:v>
                </c:pt>
                <c:pt idx="21">
                  <c:v>11</c:v>
                </c:pt>
                <c:pt idx="22">
                  <c:v>11</c:v>
                </c:pt>
                <c:pt idx="23">
                  <c:v>11</c:v>
                </c:pt>
                <c:pt idx="24">
                  <c:v>11</c:v>
                </c:pt>
                <c:pt idx="25">
                  <c:v>11</c:v>
                </c:pt>
                <c:pt idx="26">
                  <c:v>11</c:v>
                </c:pt>
                <c:pt idx="27">
                  <c:v>11</c:v>
                </c:pt>
                <c:pt idx="28">
                  <c:v>11</c:v>
                </c:pt>
                <c:pt idx="29">
                  <c:v>11</c:v>
                </c:pt>
                <c:pt idx="30">
                  <c:v>11</c:v>
                </c:pt>
                <c:pt idx="31">
                  <c:v>11</c:v>
                </c:pt>
                <c:pt idx="32">
                  <c:v>11</c:v>
                </c:pt>
                <c:pt idx="33">
                  <c:v>11</c:v>
                </c:pt>
                <c:pt idx="34">
                  <c:v>11</c:v>
                </c:pt>
                <c:pt idx="35">
                  <c:v>11</c:v>
                </c:pt>
                <c:pt idx="36">
                  <c:v>12</c:v>
                </c:pt>
                <c:pt idx="37">
                  <c:v>11</c:v>
                </c:pt>
                <c:pt idx="38">
                  <c:v>11</c:v>
                </c:pt>
                <c:pt idx="39">
                  <c:v>12</c:v>
                </c:pt>
                <c:pt idx="40">
                  <c:v>12</c:v>
                </c:pt>
                <c:pt idx="41">
                  <c:v>12</c:v>
                </c:pt>
                <c:pt idx="42">
                  <c:v>12</c:v>
                </c:pt>
                <c:pt idx="43">
                  <c:v>12</c:v>
                </c:pt>
                <c:pt idx="44">
                  <c:v>12</c:v>
                </c:pt>
                <c:pt idx="45">
                  <c:v>11</c:v>
                </c:pt>
                <c:pt idx="46">
                  <c:v>13</c:v>
                </c:pt>
                <c:pt idx="47">
                  <c:v>14</c:v>
                </c:pt>
                <c:pt idx="48">
                  <c:v>14</c:v>
                </c:pt>
                <c:pt idx="49">
                  <c:v>14</c:v>
                </c:pt>
                <c:pt idx="50">
                  <c:v>14</c:v>
                </c:pt>
                <c:pt idx="51">
                  <c:v>14</c:v>
                </c:pt>
                <c:pt idx="52">
                  <c:v>16</c:v>
                </c:pt>
                <c:pt idx="53">
                  <c:v>16</c:v>
                </c:pt>
                <c:pt idx="54">
                  <c:v>16</c:v>
                </c:pt>
                <c:pt idx="55">
                  <c:v>16</c:v>
                </c:pt>
                <c:pt idx="56">
                  <c:v>17</c:v>
                </c:pt>
                <c:pt idx="57">
                  <c:v>17</c:v>
                </c:pt>
                <c:pt idx="58">
                  <c:v>18</c:v>
                </c:pt>
                <c:pt idx="59">
                  <c:v>18</c:v>
                </c:pt>
                <c:pt idx="60">
                  <c:v>20</c:v>
                </c:pt>
                <c:pt idx="61">
                  <c:v>20</c:v>
                </c:pt>
                <c:pt idx="62">
                  <c:v>21</c:v>
                </c:pt>
                <c:pt idx="63">
                  <c:v>20</c:v>
                </c:pt>
                <c:pt idx="64">
                  <c:v>20</c:v>
                </c:pt>
                <c:pt idx="65">
                  <c:v>21</c:v>
                </c:pt>
                <c:pt idx="66">
                  <c:v>21</c:v>
                </c:pt>
                <c:pt idx="67">
                  <c:v>21</c:v>
                </c:pt>
                <c:pt idx="68">
                  <c:v>20</c:v>
                </c:pt>
                <c:pt idx="69">
                  <c:v>19</c:v>
                </c:pt>
                <c:pt idx="70">
                  <c:v>19</c:v>
                </c:pt>
                <c:pt idx="71">
                  <c:v>20</c:v>
                </c:pt>
                <c:pt idx="72">
                  <c:v>19</c:v>
                </c:pt>
                <c:pt idx="73">
                  <c:v>20</c:v>
                </c:pt>
                <c:pt idx="74">
                  <c:v>19</c:v>
                </c:pt>
                <c:pt idx="75">
                  <c:v>20</c:v>
                </c:pt>
                <c:pt idx="76">
                  <c:v>19</c:v>
                </c:pt>
                <c:pt idx="77">
                  <c:v>19</c:v>
                </c:pt>
                <c:pt idx="78">
                  <c:v>19</c:v>
                </c:pt>
              </c:numCache>
            </c:numRef>
          </c:val>
        </c:ser>
        <c:dLbls>
          <c:showLegendKey val="0"/>
          <c:showVal val="0"/>
          <c:showCatName val="0"/>
          <c:showSerName val="0"/>
          <c:showPercent val="0"/>
          <c:showBubbleSize val="0"/>
        </c:dLbls>
        <c:gapWidth val="30"/>
        <c:overlap val="100"/>
        <c:axId val="114393600"/>
        <c:axId val="95537408"/>
      </c:barChart>
      <c:catAx>
        <c:axId val="114393600"/>
        <c:scaling>
          <c:orientation val="minMax"/>
        </c:scaling>
        <c:delete val="0"/>
        <c:axPos val="b"/>
        <c:majorTickMark val="out"/>
        <c:minorTickMark val="none"/>
        <c:tickLblPos val="nextTo"/>
        <c:txPr>
          <a:bodyPr/>
          <a:lstStyle/>
          <a:p>
            <a:pPr>
              <a:defRPr sz="800" baseline="0"/>
            </a:pPr>
            <a:endParaRPr lang="en-US"/>
          </a:p>
        </c:txPr>
        <c:crossAx val="95537408"/>
        <c:crosses val="autoZero"/>
        <c:auto val="1"/>
        <c:lblAlgn val="ctr"/>
        <c:lblOffset val="100"/>
        <c:noMultiLvlLbl val="0"/>
      </c:catAx>
      <c:valAx>
        <c:axId val="95537408"/>
        <c:scaling>
          <c:orientation val="minMax"/>
        </c:scaling>
        <c:delete val="0"/>
        <c:axPos val="l"/>
        <c:majorGridlines>
          <c:spPr>
            <a:ln>
              <a:solidFill>
                <a:sysClr val="windowText" lastClr="000000">
                  <a:tint val="75000"/>
                  <a:shade val="95000"/>
                  <a:satMod val="105000"/>
                  <a:alpha val="50000"/>
                </a:sysClr>
              </a:solidFill>
              <a:prstDash val="dash"/>
            </a:ln>
          </c:spPr>
        </c:majorGridlines>
        <c:title>
          <c:tx>
            <c:rich>
              <a:bodyPr rot="-5400000" vert="horz"/>
              <a:lstStyle/>
              <a:p>
                <a:pPr>
                  <a:defRPr/>
                </a:pPr>
                <a:r>
                  <a:rPr lang="en-US"/>
                  <a:t>Number of countries</a:t>
                </a:r>
              </a:p>
            </c:rich>
          </c:tx>
          <c:overlay val="0"/>
        </c:title>
        <c:numFmt formatCode="General" sourceLinked="1"/>
        <c:majorTickMark val="out"/>
        <c:minorTickMark val="none"/>
        <c:tickLblPos val="nextTo"/>
        <c:crossAx val="114393600"/>
        <c:crosses val="autoZero"/>
        <c:crossBetween val="between"/>
      </c:valAx>
    </c:plotArea>
    <c:legend>
      <c:legendPos val="b"/>
      <c:overlay val="0"/>
    </c:legend>
    <c:plotVisOnly val="1"/>
    <c:dispBlanksAs val="gap"/>
    <c:showDLblsOverMax val="0"/>
  </c:chart>
  <c:spPr>
    <a:noFill/>
    <a:ln>
      <a:no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82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9863" y="0"/>
            <a:ext cx="3044825" cy="465138"/>
          </a:xfrm>
          <a:prstGeom prst="rect">
            <a:avLst/>
          </a:prstGeom>
        </p:spPr>
        <p:txBody>
          <a:bodyPr vert="horz" lIns="91440" tIns="45720" rIns="91440" bIns="45720" rtlCol="0"/>
          <a:lstStyle>
            <a:lvl1pPr algn="r">
              <a:defRPr sz="1200"/>
            </a:lvl1pPr>
          </a:lstStyle>
          <a:p>
            <a:fld id="{4B4C25F1-ACCC-4813-96BC-CCA46C50A0BE}" type="datetimeFigureOut">
              <a:rPr lang="en-US" smtClean="0"/>
              <a:pPr/>
              <a:t>4/24/2015</a:t>
            </a:fld>
            <a:endParaRPr lang="en-US"/>
          </a:p>
        </p:txBody>
      </p:sp>
      <p:sp>
        <p:nvSpPr>
          <p:cNvPr id="4" name="Footer Placeholder 3"/>
          <p:cNvSpPr>
            <a:spLocks noGrp="1"/>
          </p:cNvSpPr>
          <p:nvPr>
            <p:ph type="ftr" sz="quarter" idx="2"/>
          </p:nvPr>
        </p:nvSpPr>
        <p:spPr>
          <a:xfrm>
            <a:off x="0" y="8845550"/>
            <a:ext cx="304482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9863" y="8845550"/>
            <a:ext cx="3044825" cy="465138"/>
          </a:xfrm>
          <a:prstGeom prst="rect">
            <a:avLst/>
          </a:prstGeom>
        </p:spPr>
        <p:txBody>
          <a:bodyPr vert="horz" lIns="91440" tIns="45720" rIns="91440" bIns="45720" rtlCol="0" anchor="b"/>
          <a:lstStyle>
            <a:lvl1pPr algn="r">
              <a:defRPr sz="1200"/>
            </a:lvl1pPr>
          </a:lstStyle>
          <a:p>
            <a:fld id="{3E5E6412-C602-4F2F-A821-7A453F2F7B7D}" type="slidenum">
              <a:rPr lang="en-US" smtClean="0"/>
              <a:pPr/>
              <a:t>‹#›</a:t>
            </a:fld>
            <a:endParaRPr lang="en-US"/>
          </a:p>
        </p:txBody>
      </p:sp>
    </p:spTree>
    <p:extLst>
      <p:ext uri="{BB962C8B-B14F-4D97-AF65-F5344CB8AC3E}">
        <p14:creationId xmlns:p14="http://schemas.microsoft.com/office/powerpoint/2010/main" val="6886920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5614"/>
          </a:xfrm>
          <a:prstGeom prst="rect">
            <a:avLst/>
          </a:prstGeom>
        </p:spPr>
        <p:txBody>
          <a:bodyPr vert="horz" lIns="93360" tIns="46680" rIns="93360" bIns="46680" rtlCol="0"/>
          <a:lstStyle>
            <a:lvl1pPr algn="l">
              <a:defRPr sz="1200"/>
            </a:lvl1pPr>
          </a:lstStyle>
          <a:p>
            <a:endParaRPr lang="en-US"/>
          </a:p>
        </p:txBody>
      </p:sp>
      <p:sp>
        <p:nvSpPr>
          <p:cNvPr id="3" name="Date Placeholder 2"/>
          <p:cNvSpPr>
            <a:spLocks noGrp="1"/>
          </p:cNvSpPr>
          <p:nvPr>
            <p:ph type="dt" idx="1"/>
          </p:nvPr>
        </p:nvSpPr>
        <p:spPr>
          <a:xfrm>
            <a:off x="3979930" y="0"/>
            <a:ext cx="3044719" cy="465614"/>
          </a:xfrm>
          <a:prstGeom prst="rect">
            <a:avLst/>
          </a:prstGeom>
        </p:spPr>
        <p:txBody>
          <a:bodyPr vert="horz" lIns="93360" tIns="46680" rIns="93360" bIns="46680" rtlCol="0"/>
          <a:lstStyle>
            <a:lvl1pPr algn="r">
              <a:defRPr sz="1200"/>
            </a:lvl1pPr>
          </a:lstStyle>
          <a:p>
            <a:fld id="{0B6FE31F-108A-4BC9-A67D-A6174873204B}" type="datetimeFigureOut">
              <a:rPr lang="en-US" smtClean="0"/>
              <a:pPr/>
              <a:t>4/24/2015</a:t>
            </a:fld>
            <a:endParaRPr lang="en-US"/>
          </a:p>
        </p:txBody>
      </p:sp>
      <p:sp>
        <p:nvSpPr>
          <p:cNvPr id="4" name="Slide Image Placeholder 3"/>
          <p:cNvSpPr>
            <a:spLocks noGrp="1" noRot="1" noChangeAspect="1"/>
          </p:cNvSpPr>
          <p:nvPr>
            <p:ph type="sldImg" idx="2"/>
          </p:nvPr>
        </p:nvSpPr>
        <p:spPr>
          <a:xfrm>
            <a:off x="1184275" y="698500"/>
            <a:ext cx="4657725" cy="3492500"/>
          </a:xfrm>
          <a:prstGeom prst="rect">
            <a:avLst/>
          </a:prstGeom>
          <a:noFill/>
          <a:ln w="12700">
            <a:solidFill>
              <a:prstClr val="black"/>
            </a:solidFill>
          </a:ln>
        </p:spPr>
        <p:txBody>
          <a:bodyPr vert="horz" lIns="93360" tIns="46680" rIns="93360" bIns="46680" rtlCol="0" anchor="ctr"/>
          <a:lstStyle/>
          <a:p>
            <a:endParaRPr lang="en-US"/>
          </a:p>
        </p:txBody>
      </p:sp>
      <p:sp>
        <p:nvSpPr>
          <p:cNvPr id="5" name="Notes Placeholder 4"/>
          <p:cNvSpPr>
            <a:spLocks noGrp="1"/>
          </p:cNvSpPr>
          <p:nvPr>
            <p:ph type="body" sz="quarter" idx="3"/>
          </p:nvPr>
        </p:nvSpPr>
        <p:spPr>
          <a:xfrm>
            <a:off x="702628" y="4423331"/>
            <a:ext cx="5621020" cy="4190524"/>
          </a:xfrm>
          <a:prstGeom prst="rect">
            <a:avLst/>
          </a:prstGeom>
        </p:spPr>
        <p:txBody>
          <a:bodyPr vert="horz" lIns="93360" tIns="46680" rIns="93360" bIns="466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5045"/>
            <a:ext cx="3044719" cy="465614"/>
          </a:xfrm>
          <a:prstGeom prst="rect">
            <a:avLst/>
          </a:prstGeom>
        </p:spPr>
        <p:txBody>
          <a:bodyPr vert="horz" lIns="93360" tIns="46680" rIns="93360" bIns="46680" rtlCol="0" anchor="b"/>
          <a:lstStyle>
            <a:lvl1pPr algn="l">
              <a:defRPr sz="1200"/>
            </a:lvl1pPr>
          </a:lstStyle>
          <a:p>
            <a:endParaRPr lang="en-US"/>
          </a:p>
        </p:txBody>
      </p:sp>
      <p:sp>
        <p:nvSpPr>
          <p:cNvPr id="7" name="Slide Number Placeholder 6"/>
          <p:cNvSpPr>
            <a:spLocks noGrp="1"/>
          </p:cNvSpPr>
          <p:nvPr>
            <p:ph type="sldNum" sz="quarter" idx="5"/>
          </p:nvPr>
        </p:nvSpPr>
        <p:spPr>
          <a:xfrm>
            <a:off x="3979930" y="8845045"/>
            <a:ext cx="3044719" cy="465614"/>
          </a:xfrm>
          <a:prstGeom prst="rect">
            <a:avLst/>
          </a:prstGeom>
        </p:spPr>
        <p:txBody>
          <a:bodyPr vert="horz" lIns="93360" tIns="46680" rIns="93360" bIns="46680" rtlCol="0" anchor="b"/>
          <a:lstStyle>
            <a:lvl1pPr algn="r">
              <a:defRPr sz="1200"/>
            </a:lvl1pPr>
          </a:lstStyle>
          <a:p>
            <a:fld id="{9AF10C07-DDCE-418F-8717-68748C140B5D}" type="slidenum">
              <a:rPr lang="en-US" smtClean="0"/>
              <a:pPr/>
              <a:t>‹#›</a:t>
            </a:fld>
            <a:endParaRPr lang="en-US"/>
          </a:p>
        </p:txBody>
      </p:sp>
    </p:spTree>
    <p:extLst>
      <p:ext uri="{BB962C8B-B14F-4D97-AF65-F5344CB8AC3E}">
        <p14:creationId xmlns:p14="http://schemas.microsoft.com/office/powerpoint/2010/main" val="10325546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051" name="Picture 3" descr="C:\Users\TWickens\AppData\Local\Microsoft\Windows\Temporary Internet Files\Content.Outlook\SAIB4VOD\STA_Pattern_50.jpg"/>
          <p:cNvPicPr>
            <a:picLocks noChangeAspect="1" noChangeArrowheads="1"/>
          </p:cNvPicPr>
          <p:nvPr userDrawn="1"/>
        </p:nvPicPr>
        <p:blipFill>
          <a:blip r:embed="rId2" cstate="print"/>
          <a:srcRect/>
          <a:stretch>
            <a:fillRect/>
          </a:stretch>
        </p:blipFill>
        <p:spPr bwMode="auto">
          <a:xfrm>
            <a:off x="1" y="228600"/>
            <a:ext cx="5181600" cy="2514600"/>
          </a:xfrm>
          <a:prstGeom prst="rect">
            <a:avLst/>
          </a:prstGeom>
          <a:noFill/>
        </p:spPr>
      </p:pic>
      <p:sp>
        <p:nvSpPr>
          <p:cNvPr id="3" name="Text Placeholder 2"/>
          <p:cNvSpPr>
            <a:spLocks noGrp="1"/>
          </p:cNvSpPr>
          <p:nvPr>
            <p:ph type="body" idx="1" hasCustomPrompt="1"/>
          </p:nvPr>
        </p:nvSpPr>
        <p:spPr>
          <a:xfrm>
            <a:off x="762000" y="4724400"/>
            <a:ext cx="8153400" cy="1676400"/>
          </a:xfrm>
          <a:no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Autofit/>
          </a:bodyPr>
          <a:lstStyle>
            <a:lvl1pPr marL="0" indent="0" algn="l" defTabSz="914400" rtl="0" eaLnBrk="1" latinLnBrk="0" hangingPunct="1">
              <a:lnSpc>
                <a:spcPct val="150000"/>
              </a:lnSpc>
              <a:spcBef>
                <a:spcPts val="400"/>
              </a:spcBef>
              <a:buClr>
                <a:schemeClr val="accent1"/>
              </a:buClr>
              <a:buFont typeface="Wingdings 2" pitchFamily="18" charset="2"/>
              <a:buNone/>
              <a:defRPr sz="2000" kern="1200">
                <a:solidFill>
                  <a:schemeClr val="tx1"/>
                </a:solidFill>
                <a:latin typeface="Calibri" pitchFamily="34" charset="0"/>
                <a:ea typeface="+mn-ea"/>
                <a:cs typeface="Calibri"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dirty="0" err="1" smtClean="0"/>
              <a:t>Click</a:t>
            </a:r>
            <a:r>
              <a:rPr lang="pt-PT" dirty="0" smtClean="0"/>
              <a:t> to </a:t>
            </a:r>
            <a:r>
              <a:rPr lang="pt-PT" dirty="0" err="1" smtClean="0"/>
              <a:t>edit</a:t>
            </a:r>
            <a:r>
              <a:rPr lang="pt-PT" dirty="0" smtClean="0"/>
              <a:t> Master </a:t>
            </a:r>
            <a:r>
              <a:rPr lang="pt-PT" dirty="0" err="1" smtClean="0"/>
              <a:t>subtext</a:t>
            </a:r>
            <a:r>
              <a:rPr lang="pt-PT" dirty="0" smtClean="0"/>
              <a:t> </a:t>
            </a:r>
            <a:r>
              <a:rPr lang="pt-PT" dirty="0" err="1" smtClean="0"/>
              <a:t>style</a:t>
            </a:r>
            <a:endParaRPr lang="pt-PT" dirty="0" smtClean="0"/>
          </a:p>
        </p:txBody>
      </p:sp>
      <p:sp>
        <p:nvSpPr>
          <p:cNvPr id="6" name="Slide Number Placeholder 5"/>
          <p:cNvSpPr>
            <a:spLocks noGrp="1"/>
          </p:cNvSpPr>
          <p:nvPr>
            <p:ph type="sldNum" sz="quarter" idx="12"/>
          </p:nvPr>
        </p:nvSpPr>
        <p:spPr/>
        <p:txBody>
          <a:bodyPr/>
          <a:lstStyle>
            <a:lvl1pPr>
              <a:defRPr>
                <a:latin typeface="Calibri" pitchFamily="34" charset="0"/>
                <a:cs typeface="Calibri" pitchFamily="34" charset="0"/>
              </a:defRPr>
            </a:lvl1pPr>
          </a:lstStyle>
          <a:p>
            <a:fld id="{CC528B02-F942-42BE-9906-38356830919C}" type="slidenum">
              <a:rPr lang="en-US" smtClean="0"/>
              <a:pPr/>
              <a:t>‹#›</a:t>
            </a:fld>
            <a:endParaRPr lang="en-US" dirty="0"/>
          </a:p>
        </p:txBody>
      </p:sp>
      <p:sp>
        <p:nvSpPr>
          <p:cNvPr id="7" name="Text Box 12"/>
          <p:cNvSpPr txBox="1">
            <a:spLocks noChangeArrowheads="1"/>
          </p:cNvSpPr>
          <p:nvPr userDrawn="1"/>
        </p:nvSpPr>
        <p:spPr bwMode="auto">
          <a:xfrm>
            <a:off x="762000" y="6400800"/>
            <a:ext cx="7772400" cy="246221"/>
          </a:xfrm>
          <a:prstGeom prst="rect">
            <a:avLst/>
          </a:prstGeom>
          <a:noFill/>
          <a:ln w="9525">
            <a:noFill/>
            <a:miter lim="800000"/>
            <a:headEnd/>
            <a:tailEnd/>
          </a:ln>
          <a:effectLst/>
        </p:spPr>
        <p:txBody>
          <a:bodyPr wrap="square">
            <a:spAutoFit/>
          </a:bodyPr>
          <a:lstStyle/>
          <a:p>
            <a:pPr algn="ctr">
              <a:spcBef>
                <a:spcPts val="500"/>
              </a:spcBef>
              <a:spcAft>
                <a:spcPts val="500"/>
              </a:spcAft>
            </a:pPr>
            <a:endParaRPr lang="de-CH" sz="1000" baseline="0" dirty="0">
              <a:solidFill>
                <a:schemeClr val="tx1">
                  <a:lumMod val="85000"/>
                  <a:lumOff val="15000"/>
                </a:schemeClr>
              </a:solidFill>
              <a:latin typeface="Calibri" pitchFamily="34" charset="0"/>
              <a:cs typeface="Calibri" pitchFamily="34" charset="0"/>
            </a:endParaRPr>
          </a:p>
        </p:txBody>
      </p:sp>
      <p:sp>
        <p:nvSpPr>
          <p:cNvPr id="2" name="Title 1"/>
          <p:cNvSpPr>
            <a:spLocks noGrp="1"/>
          </p:cNvSpPr>
          <p:nvPr>
            <p:ph type="title"/>
          </p:nvPr>
        </p:nvSpPr>
        <p:spPr>
          <a:xfrm>
            <a:off x="0" y="3200400"/>
            <a:ext cx="8913813" cy="1524000"/>
          </a:xfrm>
          <a:solidFill>
            <a:srgbClr val="9FCDA2"/>
          </a:solidFill>
        </p:spPr>
        <p:txBody>
          <a:bodyPr/>
          <a:lstStyle/>
          <a:p>
            <a:r>
              <a:rPr lang="pt-PT" smtClean="0"/>
              <a:t>Click to edit Master title style</a:t>
            </a:r>
            <a:endParaRPr lang="en-US" dirty="0"/>
          </a:p>
        </p:txBody>
      </p:sp>
      <p:pic>
        <p:nvPicPr>
          <p:cNvPr id="9" name="Picture 8"/>
          <p:cNvPicPr/>
          <p:nvPr userDrawn="1"/>
        </p:nvPicPr>
        <p:blipFill>
          <a:blip r:embed="rId3" cstate="print">
            <a:lum/>
          </a:blip>
          <a:stretch>
            <a:fillRect/>
          </a:stretch>
        </p:blipFill>
        <p:spPr>
          <a:xfrm>
            <a:off x="8195400" y="609600"/>
            <a:ext cx="720000" cy="720000"/>
          </a:xfrm>
          <a:prstGeom prst="rect">
            <a:avLst/>
          </a:prstGeom>
        </p:spPr>
      </p:pic>
      <p:sp>
        <p:nvSpPr>
          <p:cNvPr id="10" name="TextBox 9"/>
          <p:cNvSpPr txBox="1"/>
          <p:nvPr userDrawn="1"/>
        </p:nvSpPr>
        <p:spPr>
          <a:xfrm>
            <a:off x="6781800" y="228600"/>
            <a:ext cx="2209800" cy="400110"/>
          </a:xfrm>
          <a:prstGeom prst="rect">
            <a:avLst/>
          </a:prstGeom>
          <a:noFill/>
        </p:spPr>
        <p:txBody>
          <a:bodyPr wrap="square" rtlCol="0">
            <a:spAutoFit/>
          </a:bodyPr>
          <a:lstStyle/>
          <a:p>
            <a:pPr algn="r"/>
            <a:r>
              <a:rPr lang="en-US" sz="1000" dirty="0" smtClean="0">
                <a:solidFill>
                  <a:schemeClr val="tx1"/>
                </a:solidFill>
                <a:latin typeface="Calibri" pitchFamily="34" charset="0"/>
                <a:cs typeface="Calibri" pitchFamily="34" charset="0"/>
              </a:rPr>
              <a:t>Government Finance Division</a:t>
            </a:r>
            <a:br>
              <a:rPr lang="en-US" sz="1000" dirty="0" smtClean="0">
                <a:solidFill>
                  <a:schemeClr val="tx1"/>
                </a:solidFill>
                <a:latin typeface="Calibri" pitchFamily="34" charset="0"/>
                <a:cs typeface="Calibri" pitchFamily="34" charset="0"/>
              </a:rPr>
            </a:br>
            <a:r>
              <a:rPr lang="en-US" sz="1000" dirty="0" smtClean="0">
                <a:solidFill>
                  <a:schemeClr val="tx1"/>
                </a:solidFill>
                <a:latin typeface="Calibri" pitchFamily="34" charset="0"/>
                <a:cs typeface="Calibri" pitchFamily="34" charset="0"/>
              </a:rPr>
              <a:t>IMF Statistics Department</a:t>
            </a:r>
            <a:endParaRPr lang="en-US" sz="1000" dirty="0">
              <a:solidFill>
                <a:schemeClr val="tx1"/>
              </a:solidFill>
              <a:latin typeface="Calibri" pitchFamily="34" charset="0"/>
              <a:cs typeface="Calibri" pitchFamily="34" charset="0"/>
            </a:endParaRPr>
          </a:p>
        </p:txBody>
      </p:sp>
      <p:sp>
        <p:nvSpPr>
          <p:cNvPr id="12" name="Text Box 12"/>
          <p:cNvSpPr txBox="1">
            <a:spLocks noChangeArrowheads="1"/>
          </p:cNvSpPr>
          <p:nvPr userDrawn="1"/>
        </p:nvSpPr>
        <p:spPr bwMode="auto">
          <a:xfrm>
            <a:off x="914400" y="6477000"/>
            <a:ext cx="7772400" cy="246221"/>
          </a:xfrm>
          <a:prstGeom prst="rect">
            <a:avLst/>
          </a:prstGeom>
          <a:noFill/>
          <a:ln w="9525">
            <a:noFill/>
            <a:miter lim="800000"/>
            <a:headEnd/>
            <a:tailEnd/>
          </a:ln>
          <a:effectLst/>
        </p:spPr>
        <p:txBody>
          <a:bodyPr wrap="square">
            <a:spAutoFit/>
          </a:bodyPr>
          <a:lstStyle/>
          <a:p>
            <a:pPr algn="ctr">
              <a:spcBef>
                <a:spcPts val="500"/>
              </a:spcBef>
              <a:spcAft>
                <a:spcPts val="500"/>
              </a:spcAft>
            </a:pPr>
            <a:r>
              <a:rPr lang="de-CH" sz="1000" baseline="0" dirty="0" smtClean="0">
                <a:solidFill>
                  <a:schemeClr val="tx1">
                    <a:lumMod val="85000"/>
                    <a:lumOff val="15000"/>
                  </a:schemeClr>
                </a:solidFill>
                <a:latin typeface="Calibri" pitchFamily="34" charset="0"/>
                <a:cs typeface="Calibri" pitchFamily="34" charset="0"/>
              </a:rPr>
              <a:t>The views expressed herein are those of the author and should not be attributed to the IMF, its Executive Board, or its Management.</a:t>
            </a:r>
            <a:endParaRPr lang="de-CH" sz="1000" baseline="0" dirty="0">
              <a:solidFill>
                <a:schemeClr val="tx1">
                  <a:lumMod val="85000"/>
                  <a:lumOff val="15000"/>
                </a:schemeClr>
              </a:solidFill>
              <a:latin typeface="Calibri" pitchFamily="34" charset="0"/>
              <a:cs typeface="Calibri"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pt-PT" smtClean="0"/>
              <a:t>Click to edit Master title style</a:t>
            </a:r>
            <a:endParaRPr/>
          </a:p>
        </p:txBody>
      </p:sp>
      <p:sp>
        <p:nvSpPr>
          <p:cNvPr id="3" name="Subtitle 2"/>
          <p:cNvSpPr>
            <a:spLocks noGrp="1"/>
          </p:cNvSpPr>
          <p:nvPr>
            <p:ph type="subTitle" idx="1"/>
          </p:nvPr>
        </p:nvSpPr>
        <p:spPr>
          <a:xfrm>
            <a:off x="914400" y="5002305"/>
            <a:ext cx="8001000" cy="1855695"/>
          </a:xfrm>
          <a:no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800" kern="1200">
                <a:solidFill>
                  <a:schemeClr val="tx1"/>
                </a:solidFill>
                <a:latin typeface="Calibri" pitchFamily="34" charset="0"/>
                <a:ea typeface="+mn-ea"/>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smtClean="0"/>
              <a:t>Click</a:t>
            </a:r>
            <a:r>
              <a:rPr lang="pt-PT" dirty="0" smtClean="0"/>
              <a:t> to </a:t>
            </a:r>
            <a:r>
              <a:rPr lang="pt-PT" dirty="0" err="1" smtClean="0"/>
              <a:t>edit</a:t>
            </a:r>
            <a:r>
              <a:rPr lang="pt-PT" dirty="0" smtClean="0"/>
              <a:t> Master </a:t>
            </a:r>
            <a:r>
              <a:rPr lang="pt-PT" dirty="0" err="1" smtClean="0"/>
              <a:t>subtitle</a:t>
            </a:r>
            <a:r>
              <a:rPr lang="pt-PT" dirty="0" smtClean="0"/>
              <a:t> </a:t>
            </a:r>
            <a:r>
              <a:rPr lang="pt-PT" dirty="0" err="1" smtClean="0"/>
              <a:t>style</a:t>
            </a:r>
            <a:endParaRPr dirty="0"/>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pt-PT" smtClean="0"/>
              <a:t>Drag picture to placeholder or click icon to add</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pt-PT" smtClean="0"/>
              <a:t>Drag picture to placeholder or click icon to add</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pt-PT"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pt-PT"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dirty="0"/>
          </a:p>
        </p:txBody>
      </p:sp>
      <p:sp>
        <p:nvSpPr>
          <p:cNvPr id="6" name="Slide Number Placeholder 5"/>
          <p:cNvSpPr>
            <a:spLocks noGrp="1"/>
          </p:cNvSpPr>
          <p:nvPr>
            <p:ph type="sldNum" sz="quarter" idx="12"/>
          </p:nvPr>
        </p:nvSpPr>
        <p:spPr/>
        <p:txBody>
          <a:bodyPr/>
          <a:lstStyle/>
          <a:p>
            <a:fld id="{CC528B02-F942-42BE-9906-38356830919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1066800"/>
          </a:xfrm>
          <a:solidFill>
            <a:srgbClr val="9FCDA2"/>
          </a:solidFill>
        </p:spPr>
        <p:txBody>
          <a:bodyPr/>
          <a:lstStyle/>
          <a:p>
            <a:r>
              <a:rPr lang="pt-PT" smtClean="0"/>
              <a:t>Click to edit Master title style</a:t>
            </a:r>
            <a:endParaRPr dirty="0"/>
          </a:p>
        </p:txBody>
      </p:sp>
      <p:sp>
        <p:nvSpPr>
          <p:cNvPr id="3" name="Content Placeholder 2"/>
          <p:cNvSpPr>
            <a:spLocks noGrp="1"/>
          </p:cNvSpPr>
          <p:nvPr>
            <p:ph idx="1"/>
          </p:nvPr>
        </p:nvSpPr>
        <p:spPr>
          <a:xfrm>
            <a:off x="990600" y="1905000"/>
            <a:ext cx="7924800" cy="4724400"/>
          </a:xfrm>
        </p:spPr>
        <p:txBody>
          <a:bodyPr/>
          <a:lstStyle>
            <a:lvl1pPr>
              <a:spcBef>
                <a:spcPts val="1000"/>
              </a:spcBef>
              <a:buClr>
                <a:schemeClr val="tx1">
                  <a:lumMod val="75000"/>
                  <a:lumOff val="25000"/>
                </a:schemeClr>
              </a:buClr>
              <a:buSzPct val="120000"/>
              <a:buFont typeface="Wingdings" pitchFamily="2" charset="2"/>
              <a:buChar char="§"/>
              <a:defRPr/>
            </a:lvl1pPr>
            <a:lvl2pPr>
              <a:lnSpc>
                <a:spcPts val="2200"/>
              </a:lnSpc>
              <a:buClr>
                <a:schemeClr val="tx1">
                  <a:lumMod val="75000"/>
                  <a:lumOff val="25000"/>
                </a:schemeClr>
              </a:buClr>
              <a:buSzPct val="140000"/>
              <a:buFont typeface="Arial" pitchFamily="34" charset="0"/>
              <a:buChar char="•"/>
              <a:defRPr/>
            </a:lvl2pPr>
            <a:lvl3pPr>
              <a:lnSpc>
                <a:spcPts val="2000"/>
              </a:lnSpc>
              <a:buClr>
                <a:schemeClr val="tx1">
                  <a:lumMod val="75000"/>
                  <a:lumOff val="25000"/>
                </a:schemeClr>
              </a:buClr>
              <a:buSzPct val="67000"/>
              <a:buFont typeface="Wingdings" pitchFamily="2" charset="2"/>
              <a:buChar char="v"/>
              <a:defRPr/>
            </a:lvl3pPr>
            <a:lvl4pPr>
              <a:lnSpc>
                <a:spcPts val="1800"/>
              </a:lnSpc>
              <a:buClr>
                <a:schemeClr val="tx1">
                  <a:lumMod val="75000"/>
                  <a:lumOff val="25000"/>
                </a:schemeClr>
              </a:buClr>
              <a:defRPr/>
            </a:lvl4pPr>
            <a:lvl5pPr>
              <a:lnSpc>
                <a:spcPts val="1800"/>
              </a:lnSpc>
              <a:buClr>
                <a:schemeClr val="tx1">
                  <a:lumMod val="75000"/>
                  <a:lumOff val="25000"/>
                </a:schemeClr>
              </a:buClr>
              <a:defRPr/>
            </a:lvl5pPr>
          </a:lstStyle>
          <a:p>
            <a:pPr lvl="0"/>
            <a:r>
              <a:rPr lang="pt-PT" dirty="0" err="1" smtClean="0"/>
              <a:t>Click</a:t>
            </a:r>
            <a:r>
              <a:rPr lang="pt-PT" dirty="0" smtClean="0"/>
              <a:t> to </a:t>
            </a:r>
            <a:r>
              <a:rPr lang="pt-PT" dirty="0" err="1" smtClean="0"/>
              <a:t>edit</a:t>
            </a:r>
            <a:r>
              <a:rPr lang="pt-PT" dirty="0" smtClean="0"/>
              <a:t> Master </a:t>
            </a:r>
            <a:r>
              <a:rPr lang="pt-PT" dirty="0" err="1" smtClean="0"/>
              <a:t>text</a:t>
            </a:r>
            <a:r>
              <a:rPr lang="pt-PT" dirty="0" smtClean="0"/>
              <a:t> </a:t>
            </a:r>
            <a:r>
              <a:rPr lang="pt-PT" dirty="0" err="1" smtClean="0"/>
              <a:t>styles</a:t>
            </a:r>
            <a:endParaRPr lang="pt-PT" dirty="0" smtClean="0"/>
          </a:p>
          <a:p>
            <a:pPr lvl="1"/>
            <a:r>
              <a:rPr lang="pt-PT" dirty="0" err="1" smtClean="0"/>
              <a:t>Second</a:t>
            </a:r>
            <a:r>
              <a:rPr lang="pt-PT" dirty="0" smtClean="0"/>
              <a:t> </a:t>
            </a:r>
            <a:r>
              <a:rPr lang="pt-PT" dirty="0" err="1" smtClean="0"/>
              <a:t>level</a:t>
            </a:r>
            <a:endParaRPr lang="pt-PT" dirty="0" smtClean="0"/>
          </a:p>
          <a:p>
            <a:pPr lvl="2"/>
            <a:r>
              <a:rPr lang="pt-PT" dirty="0" err="1" smtClean="0"/>
              <a:t>Third</a:t>
            </a:r>
            <a:r>
              <a:rPr lang="pt-PT" dirty="0" smtClean="0"/>
              <a:t> </a:t>
            </a:r>
            <a:r>
              <a:rPr lang="pt-PT" dirty="0" err="1" smtClean="0"/>
              <a:t>level</a:t>
            </a:r>
            <a:endParaRPr lang="pt-PT" dirty="0" smtClean="0"/>
          </a:p>
          <a:p>
            <a:pPr lvl="3"/>
            <a:r>
              <a:rPr lang="pt-PT" dirty="0" err="1" smtClean="0"/>
              <a:t>Fourth</a:t>
            </a:r>
            <a:r>
              <a:rPr lang="pt-PT" dirty="0" smtClean="0"/>
              <a:t> </a:t>
            </a:r>
            <a:r>
              <a:rPr lang="pt-PT" dirty="0" err="1" smtClean="0"/>
              <a:t>level</a:t>
            </a:r>
            <a:endParaRPr lang="pt-PT" dirty="0" smtClean="0"/>
          </a:p>
          <a:p>
            <a:pPr lvl="4"/>
            <a:r>
              <a:rPr lang="pt-PT" dirty="0" err="1" smtClean="0"/>
              <a:t>Fifth</a:t>
            </a:r>
            <a:r>
              <a:rPr lang="pt-PT" dirty="0" smtClean="0"/>
              <a:t> </a:t>
            </a:r>
            <a:r>
              <a:rPr lang="pt-PT" dirty="0" err="1" smtClean="0"/>
              <a:t>level</a:t>
            </a:r>
            <a:endParaRPr dirty="0"/>
          </a:p>
        </p:txBody>
      </p:sp>
      <p:sp>
        <p:nvSpPr>
          <p:cNvPr id="6" name="Slide Number Placeholder 5"/>
          <p:cNvSpPr>
            <a:spLocks noGrp="1"/>
          </p:cNvSpPr>
          <p:nvPr>
            <p:ph type="sldNum" sz="quarter" idx="12"/>
          </p:nvPr>
        </p:nvSpPr>
        <p:spPr/>
        <p:txBody>
          <a:bodyPr/>
          <a:lstStyle>
            <a:lvl1pPr>
              <a:defRPr b="1"/>
            </a:lvl1pPr>
          </a:lstStyle>
          <a:p>
            <a:fld id="{CC528B02-F942-42BE-9906-38356830919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1066800"/>
          </a:xfrm>
        </p:spPr>
        <p:txBody>
          <a:bodyPr/>
          <a:lstStyle/>
          <a:p>
            <a:r>
              <a:rPr lang="pt-PT" dirty="0" err="1" smtClean="0"/>
              <a:t>Click</a:t>
            </a:r>
            <a:r>
              <a:rPr lang="pt-PT" dirty="0" smtClean="0"/>
              <a:t> to </a:t>
            </a:r>
            <a:r>
              <a:rPr lang="pt-PT" dirty="0" err="1" smtClean="0"/>
              <a:t>edit</a:t>
            </a:r>
            <a:r>
              <a:rPr lang="pt-PT" dirty="0" smtClean="0"/>
              <a:t> Master </a:t>
            </a:r>
            <a:r>
              <a:rPr lang="pt-PT" dirty="0" err="1" smtClean="0"/>
              <a:t>title</a:t>
            </a:r>
            <a:r>
              <a:rPr lang="pt-PT" dirty="0" smtClean="0"/>
              <a:t> </a:t>
            </a:r>
            <a:r>
              <a:rPr lang="pt-PT" dirty="0" err="1" smtClean="0"/>
              <a:t>style</a:t>
            </a:r>
            <a:endParaRPr dirty="0"/>
          </a:p>
        </p:txBody>
      </p:sp>
      <p:sp>
        <p:nvSpPr>
          <p:cNvPr id="3" name="Content Placeholder 2"/>
          <p:cNvSpPr>
            <a:spLocks noGrp="1"/>
          </p:cNvSpPr>
          <p:nvPr>
            <p:ph sz="half" idx="1"/>
          </p:nvPr>
        </p:nvSpPr>
        <p:spPr>
          <a:xfrm>
            <a:off x="1117600" y="1981200"/>
            <a:ext cx="3759200" cy="4572000"/>
          </a:xfrm>
        </p:spPr>
        <p:txBody>
          <a:bodyPr>
            <a:noAutofit/>
          </a:bodyPr>
          <a:lstStyle>
            <a:lvl1pPr>
              <a:spcBef>
                <a:spcPts val="600"/>
              </a:spcBef>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dirty="0"/>
          </a:p>
        </p:txBody>
      </p:sp>
      <p:sp>
        <p:nvSpPr>
          <p:cNvPr id="4" name="Content Placeholder 3"/>
          <p:cNvSpPr>
            <a:spLocks noGrp="1"/>
          </p:cNvSpPr>
          <p:nvPr>
            <p:ph sz="half" idx="2"/>
          </p:nvPr>
        </p:nvSpPr>
        <p:spPr>
          <a:xfrm>
            <a:off x="5147534" y="1981200"/>
            <a:ext cx="3759200" cy="4572000"/>
          </a:xfrm>
        </p:spPr>
        <p:txBody>
          <a:bodyPr>
            <a:noAutofit/>
          </a:bodyPr>
          <a:lstStyle>
            <a:lvl1pPr>
              <a:spcBef>
                <a:spcPts val="600"/>
              </a:spcBef>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pt-PT" dirty="0" err="1" smtClean="0"/>
              <a:t>Click</a:t>
            </a:r>
            <a:r>
              <a:rPr lang="pt-PT" dirty="0" smtClean="0"/>
              <a:t> to </a:t>
            </a:r>
            <a:r>
              <a:rPr lang="pt-PT" dirty="0" err="1" smtClean="0"/>
              <a:t>edit</a:t>
            </a:r>
            <a:r>
              <a:rPr lang="pt-PT" dirty="0" smtClean="0"/>
              <a:t> Master </a:t>
            </a:r>
            <a:r>
              <a:rPr lang="pt-PT" dirty="0" err="1" smtClean="0"/>
              <a:t>text</a:t>
            </a:r>
            <a:r>
              <a:rPr lang="pt-PT" dirty="0" smtClean="0"/>
              <a:t> </a:t>
            </a:r>
            <a:r>
              <a:rPr lang="pt-PT" dirty="0" err="1" smtClean="0"/>
              <a:t>styles</a:t>
            </a:r>
            <a:endParaRPr lang="pt-PT" dirty="0" smtClean="0"/>
          </a:p>
          <a:p>
            <a:pPr lvl="1"/>
            <a:r>
              <a:rPr lang="pt-PT" dirty="0" err="1" smtClean="0"/>
              <a:t>Second</a:t>
            </a:r>
            <a:r>
              <a:rPr lang="pt-PT" dirty="0" smtClean="0"/>
              <a:t> </a:t>
            </a:r>
            <a:r>
              <a:rPr lang="pt-PT" dirty="0" err="1" smtClean="0"/>
              <a:t>level</a:t>
            </a:r>
            <a:endParaRPr lang="pt-PT" dirty="0" smtClean="0"/>
          </a:p>
          <a:p>
            <a:pPr lvl="2"/>
            <a:r>
              <a:rPr lang="pt-PT" dirty="0" err="1" smtClean="0"/>
              <a:t>Third</a:t>
            </a:r>
            <a:r>
              <a:rPr lang="pt-PT" dirty="0" smtClean="0"/>
              <a:t> </a:t>
            </a:r>
            <a:r>
              <a:rPr lang="pt-PT" dirty="0" err="1" smtClean="0"/>
              <a:t>level</a:t>
            </a:r>
            <a:endParaRPr lang="pt-PT" dirty="0" smtClean="0"/>
          </a:p>
          <a:p>
            <a:pPr lvl="3"/>
            <a:r>
              <a:rPr lang="pt-PT" dirty="0" err="1" smtClean="0"/>
              <a:t>Fourth</a:t>
            </a:r>
            <a:r>
              <a:rPr lang="pt-PT" dirty="0" smtClean="0"/>
              <a:t> </a:t>
            </a:r>
            <a:r>
              <a:rPr lang="pt-PT" dirty="0" err="1" smtClean="0"/>
              <a:t>level</a:t>
            </a:r>
            <a:endParaRPr lang="pt-PT" dirty="0" smtClean="0"/>
          </a:p>
          <a:p>
            <a:pPr lvl="4"/>
            <a:r>
              <a:rPr lang="pt-PT" dirty="0" err="1" smtClean="0"/>
              <a:t>Fifth</a:t>
            </a:r>
            <a:r>
              <a:rPr lang="pt-PT" dirty="0" smtClean="0"/>
              <a:t> </a:t>
            </a:r>
            <a:r>
              <a:rPr lang="pt-PT" dirty="0" err="1" smtClean="0"/>
              <a:t>level</a:t>
            </a:r>
            <a:endParaRPr dirty="0"/>
          </a:p>
        </p:txBody>
      </p:sp>
      <p:sp>
        <p:nvSpPr>
          <p:cNvPr id="7" name="Slide Number Placeholder 6"/>
          <p:cNvSpPr>
            <a:spLocks noGrp="1"/>
          </p:cNvSpPr>
          <p:nvPr>
            <p:ph type="sldNum" sz="quarter" idx="12"/>
          </p:nvPr>
        </p:nvSpPr>
        <p:spPr/>
        <p:txBody>
          <a:bodyPr/>
          <a:lstStyle/>
          <a:p>
            <a:fld id="{CC528B02-F942-42BE-9906-38356830919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1066800"/>
          </a:xfrm>
        </p:spPr>
        <p:txBody>
          <a:bodyPr/>
          <a:lstStyle/>
          <a:p>
            <a:r>
              <a:rPr lang="pt-PT" dirty="0" err="1" smtClean="0"/>
              <a:t>Click</a:t>
            </a:r>
            <a:r>
              <a:rPr lang="pt-PT" dirty="0" smtClean="0"/>
              <a:t> to </a:t>
            </a:r>
            <a:r>
              <a:rPr lang="pt-PT" dirty="0" err="1" smtClean="0"/>
              <a:t>edit</a:t>
            </a:r>
            <a:r>
              <a:rPr lang="pt-PT" dirty="0" smtClean="0"/>
              <a:t> Master </a:t>
            </a:r>
            <a:r>
              <a:rPr lang="pt-PT" dirty="0" err="1" smtClean="0"/>
              <a:t>title</a:t>
            </a:r>
            <a:r>
              <a:rPr lang="pt-PT" dirty="0" smtClean="0"/>
              <a:t> </a:t>
            </a:r>
            <a:r>
              <a:rPr lang="pt-PT" dirty="0" err="1" smtClean="0"/>
              <a:t>style</a:t>
            </a:r>
            <a:endParaRPr dirty="0"/>
          </a:p>
        </p:txBody>
      </p:sp>
      <p:sp>
        <p:nvSpPr>
          <p:cNvPr id="5" name="Slide Number Placeholder 4"/>
          <p:cNvSpPr>
            <a:spLocks noGrp="1"/>
          </p:cNvSpPr>
          <p:nvPr>
            <p:ph type="sldNum" sz="quarter" idx="12"/>
          </p:nvPr>
        </p:nvSpPr>
        <p:spPr/>
        <p:txBody>
          <a:bodyPr/>
          <a:lstStyle/>
          <a:p>
            <a:fld id="{CC528B02-F942-42BE-9906-38356830919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C528B02-F942-42BE-9906-38356830919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2">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pt-PT" smtClean="0"/>
              <a:t>Click to edit Master title style</a:t>
            </a:r>
            <a:endParaRPr/>
          </a:p>
        </p:txBody>
      </p:sp>
      <p:sp>
        <p:nvSpPr>
          <p:cNvPr id="3" name="Subtitle 2"/>
          <p:cNvSpPr>
            <a:spLocks noGrp="1"/>
          </p:cNvSpPr>
          <p:nvPr>
            <p:ph type="subTitle" idx="1"/>
          </p:nvPr>
        </p:nvSpPr>
        <p:spPr>
          <a:xfrm>
            <a:off x="914400" y="3034553"/>
            <a:ext cx="8001000" cy="3823447"/>
          </a:xfrm>
          <a:no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solidFill>
                <a:latin typeface="Calibri" pitchFamily="34" charset="0"/>
                <a:ea typeface="+mn-ea"/>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smtClean="0"/>
              <a:t>Click</a:t>
            </a:r>
            <a:r>
              <a:rPr lang="pt-PT" dirty="0" smtClean="0"/>
              <a:t> to </a:t>
            </a:r>
            <a:r>
              <a:rPr lang="pt-PT" dirty="0" err="1" smtClean="0"/>
              <a:t>edit</a:t>
            </a:r>
            <a:r>
              <a:rPr lang="pt-PT" dirty="0" smtClean="0"/>
              <a:t> Master </a:t>
            </a:r>
            <a:r>
              <a:rPr lang="pt-PT" dirty="0" err="1" smtClean="0"/>
              <a:t>subtitle</a:t>
            </a:r>
            <a:r>
              <a:rPr lang="pt-PT" dirty="0" smtClean="0"/>
              <a:t> </a:t>
            </a:r>
            <a:r>
              <a:rPr lang="pt-PT" dirty="0" err="1" smtClean="0"/>
              <a:t>style</a:t>
            </a:r>
            <a:endParaRPr dirty="0"/>
          </a:p>
        </p:txBody>
      </p:sp>
      <p:sp>
        <p:nvSpPr>
          <p:cNvPr id="6" name="Slide Number Placeholder 5"/>
          <p:cNvSpPr>
            <a:spLocks noGrp="1"/>
          </p:cNvSpPr>
          <p:nvPr>
            <p:ph type="sldNum" sz="quarter" idx="12"/>
          </p:nvPr>
        </p:nvSpPr>
        <p:spPr/>
        <p:txBody>
          <a:bodyPr/>
          <a:lstStyle/>
          <a:p>
            <a:fld id="{CC528B02-F942-42BE-9906-38356830919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pt-PT" smtClean="0"/>
              <a:t>Click to edit Master title style</a:t>
            </a:r>
            <a:endParaRPr/>
          </a:p>
        </p:txBody>
      </p:sp>
      <p:sp>
        <p:nvSpPr>
          <p:cNvPr id="3" name="Subtitle 2"/>
          <p:cNvSpPr>
            <a:spLocks noGrp="1"/>
          </p:cNvSpPr>
          <p:nvPr>
            <p:ph type="subTitle" idx="1"/>
          </p:nvPr>
        </p:nvSpPr>
        <p:spPr>
          <a:xfrm>
            <a:off x="914400" y="5943600"/>
            <a:ext cx="8001000" cy="914400"/>
          </a:xfrm>
          <a:no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solidFill>
                <a:latin typeface="Calibri" pitchFamily="34" charset="0"/>
                <a:ea typeface="+mn-ea"/>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smtClean="0"/>
              <a:t>Click</a:t>
            </a:r>
            <a:r>
              <a:rPr lang="pt-PT" dirty="0" smtClean="0"/>
              <a:t> to </a:t>
            </a:r>
            <a:r>
              <a:rPr lang="pt-PT" dirty="0" err="1" smtClean="0"/>
              <a:t>edit</a:t>
            </a:r>
            <a:r>
              <a:rPr lang="pt-PT" dirty="0" smtClean="0"/>
              <a:t> Master </a:t>
            </a:r>
            <a:r>
              <a:rPr lang="pt-PT" dirty="0" err="1" smtClean="0"/>
              <a:t>subtitle</a:t>
            </a:r>
            <a:r>
              <a:rPr lang="pt-PT" dirty="0" smtClean="0"/>
              <a:t> </a:t>
            </a:r>
            <a:r>
              <a:rPr lang="pt-PT" dirty="0" err="1" smtClean="0"/>
              <a:t>style</a:t>
            </a:r>
            <a:endParaRPr dirty="0"/>
          </a:p>
        </p:txBody>
      </p:sp>
      <p:sp>
        <p:nvSpPr>
          <p:cNvPr id="9" name="Picture Placeholder 8"/>
          <p:cNvSpPr>
            <a:spLocks noGrp="1"/>
          </p:cNvSpPr>
          <p:nvPr>
            <p:ph type="pic" sz="quarter" idx="13"/>
          </p:nvPr>
        </p:nvSpPr>
        <p:spPr>
          <a:xfrm>
            <a:off x="927100" y="1129553"/>
            <a:ext cx="7988300" cy="3886200"/>
          </a:xfrm>
          <a:noFill/>
        </p:spPr>
        <p:txBody>
          <a:bodyPr>
            <a:normAutofit/>
          </a:bodyPr>
          <a:lstStyle>
            <a:lvl1pPr marL="0" indent="0">
              <a:buNone/>
              <a:defRPr sz="1800"/>
            </a:lvl1pPr>
          </a:lstStyle>
          <a:p>
            <a:r>
              <a:rPr lang="pt-PT" smtClean="0"/>
              <a:t>Drag picture to placeholder or click icon to add</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pt-PT" smtClean="0"/>
              <a:t>Click to edit Master title style</a:t>
            </a:r>
            <a:endParaRPr/>
          </a:p>
        </p:txBody>
      </p:sp>
      <p:sp>
        <p:nvSpPr>
          <p:cNvPr id="3" name="Subtitle 2"/>
          <p:cNvSpPr>
            <a:spLocks noGrp="1"/>
          </p:cNvSpPr>
          <p:nvPr>
            <p:ph type="subTitle" idx="1"/>
          </p:nvPr>
        </p:nvSpPr>
        <p:spPr>
          <a:xfrm>
            <a:off x="914400" y="5002305"/>
            <a:ext cx="8001000" cy="1855695"/>
          </a:xfrm>
          <a:no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800" kern="1200">
                <a:solidFill>
                  <a:schemeClr val="tx1"/>
                </a:solidFill>
                <a:latin typeface="Calibri" pitchFamily="34" charset="0"/>
                <a:ea typeface="+mn-ea"/>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smtClean="0"/>
              <a:t>Click</a:t>
            </a:r>
            <a:r>
              <a:rPr lang="pt-PT" dirty="0" smtClean="0"/>
              <a:t> to </a:t>
            </a:r>
            <a:r>
              <a:rPr lang="pt-PT" dirty="0" err="1" smtClean="0"/>
              <a:t>edit</a:t>
            </a:r>
            <a:r>
              <a:rPr lang="pt-PT" dirty="0" smtClean="0"/>
              <a:t> Master </a:t>
            </a:r>
            <a:r>
              <a:rPr lang="pt-PT" dirty="0" err="1" smtClean="0"/>
              <a:t>subtitle</a:t>
            </a:r>
            <a:r>
              <a:rPr lang="pt-PT" dirty="0" smtClean="0"/>
              <a:t> </a:t>
            </a:r>
            <a:r>
              <a:rPr lang="pt-PT" dirty="0" err="1" smtClean="0"/>
              <a:t>style</a:t>
            </a:r>
            <a:endParaRPr dirty="0"/>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pt-PT" smtClean="0"/>
              <a:t>Drag picture to placeholder or click icon to add</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pt-PT" dirty="0" err="1" smtClean="0"/>
              <a:t>Click</a:t>
            </a:r>
            <a:r>
              <a:rPr lang="pt-PT" dirty="0" smtClean="0"/>
              <a:t> to </a:t>
            </a:r>
            <a:r>
              <a:rPr lang="pt-PT" dirty="0" err="1" smtClean="0"/>
              <a:t>edit</a:t>
            </a:r>
            <a:r>
              <a:rPr lang="pt-PT" dirty="0" smtClean="0"/>
              <a:t> Master </a:t>
            </a:r>
            <a:r>
              <a:rPr lang="pt-PT" dirty="0" err="1" smtClean="0"/>
              <a:t>title</a:t>
            </a:r>
            <a:r>
              <a:rPr lang="pt-PT" dirty="0" smtClean="0"/>
              <a:t> </a:t>
            </a:r>
            <a:r>
              <a:rPr lang="pt-PT" dirty="0" err="1" smtClean="0"/>
              <a:t>style</a:t>
            </a:r>
            <a:endParaRPr dirty="0"/>
          </a:p>
        </p:txBody>
      </p:sp>
      <p:sp>
        <p:nvSpPr>
          <p:cNvPr id="3" name="Subtitle 2"/>
          <p:cNvSpPr>
            <a:spLocks noGrp="1"/>
          </p:cNvSpPr>
          <p:nvPr>
            <p:ph type="subTitle" idx="1"/>
          </p:nvPr>
        </p:nvSpPr>
        <p:spPr>
          <a:xfrm>
            <a:off x="914400" y="5002305"/>
            <a:ext cx="8001000" cy="1855695"/>
          </a:xfrm>
          <a:no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800" kern="1200">
                <a:solidFill>
                  <a:schemeClr val="tx1"/>
                </a:solidFill>
                <a:latin typeface="Calibri" pitchFamily="34" charset="0"/>
                <a:ea typeface="+mn-ea"/>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smtClean="0"/>
              <a:t>Click</a:t>
            </a:r>
            <a:r>
              <a:rPr lang="pt-PT" dirty="0" smtClean="0"/>
              <a:t> to </a:t>
            </a:r>
            <a:r>
              <a:rPr lang="pt-PT" dirty="0" err="1" smtClean="0"/>
              <a:t>edit</a:t>
            </a:r>
            <a:r>
              <a:rPr lang="pt-PT" dirty="0" smtClean="0"/>
              <a:t> Master </a:t>
            </a:r>
            <a:r>
              <a:rPr lang="pt-PT" dirty="0" err="1" smtClean="0"/>
              <a:t>subtitle</a:t>
            </a:r>
            <a:r>
              <a:rPr lang="pt-PT" dirty="0" smtClean="0"/>
              <a:t> </a:t>
            </a:r>
            <a:r>
              <a:rPr lang="pt-PT" dirty="0" err="1" smtClean="0"/>
              <a:t>style</a:t>
            </a:r>
            <a:endParaRPr dirty="0"/>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pt-PT" smtClean="0"/>
              <a:t>Drag picture to placeholder or click icon to add</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pt-PT" smtClean="0"/>
              <a:t>Drag picture to placeholder or click icon to add</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C:\Users\TWickens\AppData\Local\Microsoft\Windows\Temporary Internet Files\Content.Outlook\SAIB4VOD\STA_Pattern_50.jpg"/>
          <p:cNvPicPr>
            <a:picLocks noChangeAspect="1" noChangeArrowheads="1"/>
          </p:cNvPicPr>
          <p:nvPr/>
        </p:nvPicPr>
        <p:blipFill>
          <a:blip r:embed="rId13" cstate="print"/>
          <a:srcRect/>
          <a:stretch>
            <a:fillRect/>
          </a:stretch>
        </p:blipFill>
        <p:spPr bwMode="auto">
          <a:xfrm>
            <a:off x="0" y="1"/>
            <a:ext cx="1371600" cy="838199"/>
          </a:xfrm>
          <a:prstGeom prst="rect">
            <a:avLst/>
          </a:prstGeom>
          <a:noFill/>
        </p:spPr>
      </p:pic>
      <p:sp>
        <p:nvSpPr>
          <p:cNvPr id="3" name="Text Placeholder 2"/>
          <p:cNvSpPr>
            <a:spLocks noGrp="1"/>
          </p:cNvSpPr>
          <p:nvPr>
            <p:ph type="body" idx="1"/>
          </p:nvPr>
        </p:nvSpPr>
        <p:spPr>
          <a:xfrm>
            <a:off x="990600" y="1905000"/>
            <a:ext cx="7924800" cy="4724400"/>
          </a:xfrm>
          <a:prstGeom prst="rect">
            <a:avLst/>
          </a:prstGeom>
        </p:spPr>
        <p:txBody>
          <a:bodyPr vert="horz" lIns="91440" tIns="45720" rIns="91440" bIns="45720" rtlCol="0">
            <a:noAutofit/>
          </a:bodyPr>
          <a:lstStyle/>
          <a:p>
            <a:pPr lvl="0"/>
            <a:r>
              <a:rPr lang="pt-PT" dirty="0" err="1" smtClean="0"/>
              <a:t>Click</a:t>
            </a:r>
            <a:r>
              <a:rPr lang="pt-PT" dirty="0" smtClean="0"/>
              <a:t> to </a:t>
            </a:r>
            <a:r>
              <a:rPr lang="pt-PT" dirty="0" err="1" smtClean="0"/>
              <a:t>edit</a:t>
            </a:r>
            <a:r>
              <a:rPr lang="pt-PT" dirty="0" smtClean="0"/>
              <a:t> Master </a:t>
            </a:r>
            <a:r>
              <a:rPr lang="pt-PT" dirty="0" err="1" smtClean="0"/>
              <a:t>text</a:t>
            </a:r>
            <a:r>
              <a:rPr lang="pt-PT" dirty="0" smtClean="0"/>
              <a:t> </a:t>
            </a:r>
            <a:r>
              <a:rPr lang="pt-PT" dirty="0" err="1" smtClean="0"/>
              <a:t>styles</a:t>
            </a:r>
            <a:endParaRPr lang="pt-PT" dirty="0" smtClean="0"/>
          </a:p>
          <a:p>
            <a:pPr lvl="1"/>
            <a:r>
              <a:rPr lang="pt-PT" dirty="0" err="1" smtClean="0"/>
              <a:t>Second</a:t>
            </a:r>
            <a:r>
              <a:rPr lang="pt-PT" dirty="0" smtClean="0"/>
              <a:t> </a:t>
            </a:r>
            <a:r>
              <a:rPr lang="pt-PT" dirty="0" err="1" smtClean="0"/>
              <a:t>level</a:t>
            </a:r>
            <a:endParaRPr lang="pt-PT" dirty="0" smtClean="0"/>
          </a:p>
          <a:p>
            <a:pPr lvl="2"/>
            <a:r>
              <a:rPr lang="pt-PT" dirty="0" err="1" smtClean="0"/>
              <a:t>Third</a:t>
            </a:r>
            <a:r>
              <a:rPr lang="pt-PT" dirty="0" smtClean="0"/>
              <a:t> </a:t>
            </a:r>
            <a:r>
              <a:rPr lang="pt-PT" dirty="0" err="1" smtClean="0"/>
              <a:t>level</a:t>
            </a:r>
            <a:endParaRPr lang="pt-PT" dirty="0" smtClean="0"/>
          </a:p>
          <a:p>
            <a:pPr lvl="3"/>
            <a:r>
              <a:rPr lang="pt-PT" dirty="0" err="1" smtClean="0"/>
              <a:t>Fourth</a:t>
            </a:r>
            <a:r>
              <a:rPr lang="pt-PT" dirty="0" smtClean="0"/>
              <a:t> </a:t>
            </a:r>
            <a:r>
              <a:rPr lang="pt-PT" dirty="0" err="1" smtClean="0"/>
              <a:t>level</a:t>
            </a:r>
            <a:endParaRPr lang="pt-PT" dirty="0" smtClean="0"/>
          </a:p>
          <a:p>
            <a:pPr lvl="4"/>
            <a:r>
              <a:rPr lang="pt-PT" dirty="0" err="1" smtClean="0"/>
              <a:t>Fifth</a:t>
            </a:r>
            <a:r>
              <a:rPr lang="pt-PT" dirty="0" smtClean="0"/>
              <a:t> </a:t>
            </a:r>
            <a:r>
              <a:rPr lang="pt-PT" dirty="0" err="1" smtClean="0"/>
              <a:t>level</a:t>
            </a:r>
            <a:endParaRPr dirty="0"/>
          </a:p>
        </p:txBody>
      </p:sp>
      <p:sp>
        <p:nvSpPr>
          <p:cNvPr id="6" name="Slide Number Placeholder 5"/>
          <p:cNvSpPr>
            <a:spLocks noGrp="1"/>
          </p:cNvSpPr>
          <p:nvPr>
            <p:ph type="sldNum" sz="quarter" idx="4"/>
          </p:nvPr>
        </p:nvSpPr>
        <p:spPr>
          <a:xfrm>
            <a:off x="8789894" y="6553200"/>
            <a:ext cx="457200" cy="381000"/>
          </a:xfrm>
          <a:prstGeom prst="rect">
            <a:avLst/>
          </a:prstGeom>
        </p:spPr>
        <p:txBody>
          <a:bodyPr vert="horz" lIns="91440" tIns="45720" rIns="91440" bIns="45720" rtlCol="0" anchor="ctr"/>
          <a:lstStyle>
            <a:lvl1pPr algn="ctr">
              <a:defRPr sz="1000" b="1">
                <a:solidFill>
                  <a:schemeClr val="tx1">
                    <a:lumMod val="65000"/>
                    <a:lumOff val="35000"/>
                  </a:schemeClr>
                </a:solidFill>
                <a:latin typeface="Calibri" pitchFamily="34" charset="0"/>
                <a:cs typeface="Calibri" pitchFamily="34" charset="0"/>
              </a:defRPr>
            </a:lvl1pPr>
          </a:lstStyle>
          <a:p>
            <a:fld id="{CC528B02-F942-42BE-9906-38356830919C}" type="slidenum">
              <a:rPr lang="en-US" smtClean="0"/>
              <a:pPr/>
              <a:t>‹#›</a:t>
            </a:fld>
            <a:endParaRPr lang="en-US" dirty="0"/>
          </a:p>
        </p:txBody>
      </p:sp>
      <p:sp>
        <p:nvSpPr>
          <p:cNvPr id="2" name="Title Placeholder 1"/>
          <p:cNvSpPr>
            <a:spLocks noGrp="1"/>
          </p:cNvSpPr>
          <p:nvPr>
            <p:ph type="title"/>
          </p:nvPr>
        </p:nvSpPr>
        <p:spPr>
          <a:xfrm>
            <a:off x="0" y="685800"/>
            <a:ext cx="8913813" cy="1066800"/>
          </a:xfrm>
          <a:prstGeom prst="rect">
            <a:avLst/>
          </a:prstGeom>
          <a:solidFill>
            <a:srgbClr val="9FCDA2"/>
          </a:solidFill>
        </p:spPr>
        <p:txBody>
          <a:bodyPr vert="horz" lIns="1044000" tIns="36000" rIns="274320" bIns="36000" rtlCol="0" anchor="ctr">
            <a:noAutofit/>
          </a:bodyPr>
          <a:lstStyle/>
          <a:p>
            <a:r>
              <a:rPr lang="pt-PT" dirty="0" err="1" smtClean="0"/>
              <a:t>Click</a:t>
            </a:r>
            <a:r>
              <a:rPr lang="pt-PT" dirty="0" smtClean="0"/>
              <a:t> to </a:t>
            </a:r>
            <a:r>
              <a:rPr lang="pt-PT" dirty="0" err="1" smtClean="0"/>
              <a:t>edit</a:t>
            </a:r>
            <a:r>
              <a:rPr lang="pt-PT" dirty="0" smtClean="0"/>
              <a:t> Master </a:t>
            </a:r>
            <a:r>
              <a:rPr lang="pt-PT" dirty="0" err="1" smtClean="0"/>
              <a:t>title</a:t>
            </a:r>
            <a:r>
              <a:rPr lang="pt-PT" dirty="0" smtClean="0"/>
              <a:t> </a:t>
            </a:r>
            <a:r>
              <a:rPr lang="pt-PT" dirty="0" err="1" smtClean="0"/>
              <a:t>style</a:t>
            </a:r>
            <a:endParaRPr dirty="0"/>
          </a:p>
        </p:txBody>
      </p:sp>
      <p:sp>
        <p:nvSpPr>
          <p:cNvPr id="12" name="Title Placeholder 1"/>
          <p:cNvSpPr txBox="1">
            <a:spLocks/>
          </p:cNvSpPr>
          <p:nvPr/>
        </p:nvSpPr>
        <p:spPr>
          <a:xfrm>
            <a:off x="990600" y="6705600"/>
            <a:ext cx="7923213" cy="152400"/>
          </a:xfrm>
          <a:prstGeom prst="rect">
            <a:avLst/>
          </a:prstGeom>
          <a:solidFill>
            <a:srgbClr val="9FCDA2"/>
          </a:solidFill>
        </p:spPr>
        <p:txBody>
          <a:bodyPr vert="horz" lIns="1044000" tIns="36000" rIns="274320" bIns="3600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600" b="1" i="0" u="none" strike="noStrike" kern="1200" cap="none" spc="0" normalizeH="0" baseline="0" noProof="0" dirty="0">
              <a:ln>
                <a:noFill/>
              </a:ln>
              <a:solidFill>
                <a:schemeClr val="tx1"/>
              </a:solidFill>
              <a:effectLst/>
              <a:uLnTx/>
              <a:uFillTx/>
              <a:latin typeface="Calibri" pitchFamily="34" charset="0"/>
              <a:ea typeface="+mj-ea"/>
              <a:cs typeface="Calibri" pitchFamily="34" charset="0"/>
            </a:endParaRPr>
          </a:p>
        </p:txBody>
      </p:sp>
      <p:sp>
        <p:nvSpPr>
          <p:cNvPr id="8" name="TextBox 7"/>
          <p:cNvSpPr txBox="1"/>
          <p:nvPr/>
        </p:nvSpPr>
        <p:spPr>
          <a:xfrm>
            <a:off x="6781800" y="228600"/>
            <a:ext cx="2209800" cy="400110"/>
          </a:xfrm>
          <a:prstGeom prst="rect">
            <a:avLst/>
          </a:prstGeom>
          <a:noFill/>
        </p:spPr>
        <p:txBody>
          <a:bodyPr wrap="square" rtlCol="0">
            <a:spAutoFit/>
          </a:bodyPr>
          <a:lstStyle/>
          <a:p>
            <a:pPr algn="r"/>
            <a:r>
              <a:rPr lang="en-US" sz="1000" dirty="0" smtClean="0">
                <a:solidFill>
                  <a:schemeClr val="tx1"/>
                </a:solidFill>
                <a:latin typeface="Calibri" pitchFamily="34" charset="0"/>
                <a:cs typeface="Calibri" pitchFamily="34" charset="0"/>
              </a:rPr>
              <a:t>Government Finance Division</a:t>
            </a:r>
            <a:br>
              <a:rPr lang="en-US" sz="1000" dirty="0" smtClean="0">
                <a:solidFill>
                  <a:schemeClr val="tx1"/>
                </a:solidFill>
                <a:latin typeface="Calibri" pitchFamily="34" charset="0"/>
                <a:cs typeface="Calibri" pitchFamily="34" charset="0"/>
              </a:rPr>
            </a:br>
            <a:r>
              <a:rPr lang="en-US" sz="1000" dirty="0" smtClean="0">
                <a:solidFill>
                  <a:schemeClr val="tx1"/>
                </a:solidFill>
                <a:latin typeface="Calibri" pitchFamily="34" charset="0"/>
                <a:cs typeface="Calibri" pitchFamily="34" charset="0"/>
              </a:rPr>
              <a:t>IMF Statistics Department</a:t>
            </a:r>
            <a:endParaRPr lang="en-US" sz="1000" dirty="0">
              <a:solidFill>
                <a:schemeClr val="tx1"/>
              </a:solidFill>
              <a:latin typeface="Calibri" pitchFamily="34" charset="0"/>
              <a:cs typeface="Calibri" pitchFamily="34" charset="0"/>
            </a:endParaRPr>
          </a:p>
        </p:txBody>
      </p:sp>
    </p:spTree>
  </p:cSld>
  <p:clrMap bg1="lt1" tx1="dk1" bg2="lt2" tx2="dk2" accent1="accent1" accent2="accent2" accent3="accent3" accent4="accent4" accent5="accent5" accent6="accent6" hlink="hlink" folHlink="folHlink"/>
  <p:sldLayoutIdLst>
    <p:sldLayoutId id="2147483664" r:id="rId1"/>
    <p:sldLayoutId id="2147483662" r:id="rId2"/>
    <p:sldLayoutId id="2147483665" r:id="rId3"/>
    <p:sldLayoutId id="2147483667" r:id="rId4"/>
    <p:sldLayoutId id="2147483668" r:id="rId5"/>
    <p:sldLayoutId id="2147483661" r:id="rId6"/>
    <p:sldLayoutId id="2147483663" r:id="rId7"/>
    <p:sldLayoutId id="2147483671" r:id="rId8"/>
    <p:sldLayoutId id="2147483672" r:id="rId9"/>
    <p:sldLayoutId id="2147483673" r:id="rId10"/>
    <p:sldLayoutId id="2147483675" r:id="rId11"/>
  </p:sldLayoutIdLst>
  <p:hf hdr="0" dt="0"/>
  <p:txStyles>
    <p:titleStyle>
      <a:lvl1pPr marL="0" indent="0" algn="l" defTabSz="914400" rtl="0" eaLnBrk="1" latinLnBrk="0" hangingPunct="1">
        <a:spcBef>
          <a:spcPct val="0"/>
        </a:spcBef>
        <a:buNone/>
        <a:defRPr sz="3600" b="1" kern="1200">
          <a:solidFill>
            <a:schemeClr val="tx1"/>
          </a:solidFill>
          <a:latin typeface="Calibri" pitchFamily="34" charset="0"/>
          <a:ea typeface="+mj-ea"/>
          <a:cs typeface="Calibri" pitchFamily="34" charset="0"/>
        </a:defRPr>
      </a:lvl1pPr>
    </p:titleStyle>
    <p:bodyStyle>
      <a:lvl1pPr marL="342900" indent="-342900" algn="l" defTabSz="914400" rtl="0" eaLnBrk="1" latinLnBrk="0" hangingPunct="1">
        <a:lnSpc>
          <a:spcPts val="2500"/>
        </a:lnSpc>
        <a:spcBef>
          <a:spcPts val="900"/>
        </a:spcBef>
        <a:buClr>
          <a:schemeClr val="tx1">
            <a:lumMod val="75000"/>
            <a:lumOff val="25000"/>
          </a:schemeClr>
        </a:buClr>
        <a:buSzPct val="120000"/>
        <a:buFont typeface="Wingdings" pitchFamily="2" charset="2"/>
        <a:buChar char="§"/>
        <a:defRPr sz="2500" kern="1200">
          <a:solidFill>
            <a:schemeClr val="tx1"/>
          </a:solidFill>
          <a:latin typeface="Calibri" pitchFamily="34" charset="0"/>
          <a:ea typeface="+mn-ea"/>
          <a:cs typeface="Calibri" pitchFamily="34" charset="0"/>
        </a:defRPr>
      </a:lvl1pPr>
      <a:lvl2pPr marL="685800" indent="-336550" algn="l" defTabSz="914400" rtl="0" eaLnBrk="1" latinLnBrk="0" hangingPunct="1">
        <a:lnSpc>
          <a:spcPts val="2200"/>
        </a:lnSpc>
        <a:spcBef>
          <a:spcPts val="600"/>
        </a:spcBef>
        <a:buClr>
          <a:schemeClr val="tx1">
            <a:lumMod val="75000"/>
            <a:lumOff val="25000"/>
          </a:schemeClr>
        </a:buClr>
        <a:buSzPct val="135000"/>
        <a:buFont typeface="Arial" pitchFamily="34" charset="0"/>
        <a:buChar char="•"/>
        <a:defRPr sz="2200" kern="1200">
          <a:solidFill>
            <a:schemeClr val="tx1"/>
          </a:solidFill>
          <a:latin typeface="Calibri" pitchFamily="34" charset="0"/>
          <a:ea typeface="+mn-ea"/>
          <a:cs typeface="Calibri" pitchFamily="34" charset="0"/>
        </a:defRPr>
      </a:lvl2pPr>
      <a:lvl3pPr marL="1035050" indent="-349250" algn="l" defTabSz="914400" rtl="0" eaLnBrk="1" latinLnBrk="0" hangingPunct="1">
        <a:lnSpc>
          <a:spcPts val="2000"/>
        </a:lnSpc>
        <a:spcBef>
          <a:spcPts val="500"/>
        </a:spcBef>
        <a:buClr>
          <a:schemeClr val="tx1">
            <a:lumMod val="75000"/>
            <a:lumOff val="25000"/>
          </a:schemeClr>
        </a:buClr>
        <a:buSzPct val="67000"/>
        <a:buFont typeface="Wingdings" pitchFamily="2" charset="2"/>
        <a:buChar char="v"/>
        <a:defRPr sz="1900" kern="1200">
          <a:solidFill>
            <a:schemeClr val="tx1"/>
          </a:solidFill>
          <a:latin typeface="Calibri" pitchFamily="34" charset="0"/>
          <a:ea typeface="+mn-ea"/>
          <a:cs typeface="Calibri" pitchFamily="34" charset="0"/>
        </a:defRPr>
      </a:lvl3pPr>
      <a:lvl4pPr marL="1371600" indent="-336550" algn="l" defTabSz="914400" rtl="0" eaLnBrk="1" latinLnBrk="0" hangingPunct="1">
        <a:lnSpc>
          <a:spcPts val="1800"/>
        </a:lnSpc>
        <a:spcBef>
          <a:spcPts val="400"/>
        </a:spcBef>
        <a:buClr>
          <a:schemeClr val="tx1">
            <a:lumMod val="75000"/>
            <a:lumOff val="25000"/>
          </a:schemeClr>
        </a:buClr>
        <a:buFont typeface="Wingdings" pitchFamily="2" charset="2"/>
        <a:buChar char="§"/>
        <a:defRPr sz="1700" kern="1200">
          <a:solidFill>
            <a:schemeClr val="tx1"/>
          </a:solidFill>
          <a:latin typeface="Calibri" pitchFamily="34" charset="0"/>
          <a:ea typeface="+mn-ea"/>
          <a:cs typeface="Calibri" pitchFamily="34" charset="0"/>
        </a:defRPr>
      </a:lvl4pPr>
      <a:lvl5pPr marL="1720850" indent="-349250" algn="l" defTabSz="914400" rtl="0" eaLnBrk="1" latinLnBrk="0" hangingPunct="1">
        <a:lnSpc>
          <a:spcPts val="1800"/>
        </a:lnSpc>
        <a:spcBef>
          <a:spcPts val="400"/>
        </a:spcBef>
        <a:buClr>
          <a:schemeClr val="tx1">
            <a:lumMod val="75000"/>
            <a:lumOff val="25000"/>
          </a:schemeClr>
        </a:buClr>
        <a:buFont typeface="Arial" pitchFamily="34" charset="0"/>
        <a:buChar char="•"/>
        <a:defRPr sz="1700" i="1" kern="1200">
          <a:solidFill>
            <a:schemeClr val="tx1"/>
          </a:solidFill>
          <a:latin typeface="Calibri" pitchFamily="34" charset="0"/>
          <a:ea typeface="+mn-ea"/>
          <a:cs typeface="Calibri" pitchFamily="34" charset="0"/>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datatopics.worldbank.org/debt/home" TargetMode="External"/><Relationship Id="rId2" Type="http://schemas.openxmlformats.org/officeDocument/2006/relationships/hyperlink" Target="http://www.tffs.org/edsguide.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imf.org/external/Pubs/FT/GFS/Manual/2014/gfsfinal.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www.imf.org/external/pubs/ft/bop/2007/bop6comp.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cpis.imf.or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data.imf.org/CDI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62000" y="4572000"/>
            <a:ext cx="8153400" cy="1828800"/>
          </a:xfrm>
        </p:spPr>
        <p:txBody>
          <a:bodyPr/>
          <a:lstStyle/>
          <a:p>
            <a:pPr algn="ctr">
              <a:lnSpc>
                <a:spcPct val="80000"/>
              </a:lnSpc>
            </a:pPr>
            <a:r>
              <a:rPr lang="en-US" b="1" i="1" dirty="0" smtClean="0"/>
              <a:t>Workshop on the Implementation of the 2008 </a:t>
            </a:r>
            <a:r>
              <a:rPr lang="en-US" b="1" i="1" dirty="0" err="1" smtClean="0"/>
              <a:t>SNA</a:t>
            </a:r>
            <a:r>
              <a:rPr lang="en-US" b="1" i="1" dirty="0" smtClean="0"/>
              <a:t> in </a:t>
            </a:r>
            <a:r>
              <a:rPr lang="en-US" b="1" i="1" dirty="0" err="1" smtClean="0"/>
              <a:t>EECCA</a:t>
            </a:r>
            <a:r>
              <a:rPr lang="en-US" b="1" i="1" dirty="0" smtClean="0"/>
              <a:t> Countries and Linkages with </a:t>
            </a:r>
            <a:r>
              <a:rPr lang="en-US" b="1" i="1" dirty="0" err="1" smtClean="0"/>
              <a:t>BPM6</a:t>
            </a:r>
            <a:r>
              <a:rPr lang="en-US" b="1" i="1" dirty="0" smtClean="0"/>
              <a:t> and </a:t>
            </a:r>
            <a:r>
              <a:rPr lang="en-US" b="1" i="1" dirty="0" err="1" smtClean="0"/>
              <a:t>GFSM</a:t>
            </a:r>
            <a:r>
              <a:rPr lang="en-US" b="1" i="1" dirty="0" smtClean="0"/>
              <a:t> 2014</a:t>
            </a:r>
          </a:p>
          <a:p>
            <a:pPr algn="ctr">
              <a:lnSpc>
                <a:spcPct val="80000"/>
              </a:lnSpc>
            </a:pPr>
            <a:r>
              <a:rPr lang="en-US" b="1" i="1" dirty="0" smtClean="0"/>
              <a:t>Istanbul (May 6–8, 2015)</a:t>
            </a:r>
          </a:p>
          <a:p>
            <a:pPr algn="ctr">
              <a:lnSpc>
                <a:spcPct val="80000"/>
              </a:lnSpc>
            </a:pPr>
            <a:endParaRPr lang="en-US" b="1" i="1" dirty="0" smtClean="0"/>
          </a:p>
          <a:p>
            <a:r>
              <a:rPr lang="en-US" b="1" dirty="0" smtClean="0"/>
              <a:t>Florina Tanase, Deputy Division Chief, IMF Statistics Department</a:t>
            </a:r>
          </a:p>
          <a:p>
            <a:pPr algn="ctr">
              <a:lnSpc>
                <a:spcPct val="80000"/>
              </a:lnSpc>
            </a:pPr>
            <a:endParaRPr lang="en-US" b="1" i="1" dirty="0" smtClean="0"/>
          </a:p>
        </p:txBody>
      </p:sp>
      <p:sp>
        <p:nvSpPr>
          <p:cNvPr id="3" name="Title 2"/>
          <p:cNvSpPr>
            <a:spLocks noGrp="1"/>
          </p:cNvSpPr>
          <p:nvPr>
            <p:ph type="title"/>
          </p:nvPr>
        </p:nvSpPr>
        <p:spPr>
          <a:xfrm>
            <a:off x="0" y="2514600"/>
            <a:ext cx="9144000" cy="1905000"/>
          </a:xfrm>
        </p:spPr>
        <p:txBody>
          <a:bodyPr/>
          <a:lstStyle/>
          <a:p>
            <a:r>
              <a:rPr lang="en-US" sz="3200" dirty="0" smtClean="0"/>
              <a:t/>
            </a:r>
            <a:br>
              <a:rPr lang="en-US" sz="3200" dirty="0" smtClean="0"/>
            </a:br>
            <a:r>
              <a:rPr lang="en-US" sz="3200" dirty="0" smtClean="0"/>
              <a:t/>
            </a:r>
            <a:br>
              <a:rPr lang="en-US" sz="3200" dirty="0" smtClean="0"/>
            </a:br>
            <a:r>
              <a:rPr lang="en-US" sz="3200" dirty="0" smtClean="0"/>
              <a:t>Status of Reporting of Data According to </a:t>
            </a:r>
            <a:r>
              <a:rPr lang="en-US" sz="3200" i="1" dirty="0" err="1" smtClean="0"/>
              <a:t>BPM6</a:t>
            </a:r>
            <a:r>
              <a:rPr lang="en-US" sz="3200" dirty="0" smtClean="0"/>
              <a:t> and </a:t>
            </a:r>
            <a:r>
              <a:rPr lang="en-US" sz="3200" i="1" dirty="0" err="1" smtClean="0"/>
              <a:t>GFSM</a:t>
            </a:r>
            <a:r>
              <a:rPr lang="en-US" sz="3200" i="1" dirty="0" smtClean="0"/>
              <a:t> 2014</a:t>
            </a:r>
            <a:r>
              <a:rPr lang="en-US" sz="3200" dirty="0" smtClean="0"/>
              <a:t>—Reporting of Balance Sheet Data and the IMF’s Efforts to Improve Cross-Sector Consistency of Data </a:t>
            </a:r>
            <a:r>
              <a:rPr lang="en-US" sz="3100" dirty="0" smtClean="0"/>
              <a:t/>
            </a:r>
            <a:br>
              <a:rPr lang="en-US" sz="3100" dirty="0" smtClean="0"/>
            </a:br>
            <a:r>
              <a:rPr lang="en-US" sz="3000" dirty="0" smtClean="0"/>
              <a:t/>
            </a:r>
            <a:br>
              <a:rPr lang="en-US" sz="3000" dirty="0" smtClean="0"/>
            </a:b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CDIS and CPIS Reporters </a:t>
            </a:r>
            <a:r>
              <a:rPr lang="en-US" sz="4400" dirty="0" smtClean="0"/>
              <a:t/>
            </a:r>
            <a:br>
              <a:rPr lang="en-US" sz="4400" dirty="0" smtClean="0"/>
            </a:br>
            <a:r>
              <a:rPr lang="en-US" sz="3200" dirty="0" smtClean="0"/>
              <a:t>(as of December 2014, for 2013 data)</a:t>
            </a:r>
            <a:endParaRPr lang="en-US" sz="3200" dirty="0"/>
          </a:p>
        </p:txBody>
      </p:sp>
      <p:sp>
        <p:nvSpPr>
          <p:cNvPr id="3" name="Slide Number Placeholder 2"/>
          <p:cNvSpPr>
            <a:spLocks noGrp="1"/>
          </p:cNvSpPr>
          <p:nvPr>
            <p:ph type="sldNum" sz="quarter" idx="12"/>
          </p:nvPr>
        </p:nvSpPr>
        <p:spPr/>
        <p:txBody>
          <a:bodyPr/>
          <a:lstStyle/>
          <a:p>
            <a:fld id="{CC528B02-F942-42BE-9906-38356830919C}" type="slidenum">
              <a:rPr lang="en-US" smtClean="0"/>
              <a:pPr/>
              <a:t>10</a:t>
            </a:fld>
            <a:endParaRPr lang="en-US"/>
          </a:p>
        </p:txBody>
      </p:sp>
      <p:pic>
        <p:nvPicPr>
          <p:cNvPr id="4" name="Picture 2" descr="image001"/>
          <p:cNvPicPr>
            <a:picLocks noChangeAspect="1" noChangeArrowheads="1"/>
          </p:cNvPicPr>
          <p:nvPr/>
        </p:nvPicPr>
        <p:blipFill>
          <a:blip r:embed="rId2" cstate="print"/>
          <a:stretch>
            <a:fillRect/>
          </a:stretch>
        </p:blipFill>
        <p:spPr bwMode="auto">
          <a:xfrm>
            <a:off x="605449" y="2133600"/>
            <a:ext cx="7853047"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Debt Statistics</a:t>
            </a:r>
            <a:endParaRPr lang="en-US" dirty="0"/>
          </a:p>
        </p:txBody>
      </p:sp>
      <p:sp>
        <p:nvSpPr>
          <p:cNvPr id="3" name="Content Placeholder 2"/>
          <p:cNvSpPr>
            <a:spLocks noGrp="1"/>
          </p:cNvSpPr>
          <p:nvPr>
            <p:ph idx="1"/>
          </p:nvPr>
        </p:nvSpPr>
        <p:spPr>
          <a:xfrm>
            <a:off x="381000" y="1905000"/>
            <a:ext cx="8534400" cy="4724400"/>
          </a:xfrm>
        </p:spPr>
        <p:txBody>
          <a:bodyPr/>
          <a:lstStyle/>
          <a:p>
            <a:pPr>
              <a:lnSpc>
                <a:spcPct val="100000"/>
              </a:lnSpc>
              <a:spcBef>
                <a:spcPts val="1200"/>
              </a:spcBef>
              <a:spcAft>
                <a:spcPts val="600"/>
              </a:spcAft>
            </a:pPr>
            <a:r>
              <a:rPr lang="en-US" sz="2800" dirty="0" smtClean="0"/>
              <a:t>The 2013 </a:t>
            </a:r>
            <a:r>
              <a:rPr lang="en-US" sz="2800" i="1" dirty="0" smtClean="0"/>
              <a:t>External Debt Statistics: Guide for Compilers and Users  (</a:t>
            </a:r>
            <a:r>
              <a:rPr lang="en-US" sz="2800" dirty="0" smtClean="0"/>
              <a:t>2013</a:t>
            </a:r>
            <a:r>
              <a:rPr lang="en-US" sz="2800" i="1" dirty="0" smtClean="0"/>
              <a:t> EDS Guide)</a:t>
            </a:r>
            <a:r>
              <a:rPr lang="en-US" sz="2800" dirty="0" smtClean="0"/>
              <a:t> was posted in May 2014 at: </a:t>
            </a:r>
            <a:r>
              <a:rPr lang="en-US" sz="2400" b="1" u="sng" dirty="0" smtClean="0">
                <a:hlinkClick r:id="rId2"/>
              </a:rPr>
              <a:t>http://www.tffs.org/edsguide.htm</a:t>
            </a:r>
            <a:endParaRPr lang="en-US" sz="2400" b="1" dirty="0" smtClean="0"/>
          </a:p>
          <a:p>
            <a:pPr>
              <a:lnSpc>
                <a:spcPct val="100000"/>
              </a:lnSpc>
              <a:spcBef>
                <a:spcPts val="1200"/>
              </a:spcBef>
              <a:spcAft>
                <a:spcPts val="600"/>
              </a:spcAft>
            </a:pPr>
            <a:r>
              <a:rPr lang="en-US" sz="2800" dirty="0" smtClean="0"/>
              <a:t>In October 2014, the World Bank released for the first time the </a:t>
            </a:r>
            <a:r>
              <a:rPr lang="en-US" sz="2800" dirty="0" err="1" smtClean="0"/>
              <a:t>2014Q2</a:t>
            </a:r>
            <a:r>
              <a:rPr lang="en-US" sz="2800" dirty="0" smtClean="0"/>
              <a:t> external debt statistics (</a:t>
            </a:r>
            <a:r>
              <a:rPr lang="en-US" sz="2800" dirty="0" err="1" smtClean="0"/>
              <a:t>QEDS</a:t>
            </a:r>
            <a:r>
              <a:rPr lang="en-US" sz="2800" dirty="0" smtClean="0"/>
              <a:t>) based on the 2013 </a:t>
            </a:r>
            <a:r>
              <a:rPr lang="en-US" sz="2800" i="1" dirty="0" smtClean="0"/>
              <a:t>EDS Guide/</a:t>
            </a:r>
            <a:r>
              <a:rPr lang="en-US" sz="2800" i="1" dirty="0" err="1" smtClean="0"/>
              <a:t>BPM6</a:t>
            </a:r>
            <a:r>
              <a:rPr lang="en-US" sz="2800" i="1" dirty="0" smtClean="0"/>
              <a:t> </a:t>
            </a:r>
            <a:r>
              <a:rPr lang="en-US" sz="2800" dirty="0" smtClean="0"/>
              <a:t>guidelines: </a:t>
            </a:r>
            <a:r>
              <a:rPr lang="en-US" sz="2400" b="1" dirty="0" smtClean="0">
                <a:hlinkClick r:id="rId3"/>
              </a:rPr>
              <a:t>http://datatopics.worldbank.org/debt/home</a:t>
            </a:r>
            <a:endParaRPr lang="en-US" sz="2400" b="1" dirty="0" smtClean="0"/>
          </a:p>
          <a:p>
            <a:pPr>
              <a:lnSpc>
                <a:spcPct val="100000"/>
              </a:lnSpc>
              <a:spcBef>
                <a:spcPts val="1200"/>
              </a:spcBef>
              <a:spcAft>
                <a:spcPts val="600"/>
              </a:spcAft>
            </a:pPr>
            <a:r>
              <a:rPr lang="en-US" sz="2800" dirty="0" smtClean="0"/>
              <a:t>All 71 </a:t>
            </a:r>
            <a:r>
              <a:rPr lang="en-US" sz="2800" dirty="0" err="1" smtClean="0"/>
              <a:t>SDDS</a:t>
            </a:r>
            <a:r>
              <a:rPr lang="en-US" sz="2800" dirty="0" smtClean="0"/>
              <a:t> subscribers and about 40 </a:t>
            </a:r>
            <a:r>
              <a:rPr lang="en-US" sz="2800" dirty="0" err="1" smtClean="0"/>
              <a:t>GDDS</a:t>
            </a:r>
            <a:r>
              <a:rPr lang="en-US" sz="2800" dirty="0" smtClean="0"/>
              <a:t> participants report quarterly external debt data to the </a:t>
            </a:r>
            <a:r>
              <a:rPr lang="en-US" sz="2800" dirty="0" err="1" smtClean="0"/>
              <a:t>QEDS</a:t>
            </a:r>
            <a:endParaRPr lang="en-US" sz="2800" dirty="0" smtClean="0"/>
          </a:p>
          <a:p>
            <a:endParaRPr lang="en-US" dirty="0"/>
          </a:p>
        </p:txBody>
      </p:sp>
      <p:sp>
        <p:nvSpPr>
          <p:cNvPr id="4" name="Slide Number Placeholder 3"/>
          <p:cNvSpPr>
            <a:spLocks noGrp="1"/>
          </p:cNvSpPr>
          <p:nvPr>
            <p:ph type="sldNum" sz="quarter" idx="12"/>
          </p:nvPr>
        </p:nvSpPr>
        <p:spPr/>
        <p:txBody>
          <a:bodyPr/>
          <a:lstStyle/>
          <a:p>
            <a:fld id="{CC528B02-F942-42BE-9906-38356830919C}"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1066800"/>
          </a:xfrm>
        </p:spPr>
        <p:txBody>
          <a:bodyPr/>
          <a:lstStyle/>
          <a:p>
            <a:r>
              <a:rPr lang="en-US" dirty="0" smtClean="0"/>
              <a:t>Government Finance Statistics</a:t>
            </a:r>
            <a:endParaRPr lang="en-US" dirty="0"/>
          </a:p>
        </p:txBody>
      </p:sp>
      <p:sp>
        <p:nvSpPr>
          <p:cNvPr id="3" name="Content Placeholder 2"/>
          <p:cNvSpPr>
            <a:spLocks noGrp="1"/>
          </p:cNvSpPr>
          <p:nvPr>
            <p:ph idx="1"/>
          </p:nvPr>
        </p:nvSpPr>
        <p:spPr>
          <a:xfrm>
            <a:off x="304800" y="1828800"/>
            <a:ext cx="8610600" cy="4800600"/>
          </a:xfrm>
        </p:spPr>
        <p:txBody>
          <a:bodyPr/>
          <a:lstStyle/>
          <a:p>
            <a:pPr>
              <a:lnSpc>
                <a:spcPct val="100000"/>
              </a:lnSpc>
              <a:spcBef>
                <a:spcPts val="1200"/>
              </a:spcBef>
              <a:spcAft>
                <a:spcPts val="600"/>
              </a:spcAft>
            </a:pPr>
            <a:r>
              <a:rPr lang="en-US" sz="2800" dirty="0" smtClean="0"/>
              <a:t>The </a:t>
            </a:r>
            <a:r>
              <a:rPr lang="en-US" sz="2800" i="1" dirty="0" smtClean="0"/>
              <a:t>2014 </a:t>
            </a:r>
            <a:r>
              <a:rPr lang="en-US" sz="2800" i="1" dirty="0" err="1" smtClean="0"/>
              <a:t>GFSM</a:t>
            </a:r>
            <a:r>
              <a:rPr lang="en-US" sz="2800" i="1" dirty="0" smtClean="0"/>
              <a:t> </a:t>
            </a:r>
            <a:r>
              <a:rPr lang="en-US" sz="2800" dirty="0" smtClean="0"/>
              <a:t>now available at:</a:t>
            </a:r>
            <a:endParaRPr lang="en-US" sz="2800" dirty="0" smtClean="0">
              <a:hlinkClick r:id="rId2"/>
            </a:endParaRPr>
          </a:p>
          <a:p>
            <a:pPr>
              <a:lnSpc>
                <a:spcPct val="100000"/>
              </a:lnSpc>
              <a:spcBef>
                <a:spcPts val="1200"/>
              </a:spcBef>
              <a:spcAft>
                <a:spcPts val="600"/>
              </a:spcAft>
              <a:buNone/>
            </a:pPr>
            <a:r>
              <a:rPr lang="en-US" sz="2800" dirty="0" smtClean="0">
                <a:hlinkClick r:id="rId2"/>
              </a:rPr>
              <a:t>http://www.imf.org/external/Pubs/FT/GFS/Manual/2014/gfsfinal.pdf</a:t>
            </a:r>
            <a:endParaRPr lang="en-US" sz="2800" dirty="0" smtClean="0"/>
          </a:p>
          <a:p>
            <a:pPr>
              <a:lnSpc>
                <a:spcPct val="100000"/>
              </a:lnSpc>
              <a:spcBef>
                <a:spcPts val="1200"/>
              </a:spcBef>
              <a:spcAft>
                <a:spcPts val="600"/>
              </a:spcAft>
            </a:pPr>
            <a:r>
              <a:rPr lang="en-US" sz="2800" dirty="0" smtClean="0"/>
              <a:t>Aligned with the </a:t>
            </a:r>
            <a:r>
              <a:rPr lang="en-US" sz="2800" i="1" dirty="0" smtClean="0"/>
              <a:t>2008 </a:t>
            </a:r>
            <a:r>
              <a:rPr lang="en-US" sz="2800" i="1" dirty="0" err="1" smtClean="0"/>
              <a:t>SNA</a:t>
            </a:r>
            <a:r>
              <a:rPr lang="en-US" sz="2800" i="1" dirty="0" smtClean="0"/>
              <a:t> </a:t>
            </a:r>
            <a:r>
              <a:rPr lang="en-US" sz="2800" dirty="0" smtClean="0"/>
              <a:t>and</a:t>
            </a:r>
            <a:r>
              <a:rPr lang="en-US" sz="2800" i="1" dirty="0" smtClean="0"/>
              <a:t> </a:t>
            </a:r>
            <a:r>
              <a:rPr lang="en-US" sz="2800" i="1" dirty="0" err="1" smtClean="0"/>
              <a:t>BPM6</a:t>
            </a:r>
            <a:r>
              <a:rPr lang="en-US" sz="2800" dirty="0" smtClean="0"/>
              <a:t> </a:t>
            </a:r>
          </a:p>
          <a:p>
            <a:pPr>
              <a:lnSpc>
                <a:spcPct val="100000"/>
              </a:lnSpc>
              <a:spcBef>
                <a:spcPts val="1200"/>
              </a:spcBef>
              <a:spcAft>
                <a:spcPts val="600"/>
              </a:spcAft>
            </a:pPr>
            <a:r>
              <a:rPr lang="en-US" sz="2800" dirty="0" smtClean="0"/>
              <a:t>Deepens the existing methodological guidance; and introduces some new concepts and presentations, including presentational tables on contributions to changes in net worth and on contingent liabilities</a:t>
            </a:r>
          </a:p>
          <a:p>
            <a:endParaRPr lang="en-US" dirty="0"/>
          </a:p>
        </p:txBody>
      </p:sp>
      <p:sp>
        <p:nvSpPr>
          <p:cNvPr id="4" name="Slide Number Placeholder 3"/>
          <p:cNvSpPr>
            <a:spLocks noGrp="1"/>
          </p:cNvSpPr>
          <p:nvPr>
            <p:ph type="sldNum" sz="quarter" idx="12"/>
          </p:nvPr>
        </p:nvSpPr>
        <p:spPr/>
        <p:txBody>
          <a:bodyPr/>
          <a:lstStyle/>
          <a:p>
            <a:fld id="{CC528B02-F942-42BE-9906-38356830919C}"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8913813" cy="990600"/>
          </a:xfrm>
        </p:spPr>
        <p:txBody>
          <a:bodyPr/>
          <a:lstStyle/>
          <a:p>
            <a:r>
              <a:rPr lang="en-US" sz="3200" dirty="0" smtClean="0"/>
              <a:t/>
            </a:r>
            <a:br>
              <a:rPr lang="en-US" sz="3200" dirty="0" smtClean="0"/>
            </a:br>
            <a:r>
              <a:rPr lang="en-US" sz="3200" dirty="0" smtClean="0"/>
              <a:t>Growing Number of Countries Reporting to </a:t>
            </a:r>
            <a:r>
              <a:rPr lang="en-US" sz="3200" i="1" dirty="0" err="1" smtClean="0"/>
              <a:t>GFS</a:t>
            </a:r>
            <a:r>
              <a:rPr lang="en-US" sz="3200" i="1" dirty="0" smtClean="0"/>
              <a:t> Yearbook</a:t>
            </a:r>
            <a:r>
              <a:rPr lang="en-US" dirty="0" smtClean="0"/>
              <a:t/>
            </a:r>
            <a:br>
              <a:rPr lang="en-US" dirty="0" smtClean="0"/>
            </a:br>
            <a:endParaRPr lang="en-US" dirty="0"/>
          </a:p>
        </p:txBody>
      </p:sp>
      <p:sp>
        <p:nvSpPr>
          <p:cNvPr id="4" name="Footer Placeholder 3"/>
          <p:cNvSpPr>
            <a:spLocks noGrp="1"/>
          </p:cNvSpPr>
          <p:nvPr>
            <p:ph type="ftr" sz="quarter" idx="4294967295"/>
          </p:nvPr>
        </p:nvSpPr>
        <p:spPr>
          <a:xfrm>
            <a:off x="2743200" y="6248400"/>
            <a:ext cx="3810000" cy="381000"/>
          </a:xfrm>
          <a:prstGeom prst="rect">
            <a:avLst/>
          </a:prstGeom>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3327ACAF-9156-45AA-A266-E5FD533EA16D}" type="slidenum">
              <a:rPr lang="en-US" smtClean="0"/>
              <a:pPr>
                <a:defRPr/>
              </a:pPr>
              <a:t>13</a:t>
            </a:fld>
            <a:endParaRPr lang="en-US" dirty="0"/>
          </a:p>
        </p:txBody>
      </p:sp>
      <p:sp>
        <p:nvSpPr>
          <p:cNvPr id="7" name="TextBox 6"/>
          <p:cNvSpPr txBox="1"/>
          <p:nvPr/>
        </p:nvSpPr>
        <p:spPr>
          <a:xfrm>
            <a:off x="990600" y="5943600"/>
            <a:ext cx="7467600" cy="307777"/>
          </a:xfrm>
          <a:prstGeom prst="rect">
            <a:avLst/>
          </a:prstGeom>
          <a:noFill/>
        </p:spPr>
        <p:txBody>
          <a:bodyPr wrap="square" rtlCol="0">
            <a:spAutoFit/>
          </a:bodyPr>
          <a:lstStyle/>
          <a:p>
            <a:r>
              <a:rPr lang="en-US" sz="1400" dirty="0" smtClean="0"/>
              <a:t>Source: </a:t>
            </a:r>
            <a:r>
              <a:rPr lang="en-US" sz="1400" i="1" dirty="0" smtClean="0"/>
              <a:t>Government Finance Statistics Yearbook</a:t>
            </a:r>
            <a:endParaRPr lang="en-US" sz="1400" dirty="0"/>
          </a:p>
        </p:txBody>
      </p:sp>
      <p:pic>
        <p:nvPicPr>
          <p:cNvPr id="8" name="Picture 2"/>
          <p:cNvPicPr>
            <a:picLocks noChangeAspect="1" noChangeArrowheads="1"/>
          </p:cNvPicPr>
          <p:nvPr/>
        </p:nvPicPr>
        <p:blipFill>
          <a:blip r:embed="rId2" cstate="print"/>
          <a:srcRect/>
          <a:stretch>
            <a:fillRect/>
          </a:stretch>
        </p:blipFill>
        <p:spPr bwMode="auto">
          <a:xfrm>
            <a:off x="762000" y="2057400"/>
            <a:ext cx="7391400" cy="3962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8991600" cy="990600"/>
          </a:xfrm>
        </p:spPr>
        <p:txBody>
          <a:bodyPr/>
          <a:lstStyle/>
          <a:p>
            <a:pPr lvl="2" algn="l" rtl="0">
              <a:spcBef>
                <a:spcPct val="0"/>
              </a:spcBef>
            </a:pPr>
            <a:r>
              <a:rPr lang="en-US" sz="3200" dirty="0" smtClean="0"/>
              <a:t/>
            </a:r>
            <a:br>
              <a:rPr lang="en-US" sz="3200" dirty="0" smtClean="0"/>
            </a:br>
            <a:r>
              <a:rPr lang="en-US" sz="3300" b="1" dirty="0" smtClean="0">
                <a:latin typeface="Calibri" pitchFamily="34" charset="0"/>
                <a:cs typeface="Calibri" pitchFamily="34" charset="0"/>
              </a:rPr>
              <a:t>A More </a:t>
            </a:r>
            <a:r>
              <a:rPr lang="en-US" sz="3300" b="1" dirty="0">
                <a:latin typeface="Calibri" pitchFamily="34" charset="0"/>
                <a:cs typeface="Calibri" pitchFamily="34" charset="0"/>
              </a:rPr>
              <a:t>T</a:t>
            </a:r>
            <a:r>
              <a:rPr lang="en-US" sz="3300" b="1" dirty="0" smtClean="0">
                <a:latin typeface="Calibri" pitchFamily="34" charset="0"/>
                <a:cs typeface="Calibri" pitchFamily="34" charset="0"/>
              </a:rPr>
              <a:t>ransparent </a:t>
            </a:r>
            <a:r>
              <a:rPr lang="en-US" sz="3300" b="1" dirty="0">
                <a:latin typeface="Calibri" pitchFamily="34" charset="0"/>
                <a:cs typeface="Calibri" pitchFamily="34" charset="0"/>
              </a:rPr>
              <a:t>P</a:t>
            </a:r>
            <a:r>
              <a:rPr lang="en-US" sz="3300" b="1" dirty="0" smtClean="0">
                <a:latin typeface="Calibri" pitchFamily="34" charset="0"/>
                <a:cs typeface="Calibri" pitchFamily="34" charset="0"/>
              </a:rPr>
              <a:t>resentation of Gross </a:t>
            </a:r>
            <a:r>
              <a:rPr lang="en-US" sz="3300" b="1" dirty="0">
                <a:latin typeface="Calibri" pitchFamily="34" charset="0"/>
                <a:cs typeface="Calibri" pitchFamily="34" charset="0"/>
              </a:rPr>
              <a:t>D</a:t>
            </a:r>
            <a:r>
              <a:rPr lang="en-US" sz="3300" b="1" dirty="0" smtClean="0">
                <a:latin typeface="Calibri" pitchFamily="34" charset="0"/>
                <a:cs typeface="Calibri" pitchFamily="34" charset="0"/>
              </a:rPr>
              <a:t>ebt</a:t>
            </a:r>
            <a:r>
              <a:rPr lang="en-US" sz="2800" dirty="0" smtClean="0"/>
              <a:t/>
            </a:r>
            <a:br>
              <a:rPr lang="en-US" sz="2800" dirty="0" smtClean="0"/>
            </a:br>
            <a:r>
              <a:rPr lang="en-US" dirty="0" smtClean="0"/>
              <a:t/>
            </a:r>
            <a:br>
              <a:rPr lang="en-US" dirty="0" smtClean="0"/>
            </a:br>
            <a:endParaRPr lang="en-US" dirty="0"/>
          </a:p>
        </p:txBody>
      </p:sp>
      <p:sp>
        <p:nvSpPr>
          <p:cNvPr id="5" name="Slide Number Placeholder 4"/>
          <p:cNvSpPr>
            <a:spLocks noGrp="1"/>
          </p:cNvSpPr>
          <p:nvPr>
            <p:ph type="sldNum" sz="quarter" idx="12"/>
          </p:nvPr>
        </p:nvSpPr>
        <p:spPr/>
        <p:txBody>
          <a:bodyPr/>
          <a:lstStyle/>
          <a:p>
            <a:pPr>
              <a:defRPr/>
            </a:pPr>
            <a:fld id="{3327ACAF-9156-45AA-A266-E5FD533EA16D}" type="slidenum">
              <a:rPr lang="en-US" smtClean="0"/>
              <a:pPr>
                <a:defRPr/>
              </a:pPr>
              <a:t>14</a:t>
            </a:fld>
            <a:endParaRPr lang="en-US" dirty="0"/>
          </a:p>
        </p:txBody>
      </p:sp>
      <p:pic>
        <p:nvPicPr>
          <p:cNvPr id="9" name="Picture 8"/>
          <p:cNvPicPr>
            <a:picLocks noChangeAspect="1" noChangeArrowheads="1"/>
          </p:cNvPicPr>
          <p:nvPr/>
        </p:nvPicPr>
        <p:blipFill>
          <a:blip r:embed="rId2" cstate="print"/>
          <a:srcRect/>
          <a:stretch>
            <a:fillRect/>
          </a:stretch>
        </p:blipFill>
        <p:spPr bwMode="auto">
          <a:xfrm>
            <a:off x="762000" y="2057400"/>
            <a:ext cx="7429499" cy="441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of Gross Debt: A Country Example</a:t>
            </a:r>
            <a:endParaRPr lang="en-US" dirty="0"/>
          </a:p>
        </p:txBody>
      </p:sp>
      <p:sp>
        <p:nvSpPr>
          <p:cNvPr id="4" name="Slide Number Placeholder 3"/>
          <p:cNvSpPr>
            <a:spLocks noGrp="1"/>
          </p:cNvSpPr>
          <p:nvPr>
            <p:ph type="sldNum" sz="quarter" idx="12"/>
          </p:nvPr>
        </p:nvSpPr>
        <p:spPr/>
        <p:txBody>
          <a:bodyPr/>
          <a:lstStyle/>
          <a:p>
            <a:fld id="{CC528B02-F942-42BE-9906-38356830919C}" type="slidenum">
              <a:rPr lang="en-US" smtClean="0"/>
              <a:pPr/>
              <a:t>15</a:t>
            </a:fld>
            <a:endParaRPr lang="en-US" dirty="0"/>
          </a:p>
        </p:txBody>
      </p:sp>
      <p:graphicFrame>
        <p:nvGraphicFramePr>
          <p:cNvPr id="9" name="Content Placeholder 8"/>
          <p:cNvGraphicFramePr>
            <a:graphicFrameLocks noGrp="1"/>
          </p:cNvGraphicFramePr>
          <p:nvPr>
            <p:ph idx="1"/>
          </p:nvPr>
        </p:nvGraphicFramePr>
        <p:xfrm>
          <a:off x="990600" y="1905000"/>
          <a:ext cx="6934200" cy="4724400"/>
        </p:xfrm>
        <a:graphic>
          <a:graphicData uri="http://schemas.openxmlformats.org/drawingml/2006/chart">
            <c:chart xmlns:c="http://schemas.openxmlformats.org/drawingml/2006/chart" xmlns:r="http://schemas.openxmlformats.org/officeDocument/2006/relationships" r:id="rId2"/>
          </a:graphicData>
        </a:graphic>
      </p:graphicFrame>
      <p:sp>
        <p:nvSpPr>
          <p:cNvPr id="13" name="Bent Arrow 12"/>
          <p:cNvSpPr/>
          <p:nvPr/>
        </p:nvSpPr>
        <p:spPr>
          <a:xfrm>
            <a:off x="2209800" y="3200400"/>
            <a:ext cx="4343400" cy="1447800"/>
          </a:xfrm>
          <a:prstGeom prst="bentArrow">
            <a:avLst>
              <a:gd name="adj1" fmla="val 7118"/>
              <a:gd name="adj2" fmla="val 14177"/>
              <a:gd name="adj3" fmla="val 15588"/>
              <a:gd name="adj4" fmla="val 43750"/>
            </a:avLst>
          </a:prstGeom>
          <a:solidFill>
            <a:srgbClr val="FF0000"/>
          </a:solidFill>
          <a:ln>
            <a:solidFill>
              <a:schemeClr val="bg2"/>
            </a:solidFill>
          </a:ln>
          <a:scene3d>
            <a:camera prst="orthographicFron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000" fill="hold"/>
                                        <p:tgtEl>
                                          <p:spTgt spid="13"/>
                                        </p:tgtEl>
                                        <p:attrNameLst>
                                          <p:attrName>ppt_w</p:attrName>
                                        </p:attrNameLst>
                                      </p:cBhvr>
                                      <p:tavLst>
                                        <p:tav tm="0">
                                          <p:val>
                                            <p:strVal val="#ppt_w*0.70"/>
                                          </p:val>
                                        </p:tav>
                                        <p:tav tm="100000">
                                          <p:val>
                                            <p:strVal val="#ppt_w"/>
                                          </p:val>
                                        </p:tav>
                                      </p:tavLst>
                                    </p:anim>
                                    <p:anim calcmode="lin" valueType="num">
                                      <p:cBhvr>
                                        <p:cTn id="8" dur="2000" fill="hold"/>
                                        <p:tgtEl>
                                          <p:spTgt spid="13"/>
                                        </p:tgtEl>
                                        <p:attrNameLst>
                                          <p:attrName>ppt_h</p:attrName>
                                        </p:attrNameLst>
                                      </p:cBhvr>
                                      <p:tavLst>
                                        <p:tav tm="0">
                                          <p:val>
                                            <p:strVal val="#ppt_h"/>
                                          </p:val>
                                        </p:tav>
                                        <p:tav tm="100000">
                                          <p:val>
                                            <p:strVal val="#ppt_h"/>
                                          </p:val>
                                        </p:tav>
                                      </p:tavLst>
                                    </p:anim>
                                    <p:animEffect transition="in" filter="fade">
                                      <p:cBhvr>
                                        <p:cTn id="9"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8991600" cy="990600"/>
          </a:xfrm>
        </p:spPr>
        <p:txBody>
          <a:bodyPr/>
          <a:lstStyle/>
          <a:p>
            <a:pPr lvl="2" algn="l" rtl="0">
              <a:spcBef>
                <a:spcPct val="0"/>
              </a:spcBef>
            </a:pPr>
            <a:r>
              <a:rPr lang="en-US" sz="3200" dirty="0" smtClean="0"/>
              <a:t/>
            </a:r>
            <a:br>
              <a:rPr lang="en-US" sz="3200" dirty="0" smtClean="0"/>
            </a:br>
            <a:r>
              <a:rPr lang="en-US" sz="3200" b="1" dirty="0" smtClean="0">
                <a:latin typeface="Calibri" pitchFamily="34" charset="0"/>
                <a:cs typeface="Calibri" pitchFamily="34" charset="0"/>
              </a:rPr>
              <a:t>Reporting to the Quarterly Public Sector Debt Statistics Database</a:t>
            </a:r>
            <a:r>
              <a:rPr lang="en-US" sz="3600" b="1" dirty="0" smtClean="0">
                <a:latin typeface="Calibri" pitchFamily="34" charset="0"/>
                <a:cs typeface="Calibri" pitchFamily="34" charset="0"/>
              </a:rPr>
              <a:t> </a:t>
            </a:r>
            <a:r>
              <a:rPr lang="en-US" sz="2800" dirty="0" smtClean="0"/>
              <a:t/>
            </a:r>
            <a:br>
              <a:rPr lang="en-US" sz="2800" dirty="0" smtClean="0"/>
            </a:br>
            <a:r>
              <a:rPr lang="en-US" dirty="0" smtClean="0"/>
              <a:t/>
            </a:r>
            <a:br>
              <a:rPr lang="en-US" dirty="0" smtClean="0"/>
            </a:br>
            <a:endParaRPr lang="en-US" dirty="0"/>
          </a:p>
        </p:txBody>
      </p:sp>
      <p:sp>
        <p:nvSpPr>
          <p:cNvPr id="5" name="Slide Number Placeholder 4"/>
          <p:cNvSpPr>
            <a:spLocks noGrp="1"/>
          </p:cNvSpPr>
          <p:nvPr>
            <p:ph type="sldNum" sz="quarter" idx="12"/>
          </p:nvPr>
        </p:nvSpPr>
        <p:spPr/>
        <p:txBody>
          <a:bodyPr/>
          <a:lstStyle/>
          <a:p>
            <a:pPr>
              <a:defRPr/>
            </a:pPr>
            <a:fld id="{3327ACAF-9156-45AA-A266-E5FD533EA16D}" type="slidenum">
              <a:rPr lang="en-US" smtClean="0"/>
              <a:pPr>
                <a:defRPr/>
              </a:pPr>
              <a:t>16</a:t>
            </a:fld>
            <a:endParaRPr lang="en-US" dirty="0"/>
          </a:p>
        </p:txBody>
      </p:sp>
      <p:graphicFrame>
        <p:nvGraphicFramePr>
          <p:cNvPr id="7" name="Chart 6"/>
          <p:cNvGraphicFramePr/>
          <p:nvPr/>
        </p:nvGraphicFramePr>
        <p:xfrm>
          <a:off x="1066800" y="1942998"/>
          <a:ext cx="6934200" cy="4229202"/>
        </p:xfrm>
        <a:graphic>
          <a:graphicData uri="http://schemas.openxmlformats.org/drawingml/2006/chart">
            <c:chart xmlns:c="http://schemas.openxmlformats.org/drawingml/2006/chart" xmlns:r="http://schemas.openxmlformats.org/officeDocument/2006/relationships" r:id="rId2"/>
          </a:graphicData>
        </a:graphic>
      </p:graphicFrame>
      <p:cxnSp>
        <p:nvCxnSpPr>
          <p:cNvPr id="1026" name="AutoShape 3"/>
          <p:cNvCxnSpPr>
            <a:cxnSpLocks noChangeShapeType="1"/>
          </p:cNvCxnSpPr>
          <p:nvPr/>
        </p:nvCxnSpPr>
        <p:spPr bwMode="auto">
          <a:xfrm>
            <a:off x="6477000" y="2209800"/>
            <a:ext cx="9525" cy="3419475"/>
          </a:xfrm>
          <a:prstGeom prst="straightConnector1">
            <a:avLst/>
          </a:prstGeom>
          <a:noFill/>
          <a:ln w="28575">
            <a:solidFill>
              <a:srgbClr val="FF0000"/>
            </a:solidFill>
            <a:round/>
            <a:headEnd/>
            <a:tailEnd/>
          </a:ln>
        </p:spPr>
      </p:cxnSp>
      <p:sp>
        <p:nvSpPr>
          <p:cNvPr id="1027" name="AutoShape 4"/>
          <p:cNvSpPr>
            <a:spLocks noChangeArrowheads="1"/>
          </p:cNvSpPr>
          <p:nvPr/>
        </p:nvSpPr>
        <p:spPr bwMode="auto">
          <a:xfrm rot="-6624164">
            <a:off x="6008163" y="2651041"/>
            <a:ext cx="146050" cy="727075"/>
          </a:xfrm>
          <a:prstGeom prst="downArrow">
            <a:avLst>
              <a:gd name="adj1" fmla="val 50000"/>
              <a:gd name="adj2" fmla="val 124457"/>
            </a:avLst>
          </a:prstGeom>
          <a:solidFill>
            <a:srgbClr val="FF0000"/>
          </a:solidFill>
          <a:ln w="9525">
            <a:solidFill>
              <a:srgbClr val="FF0000"/>
            </a:solidFill>
            <a:miter lim="800000"/>
            <a:headEnd/>
            <a:tailEnd/>
          </a:ln>
        </p:spPr>
        <p:txBody>
          <a:bodyPr vert="eaVert" wrap="square" lIns="91440" tIns="45720" rIns="91440" bIns="45720" numCol="1" anchor="t" anchorCtr="0" compatLnSpc="1">
            <a:prstTxWarp prst="textNoShape">
              <a:avLst/>
            </a:prstTxWarp>
          </a:bodyPr>
          <a:lstStyle/>
          <a:p>
            <a:endParaRPr lang="en-US"/>
          </a:p>
        </p:txBody>
      </p:sp>
      <p:sp>
        <p:nvSpPr>
          <p:cNvPr id="9" name="TextBox 8"/>
          <p:cNvSpPr txBox="1"/>
          <p:nvPr/>
        </p:nvSpPr>
        <p:spPr>
          <a:xfrm>
            <a:off x="1524000" y="6135469"/>
            <a:ext cx="5562600" cy="646331"/>
          </a:xfrm>
          <a:prstGeom prst="rect">
            <a:avLst/>
          </a:prstGeom>
          <a:noFill/>
        </p:spPr>
        <p:txBody>
          <a:bodyPr wrap="square" rtlCol="0">
            <a:spAutoFit/>
          </a:bodyPr>
          <a:lstStyle/>
          <a:p>
            <a:r>
              <a:rPr lang="en-US" sz="1200" dirty="0" smtClean="0">
                <a:latin typeface="Calibri" pitchFamily="34" charset="0"/>
                <a:cs typeface="Calibri" pitchFamily="34" charset="0"/>
              </a:rPr>
              <a:t>Source: QPSD database, World Bank.</a:t>
            </a:r>
          </a:p>
          <a:p>
            <a:r>
              <a:rPr lang="en-US" sz="1200" dirty="0" smtClean="0">
                <a:latin typeface="Calibri" pitchFamily="34" charset="0"/>
                <a:cs typeface="Calibri" pitchFamily="34" charset="0"/>
              </a:rPr>
              <a:t>A total of 64 countries reported public sector debt statistics for 2014Q3.</a:t>
            </a:r>
          </a:p>
          <a:p>
            <a:endParaRPr lang="en-US" sz="12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GFS</a:t>
            </a:r>
            <a:r>
              <a:rPr lang="en-US" dirty="0" smtClean="0"/>
              <a:t>: Looking Forward</a:t>
            </a:r>
            <a:endParaRPr lang="en-US" dirty="0"/>
          </a:p>
        </p:txBody>
      </p:sp>
      <p:sp>
        <p:nvSpPr>
          <p:cNvPr id="3" name="Content Placeholder 2"/>
          <p:cNvSpPr>
            <a:spLocks noGrp="1"/>
          </p:cNvSpPr>
          <p:nvPr>
            <p:ph idx="1"/>
          </p:nvPr>
        </p:nvSpPr>
        <p:spPr>
          <a:xfrm>
            <a:off x="457200" y="1905000"/>
            <a:ext cx="8458200" cy="4724400"/>
          </a:xfrm>
        </p:spPr>
        <p:txBody>
          <a:bodyPr/>
          <a:lstStyle/>
          <a:p>
            <a:pPr>
              <a:spcBef>
                <a:spcPts val="1200"/>
              </a:spcBef>
              <a:spcAft>
                <a:spcPts val="1200"/>
              </a:spcAft>
            </a:pPr>
            <a:r>
              <a:rPr lang="en-US" dirty="0" smtClean="0"/>
              <a:t>Promoting reporting of data on a </a:t>
            </a:r>
            <a:r>
              <a:rPr lang="en-US" i="1" dirty="0" err="1" smtClean="0"/>
              <a:t>GFSM</a:t>
            </a:r>
            <a:r>
              <a:rPr lang="en-US" i="1" dirty="0" smtClean="0"/>
              <a:t> 2014 </a:t>
            </a:r>
            <a:r>
              <a:rPr lang="en-US" dirty="0" smtClean="0"/>
              <a:t>basis by all countries</a:t>
            </a:r>
          </a:p>
          <a:p>
            <a:pPr>
              <a:spcBef>
                <a:spcPts val="1200"/>
              </a:spcBef>
              <a:spcAft>
                <a:spcPts val="1200"/>
              </a:spcAft>
            </a:pPr>
            <a:r>
              <a:rPr lang="en-US" dirty="0" smtClean="0"/>
              <a:t>Improving data quality and filling data gaps</a:t>
            </a:r>
          </a:p>
          <a:p>
            <a:pPr>
              <a:spcBef>
                <a:spcPts val="1200"/>
              </a:spcBef>
              <a:spcAft>
                <a:spcPts val="1200"/>
              </a:spcAft>
            </a:pPr>
            <a:r>
              <a:rPr lang="en-US" dirty="0" smtClean="0"/>
              <a:t>Greater use of </a:t>
            </a:r>
            <a:r>
              <a:rPr lang="en-US" dirty="0" err="1" smtClean="0"/>
              <a:t>GFS</a:t>
            </a:r>
            <a:r>
              <a:rPr lang="en-US" dirty="0" smtClean="0"/>
              <a:t> in macro-fiscal analysis</a:t>
            </a:r>
          </a:p>
          <a:p>
            <a:pPr>
              <a:spcBef>
                <a:spcPts val="1200"/>
              </a:spcBef>
              <a:spcAft>
                <a:spcPts val="1200"/>
              </a:spcAft>
            </a:pPr>
            <a:r>
              <a:rPr lang="en-US" dirty="0" smtClean="0"/>
              <a:t>Newly established Government Finance Statistics Advisory Committee (first meeting during March 9-10, 2015) to help promote compilation and use of </a:t>
            </a:r>
            <a:r>
              <a:rPr lang="en-US" dirty="0" err="1" smtClean="0"/>
              <a:t>GFS</a:t>
            </a:r>
            <a:r>
              <a:rPr lang="en-US" dirty="0" smtClean="0"/>
              <a:t> </a:t>
            </a:r>
          </a:p>
          <a:p>
            <a:pPr>
              <a:spcBef>
                <a:spcPts val="1200"/>
              </a:spcBef>
              <a:spcAft>
                <a:spcPts val="1200"/>
              </a:spcAft>
            </a:pPr>
            <a:endParaRPr lang="en-US" dirty="0" smtClean="0"/>
          </a:p>
          <a:p>
            <a:endParaRPr lang="en-US" dirty="0"/>
          </a:p>
        </p:txBody>
      </p:sp>
      <p:sp>
        <p:nvSpPr>
          <p:cNvPr id="4" name="Slide Number Placeholder 3"/>
          <p:cNvSpPr>
            <a:spLocks noGrp="1"/>
          </p:cNvSpPr>
          <p:nvPr>
            <p:ph type="sldNum" sz="quarter" idx="12"/>
          </p:nvPr>
        </p:nvSpPr>
        <p:spPr/>
        <p:txBody>
          <a:bodyPr/>
          <a:lstStyle/>
          <a:p>
            <a:fld id="{CC528B02-F942-42BE-9906-38356830919C}"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sp>
        <p:nvSpPr>
          <p:cNvPr id="3" name="Title 2"/>
          <p:cNvSpPr>
            <a:spLocks noGrp="1"/>
          </p:cNvSpPr>
          <p:nvPr>
            <p:ph type="title"/>
          </p:nvPr>
        </p:nvSpPr>
        <p:spPr/>
        <p:txBody>
          <a:bodyPr/>
          <a:lstStyle/>
          <a:p>
            <a:r>
              <a:rPr lang="en-US" dirty="0" smtClean="0"/>
              <a:t>Part II: IMF’s Efforts to Improve Cross-Sector Consistency of Data</a:t>
            </a:r>
            <a:r>
              <a:rPr lang="en-US" i="1" dirty="0" smtClean="0"/>
              <a:t/>
            </a:r>
            <a:br>
              <a:rPr lang="en-US" i="1" dirty="0" smtClean="0"/>
            </a:b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STA’s</a:t>
            </a:r>
            <a:r>
              <a:rPr lang="en-US" dirty="0" smtClean="0"/>
              <a:t> Cross-Sector Consistency Group </a:t>
            </a:r>
            <a:endParaRPr lang="en-US" dirty="0"/>
          </a:p>
        </p:txBody>
      </p:sp>
      <p:sp>
        <p:nvSpPr>
          <p:cNvPr id="3" name="Content Placeholder 2"/>
          <p:cNvSpPr>
            <a:spLocks noGrp="1"/>
          </p:cNvSpPr>
          <p:nvPr>
            <p:ph idx="1"/>
          </p:nvPr>
        </p:nvSpPr>
        <p:spPr>
          <a:xfrm>
            <a:off x="457200" y="2057400"/>
            <a:ext cx="8458200" cy="4572000"/>
          </a:xfrm>
        </p:spPr>
        <p:txBody>
          <a:bodyPr/>
          <a:lstStyle/>
          <a:p>
            <a:pPr>
              <a:spcBef>
                <a:spcPts val="1200"/>
              </a:spcBef>
              <a:spcAft>
                <a:spcPts val="600"/>
              </a:spcAft>
            </a:pPr>
            <a:r>
              <a:rPr lang="en-US" sz="2800" dirty="0" smtClean="0"/>
              <a:t>The Cross-Sector Consistency Group (</a:t>
            </a:r>
            <a:r>
              <a:rPr lang="en-US" sz="2800" dirty="0" err="1" smtClean="0"/>
              <a:t>CSCG</a:t>
            </a:r>
            <a:r>
              <a:rPr lang="en-US" sz="2800" dirty="0" smtClean="0"/>
              <a:t>) was established in mid-March 2012 in recognition of the importance of addressing inconsistencies in data that are reported to STA for different economic sectors</a:t>
            </a:r>
          </a:p>
          <a:p>
            <a:pPr>
              <a:spcBef>
                <a:spcPts val="1200"/>
              </a:spcBef>
              <a:spcAft>
                <a:spcPts val="600"/>
              </a:spcAft>
            </a:pPr>
            <a:r>
              <a:rPr lang="en-US" sz="2800" dirty="0" smtClean="0"/>
              <a:t>The </a:t>
            </a:r>
            <a:r>
              <a:rPr lang="en-US" sz="2800" dirty="0" err="1" smtClean="0"/>
              <a:t>CSCG’s</a:t>
            </a:r>
            <a:r>
              <a:rPr lang="en-US" sz="2800" dirty="0" smtClean="0"/>
              <a:t> main objective is to enhance the consistency of macroeconomic datasets reported to STA to facilitate economic analysis and support IMF bilateral and multilateral surveillance</a:t>
            </a:r>
          </a:p>
          <a:p>
            <a:endParaRPr lang="en-US" dirty="0"/>
          </a:p>
        </p:txBody>
      </p:sp>
      <p:sp>
        <p:nvSpPr>
          <p:cNvPr id="4" name="Slide Number Placeholder 3"/>
          <p:cNvSpPr>
            <a:spLocks noGrp="1"/>
          </p:cNvSpPr>
          <p:nvPr>
            <p:ph type="sldNum" sz="quarter" idx="12"/>
          </p:nvPr>
        </p:nvSpPr>
        <p:spPr/>
        <p:txBody>
          <a:bodyPr/>
          <a:lstStyle/>
          <a:p>
            <a:fld id="{CC528B02-F942-42BE-9906-38356830919C}"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304800" y="1905000"/>
            <a:ext cx="8610600" cy="4724400"/>
          </a:xfrm>
        </p:spPr>
        <p:txBody>
          <a:bodyPr/>
          <a:lstStyle/>
          <a:p>
            <a:pPr marL="0">
              <a:spcAft>
                <a:spcPts val="1200"/>
              </a:spcAft>
              <a:buNone/>
            </a:pPr>
            <a:endParaRPr lang="en-US" sz="2800" dirty="0" smtClean="0"/>
          </a:p>
          <a:p>
            <a:pPr marL="0">
              <a:spcAft>
                <a:spcPts val="1200"/>
              </a:spcAft>
              <a:buNone/>
            </a:pPr>
            <a:r>
              <a:rPr lang="en-US" sz="2800" dirty="0" smtClean="0"/>
              <a:t>Part I: Status of Reporting of Data according to </a:t>
            </a:r>
            <a:r>
              <a:rPr lang="en-US" sz="2800" i="1" dirty="0" err="1" smtClean="0"/>
              <a:t>BPM6</a:t>
            </a:r>
            <a:r>
              <a:rPr lang="en-US" sz="2800" dirty="0" smtClean="0"/>
              <a:t> and </a:t>
            </a:r>
            <a:r>
              <a:rPr lang="en-US" sz="2800" i="1" dirty="0" err="1" smtClean="0"/>
              <a:t>GFSM</a:t>
            </a:r>
            <a:r>
              <a:rPr lang="en-US" sz="2800" i="1" dirty="0" smtClean="0"/>
              <a:t> 2014</a:t>
            </a:r>
          </a:p>
          <a:p>
            <a:pPr marL="0">
              <a:spcAft>
                <a:spcPts val="1200"/>
              </a:spcAft>
            </a:pPr>
            <a:endParaRPr lang="en-US" sz="2800" i="1" dirty="0" smtClean="0"/>
          </a:p>
          <a:p>
            <a:pPr marL="0">
              <a:spcAft>
                <a:spcPts val="1200"/>
              </a:spcAft>
              <a:buNone/>
            </a:pPr>
            <a:r>
              <a:rPr lang="en-US" sz="2800" dirty="0" smtClean="0"/>
              <a:t>Part II: IMF’s Efforts to Improve Cross-Sector Consistency of Data</a:t>
            </a:r>
            <a:endParaRPr lang="en-US" sz="2800" i="1"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2</a:t>
            </a:fld>
            <a:endParaRPr lang="en-US" dirty="0"/>
          </a:p>
        </p:txBody>
      </p:sp>
      <p:sp>
        <p:nvSpPr>
          <p:cNvPr id="9" name="TextBox 8"/>
          <p:cNvSpPr txBox="1"/>
          <p:nvPr/>
        </p:nvSpPr>
        <p:spPr>
          <a:xfrm>
            <a:off x="990600" y="3886200"/>
            <a:ext cx="4038600" cy="707886"/>
          </a:xfrm>
          <a:prstGeom prst="rect">
            <a:avLst/>
          </a:prstGeom>
          <a:noFill/>
        </p:spPr>
        <p:txBody>
          <a:bodyPr wrap="square" rtlCol="0">
            <a:spAutoFit/>
          </a:bodyPr>
          <a:lstStyle/>
          <a:p>
            <a:pPr>
              <a:spcBef>
                <a:spcPts val="1200"/>
              </a:spcBef>
              <a:buSzPct val="100000"/>
            </a:pPr>
            <a:endParaRPr lang="en-US" sz="2200" dirty="0" smtClean="0">
              <a:latin typeface="Calibri" pitchFamily="34" charset="0"/>
              <a:cs typeface="Calibri" pitchFamily="34" charset="0"/>
            </a:endParaRP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762000"/>
          </a:xfrm>
        </p:spPr>
        <p:txBody>
          <a:bodyPr/>
          <a:lstStyle/>
          <a:p>
            <a:r>
              <a:rPr lang="en-US" dirty="0" err="1" smtClean="0"/>
              <a:t>CSCG</a:t>
            </a:r>
            <a:r>
              <a:rPr lang="en-US" dirty="0" smtClean="0"/>
              <a:t>: Key Findings</a:t>
            </a:r>
            <a:endParaRPr lang="en-US" dirty="0"/>
          </a:p>
        </p:txBody>
      </p:sp>
      <p:sp>
        <p:nvSpPr>
          <p:cNvPr id="3" name="Content Placeholder 2"/>
          <p:cNvSpPr>
            <a:spLocks noGrp="1"/>
          </p:cNvSpPr>
          <p:nvPr>
            <p:ph idx="1"/>
          </p:nvPr>
        </p:nvSpPr>
        <p:spPr>
          <a:xfrm>
            <a:off x="304800" y="1828800"/>
            <a:ext cx="8610600" cy="4800600"/>
          </a:xfrm>
        </p:spPr>
        <p:txBody>
          <a:bodyPr/>
          <a:lstStyle/>
          <a:p>
            <a:pPr>
              <a:spcAft>
                <a:spcPts val="600"/>
              </a:spcAft>
            </a:pPr>
            <a:r>
              <a:rPr lang="en-US" sz="2700" dirty="0" smtClean="0"/>
              <a:t>Common reasons for inconsistencies:</a:t>
            </a:r>
          </a:p>
          <a:p>
            <a:pPr lvl="1">
              <a:spcBef>
                <a:spcPts val="0"/>
              </a:spcBef>
            </a:pPr>
            <a:r>
              <a:rPr lang="en-US" sz="2300" dirty="0" smtClean="0"/>
              <a:t>coverage of institutional units and/or of financial instruments</a:t>
            </a:r>
          </a:p>
          <a:p>
            <a:pPr lvl="1">
              <a:spcBef>
                <a:spcPts val="0"/>
              </a:spcBef>
            </a:pPr>
            <a:r>
              <a:rPr lang="en-US" sz="2300" dirty="0" smtClean="0"/>
              <a:t>valuation of financial instruments</a:t>
            </a:r>
          </a:p>
          <a:p>
            <a:pPr lvl="1">
              <a:spcBef>
                <a:spcPts val="0"/>
              </a:spcBef>
            </a:pPr>
            <a:r>
              <a:rPr lang="en-US" sz="2300" dirty="0" smtClean="0"/>
              <a:t>accrual versus cash recording</a:t>
            </a:r>
          </a:p>
          <a:p>
            <a:pPr lvl="1">
              <a:spcBef>
                <a:spcPts val="0"/>
              </a:spcBef>
            </a:pPr>
            <a:r>
              <a:rPr lang="en-US" sz="2300" dirty="0" smtClean="0"/>
              <a:t>errors in source data</a:t>
            </a:r>
          </a:p>
          <a:p>
            <a:pPr lvl="1">
              <a:spcBef>
                <a:spcPts val="0"/>
              </a:spcBef>
            </a:pPr>
            <a:r>
              <a:rPr lang="en-US" sz="2300" dirty="0" smtClean="0"/>
              <a:t>different time of recording; etc.</a:t>
            </a:r>
          </a:p>
          <a:p>
            <a:pPr lvl="1">
              <a:spcBef>
                <a:spcPts val="0"/>
              </a:spcBef>
            </a:pPr>
            <a:endParaRPr lang="en-US" sz="2100" dirty="0" smtClean="0"/>
          </a:p>
          <a:p>
            <a:pPr>
              <a:spcBef>
                <a:spcPts val="0"/>
              </a:spcBef>
            </a:pPr>
            <a:r>
              <a:rPr lang="en-US" sz="2700" dirty="0" smtClean="0"/>
              <a:t>But also methodological differences between main statistical manuals </a:t>
            </a:r>
          </a:p>
          <a:p>
            <a:pPr>
              <a:spcBef>
                <a:spcPts val="0"/>
              </a:spcBef>
            </a:pPr>
            <a:endParaRPr lang="en-US" dirty="0"/>
          </a:p>
        </p:txBody>
      </p:sp>
      <p:sp>
        <p:nvSpPr>
          <p:cNvPr id="4" name="Slide Number Placeholder 3"/>
          <p:cNvSpPr>
            <a:spLocks noGrp="1"/>
          </p:cNvSpPr>
          <p:nvPr>
            <p:ph type="sldNum" sz="quarter" idx="12"/>
          </p:nvPr>
        </p:nvSpPr>
        <p:spPr/>
        <p:txBody>
          <a:bodyPr/>
          <a:lstStyle/>
          <a:p>
            <a:fld id="{CC528B02-F942-42BE-9906-38356830919C}"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762000"/>
          </a:xfrm>
        </p:spPr>
        <p:txBody>
          <a:bodyPr/>
          <a:lstStyle/>
          <a:p>
            <a:r>
              <a:rPr lang="en-US" dirty="0" err="1" smtClean="0"/>
              <a:t>CSCG</a:t>
            </a:r>
            <a:r>
              <a:rPr lang="en-US" dirty="0" smtClean="0"/>
              <a:t>: Key Findings</a:t>
            </a:r>
            <a:endParaRPr lang="en-US" dirty="0"/>
          </a:p>
        </p:txBody>
      </p:sp>
      <p:sp>
        <p:nvSpPr>
          <p:cNvPr id="3" name="Content Placeholder 2"/>
          <p:cNvSpPr>
            <a:spLocks noGrp="1"/>
          </p:cNvSpPr>
          <p:nvPr>
            <p:ph idx="1"/>
          </p:nvPr>
        </p:nvSpPr>
        <p:spPr>
          <a:xfrm>
            <a:off x="304800" y="1524000"/>
            <a:ext cx="8610600" cy="5105400"/>
          </a:xfrm>
        </p:spPr>
        <p:txBody>
          <a:bodyPr/>
          <a:lstStyle/>
          <a:p>
            <a:pPr>
              <a:spcBef>
                <a:spcPts val="0"/>
              </a:spcBef>
            </a:pPr>
            <a:r>
              <a:rPr lang="en-US" dirty="0" smtClean="0"/>
              <a:t>In 2014, an expert conducted a review of:</a:t>
            </a:r>
          </a:p>
          <a:p>
            <a:pPr>
              <a:spcBef>
                <a:spcPts val="0"/>
              </a:spcBef>
              <a:buNone/>
            </a:pPr>
            <a:endParaRPr lang="en-US" dirty="0" smtClean="0"/>
          </a:p>
          <a:p>
            <a:pPr lvl="1">
              <a:spcBef>
                <a:spcPts val="0"/>
              </a:spcBef>
            </a:pPr>
            <a:r>
              <a:rPr lang="en-US" sz="2100" i="1" dirty="0" smtClean="0"/>
              <a:t>System of National Accounts 2008</a:t>
            </a:r>
            <a:r>
              <a:rPr lang="en-US" sz="2100" dirty="0" smtClean="0"/>
              <a:t> (</a:t>
            </a:r>
            <a:r>
              <a:rPr lang="en-US" sz="2100" i="1" dirty="0" smtClean="0"/>
              <a:t>2008 </a:t>
            </a:r>
            <a:r>
              <a:rPr lang="en-US" sz="2100" i="1" dirty="0" err="1" smtClean="0"/>
              <a:t>SNA</a:t>
            </a:r>
            <a:r>
              <a:rPr lang="en-US" sz="2100" dirty="0" smtClean="0"/>
              <a:t>),</a:t>
            </a:r>
          </a:p>
          <a:p>
            <a:pPr lvl="1">
              <a:spcBef>
                <a:spcPts val="0"/>
              </a:spcBef>
            </a:pPr>
            <a:r>
              <a:rPr lang="en-US" sz="2100" i="1" dirty="0" smtClean="0"/>
              <a:t>Balance of Payments and International Investment Position Manual</a:t>
            </a:r>
            <a:r>
              <a:rPr lang="en-US" sz="2100" dirty="0" smtClean="0"/>
              <a:t> (</a:t>
            </a:r>
            <a:r>
              <a:rPr lang="en-US" sz="2100" i="1" dirty="0" err="1" smtClean="0"/>
              <a:t>BPM6</a:t>
            </a:r>
            <a:r>
              <a:rPr lang="en-US" sz="2100" dirty="0" smtClean="0"/>
              <a:t>)</a:t>
            </a:r>
          </a:p>
          <a:p>
            <a:pPr lvl="1">
              <a:spcBef>
                <a:spcPts val="0"/>
              </a:spcBef>
            </a:pPr>
            <a:r>
              <a:rPr lang="en-US" sz="2100" dirty="0" smtClean="0"/>
              <a:t>Draft of the combined </a:t>
            </a:r>
            <a:r>
              <a:rPr lang="en-US" sz="2100" i="1" dirty="0" smtClean="0"/>
              <a:t>Monetary and Financial Statistics Manual and </a:t>
            </a:r>
            <a:r>
              <a:rPr lang="en-US" sz="2100" i="1" dirty="0" err="1" smtClean="0"/>
              <a:t>MFS</a:t>
            </a:r>
            <a:r>
              <a:rPr lang="en-US" sz="2100" i="1" dirty="0" smtClean="0"/>
              <a:t> Compilation Guide </a:t>
            </a:r>
            <a:r>
              <a:rPr lang="en-US" sz="2100" dirty="0" smtClean="0"/>
              <a:t>(</a:t>
            </a:r>
            <a:r>
              <a:rPr lang="en-US" sz="2100" i="1" dirty="0" err="1" smtClean="0"/>
              <a:t>MFSMCG</a:t>
            </a:r>
            <a:r>
              <a:rPr lang="en-US" sz="2100" dirty="0" smtClean="0"/>
              <a:t>)</a:t>
            </a:r>
          </a:p>
          <a:p>
            <a:pPr lvl="1">
              <a:spcBef>
                <a:spcPts val="0"/>
              </a:spcBef>
            </a:pPr>
            <a:r>
              <a:rPr lang="en-US" sz="2100" i="1" dirty="0" smtClean="0"/>
              <a:t>Government Finance Statistics Manual 2014</a:t>
            </a:r>
            <a:r>
              <a:rPr lang="en-US" sz="2100" dirty="0" smtClean="0"/>
              <a:t> (</a:t>
            </a:r>
            <a:r>
              <a:rPr lang="en-US" sz="2100" i="1" dirty="0" err="1" smtClean="0"/>
              <a:t>GFSM</a:t>
            </a:r>
            <a:r>
              <a:rPr lang="en-US" sz="2100" i="1" dirty="0" smtClean="0"/>
              <a:t> 2014</a:t>
            </a:r>
            <a:r>
              <a:rPr lang="en-US" sz="2100" dirty="0" smtClean="0"/>
              <a:t>) (pre-publication draft) </a:t>
            </a:r>
          </a:p>
          <a:p>
            <a:pPr lvl="1">
              <a:spcBef>
                <a:spcPts val="0"/>
              </a:spcBef>
            </a:pPr>
            <a:r>
              <a:rPr lang="en-US" sz="2100" i="1" dirty="0" smtClean="0"/>
              <a:t>Handbook on Securities Statistics</a:t>
            </a:r>
            <a:r>
              <a:rPr lang="en-US" sz="2100" dirty="0" smtClean="0"/>
              <a:t> (</a:t>
            </a:r>
            <a:r>
              <a:rPr lang="en-US" sz="2100" i="1" dirty="0" err="1" smtClean="0"/>
              <a:t>HSS</a:t>
            </a:r>
            <a:r>
              <a:rPr lang="en-US" sz="2100" dirty="0" smtClean="0"/>
              <a:t>) (pre-publication draft)</a:t>
            </a:r>
            <a:endParaRPr lang="en-US" sz="2800" dirty="0" smtClean="0"/>
          </a:p>
          <a:p>
            <a:pPr>
              <a:spcBef>
                <a:spcPts val="0"/>
              </a:spcBef>
              <a:buNone/>
            </a:pPr>
            <a:endParaRPr lang="en-US" sz="2800" dirty="0" smtClean="0"/>
          </a:p>
          <a:p>
            <a:pPr>
              <a:spcBef>
                <a:spcPts val="0"/>
              </a:spcBef>
            </a:pPr>
            <a:r>
              <a:rPr lang="en-US" dirty="0" smtClean="0"/>
              <a:t>The expert’s findings were taken into account in the final version of the </a:t>
            </a:r>
            <a:r>
              <a:rPr lang="en-US" i="1" dirty="0" err="1" smtClean="0"/>
              <a:t>GFSM</a:t>
            </a:r>
            <a:r>
              <a:rPr lang="en-US" i="1" dirty="0" smtClean="0"/>
              <a:t> 2014 </a:t>
            </a:r>
            <a:r>
              <a:rPr lang="en-US" dirty="0" smtClean="0"/>
              <a:t>released in March 2015; and are being incorporated in the final version of the</a:t>
            </a:r>
            <a:r>
              <a:rPr lang="en-US" i="1" dirty="0" smtClean="0"/>
              <a:t> </a:t>
            </a:r>
            <a:r>
              <a:rPr lang="en-US" i="1" dirty="0" err="1" smtClean="0"/>
              <a:t>MFSMCG</a:t>
            </a:r>
            <a:r>
              <a:rPr lang="en-US" i="1" dirty="0" smtClean="0"/>
              <a:t> </a:t>
            </a:r>
            <a:r>
              <a:rPr lang="en-US" dirty="0" smtClean="0"/>
              <a:t>that is near completion</a:t>
            </a:r>
          </a:p>
          <a:p>
            <a:pPr>
              <a:spcBef>
                <a:spcPts val="0"/>
              </a:spcBef>
            </a:pPr>
            <a:endParaRPr lang="en-US" dirty="0" smtClean="0"/>
          </a:p>
          <a:p>
            <a:pPr>
              <a:spcBef>
                <a:spcPts val="0"/>
              </a:spcBef>
            </a:pPr>
            <a:endParaRPr lang="en-US" dirty="0"/>
          </a:p>
        </p:txBody>
      </p:sp>
      <p:sp>
        <p:nvSpPr>
          <p:cNvPr id="4" name="Slide Number Placeholder 3"/>
          <p:cNvSpPr>
            <a:spLocks noGrp="1"/>
          </p:cNvSpPr>
          <p:nvPr>
            <p:ph type="sldNum" sz="quarter" idx="12"/>
          </p:nvPr>
        </p:nvSpPr>
        <p:spPr/>
        <p:txBody>
          <a:bodyPr/>
          <a:lstStyle/>
          <a:p>
            <a:fld id="{CC528B02-F942-42BE-9906-38356830919C}" type="slidenum">
              <a:rPr lang="en-US" smtClean="0"/>
              <a:pPr/>
              <a:t>21</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05000"/>
            <a:ext cx="8915400" cy="1130143"/>
          </a:xfrm>
        </p:spPr>
        <p:txBody>
          <a:bodyPr/>
          <a:lstStyle/>
          <a:p>
            <a:r>
              <a:rPr lang="en-US" dirty="0" smtClean="0"/>
              <a:t>Part I: Status of Reporting of Data according to </a:t>
            </a:r>
            <a:r>
              <a:rPr lang="en-US" i="1" dirty="0" err="1" smtClean="0"/>
              <a:t>BPM6</a:t>
            </a:r>
            <a:r>
              <a:rPr lang="en-US" dirty="0" smtClean="0"/>
              <a:t> and </a:t>
            </a:r>
            <a:r>
              <a:rPr lang="en-US" i="1" dirty="0" err="1" smtClean="0"/>
              <a:t>GFSM</a:t>
            </a:r>
            <a:r>
              <a:rPr lang="en-US" i="1" dirty="0" smtClean="0"/>
              <a:t> 2014</a:t>
            </a:r>
            <a:endParaRPr lang="en-US" dirty="0"/>
          </a:p>
        </p:txBody>
      </p:sp>
      <p:sp>
        <p:nvSpPr>
          <p:cNvPr id="3" name="Subtitle 2"/>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fld id="{CC528B02-F942-42BE-9906-38356830919C}"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i="1" dirty="0" err="1" smtClean="0"/>
              <a:t>BPM6</a:t>
            </a:r>
            <a:r>
              <a:rPr lang="en-US" dirty="0" smtClean="0"/>
              <a:t> Conversion</a:t>
            </a:r>
            <a:endParaRPr lang="en-US" dirty="0"/>
          </a:p>
        </p:txBody>
      </p:sp>
      <p:sp>
        <p:nvSpPr>
          <p:cNvPr id="3" name="Content Placeholder 2"/>
          <p:cNvSpPr>
            <a:spLocks noGrp="1"/>
          </p:cNvSpPr>
          <p:nvPr>
            <p:ph idx="1"/>
          </p:nvPr>
        </p:nvSpPr>
        <p:spPr>
          <a:xfrm>
            <a:off x="381000" y="1828800"/>
            <a:ext cx="8534400" cy="4800600"/>
          </a:xfrm>
        </p:spPr>
        <p:txBody>
          <a:bodyPr/>
          <a:lstStyle/>
          <a:p>
            <a:pPr>
              <a:lnSpc>
                <a:spcPct val="90000"/>
              </a:lnSpc>
              <a:spcBef>
                <a:spcPts val="600"/>
              </a:spcBef>
            </a:pPr>
            <a:r>
              <a:rPr lang="en-US" sz="2400" dirty="0" smtClean="0">
                <a:ea typeface="Tahoma" pitchFamily="34" charset="0"/>
              </a:rPr>
              <a:t>Balance of payments (BOP) and International Investment Position (</a:t>
            </a:r>
            <a:r>
              <a:rPr lang="en-US" sz="2400" dirty="0" err="1" smtClean="0">
                <a:ea typeface="Tahoma" pitchFamily="34" charset="0"/>
              </a:rPr>
              <a:t>IIP</a:t>
            </a:r>
            <a:r>
              <a:rPr lang="en-US" sz="2400" dirty="0" smtClean="0">
                <a:ea typeface="Tahoma" pitchFamily="34" charset="0"/>
              </a:rPr>
              <a:t>) data on a </a:t>
            </a:r>
            <a:r>
              <a:rPr lang="en-US" sz="2400" i="1" dirty="0" err="1" smtClean="0">
                <a:ea typeface="Tahoma" pitchFamily="34" charset="0"/>
              </a:rPr>
              <a:t>BPM6</a:t>
            </a:r>
            <a:r>
              <a:rPr lang="en-US" sz="2400" i="1" dirty="0" smtClean="0">
                <a:ea typeface="Tahoma" pitchFamily="34" charset="0"/>
              </a:rPr>
              <a:t> </a:t>
            </a:r>
            <a:r>
              <a:rPr lang="en-US" sz="2400" dirty="0" smtClean="0">
                <a:ea typeface="Tahoma" pitchFamily="34" charset="0"/>
              </a:rPr>
              <a:t>basis were first released by the IMF in the August 2012 </a:t>
            </a:r>
            <a:r>
              <a:rPr lang="en-US" sz="2400" i="1" dirty="0" smtClean="0">
                <a:ea typeface="Tahoma" pitchFamily="34" charset="0"/>
              </a:rPr>
              <a:t>IFS</a:t>
            </a:r>
            <a:r>
              <a:rPr lang="en-US" sz="2400" dirty="0" smtClean="0">
                <a:ea typeface="Tahoma" pitchFamily="34" charset="0"/>
              </a:rPr>
              <a:t> and in the December 2012 </a:t>
            </a:r>
            <a:r>
              <a:rPr lang="en-US" sz="2400" i="1" dirty="0" err="1" smtClean="0">
                <a:ea typeface="Tahoma" pitchFamily="34" charset="0"/>
              </a:rPr>
              <a:t>BOPSY</a:t>
            </a:r>
            <a:endParaRPr lang="en-US" sz="2400" dirty="0" smtClean="0">
              <a:ea typeface="Tahoma" pitchFamily="34" charset="0"/>
            </a:endParaRPr>
          </a:p>
          <a:p>
            <a:pPr>
              <a:lnSpc>
                <a:spcPct val="90000"/>
              </a:lnSpc>
              <a:spcBef>
                <a:spcPts val="600"/>
              </a:spcBef>
            </a:pPr>
            <a:r>
              <a:rPr lang="en-US" sz="2400" dirty="0" smtClean="0">
                <a:ea typeface="Tahoma" pitchFamily="34" charset="0"/>
              </a:rPr>
              <a:t>As of April 2015, </a:t>
            </a:r>
            <a:r>
              <a:rPr lang="en-US" sz="2400" b="1" dirty="0" smtClean="0">
                <a:ea typeface="Tahoma" pitchFamily="34" charset="0"/>
              </a:rPr>
              <a:t>106 economies have reported their data on a </a:t>
            </a:r>
            <a:r>
              <a:rPr lang="en-US" sz="2400" b="1" i="1" dirty="0" err="1" smtClean="0">
                <a:ea typeface="Tahoma" pitchFamily="34" charset="0"/>
              </a:rPr>
              <a:t>BPM6</a:t>
            </a:r>
            <a:r>
              <a:rPr lang="en-US" sz="2400" b="1" dirty="0" smtClean="0">
                <a:ea typeface="Tahoma" pitchFamily="34" charset="0"/>
              </a:rPr>
              <a:t> basis</a:t>
            </a:r>
            <a:r>
              <a:rPr lang="en-US" sz="2400" dirty="0" smtClean="0">
                <a:ea typeface="Tahoma" pitchFamily="34" charset="0"/>
              </a:rPr>
              <a:t>. For other economies, STA continues to convert data reported on a </a:t>
            </a:r>
            <a:r>
              <a:rPr lang="en-US" sz="2400" i="1" dirty="0" err="1" smtClean="0">
                <a:ea typeface="Tahoma" pitchFamily="34" charset="0"/>
              </a:rPr>
              <a:t>BPM5</a:t>
            </a:r>
            <a:r>
              <a:rPr lang="en-US" sz="2400" dirty="0" smtClean="0">
                <a:ea typeface="Tahoma" pitchFamily="34" charset="0"/>
              </a:rPr>
              <a:t> basis to a </a:t>
            </a:r>
            <a:r>
              <a:rPr lang="en-US" sz="2400" i="1" dirty="0" err="1" smtClean="0">
                <a:ea typeface="Tahoma" pitchFamily="34" charset="0"/>
              </a:rPr>
              <a:t>BPM6</a:t>
            </a:r>
            <a:r>
              <a:rPr lang="en-US" sz="2400" i="1" dirty="0" smtClean="0">
                <a:ea typeface="Tahoma" pitchFamily="34" charset="0"/>
              </a:rPr>
              <a:t> </a:t>
            </a:r>
            <a:r>
              <a:rPr lang="en-US" sz="2400" dirty="0" smtClean="0">
                <a:ea typeface="Tahoma" pitchFamily="34" charset="0"/>
              </a:rPr>
              <a:t>basis, through a conversion formula agreed with the economy</a:t>
            </a:r>
          </a:p>
          <a:p>
            <a:pPr>
              <a:spcBef>
                <a:spcPts val="600"/>
              </a:spcBef>
            </a:pPr>
            <a:r>
              <a:rPr lang="en-US" sz="2400" dirty="0" smtClean="0"/>
              <a:t>The </a:t>
            </a:r>
            <a:r>
              <a:rPr lang="en-US" sz="2400" i="1" dirty="0" err="1" smtClean="0"/>
              <a:t>BPM6</a:t>
            </a:r>
            <a:r>
              <a:rPr lang="en-US" sz="2400" i="1" dirty="0" smtClean="0"/>
              <a:t> Compilation Guide</a:t>
            </a:r>
            <a:r>
              <a:rPr lang="en-US" sz="2400" dirty="0" smtClean="0"/>
              <a:t> was posted in November 2014 on </a:t>
            </a:r>
            <a:r>
              <a:rPr lang="en-US" sz="2400" b="1" dirty="0" smtClean="0">
                <a:hlinkClick r:id="rId2"/>
              </a:rPr>
              <a:t>http://www.imf.org/external/pubs/ft/bop/2007/bop6comp.htm</a:t>
            </a:r>
            <a:endParaRPr lang="en-US" sz="2400" b="1" dirty="0" smtClean="0"/>
          </a:p>
          <a:p>
            <a:pPr>
              <a:spcBef>
                <a:spcPts val="600"/>
              </a:spcBef>
            </a:pPr>
            <a:r>
              <a:rPr lang="en-US" sz="2400" dirty="0" smtClean="0"/>
              <a:t>In October 2014, the IMF Committee on Balance of Payments Statistics  agreed that the IMF will start releasing pre-2005 data on a </a:t>
            </a:r>
            <a:r>
              <a:rPr lang="en-US" sz="2400" i="1" dirty="0" err="1" smtClean="0"/>
              <a:t>BPM6</a:t>
            </a:r>
            <a:r>
              <a:rPr lang="en-US" sz="2400" dirty="0" smtClean="0"/>
              <a:t> basis in 2015 (currently, only data from 2005 are released)</a:t>
            </a:r>
          </a:p>
          <a:p>
            <a:endParaRPr lang="en-US" sz="2400"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International Investment Position</a:t>
            </a:r>
            <a:endParaRPr lang="en-US" dirty="0"/>
          </a:p>
        </p:txBody>
      </p:sp>
      <p:sp>
        <p:nvSpPr>
          <p:cNvPr id="3" name="Content Placeholder 2"/>
          <p:cNvSpPr>
            <a:spLocks noGrp="1"/>
          </p:cNvSpPr>
          <p:nvPr>
            <p:ph idx="1"/>
          </p:nvPr>
        </p:nvSpPr>
        <p:spPr>
          <a:xfrm>
            <a:off x="381000" y="1828800"/>
            <a:ext cx="8534400" cy="4800600"/>
          </a:xfrm>
        </p:spPr>
        <p:txBody>
          <a:bodyPr/>
          <a:lstStyle/>
          <a:p>
            <a:pPr>
              <a:spcBef>
                <a:spcPts val="600"/>
              </a:spcBef>
              <a:spcAft>
                <a:spcPts val="600"/>
              </a:spcAft>
            </a:pPr>
            <a:r>
              <a:rPr lang="en-US" sz="2400" dirty="0" smtClean="0"/>
              <a:t>As of April 2015, </a:t>
            </a:r>
            <a:r>
              <a:rPr lang="en-US" sz="2400" b="1" dirty="0" smtClean="0"/>
              <a:t>143</a:t>
            </a:r>
            <a:r>
              <a:rPr lang="en-US" sz="2400" dirty="0" smtClean="0"/>
              <a:t> economies (including all </a:t>
            </a:r>
            <a:r>
              <a:rPr lang="en-US" sz="2400" dirty="0" err="1" smtClean="0"/>
              <a:t>G20</a:t>
            </a:r>
            <a:r>
              <a:rPr lang="en-US" sz="2400" dirty="0" smtClean="0"/>
              <a:t>) are reporting </a:t>
            </a:r>
            <a:r>
              <a:rPr lang="en-US" sz="2400" dirty="0" err="1" smtClean="0"/>
              <a:t>IIP</a:t>
            </a:r>
            <a:r>
              <a:rPr lang="en-US" sz="2400" dirty="0" smtClean="0"/>
              <a:t> data to STA (including all </a:t>
            </a:r>
            <a:r>
              <a:rPr lang="en-US" sz="2400" dirty="0" err="1" smtClean="0"/>
              <a:t>G20</a:t>
            </a:r>
            <a:r>
              <a:rPr lang="en-US" sz="2400" dirty="0" smtClean="0"/>
              <a:t> economies)</a:t>
            </a:r>
          </a:p>
          <a:p>
            <a:pPr>
              <a:buNone/>
            </a:pPr>
            <a:endParaRPr lang="en-US" sz="2000" b="1" dirty="0" smtClean="0"/>
          </a:p>
          <a:p>
            <a:pPr>
              <a:buNone/>
            </a:pPr>
            <a:r>
              <a:rPr lang="en-US" sz="2400" b="1" dirty="0" smtClean="0"/>
              <a:t>Quarterly </a:t>
            </a:r>
            <a:r>
              <a:rPr lang="en-US" sz="2400" b="1" dirty="0" err="1" smtClean="0"/>
              <a:t>IIP</a:t>
            </a:r>
            <a:r>
              <a:rPr lang="en-US" sz="2400" b="1" dirty="0" smtClean="0"/>
              <a:t> reporters</a:t>
            </a:r>
          </a:p>
          <a:p>
            <a:r>
              <a:rPr lang="en-US" sz="2400" dirty="0" smtClean="0"/>
              <a:t>The number of economies reporting quarterly </a:t>
            </a:r>
            <a:r>
              <a:rPr lang="en-US" sz="2400" dirty="0" err="1" smtClean="0"/>
              <a:t>IIP</a:t>
            </a:r>
            <a:r>
              <a:rPr lang="en-US" sz="2400" dirty="0" smtClean="0"/>
              <a:t> data increased to </a:t>
            </a:r>
            <a:r>
              <a:rPr lang="en-US" sz="2400" b="1" dirty="0" smtClean="0"/>
              <a:t>95</a:t>
            </a:r>
            <a:r>
              <a:rPr lang="en-US" sz="2400" dirty="0" smtClean="0"/>
              <a:t> in April 2015</a:t>
            </a:r>
          </a:p>
          <a:p>
            <a:pPr>
              <a:buNone/>
            </a:pPr>
            <a:endParaRPr lang="en-US" sz="2400" dirty="0" smtClean="0"/>
          </a:p>
          <a:p>
            <a:r>
              <a:rPr lang="en-US" sz="2400" b="1" dirty="0" smtClean="0"/>
              <a:t>18 </a:t>
            </a:r>
            <a:r>
              <a:rPr lang="en-US" sz="2400" dirty="0" err="1" smtClean="0"/>
              <a:t>G20</a:t>
            </a:r>
            <a:r>
              <a:rPr lang="en-US" sz="2400" b="1" dirty="0" smtClean="0"/>
              <a:t> </a:t>
            </a:r>
            <a:r>
              <a:rPr lang="en-US" sz="2400" dirty="0" smtClean="0"/>
              <a:t>economies (including the Euro Area) currently report quarterly </a:t>
            </a:r>
            <a:r>
              <a:rPr lang="en-US" sz="2400" dirty="0" err="1" smtClean="0"/>
              <a:t>IIP</a:t>
            </a:r>
            <a:r>
              <a:rPr lang="en-US" sz="2400" dirty="0" smtClean="0"/>
              <a:t> data</a:t>
            </a:r>
          </a:p>
          <a:p>
            <a:pPr lvl="1">
              <a:buNone/>
            </a:pPr>
            <a:r>
              <a:rPr lang="en-US" sz="2000" dirty="0" smtClean="0"/>
              <a:t> </a:t>
            </a:r>
          </a:p>
          <a:p>
            <a:endParaRPr lang="en-US" sz="2400"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Investment Position</a:t>
            </a:r>
            <a:endParaRPr lang="en-US" dirty="0"/>
          </a:p>
        </p:txBody>
      </p:sp>
      <p:sp>
        <p:nvSpPr>
          <p:cNvPr id="3" name="Slide Number Placeholder 2"/>
          <p:cNvSpPr>
            <a:spLocks noGrp="1"/>
          </p:cNvSpPr>
          <p:nvPr>
            <p:ph type="sldNum" sz="quarter" idx="12"/>
          </p:nvPr>
        </p:nvSpPr>
        <p:spPr/>
        <p:txBody>
          <a:bodyPr/>
          <a:lstStyle/>
          <a:p>
            <a:fld id="{CC528B02-F942-42BE-9906-38356830919C}" type="slidenum">
              <a:rPr lang="en-US" smtClean="0"/>
              <a:pPr/>
              <a:t>6</a:t>
            </a:fld>
            <a:endParaRPr lang="en-US"/>
          </a:p>
        </p:txBody>
      </p:sp>
      <p:pic>
        <p:nvPicPr>
          <p:cNvPr id="4" name="Picture 4"/>
          <p:cNvPicPr>
            <a:picLocks noChangeAspect="1" noChangeArrowheads="1"/>
          </p:cNvPicPr>
          <p:nvPr/>
        </p:nvPicPr>
        <p:blipFill>
          <a:blip r:embed="rId2" cstate="print"/>
          <a:srcRect/>
          <a:stretch>
            <a:fillRect/>
          </a:stretch>
        </p:blipFill>
        <p:spPr bwMode="auto">
          <a:xfrm>
            <a:off x="152400" y="1905000"/>
            <a:ext cx="8793364" cy="4114800"/>
          </a:xfrm>
          <a:prstGeom prst="rect">
            <a:avLst/>
          </a:prstGeom>
          <a:noFill/>
          <a:ln w="9525">
            <a:noFill/>
            <a:miter lim="800000"/>
            <a:headEnd/>
            <a:tailEnd/>
          </a:ln>
        </p:spPr>
      </p:pic>
      <p:sp>
        <p:nvSpPr>
          <p:cNvPr id="5" name="Content Placeholder 2"/>
          <p:cNvSpPr txBox="1">
            <a:spLocks/>
          </p:cNvSpPr>
          <p:nvPr/>
        </p:nvSpPr>
        <p:spPr>
          <a:xfrm>
            <a:off x="609600" y="5715000"/>
            <a:ext cx="8229600" cy="838200"/>
          </a:xfrm>
          <a:prstGeom prst="rect">
            <a:avLst/>
          </a:prstGeom>
        </p:spPr>
        <p:txBody>
          <a:bodyPr/>
          <a:lstStyle/>
          <a:p>
            <a:pPr marL="342900" marR="0" lvl="0" indent="-342900" algn="l" defTabSz="914400" rtl="0" eaLnBrk="1" fontAlgn="auto" latinLnBrk="0" hangingPunct="1">
              <a:lnSpc>
                <a:spcPct val="100000"/>
              </a:lnSpc>
              <a:spcBef>
                <a:spcPts val="0"/>
              </a:spcBef>
              <a:spcAft>
                <a:spcPts val="0"/>
              </a:spcAft>
              <a:buClr>
                <a:schemeClr val="tx1">
                  <a:lumMod val="75000"/>
                  <a:lumOff val="25000"/>
                </a:schemeClr>
              </a:buClr>
              <a:buSzPct val="120000"/>
              <a:buFont typeface="Wingdings" pitchFamily="2" charset="2"/>
              <a:buNone/>
              <a:tabLst/>
              <a:defRPr/>
            </a:pPr>
            <a:r>
              <a:rPr kumimoji="0" lang="en-US" sz="1400" b="0" i="0" u="none" strike="noStrike" kern="1200" cap="none" spc="0" normalizeH="0" baseline="0" noProof="0" dirty="0" smtClean="0">
                <a:ln>
                  <a:noFill/>
                </a:ln>
                <a:solidFill>
                  <a:srgbClr val="0000FF"/>
                </a:solidFill>
                <a:effectLst/>
                <a:uLnTx/>
                <a:uFillTx/>
                <a:latin typeface="Calibri" pitchFamily="34" charset="0"/>
                <a:ea typeface="+mn-ea"/>
                <a:cs typeface="Calibri" pitchFamily="34" charset="0"/>
              </a:rPr>
              <a:t>143 Reporters:</a:t>
            </a:r>
          </a:p>
          <a:p>
            <a:pPr marL="342900" marR="0" lvl="0" indent="-342900" algn="l" defTabSz="914400" rtl="0" eaLnBrk="1" fontAlgn="auto" latinLnBrk="0" hangingPunct="1">
              <a:lnSpc>
                <a:spcPct val="100000"/>
              </a:lnSpc>
              <a:spcBef>
                <a:spcPts val="100"/>
              </a:spcBef>
              <a:spcAft>
                <a:spcPts val="200"/>
              </a:spcAft>
              <a:buClr>
                <a:schemeClr val="tx1">
                  <a:lumMod val="75000"/>
                  <a:lumOff val="25000"/>
                </a:schemeClr>
              </a:buClr>
              <a:buSzPct val="120000"/>
              <a:buFont typeface="Wingdings" pitchFamily="2" charset="2"/>
              <a:buNone/>
              <a:tabLst/>
              <a:defRPr/>
            </a:pPr>
            <a:r>
              <a:rPr kumimoji="0" lang="en-US" sz="1400" b="0" i="0" u="none" strike="noStrike" kern="1200" cap="none" spc="0" normalizeH="0" baseline="0" noProof="0" dirty="0" smtClean="0">
                <a:ln>
                  <a:noFill/>
                </a:ln>
                <a:solidFill>
                  <a:srgbClr val="0000FF"/>
                </a:solidFill>
                <a:effectLst/>
                <a:uLnTx/>
                <a:uFillTx/>
                <a:latin typeface="Calibri" pitchFamily="34" charset="0"/>
                <a:ea typeface="+mn-ea"/>
                <a:cs typeface="Calibri" pitchFamily="34" charset="0"/>
              </a:rPr>
              <a:t>        95 Quarterly</a:t>
            </a:r>
          </a:p>
          <a:p>
            <a:pPr marL="342900" marR="0" lvl="0" indent="-342900" algn="l" defTabSz="914400" rtl="0" eaLnBrk="1" fontAlgn="auto" latinLnBrk="0" hangingPunct="1">
              <a:lnSpc>
                <a:spcPct val="100000"/>
              </a:lnSpc>
              <a:spcBef>
                <a:spcPts val="0"/>
              </a:spcBef>
              <a:spcAft>
                <a:spcPts val="0"/>
              </a:spcAft>
              <a:buClr>
                <a:schemeClr val="tx1">
                  <a:lumMod val="75000"/>
                  <a:lumOff val="25000"/>
                </a:schemeClr>
              </a:buClr>
              <a:buSzPct val="120000"/>
              <a:buFont typeface="Wingdings" pitchFamily="2" charset="2"/>
              <a:buNone/>
              <a:tabLst/>
              <a:defRPr/>
            </a:pPr>
            <a:r>
              <a:rPr kumimoji="0" lang="en-US" sz="1400" b="0" i="0" u="none" strike="noStrike" kern="1200" cap="none" spc="0" normalizeH="0" baseline="0" noProof="0" dirty="0" smtClean="0">
                <a:ln>
                  <a:noFill/>
                </a:ln>
                <a:solidFill>
                  <a:srgbClr val="0000FF"/>
                </a:solidFill>
                <a:effectLst/>
                <a:uLnTx/>
                <a:uFillTx/>
                <a:latin typeface="Calibri" pitchFamily="34" charset="0"/>
                <a:ea typeface="+mn-ea"/>
                <a:cs typeface="Calibri" pitchFamily="34" charset="0"/>
              </a:rPr>
              <a:t>        48 Annual</a:t>
            </a:r>
            <a:endParaRPr kumimoji="0" lang="en-US" sz="1400" b="0" i="0" u="none" strike="noStrike" kern="1200" cap="none" spc="0" normalizeH="0" baseline="0" noProof="0" dirty="0">
              <a:ln>
                <a:noFill/>
              </a:ln>
              <a:solidFill>
                <a:srgbClr val="0000FF"/>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8913813" cy="990600"/>
          </a:xfrm>
        </p:spPr>
        <p:txBody>
          <a:bodyPr/>
          <a:lstStyle/>
          <a:p>
            <a:r>
              <a:rPr lang="en-US" sz="3500" dirty="0" smtClean="0"/>
              <a:t>Coordinated Portfolio Investment Survey </a:t>
            </a:r>
            <a:endParaRPr lang="en-US" sz="3500" dirty="0"/>
          </a:p>
        </p:txBody>
      </p:sp>
      <p:sp>
        <p:nvSpPr>
          <p:cNvPr id="3" name="Content Placeholder 2"/>
          <p:cNvSpPr>
            <a:spLocks noGrp="1"/>
          </p:cNvSpPr>
          <p:nvPr>
            <p:ph idx="1"/>
          </p:nvPr>
        </p:nvSpPr>
        <p:spPr>
          <a:xfrm>
            <a:off x="228600" y="1600200"/>
            <a:ext cx="8686800" cy="5029200"/>
          </a:xfrm>
        </p:spPr>
        <p:txBody>
          <a:bodyPr/>
          <a:lstStyle/>
          <a:p>
            <a:pPr>
              <a:lnSpc>
                <a:spcPct val="90000"/>
              </a:lnSpc>
              <a:spcBef>
                <a:spcPts val="600"/>
              </a:spcBef>
              <a:spcAft>
                <a:spcPts val="600"/>
              </a:spcAft>
            </a:pPr>
            <a:endParaRPr lang="en-US" sz="2000" dirty="0" smtClean="0"/>
          </a:p>
          <a:p>
            <a:r>
              <a:rPr lang="en-US" sz="2400" dirty="0" smtClean="0"/>
              <a:t>The end-June 2014 CPIS survey results were posted on the IMF website in March 2015</a:t>
            </a:r>
            <a:r>
              <a:rPr lang="en-US" sz="2400" dirty="0" smtClean="0">
                <a:cs typeface="Times New Roman" pitchFamily="18" charset="0"/>
              </a:rPr>
              <a:t>:  </a:t>
            </a:r>
            <a:r>
              <a:rPr lang="en-US" sz="2400" u="sng" dirty="0" smtClean="0">
                <a:cs typeface="Times New Roman" pitchFamily="18" charset="0"/>
                <a:hlinkClick r:id="rId2"/>
              </a:rPr>
              <a:t>http://cpis.imf.org</a:t>
            </a:r>
            <a:r>
              <a:rPr lang="en-US" sz="2400" dirty="0" smtClean="0"/>
              <a:t> </a:t>
            </a:r>
          </a:p>
          <a:p>
            <a:endParaRPr lang="en-US" sz="2400" dirty="0" smtClean="0"/>
          </a:p>
          <a:p>
            <a:pPr lvl="1">
              <a:buNone/>
            </a:pPr>
            <a:r>
              <a:rPr lang="en-US" sz="2400" b="1" dirty="0" smtClean="0"/>
              <a:t>61 </a:t>
            </a:r>
            <a:r>
              <a:rPr lang="en-US" sz="2400" dirty="0" smtClean="0"/>
              <a:t>economies reported the core items*</a:t>
            </a:r>
          </a:p>
          <a:p>
            <a:pPr lvl="1">
              <a:buNone/>
            </a:pPr>
            <a:endParaRPr lang="en-US" dirty="0" smtClean="0"/>
          </a:p>
          <a:p>
            <a:pPr lvl="1">
              <a:buNone/>
            </a:pPr>
            <a:endParaRPr lang="en-US" sz="2400" dirty="0" smtClean="0">
              <a:solidFill>
                <a:srgbClr val="000000"/>
              </a:solidFill>
              <a:latin typeface="Calibri"/>
            </a:endParaRPr>
          </a:p>
          <a:p>
            <a:pPr lvl="1">
              <a:buNone/>
            </a:pPr>
            <a:r>
              <a:rPr lang="en-US" sz="1800" i="1" dirty="0" smtClean="0">
                <a:solidFill>
                  <a:srgbClr val="000000"/>
                </a:solidFill>
                <a:latin typeface="Calibri"/>
              </a:rPr>
              <a:t>*   To participate in the CPIS, an economy must provide position data of its holding of securities (separately for equity, long-term debt instruments, and short-term debt instruments) broken down by the economy of residency of the issuer</a:t>
            </a:r>
            <a:endParaRPr lang="en-US" sz="1800" i="1"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8913813" cy="990600"/>
          </a:xfrm>
        </p:spPr>
        <p:txBody>
          <a:bodyPr/>
          <a:lstStyle/>
          <a:p>
            <a:r>
              <a:rPr lang="en-US" sz="3500" dirty="0" smtClean="0"/>
              <a:t>Coordinated Portfolio Investment Survey </a:t>
            </a:r>
            <a:endParaRPr lang="en-US" sz="3500" dirty="0"/>
          </a:p>
        </p:txBody>
      </p:sp>
      <p:sp>
        <p:nvSpPr>
          <p:cNvPr id="3" name="Content Placeholder 2"/>
          <p:cNvSpPr>
            <a:spLocks noGrp="1"/>
          </p:cNvSpPr>
          <p:nvPr>
            <p:ph idx="1"/>
          </p:nvPr>
        </p:nvSpPr>
        <p:spPr>
          <a:xfrm>
            <a:off x="228600" y="1600200"/>
            <a:ext cx="8686800" cy="5029200"/>
          </a:xfrm>
        </p:spPr>
        <p:txBody>
          <a:bodyPr/>
          <a:lstStyle/>
          <a:p>
            <a:pPr>
              <a:lnSpc>
                <a:spcPct val="90000"/>
              </a:lnSpc>
              <a:spcBef>
                <a:spcPts val="600"/>
              </a:spcBef>
              <a:buNone/>
            </a:pPr>
            <a:r>
              <a:rPr lang="en-US" sz="2400" b="1" i="1" dirty="0" smtClean="0">
                <a:ea typeface="Tahoma" pitchFamily="34" charset="0"/>
              </a:rPr>
              <a:t>The following CPIS enhancements were first implemented with</a:t>
            </a:r>
          </a:p>
          <a:p>
            <a:pPr>
              <a:lnSpc>
                <a:spcPct val="90000"/>
              </a:lnSpc>
              <a:spcBef>
                <a:spcPts val="600"/>
              </a:spcBef>
              <a:buNone/>
            </a:pPr>
            <a:r>
              <a:rPr lang="en-US" sz="2400" b="1" i="1" dirty="0" smtClean="0">
                <a:ea typeface="Tahoma" pitchFamily="34" charset="0"/>
              </a:rPr>
              <a:t> end-June 2013 data (for 56 economies) released in March 2014:</a:t>
            </a:r>
          </a:p>
          <a:p>
            <a:pPr>
              <a:lnSpc>
                <a:spcPct val="90000"/>
              </a:lnSpc>
              <a:spcBef>
                <a:spcPts val="600"/>
              </a:spcBef>
            </a:pPr>
            <a:r>
              <a:rPr lang="en-US" sz="2200" b="1" dirty="0" smtClean="0">
                <a:solidFill>
                  <a:schemeClr val="tx2"/>
                </a:solidFill>
                <a:cs typeface="Times New Roman" pitchFamily="18" charset="0"/>
              </a:rPr>
              <a:t>Frequency</a:t>
            </a:r>
            <a:r>
              <a:rPr lang="en-US" sz="2200" b="1" dirty="0" smtClean="0">
                <a:cs typeface="Times New Roman" pitchFamily="18" charset="0"/>
              </a:rPr>
              <a:t>:</a:t>
            </a:r>
            <a:r>
              <a:rPr lang="en-US" sz="2200" dirty="0" smtClean="0">
                <a:cs typeface="Times New Roman" pitchFamily="18" charset="0"/>
              </a:rPr>
              <a:t> From annual to semiannual data</a:t>
            </a:r>
          </a:p>
          <a:p>
            <a:pPr>
              <a:lnSpc>
                <a:spcPct val="90000"/>
              </a:lnSpc>
              <a:spcBef>
                <a:spcPts val="600"/>
              </a:spcBef>
            </a:pPr>
            <a:r>
              <a:rPr lang="en-US" sz="2200" b="1" dirty="0" smtClean="0">
                <a:solidFill>
                  <a:schemeClr val="tx2"/>
                </a:solidFill>
                <a:cs typeface="Times New Roman" pitchFamily="18" charset="0"/>
              </a:rPr>
              <a:t>Timeliness</a:t>
            </a:r>
            <a:r>
              <a:rPr lang="en-US" sz="2200" b="1" dirty="0" smtClean="0">
                <a:cs typeface="Times New Roman" pitchFamily="18" charset="0"/>
              </a:rPr>
              <a:t>: </a:t>
            </a:r>
            <a:r>
              <a:rPr lang="en-US" sz="2200" dirty="0" smtClean="0">
                <a:cs typeface="Times New Roman" pitchFamily="18" charset="0"/>
              </a:rPr>
              <a:t>Dissemination reduced from 11 months to 9 months after the measurement date</a:t>
            </a:r>
          </a:p>
          <a:p>
            <a:pPr>
              <a:lnSpc>
                <a:spcPct val="90000"/>
              </a:lnSpc>
              <a:spcBef>
                <a:spcPts val="600"/>
              </a:spcBef>
            </a:pPr>
            <a:r>
              <a:rPr lang="en-US" sz="2200" b="1" dirty="0" smtClean="0">
                <a:solidFill>
                  <a:schemeClr val="tx2"/>
                </a:solidFill>
                <a:cs typeface="Times New Roman" pitchFamily="18" charset="0"/>
              </a:rPr>
              <a:t>Scope</a:t>
            </a:r>
            <a:r>
              <a:rPr lang="en-US" sz="2200" dirty="0" smtClean="0">
                <a:solidFill>
                  <a:schemeClr val="tx2"/>
                </a:solidFill>
                <a:cs typeface="Times New Roman" pitchFamily="18" charset="0"/>
              </a:rPr>
              <a:t>:</a:t>
            </a:r>
            <a:r>
              <a:rPr lang="en-US" sz="2200" dirty="0" smtClean="0">
                <a:cs typeface="Times New Roman" pitchFamily="18" charset="0"/>
              </a:rPr>
              <a:t> On an </a:t>
            </a:r>
            <a:r>
              <a:rPr lang="en-US" sz="2200" u="sng" dirty="0" smtClean="0">
                <a:cs typeface="Times New Roman" pitchFamily="18" charset="0"/>
              </a:rPr>
              <a:t>encouraged</a:t>
            </a:r>
            <a:r>
              <a:rPr lang="en-US" sz="2200" dirty="0" smtClean="0">
                <a:cs typeface="Times New Roman" pitchFamily="18" charset="0"/>
              </a:rPr>
              <a:t> basis, the reporting of data on:</a:t>
            </a:r>
          </a:p>
          <a:p>
            <a:pPr marL="800100">
              <a:lnSpc>
                <a:spcPct val="90000"/>
              </a:lnSpc>
              <a:spcBef>
                <a:spcPts val="600"/>
              </a:spcBef>
              <a:buFont typeface="Courier New" pitchFamily="49" charset="0"/>
              <a:buChar char="o"/>
            </a:pPr>
            <a:r>
              <a:rPr lang="en-US" sz="2000" dirty="0" smtClean="0">
                <a:cs typeface="Times New Roman" pitchFamily="18" charset="0"/>
              </a:rPr>
              <a:t>Institutional sector of nonresident debtor (issuer)</a:t>
            </a:r>
          </a:p>
          <a:p>
            <a:pPr marL="800100">
              <a:lnSpc>
                <a:spcPct val="90000"/>
              </a:lnSpc>
              <a:spcBef>
                <a:spcPts val="600"/>
              </a:spcBef>
              <a:buFont typeface="Courier New" pitchFamily="49" charset="0"/>
              <a:buChar char="o"/>
            </a:pPr>
            <a:r>
              <a:rPr lang="en-US" sz="2000" dirty="0" smtClean="0">
                <a:cs typeface="Times New Roman" pitchFamily="18" charset="0"/>
              </a:rPr>
              <a:t>Institutional sector of resident holder cross-classified by institutional sector of nonresident issuer for 25 economies with systemically important financial sectors (more granular data on a “from-whom-to-whom” basis)</a:t>
            </a:r>
          </a:p>
          <a:p>
            <a:pPr marL="800100" lvl="1" indent="-342900">
              <a:lnSpc>
                <a:spcPct val="90000"/>
              </a:lnSpc>
              <a:buFont typeface="Courier New" pitchFamily="49" charset="0"/>
              <a:buChar char="o"/>
            </a:pPr>
            <a:r>
              <a:rPr lang="en-US" sz="2000" dirty="0" smtClean="0">
                <a:cs typeface="Times New Roman" pitchFamily="18" charset="0"/>
              </a:rPr>
              <a:t>Short (negative) positions</a:t>
            </a:r>
          </a:p>
          <a:p>
            <a:pPr>
              <a:lnSpc>
                <a:spcPct val="90000"/>
              </a:lnSpc>
              <a:spcBef>
                <a:spcPts val="600"/>
              </a:spcBef>
            </a:pPr>
            <a:r>
              <a:rPr lang="en-US" sz="2200" dirty="0" smtClean="0">
                <a:cs typeface="Times New Roman" pitchFamily="18" charset="0"/>
              </a:rPr>
              <a:t>Economies are also encouraged to report additional detail on the currency composition of holdings, as well as on their portfolio investment liabilities. The concepts and principles underlying the CPIS are aligned with the </a:t>
            </a:r>
            <a:r>
              <a:rPr lang="en-US" sz="2200" i="1" dirty="0" err="1" smtClean="0">
                <a:cs typeface="Times New Roman" pitchFamily="18" charset="0"/>
              </a:rPr>
              <a:t>BPM6</a:t>
            </a:r>
            <a:endParaRPr lang="en-US" sz="2200" dirty="0" smtClean="0">
              <a:cs typeface="Times New Roman" pitchFamily="18" charset="0"/>
            </a:endParaRPr>
          </a:p>
          <a:p>
            <a:pPr>
              <a:lnSpc>
                <a:spcPct val="90000"/>
              </a:lnSpc>
              <a:spcBef>
                <a:spcPts val="600"/>
              </a:spcBef>
              <a:spcAft>
                <a:spcPts val="600"/>
              </a:spcAft>
            </a:pPr>
            <a:endParaRPr lang="en-US" sz="2000"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8913813" cy="990600"/>
          </a:xfrm>
        </p:spPr>
        <p:txBody>
          <a:bodyPr/>
          <a:lstStyle/>
          <a:p>
            <a:r>
              <a:rPr lang="en-US" sz="3500" dirty="0" smtClean="0"/>
              <a:t>Coordinated Direct Investment Survey </a:t>
            </a:r>
            <a:endParaRPr lang="en-US" sz="3500" dirty="0"/>
          </a:p>
        </p:txBody>
      </p:sp>
      <p:sp>
        <p:nvSpPr>
          <p:cNvPr id="3" name="Content Placeholder 2"/>
          <p:cNvSpPr>
            <a:spLocks noGrp="1"/>
          </p:cNvSpPr>
          <p:nvPr>
            <p:ph idx="1"/>
          </p:nvPr>
        </p:nvSpPr>
        <p:spPr>
          <a:xfrm>
            <a:off x="228600" y="1600200"/>
            <a:ext cx="8686800" cy="5029200"/>
          </a:xfrm>
        </p:spPr>
        <p:txBody>
          <a:bodyPr/>
          <a:lstStyle/>
          <a:p>
            <a:pPr>
              <a:lnSpc>
                <a:spcPct val="90000"/>
              </a:lnSpc>
              <a:spcBef>
                <a:spcPts val="600"/>
              </a:spcBef>
              <a:spcAft>
                <a:spcPts val="600"/>
              </a:spcAft>
            </a:pPr>
            <a:endParaRPr lang="en-US" sz="2000" dirty="0" smtClean="0"/>
          </a:p>
          <a:p>
            <a:pPr>
              <a:lnSpc>
                <a:spcPct val="100000"/>
              </a:lnSpc>
              <a:spcBef>
                <a:spcPts val="600"/>
              </a:spcBef>
              <a:spcAft>
                <a:spcPts val="600"/>
              </a:spcAft>
            </a:pPr>
            <a:r>
              <a:rPr lang="en-US" sz="2800" dirty="0" smtClean="0"/>
              <a:t>Preliminary results for end-2013 and revised data for 2009-2012 were released in December 2014</a:t>
            </a:r>
          </a:p>
          <a:p>
            <a:pPr>
              <a:lnSpc>
                <a:spcPct val="100000"/>
              </a:lnSpc>
              <a:spcBef>
                <a:spcPts val="600"/>
              </a:spcBef>
              <a:spcAft>
                <a:spcPts val="600"/>
              </a:spcAft>
            </a:pPr>
            <a:r>
              <a:rPr lang="en-US" sz="2800" dirty="0" smtClean="0"/>
              <a:t>91 economies reported end-2009 data, 97 end-2010 data, 103 end-2011 data, 103 end-2012 data, and 90 reported preliminary end-2013 data</a:t>
            </a:r>
          </a:p>
          <a:p>
            <a:pPr>
              <a:spcBef>
                <a:spcPts val="1200"/>
              </a:spcBef>
            </a:pPr>
            <a:r>
              <a:rPr lang="en-US" sz="2800" dirty="0" smtClean="0"/>
              <a:t>New CDIS platform/portal was also launched in December 2014 </a:t>
            </a:r>
            <a:r>
              <a:rPr lang="en-US" sz="2800" b="1" dirty="0" smtClean="0">
                <a:solidFill>
                  <a:schemeClr val="accent6">
                    <a:lumMod val="75000"/>
                  </a:schemeClr>
                </a:solidFill>
              </a:rPr>
              <a:t>(</a:t>
            </a:r>
            <a:r>
              <a:rPr lang="en-US" sz="2800" b="1" u="sng" dirty="0" smtClean="0">
                <a:solidFill>
                  <a:schemeClr val="accent6">
                    <a:lumMod val="75000"/>
                  </a:schemeClr>
                </a:solidFill>
                <a:hlinkClick r:id="rId2"/>
              </a:rPr>
              <a:t>http://data.imf.org/CDIS</a:t>
            </a:r>
            <a:r>
              <a:rPr lang="en-US" sz="2800" b="1" u="sng" dirty="0" smtClean="0">
                <a:solidFill>
                  <a:schemeClr val="accent6">
                    <a:lumMod val="75000"/>
                  </a:schemeClr>
                </a:solidFill>
              </a:rPr>
              <a:t>)</a:t>
            </a:r>
            <a:endParaRPr lang="en-US" sz="2800" dirty="0" smtClean="0">
              <a:solidFill>
                <a:schemeClr val="accent6">
                  <a:lumMod val="75000"/>
                </a:schemeClr>
              </a:solidFill>
            </a:endParaRPr>
          </a:p>
          <a:p>
            <a:pPr>
              <a:lnSpc>
                <a:spcPct val="100000"/>
              </a:lnSpc>
              <a:spcBef>
                <a:spcPts val="1200"/>
              </a:spcBef>
            </a:pPr>
            <a:r>
              <a:rPr lang="en-US" sz="2800" dirty="0" smtClean="0"/>
              <a:t>Revised Metadata questionnaire and further user-friendly query reports were made available</a:t>
            </a:r>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A_NEW_brand">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STA_NEW_brand.potx</Template>
  <TotalTime>9213</TotalTime>
  <Words>974</Words>
  <Application>Microsoft Office PowerPoint</Application>
  <PresentationFormat>On-screen Show (4:3)</PresentationFormat>
  <Paragraphs>118</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STA_NEW_brand</vt:lpstr>
      <vt:lpstr>  Status of Reporting of Data According to BPM6 and GFSM 2014—Reporting of Balance Sheet Data and the IMF’s Efforts to Improve Cross-Sector Consistency of Data   </vt:lpstr>
      <vt:lpstr>Overview</vt:lpstr>
      <vt:lpstr>Part I: Status of Reporting of Data according to BPM6 and GFSM 2014</vt:lpstr>
      <vt:lpstr> BPM6 Conversion</vt:lpstr>
      <vt:lpstr> International Investment Position</vt:lpstr>
      <vt:lpstr>International Investment Position</vt:lpstr>
      <vt:lpstr>Coordinated Portfolio Investment Survey </vt:lpstr>
      <vt:lpstr>Coordinated Portfolio Investment Survey </vt:lpstr>
      <vt:lpstr>Coordinated Direct Investment Survey </vt:lpstr>
      <vt:lpstr>CDIS and CPIS Reporters  (as of December 2014, for 2013 data)</vt:lpstr>
      <vt:lpstr>External Debt Statistics</vt:lpstr>
      <vt:lpstr>Government Finance Statistics</vt:lpstr>
      <vt:lpstr> Growing Number of Countries Reporting to GFS Yearbook </vt:lpstr>
      <vt:lpstr> A More Transparent Presentation of Gross Debt  </vt:lpstr>
      <vt:lpstr>Presentation of Gross Debt: A Country Example</vt:lpstr>
      <vt:lpstr> Reporting to the Quarterly Public Sector Debt Statistics Database   </vt:lpstr>
      <vt:lpstr>GFS: Looking Forward</vt:lpstr>
      <vt:lpstr>Part II: IMF’s Efforts to Improve Cross-Sector Consistency of Data </vt:lpstr>
      <vt:lpstr>STA’s Cross-Sector Consistency Group </vt:lpstr>
      <vt:lpstr>CSCG: Key Findings</vt:lpstr>
      <vt:lpstr>CSCG: Key Findings</vt:lpstr>
    </vt:vector>
  </TitlesOfParts>
  <Company>International Monetary Fund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Integrated Framework for Financial Positions and Flows on a From-Whom-to-Whom Basis: Concepts, Status, and Prospects</dc:title>
  <dc:creator>kzieschang</dc:creator>
  <cp:lastModifiedBy>Sisene</cp:lastModifiedBy>
  <cp:revision>640</cp:revision>
  <dcterms:created xsi:type="dcterms:W3CDTF">2012-07-24T21:16:01Z</dcterms:created>
  <dcterms:modified xsi:type="dcterms:W3CDTF">2015-04-24T07:01:19Z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951630784</vt:i4>
  </property>
  <property fmtid="{D5CDD505-2E9C-101B-9397-08002B2CF9AE}" pid="3" name="_NewReviewCycle">
    <vt:lpwstr/>
  </property>
  <property fmtid="{D5CDD505-2E9C-101B-9397-08002B2CF9AE}" pid="4" name="_EmailSubject">
    <vt:lpwstr>FOR YOUR CLEARANCE: PPT for Turkey</vt:lpwstr>
  </property>
  <property fmtid="{D5CDD505-2E9C-101B-9397-08002B2CF9AE}" pid="5" name="_AuthorEmail">
    <vt:lpwstr>FTANASE@imf.org</vt:lpwstr>
  </property>
  <property fmtid="{D5CDD505-2E9C-101B-9397-08002B2CF9AE}" pid="6" name="_AuthorEmailDisplayName">
    <vt:lpwstr>Tanase, Florina</vt:lpwstr>
  </property>
  <property fmtid="{D5CDD505-2E9C-101B-9397-08002B2CF9AE}" pid="7" name="_PreviousAdHocReviewCycleID">
    <vt:i4>2086023885</vt:i4>
  </property>
</Properties>
</file>