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6"/>
  </p:notesMasterIdLst>
  <p:handoutMasterIdLst>
    <p:handoutMasterId r:id="rId17"/>
  </p:handoutMasterIdLst>
  <p:sldIdLst>
    <p:sldId id="303" r:id="rId2"/>
    <p:sldId id="290" r:id="rId3"/>
    <p:sldId id="298" r:id="rId4"/>
    <p:sldId id="299" r:id="rId5"/>
    <p:sldId id="260" r:id="rId6"/>
    <p:sldId id="300" r:id="rId7"/>
    <p:sldId id="301" r:id="rId8"/>
    <p:sldId id="294" r:id="rId9"/>
    <p:sldId id="302" r:id="rId10"/>
    <p:sldId id="293" r:id="rId11"/>
    <p:sldId id="304" r:id="rId12"/>
    <p:sldId id="295" r:id="rId13"/>
    <p:sldId id="291" r:id="rId14"/>
    <p:sldId id="292" r:id="rId15"/>
  </p:sldIdLst>
  <p:sldSz cx="9144000" cy="6858000" type="screen4x3"/>
  <p:notesSz cx="6858000" cy="9945688"/>
  <p:defaultTextStyle>
    <a:defPPr>
      <a:defRPr lang="is-I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FE86"/>
    <a:srgbClr val="E6F64C"/>
    <a:srgbClr val="F5FD87"/>
    <a:srgbClr val="FB9BDB"/>
    <a:srgbClr val="FDB1F8"/>
    <a:srgbClr val="B7FCA4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0591" autoAdjust="0"/>
  </p:normalViewPr>
  <p:slideViewPr>
    <p:cSldViewPr>
      <p:cViewPr varScale="1">
        <p:scale>
          <a:sx n="106" d="100"/>
          <a:sy n="106" d="100"/>
        </p:scale>
        <p:origin x="-19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Чистое К/З  Прибыль / Дефицит</a:t>
            </a:r>
            <a:endParaRPr lang="is-IS" dirty="0" smtClean="0"/>
          </a:p>
          <a:p>
            <a:pPr>
              <a:defRPr/>
            </a:pPr>
            <a:r>
              <a:rPr lang="is-IS" sz="1050" dirty="0" smtClean="0"/>
              <a:t>(</a:t>
            </a:r>
            <a:r>
              <a:rPr lang="ru-RU" sz="1050" dirty="0" smtClean="0"/>
              <a:t>проценты ВВП</a:t>
            </a:r>
            <a:r>
              <a:rPr lang="is-IS" sz="1050" dirty="0" smtClean="0"/>
              <a:t>)</a:t>
            </a:r>
            <a:endParaRPr lang="is-IS" sz="1050" dirty="0"/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8.9384250256783773E-2"/>
          <c:y val="0.15499852825679747"/>
          <c:w val="0.91061574974321624"/>
          <c:h val="0.81544989868044893"/>
        </c:manualLayout>
      </c:layout>
      <c:lineChart>
        <c:grouping val="standard"/>
        <c:varyColors val="0"/>
        <c:ser>
          <c:idx val="0"/>
          <c:order val="0"/>
          <c:tx>
            <c:strRef>
              <c:f>'[Tekjuafkoma opinberra aðila - graf.xlsx]Sheet1'!$B$3</c:f>
              <c:strCache>
                <c:ptCount val="1"/>
                <c:pt idx="0">
                  <c:v>A-hluti ríkissjóðs og sveitarfélaga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numRef>
              <c:f>'[Tekjuafkoma opinberra aðila - graf.xlsx]Sheet1'!$A$4:$A$15</c:f>
              <c:numCache>
                <c:formatCode>General</c:formatCode>
                <c:ptCount val="1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</c:numCache>
            </c:numRef>
          </c:cat>
          <c:val>
            <c:numRef>
              <c:f>'[Tekjuafkoma opinberra aðila - graf.xlsx]Sheet1'!$B$4:$B$15</c:f>
              <c:numCache>
                <c:formatCode>#,##0.0</c:formatCode>
                <c:ptCount val="12"/>
                <c:pt idx="0">
                  <c:v>1.7000000000000002</c:v>
                </c:pt>
                <c:pt idx="1">
                  <c:v>2.6</c:v>
                </c:pt>
                <c:pt idx="2">
                  <c:v>-2.6</c:v>
                </c:pt>
                <c:pt idx="3">
                  <c:v>-2.8</c:v>
                </c:pt>
                <c:pt idx="4">
                  <c:v>0</c:v>
                </c:pt>
                <c:pt idx="5">
                  <c:v>1.3</c:v>
                </c:pt>
                <c:pt idx="6">
                  <c:v>6.3</c:v>
                </c:pt>
                <c:pt idx="7">
                  <c:v>5.4</c:v>
                </c:pt>
                <c:pt idx="8">
                  <c:v>-0.60000000000000009</c:v>
                </c:pt>
                <c:pt idx="9">
                  <c:v>-10</c:v>
                </c:pt>
                <c:pt idx="10">
                  <c:v>-10.1</c:v>
                </c:pt>
                <c:pt idx="11">
                  <c:v>-5.4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'[Tekjuafkoma opinberra aðila - graf.xlsx]Sheet1'!$C$3</c:f>
              <c:strCache>
                <c:ptCount val="1"/>
                <c:pt idx="0">
                  <c:v>Opinber fyrirtæki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marker>
            <c:symbol val="none"/>
          </c:marker>
          <c:cat>
            <c:numRef>
              <c:f>'[Tekjuafkoma opinberra aðila - graf.xlsx]Sheet1'!$A$4:$A$15</c:f>
              <c:numCache>
                <c:formatCode>General</c:formatCode>
                <c:ptCount val="1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</c:numCache>
            </c:numRef>
          </c:cat>
          <c:val>
            <c:numRef>
              <c:f>'[Tekjuafkoma opinberra aðila - graf.xlsx]Sheet1'!$C$4:$C$15</c:f>
              <c:numCache>
                <c:formatCode>#,##0.0</c:formatCode>
                <c:ptCount val="12"/>
                <c:pt idx="0">
                  <c:v>-2.1</c:v>
                </c:pt>
                <c:pt idx="1">
                  <c:v>2.9</c:v>
                </c:pt>
                <c:pt idx="2">
                  <c:v>-0.8</c:v>
                </c:pt>
                <c:pt idx="3">
                  <c:v>-2.4</c:v>
                </c:pt>
                <c:pt idx="4">
                  <c:v>-2.1</c:v>
                </c:pt>
                <c:pt idx="5">
                  <c:v>5.3</c:v>
                </c:pt>
                <c:pt idx="6">
                  <c:v>-5.5</c:v>
                </c:pt>
                <c:pt idx="7">
                  <c:v>-5.8</c:v>
                </c:pt>
                <c:pt idx="8">
                  <c:v>-6.2</c:v>
                </c:pt>
                <c:pt idx="9">
                  <c:v>-1.8</c:v>
                </c:pt>
                <c:pt idx="10">
                  <c:v>-1.5</c:v>
                </c:pt>
                <c:pt idx="11">
                  <c:v>1.5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'[Tekjuafkoma opinberra aðila - graf.xlsx]Sheet1'!$D$3</c:f>
              <c:strCache>
                <c:ptCount val="1"/>
                <c:pt idx="0">
                  <c:v>Opinberir aðilar</c:v>
                </c:pt>
              </c:strCache>
            </c:strRef>
          </c:tx>
          <c:spPr>
            <a:ln>
              <a:solidFill>
                <a:schemeClr val="accent3">
                  <a:lumMod val="75000"/>
                </a:schemeClr>
              </a:solidFill>
            </a:ln>
          </c:spPr>
          <c:marker>
            <c:symbol val="none"/>
          </c:marker>
          <c:cat>
            <c:numRef>
              <c:f>'[Tekjuafkoma opinberra aðila - graf.xlsx]Sheet1'!$A$4:$A$15</c:f>
              <c:numCache>
                <c:formatCode>General</c:formatCode>
                <c:ptCount val="1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</c:numCache>
            </c:numRef>
          </c:cat>
          <c:val>
            <c:numRef>
              <c:f>'[Tekjuafkoma opinberra aðila - graf.xlsx]Sheet1'!$D$4:$D$15</c:f>
              <c:numCache>
                <c:formatCode>#,##0.0</c:formatCode>
                <c:ptCount val="12"/>
                <c:pt idx="0">
                  <c:v>-0.4</c:v>
                </c:pt>
                <c:pt idx="1">
                  <c:v>5.5</c:v>
                </c:pt>
                <c:pt idx="2">
                  <c:v>-3.4</c:v>
                </c:pt>
                <c:pt idx="3">
                  <c:v>-5.2</c:v>
                </c:pt>
                <c:pt idx="4">
                  <c:v>-2.1</c:v>
                </c:pt>
                <c:pt idx="5">
                  <c:v>6.6</c:v>
                </c:pt>
                <c:pt idx="6">
                  <c:v>0.8</c:v>
                </c:pt>
                <c:pt idx="7">
                  <c:v>-0.4</c:v>
                </c:pt>
                <c:pt idx="8">
                  <c:v>-6.8</c:v>
                </c:pt>
                <c:pt idx="9">
                  <c:v>-11.8</c:v>
                </c:pt>
                <c:pt idx="10">
                  <c:v>-11.6</c:v>
                </c:pt>
                <c:pt idx="11">
                  <c:v>-3.9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4321920"/>
        <c:axId val="208629696"/>
      </c:lineChart>
      <c:catAx>
        <c:axId val="154321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208629696"/>
        <c:crosses val="autoZero"/>
        <c:auto val="1"/>
        <c:lblAlgn val="ctr"/>
        <c:lblOffset val="100"/>
        <c:noMultiLvlLbl val="0"/>
      </c:catAx>
      <c:valAx>
        <c:axId val="208629696"/>
        <c:scaling>
          <c:orientation val="minMax"/>
          <c:min val="-12"/>
        </c:scaling>
        <c:delete val="0"/>
        <c:axPos val="l"/>
        <c:majorGridlines/>
        <c:numFmt formatCode="#,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100"/>
            </a:pPr>
            <a:endParaRPr lang="en-US"/>
          </a:p>
        </c:txPr>
        <c:crossAx val="154321920"/>
        <c:crossesAt val="1"/>
        <c:crossBetween val="between"/>
        <c:majorUnit val="2"/>
      </c:valAx>
      <c:spPr>
        <a:noFill/>
        <a:ln w="25400">
          <a:noFill/>
        </a:ln>
      </c:spPr>
    </c:plotArea>
    <c:plotVisOnly val="1"/>
    <c:dispBlanksAs val="gap"/>
    <c:showDLblsOverMax val="0"/>
  </c:chart>
  <c:spPr>
    <a:gradFill rotWithShape="1">
      <a:gsLst>
        <a:gs pos="0">
          <a:schemeClr val="accent5">
            <a:lumMod val="20000"/>
            <a:lumOff val="80000"/>
          </a:schemeClr>
        </a:gs>
        <a:gs pos="35000">
          <a:schemeClr val="accent6">
            <a:lumMod val="40000"/>
            <a:lumOff val="60000"/>
          </a:schemeClr>
        </a:gs>
        <a:gs pos="100000">
          <a:schemeClr val="accent6">
            <a:lumMod val="20000"/>
            <a:lumOff val="80000"/>
          </a:schemeClr>
        </a:gs>
      </a:gsLst>
      <a:lin ang="16200000" scaled="1"/>
    </a:gradFill>
    <a:ln w="9525" cap="flat" cmpd="sng" algn="ctr">
      <a:solidFill>
        <a:schemeClr val="tx1">
          <a:lumMod val="85000"/>
          <a:lumOff val="15000"/>
        </a:schemeClr>
      </a:solidFill>
      <a:prstDash val="solid"/>
    </a:ln>
    <a:effectLst>
      <a:outerShdw blurRad="40000" dist="20000" dir="5400000" rotWithShape="0">
        <a:srgbClr val="000000">
          <a:alpha val="38000"/>
        </a:srgb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0.06888</cdr:x>
      <cdr:y>0.47674</cdr:y>
    </cdr:from>
    <cdr:to>
      <cdr:x>0.96502</cdr:x>
      <cdr:y>0.48021</cdr:y>
    </cdr:to>
    <cdr:cxnSp macro="">
      <cdr:nvCxnSpPr>
        <cdr:cNvPr id="3" name="Straight Connector 2"/>
        <cdr:cNvCxnSpPr/>
      </cdr:nvCxnSpPr>
      <cdr:spPr>
        <a:xfrm xmlns:a="http://schemas.openxmlformats.org/drawingml/2006/main">
          <a:off x="515930" y="2128202"/>
          <a:ext cx="6712750" cy="1549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chemeClr val="tx1">
              <a:lumMod val="85000"/>
              <a:lumOff val="15000"/>
            </a:schemeClr>
          </a:solidFill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0.69101</cdr:x>
      <cdr:y>0.24196</cdr:y>
    </cdr:from>
    <cdr:to>
      <cdr:x>0.99863</cdr:x>
      <cdr:y>0.31525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176192" y="1080120"/>
          <a:ext cx="2304256" cy="32717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200" dirty="0" smtClean="0"/>
            <a:t>Государственное управление</a:t>
          </a:r>
          <a:endParaRPr lang="is-IS" sz="1200" dirty="0"/>
        </a:p>
      </cdr:txBody>
    </cdr:sp>
  </cdr:relSizeAnchor>
  <cdr:relSizeAnchor xmlns:cdr="http://schemas.openxmlformats.org/drawingml/2006/chartDrawing">
    <cdr:from>
      <cdr:x>0.41494</cdr:x>
      <cdr:y>0.73802</cdr:y>
    </cdr:from>
    <cdr:to>
      <cdr:x>0.73908</cdr:x>
      <cdr:y>0.80254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108206" y="3294591"/>
          <a:ext cx="2428026" cy="28802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200" dirty="0" smtClean="0"/>
            <a:t>Государственные корпорации</a:t>
          </a:r>
          <a:endParaRPr lang="is-IS" sz="1200" dirty="0"/>
        </a:p>
      </cdr:txBody>
    </cdr:sp>
  </cdr:relSizeAnchor>
  <cdr:relSizeAnchor xmlns:cdr="http://schemas.openxmlformats.org/drawingml/2006/chartDrawing">
    <cdr:from>
      <cdr:x>0.63425</cdr:x>
      <cdr:y>0.88319</cdr:y>
    </cdr:from>
    <cdr:to>
      <cdr:x>0.75632</cdr:x>
      <cdr:y>0.95509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4750998" y="3942660"/>
          <a:ext cx="914400" cy="32095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200" dirty="0" smtClean="0"/>
            <a:t>Государственный сектор</a:t>
          </a:r>
          <a:endParaRPr lang="is-IS" sz="1200" dirty="0"/>
        </a:p>
      </cdr:txBody>
    </cdr:sp>
  </cdr:relSizeAnchor>
  <cdr:relSizeAnchor xmlns:cdr="http://schemas.openxmlformats.org/drawingml/2006/chartDrawing">
    <cdr:from>
      <cdr:x>0.61411</cdr:x>
      <cdr:y>0.24196</cdr:y>
    </cdr:from>
    <cdr:to>
      <cdr:x>0.69101</cdr:x>
      <cdr:y>0.30648</cdr:y>
    </cdr:to>
    <cdr:sp macro="" textlink="">
      <cdr:nvSpPr>
        <cdr:cNvPr id="6" name="Oval 5"/>
        <cdr:cNvSpPr/>
      </cdr:nvSpPr>
      <cdr:spPr>
        <a:xfrm xmlns:a="http://schemas.openxmlformats.org/drawingml/2006/main">
          <a:off x="4600128" y="1080120"/>
          <a:ext cx="576064" cy="288032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19050" cap="flat" cmpd="sng" algn="ctr">
          <a:solidFill>
            <a:schemeClr val="tx1"/>
          </a:solidFill>
          <a:prstDash val="solid"/>
        </a:ln>
        <a:effectLst xmlns:a="http://schemas.openxmlformats.org/drawingml/2006/main"/>
      </cdr:spPr>
      <cdr:txBody>
        <a:bodyPr xmlns:a="http://schemas.openxmlformats.org/drawingml/2006/main" rtlCol="0" anchor="ctr"/>
        <a:lstStyle xmlns:a="http://schemas.openxmlformats.org/drawingml/2006/main">
          <a:defPPr>
            <a:defRPr lang="is-I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kumimoji="0" lang="is-IS" sz="1800" b="0" i="0" u="none" strike="noStrike" kern="0" cap="none" spc="0" normalizeH="0" baseline="0" noProof="0">
            <a:ln>
              <a:noFill/>
            </a:ln>
            <a:solidFill>
              <a:sysClr val="window" lastClr="FFFFFF"/>
            </a:solidFill>
            <a:effectLst/>
            <a:uLnTx/>
            <a:uFillTx/>
            <a:latin typeface="Calibri"/>
            <a:ea typeface="+mn-ea"/>
            <a:cs typeface="+mn-cs"/>
          </a:endParaRPr>
        </a:p>
      </cdr:txBody>
    </cdr:sp>
  </cdr:relSizeAnchor>
  <cdr:relSizeAnchor xmlns:cdr="http://schemas.openxmlformats.org/drawingml/2006/chartDrawing">
    <cdr:from>
      <cdr:x>0.61411</cdr:x>
      <cdr:y>0.67748</cdr:y>
    </cdr:from>
    <cdr:to>
      <cdr:x>0.69101</cdr:x>
      <cdr:y>0.742</cdr:y>
    </cdr:to>
    <cdr:sp macro="" textlink="">
      <cdr:nvSpPr>
        <cdr:cNvPr id="7" name="Oval 6"/>
        <cdr:cNvSpPr/>
      </cdr:nvSpPr>
      <cdr:spPr>
        <a:xfrm xmlns:a="http://schemas.openxmlformats.org/drawingml/2006/main">
          <a:off x="4600128" y="3024336"/>
          <a:ext cx="576064" cy="288032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19050" cap="flat" cmpd="sng" algn="ctr">
          <a:solidFill>
            <a:schemeClr val="tx1"/>
          </a:solidFill>
          <a:prstDash val="solid"/>
        </a:ln>
        <a:effectLst xmlns:a="http://schemas.openxmlformats.org/drawingml/2006/main"/>
      </cdr:spPr>
      <cdr:txBody>
        <a:bodyPr xmlns:a="http://schemas.openxmlformats.org/drawingml/2006/main" rtlCol="0" anchor="ctr"/>
        <a:lstStyle xmlns:a="http://schemas.openxmlformats.org/drawingml/2006/main">
          <a:defPPr>
            <a:defRPr lang="is-I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kumimoji="0" lang="is-IS" sz="1800" b="0" i="0" u="none" strike="noStrike" kern="0" cap="none" spc="0" normalizeH="0" baseline="0" noProof="0">
            <a:ln>
              <a:noFill/>
            </a:ln>
            <a:solidFill>
              <a:sysClr val="window" lastClr="FFFFFF"/>
            </a:solidFill>
            <a:effectLst/>
            <a:uLnTx/>
            <a:uFillTx/>
            <a:latin typeface="Calibri"/>
            <a:ea typeface="+mn-ea"/>
            <a:cs typeface="+mn-cs"/>
          </a:endParaRPr>
        </a:p>
      </cdr:txBody>
    </cdr:sp>
  </cdr:relSizeAnchor>
  <cdr:relSizeAnchor xmlns:cdr="http://schemas.openxmlformats.org/drawingml/2006/chartDrawing">
    <cdr:from>
      <cdr:x>0.61522</cdr:x>
      <cdr:y>0.46251</cdr:y>
    </cdr:from>
    <cdr:to>
      <cdr:x>0.69213</cdr:x>
      <cdr:y>0.52703</cdr:y>
    </cdr:to>
    <cdr:sp macro="" textlink="">
      <cdr:nvSpPr>
        <cdr:cNvPr id="8" name="Oval 7"/>
        <cdr:cNvSpPr/>
      </cdr:nvSpPr>
      <cdr:spPr>
        <a:xfrm xmlns:a="http://schemas.openxmlformats.org/drawingml/2006/main">
          <a:off x="4608473" y="2064676"/>
          <a:ext cx="576064" cy="288032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19050" cap="flat" cmpd="sng" algn="ctr">
          <a:solidFill>
            <a:schemeClr val="tx1"/>
          </a:solidFill>
          <a:prstDash val="solid"/>
        </a:ln>
        <a:effectLst xmlns:a="http://schemas.openxmlformats.org/drawingml/2006/main"/>
      </cdr:spPr>
      <cdr:txBody>
        <a:bodyPr xmlns:a="http://schemas.openxmlformats.org/drawingml/2006/main" rtlCol="0" anchor="ctr"/>
        <a:lstStyle xmlns:a="http://schemas.openxmlformats.org/drawingml/2006/main">
          <a:defPPr>
            <a:defRPr lang="is-I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kumimoji="0" lang="is-IS" sz="1800" b="0" i="0" u="none" strike="noStrike" kern="0" cap="none" spc="0" normalizeH="0" baseline="0" noProof="0">
            <a:ln>
              <a:noFill/>
            </a:ln>
            <a:solidFill>
              <a:sysClr val="window" lastClr="FFFFFF"/>
            </a:solidFill>
            <a:effectLst/>
            <a:uLnTx/>
            <a:uFillTx/>
            <a:latin typeface="Calibri"/>
            <a:ea typeface="+mn-ea"/>
            <a:cs typeface="+mn-cs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97284"/>
          </a:xfrm>
          <a:prstGeom prst="rect">
            <a:avLst/>
          </a:prstGeom>
        </p:spPr>
        <p:txBody>
          <a:bodyPr vert="horz" lIns="91425" tIns="45712" rIns="91425" bIns="45712" rtlCol="0"/>
          <a:lstStyle>
            <a:lvl1pPr algn="l">
              <a:defRPr sz="1200"/>
            </a:lvl1pPr>
          </a:lstStyle>
          <a:p>
            <a:endParaRPr lang="is-I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4" y="1"/>
            <a:ext cx="2971800" cy="497284"/>
          </a:xfrm>
          <a:prstGeom prst="rect">
            <a:avLst/>
          </a:prstGeom>
        </p:spPr>
        <p:txBody>
          <a:bodyPr vert="horz" lIns="91425" tIns="45712" rIns="91425" bIns="45712" rtlCol="0"/>
          <a:lstStyle>
            <a:lvl1pPr algn="r">
              <a:defRPr sz="1200"/>
            </a:lvl1pPr>
          </a:lstStyle>
          <a:p>
            <a:fld id="{3FD18C24-F39E-4502-BF71-A3C4A9A2A17B}" type="datetimeFigureOut">
              <a:rPr lang="is-IS" smtClean="0"/>
              <a:pPr/>
              <a:t>30.4.2015</a:t>
            </a:fld>
            <a:endParaRPr lang="is-I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6679"/>
            <a:ext cx="2971800" cy="497284"/>
          </a:xfrm>
          <a:prstGeom prst="rect">
            <a:avLst/>
          </a:prstGeom>
        </p:spPr>
        <p:txBody>
          <a:bodyPr vert="horz" lIns="91425" tIns="45712" rIns="91425" bIns="45712" rtlCol="0" anchor="b"/>
          <a:lstStyle>
            <a:lvl1pPr algn="l">
              <a:defRPr sz="1200"/>
            </a:lvl1pPr>
          </a:lstStyle>
          <a:p>
            <a:endParaRPr lang="is-I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4" y="9446679"/>
            <a:ext cx="2971800" cy="497284"/>
          </a:xfrm>
          <a:prstGeom prst="rect">
            <a:avLst/>
          </a:prstGeom>
        </p:spPr>
        <p:txBody>
          <a:bodyPr vert="horz" lIns="91425" tIns="45712" rIns="91425" bIns="45712" rtlCol="0" anchor="b"/>
          <a:lstStyle>
            <a:lvl1pPr algn="r">
              <a:defRPr sz="1200"/>
            </a:lvl1pPr>
          </a:lstStyle>
          <a:p>
            <a:fld id="{21E47DBF-A7E0-4CD8-95E3-434F0047948F}" type="slidenum">
              <a:rPr lang="is-IS" smtClean="0"/>
              <a:pPr/>
              <a:t>‹#›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23143028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97284"/>
          </a:xfrm>
          <a:prstGeom prst="rect">
            <a:avLst/>
          </a:prstGeom>
        </p:spPr>
        <p:txBody>
          <a:bodyPr vert="horz" lIns="91425" tIns="45712" rIns="91425" bIns="45712" rtlCol="0"/>
          <a:lstStyle>
            <a:lvl1pPr algn="l">
              <a:defRPr sz="1200"/>
            </a:lvl1pPr>
          </a:lstStyle>
          <a:p>
            <a:endParaRPr lang="is-I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4" y="1"/>
            <a:ext cx="2971800" cy="497284"/>
          </a:xfrm>
          <a:prstGeom prst="rect">
            <a:avLst/>
          </a:prstGeom>
        </p:spPr>
        <p:txBody>
          <a:bodyPr vert="horz" lIns="91425" tIns="45712" rIns="91425" bIns="45712" rtlCol="0"/>
          <a:lstStyle>
            <a:lvl1pPr algn="r">
              <a:defRPr sz="1200"/>
            </a:lvl1pPr>
          </a:lstStyle>
          <a:p>
            <a:fld id="{992C8F43-8776-440C-A421-D5CF6285D92E}" type="datetimeFigureOut">
              <a:rPr lang="is-IS" smtClean="0"/>
              <a:pPr/>
              <a:t>30.4.2015</a:t>
            </a:fld>
            <a:endParaRPr lang="is-I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5" tIns="45712" rIns="91425" bIns="45712" rtlCol="0" anchor="ctr"/>
          <a:lstStyle/>
          <a:p>
            <a:endParaRPr lang="is-I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1" y="4724203"/>
            <a:ext cx="5486400" cy="4475560"/>
          </a:xfrm>
          <a:prstGeom prst="rect">
            <a:avLst/>
          </a:prstGeom>
        </p:spPr>
        <p:txBody>
          <a:bodyPr vert="horz" lIns="91425" tIns="45712" rIns="91425" bIns="45712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s-I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6679"/>
            <a:ext cx="2971800" cy="497284"/>
          </a:xfrm>
          <a:prstGeom prst="rect">
            <a:avLst/>
          </a:prstGeom>
        </p:spPr>
        <p:txBody>
          <a:bodyPr vert="horz" lIns="91425" tIns="45712" rIns="91425" bIns="45712" rtlCol="0" anchor="b"/>
          <a:lstStyle>
            <a:lvl1pPr algn="l">
              <a:defRPr sz="1200"/>
            </a:lvl1pPr>
          </a:lstStyle>
          <a:p>
            <a:endParaRPr lang="is-I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4" y="9446679"/>
            <a:ext cx="2971800" cy="497284"/>
          </a:xfrm>
          <a:prstGeom prst="rect">
            <a:avLst/>
          </a:prstGeom>
        </p:spPr>
        <p:txBody>
          <a:bodyPr vert="horz" lIns="91425" tIns="45712" rIns="91425" bIns="45712" rtlCol="0" anchor="b"/>
          <a:lstStyle>
            <a:lvl1pPr algn="r">
              <a:defRPr sz="1200"/>
            </a:lvl1pPr>
          </a:lstStyle>
          <a:p>
            <a:fld id="{10863596-78E9-4189-8ABD-099677DE0A5F}" type="slidenum">
              <a:rPr lang="is-IS" smtClean="0"/>
              <a:pPr/>
              <a:t>‹#›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3496372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1388" y="744538"/>
            <a:ext cx="4975225" cy="3730625"/>
          </a:xfrm>
          <a:ln/>
        </p:spPr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054" y="4725569"/>
            <a:ext cx="5027893" cy="447507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237" tIns="47618" rIns="95237" bIns="47618"/>
          <a:lstStyle/>
          <a:p>
            <a:r>
              <a:rPr lang="ru-RU" altLang="is-IS" sz="1400" u="sng" dirty="0" smtClean="0"/>
              <a:t>25 минут для</a:t>
            </a:r>
            <a:r>
              <a:rPr lang="ru-RU" altLang="is-IS" sz="1400" u="sng" baseline="0" dirty="0" smtClean="0"/>
              <a:t> слайдов</a:t>
            </a:r>
            <a:r>
              <a:rPr lang="en-US" altLang="is-IS" sz="1400" u="sng" dirty="0" smtClean="0"/>
              <a:t>  </a:t>
            </a:r>
            <a:r>
              <a:rPr lang="en-US" altLang="is-IS" sz="1400" u="sng" dirty="0"/>
              <a:t>9 - 12</a:t>
            </a:r>
          </a:p>
          <a:p>
            <a:endParaRPr lang="ru-RU" altLang="is-IS" sz="1400" u="sng" dirty="0" smtClean="0"/>
          </a:p>
          <a:p>
            <a:r>
              <a:rPr lang="ru-RU" altLang="is-IS" sz="1400" u="none" dirty="0" smtClean="0"/>
              <a:t>Таблица</a:t>
            </a:r>
            <a:r>
              <a:rPr lang="ru-RU" altLang="is-IS" sz="1400" u="none" baseline="0" dirty="0" smtClean="0"/>
              <a:t> перерасчета определяет разницы классификаторов, требующие корректировки, чтобы преобразовать исходные данные в основу СГФ. Полезный документ для этого - даже в компьютеризированных системах.</a:t>
            </a:r>
          </a:p>
          <a:p>
            <a:endParaRPr lang="en-US" altLang="is-IS" sz="1400" u="none" dirty="0"/>
          </a:p>
          <a:p>
            <a:r>
              <a:rPr lang="ru-RU" altLang="is-IS" sz="1400" dirty="0" smtClean="0"/>
              <a:t>Описания</a:t>
            </a:r>
            <a:r>
              <a:rPr lang="ru-RU" altLang="is-IS" sz="1400" baseline="0" dirty="0" smtClean="0"/>
              <a:t> данных не всегда демонстрируют правильную классификацию СГФ. Изучите таблицу перерасчета Вануату на странице 18, Приложение А конспекта доходов, код ТС, Налоги компаний, которая предлагается в качестве СГФ </a:t>
            </a:r>
            <a:r>
              <a:rPr lang="en-US" altLang="is-IS" sz="1400" dirty="0" smtClean="0"/>
              <a:t>11120</a:t>
            </a:r>
            <a:r>
              <a:rPr lang="ru-RU" altLang="is-IS" sz="1400" dirty="0" smtClean="0"/>
              <a:t>. Код ТС – это, по сути, доход от выпуска лицензии для компаний, желающих работать в рамках налоговой защиты, им не придется платить подоходный налог.</a:t>
            </a:r>
            <a:endParaRPr lang="en-US" altLang="is-IS" sz="1400" dirty="0"/>
          </a:p>
          <a:p>
            <a:endParaRPr lang="en-US" altLang="is-IS" sz="1400" dirty="0"/>
          </a:p>
          <a:p>
            <a:r>
              <a:rPr lang="en-US" altLang="is-IS" sz="1400" dirty="0"/>
              <a:t>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A6D02-03C8-42E0-A347-51A5D7DD3260}" type="datetimeFigureOut">
              <a:rPr lang="is-IS" smtClean="0"/>
              <a:pPr/>
              <a:t>30.4.2015</a:t>
            </a:fld>
            <a:endParaRPr lang="is-I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D0357-5A75-4DD8-AFC2-76A47BB8B902}" type="slidenum">
              <a:rPr lang="is-IS" smtClean="0"/>
              <a:pPr/>
              <a:t>‹#›</a:t>
            </a:fld>
            <a:endParaRPr lang="is-I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A6D02-03C8-42E0-A347-51A5D7DD3260}" type="datetimeFigureOut">
              <a:rPr lang="is-IS" smtClean="0"/>
              <a:pPr/>
              <a:t>30.4.2015</a:t>
            </a:fld>
            <a:endParaRPr lang="is-I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D0357-5A75-4DD8-AFC2-76A47BB8B902}" type="slidenum">
              <a:rPr lang="is-IS" smtClean="0"/>
              <a:pPr/>
              <a:t>‹#›</a:t>
            </a:fld>
            <a:endParaRPr lang="is-I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A6D02-03C8-42E0-A347-51A5D7DD3260}" type="datetimeFigureOut">
              <a:rPr lang="is-IS" smtClean="0"/>
              <a:pPr/>
              <a:t>30.4.2015</a:t>
            </a:fld>
            <a:endParaRPr lang="is-I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D0357-5A75-4DD8-AFC2-76A47BB8B902}" type="slidenum">
              <a:rPr lang="is-IS" smtClean="0"/>
              <a:pPr/>
              <a:t>‹#›</a:t>
            </a:fld>
            <a:endParaRPr lang="is-I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A6D02-03C8-42E0-A347-51A5D7DD3260}" type="datetimeFigureOut">
              <a:rPr lang="is-IS" smtClean="0"/>
              <a:pPr/>
              <a:t>30.4.2015</a:t>
            </a:fld>
            <a:endParaRPr lang="is-I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D0357-5A75-4DD8-AFC2-76A47BB8B902}" type="slidenum">
              <a:rPr lang="is-IS" smtClean="0"/>
              <a:pPr/>
              <a:t>‹#›</a:t>
            </a:fld>
            <a:endParaRPr lang="is-I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A6D02-03C8-42E0-A347-51A5D7DD3260}" type="datetimeFigureOut">
              <a:rPr lang="is-IS" smtClean="0"/>
              <a:pPr/>
              <a:t>30.4.2015</a:t>
            </a:fld>
            <a:endParaRPr lang="is-I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D0357-5A75-4DD8-AFC2-76A47BB8B902}" type="slidenum">
              <a:rPr lang="is-IS" smtClean="0"/>
              <a:pPr/>
              <a:t>‹#›</a:t>
            </a:fld>
            <a:endParaRPr lang="is-I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A6D02-03C8-42E0-A347-51A5D7DD3260}" type="datetimeFigureOut">
              <a:rPr lang="is-IS" smtClean="0"/>
              <a:pPr/>
              <a:t>30.4.2015</a:t>
            </a:fld>
            <a:endParaRPr lang="is-I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D0357-5A75-4DD8-AFC2-76A47BB8B902}" type="slidenum">
              <a:rPr lang="is-IS" smtClean="0"/>
              <a:pPr/>
              <a:t>‹#›</a:t>
            </a:fld>
            <a:endParaRPr lang="is-I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A6D02-03C8-42E0-A347-51A5D7DD3260}" type="datetimeFigureOut">
              <a:rPr lang="is-IS" smtClean="0"/>
              <a:pPr/>
              <a:t>30.4.2015</a:t>
            </a:fld>
            <a:endParaRPr lang="is-I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D0357-5A75-4DD8-AFC2-76A47BB8B902}" type="slidenum">
              <a:rPr lang="is-IS" smtClean="0"/>
              <a:pPr/>
              <a:t>‹#›</a:t>
            </a:fld>
            <a:endParaRPr lang="is-I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A6D02-03C8-42E0-A347-51A5D7DD3260}" type="datetimeFigureOut">
              <a:rPr lang="is-IS" smtClean="0"/>
              <a:pPr/>
              <a:t>30.4.2015</a:t>
            </a:fld>
            <a:endParaRPr lang="is-I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D0357-5A75-4DD8-AFC2-76A47BB8B902}" type="slidenum">
              <a:rPr lang="is-IS" smtClean="0"/>
              <a:pPr/>
              <a:t>‹#›</a:t>
            </a:fld>
            <a:endParaRPr lang="is-I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A6D02-03C8-42E0-A347-51A5D7DD3260}" type="datetimeFigureOut">
              <a:rPr lang="is-IS" smtClean="0"/>
              <a:pPr/>
              <a:t>30.4.2015</a:t>
            </a:fld>
            <a:endParaRPr lang="is-I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D0357-5A75-4DD8-AFC2-76A47BB8B902}" type="slidenum">
              <a:rPr lang="is-IS" smtClean="0"/>
              <a:pPr/>
              <a:t>‹#›</a:t>
            </a:fld>
            <a:endParaRPr lang="is-I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A6D02-03C8-42E0-A347-51A5D7DD3260}" type="datetimeFigureOut">
              <a:rPr lang="is-IS" smtClean="0"/>
              <a:pPr/>
              <a:t>30.4.2015</a:t>
            </a:fld>
            <a:endParaRPr lang="is-I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D0357-5A75-4DD8-AFC2-76A47BB8B902}" type="slidenum">
              <a:rPr lang="is-IS" smtClean="0"/>
              <a:pPr/>
              <a:t>‹#›</a:t>
            </a:fld>
            <a:endParaRPr lang="is-I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A6D02-03C8-42E0-A347-51A5D7DD3260}" type="datetimeFigureOut">
              <a:rPr lang="is-IS" smtClean="0"/>
              <a:pPr/>
              <a:t>30.4.2015</a:t>
            </a:fld>
            <a:endParaRPr lang="is-I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D0357-5A75-4DD8-AFC2-76A47BB8B902}" type="slidenum">
              <a:rPr lang="is-IS" smtClean="0"/>
              <a:pPr/>
              <a:t>‹#›</a:t>
            </a:fld>
            <a:endParaRPr lang="is-I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80A6D02-03C8-42E0-A347-51A5D7DD3260}" type="datetimeFigureOut">
              <a:rPr lang="is-IS" smtClean="0"/>
              <a:pPr/>
              <a:t>30.4.2015</a:t>
            </a:fld>
            <a:endParaRPr lang="is-I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s-I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8DD0357-5A75-4DD8-AFC2-76A47BB8B902}" type="slidenum">
              <a:rPr lang="is-IS" smtClean="0"/>
              <a:pPr/>
              <a:t>‹#›</a:t>
            </a:fld>
            <a:endParaRPr lang="is-I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5576" y="2564904"/>
            <a:ext cx="7704856" cy="129614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Секторизация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и измерение производства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056784" cy="648071"/>
          </a:xfrm>
          <a:solidFill>
            <a:schemeClr val="accent1"/>
          </a:solidFill>
        </p:spPr>
        <p:txBody>
          <a:bodyPr/>
          <a:lstStyle/>
          <a:p>
            <a:r>
              <a:rPr lang="ru-RU" sz="3200" dirty="0" smtClean="0">
                <a:solidFill>
                  <a:schemeClr val="bg1"/>
                </a:solidFill>
              </a:rPr>
              <a:t>Секторизация</a:t>
            </a:r>
            <a:r>
              <a:rPr lang="en-US" sz="3200" dirty="0" smtClean="0">
                <a:solidFill>
                  <a:schemeClr val="bg1"/>
                </a:solidFill>
              </a:rPr>
              <a:t> </a:t>
            </a:r>
            <a:endParaRPr lang="is-I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1789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5791" y="239363"/>
            <a:ext cx="7128792" cy="720080"/>
          </a:xfrm>
        </p:spPr>
        <p:txBody>
          <a:bodyPr>
            <a:normAutofit fontScale="92500"/>
          </a:bodyPr>
          <a:lstStyle/>
          <a:p>
            <a:pPr algn="ctr"/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Государственный сектор и его основные компоненты</a:t>
            </a:r>
            <a:endParaRPr lang="is-IS" sz="2400" b="1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5638457" y="5742255"/>
            <a:ext cx="1295400" cy="8627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altLang="is-IS" sz="1400" dirty="0" smtClean="0"/>
              <a:t>Другие</a:t>
            </a:r>
          </a:p>
          <a:p>
            <a:r>
              <a:rPr lang="ru-RU" altLang="is-IS" sz="1400" dirty="0" smtClean="0"/>
              <a:t>государственные</a:t>
            </a:r>
          </a:p>
          <a:p>
            <a:r>
              <a:rPr lang="ru-RU" altLang="is-IS" sz="1400" dirty="0" smtClean="0"/>
              <a:t>финансовые </a:t>
            </a:r>
          </a:p>
          <a:p>
            <a:r>
              <a:rPr lang="ru-RU" altLang="is-IS" sz="1400" dirty="0" smtClean="0"/>
              <a:t>корпорации</a:t>
            </a:r>
            <a:endParaRPr lang="en-US" altLang="is-IS" sz="1400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3820155" y="5519372"/>
            <a:ext cx="1440064" cy="862724"/>
          </a:xfrm>
          <a:prstGeom prst="rect">
            <a:avLst/>
          </a:prstGeom>
          <a:solidFill>
            <a:srgbClr val="CCFFCC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altLang="is-IS" sz="1400" dirty="0"/>
              <a:t>Государственные</a:t>
            </a:r>
          </a:p>
          <a:p>
            <a:r>
              <a:rPr lang="ru-RU" altLang="is-IS" sz="1400" dirty="0" smtClean="0"/>
              <a:t>финансовые</a:t>
            </a:r>
            <a:endParaRPr lang="ru-RU" altLang="is-IS" sz="1400" dirty="0"/>
          </a:p>
          <a:p>
            <a:r>
              <a:rPr lang="ru-RU" altLang="is-IS" sz="1400" dirty="0" smtClean="0"/>
              <a:t>корпорации</a:t>
            </a:r>
            <a:endParaRPr lang="en-US" altLang="is-IS" sz="1400" dirty="0"/>
          </a:p>
        </p:txBody>
      </p: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2080871" y="1879344"/>
            <a:ext cx="1255758" cy="55264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altLang="is-IS" sz="1400" dirty="0" smtClean="0"/>
              <a:t>Государственное</a:t>
            </a:r>
            <a:br>
              <a:rPr lang="ru-RU" altLang="is-IS" sz="1400" dirty="0" smtClean="0"/>
            </a:br>
            <a:r>
              <a:rPr lang="ru-RU" altLang="is-IS" sz="1400" dirty="0" smtClean="0"/>
              <a:t>управление</a:t>
            </a:r>
            <a:endParaRPr lang="en-US" altLang="is-IS" sz="1400" dirty="0"/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5638457" y="4797152"/>
            <a:ext cx="1295400" cy="82075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sz="1400" dirty="0" smtClean="0"/>
              <a:t>Государственные</a:t>
            </a:r>
            <a:br>
              <a:rPr lang="ru-RU" sz="1400" dirty="0" smtClean="0"/>
            </a:br>
            <a:r>
              <a:rPr lang="ru-RU" sz="1400" dirty="0" smtClean="0"/>
              <a:t>корпорации,</a:t>
            </a:r>
            <a:br>
              <a:rPr lang="ru-RU" sz="1400" dirty="0" smtClean="0"/>
            </a:br>
            <a:r>
              <a:rPr lang="ru-RU" sz="1400" dirty="0" smtClean="0"/>
              <a:t>принимающие</a:t>
            </a:r>
            <a:br>
              <a:rPr lang="ru-RU" sz="1400" dirty="0" smtClean="0"/>
            </a:br>
            <a:r>
              <a:rPr lang="ru-RU" sz="1400" dirty="0" smtClean="0"/>
              <a:t>депозиты</a:t>
            </a:r>
            <a:endParaRPr lang="en-US" altLang="is-IS" sz="1400" dirty="0"/>
          </a:p>
        </p:txBody>
      </p:sp>
      <p:sp>
        <p:nvSpPr>
          <p:cNvPr id="26" name="Line 26"/>
          <p:cNvSpPr>
            <a:spLocks noChangeShapeType="1"/>
          </p:cNvSpPr>
          <p:nvPr/>
        </p:nvSpPr>
        <p:spPr bwMode="auto">
          <a:xfrm>
            <a:off x="7092280" y="4848425"/>
            <a:ext cx="0" cy="96761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28" name="Line 28"/>
          <p:cNvSpPr>
            <a:spLocks noChangeShapeType="1"/>
          </p:cNvSpPr>
          <p:nvPr/>
        </p:nvSpPr>
        <p:spPr bwMode="auto">
          <a:xfrm flipV="1">
            <a:off x="3570027" y="4406813"/>
            <a:ext cx="0" cy="154072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29" name="Line 29"/>
          <p:cNvSpPr>
            <a:spLocks noChangeShapeType="1"/>
          </p:cNvSpPr>
          <p:nvPr/>
        </p:nvSpPr>
        <p:spPr bwMode="auto">
          <a:xfrm flipV="1">
            <a:off x="5435611" y="5196905"/>
            <a:ext cx="0" cy="9767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35" name="Line 4"/>
          <p:cNvSpPr>
            <a:spLocks noChangeShapeType="1"/>
          </p:cNvSpPr>
          <p:nvPr/>
        </p:nvSpPr>
        <p:spPr bwMode="auto">
          <a:xfrm flipH="1">
            <a:off x="5508104" y="1162871"/>
            <a:ext cx="0" cy="1306382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s-IS"/>
          </a:p>
        </p:txBody>
      </p:sp>
      <p:sp>
        <p:nvSpPr>
          <p:cNvPr id="36" name="Line 6"/>
          <p:cNvSpPr>
            <a:spLocks noChangeShapeType="1"/>
          </p:cNvSpPr>
          <p:nvPr/>
        </p:nvSpPr>
        <p:spPr bwMode="auto">
          <a:xfrm>
            <a:off x="4715938" y="2565403"/>
            <a:ext cx="0" cy="15065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37" name="Line 7"/>
          <p:cNvSpPr>
            <a:spLocks noChangeShapeType="1"/>
          </p:cNvSpPr>
          <p:nvPr/>
        </p:nvSpPr>
        <p:spPr bwMode="auto">
          <a:xfrm>
            <a:off x="1907703" y="2168179"/>
            <a:ext cx="1710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38" name="Line 8"/>
          <p:cNvSpPr>
            <a:spLocks noChangeShapeType="1"/>
          </p:cNvSpPr>
          <p:nvPr/>
        </p:nvSpPr>
        <p:spPr bwMode="auto">
          <a:xfrm>
            <a:off x="5508104" y="1160966"/>
            <a:ext cx="26070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39" name="Rectangle 9"/>
          <p:cNvSpPr>
            <a:spLocks noChangeArrowheads="1"/>
          </p:cNvSpPr>
          <p:nvPr/>
        </p:nvSpPr>
        <p:spPr bwMode="auto">
          <a:xfrm>
            <a:off x="3826640" y="1895220"/>
            <a:ext cx="1445870" cy="520895"/>
          </a:xfrm>
          <a:prstGeom prst="rect">
            <a:avLst/>
          </a:prstGeom>
          <a:solidFill>
            <a:srgbClr val="99CCFF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altLang="is-IS" sz="1400" dirty="0" smtClean="0"/>
              <a:t>Региональные</a:t>
            </a:r>
          </a:p>
          <a:p>
            <a:r>
              <a:rPr lang="ru-RU" altLang="is-IS" sz="1400" dirty="0" smtClean="0"/>
              <a:t>органы управления</a:t>
            </a:r>
            <a:endParaRPr lang="en-US" altLang="is-IS" sz="1400" dirty="0"/>
          </a:p>
        </p:txBody>
      </p:sp>
      <p:sp>
        <p:nvSpPr>
          <p:cNvPr id="40" name="Rectangle 10"/>
          <p:cNvSpPr>
            <a:spLocks noChangeArrowheads="1"/>
          </p:cNvSpPr>
          <p:nvPr/>
        </p:nvSpPr>
        <p:spPr bwMode="auto">
          <a:xfrm>
            <a:off x="3817252" y="1275262"/>
            <a:ext cx="1445870" cy="458258"/>
          </a:xfrm>
          <a:prstGeom prst="rect">
            <a:avLst/>
          </a:prstGeom>
          <a:solidFill>
            <a:srgbClr val="99CCFF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sz="1400" dirty="0" smtClean="0"/>
              <a:t>Центральные </a:t>
            </a:r>
            <a:endParaRPr lang="ru-RU" sz="1400" dirty="0"/>
          </a:p>
          <a:p>
            <a:r>
              <a:rPr lang="ru-RU" sz="1400" dirty="0" smtClean="0"/>
              <a:t>органы управления</a:t>
            </a:r>
            <a:endParaRPr lang="en-US" altLang="is-IS" sz="1400" dirty="0"/>
          </a:p>
        </p:txBody>
      </p:sp>
      <p:sp>
        <p:nvSpPr>
          <p:cNvPr id="41" name="Rectangle 24"/>
          <p:cNvSpPr>
            <a:spLocks noChangeArrowheads="1"/>
          </p:cNvSpPr>
          <p:nvPr/>
        </p:nvSpPr>
        <p:spPr bwMode="auto">
          <a:xfrm>
            <a:off x="3817252" y="4073463"/>
            <a:ext cx="1445870" cy="774962"/>
          </a:xfrm>
          <a:prstGeom prst="rect">
            <a:avLst/>
          </a:prstGeom>
          <a:solidFill>
            <a:srgbClr val="CCFFCC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is-IS" sz="1400" dirty="0" smtClean="0"/>
          </a:p>
          <a:p>
            <a:r>
              <a:rPr lang="ru-RU" altLang="is-IS" sz="1400" dirty="0" smtClean="0"/>
              <a:t>Государственные</a:t>
            </a:r>
          </a:p>
          <a:p>
            <a:r>
              <a:rPr lang="ru-RU" altLang="is-IS" sz="1400" dirty="0" smtClean="0"/>
              <a:t>нефинансовые</a:t>
            </a:r>
          </a:p>
          <a:p>
            <a:r>
              <a:rPr lang="ru-RU" altLang="is-IS" sz="1400" dirty="0" smtClean="0"/>
              <a:t>корпорации</a:t>
            </a:r>
            <a:endParaRPr lang="en-US" altLang="is-IS" sz="1400" dirty="0"/>
          </a:p>
          <a:p>
            <a:endParaRPr lang="en-US" altLang="is-IS" sz="1400" dirty="0"/>
          </a:p>
        </p:txBody>
      </p:sp>
      <p:sp>
        <p:nvSpPr>
          <p:cNvPr id="43" name="Rectangle 11"/>
          <p:cNvSpPr>
            <a:spLocks noChangeArrowheads="1"/>
          </p:cNvSpPr>
          <p:nvPr/>
        </p:nvSpPr>
        <p:spPr bwMode="auto">
          <a:xfrm>
            <a:off x="3817252" y="2573849"/>
            <a:ext cx="1467657" cy="575565"/>
          </a:xfrm>
          <a:prstGeom prst="rect">
            <a:avLst/>
          </a:prstGeom>
          <a:solidFill>
            <a:srgbClr val="99CCFF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altLang="is-IS" sz="1400" dirty="0"/>
              <a:t>Местные </a:t>
            </a:r>
            <a:endParaRPr lang="ru-RU" altLang="is-IS" sz="1400" dirty="0" smtClean="0"/>
          </a:p>
          <a:p>
            <a:r>
              <a:rPr lang="ru-RU" altLang="is-IS" sz="1400" dirty="0"/>
              <a:t>органы управления</a:t>
            </a:r>
            <a:endParaRPr lang="en-US" altLang="is-IS" sz="1400" dirty="0"/>
          </a:p>
        </p:txBody>
      </p:sp>
      <p:sp>
        <p:nvSpPr>
          <p:cNvPr id="44" name="Rectangle 12"/>
          <p:cNvSpPr>
            <a:spLocks noChangeArrowheads="1"/>
          </p:cNvSpPr>
          <p:nvPr/>
        </p:nvSpPr>
        <p:spPr bwMode="auto">
          <a:xfrm>
            <a:off x="5794718" y="2216723"/>
            <a:ext cx="1715315" cy="636213"/>
          </a:xfrm>
          <a:prstGeom prst="rect">
            <a:avLst/>
          </a:prstGeom>
          <a:solidFill>
            <a:srgbClr val="FFFF99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altLang="is-IS" sz="1400" dirty="0" smtClean="0"/>
              <a:t>Фонды</a:t>
            </a:r>
            <a:endParaRPr lang="ru-RU" altLang="is-IS" sz="1400" dirty="0"/>
          </a:p>
          <a:p>
            <a:r>
              <a:rPr lang="ru-RU" altLang="is-IS" sz="1400" dirty="0" smtClean="0"/>
              <a:t>социального</a:t>
            </a:r>
            <a:endParaRPr lang="ru-RU" altLang="is-IS" sz="1400" dirty="0"/>
          </a:p>
          <a:p>
            <a:r>
              <a:rPr lang="ru-RU" altLang="is-IS" sz="1400" dirty="0" smtClean="0"/>
              <a:t>обеспечения</a:t>
            </a:r>
            <a:endParaRPr lang="en-US" altLang="is-IS" sz="1400" dirty="0"/>
          </a:p>
        </p:txBody>
      </p:sp>
      <p:sp>
        <p:nvSpPr>
          <p:cNvPr id="45" name="Rectangle 13"/>
          <p:cNvSpPr>
            <a:spLocks noChangeArrowheads="1"/>
          </p:cNvSpPr>
          <p:nvPr/>
        </p:nvSpPr>
        <p:spPr bwMode="auto">
          <a:xfrm>
            <a:off x="5782586" y="1563767"/>
            <a:ext cx="1727447" cy="487344"/>
          </a:xfrm>
          <a:prstGeom prst="rect">
            <a:avLst/>
          </a:prstGeom>
          <a:solidFill>
            <a:srgbClr val="FFFF99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altLang="is-IS" sz="1400" dirty="0"/>
              <a:t>Внебюджетные</a:t>
            </a:r>
          </a:p>
          <a:p>
            <a:r>
              <a:rPr lang="ru-RU" altLang="is-IS" sz="1400" dirty="0" smtClean="0"/>
              <a:t>счета</a:t>
            </a:r>
            <a:endParaRPr lang="en-US" altLang="is-IS" sz="1400" dirty="0"/>
          </a:p>
        </p:txBody>
      </p:sp>
      <p:sp>
        <p:nvSpPr>
          <p:cNvPr id="46" name="Line 15"/>
          <p:cNvSpPr>
            <a:spLocks noChangeShapeType="1"/>
          </p:cNvSpPr>
          <p:nvPr/>
        </p:nvSpPr>
        <p:spPr bwMode="auto">
          <a:xfrm flipH="1">
            <a:off x="1907704" y="2168179"/>
            <a:ext cx="0" cy="296018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s-IS"/>
          </a:p>
        </p:txBody>
      </p:sp>
      <p:sp>
        <p:nvSpPr>
          <p:cNvPr id="47" name="Line 17"/>
          <p:cNvSpPr>
            <a:spLocks noChangeShapeType="1"/>
          </p:cNvSpPr>
          <p:nvPr/>
        </p:nvSpPr>
        <p:spPr bwMode="auto">
          <a:xfrm>
            <a:off x="3576940" y="4406814"/>
            <a:ext cx="249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48" name="Line 18"/>
          <p:cNvSpPr>
            <a:spLocks noChangeShapeType="1"/>
          </p:cNvSpPr>
          <p:nvPr/>
        </p:nvSpPr>
        <p:spPr bwMode="auto">
          <a:xfrm>
            <a:off x="1640978" y="3702944"/>
            <a:ext cx="26672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49" name="Line 19"/>
          <p:cNvSpPr>
            <a:spLocks noChangeShapeType="1"/>
          </p:cNvSpPr>
          <p:nvPr/>
        </p:nvSpPr>
        <p:spPr bwMode="auto">
          <a:xfrm>
            <a:off x="5530121" y="2469253"/>
            <a:ext cx="27606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s-IS"/>
          </a:p>
        </p:txBody>
      </p:sp>
      <p:sp>
        <p:nvSpPr>
          <p:cNvPr id="50" name="Rectangle 14"/>
          <p:cNvSpPr>
            <a:spLocks noChangeArrowheads="1"/>
          </p:cNvSpPr>
          <p:nvPr/>
        </p:nvSpPr>
        <p:spPr bwMode="auto">
          <a:xfrm>
            <a:off x="5768810" y="955244"/>
            <a:ext cx="1715317" cy="460412"/>
          </a:xfrm>
          <a:prstGeom prst="rect">
            <a:avLst/>
          </a:prstGeom>
          <a:solidFill>
            <a:srgbClr val="FFFF99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ru-RU" altLang="is-IS" sz="1400" dirty="0" smtClean="0"/>
          </a:p>
          <a:p>
            <a:r>
              <a:rPr lang="ru-RU" altLang="is-IS" sz="1400" dirty="0" smtClean="0"/>
              <a:t>Бюджетные</a:t>
            </a:r>
            <a:endParaRPr lang="ru-RU" altLang="is-IS" sz="1400" dirty="0"/>
          </a:p>
          <a:p>
            <a:r>
              <a:rPr lang="ru-RU" altLang="is-IS" sz="1400" dirty="0" smtClean="0"/>
              <a:t>счета</a:t>
            </a:r>
            <a:endParaRPr lang="ru-RU" altLang="is-IS" sz="1400" dirty="0"/>
          </a:p>
          <a:p>
            <a:endParaRPr lang="en-US" altLang="is-IS" sz="1400" dirty="0"/>
          </a:p>
        </p:txBody>
      </p:sp>
      <p:sp>
        <p:nvSpPr>
          <p:cNvPr id="33" name="Rectangle 32"/>
          <p:cNvSpPr>
            <a:spLocks noChangeArrowheads="1"/>
          </p:cNvSpPr>
          <p:nvPr/>
        </p:nvSpPr>
        <p:spPr bwMode="auto">
          <a:xfrm>
            <a:off x="251520" y="3394837"/>
            <a:ext cx="1389458" cy="502198"/>
          </a:xfrm>
          <a:prstGeom prst="rect">
            <a:avLst/>
          </a:prstGeom>
          <a:solidFill>
            <a:srgbClr val="FF99CC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altLang="is-IS" sz="1400" dirty="0" smtClean="0"/>
              <a:t>Государственный</a:t>
            </a:r>
            <a:endParaRPr lang="ru-RU" altLang="is-IS" sz="1400" dirty="0"/>
          </a:p>
          <a:p>
            <a:r>
              <a:rPr lang="ru-RU" altLang="is-IS" sz="1400" dirty="0" smtClean="0"/>
              <a:t>сектор</a:t>
            </a:r>
            <a:endParaRPr lang="en-US" altLang="is-IS" sz="1400" dirty="0"/>
          </a:p>
        </p:txBody>
      </p:sp>
      <p:sp>
        <p:nvSpPr>
          <p:cNvPr id="51" name="Rectangle 50"/>
          <p:cNvSpPr>
            <a:spLocks noChangeArrowheads="1"/>
          </p:cNvSpPr>
          <p:nvPr/>
        </p:nvSpPr>
        <p:spPr bwMode="auto">
          <a:xfrm>
            <a:off x="2080871" y="4852034"/>
            <a:ext cx="1255758" cy="55264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altLang="is-IS" sz="1400" dirty="0" smtClean="0"/>
              <a:t>Государственные</a:t>
            </a:r>
          </a:p>
          <a:p>
            <a:r>
              <a:rPr lang="ru-RU" altLang="is-IS" sz="1400" dirty="0" smtClean="0"/>
              <a:t>корпорации</a:t>
            </a:r>
          </a:p>
        </p:txBody>
      </p:sp>
      <p:sp>
        <p:nvSpPr>
          <p:cNvPr id="52" name="Line 7"/>
          <p:cNvSpPr>
            <a:spLocks noChangeShapeType="1"/>
          </p:cNvSpPr>
          <p:nvPr/>
        </p:nvSpPr>
        <p:spPr bwMode="auto">
          <a:xfrm flipV="1">
            <a:off x="1907704" y="5128357"/>
            <a:ext cx="191525" cy="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53" name="Line 19"/>
          <p:cNvSpPr>
            <a:spLocks noChangeShapeType="1"/>
          </p:cNvSpPr>
          <p:nvPr/>
        </p:nvSpPr>
        <p:spPr bwMode="auto">
          <a:xfrm>
            <a:off x="5508104" y="1841587"/>
            <a:ext cx="27606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s-IS"/>
          </a:p>
        </p:txBody>
      </p:sp>
      <p:sp>
        <p:nvSpPr>
          <p:cNvPr id="54" name="Line 19"/>
          <p:cNvSpPr>
            <a:spLocks noChangeShapeType="1"/>
          </p:cNvSpPr>
          <p:nvPr/>
        </p:nvSpPr>
        <p:spPr bwMode="auto">
          <a:xfrm>
            <a:off x="5254057" y="1551402"/>
            <a:ext cx="27606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s-IS"/>
          </a:p>
        </p:txBody>
      </p:sp>
      <p:sp>
        <p:nvSpPr>
          <p:cNvPr id="55" name="Line 4"/>
          <p:cNvSpPr>
            <a:spLocks noChangeShapeType="1"/>
          </p:cNvSpPr>
          <p:nvPr/>
        </p:nvSpPr>
        <p:spPr bwMode="auto">
          <a:xfrm flipH="1">
            <a:off x="3570027" y="1471124"/>
            <a:ext cx="0" cy="1390507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s-IS"/>
          </a:p>
        </p:txBody>
      </p:sp>
      <p:sp>
        <p:nvSpPr>
          <p:cNvPr id="56" name="Line 19"/>
          <p:cNvSpPr>
            <a:spLocks noChangeShapeType="1"/>
          </p:cNvSpPr>
          <p:nvPr/>
        </p:nvSpPr>
        <p:spPr bwMode="auto">
          <a:xfrm>
            <a:off x="3576940" y="1471124"/>
            <a:ext cx="249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s-IS"/>
          </a:p>
        </p:txBody>
      </p:sp>
      <p:sp>
        <p:nvSpPr>
          <p:cNvPr id="58" name="Line 19"/>
          <p:cNvSpPr>
            <a:spLocks noChangeShapeType="1"/>
          </p:cNvSpPr>
          <p:nvPr/>
        </p:nvSpPr>
        <p:spPr bwMode="auto">
          <a:xfrm>
            <a:off x="3336628" y="2155667"/>
            <a:ext cx="480624" cy="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s-IS"/>
          </a:p>
        </p:txBody>
      </p:sp>
      <p:sp>
        <p:nvSpPr>
          <p:cNvPr id="59" name="Line 19"/>
          <p:cNvSpPr>
            <a:spLocks noChangeShapeType="1"/>
          </p:cNvSpPr>
          <p:nvPr/>
        </p:nvSpPr>
        <p:spPr bwMode="auto">
          <a:xfrm>
            <a:off x="5295489" y="2878024"/>
            <a:ext cx="276064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ash"/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s-IS"/>
          </a:p>
        </p:txBody>
      </p:sp>
      <p:sp>
        <p:nvSpPr>
          <p:cNvPr id="60" name="Line 19"/>
          <p:cNvSpPr>
            <a:spLocks noChangeShapeType="1"/>
          </p:cNvSpPr>
          <p:nvPr/>
        </p:nvSpPr>
        <p:spPr bwMode="auto">
          <a:xfrm>
            <a:off x="3570027" y="2861632"/>
            <a:ext cx="247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s-IS"/>
          </a:p>
        </p:txBody>
      </p:sp>
      <p:sp>
        <p:nvSpPr>
          <p:cNvPr id="61" name="Rectangle 60"/>
          <p:cNvSpPr>
            <a:spLocks noChangeArrowheads="1"/>
          </p:cNvSpPr>
          <p:nvPr/>
        </p:nvSpPr>
        <p:spPr bwMode="auto">
          <a:xfrm>
            <a:off x="7285750" y="4467291"/>
            <a:ext cx="1326797" cy="769486"/>
          </a:xfrm>
          <a:prstGeom prst="rect">
            <a:avLst/>
          </a:prstGeom>
          <a:solidFill>
            <a:srgbClr val="CCCCFF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altLang="is-IS" sz="1400" dirty="0" smtClean="0"/>
              <a:t>Центральный </a:t>
            </a:r>
          </a:p>
          <a:p>
            <a:r>
              <a:rPr lang="ru-RU" altLang="is-IS" sz="1400" dirty="0" smtClean="0"/>
              <a:t>банк</a:t>
            </a:r>
            <a:endParaRPr lang="en-US" altLang="is-IS" sz="1400" dirty="0"/>
          </a:p>
        </p:txBody>
      </p:sp>
      <p:sp>
        <p:nvSpPr>
          <p:cNvPr id="62" name="Rectangle 61"/>
          <p:cNvSpPr>
            <a:spLocks noChangeArrowheads="1"/>
          </p:cNvSpPr>
          <p:nvPr/>
        </p:nvSpPr>
        <p:spPr bwMode="auto">
          <a:xfrm>
            <a:off x="7285751" y="5357512"/>
            <a:ext cx="1326797" cy="816105"/>
          </a:xfrm>
          <a:prstGeom prst="rect">
            <a:avLst/>
          </a:prstGeom>
          <a:solidFill>
            <a:srgbClr val="CCCCFF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sz="1400" dirty="0" smtClean="0"/>
              <a:t>Государственная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smtClean="0"/>
              <a:t>корпорация,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smtClean="0"/>
              <a:t>принимающая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smtClean="0"/>
              <a:t>депозиты </a:t>
            </a:r>
            <a:r>
              <a:rPr lang="en-US" altLang="is-IS" sz="1400" dirty="0" smtClean="0"/>
              <a:t>- </a:t>
            </a:r>
            <a:r>
              <a:rPr lang="ru-RU" altLang="is-IS" sz="1400" dirty="0" smtClean="0"/>
              <a:t>ЦБ</a:t>
            </a:r>
            <a:endParaRPr lang="en-US" altLang="is-IS" sz="1400" dirty="0"/>
          </a:p>
        </p:txBody>
      </p:sp>
      <p:sp>
        <p:nvSpPr>
          <p:cNvPr id="63" name="Line 17"/>
          <p:cNvSpPr>
            <a:spLocks noChangeShapeType="1"/>
          </p:cNvSpPr>
          <p:nvPr/>
        </p:nvSpPr>
        <p:spPr bwMode="auto">
          <a:xfrm>
            <a:off x="3576940" y="5950734"/>
            <a:ext cx="249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64" name="Line 17"/>
          <p:cNvSpPr>
            <a:spLocks noChangeShapeType="1"/>
          </p:cNvSpPr>
          <p:nvPr/>
        </p:nvSpPr>
        <p:spPr bwMode="auto">
          <a:xfrm>
            <a:off x="3341427" y="5128359"/>
            <a:ext cx="249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65" name="Line 17"/>
          <p:cNvSpPr>
            <a:spLocks noChangeShapeType="1"/>
          </p:cNvSpPr>
          <p:nvPr/>
        </p:nvSpPr>
        <p:spPr bwMode="auto">
          <a:xfrm>
            <a:off x="5435611" y="6173617"/>
            <a:ext cx="19734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66" name="Line 17"/>
          <p:cNvSpPr>
            <a:spLocks noChangeShapeType="1"/>
          </p:cNvSpPr>
          <p:nvPr/>
        </p:nvSpPr>
        <p:spPr bwMode="auto">
          <a:xfrm flipV="1">
            <a:off x="5433520" y="5196905"/>
            <a:ext cx="19943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67" name="Line 17"/>
          <p:cNvSpPr>
            <a:spLocks noChangeShapeType="1"/>
          </p:cNvSpPr>
          <p:nvPr/>
        </p:nvSpPr>
        <p:spPr bwMode="auto">
          <a:xfrm>
            <a:off x="5254057" y="5950734"/>
            <a:ext cx="18155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68" name="Line 17"/>
          <p:cNvSpPr>
            <a:spLocks noChangeShapeType="1"/>
          </p:cNvSpPr>
          <p:nvPr/>
        </p:nvSpPr>
        <p:spPr bwMode="auto">
          <a:xfrm>
            <a:off x="7104197" y="4844441"/>
            <a:ext cx="18155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69" name="Line 17"/>
          <p:cNvSpPr>
            <a:spLocks noChangeShapeType="1"/>
          </p:cNvSpPr>
          <p:nvPr/>
        </p:nvSpPr>
        <p:spPr bwMode="auto">
          <a:xfrm>
            <a:off x="7104196" y="5816043"/>
            <a:ext cx="18155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70" name="Line 17"/>
          <p:cNvSpPr>
            <a:spLocks noChangeShapeType="1"/>
          </p:cNvSpPr>
          <p:nvPr/>
        </p:nvSpPr>
        <p:spPr bwMode="auto">
          <a:xfrm>
            <a:off x="6916758" y="5194809"/>
            <a:ext cx="18155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102485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195" y="332656"/>
            <a:ext cx="8153400" cy="628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72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188640"/>
            <a:ext cx="6400800" cy="72008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Секторизация в Индонезии</a:t>
            </a:r>
            <a:endParaRPr lang="is-IS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19872" y="692696"/>
            <a:ext cx="1944216" cy="584775"/>
          </a:xfrm>
          <a:prstGeom prst="rect">
            <a:avLst/>
          </a:prstGeo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5000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5400000" scaled="0"/>
          </a:gradFill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Государственный</a:t>
            </a:r>
          </a:p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сектор</a:t>
            </a:r>
            <a:endParaRPr lang="is-I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35696" y="1537628"/>
            <a:ext cx="1944216" cy="523220"/>
          </a:xfrm>
          <a:prstGeom prst="rect">
            <a:avLst/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50000">
                <a:schemeClr val="accent6">
                  <a:lumMod val="20000"/>
                  <a:lumOff val="8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5400000" scaled="0"/>
          </a:gradFill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</a:t>
            </a:r>
            <a:endParaRPr lang="is-I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71149" y="1556792"/>
            <a:ext cx="1944216" cy="523220"/>
          </a:xfrm>
          <a:prstGeom prst="rect">
            <a:avLst/>
          </a:prstGeom>
          <a:gradFill>
            <a:gsLst>
              <a:gs pos="0">
                <a:schemeClr val="accent4">
                  <a:lumMod val="20000"/>
                  <a:lumOff val="80000"/>
                </a:schemeClr>
              </a:gs>
              <a:gs pos="50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lumMod val="20000"/>
                  <a:lumOff val="80000"/>
                </a:schemeClr>
              </a:gs>
            </a:gsLst>
            <a:lin ang="5400000" scaled="0"/>
          </a:gradFill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Государственные корпорации</a:t>
            </a:r>
            <a:endParaRPr lang="is-I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4631" y="2420996"/>
            <a:ext cx="1944216" cy="523220"/>
          </a:xfrm>
          <a:prstGeom prst="rect">
            <a:avLst/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50000">
                <a:schemeClr val="accent6">
                  <a:lumMod val="20000"/>
                  <a:lumOff val="8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5400000" scaled="0"/>
          </a:gradFill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Центральные </a:t>
            </a: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органы управления</a:t>
            </a:r>
            <a:endParaRPr lang="is-I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6423" y="4050768"/>
            <a:ext cx="1942597" cy="523220"/>
          </a:xfrm>
          <a:prstGeom prst="rect">
            <a:avLst/>
          </a:pr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50000">
                <a:schemeClr val="accent2">
                  <a:lumMod val="20000"/>
                  <a:lumOff val="8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0"/>
          </a:gradFill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110 единиц внебюджетных ЦОУ</a:t>
            </a:r>
            <a:endParaRPr lang="is-IS" sz="1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7544" y="3124348"/>
            <a:ext cx="1944216" cy="307777"/>
          </a:xfrm>
          <a:prstGeom prst="rect">
            <a:avLst/>
          </a:prstGeom>
          <a:gradFill>
            <a:gsLst>
              <a:gs pos="0">
                <a:schemeClr val="accent5">
                  <a:lumMod val="20000"/>
                  <a:lumOff val="80000"/>
                </a:schemeClr>
              </a:gs>
              <a:gs pos="50000">
                <a:schemeClr val="accent5">
                  <a:lumMod val="20000"/>
                  <a:lumOff val="80000"/>
                </a:schemeClr>
              </a:gs>
              <a:gs pos="100000">
                <a:schemeClr val="accent5">
                  <a:lumMod val="20000"/>
                  <a:lumOff val="80000"/>
                </a:schemeClr>
              </a:gs>
            </a:gsLst>
            <a:lin ang="5400000" scaled="0"/>
          </a:gradFill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Бюджетные ЦОУ</a:t>
            </a:r>
            <a:endParaRPr lang="is-I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12160" y="2447734"/>
            <a:ext cx="1944216" cy="307777"/>
          </a:xfrm>
          <a:prstGeom prst="rect">
            <a:avLst/>
          </a:prstGeom>
          <a:gradFill>
            <a:gsLst>
              <a:gs pos="0">
                <a:schemeClr val="accent4">
                  <a:lumMod val="20000"/>
                  <a:lumOff val="80000"/>
                </a:schemeClr>
              </a:gs>
              <a:gs pos="50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lumMod val="20000"/>
                  <a:lumOff val="80000"/>
                </a:schemeClr>
              </a:gs>
            </a:gsLst>
            <a:lin ang="5400000" scaled="0"/>
          </a:gradFill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is-IS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 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ГФК </a:t>
            </a:r>
            <a:r>
              <a:rPr lang="is-IS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ГП</a:t>
            </a:r>
            <a:r>
              <a:rPr lang="is-IS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is-IS" sz="1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7544" y="3458147"/>
            <a:ext cx="1944216" cy="523220"/>
          </a:xfrm>
          <a:prstGeom prst="rect">
            <a:avLst/>
          </a:prstGeom>
          <a:gradFill>
            <a:gsLst>
              <a:gs pos="0">
                <a:schemeClr val="accent5">
                  <a:lumMod val="20000"/>
                  <a:lumOff val="80000"/>
                </a:schemeClr>
              </a:gs>
              <a:gs pos="50000">
                <a:schemeClr val="accent5">
                  <a:lumMod val="20000"/>
                  <a:lumOff val="80000"/>
                </a:schemeClr>
              </a:gs>
              <a:gs pos="100000">
                <a:schemeClr val="accent5">
                  <a:lumMod val="20000"/>
                  <a:lumOff val="80000"/>
                </a:schemeClr>
              </a:gs>
            </a:gsLst>
            <a:lin ang="5400000" scaled="0"/>
          </a:gradFill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is-IS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144 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гос. служб (</a:t>
            </a:r>
            <a:r>
              <a:rPr lang="en-US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BLU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is-IS" sz="1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2555776" y="2943455"/>
            <a:ext cx="2" cy="13496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endCxn id="12" idx="3"/>
          </p:cNvCxnSpPr>
          <p:nvPr/>
        </p:nvCxnSpPr>
        <p:spPr>
          <a:xfrm flipH="1">
            <a:off x="2411760" y="3612035"/>
            <a:ext cx="145636" cy="107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endCxn id="10" idx="3"/>
          </p:cNvCxnSpPr>
          <p:nvPr/>
        </p:nvCxnSpPr>
        <p:spPr>
          <a:xfrm flipH="1">
            <a:off x="2411760" y="3278236"/>
            <a:ext cx="144016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545593" y="2191512"/>
            <a:ext cx="257819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1545593" y="2191512"/>
            <a:ext cx="0" cy="1895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4123784" y="2211178"/>
            <a:ext cx="0" cy="2081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2834689" y="2040534"/>
            <a:ext cx="0" cy="1509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2771800" y="1340768"/>
            <a:ext cx="30685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2771800" y="1340768"/>
            <a:ext cx="0" cy="1893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5827440" y="1340768"/>
            <a:ext cx="0" cy="2011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stCxn id="4" idx="2"/>
          </p:cNvCxnSpPr>
          <p:nvPr/>
        </p:nvCxnSpPr>
        <p:spPr>
          <a:xfrm>
            <a:off x="4391980" y="1277471"/>
            <a:ext cx="0" cy="632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012160" y="2893302"/>
            <a:ext cx="1944216" cy="307777"/>
          </a:xfrm>
          <a:prstGeom prst="rect">
            <a:avLst/>
          </a:prstGeom>
          <a:gradFill>
            <a:gsLst>
              <a:gs pos="0">
                <a:schemeClr val="accent4">
                  <a:lumMod val="20000"/>
                  <a:lumOff val="80000"/>
                </a:schemeClr>
              </a:gs>
              <a:gs pos="50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lumMod val="20000"/>
                  <a:lumOff val="80000"/>
                </a:schemeClr>
              </a:gs>
            </a:gsLst>
            <a:lin ang="5400000" scaled="0"/>
          </a:gradFill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is-IS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120 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ГНФК </a:t>
            </a:r>
            <a:r>
              <a:rPr lang="is-IS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ГП</a:t>
            </a:r>
            <a:r>
              <a:rPr lang="is-IS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is-IS" sz="1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7" name="Straight Connector 36"/>
          <p:cNvCxnSpPr>
            <a:stCxn id="7" idx="2"/>
          </p:cNvCxnSpPr>
          <p:nvPr/>
        </p:nvCxnSpPr>
        <p:spPr>
          <a:xfrm>
            <a:off x="5843257" y="2080012"/>
            <a:ext cx="0" cy="9671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endCxn id="35" idx="1"/>
          </p:cNvCxnSpPr>
          <p:nvPr/>
        </p:nvCxnSpPr>
        <p:spPr>
          <a:xfrm>
            <a:off x="5832140" y="3047190"/>
            <a:ext cx="180020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endCxn id="11" idx="1"/>
          </p:cNvCxnSpPr>
          <p:nvPr/>
        </p:nvCxnSpPr>
        <p:spPr>
          <a:xfrm>
            <a:off x="5832140" y="2601622"/>
            <a:ext cx="180020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>
            <a:off x="2389020" y="4274270"/>
            <a:ext cx="1456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2973239" y="2434086"/>
            <a:ext cx="1944216" cy="523220"/>
          </a:xfrm>
          <a:prstGeom prst="rect">
            <a:avLst/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50000">
                <a:schemeClr val="accent6">
                  <a:lumMod val="20000"/>
                  <a:lumOff val="8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5400000" scaled="0"/>
          </a:gradFill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Местные </a:t>
            </a: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органы управления</a:t>
            </a:r>
            <a:endParaRPr lang="is-I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189263" y="3167879"/>
            <a:ext cx="1728192" cy="523220"/>
          </a:xfrm>
          <a:prstGeom prst="rect">
            <a:avLst/>
          </a:prstGeom>
          <a:gradFill>
            <a:gsLst>
              <a:gs pos="0">
                <a:schemeClr val="accent5">
                  <a:lumMod val="20000"/>
                  <a:lumOff val="80000"/>
                </a:schemeClr>
              </a:gs>
              <a:gs pos="50000">
                <a:schemeClr val="accent5">
                  <a:lumMod val="20000"/>
                  <a:lumOff val="80000"/>
                </a:schemeClr>
              </a:gs>
              <a:gs pos="100000">
                <a:schemeClr val="accent5">
                  <a:lumMod val="20000"/>
                  <a:lumOff val="80000"/>
                </a:schemeClr>
              </a:gs>
            </a:gsLst>
            <a:lin ang="5400000" scaled="0"/>
          </a:gradFill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МОУ </a:t>
            </a:r>
            <a:r>
              <a:rPr lang="is-I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(+</a:t>
            </a:r>
            <a:r>
              <a:rPr lang="ru-RU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Гос.органы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власти</a:t>
            </a:r>
            <a:r>
              <a:rPr lang="is-I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is-I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1" name="Straight Connector 50"/>
          <p:cNvCxnSpPr/>
          <p:nvPr/>
        </p:nvCxnSpPr>
        <p:spPr>
          <a:xfrm>
            <a:off x="3030951" y="2957306"/>
            <a:ext cx="1" cy="3644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>
            <a:endCxn id="48" idx="1"/>
          </p:cNvCxnSpPr>
          <p:nvPr/>
        </p:nvCxnSpPr>
        <p:spPr>
          <a:xfrm>
            <a:off x="3041966" y="3336694"/>
            <a:ext cx="147297" cy="927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704632" y="4653136"/>
            <a:ext cx="81158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Требуется точная </a:t>
            </a:r>
            <a:r>
              <a:rPr lang="ru-RU" sz="15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секторизация</a:t>
            </a:r>
            <a:r>
              <a:rPr lang="ru-RU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BLU, </a:t>
            </a:r>
            <a:r>
              <a:rPr lang="ru-RU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ВБЦ</a:t>
            </a:r>
            <a:r>
              <a:rPr lang="uk-UA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ОУ</a:t>
            </a:r>
            <a:r>
              <a:rPr lang="ru-RU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ГП!</a:t>
            </a:r>
            <a:endParaRPr lang="is-IS" sz="15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</a:t>
            </a:r>
            <a:r>
              <a:rPr lang="en-US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BLU </a:t>
            </a: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соответствуют необходимому требованию и не могут являться институциональными единицами!</a:t>
            </a:r>
            <a:endParaRPr lang="is-IS" sz="1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Основное финансирование </a:t>
            </a:r>
            <a:r>
              <a:rPr lang="ru-RU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единиц ВБЦОУ </a:t>
            </a: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выделяется из бюджета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Большая часть финансирования шести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единиц </a:t>
            </a: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из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других источников, но они </a:t>
            </a: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функционируют в таких областях, как религия, обеспечение жилья, СПИД,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помощь бедным и др. </a:t>
            </a:r>
            <a:endParaRPr lang="ru-RU" sz="1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единицы ГП были рассмотрены как государственные корпорации.</a:t>
            </a:r>
            <a:endParaRPr lang="is-IS" sz="1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этом рекомендация, данная в рамках миссии, соответствует национальным счетам. </a:t>
            </a:r>
            <a:endParaRPr lang="is-IS" sz="1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9570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Text Box 2"/>
          <p:cNvSpPr txBox="1">
            <a:spLocks noChangeArrowheads="1"/>
          </p:cNvSpPr>
          <p:nvPr/>
        </p:nvSpPr>
        <p:spPr bwMode="auto">
          <a:xfrm>
            <a:off x="914399" y="88261"/>
            <a:ext cx="7134225" cy="446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ru-RU" altLang="is-IS" sz="23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РСГФ </a:t>
            </a:r>
            <a:r>
              <a:rPr lang="is-IS" altLang="is-IS" sz="23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2001 </a:t>
            </a:r>
            <a:r>
              <a:rPr lang="ru-RU" altLang="is-IS" sz="23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инструмент фискальной политики</a:t>
            </a:r>
            <a:endParaRPr lang="en-US" altLang="is-IS" sz="2300" b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4931" name="Rectangle 3"/>
          <p:cNvSpPr>
            <a:spLocks noChangeArrowheads="1"/>
          </p:cNvSpPr>
          <p:nvPr/>
        </p:nvSpPr>
        <p:spPr bwMode="auto">
          <a:xfrm>
            <a:off x="838200" y="1295400"/>
            <a:ext cx="1676400" cy="1066800"/>
          </a:xfrm>
          <a:prstGeom prst="rect">
            <a:avLst/>
          </a:prstGeo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50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5400000" scaled="0"/>
          </a:gra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algn="ctr" eaLnBrk="0" hangingPunct="0"/>
            <a:r>
              <a:rPr lang="ru-RU" altLang="is-IS" sz="1600" dirty="0" smtClean="0">
                <a:latin typeface="Times New Roman" pitchFamily="18" charset="0"/>
                <a:cs typeface="Times New Roman" pitchFamily="18" charset="0"/>
              </a:rPr>
              <a:t>Корпоративные</a:t>
            </a:r>
          </a:p>
          <a:p>
            <a:pPr algn="ctr" eaLnBrk="0" hangingPunct="0"/>
            <a:r>
              <a:rPr lang="ru-RU" altLang="is-IS" sz="1600" dirty="0" smtClean="0">
                <a:latin typeface="Times New Roman" pitchFamily="18" charset="0"/>
                <a:cs typeface="Times New Roman" pitchFamily="18" charset="0"/>
              </a:rPr>
              <a:t> секторы</a:t>
            </a:r>
            <a:endParaRPr lang="en-US" altLang="is-I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4932" name="Text Box 4"/>
          <p:cNvSpPr txBox="1">
            <a:spLocks noChangeArrowheads="1"/>
          </p:cNvSpPr>
          <p:nvPr/>
        </p:nvSpPr>
        <p:spPr bwMode="auto">
          <a:xfrm>
            <a:off x="685800" y="2438400"/>
            <a:ext cx="1905000" cy="1295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is-IS" altLang="is-IS" sz="1700" dirty="0">
                <a:latin typeface="Times New Roman" pitchFamily="18" charset="0"/>
                <a:cs typeface="Times New Roman" pitchFamily="18" charset="0"/>
              </a:rPr>
              <a:t>+  </a:t>
            </a:r>
            <a:r>
              <a:rPr lang="ru-RU" altLang="is-IS" sz="1700" dirty="0" smtClean="0">
                <a:latin typeface="Times New Roman" pitchFamily="18" charset="0"/>
                <a:cs typeface="Times New Roman" pitchFamily="18" charset="0"/>
              </a:rPr>
              <a:t>Доходы</a:t>
            </a:r>
            <a:endParaRPr lang="is-IS" altLang="is-IS" sz="17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Tx/>
              <a:buChar char="-"/>
            </a:pPr>
            <a:r>
              <a:rPr lang="is-IS" altLang="is-IS" sz="1700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is-IS" sz="1700" dirty="0" smtClean="0">
                <a:latin typeface="Times New Roman" pitchFamily="18" charset="0"/>
                <a:cs typeface="Times New Roman" pitchFamily="18" charset="0"/>
              </a:rPr>
              <a:t>Расходы</a:t>
            </a:r>
            <a:endParaRPr lang="is-IS" altLang="is-IS" sz="17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lnSpc>
                <a:spcPct val="30000"/>
              </a:lnSpc>
            </a:pPr>
            <a:endParaRPr lang="is-IS" altLang="is-IS" sz="17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is-IS" altLang="is-IS" sz="17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=  </a:t>
            </a:r>
            <a:r>
              <a:rPr lang="ru-RU" altLang="is-IS" sz="17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Чистое К</a:t>
            </a:r>
            <a:r>
              <a:rPr lang="is-IS" altLang="is-IS" sz="17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altLang="is-IS" sz="17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endParaRPr lang="is-IS" altLang="is-IS" sz="17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lnSpc>
                <a:spcPct val="30000"/>
              </a:lnSpc>
            </a:pPr>
            <a:r>
              <a:rPr lang="is-IS" altLang="is-IS" sz="17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0" hangingPunct="0"/>
            <a:r>
              <a:rPr lang="is-IS" altLang="is-IS" sz="1700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altLang="is-IS" sz="1700" dirty="0" smtClean="0">
                <a:latin typeface="Times New Roman" pitchFamily="18" charset="0"/>
                <a:cs typeface="Times New Roman" pitchFamily="18" charset="0"/>
              </a:rPr>
              <a:t>Финансирование</a:t>
            </a:r>
            <a:endParaRPr lang="en-US" altLang="is-IS" sz="1600" dirty="0"/>
          </a:p>
        </p:txBody>
      </p:sp>
      <p:sp>
        <p:nvSpPr>
          <p:cNvPr id="124933" name="Rectangle 5"/>
          <p:cNvSpPr>
            <a:spLocks noChangeArrowheads="1"/>
          </p:cNvSpPr>
          <p:nvPr/>
        </p:nvSpPr>
        <p:spPr bwMode="auto">
          <a:xfrm>
            <a:off x="4495800" y="1295400"/>
            <a:ext cx="1676400" cy="1066800"/>
          </a:xfrm>
          <a:prstGeom prst="rect">
            <a:avLst/>
          </a:prstGeo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50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5400000" scaled="0"/>
          </a:gra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algn="ctr" eaLnBrk="0" hangingPunct="0"/>
            <a:r>
              <a:rPr lang="ru-RU" altLang="is-IS" sz="1600" dirty="0" smtClean="0">
                <a:latin typeface="Times New Roman" pitchFamily="18" charset="0"/>
                <a:cs typeface="Times New Roman" pitchFamily="18" charset="0"/>
              </a:rPr>
              <a:t>Домохозяйства и </a:t>
            </a:r>
          </a:p>
          <a:p>
            <a:pPr algn="ctr" eaLnBrk="0" hangingPunct="0"/>
            <a:r>
              <a:rPr lang="ru-RU" altLang="is-IS" sz="1600" dirty="0" smtClean="0">
                <a:latin typeface="Times New Roman" pitchFamily="18" charset="0"/>
                <a:cs typeface="Times New Roman" pitchFamily="18" charset="0"/>
              </a:rPr>
              <a:t>некоммерческие</a:t>
            </a:r>
          </a:p>
          <a:p>
            <a:pPr algn="ctr" eaLnBrk="0" hangingPunct="0"/>
            <a:r>
              <a:rPr lang="ru-RU" altLang="is-IS" sz="1600" dirty="0" smtClean="0">
                <a:latin typeface="Times New Roman" pitchFamily="18" charset="0"/>
                <a:cs typeface="Times New Roman" pitchFamily="18" charset="0"/>
              </a:rPr>
              <a:t>организации</a:t>
            </a:r>
            <a:endParaRPr lang="en-US" altLang="is-I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4934" name="Rectangle 6"/>
          <p:cNvSpPr>
            <a:spLocks noChangeArrowheads="1"/>
          </p:cNvSpPr>
          <p:nvPr/>
        </p:nvSpPr>
        <p:spPr bwMode="auto">
          <a:xfrm>
            <a:off x="6705600" y="1295400"/>
            <a:ext cx="1676400" cy="1066800"/>
          </a:xfrm>
          <a:prstGeom prst="rect">
            <a:avLst/>
          </a:prstGeo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50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5400000" scaled="0"/>
          </a:gra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algn="ctr" eaLnBrk="0" hangingPunct="0"/>
            <a:r>
              <a:rPr lang="ru-RU" altLang="is-IS" sz="1600" dirty="0" smtClean="0">
                <a:latin typeface="Times New Roman" pitchFamily="18" charset="0"/>
                <a:cs typeface="Times New Roman" pitchFamily="18" charset="0"/>
              </a:rPr>
              <a:t>Остальной мир</a:t>
            </a:r>
            <a:endParaRPr lang="en-US" altLang="is-IS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endParaRPr lang="en-US" altLang="is-IS" sz="1600" dirty="0">
              <a:latin typeface="Tahoma" pitchFamily="34" charset="0"/>
            </a:endParaRPr>
          </a:p>
        </p:txBody>
      </p:sp>
      <p:sp>
        <p:nvSpPr>
          <p:cNvPr id="124935" name="Rectangle 7"/>
          <p:cNvSpPr>
            <a:spLocks noChangeArrowheads="1"/>
          </p:cNvSpPr>
          <p:nvPr/>
        </p:nvSpPr>
        <p:spPr bwMode="auto">
          <a:xfrm>
            <a:off x="2667000" y="1295400"/>
            <a:ext cx="1676400" cy="1066800"/>
          </a:xfrm>
          <a:prstGeom prst="rect">
            <a:avLst/>
          </a:prstGeo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50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5400000" scaled="0"/>
          </a:gra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algn="ctr" eaLnBrk="0" hangingPunct="0"/>
            <a:r>
              <a:rPr lang="ru-RU" altLang="is-IS" sz="1600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Сектор </a:t>
            </a:r>
          </a:p>
          <a:p>
            <a:pPr algn="ctr" eaLnBrk="0" hangingPunct="0"/>
            <a:r>
              <a:rPr lang="ru-RU" altLang="is-IS" sz="1600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государственного </a:t>
            </a:r>
            <a:br>
              <a:rPr lang="ru-RU" altLang="is-IS" sz="1600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is-IS" sz="1600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управления </a:t>
            </a:r>
            <a:endParaRPr lang="en-US" altLang="is-IS" sz="1600" dirty="0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4936" name="Text Box 8"/>
          <p:cNvSpPr txBox="1">
            <a:spLocks noChangeArrowheads="1"/>
          </p:cNvSpPr>
          <p:nvPr/>
        </p:nvSpPr>
        <p:spPr bwMode="auto">
          <a:xfrm>
            <a:off x="2514600" y="2438400"/>
            <a:ext cx="1905000" cy="2049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is-IS" sz="1700" dirty="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altLang="is-IS" sz="1700" dirty="0" smtClean="0">
                <a:latin typeface="Times New Roman" pitchFamily="18" charset="0"/>
                <a:cs typeface="Times New Roman" pitchFamily="18" charset="0"/>
              </a:rPr>
              <a:t>Доходы</a:t>
            </a:r>
            <a:endParaRPr lang="en-US" altLang="is-IS" sz="1700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Tx/>
              <a:buChar char="-"/>
            </a:pPr>
            <a:r>
              <a:rPr lang="en-US" altLang="is-IS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is-IS" sz="1700" dirty="0" smtClean="0">
                <a:latin typeface="Times New Roman" pitchFamily="18" charset="0"/>
                <a:cs typeface="Times New Roman" pitchFamily="18" charset="0"/>
              </a:rPr>
              <a:t> Расходы </a:t>
            </a:r>
            <a:r>
              <a:rPr lang="en-US" altLang="is-IS" sz="1700" baseline="30000" dirty="0" smtClean="0">
                <a:latin typeface="Times New Roman" pitchFamily="18" charset="0"/>
                <a:cs typeface="Times New Roman" pitchFamily="18" charset="0"/>
              </a:rPr>
              <a:t>1)</a:t>
            </a:r>
          </a:p>
          <a:p>
            <a:pPr eaLnBrk="0" hangingPunct="0">
              <a:lnSpc>
                <a:spcPct val="30000"/>
              </a:lnSpc>
            </a:pPr>
            <a:endParaRPr lang="en-US" altLang="is-IS" sz="1700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en-US" altLang="is-IS" sz="1700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=  </a:t>
            </a:r>
            <a:r>
              <a:rPr lang="ru-RU" altLang="is-IS" sz="1700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Чистое К/З</a:t>
            </a:r>
            <a:endParaRPr lang="en-US" altLang="is-IS" sz="1700" dirty="0" smtClean="0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lnSpc>
                <a:spcPct val="30000"/>
              </a:lnSpc>
            </a:pPr>
            <a:r>
              <a:rPr lang="en-US" altLang="is-IS" sz="17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0" hangingPunct="0"/>
            <a:r>
              <a:rPr lang="en-US" altLang="is-IS" sz="1700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altLang="is-IS" sz="1700" dirty="0" smtClean="0">
                <a:latin typeface="Times New Roman" pitchFamily="18" charset="0"/>
                <a:cs typeface="Times New Roman" pitchFamily="18" charset="0"/>
              </a:rPr>
              <a:t>Финансирование</a:t>
            </a:r>
            <a:endParaRPr lang="en-US" altLang="is-IS" sz="1700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Tx/>
              <a:buChar char="-"/>
            </a:pPr>
            <a:endParaRPr lang="is-IS" altLang="is-IS" sz="1700" dirty="0"/>
          </a:p>
          <a:p>
            <a:pPr eaLnBrk="0" hangingPunct="0"/>
            <a:endParaRPr lang="is-IS" altLang="is-IS" sz="1600" dirty="0"/>
          </a:p>
          <a:p>
            <a:pPr eaLnBrk="0" hangingPunct="0">
              <a:buFontTx/>
              <a:buChar char="•"/>
            </a:pPr>
            <a:endParaRPr lang="en-US" altLang="is-IS" sz="1600" dirty="0"/>
          </a:p>
        </p:txBody>
      </p:sp>
      <p:sp>
        <p:nvSpPr>
          <p:cNvPr id="124938" name="Text Box 10"/>
          <p:cNvSpPr txBox="1">
            <a:spLocks noChangeArrowheads="1"/>
          </p:cNvSpPr>
          <p:nvPr/>
        </p:nvSpPr>
        <p:spPr bwMode="auto">
          <a:xfrm>
            <a:off x="6705600" y="2438400"/>
            <a:ext cx="1905000" cy="2049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is-IS" altLang="is-IS" sz="1700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altLang="is-IS" sz="1700" dirty="0" smtClean="0">
                <a:latin typeface="Times New Roman" pitchFamily="18" charset="0"/>
                <a:cs typeface="Times New Roman" pitchFamily="18" charset="0"/>
              </a:rPr>
              <a:t> Доходы</a:t>
            </a:r>
            <a:endParaRPr lang="is-IS" altLang="is-IS" sz="17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Tx/>
              <a:buChar char="-"/>
            </a:pPr>
            <a:r>
              <a:rPr lang="is-IS" altLang="is-IS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is-IS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is-IS" sz="1700" dirty="0" smtClean="0">
                <a:latin typeface="Times New Roman" pitchFamily="18" charset="0"/>
                <a:cs typeface="Times New Roman" pitchFamily="18" charset="0"/>
              </a:rPr>
              <a:t> Расходы</a:t>
            </a:r>
            <a:endParaRPr lang="is-IS" altLang="is-IS" sz="17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lnSpc>
                <a:spcPct val="30000"/>
              </a:lnSpc>
            </a:pPr>
            <a:endParaRPr lang="is-IS" altLang="is-IS" sz="17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is-IS" altLang="is-IS" sz="17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altLang="is-IS" sz="17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Чистое К</a:t>
            </a:r>
            <a:r>
              <a:rPr lang="is-IS" altLang="is-IS" sz="17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altLang="is-IS" sz="17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endParaRPr lang="is-IS" altLang="is-IS" sz="17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lnSpc>
                <a:spcPct val="30000"/>
              </a:lnSpc>
            </a:pPr>
            <a:r>
              <a:rPr lang="is-IS" altLang="is-IS" sz="17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0" hangingPunct="0"/>
            <a:r>
              <a:rPr lang="is-IS" altLang="is-IS" sz="1700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altLang="is-IS" sz="1700" dirty="0" smtClean="0">
                <a:latin typeface="Times New Roman" pitchFamily="18" charset="0"/>
                <a:cs typeface="Times New Roman" pitchFamily="18" charset="0"/>
              </a:rPr>
              <a:t>Финансирование</a:t>
            </a:r>
            <a:endParaRPr lang="is-IS" altLang="is-IS" sz="17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Tx/>
              <a:buChar char="-"/>
            </a:pPr>
            <a:endParaRPr lang="is-IS" altLang="is-IS" sz="1700" dirty="0"/>
          </a:p>
          <a:p>
            <a:pPr eaLnBrk="0" hangingPunct="0"/>
            <a:endParaRPr lang="is-IS" altLang="is-IS" sz="1600" dirty="0"/>
          </a:p>
          <a:p>
            <a:pPr eaLnBrk="0" hangingPunct="0">
              <a:buFontTx/>
              <a:buChar char="•"/>
            </a:pPr>
            <a:endParaRPr lang="en-US" altLang="is-IS" sz="1600" dirty="0"/>
          </a:p>
        </p:txBody>
      </p:sp>
      <p:sp>
        <p:nvSpPr>
          <p:cNvPr id="124939" name="Line 11"/>
          <p:cNvSpPr>
            <a:spLocks noChangeShapeType="1"/>
          </p:cNvSpPr>
          <p:nvPr/>
        </p:nvSpPr>
        <p:spPr bwMode="auto">
          <a:xfrm flipH="1">
            <a:off x="609600" y="3810000"/>
            <a:ext cx="57150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124940" name="Line 12"/>
          <p:cNvSpPr>
            <a:spLocks noChangeShapeType="1"/>
          </p:cNvSpPr>
          <p:nvPr/>
        </p:nvSpPr>
        <p:spPr bwMode="auto">
          <a:xfrm flipV="1">
            <a:off x="6324600" y="1219200"/>
            <a:ext cx="0" cy="2590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124941" name="Line 13"/>
          <p:cNvSpPr>
            <a:spLocks noChangeShapeType="1"/>
          </p:cNvSpPr>
          <p:nvPr/>
        </p:nvSpPr>
        <p:spPr bwMode="auto">
          <a:xfrm flipV="1">
            <a:off x="609600" y="1219200"/>
            <a:ext cx="0" cy="2590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124942" name="Line 14"/>
          <p:cNvSpPr>
            <a:spLocks noChangeShapeType="1"/>
          </p:cNvSpPr>
          <p:nvPr/>
        </p:nvSpPr>
        <p:spPr bwMode="auto">
          <a:xfrm flipH="1">
            <a:off x="609600" y="1219200"/>
            <a:ext cx="57150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124943" name="Text Box 15"/>
          <p:cNvSpPr txBox="1">
            <a:spLocks noChangeArrowheads="1"/>
          </p:cNvSpPr>
          <p:nvPr/>
        </p:nvSpPr>
        <p:spPr bwMode="auto">
          <a:xfrm>
            <a:off x="816591" y="762000"/>
            <a:ext cx="436659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ru-RU" altLang="is-IS" sz="16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Внутренние секторы </a:t>
            </a:r>
            <a:r>
              <a:rPr lang="is-IS" altLang="is-IS" sz="16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altLang="is-IS" sz="16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отечественный сектор</a:t>
            </a:r>
            <a:r>
              <a:rPr lang="is-IS" altLang="is-IS" sz="16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is-IS" altLang="is-IS" sz="16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en-US" altLang="is-IS" sz="1600" b="0" dirty="0"/>
          </a:p>
        </p:txBody>
      </p:sp>
      <p:sp>
        <p:nvSpPr>
          <p:cNvPr id="124944" name="Text Box 16"/>
          <p:cNvSpPr txBox="1">
            <a:spLocks noChangeArrowheads="1"/>
          </p:cNvSpPr>
          <p:nvPr/>
        </p:nvSpPr>
        <p:spPr bwMode="auto">
          <a:xfrm>
            <a:off x="6515100" y="753044"/>
            <a:ext cx="23622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is-IS" altLang="is-IS" sz="1600" dirty="0">
                <a:solidFill>
                  <a:srgbClr val="0000CC"/>
                </a:solidFill>
              </a:rPr>
              <a:t> </a:t>
            </a:r>
            <a:r>
              <a:rPr lang="ru-RU" altLang="is-IS" sz="16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Внешний Сектор</a:t>
            </a:r>
            <a:endParaRPr lang="is-IS" altLang="is-IS" sz="16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en-US" altLang="is-IS" sz="1600" b="0" dirty="0"/>
          </a:p>
        </p:txBody>
      </p:sp>
      <p:sp>
        <p:nvSpPr>
          <p:cNvPr id="124945" name="Text Box 17"/>
          <p:cNvSpPr txBox="1">
            <a:spLocks noChangeArrowheads="1"/>
          </p:cNvSpPr>
          <p:nvPr/>
        </p:nvSpPr>
        <p:spPr bwMode="auto">
          <a:xfrm>
            <a:off x="685800" y="3886200"/>
            <a:ext cx="590242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is-IS" altLang="is-IS" sz="1400" b="0" dirty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altLang="is-IS" sz="1400" b="0" dirty="0" smtClean="0">
                <a:latin typeface="Times New Roman" pitchFamily="18" charset="0"/>
                <a:cs typeface="Times New Roman" pitchFamily="18" charset="0"/>
              </a:rPr>
              <a:t>Приобретение нефинансовых активов включено в статью расходов</a:t>
            </a:r>
            <a:endParaRPr lang="en-US" altLang="is-IS" sz="14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4946" name="Text Box 18"/>
          <p:cNvSpPr txBox="1">
            <a:spLocks noChangeArrowheads="1"/>
          </p:cNvSpPr>
          <p:nvPr/>
        </p:nvSpPr>
        <p:spPr bwMode="auto">
          <a:xfrm>
            <a:off x="1447800" y="4343400"/>
            <a:ext cx="6580584" cy="2277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is-IS" altLang="is-IS" sz="17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altLang="is-IS" sz="17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Избыток </a:t>
            </a:r>
            <a:r>
              <a:rPr lang="is-IS" altLang="is-IS" sz="17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altLang="is-IS" sz="17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КС</a:t>
            </a:r>
            <a:r>
              <a:rPr lang="is-IS" altLang="is-IS" sz="17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is-IS" altLang="is-IS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s-IS" altLang="is-IS" sz="17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altLang="is-IS" sz="1700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Дефицит </a:t>
            </a:r>
            <a:r>
              <a:rPr lang="is-IS" altLang="is-IS" sz="1700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altLang="is-IS" sz="1700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ГУ</a:t>
            </a:r>
            <a:r>
              <a:rPr lang="is-IS" altLang="is-IS" sz="1700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is-IS" altLang="is-IS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s-IS" altLang="is-IS" sz="17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altLang="is-IS" sz="17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Избыток </a:t>
            </a:r>
            <a:r>
              <a:rPr lang="is-IS" altLang="is-IS" sz="17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altLang="is-IS" sz="17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ДХ</a:t>
            </a:r>
            <a:r>
              <a:rPr lang="is-IS" altLang="is-IS" sz="17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is-IS" altLang="is-IS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s-IS" altLang="is-IS" sz="17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altLang="is-IS" sz="17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Баланс </a:t>
            </a:r>
            <a:r>
              <a:rPr lang="is-IS" altLang="is-IS" sz="17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altLang="is-IS" sz="17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ОМ</a:t>
            </a:r>
            <a:r>
              <a:rPr lang="is-IS" altLang="is-IS" sz="17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is-IS" altLang="is-IS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is-IS" altLang="is-IS" sz="17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is-IS" altLang="is-IS" sz="1700" dirty="0" smtClean="0">
                <a:latin typeface="Times New Roman" pitchFamily="18" charset="0"/>
                <a:cs typeface="Times New Roman" pitchFamily="18" charset="0"/>
              </a:rPr>
              <a:t>   =&gt; </a:t>
            </a:r>
            <a:r>
              <a:rPr lang="ru-RU" altLang="is-IS" sz="1700" dirty="0" smtClean="0">
                <a:latin typeface="Times New Roman" pitchFamily="18" charset="0"/>
                <a:cs typeface="Times New Roman" pitchFamily="18" charset="0"/>
              </a:rPr>
              <a:t>Дефицит </a:t>
            </a:r>
            <a:r>
              <a:rPr lang="is-IS" altLang="is-IS" sz="17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altLang="is-IS" sz="1700" dirty="0" smtClean="0">
                <a:latin typeface="Times New Roman" pitchFamily="18" charset="0"/>
                <a:cs typeface="Times New Roman" pitchFamily="18" charset="0"/>
              </a:rPr>
              <a:t>Чистое К/З</a:t>
            </a:r>
            <a:r>
              <a:rPr lang="is-IS" altLang="is-IS" sz="17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altLang="is-IS" sz="1700" dirty="0" smtClean="0">
                <a:latin typeface="Times New Roman" pitchFamily="18" charset="0"/>
                <a:cs typeface="Times New Roman" pitchFamily="18" charset="0"/>
              </a:rPr>
              <a:t>финансируется за счет внутренних средств</a:t>
            </a:r>
            <a:endParaRPr lang="is-IS" altLang="is-IS" sz="1700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lnSpc>
                <a:spcPct val="50000"/>
              </a:lnSpc>
            </a:pPr>
            <a:endParaRPr lang="is-IS" altLang="is-IS" sz="17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is-IS" altLang="is-IS" sz="17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altLang="is-IS" sz="17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Дефицит </a:t>
            </a:r>
            <a:r>
              <a:rPr lang="ru-RU" altLang="is-IS" sz="17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(КС</a:t>
            </a:r>
            <a:r>
              <a:rPr lang="is-IS" altLang="is-IS" sz="17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is-IS" altLang="is-IS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s-IS" altLang="is-IS" sz="17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altLang="is-IS" sz="1700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Дефицит </a:t>
            </a:r>
            <a:r>
              <a:rPr lang="is-IS" altLang="is-IS" sz="1700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altLang="is-IS" sz="1700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ГУ</a:t>
            </a:r>
            <a:r>
              <a:rPr lang="is-IS" altLang="is-IS" sz="1700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is-IS" altLang="is-IS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s-IS" altLang="is-IS" sz="17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altLang="is-IS" sz="17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Дефицит </a:t>
            </a:r>
            <a:r>
              <a:rPr lang="is-IS" altLang="is-IS" sz="17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altLang="is-IS" sz="17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ДХ</a:t>
            </a:r>
            <a:r>
              <a:rPr lang="is-IS" altLang="is-IS" sz="17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is-IS" altLang="is-IS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s-IS" altLang="is-IS" sz="17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= - </a:t>
            </a:r>
            <a:r>
              <a:rPr lang="ru-RU" altLang="is-IS" sz="17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Дефицит </a:t>
            </a:r>
            <a:r>
              <a:rPr lang="is-IS" altLang="is-IS" sz="17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altLang="is-IS" sz="17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ОМ</a:t>
            </a:r>
            <a:r>
              <a:rPr lang="is-IS" altLang="is-IS" sz="17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is-IS" altLang="is-IS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is-IS" altLang="is-IS" sz="17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is-IS" altLang="is-IS" sz="1700" dirty="0">
                <a:latin typeface="Times New Roman" pitchFamily="18" charset="0"/>
                <a:cs typeface="Times New Roman" pitchFamily="18" charset="0"/>
              </a:rPr>
              <a:t>   =&gt; </a:t>
            </a:r>
            <a:r>
              <a:rPr lang="ru-RU" altLang="is-IS" sz="1700" dirty="0" smtClean="0">
                <a:latin typeface="Times New Roman" pitchFamily="18" charset="0"/>
                <a:cs typeface="Times New Roman" pitchFamily="18" charset="0"/>
              </a:rPr>
              <a:t>ГУ</a:t>
            </a:r>
            <a:r>
              <a:rPr lang="is-IS" altLang="is-IS" sz="1700" dirty="0" smtClean="0">
                <a:latin typeface="Times New Roman" pitchFamily="18" charset="0"/>
                <a:cs typeface="Times New Roman" pitchFamily="18" charset="0"/>
              </a:rPr>
              <a:t>↑ </a:t>
            </a:r>
            <a:r>
              <a:rPr lang="ru-RU" altLang="is-IS" sz="1700" dirty="0" smtClean="0">
                <a:latin typeface="Times New Roman" pitchFamily="18" charset="0"/>
                <a:cs typeface="Times New Roman" pitchFamily="18" charset="0"/>
              </a:rPr>
              <a:t>налоги или</a:t>
            </a:r>
            <a:r>
              <a:rPr lang="is-IS" altLang="is-IS" sz="1700" dirty="0" smtClean="0">
                <a:latin typeface="Times New Roman" pitchFamily="18" charset="0"/>
                <a:cs typeface="Times New Roman" pitchFamily="18" charset="0"/>
              </a:rPr>
              <a:t>↓</a:t>
            </a:r>
            <a:r>
              <a:rPr lang="ru-RU" altLang="is-IS" sz="1700" dirty="0" smtClean="0">
                <a:latin typeface="Times New Roman" pitchFamily="18" charset="0"/>
                <a:cs typeface="Times New Roman" pitchFamily="18" charset="0"/>
              </a:rPr>
              <a:t>расходы</a:t>
            </a:r>
            <a:endParaRPr lang="is-IS" altLang="is-IS" sz="17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lnSpc>
                <a:spcPct val="50000"/>
              </a:lnSpc>
            </a:pPr>
            <a:endParaRPr lang="is-IS" altLang="is-IS" sz="17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is-IS" altLang="is-IS" sz="20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altLang="is-IS" sz="2000" dirty="0" smtClean="0">
                <a:latin typeface="Times New Roman" pitchFamily="18" charset="0"/>
                <a:cs typeface="Times New Roman" pitchFamily="18" charset="0"/>
              </a:rPr>
              <a:t>Фискальная политика</a:t>
            </a:r>
            <a:r>
              <a:rPr lang="is-IS" altLang="is-IS" sz="2000" dirty="0" smtClean="0"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ru-RU" altLang="is-IS" sz="2000" dirty="0" smtClean="0">
                <a:latin typeface="Times New Roman" pitchFamily="18" charset="0"/>
                <a:cs typeface="Times New Roman" pitchFamily="18" charset="0"/>
              </a:rPr>
              <a:t>много комбинаций</a:t>
            </a:r>
            <a:endParaRPr lang="is-IS" altLang="is-IS" sz="20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endParaRPr lang="en-US" altLang="is-IS" sz="2000" dirty="0"/>
          </a:p>
        </p:txBody>
      </p:sp>
      <p:sp>
        <p:nvSpPr>
          <p:cNvPr id="124947" name="Line 19"/>
          <p:cNvSpPr>
            <a:spLocks noChangeShapeType="1"/>
          </p:cNvSpPr>
          <p:nvPr/>
        </p:nvSpPr>
        <p:spPr bwMode="auto">
          <a:xfrm>
            <a:off x="457200" y="533400"/>
            <a:ext cx="83058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124948" name="Line 20"/>
          <p:cNvSpPr>
            <a:spLocks noChangeShapeType="1"/>
          </p:cNvSpPr>
          <p:nvPr/>
        </p:nvSpPr>
        <p:spPr bwMode="auto">
          <a:xfrm>
            <a:off x="381000" y="6477000"/>
            <a:ext cx="83058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4381500" y="2420888"/>
            <a:ext cx="1905000" cy="1295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is-IS" altLang="is-IS" sz="1700" dirty="0">
                <a:latin typeface="Times New Roman" pitchFamily="18" charset="0"/>
                <a:cs typeface="Times New Roman" pitchFamily="18" charset="0"/>
              </a:rPr>
              <a:t>+  </a:t>
            </a:r>
            <a:r>
              <a:rPr lang="ru-RU" altLang="is-IS" sz="1700" dirty="0" smtClean="0">
                <a:latin typeface="Times New Roman" pitchFamily="18" charset="0"/>
                <a:cs typeface="Times New Roman" pitchFamily="18" charset="0"/>
              </a:rPr>
              <a:t>Доходы</a:t>
            </a:r>
            <a:endParaRPr lang="is-IS" altLang="is-IS" sz="17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Tx/>
              <a:buChar char="-"/>
            </a:pPr>
            <a:r>
              <a:rPr lang="is-IS" altLang="is-IS" sz="1700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is-IS" sz="1700" dirty="0" smtClean="0">
                <a:latin typeface="Times New Roman" pitchFamily="18" charset="0"/>
                <a:cs typeface="Times New Roman" pitchFamily="18" charset="0"/>
              </a:rPr>
              <a:t>Расходы</a:t>
            </a:r>
            <a:endParaRPr lang="is-IS" altLang="is-IS" sz="17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lnSpc>
                <a:spcPct val="30000"/>
              </a:lnSpc>
            </a:pPr>
            <a:endParaRPr lang="is-IS" altLang="is-IS" sz="17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is-IS" altLang="is-IS" sz="17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=  </a:t>
            </a:r>
            <a:r>
              <a:rPr lang="ru-RU" altLang="is-IS" sz="17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Чистое К</a:t>
            </a:r>
            <a:r>
              <a:rPr lang="is-IS" altLang="is-IS" sz="17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altLang="is-IS" sz="17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endParaRPr lang="is-IS" altLang="is-IS" sz="17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lnSpc>
                <a:spcPct val="30000"/>
              </a:lnSpc>
            </a:pPr>
            <a:r>
              <a:rPr lang="is-IS" altLang="is-IS" sz="17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0" hangingPunct="0"/>
            <a:r>
              <a:rPr lang="is-IS" altLang="is-IS" sz="1700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altLang="is-IS" sz="1700" dirty="0" smtClean="0">
                <a:latin typeface="Times New Roman" pitchFamily="18" charset="0"/>
                <a:cs typeface="Times New Roman" pitchFamily="18" charset="0"/>
              </a:rPr>
              <a:t>Финансирование</a:t>
            </a:r>
            <a:endParaRPr lang="en-US" altLang="is-IS" sz="1600" dirty="0"/>
          </a:p>
        </p:txBody>
      </p:sp>
    </p:spTree>
    <p:extLst>
      <p:ext uri="{BB962C8B-B14F-4D97-AF65-F5344CB8AC3E}">
        <p14:creationId xmlns:p14="http://schemas.microsoft.com/office/powerpoint/2010/main" val="1194866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914399" y="88261"/>
            <a:ext cx="7134225" cy="446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ru-RU" altLang="is-IS" sz="23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Непоследовательность фискальной политики</a:t>
            </a:r>
            <a:endParaRPr lang="en-US" altLang="is-IS" sz="2300" b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6586060"/>
              </p:ext>
            </p:extLst>
          </p:nvPr>
        </p:nvGraphicFramePr>
        <p:xfrm>
          <a:off x="763960" y="1268760"/>
          <a:ext cx="7490738" cy="44640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116632"/>
            <a:ext cx="8496944" cy="72008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вопросы при классификации единиц государственного сектора</a:t>
            </a:r>
            <a:endParaRPr lang="is-IS" sz="2400" b="1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97213" y="772584"/>
            <a:ext cx="784887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Резидентский статус</a:t>
            </a:r>
            <a:endParaRPr lang="en-US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Институциональные единицы – статистический классификатор единиц государственного сектора</a:t>
            </a:r>
            <a:endParaRPr lang="en-US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Государственный контроль</a:t>
            </a:r>
            <a:endParaRPr lang="en-US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AutoNum type="arabicPeriod"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Рыночные производители против нерыночных производителей</a:t>
            </a:r>
            <a:endParaRPr lang="en-US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AutoNum type="arabicPeriod"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рыночные цены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экономически значимые цены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342900" indent="-342900">
              <a:buFontTx/>
              <a:buAutoNum type="arabicPeriod"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надо рассматривать государственный сектор в целом – фискальная политика!</a:t>
            </a:r>
            <a:endParaRPr lang="en-US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2274627" y="3039250"/>
            <a:ext cx="1295400" cy="86272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altLang="is-IS" sz="1400" dirty="0" smtClean="0"/>
              <a:t>Финансовые</a:t>
            </a:r>
          </a:p>
          <a:p>
            <a:r>
              <a:rPr lang="ru-RU" altLang="is-IS" sz="1400" dirty="0" smtClean="0"/>
              <a:t>корпорации</a:t>
            </a:r>
            <a:endParaRPr lang="en-US" altLang="is-IS" sz="1400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826827" y="3056384"/>
            <a:ext cx="1295400" cy="86272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altLang="is-IS" sz="1400" dirty="0" smtClean="0"/>
              <a:t>Нефинансовые</a:t>
            </a:r>
          </a:p>
          <a:p>
            <a:r>
              <a:rPr lang="ru-RU" altLang="is-IS" sz="1400" dirty="0" smtClean="0"/>
              <a:t> корпорации</a:t>
            </a:r>
            <a:endParaRPr lang="en-US" altLang="is-IS" sz="1400" dirty="0"/>
          </a:p>
        </p:txBody>
      </p: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3722427" y="3080908"/>
            <a:ext cx="1295400" cy="862724"/>
          </a:xfrm>
          <a:prstGeom prst="rect">
            <a:avLst/>
          </a:prstGeom>
          <a:gradFill>
            <a:gsLst>
              <a:gs pos="0">
                <a:srgbClr val="FDB1F8"/>
              </a:gs>
              <a:gs pos="50000">
                <a:srgbClr val="FB9BDB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altLang="is-IS" sz="1400" dirty="0" smtClean="0"/>
              <a:t>Государственное</a:t>
            </a:r>
            <a:br>
              <a:rPr lang="ru-RU" altLang="is-IS" sz="1400" dirty="0" smtClean="0"/>
            </a:br>
            <a:r>
              <a:rPr lang="ru-RU" altLang="is-IS" sz="1400" dirty="0" smtClean="0"/>
              <a:t>управление</a:t>
            </a:r>
            <a:endParaRPr lang="en-US" altLang="is-IS" sz="1400" dirty="0"/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5170227" y="3080908"/>
            <a:ext cx="1295400" cy="86272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altLang="is-IS" sz="1200" dirty="0" smtClean="0"/>
              <a:t>Некоммерческие</a:t>
            </a:r>
          </a:p>
          <a:p>
            <a:r>
              <a:rPr lang="ru-RU" altLang="is-IS" sz="1200" dirty="0" smtClean="0"/>
              <a:t>организации,</a:t>
            </a:r>
          </a:p>
          <a:p>
            <a:r>
              <a:rPr lang="ru-RU" altLang="is-IS" sz="1200" dirty="0" smtClean="0"/>
              <a:t>обслуживающие</a:t>
            </a:r>
          </a:p>
          <a:p>
            <a:r>
              <a:rPr lang="ru-RU" altLang="is-IS" sz="1200" dirty="0" smtClean="0"/>
              <a:t>домашние хозяйства</a:t>
            </a:r>
            <a:endParaRPr lang="en-US" altLang="is-IS" sz="1200" dirty="0"/>
          </a:p>
        </p:txBody>
      </p:sp>
      <p:sp>
        <p:nvSpPr>
          <p:cNvPr id="25" name="Line 25"/>
          <p:cNvSpPr>
            <a:spLocks noChangeShapeType="1"/>
          </p:cNvSpPr>
          <p:nvPr/>
        </p:nvSpPr>
        <p:spPr bwMode="auto">
          <a:xfrm flipH="1">
            <a:off x="750627" y="4083944"/>
            <a:ext cx="43434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26" name="Line 26"/>
          <p:cNvSpPr>
            <a:spLocks noChangeShapeType="1"/>
          </p:cNvSpPr>
          <p:nvPr/>
        </p:nvSpPr>
        <p:spPr bwMode="auto">
          <a:xfrm>
            <a:off x="5094027" y="3004708"/>
            <a:ext cx="0" cy="1079236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27" name="Line 27"/>
          <p:cNvSpPr>
            <a:spLocks noChangeShapeType="1"/>
          </p:cNvSpPr>
          <p:nvPr/>
        </p:nvSpPr>
        <p:spPr bwMode="auto">
          <a:xfrm>
            <a:off x="3646227" y="3004708"/>
            <a:ext cx="14478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28" name="Line 28"/>
          <p:cNvSpPr>
            <a:spLocks noChangeShapeType="1"/>
          </p:cNvSpPr>
          <p:nvPr/>
        </p:nvSpPr>
        <p:spPr bwMode="auto">
          <a:xfrm flipV="1">
            <a:off x="3646227" y="3004708"/>
            <a:ext cx="0" cy="698236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29" name="Line 29"/>
          <p:cNvSpPr>
            <a:spLocks noChangeShapeType="1"/>
          </p:cNvSpPr>
          <p:nvPr/>
        </p:nvSpPr>
        <p:spPr bwMode="auto">
          <a:xfrm>
            <a:off x="783291" y="3693181"/>
            <a:ext cx="28956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30" name="Line 30"/>
          <p:cNvSpPr>
            <a:spLocks noChangeShapeType="1"/>
          </p:cNvSpPr>
          <p:nvPr/>
        </p:nvSpPr>
        <p:spPr bwMode="auto">
          <a:xfrm>
            <a:off x="783291" y="3702944"/>
            <a:ext cx="0" cy="3810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31" name="Text Box 32"/>
          <p:cNvSpPr txBox="1">
            <a:spLocks noChangeArrowheads="1"/>
          </p:cNvSpPr>
          <p:nvPr/>
        </p:nvSpPr>
        <p:spPr bwMode="auto">
          <a:xfrm>
            <a:off x="1588827" y="3683282"/>
            <a:ext cx="57579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ru-RU" altLang="is-IS" sz="1100" dirty="0" smtClean="0"/>
              <a:t>ГНФК</a:t>
            </a:r>
            <a:endParaRPr lang="en-US" altLang="is-IS" sz="1100" dirty="0"/>
          </a:p>
        </p:txBody>
      </p:sp>
      <p:sp>
        <p:nvSpPr>
          <p:cNvPr id="32" name="Text Box 33"/>
          <p:cNvSpPr txBox="1">
            <a:spLocks noChangeArrowheads="1"/>
          </p:cNvSpPr>
          <p:nvPr/>
        </p:nvSpPr>
        <p:spPr bwMode="auto">
          <a:xfrm>
            <a:off x="3112827" y="3690980"/>
            <a:ext cx="473206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ru-RU" altLang="is-IS" sz="1100" dirty="0" smtClean="0"/>
              <a:t>ГФК</a:t>
            </a:r>
            <a:endParaRPr lang="en-US" altLang="is-IS" sz="1100" dirty="0"/>
          </a:p>
        </p:txBody>
      </p:sp>
      <p:sp>
        <p:nvSpPr>
          <p:cNvPr id="34" name="Text Box 35"/>
          <p:cNvSpPr txBox="1">
            <a:spLocks noChangeArrowheads="1"/>
          </p:cNvSpPr>
          <p:nvPr/>
        </p:nvSpPr>
        <p:spPr bwMode="auto">
          <a:xfrm>
            <a:off x="750627" y="2776108"/>
            <a:ext cx="150855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ru-RU" altLang="is-IS" sz="1400" b="1" dirty="0" smtClean="0">
                <a:solidFill>
                  <a:srgbClr val="000099"/>
                </a:solidFill>
              </a:rPr>
              <a:t>Частный сектор</a:t>
            </a:r>
            <a:endParaRPr lang="en-US" altLang="is-IS" sz="1400" b="1" dirty="0">
              <a:solidFill>
                <a:srgbClr val="000099"/>
              </a:solidFill>
            </a:endParaRPr>
          </a:p>
        </p:txBody>
      </p:sp>
      <p:sp>
        <p:nvSpPr>
          <p:cNvPr id="35" name="Line 4"/>
          <p:cNvSpPr>
            <a:spLocks noChangeShapeType="1"/>
          </p:cNvSpPr>
          <p:nvPr/>
        </p:nvSpPr>
        <p:spPr bwMode="auto">
          <a:xfrm flipH="1">
            <a:off x="2688291" y="4221088"/>
            <a:ext cx="34290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s-IS"/>
          </a:p>
        </p:txBody>
      </p:sp>
      <p:sp>
        <p:nvSpPr>
          <p:cNvPr id="36" name="Line 6"/>
          <p:cNvSpPr>
            <a:spLocks noChangeShapeType="1"/>
          </p:cNvSpPr>
          <p:nvPr/>
        </p:nvSpPr>
        <p:spPr bwMode="auto">
          <a:xfrm>
            <a:off x="2688291" y="4221088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37" name="Line 7"/>
          <p:cNvSpPr>
            <a:spLocks noChangeShapeType="1"/>
          </p:cNvSpPr>
          <p:nvPr/>
        </p:nvSpPr>
        <p:spPr bwMode="auto">
          <a:xfrm>
            <a:off x="4364691" y="3951329"/>
            <a:ext cx="2716" cy="50964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38" name="Line 8"/>
          <p:cNvSpPr>
            <a:spLocks noChangeShapeType="1"/>
          </p:cNvSpPr>
          <p:nvPr/>
        </p:nvSpPr>
        <p:spPr bwMode="auto">
          <a:xfrm>
            <a:off x="6117291" y="4221088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39" name="Rectangle 9"/>
          <p:cNvSpPr>
            <a:spLocks noChangeArrowheads="1"/>
          </p:cNvSpPr>
          <p:nvPr/>
        </p:nvSpPr>
        <p:spPr bwMode="auto">
          <a:xfrm>
            <a:off x="3678891" y="4460975"/>
            <a:ext cx="1447800" cy="656166"/>
          </a:xfrm>
          <a:prstGeom prst="rect">
            <a:avLst/>
          </a:prstGeom>
          <a:gradFill>
            <a:gsLst>
              <a:gs pos="0">
                <a:schemeClr val="bg2">
                  <a:lumMod val="90000"/>
                </a:schemeClr>
              </a:gs>
              <a:gs pos="50000">
                <a:schemeClr val="bg2">
                  <a:lumMod val="75000"/>
                </a:schemeClr>
              </a:gs>
              <a:gs pos="100000">
                <a:schemeClr val="bg2">
                  <a:lumMod val="90000"/>
                </a:schemeClr>
              </a:gs>
            </a:gsLst>
            <a:lin ang="5400000" scaled="0"/>
          </a:gra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sz="1400" dirty="0" smtClean="0"/>
              <a:t>Региональные</a:t>
            </a:r>
            <a:br>
              <a:rPr lang="ru-RU" sz="1400" dirty="0" smtClean="0"/>
            </a:br>
            <a:r>
              <a:rPr lang="ru-RU" sz="1400" dirty="0" smtClean="0"/>
              <a:t>органы </a:t>
            </a:r>
            <a:r>
              <a:rPr lang="ru-RU" sz="1400" dirty="0"/>
              <a:t>управления</a:t>
            </a:r>
            <a:endParaRPr lang="en-US" altLang="is-IS" sz="1400" dirty="0"/>
          </a:p>
        </p:txBody>
      </p:sp>
      <p:sp>
        <p:nvSpPr>
          <p:cNvPr id="40" name="Rectangle 10"/>
          <p:cNvSpPr>
            <a:spLocks noChangeArrowheads="1"/>
          </p:cNvSpPr>
          <p:nvPr/>
        </p:nvSpPr>
        <p:spPr bwMode="auto">
          <a:xfrm>
            <a:off x="1987290" y="4460975"/>
            <a:ext cx="1447800" cy="656166"/>
          </a:xfrm>
          <a:prstGeom prst="rect">
            <a:avLst/>
          </a:prstGeom>
          <a:gradFill>
            <a:gsLst>
              <a:gs pos="0">
                <a:schemeClr val="bg2">
                  <a:lumMod val="90000"/>
                </a:schemeClr>
              </a:gs>
              <a:gs pos="50000">
                <a:schemeClr val="bg2">
                  <a:lumMod val="75000"/>
                </a:schemeClr>
              </a:gs>
              <a:gs pos="100000">
                <a:schemeClr val="bg2">
                  <a:lumMod val="90000"/>
                </a:schemeClr>
              </a:gs>
            </a:gsLst>
            <a:lin ang="5400000" scaled="0"/>
          </a:gra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sz="1400" dirty="0" smtClean="0"/>
              <a:t>Центральные</a:t>
            </a:r>
            <a:br>
              <a:rPr lang="ru-RU" sz="1400" dirty="0" smtClean="0"/>
            </a:br>
            <a:r>
              <a:rPr lang="ru-RU" sz="1400" dirty="0" smtClean="0"/>
              <a:t>органы </a:t>
            </a:r>
            <a:r>
              <a:rPr lang="ru-RU" sz="1400" dirty="0"/>
              <a:t>управления</a:t>
            </a:r>
            <a:endParaRPr lang="en-US" altLang="is-IS" sz="1400" dirty="0"/>
          </a:p>
        </p:txBody>
      </p:sp>
      <p:sp>
        <p:nvSpPr>
          <p:cNvPr id="41" name="Rectangle 24"/>
          <p:cNvSpPr>
            <a:spLocks noChangeArrowheads="1"/>
          </p:cNvSpPr>
          <p:nvPr/>
        </p:nvSpPr>
        <p:spPr bwMode="auto">
          <a:xfrm>
            <a:off x="6574491" y="3080908"/>
            <a:ext cx="1295400" cy="87042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altLang="is-IS" sz="1400" dirty="0" smtClean="0"/>
              <a:t>Домохозяйства</a:t>
            </a:r>
            <a:endParaRPr lang="en-US" altLang="is-IS" sz="1400" dirty="0"/>
          </a:p>
          <a:p>
            <a:endParaRPr lang="en-US" altLang="is-IS" sz="1400" dirty="0"/>
          </a:p>
          <a:p>
            <a:endParaRPr lang="en-US" altLang="is-IS" sz="1400" dirty="0"/>
          </a:p>
        </p:txBody>
      </p:sp>
      <p:sp>
        <p:nvSpPr>
          <p:cNvPr id="42" name="Text Box 34"/>
          <p:cNvSpPr txBox="1">
            <a:spLocks noChangeArrowheads="1"/>
          </p:cNvSpPr>
          <p:nvPr/>
        </p:nvSpPr>
        <p:spPr bwMode="auto">
          <a:xfrm>
            <a:off x="3722427" y="2734450"/>
            <a:ext cx="219246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ru-RU" altLang="is-IS" sz="1400" b="1" dirty="0" smtClean="0">
                <a:solidFill>
                  <a:srgbClr val="FF0000"/>
                </a:solidFill>
              </a:rPr>
              <a:t>Государственный сектор</a:t>
            </a:r>
            <a:endParaRPr lang="en-US" altLang="is-IS" sz="1400" b="1" dirty="0">
              <a:solidFill>
                <a:srgbClr val="FF0000"/>
              </a:solidFill>
            </a:endParaRPr>
          </a:p>
        </p:txBody>
      </p:sp>
      <p:sp>
        <p:nvSpPr>
          <p:cNvPr id="43" name="Rectangle 11"/>
          <p:cNvSpPr>
            <a:spLocks noChangeArrowheads="1"/>
          </p:cNvSpPr>
          <p:nvPr/>
        </p:nvSpPr>
        <p:spPr bwMode="auto">
          <a:xfrm>
            <a:off x="5336678" y="4449688"/>
            <a:ext cx="1447800" cy="688294"/>
          </a:xfrm>
          <a:prstGeom prst="rect">
            <a:avLst/>
          </a:prstGeom>
          <a:gradFill>
            <a:gsLst>
              <a:gs pos="0">
                <a:schemeClr val="bg2">
                  <a:lumMod val="90000"/>
                </a:schemeClr>
              </a:gs>
              <a:gs pos="50000">
                <a:schemeClr val="bg2">
                  <a:lumMod val="75000"/>
                </a:schemeClr>
              </a:gs>
              <a:gs pos="100000">
                <a:schemeClr val="bg2">
                  <a:lumMod val="90000"/>
                </a:schemeClr>
              </a:gs>
            </a:gsLst>
            <a:lin ang="5400000" scaled="0"/>
          </a:gra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sz="1400" dirty="0"/>
              <a:t>Местные 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органы </a:t>
            </a:r>
            <a:r>
              <a:rPr lang="ru-RU" sz="1400" dirty="0"/>
              <a:t>управления</a:t>
            </a:r>
            <a:endParaRPr lang="en-US" altLang="is-IS" sz="1400" dirty="0"/>
          </a:p>
        </p:txBody>
      </p:sp>
      <p:sp>
        <p:nvSpPr>
          <p:cNvPr id="44" name="Rectangle 12"/>
          <p:cNvSpPr>
            <a:spLocks noChangeArrowheads="1"/>
          </p:cNvSpPr>
          <p:nvPr/>
        </p:nvSpPr>
        <p:spPr bwMode="auto">
          <a:xfrm>
            <a:off x="3660278" y="5671382"/>
            <a:ext cx="1447800" cy="765114"/>
          </a:xfrm>
          <a:prstGeom prst="rect">
            <a:avLst/>
          </a:prstGeom>
          <a:gradFill>
            <a:gsLst>
              <a:gs pos="0">
                <a:srgbClr val="F5FD87"/>
              </a:gs>
              <a:gs pos="50000">
                <a:srgbClr val="E6F64C"/>
              </a:gs>
              <a:gs pos="100000">
                <a:srgbClr val="F3FE86"/>
              </a:gs>
            </a:gsLst>
            <a:lin ang="5400000" scaled="0"/>
          </a:gra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altLang="is-IS" sz="1400" dirty="0" smtClean="0"/>
              <a:t>Фонды</a:t>
            </a:r>
          </a:p>
          <a:p>
            <a:r>
              <a:rPr lang="ru-RU" altLang="is-IS" sz="1400" dirty="0" smtClean="0"/>
              <a:t>социального</a:t>
            </a:r>
          </a:p>
          <a:p>
            <a:r>
              <a:rPr lang="ru-RU" altLang="is-IS" sz="1400" dirty="0" smtClean="0"/>
              <a:t>обеспечения</a:t>
            </a:r>
            <a:endParaRPr lang="en-US" altLang="is-IS" sz="1400" dirty="0"/>
          </a:p>
        </p:txBody>
      </p:sp>
      <p:sp>
        <p:nvSpPr>
          <p:cNvPr id="45" name="Rectangle 13"/>
          <p:cNvSpPr>
            <a:spLocks noChangeArrowheads="1"/>
          </p:cNvSpPr>
          <p:nvPr/>
        </p:nvSpPr>
        <p:spPr bwMode="auto">
          <a:xfrm>
            <a:off x="1945778" y="5671382"/>
            <a:ext cx="1447800" cy="765114"/>
          </a:xfrm>
          <a:prstGeom prst="rect">
            <a:avLst/>
          </a:prstGeom>
          <a:gradFill>
            <a:gsLst>
              <a:gs pos="0">
                <a:srgbClr val="F5FD87"/>
              </a:gs>
              <a:gs pos="50000">
                <a:srgbClr val="E6F64C"/>
              </a:gs>
              <a:gs pos="100000">
                <a:srgbClr val="F3FE86"/>
              </a:gs>
            </a:gsLst>
            <a:lin ang="5400000" scaled="0"/>
          </a:gra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altLang="is-IS" sz="1400" dirty="0" smtClean="0"/>
              <a:t>Внебюджетные</a:t>
            </a:r>
          </a:p>
          <a:p>
            <a:r>
              <a:rPr lang="ru-RU" altLang="is-IS" sz="1400" dirty="0" smtClean="0"/>
              <a:t>счета</a:t>
            </a:r>
            <a:endParaRPr lang="en-US" altLang="is-IS" sz="1400" dirty="0"/>
          </a:p>
        </p:txBody>
      </p:sp>
      <p:sp>
        <p:nvSpPr>
          <p:cNvPr id="46" name="Line 15"/>
          <p:cNvSpPr>
            <a:spLocks noChangeShapeType="1"/>
          </p:cNvSpPr>
          <p:nvPr/>
        </p:nvSpPr>
        <p:spPr bwMode="auto">
          <a:xfrm flipH="1">
            <a:off x="1069478" y="5393020"/>
            <a:ext cx="32766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s-IS"/>
          </a:p>
        </p:txBody>
      </p:sp>
      <p:sp>
        <p:nvSpPr>
          <p:cNvPr id="47" name="Line 17"/>
          <p:cNvSpPr>
            <a:spLocks noChangeShapeType="1"/>
          </p:cNvSpPr>
          <p:nvPr/>
        </p:nvSpPr>
        <p:spPr bwMode="auto">
          <a:xfrm>
            <a:off x="2669678" y="5137982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48" name="Line 18"/>
          <p:cNvSpPr>
            <a:spLocks noChangeShapeType="1"/>
          </p:cNvSpPr>
          <p:nvPr/>
        </p:nvSpPr>
        <p:spPr bwMode="auto">
          <a:xfrm>
            <a:off x="1069478" y="5404682"/>
            <a:ext cx="0" cy="22937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49" name="Line 19"/>
          <p:cNvSpPr>
            <a:spLocks noChangeShapeType="1"/>
          </p:cNvSpPr>
          <p:nvPr/>
        </p:nvSpPr>
        <p:spPr bwMode="auto">
          <a:xfrm>
            <a:off x="4367407" y="5404682"/>
            <a:ext cx="16770" cy="266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s-IS"/>
          </a:p>
        </p:txBody>
      </p:sp>
      <p:sp>
        <p:nvSpPr>
          <p:cNvPr id="50" name="Rectangle 14"/>
          <p:cNvSpPr>
            <a:spLocks noChangeArrowheads="1"/>
          </p:cNvSpPr>
          <p:nvPr/>
        </p:nvSpPr>
        <p:spPr bwMode="auto">
          <a:xfrm>
            <a:off x="345578" y="5649773"/>
            <a:ext cx="1447800" cy="786723"/>
          </a:xfrm>
          <a:prstGeom prst="rect">
            <a:avLst/>
          </a:prstGeom>
          <a:gradFill>
            <a:gsLst>
              <a:gs pos="0">
                <a:srgbClr val="F5FD87"/>
              </a:gs>
              <a:gs pos="50000">
                <a:srgbClr val="E6F64C"/>
              </a:gs>
              <a:gs pos="100000">
                <a:srgbClr val="F3FE86"/>
              </a:gs>
            </a:gsLst>
            <a:lin ang="5400000" scaled="0"/>
          </a:gra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altLang="is-IS" sz="1400" dirty="0" smtClean="0"/>
              <a:t>Бюджетные</a:t>
            </a:r>
          </a:p>
          <a:p>
            <a:r>
              <a:rPr lang="ru-RU" altLang="is-IS" sz="1400" dirty="0" smtClean="0"/>
              <a:t>счета</a:t>
            </a:r>
          </a:p>
        </p:txBody>
      </p:sp>
    </p:spTree>
    <p:extLst>
      <p:ext uri="{BB962C8B-B14F-4D97-AF65-F5344CB8AC3E}">
        <p14:creationId xmlns:p14="http://schemas.microsoft.com/office/powerpoint/2010/main" val="172697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476672"/>
            <a:ext cx="7772400" cy="590465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buFontTx/>
              <a:buNone/>
            </a:pPr>
            <a:endParaRPr lang="en-US" sz="1500" dirty="0" smtClean="0">
              <a:solidFill>
                <a:srgbClr val="000000"/>
              </a:solidFill>
              <a:ea typeface="Times New Roman" pitchFamily="18" charset="0"/>
              <a:cs typeface="Arial" charset="0"/>
            </a:endParaRPr>
          </a:p>
          <a:p>
            <a:pPr eaLnBrk="1" hangingPunct="1">
              <a:buFontTx/>
              <a:buNone/>
            </a:pPr>
            <a:endParaRPr lang="en-US" sz="1500" dirty="0" smtClean="0">
              <a:solidFill>
                <a:srgbClr val="000000"/>
              </a:solidFill>
              <a:ea typeface="Times New Roman" pitchFamily="18" charset="0"/>
              <a:cs typeface="Arial" charset="0"/>
            </a:endParaRPr>
          </a:p>
          <a:p>
            <a:pPr eaLnBrk="1" hangingPunct="1">
              <a:buFontTx/>
              <a:buNone/>
            </a:pPr>
            <a:endParaRPr lang="en-US" sz="1500" dirty="0" smtClean="0">
              <a:solidFill>
                <a:srgbClr val="000000"/>
              </a:solidFill>
              <a:ea typeface="Times New Roman" pitchFamily="18" charset="0"/>
              <a:cs typeface="Arial" charset="0"/>
            </a:endParaRPr>
          </a:p>
          <a:p>
            <a:pPr eaLnBrk="1" hangingPunct="1">
              <a:buFontTx/>
              <a:buNone/>
            </a:pPr>
            <a:endParaRPr lang="en-US" sz="1500" dirty="0" smtClean="0">
              <a:solidFill>
                <a:srgbClr val="000000"/>
              </a:solidFill>
              <a:ea typeface="Times New Roman" pitchFamily="18" charset="0"/>
              <a:cs typeface="Arial" charset="0"/>
            </a:endParaRPr>
          </a:p>
          <a:p>
            <a:pPr eaLnBrk="1" hangingPunct="1">
              <a:buFontTx/>
              <a:buNone/>
            </a:pPr>
            <a:endParaRPr lang="en-US" sz="1500" dirty="0" smtClean="0">
              <a:solidFill>
                <a:srgbClr val="000000"/>
              </a:solidFill>
              <a:ea typeface="Times New Roman" pitchFamily="18" charset="0"/>
              <a:cs typeface="Arial" charset="0"/>
            </a:endParaRPr>
          </a:p>
          <a:p>
            <a:pPr eaLnBrk="1" hangingPunct="1">
              <a:buFontTx/>
              <a:buNone/>
            </a:pPr>
            <a:endParaRPr lang="en-US" sz="1500" dirty="0" smtClean="0">
              <a:solidFill>
                <a:srgbClr val="000000"/>
              </a:solidFill>
              <a:ea typeface="Times New Roman" pitchFamily="18" charset="0"/>
              <a:cs typeface="Arial" charset="0"/>
            </a:endParaRPr>
          </a:p>
          <a:p>
            <a:pPr eaLnBrk="1" hangingPunct="1">
              <a:buFontTx/>
              <a:buNone/>
            </a:pPr>
            <a:endParaRPr lang="en-US" sz="1500" dirty="0" smtClean="0">
              <a:solidFill>
                <a:srgbClr val="000000"/>
              </a:solidFill>
              <a:ea typeface="Times New Roman" pitchFamily="18" charset="0"/>
              <a:cs typeface="Arial" charset="0"/>
            </a:endParaRPr>
          </a:p>
          <a:p>
            <a:pPr eaLnBrk="1" hangingPunct="1">
              <a:buFontTx/>
              <a:buNone/>
            </a:pPr>
            <a:endParaRPr lang="en-US" sz="1500" dirty="0" smtClean="0">
              <a:solidFill>
                <a:srgbClr val="000000"/>
              </a:solidFill>
              <a:ea typeface="Times New Roman" pitchFamily="18" charset="0"/>
              <a:cs typeface="Arial" charset="0"/>
            </a:endParaRPr>
          </a:p>
        </p:txBody>
      </p:sp>
      <p:sp>
        <p:nvSpPr>
          <p:cNvPr id="34821" name="Line 5"/>
          <p:cNvSpPr>
            <a:spLocks noChangeShapeType="1"/>
          </p:cNvSpPr>
          <p:nvPr/>
        </p:nvSpPr>
        <p:spPr bwMode="auto">
          <a:xfrm>
            <a:off x="2063316" y="1124744"/>
            <a:ext cx="0" cy="348533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34823" name="Line 7"/>
          <p:cNvSpPr>
            <a:spLocks noChangeShapeType="1"/>
          </p:cNvSpPr>
          <p:nvPr/>
        </p:nvSpPr>
        <p:spPr bwMode="auto">
          <a:xfrm>
            <a:off x="2809172" y="908721"/>
            <a:ext cx="826724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34825" name="Line 9"/>
          <p:cNvSpPr>
            <a:spLocks noChangeShapeType="1"/>
          </p:cNvSpPr>
          <p:nvPr/>
        </p:nvSpPr>
        <p:spPr bwMode="auto">
          <a:xfrm flipV="1">
            <a:off x="5344565" y="936470"/>
            <a:ext cx="853033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34828" name="Line 12"/>
          <p:cNvSpPr>
            <a:spLocks noChangeShapeType="1"/>
          </p:cNvSpPr>
          <p:nvPr/>
        </p:nvSpPr>
        <p:spPr bwMode="auto">
          <a:xfrm flipH="1" flipV="1">
            <a:off x="2807881" y="4573175"/>
            <a:ext cx="885649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34829" name="Text Box 13"/>
          <p:cNvSpPr txBox="1">
            <a:spLocks noChangeArrowheads="1"/>
          </p:cNvSpPr>
          <p:nvPr/>
        </p:nvSpPr>
        <p:spPr bwMode="auto">
          <a:xfrm>
            <a:off x="3059832" y="695294"/>
            <a:ext cx="432048" cy="228600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900" dirty="0" smtClean="0">
                <a:latin typeface="Times New Roman" pitchFamily="18" charset="0"/>
              </a:rPr>
              <a:t>Нет</a:t>
            </a:r>
            <a:endParaRPr lang="en-US" sz="900" dirty="0">
              <a:latin typeface="Times New Roman" pitchFamily="18" charset="0"/>
            </a:endParaRPr>
          </a:p>
        </p:txBody>
      </p:sp>
      <p:sp>
        <p:nvSpPr>
          <p:cNvPr id="34833" name="Text Box 17"/>
          <p:cNvSpPr txBox="1">
            <a:spLocks noChangeArrowheads="1"/>
          </p:cNvSpPr>
          <p:nvPr/>
        </p:nvSpPr>
        <p:spPr bwMode="auto">
          <a:xfrm>
            <a:off x="2079092" y="1171881"/>
            <a:ext cx="457200" cy="2286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900" dirty="0" smtClean="0">
                <a:latin typeface="Times New Roman" pitchFamily="18" charset="0"/>
              </a:rPr>
              <a:t>Да</a:t>
            </a:r>
            <a:endParaRPr lang="en-US" sz="900" dirty="0">
              <a:latin typeface="Times New Roman" pitchFamily="18" charset="0"/>
            </a:endParaRPr>
          </a:p>
        </p:txBody>
      </p:sp>
      <p:sp>
        <p:nvSpPr>
          <p:cNvPr id="34835" name="Line 19"/>
          <p:cNvSpPr>
            <a:spLocks noChangeShapeType="1"/>
          </p:cNvSpPr>
          <p:nvPr/>
        </p:nvSpPr>
        <p:spPr bwMode="auto">
          <a:xfrm flipH="1">
            <a:off x="2760967" y="1772817"/>
            <a:ext cx="873603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34836" name="Line 20"/>
          <p:cNvSpPr>
            <a:spLocks noChangeShapeType="1"/>
          </p:cNvSpPr>
          <p:nvPr/>
        </p:nvSpPr>
        <p:spPr bwMode="auto">
          <a:xfrm>
            <a:off x="2051720" y="5661247"/>
            <a:ext cx="11596" cy="15374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34839" name="Line 23"/>
          <p:cNvSpPr>
            <a:spLocks noChangeShapeType="1"/>
          </p:cNvSpPr>
          <p:nvPr/>
        </p:nvSpPr>
        <p:spPr bwMode="auto">
          <a:xfrm>
            <a:off x="457200" y="6553200"/>
            <a:ext cx="8229600" cy="0"/>
          </a:xfrm>
          <a:prstGeom prst="line">
            <a:avLst/>
          </a:prstGeom>
          <a:noFill/>
          <a:ln w="19050">
            <a:solidFill>
              <a:srgbClr val="0033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467544" y="28636"/>
            <a:ext cx="8229600" cy="44803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rm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>
              <a:buFont typeface="Georgia" pitchFamily="18" charset="0"/>
              <a:buNone/>
            </a:pPr>
            <a:r>
              <a:rPr lang="ru-RU" sz="16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принятия решений по секторной классификаций государственных структур</a:t>
            </a:r>
            <a:endParaRPr lang="en-US" sz="16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Hexagon 2"/>
          <p:cNvSpPr/>
          <p:nvPr/>
        </p:nvSpPr>
        <p:spPr>
          <a:xfrm>
            <a:off x="1307232" y="692696"/>
            <a:ext cx="1512168" cy="432048"/>
          </a:xfrm>
          <a:prstGeom prst="hexagon">
            <a:avLst/>
          </a:prstGeom>
          <a:solidFill>
            <a:schemeClr val="accent5">
              <a:lumMod val="20000"/>
              <a:lumOff val="8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Является </a:t>
            </a:r>
            <a:r>
              <a:rPr lang="ru-RU" sz="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 субъект </a:t>
            </a:r>
            <a:r>
              <a:rPr lang="ru-RU" sz="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резидентом</a:t>
            </a:r>
            <a:r>
              <a:rPr lang="ru-RU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en-US" sz="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Hexagon 26"/>
          <p:cNvSpPr/>
          <p:nvPr/>
        </p:nvSpPr>
        <p:spPr>
          <a:xfrm>
            <a:off x="1295714" y="1473277"/>
            <a:ext cx="1528008" cy="432048"/>
          </a:xfrm>
          <a:prstGeom prst="hexagon">
            <a:avLst/>
          </a:prstGeom>
          <a:solidFill>
            <a:schemeClr val="accent5">
              <a:lumMod val="20000"/>
              <a:lumOff val="8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Является ли субъект </a:t>
            </a:r>
            <a:r>
              <a:rPr lang="ru-RU" sz="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институциональной единицей</a:t>
            </a:r>
            <a:r>
              <a:rPr lang="en-US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en-US" sz="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Hexagon 27"/>
          <p:cNvSpPr/>
          <p:nvPr/>
        </p:nvSpPr>
        <p:spPr>
          <a:xfrm>
            <a:off x="1307232" y="2204864"/>
            <a:ext cx="1512168" cy="432048"/>
          </a:xfrm>
          <a:prstGeom prst="hexagon">
            <a:avLst/>
          </a:prstGeom>
          <a:solidFill>
            <a:schemeClr val="accent5">
              <a:lumMod val="20000"/>
              <a:lumOff val="8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Контролируется </a:t>
            </a:r>
            <a:r>
              <a:rPr lang="ru-RU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 единица </a:t>
            </a:r>
            <a:r>
              <a:rPr lang="ru-RU" sz="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государством</a:t>
            </a:r>
            <a:r>
              <a:rPr lang="ru-RU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en-US" sz="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Hexagon 28"/>
          <p:cNvSpPr/>
          <p:nvPr/>
        </p:nvSpPr>
        <p:spPr>
          <a:xfrm>
            <a:off x="1323008" y="5085184"/>
            <a:ext cx="1512168" cy="576064"/>
          </a:xfrm>
          <a:prstGeom prst="hexagon">
            <a:avLst/>
          </a:prstGeom>
          <a:solidFill>
            <a:schemeClr val="accent5">
              <a:lumMod val="20000"/>
              <a:lumOff val="8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Производит ли единица финансовые услуги?</a:t>
            </a:r>
            <a:endParaRPr lang="en-US" sz="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Hexagon 29"/>
          <p:cNvSpPr/>
          <p:nvPr/>
        </p:nvSpPr>
        <p:spPr>
          <a:xfrm>
            <a:off x="1295713" y="3662239"/>
            <a:ext cx="1539463" cy="432048"/>
          </a:xfrm>
          <a:prstGeom prst="hexagon">
            <a:avLst/>
          </a:prstGeom>
          <a:solidFill>
            <a:schemeClr val="accent5">
              <a:lumMod val="20000"/>
              <a:lumOff val="8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Является ли единица </a:t>
            </a:r>
            <a:r>
              <a:rPr lang="ru-RU" sz="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рыночным производителем</a:t>
            </a:r>
            <a:r>
              <a:rPr lang="en-US" sz="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en-US" sz="9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Line 5"/>
          <p:cNvSpPr>
            <a:spLocks noChangeShapeType="1"/>
          </p:cNvSpPr>
          <p:nvPr/>
        </p:nvSpPr>
        <p:spPr bwMode="auto">
          <a:xfrm>
            <a:off x="2053444" y="3403312"/>
            <a:ext cx="0" cy="258927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34" name="Line 5"/>
          <p:cNvSpPr>
            <a:spLocks noChangeShapeType="1"/>
          </p:cNvSpPr>
          <p:nvPr/>
        </p:nvSpPr>
        <p:spPr bwMode="auto">
          <a:xfrm flipH="1">
            <a:off x="2051796" y="2636912"/>
            <a:ext cx="1648" cy="339527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35" name="Line 5"/>
          <p:cNvSpPr>
            <a:spLocks noChangeShapeType="1"/>
          </p:cNvSpPr>
          <p:nvPr/>
        </p:nvSpPr>
        <p:spPr bwMode="auto">
          <a:xfrm>
            <a:off x="2053444" y="1905325"/>
            <a:ext cx="0" cy="299539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36" name="Line 5"/>
          <p:cNvSpPr>
            <a:spLocks noChangeShapeType="1"/>
          </p:cNvSpPr>
          <p:nvPr/>
        </p:nvSpPr>
        <p:spPr bwMode="auto">
          <a:xfrm>
            <a:off x="4507203" y="4084473"/>
            <a:ext cx="0" cy="258927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37" name="Line 5"/>
          <p:cNvSpPr>
            <a:spLocks noChangeShapeType="1"/>
          </p:cNvSpPr>
          <p:nvPr/>
        </p:nvSpPr>
        <p:spPr bwMode="auto">
          <a:xfrm flipH="1">
            <a:off x="2051720" y="4789199"/>
            <a:ext cx="76" cy="223977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38" name="Line 5"/>
          <p:cNvSpPr>
            <a:spLocks noChangeShapeType="1"/>
          </p:cNvSpPr>
          <p:nvPr/>
        </p:nvSpPr>
        <p:spPr bwMode="auto">
          <a:xfrm>
            <a:off x="2051797" y="4084473"/>
            <a:ext cx="0" cy="258927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39" name="Text Box 17"/>
          <p:cNvSpPr txBox="1">
            <a:spLocks noChangeArrowheads="1"/>
          </p:cNvSpPr>
          <p:nvPr/>
        </p:nvSpPr>
        <p:spPr bwMode="auto">
          <a:xfrm>
            <a:off x="2090129" y="4857416"/>
            <a:ext cx="457200" cy="2286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900" dirty="0" smtClean="0">
                <a:latin typeface="Times New Roman" pitchFamily="18" charset="0"/>
              </a:rPr>
              <a:t>Да</a:t>
            </a:r>
            <a:endParaRPr lang="en-US" sz="900" dirty="0">
              <a:latin typeface="Times New Roman" pitchFamily="18" charset="0"/>
            </a:endParaRPr>
          </a:p>
        </p:txBody>
      </p:sp>
      <p:sp>
        <p:nvSpPr>
          <p:cNvPr id="40" name="Text Box 17"/>
          <p:cNvSpPr txBox="1">
            <a:spLocks noChangeArrowheads="1"/>
          </p:cNvSpPr>
          <p:nvPr/>
        </p:nvSpPr>
        <p:spPr bwMode="auto">
          <a:xfrm>
            <a:off x="2090129" y="4094287"/>
            <a:ext cx="457200" cy="2286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900" dirty="0" smtClean="0">
                <a:latin typeface="Times New Roman" pitchFamily="18" charset="0"/>
              </a:rPr>
              <a:t>Да</a:t>
            </a:r>
            <a:endParaRPr lang="en-US" sz="900" dirty="0">
              <a:latin typeface="Times New Roman" pitchFamily="18" charset="0"/>
            </a:endParaRPr>
          </a:p>
        </p:txBody>
      </p:sp>
      <p:sp>
        <p:nvSpPr>
          <p:cNvPr id="41" name="Text Box 17"/>
          <p:cNvSpPr txBox="1">
            <a:spLocks noChangeArrowheads="1"/>
          </p:cNvSpPr>
          <p:nvPr/>
        </p:nvSpPr>
        <p:spPr bwMode="auto">
          <a:xfrm>
            <a:off x="2079092" y="3418475"/>
            <a:ext cx="457200" cy="2286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900" dirty="0" smtClean="0">
                <a:latin typeface="Times New Roman" pitchFamily="18" charset="0"/>
              </a:rPr>
              <a:t>ДА</a:t>
            </a:r>
            <a:endParaRPr lang="en-US" sz="900" dirty="0">
              <a:latin typeface="Times New Roman" pitchFamily="18" charset="0"/>
            </a:endParaRPr>
          </a:p>
        </p:txBody>
      </p:sp>
      <p:sp>
        <p:nvSpPr>
          <p:cNvPr id="42" name="Text Box 17"/>
          <p:cNvSpPr txBox="1">
            <a:spLocks noChangeArrowheads="1"/>
          </p:cNvSpPr>
          <p:nvPr/>
        </p:nvSpPr>
        <p:spPr bwMode="auto">
          <a:xfrm>
            <a:off x="2082699" y="2665814"/>
            <a:ext cx="457200" cy="2286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900" dirty="0" smtClean="0">
                <a:latin typeface="Times New Roman" pitchFamily="18" charset="0"/>
              </a:rPr>
              <a:t>Да</a:t>
            </a:r>
            <a:endParaRPr lang="en-US" sz="900" dirty="0">
              <a:latin typeface="Times New Roman" pitchFamily="18" charset="0"/>
            </a:endParaRPr>
          </a:p>
        </p:txBody>
      </p:sp>
      <p:sp>
        <p:nvSpPr>
          <p:cNvPr id="43" name="Text Box 17"/>
          <p:cNvSpPr txBox="1">
            <a:spLocks noChangeArrowheads="1"/>
          </p:cNvSpPr>
          <p:nvPr/>
        </p:nvSpPr>
        <p:spPr bwMode="auto">
          <a:xfrm>
            <a:off x="2082699" y="1932046"/>
            <a:ext cx="457200" cy="2286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900" dirty="0" smtClean="0">
                <a:latin typeface="Times New Roman" pitchFamily="18" charset="0"/>
              </a:rPr>
              <a:t>Да</a:t>
            </a:r>
            <a:endParaRPr lang="en-US" sz="900" dirty="0">
              <a:latin typeface="Times New Roman" pitchFamily="18" charset="0"/>
            </a:endParaRPr>
          </a:p>
        </p:txBody>
      </p:sp>
      <p:sp>
        <p:nvSpPr>
          <p:cNvPr id="44" name="Text Box 17"/>
          <p:cNvSpPr txBox="1">
            <a:spLocks noChangeArrowheads="1"/>
          </p:cNvSpPr>
          <p:nvPr/>
        </p:nvSpPr>
        <p:spPr bwMode="auto">
          <a:xfrm>
            <a:off x="2082699" y="5589240"/>
            <a:ext cx="457200" cy="2286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900" dirty="0" smtClean="0">
                <a:latin typeface="Times New Roman" pitchFamily="18" charset="0"/>
              </a:rPr>
              <a:t>Да</a:t>
            </a:r>
            <a:endParaRPr lang="en-US" sz="900" dirty="0">
              <a:latin typeface="Times New Roman" pitchFamily="18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650317" y="1340768"/>
            <a:ext cx="1713772" cy="564557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Неотъемлемая часть </a:t>
            </a:r>
            <a:r>
              <a:rPr lang="ru-RU" sz="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институциональной </a:t>
            </a:r>
            <a:r>
              <a:rPr lang="ru-RU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единицы, </a:t>
            </a:r>
            <a:r>
              <a:rPr lang="ru-RU" sz="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которая контролирует </a:t>
            </a:r>
            <a:r>
              <a:rPr lang="ru-RU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субъект</a:t>
            </a:r>
            <a:endParaRPr lang="en-US" sz="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1307232" y="2976439"/>
            <a:ext cx="1512168" cy="432048"/>
          </a:xfrm>
          <a:prstGeom prst="roundRect">
            <a:avLst/>
          </a:prstGeom>
          <a:solidFill>
            <a:srgbClr val="B7FCA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Единица государственного сектора</a:t>
            </a:r>
            <a:endParaRPr lang="en-US" sz="1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1295713" y="4357151"/>
            <a:ext cx="1512168" cy="432048"/>
          </a:xfrm>
          <a:prstGeom prst="roundRect">
            <a:avLst/>
          </a:prstGeom>
          <a:solidFill>
            <a:srgbClr val="B7FCA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Государственная корпорация</a:t>
            </a:r>
            <a:endParaRPr lang="en-US" sz="1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Rounded Rectangle 50"/>
          <p:cNvSpPr/>
          <p:nvPr/>
        </p:nvSpPr>
        <p:spPr>
          <a:xfrm>
            <a:off x="1323008" y="5814993"/>
            <a:ext cx="1512168" cy="432048"/>
          </a:xfrm>
          <a:prstGeom prst="roundRect">
            <a:avLst/>
          </a:prstGeom>
          <a:solidFill>
            <a:srgbClr val="B7FCA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Государственная финансовая корпорация</a:t>
            </a:r>
            <a:endParaRPr lang="en-US" sz="1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Rounded Rectangle 51"/>
          <p:cNvSpPr/>
          <p:nvPr/>
        </p:nvSpPr>
        <p:spPr>
          <a:xfrm>
            <a:off x="3635896" y="692697"/>
            <a:ext cx="1713772" cy="43204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Остальной мир</a:t>
            </a:r>
            <a:endParaRPr lang="en-US" sz="1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Line 7"/>
          <p:cNvSpPr>
            <a:spLocks noChangeShapeType="1"/>
          </p:cNvSpPr>
          <p:nvPr/>
        </p:nvSpPr>
        <p:spPr bwMode="auto">
          <a:xfrm>
            <a:off x="2760967" y="1628800"/>
            <a:ext cx="889349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54" name="Text Box 13"/>
          <p:cNvSpPr txBox="1">
            <a:spLocks noChangeArrowheads="1"/>
          </p:cNvSpPr>
          <p:nvPr/>
        </p:nvSpPr>
        <p:spPr bwMode="auto">
          <a:xfrm>
            <a:off x="3059832" y="1400498"/>
            <a:ext cx="432048" cy="228600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900" dirty="0" smtClean="0">
                <a:latin typeface="Times New Roman" pitchFamily="18" charset="0"/>
              </a:rPr>
              <a:t>Нет</a:t>
            </a:r>
            <a:endParaRPr lang="en-US" sz="900" dirty="0">
              <a:latin typeface="Times New Roman" pitchFamily="18" charset="0"/>
            </a:endParaRPr>
          </a:p>
        </p:txBody>
      </p:sp>
      <p:sp>
        <p:nvSpPr>
          <p:cNvPr id="55" name="Rounded Rectangle 54"/>
          <p:cNvSpPr/>
          <p:nvPr/>
        </p:nvSpPr>
        <p:spPr>
          <a:xfrm>
            <a:off x="3630793" y="2204864"/>
            <a:ext cx="1713772" cy="43204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Домохозяйства</a:t>
            </a:r>
            <a:r>
              <a:rPr lang="en-US" sz="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НКОДХ или частная корпорация</a:t>
            </a:r>
            <a:endParaRPr lang="en-US" sz="9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Line 7"/>
          <p:cNvSpPr>
            <a:spLocks noChangeShapeType="1"/>
          </p:cNvSpPr>
          <p:nvPr/>
        </p:nvSpPr>
        <p:spPr bwMode="auto">
          <a:xfrm>
            <a:off x="2807882" y="2420888"/>
            <a:ext cx="822912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57" name="Text Box 13"/>
          <p:cNvSpPr txBox="1">
            <a:spLocks noChangeArrowheads="1"/>
          </p:cNvSpPr>
          <p:nvPr/>
        </p:nvSpPr>
        <p:spPr bwMode="auto">
          <a:xfrm>
            <a:off x="3066015" y="2187352"/>
            <a:ext cx="432048" cy="228600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900" dirty="0" smtClean="0">
                <a:latin typeface="Times New Roman" pitchFamily="18" charset="0"/>
              </a:rPr>
              <a:t>Нет</a:t>
            </a:r>
            <a:endParaRPr lang="en-US" sz="900" dirty="0">
              <a:latin typeface="Times New Roman" pitchFamily="18" charset="0"/>
            </a:endParaRPr>
          </a:p>
        </p:txBody>
      </p:sp>
      <p:sp>
        <p:nvSpPr>
          <p:cNvPr id="58" name="Hexagon 57"/>
          <p:cNvSpPr/>
          <p:nvPr/>
        </p:nvSpPr>
        <p:spPr>
          <a:xfrm>
            <a:off x="3491880" y="2982078"/>
            <a:ext cx="2088231" cy="1112209"/>
          </a:xfrm>
          <a:prstGeom prst="hexagon">
            <a:avLst/>
          </a:prstGeom>
          <a:solidFill>
            <a:schemeClr val="accent5">
              <a:lumMod val="20000"/>
              <a:lumOff val="8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Существует ли рыночное учреждение, которое попадает под определение институциональной единицы </a:t>
            </a:r>
            <a:r>
              <a:rPr lang="ru-RU" sz="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рамках </a:t>
            </a:r>
            <a:r>
              <a:rPr lang="ru-RU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нерыночного производителя</a:t>
            </a:r>
            <a:r>
              <a:rPr lang="en-US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en-US" sz="9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Line 7"/>
          <p:cNvSpPr>
            <a:spLocks noChangeShapeType="1"/>
          </p:cNvSpPr>
          <p:nvPr/>
        </p:nvSpPr>
        <p:spPr bwMode="auto">
          <a:xfrm flipV="1">
            <a:off x="2823721" y="3584989"/>
            <a:ext cx="676863" cy="293274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60" name="Rounded Rectangle 59"/>
          <p:cNvSpPr/>
          <p:nvPr/>
        </p:nvSpPr>
        <p:spPr>
          <a:xfrm>
            <a:off x="3693531" y="4347770"/>
            <a:ext cx="1713772" cy="43204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Классифицировать рыночное учреждение как квазикорпорацию</a:t>
            </a:r>
            <a:endParaRPr lang="en-US" sz="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Text Box 17"/>
          <p:cNvSpPr txBox="1">
            <a:spLocks noChangeArrowheads="1"/>
          </p:cNvSpPr>
          <p:nvPr/>
        </p:nvSpPr>
        <p:spPr bwMode="auto">
          <a:xfrm>
            <a:off x="4507203" y="4119439"/>
            <a:ext cx="457200" cy="2286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900" dirty="0" smtClean="0">
                <a:latin typeface="Times New Roman" pitchFamily="18" charset="0"/>
              </a:rPr>
              <a:t>Да</a:t>
            </a:r>
            <a:endParaRPr lang="en-US" sz="900" dirty="0">
              <a:latin typeface="Times New Roman" pitchFamily="18" charset="0"/>
            </a:endParaRPr>
          </a:p>
        </p:txBody>
      </p:sp>
      <p:sp>
        <p:nvSpPr>
          <p:cNvPr id="62" name="Text Box 13"/>
          <p:cNvSpPr txBox="1">
            <a:spLocks noChangeArrowheads="1"/>
          </p:cNvSpPr>
          <p:nvPr/>
        </p:nvSpPr>
        <p:spPr bwMode="auto">
          <a:xfrm>
            <a:off x="3006510" y="3492036"/>
            <a:ext cx="432048" cy="228600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900" dirty="0" smtClean="0">
                <a:latin typeface="Times New Roman" pitchFamily="18" charset="0"/>
              </a:rPr>
              <a:t>Нет</a:t>
            </a:r>
            <a:endParaRPr lang="en-US" sz="900" dirty="0">
              <a:latin typeface="Times New Roman" pitchFamily="18" charset="0"/>
            </a:endParaRPr>
          </a:p>
        </p:txBody>
      </p:sp>
      <p:sp>
        <p:nvSpPr>
          <p:cNvPr id="63" name="Line 7"/>
          <p:cNvSpPr>
            <a:spLocks noChangeShapeType="1"/>
          </p:cNvSpPr>
          <p:nvPr/>
        </p:nvSpPr>
        <p:spPr bwMode="auto">
          <a:xfrm>
            <a:off x="2823722" y="5336061"/>
            <a:ext cx="8679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64" name="Rounded Rectangle 63"/>
          <p:cNvSpPr/>
          <p:nvPr/>
        </p:nvSpPr>
        <p:spPr>
          <a:xfrm>
            <a:off x="3691672" y="5099145"/>
            <a:ext cx="1713772" cy="43204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Государственная нефинансовая корпорация</a:t>
            </a:r>
            <a:endParaRPr lang="en-US" sz="9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" name="Text Box 13"/>
          <p:cNvSpPr txBox="1">
            <a:spLocks noChangeArrowheads="1"/>
          </p:cNvSpPr>
          <p:nvPr/>
        </p:nvSpPr>
        <p:spPr bwMode="auto">
          <a:xfrm>
            <a:off x="3066015" y="5132862"/>
            <a:ext cx="432048" cy="228600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900" dirty="0" smtClean="0">
                <a:latin typeface="Times New Roman" pitchFamily="18" charset="0"/>
              </a:rPr>
              <a:t>Нет</a:t>
            </a:r>
            <a:endParaRPr lang="en-US" sz="900" dirty="0">
              <a:latin typeface="Times New Roman" pitchFamily="18" charset="0"/>
            </a:endParaRPr>
          </a:p>
        </p:txBody>
      </p:sp>
      <p:sp>
        <p:nvSpPr>
          <p:cNvPr id="66" name="Hexagon 65"/>
          <p:cNvSpPr/>
          <p:nvPr/>
        </p:nvSpPr>
        <p:spPr>
          <a:xfrm>
            <a:off x="6213297" y="715014"/>
            <a:ext cx="1669016" cy="432048"/>
          </a:xfrm>
          <a:prstGeom prst="hexagon">
            <a:avLst/>
          </a:prstGeom>
          <a:solidFill>
            <a:schemeClr val="accent5">
              <a:lumMod val="20000"/>
              <a:lumOff val="8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Относится ли субъект к резидентской КСН государства</a:t>
            </a:r>
            <a:r>
              <a:rPr lang="en-US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en-US" sz="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" name="Rounded Rectangle 66"/>
          <p:cNvSpPr/>
          <p:nvPr/>
        </p:nvSpPr>
        <p:spPr>
          <a:xfrm>
            <a:off x="6144648" y="1473275"/>
            <a:ext cx="1806313" cy="1091629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Классифицировать субъект </a:t>
            </a:r>
            <a:r>
              <a:rPr lang="ru-RU" sz="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институциональную </a:t>
            </a:r>
            <a:r>
              <a:rPr lang="ru-RU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единицу-нерезидента и зачислить фискальные транзакции КСН в сектор государственного управления и остального мира</a:t>
            </a:r>
            <a:endParaRPr lang="en-US" sz="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" name="Text Box 13"/>
          <p:cNvSpPr txBox="1">
            <a:spLocks noChangeArrowheads="1"/>
          </p:cNvSpPr>
          <p:nvPr/>
        </p:nvSpPr>
        <p:spPr bwMode="auto">
          <a:xfrm>
            <a:off x="5652120" y="707870"/>
            <a:ext cx="432048" cy="228600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900" dirty="0" smtClean="0">
                <a:latin typeface="Times New Roman" pitchFamily="18" charset="0"/>
              </a:rPr>
              <a:t>Но</a:t>
            </a:r>
            <a:endParaRPr lang="en-US" sz="900" dirty="0">
              <a:latin typeface="Times New Roman" pitchFamily="18" charset="0"/>
            </a:endParaRPr>
          </a:p>
        </p:txBody>
      </p:sp>
      <p:sp>
        <p:nvSpPr>
          <p:cNvPr id="69" name="Line 5"/>
          <p:cNvSpPr>
            <a:spLocks noChangeShapeType="1"/>
          </p:cNvSpPr>
          <p:nvPr/>
        </p:nvSpPr>
        <p:spPr bwMode="auto">
          <a:xfrm flipH="1">
            <a:off x="7042836" y="1139918"/>
            <a:ext cx="1648" cy="339527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70" name="Hexagon 69"/>
          <p:cNvSpPr/>
          <p:nvPr/>
        </p:nvSpPr>
        <p:spPr>
          <a:xfrm>
            <a:off x="6303551" y="3640258"/>
            <a:ext cx="1669016" cy="580830"/>
          </a:xfrm>
          <a:prstGeom prst="hexagon">
            <a:avLst/>
          </a:prstGeom>
          <a:solidFill>
            <a:schemeClr val="accent5">
              <a:lumMod val="20000"/>
              <a:lumOff val="8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Является ли единица вспомогательной финансовой корпорацией</a:t>
            </a:r>
            <a:r>
              <a:rPr lang="en-US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en-US" sz="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" name="Line 9"/>
          <p:cNvSpPr>
            <a:spLocks noChangeShapeType="1"/>
          </p:cNvSpPr>
          <p:nvPr/>
        </p:nvSpPr>
        <p:spPr bwMode="auto">
          <a:xfrm>
            <a:off x="5580111" y="3532775"/>
            <a:ext cx="723440" cy="3454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72" name="Text Box 13"/>
          <p:cNvSpPr txBox="1">
            <a:spLocks noChangeArrowheads="1"/>
          </p:cNvSpPr>
          <p:nvPr/>
        </p:nvSpPr>
        <p:spPr bwMode="auto">
          <a:xfrm>
            <a:off x="5690304" y="3347032"/>
            <a:ext cx="432048" cy="228600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900" dirty="0" smtClean="0">
                <a:latin typeface="Times New Roman" pitchFamily="18" charset="0"/>
              </a:rPr>
              <a:t>Нет</a:t>
            </a:r>
            <a:endParaRPr lang="en-US" sz="900" dirty="0">
              <a:latin typeface="Times New Roman" pitchFamily="18" charset="0"/>
            </a:endParaRPr>
          </a:p>
        </p:txBody>
      </p:sp>
      <p:sp>
        <p:nvSpPr>
          <p:cNvPr id="73" name="Line 5"/>
          <p:cNvSpPr>
            <a:spLocks noChangeShapeType="1"/>
          </p:cNvSpPr>
          <p:nvPr/>
        </p:nvSpPr>
        <p:spPr bwMode="auto">
          <a:xfrm>
            <a:off x="7020271" y="4221088"/>
            <a:ext cx="27533" cy="1829103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74" name="Line 5"/>
          <p:cNvSpPr>
            <a:spLocks noChangeShapeType="1"/>
          </p:cNvSpPr>
          <p:nvPr/>
        </p:nvSpPr>
        <p:spPr bwMode="auto">
          <a:xfrm flipH="1">
            <a:off x="2823721" y="6050190"/>
            <a:ext cx="4210483" cy="1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75" name="Text Box 17"/>
          <p:cNvSpPr txBox="1">
            <a:spLocks noChangeArrowheads="1"/>
          </p:cNvSpPr>
          <p:nvPr/>
        </p:nvSpPr>
        <p:spPr bwMode="auto">
          <a:xfrm>
            <a:off x="7060629" y="4827547"/>
            <a:ext cx="457200" cy="2286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900" dirty="0" smtClean="0">
                <a:latin typeface="Times New Roman" pitchFamily="18" charset="0"/>
              </a:rPr>
              <a:t>Да</a:t>
            </a:r>
            <a:endParaRPr lang="en-US" sz="900" dirty="0">
              <a:latin typeface="Times New Roman" pitchFamily="18" charset="0"/>
            </a:endParaRPr>
          </a:p>
        </p:txBody>
      </p:sp>
      <p:sp>
        <p:nvSpPr>
          <p:cNvPr id="76" name="Rounded Rectangle 75"/>
          <p:cNvSpPr/>
          <p:nvPr/>
        </p:nvSpPr>
        <p:spPr>
          <a:xfrm>
            <a:off x="6304545" y="2982078"/>
            <a:ext cx="1668022" cy="43204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Государственное управление </a:t>
            </a:r>
            <a:endParaRPr lang="en-US" sz="1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" name="Line 5"/>
          <p:cNvSpPr>
            <a:spLocks noChangeShapeType="1"/>
          </p:cNvSpPr>
          <p:nvPr/>
        </p:nvSpPr>
        <p:spPr bwMode="auto">
          <a:xfrm flipV="1">
            <a:off x="7059745" y="3418475"/>
            <a:ext cx="0" cy="21151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78" name="Text Box 13"/>
          <p:cNvSpPr txBox="1">
            <a:spLocks noChangeArrowheads="1"/>
          </p:cNvSpPr>
          <p:nvPr/>
        </p:nvSpPr>
        <p:spPr bwMode="auto">
          <a:xfrm>
            <a:off x="7069439" y="3408487"/>
            <a:ext cx="432048" cy="228600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900" dirty="0" smtClean="0">
                <a:latin typeface="Times New Roman" pitchFamily="18" charset="0"/>
              </a:rPr>
              <a:t>Нет</a:t>
            </a:r>
            <a:endParaRPr lang="en-US" sz="9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68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Line 6"/>
          <p:cNvSpPr>
            <a:spLocks noChangeShapeType="1"/>
          </p:cNvSpPr>
          <p:nvPr/>
        </p:nvSpPr>
        <p:spPr bwMode="auto">
          <a:xfrm>
            <a:off x="457200" y="6553200"/>
            <a:ext cx="8305800" cy="0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446423" y="116632"/>
            <a:ext cx="8230033" cy="57606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ru-RU" sz="2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Резидентский статус</a:t>
            </a:r>
            <a:endParaRPr lang="en-US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836712"/>
            <a:ext cx="7560840" cy="6754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90000"/>
              </a:lnSpc>
              <a:buFont typeface="Arial" pitchFamily="34" charset="0"/>
              <a:buChar char="•"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Вся экономика состоит из множества институциональных единиц-резидентов, а сектор государственного управления (ГУ) состоит из всех резидентов единиц-резидентов сектора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государственного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управления </a:t>
            </a:r>
          </a:p>
          <a:p>
            <a:pPr>
              <a:lnSpc>
                <a:spcPts val="900"/>
              </a:lnSpc>
            </a:pPr>
            <a:endParaRPr lang="en-US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90000"/>
              </a:lnSpc>
              <a:buFont typeface="Arial" pitchFamily="34" charset="0"/>
              <a:buChar char="•"/>
            </a:pP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Институциональная единица является резидентом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страны,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если она имеет 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центр экономического интереса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экономической территории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этой страны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en-US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lvl="2" indent="-285750">
              <a:lnSpc>
                <a:spcPct val="90000"/>
              </a:lnSpc>
              <a:buFont typeface="Arial" pitchFamily="34" charset="0"/>
              <a:buChar char="•"/>
            </a:pPr>
            <a:r>
              <a:rPr lang="ru-RU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Экономическая территория </a:t>
            </a:r>
            <a:r>
              <a:rPr lang="ru-RU" sz="1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страны состоит из географической территории, которая </a:t>
            </a: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контролируется правительством </a:t>
            </a:r>
            <a:r>
              <a:rPr lang="ru-RU" sz="1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(в соответствии с юрисдикцией, и также включает воздушное пространство, территориальные воды, континентальный шельф, территориальные анклавы, свободные зоны и т.д.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12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lvl="2" indent="-285750">
              <a:lnSpc>
                <a:spcPct val="90000"/>
              </a:lnSpc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Центр экономического интереса </a:t>
            </a:r>
            <a:r>
              <a:rPr lang="ru-RU" sz="16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наличие некоторой территории, с которой институциональная единица участвует в экономической деятельности. </a:t>
            </a:r>
            <a:endParaRPr lang="en-US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90000"/>
              </a:lnSpc>
              <a:buFont typeface="Arial" pitchFamily="34" charset="0"/>
              <a:buChar char="•"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Все единицы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государственного управления являются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резидентами в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своей стране, независимо от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своего физического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местоположения.</a:t>
            </a:r>
            <a:endParaRPr lang="en-US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900"/>
              </a:lnSpc>
            </a:pPr>
            <a:endParaRPr lang="en-US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90000"/>
              </a:lnSpc>
              <a:buFont typeface="Arial" pitchFamily="34" charset="0"/>
              <a:buChar char="•"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Корпорации, контролируемые правительством, которые являются резидентами в другой экономике (стране), не относятся к государственным корпорациям. </a:t>
            </a:r>
            <a:endParaRPr lang="en-US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900"/>
              </a:lnSpc>
            </a:pPr>
            <a:endParaRPr lang="en-US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90000"/>
              </a:lnSpc>
              <a:buFont typeface="Arial" pitchFamily="34" charset="0"/>
              <a:buChar char="•"/>
            </a:pP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Фискальная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деятельность КСН-нерезидентов ,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контролируемых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правительством, должна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быть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отражена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СГФ </a:t>
            </a:r>
            <a:r>
              <a:rPr lang="ru-RU" sz="1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(например, все </a:t>
            </a:r>
            <a:r>
              <a:rPr lang="ru-RU" sz="1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операции и состояния запасов между ГУ и КСН). </a:t>
            </a:r>
            <a:endParaRPr lang="en-US" sz="14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90000"/>
              </a:lnSpc>
              <a:buFont typeface="Arial" pitchFamily="34" charset="0"/>
              <a:buChar char="•"/>
            </a:pP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Международные организации не являются резидентами национальной экономики.</a:t>
            </a:r>
            <a:endParaRPr lang="en-US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90000"/>
              </a:lnSpc>
            </a:pPr>
            <a:endParaRPr lang="en-US" sz="1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lvl="1" indent="-285750">
              <a:lnSpc>
                <a:spcPct val="90000"/>
              </a:lnSpc>
              <a:buFont typeface="Arial" pitchFamily="34" charset="0"/>
              <a:buChar char="•"/>
            </a:pPr>
            <a:endParaRPr lang="en-US" sz="16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90000"/>
              </a:lnSpc>
            </a:pPr>
            <a:endParaRPr lang="en-US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4478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92621" y="188640"/>
            <a:ext cx="8286750" cy="5461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rmAutofit fontScale="97500"/>
          </a:bodyPr>
          <a:lstStyle>
            <a:lvl1pPr marL="640080" indent="-457200" algn="l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54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82880" indent="0" algn="ctr">
              <a:buNone/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Институциональные единицы</a:t>
            </a:r>
            <a:endParaRPr lang="en-US" sz="2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9552" y="908720"/>
            <a:ext cx="7992888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Институциональная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единица – это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экономический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субъект, который самостоятельно способен владеть активами, нести финансовые обязательства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принимать участие в экономической деятельности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совершать транзакции с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другими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субъектами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Способность 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нституциональной единицы самостоятельно владеть имуществом и активами означает, что она также </a:t>
            </a:r>
            <a:r>
              <a:rPr lang="ru-RU" sz="16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способна обмениваться правом собственности на товары и активы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 операциях с другими институциональными единицами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Институциональная единица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может принимать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экономические решения 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участвовать в экономической деятельности,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за которую она сама </a:t>
            </a:r>
            <a:r>
              <a:rPr lang="ru-RU" sz="16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несет </a:t>
            </a:r>
            <a:r>
              <a:rPr lang="ru-RU" sz="16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непосредственную </a:t>
            </a:r>
            <a:r>
              <a:rPr lang="ru-RU" sz="16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ответственность по закону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 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Институциональная единица </a:t>
            </a:r>
            <a:r>
              <a:rPr lang="ru-RU" sz="16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способна принимать обязательства от своего имени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брать на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себя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другие обязанности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или будущие обязательства, а также заключать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договоры; и 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Либо иметь </a:t>
            </a:r>
            <a:r>
              <a:rPr lang="ru-RU" sz="16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полный набор счетов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включающий баланс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активов,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пассивов и чистый капитал, существующий для институциональной единицы, либо, и это было бы возможно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имело бы смысл,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как с экономической, так и юридической точки зрения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составить полный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набор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счетов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необходимости.</a:t>
            </a:r>
          </a:p>
        </p:txBody>
      </p:sp>
    </p:spTree>
    <p:extLst>
      <p:ext uri="{BB962C8B-B14F-4D97-AF65-F5344CB8AC3E}">
        <p14:creationId xmlns:p14="http://schemas.microsoft.com/office/powerpoint/2010/main" val="28643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Line 6"/>
          <p:cNvSpPr>
            <a:spLocks noChangeShapeType="1"/>
          </p:cNvSpPr>
          <p:nvPr/>
        </p:nvSpPr>
        <p:spPr bwMode="auto">
          <a:xfrm>
            <a:off x="457200" y="6553200"/>
            <a:ext cx="8305800" cy="0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446423" y="116632"/>
            <a:ext cx="8230033" cy="576064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ru-RU" sz="2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Правительственный контроль некоммерческих организаций</a:t>
            </a:r>
            <a:endParaRPr lang="en-US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ctr">
              <a:buNone/>
            </a:pPr>
            <a:endParaRPr lang="en-US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836712"/>
            <a:ext cx="7560840" cy="688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Контроль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НКО определяется как способность определять свою </a:t>
            </a:r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общую политику и </a:t>
            </a:r>
            <a:r>
              <a:rPr lang="ru-RU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программу.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определить, контролируется ли НКО правительством, следующие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пять факторов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играют важную роль и могут подразумевать контроль: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90000"/>
              </a:lnSpc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1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правительство имеет право </a:t>
            </a:r>
            <a:r>
              <a:rPr lang="ru-RU" sz="1600" b="1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назначать </a:t>
            </a:r>
            <a:r>
              <a:rPr lang="ru-RU" sz="16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должностных лиц, </a:t>
            </a: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управляющих НКО.</a:t>
            </a:r>
            <a:endParaRPr lang="en-US" sz="1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900"/>
              </a:lnSpc>
            </a:pPr>
            <a:endParaRPr lang="en-US" sz="16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900"/>
              </a:lnSpc>
            </a:pPr>
            <a:endParaRPr lang="en-US" sz="1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90000"/>
              </a:lnSpc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1600" b="1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другие инструменты </a:t>
            </a:r>
            <a:r>
              <a:rPr lang="ru-RU" sz="1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позволяют правительству </a:t>
            </a: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определять </a:t>
            </a:r>
            <a:r>
              <a:rPr lang="ru-RU" sz="1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значимые аспекты общей политики и программ (например, одобрение </a:t>
            </a: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разных мер и </a:t>
            </a:r>
            <a:r>
              <a:rPr lang="ru-RU" sz="1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решений, принятых </a:t>
            </a: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НКО).</a:t>
            </a:r>
            <a:endParaRPr lang="en-US" sz="1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1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90000"/>
              </a:lnSpc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Если существуют </a:t>
            </a:r>
            <a:r>
              <a:rPr lang="ru-RU" sz="16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договорные соглашения </a:t>
            </a: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между правительством и НКО, позволяющие правительству определять </a:t>
            </a:r>
            <a:r>
              <a:rPr lang="ru-RU" sz="1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ключевые аспекты общей политики и программы </a:t>
            </a: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НКО.</a:t>
            </a:r>
            <a:endParaRPr lang="en-US" sz="1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1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90000"/>
              </a:lnSpc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НКО, в основном, </a:t>
            </a:r>
            <a:r>
              <a:rPr lang="ru-RU" sz="16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финансируемая правительством</a:t>
            </a: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может </a:t>
            </a: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контролироваться этим правительством.</a:t>
            </a:r>
            <a:endParaRPr lang="en-US" sz="1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90000"/>
              </a:lnSpc>
              <a:buFont typeface="Arial" pitchFamily="34" charset="0"/>
              <a:buChar char="•"/>
            </a:pPr>
            <a:endParaRPr lang="en-US" sz="16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90000"/>
              </a:lnSpc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Если правительство </a:t>
            </a:r>
            <a:r>
              <a:rPr lang="ru-RU" sz="16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подвержено</a:t>
            </a: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большинству </a:t>
            </a:r>
            <a:r>
              <a:rPr lang="ru-RU" sz="1600" b="1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финансовых рисков</a:t>
            </a:r>
            <a:r>
              <a:rPr lang="ru-RU" sz="1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связанных с </a:t>
            </a: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деятельностью НКО, то</a:t>
            </a:r>
          </a:p>
          <a:p>
            <a:pPr>
              <a:lnSpc>
                <a:spcPct val="90000"/>
              </a:lnSpc>
            </a:pP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Одного фактора </a:t>
            </a:r>
            <a:r>
              <a:rPr lang="ru-RU" sz="1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может быть </a:t>
            </a: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достаточно, чтобы установить контроль </a:t>
            </a:r>
            <a:r>
              <a:rPr lang="ru-RU" sz="1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некоторых случаях</a:t>
            </a:r>
            <a:r>
              <a:rPr lang="ru-RU" sz="1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но в других </a:t>
            </a: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случаях ряд факторов </a:t>
            </a:r>
            <a:r>
              <a:rPr lang="ru-RU" sz="1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может </a:t>
            </a: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совокупности указывать на контроль</a:t>
            </a:r>
            <a:r>
              <a:rPr lang="ru-RU" sz="1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16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en-US" sz="16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90000"/>
              </a:lnSpc>
            </a:pPr>
            <a:endParaRPr lang="en-US" sz="16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90000"/>
              </a:lnSpc>
            </a:pPr>
            <a:endParaRPr lang="en-US" sz="1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lvl="1" indent="-285750">
              <a:lnSpc>
                <a:spcPct val="90000"/>
              </a:lnSpc>
              <a:buFont typeface="Arial" pitchFamily="34" charset="0"/>
              <a:buChar char="•"/>
            </a:pPr>
            <a:endParaRPr lang="en-US" sz="16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90000"/>
              </a:lnSpc>
            </a:pPr>
            <a:endParaRPr lang="en-US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9581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Line 6"/>
          <p:cNvSpPr>
            <a:spLocks noChangeShapeType="1"/>
          </p:cNvSpPr>
          <p:nvPr/>
        </p:nvSpPr>
        <p:spPr bwMode="auto">
          <a:xfrm>
            <a:off x="457200" y="6553200"/>
            <a:ext cx="8305800" cy="0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446423" y="116632"/>
            <a:ext cx="8230033" cy="57606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ru-RU" sz="2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Правительственный контроль корпораций</a:t>
            </a:r>
            <a:endParaRPr lang="en-US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836712"/>
            <a:ext cx="7920880" cy="5563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Контроль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определяется как способность определять общую </a:t>
            </a:r>
            <a:r>
              <a:rPr lang="ru-RU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корпоративную политику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корпорации: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определить, контролируется ли корпорация правительством,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следующие восемь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факторов являются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наиболее важными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подразумевают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контроль</a:t>
            </a:r>
            <a:endParaRPr lang="is-I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5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Владение большинством голосующих прав</a:t>
            </a:r>
            <a:r>
              <a:rPr lang="ru-RU" sz="15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15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5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Контроль над советом директоров или другим управляющим органом</a:t>
            </a:r>
            <a:endParaRPr lang="en-US" sz="15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5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Контроль над назначением и отзывом ключевых руководителей</a:t>
            </a:r>
            <a:r>
              <a:rPr lang="en-US" sz="15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5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Контроль над ключевыми комитетами корпорации</a:t>
            </a:r>
            <a:r>
              <a:rPr lang="ru-RU" sz="15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15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5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Правительство может владеть </a:t>
            </a:r>
            <a:r>
              <a:rPr lang="ru-RU" sz="1500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«золотой акцией»</a:t>
            </a:r>
            <a:r>
              <a:rPr lang="ru-RU" sz="15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особенно в корпорации, которая была приватизирована.</a:t>
            </a:r>
            <a:endParaRPr lang="en-US" sz="15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5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Регулирование и контроль</a:t>
            </a:r>
            <a:r>
              <a:rPr lang="ru-RU" sz="15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15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5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Контроль доминирующим государственным клиентом или группой государственных клиентов.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5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Контроль</a:t>
            </a:r>
            <a:r>
              <a:rPr lang="ru-RU" sz="15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связанный с заимствованием у органов государственного управления. </a:t>
            </a:r>
            <a:endParaRPr lang="en-US" sz="15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en-US" sz="15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5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Одного фактора может быть достаточно, чтобы установить контроль в некоторых случаях, но в других случаях ряд факторов может в совокупности указывать на контроль.</a:t>
            </a:r>
            <a:endParaRPr lang="en-US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526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92621" y="188640"/>
            <a:ext cx="8286750" cy="5461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rmAutofit fontScale="82500" lnSpcReduction="10000"/>
          </a:bodyPr>
          <a:lstStyle>
            <a:lvl1pPr marL="640080" indent="-457200" algn="l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54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82880" indent="0" algn="ctr">
              <a:buNone/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Рыночные производители против нерыночных производителей</a:t>
            </a:r>
            <a:endParaRPr lang="en-US" sz="2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9551" y="908720"/>
            <a:ext cx="8139819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Рыночный производитель – это институциональная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единица, предоставляющая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всю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или большую часть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своей продукции другим по ценам,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которые являются экономически значимыми.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Нерыночный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производитель предоставляет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всю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или большую часть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своей продукции другим бесплатно или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 ценам, не являющимися экономически значимыми.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6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Экономически </a:t>
            </a:r>
            <a:r>
              <a:rPr lang="ru-RU" sz="16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значимые </a:t>
            </a:r>
            <a:r>
              <a:rPr lang="ru-RU" sz="16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цены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это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цены,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которые оказывают значительное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влияние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 количество товаров и услуг, которые производители готовы поставить на рынок, и на количество товаров и услуг, которые покупатели хотели бы приобрести.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742950" lvl="1" indent="-285750">
              <a:buFont typeface="Symbol"/>
              <a:buChar char="Þ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Производитель имеет стимул скорректировать объем поставки.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742950" lvl="1" indent="-285750">
              <a:buFont typeface="Symbol"/>
              <a:buChar char="Þ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Потребители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делают выбор на основе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данных о цене.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Цена </a:t>
            </a:r>
            <a:r>
              <a:rPr lang="ru-RU" sz="16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является экономически значимой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когда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она незначительно влияет или вообще не влияет на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то, сколько производитель готов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поставить и на требуемое количество.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Нет директивной численной взаимосвязи между продажной стоимостью и производственной себестоимостью,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но можно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ожидать, что продажная стоимость государственных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корпораций </a:t>
            </a:r>
            <a:r>
              <a:rPr lang="ru-RU" sz="16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будет в среднем составлять не менее половины производственной себестоимости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протяжении длительного многолетнего периода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Различие между рыночными и нерыночными производителями должно быть сделано на примере конкретного случая.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Корпорации, получающие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значительную финансовую поддержку от правительства или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пользующиеся другими факторами, понижающими риски, чаще относятся к нерыночным производителям.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019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762000"/>
            <a:ext cx="8305800" cy="533400"/>
          </a:xfrm>
          <a:prstGeom prst="rect">
            <a:avLst/>
          </a:prstGeom>
        </p:spPr>
        <p:txBody>
          <a:bodyPr/>
          <a:lstStyle/>
          <a:p>
            <a:pPr marL="45720" indent="0" eaLnBrk="1" hangingPunct="1">
              <a:buNone/>
            </a:pPr>
            <a:r>
              <a:rPr lang="ru-RU" sz="1800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СНС 2008</a:t>
            </a:r>
            <a:r>
              <a:rPr lang="is-IS" sz="1800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1800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РСГФ</a:t>
            </a:r>
            <a:r>
              <a:rPr lang="is-IS" sz="1800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2001</a:t>
            </a:r>
            <a:r>
              <a:rPr lang="is-IS" sz="18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is-IS" sz="1800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800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Экономически значимые цены</a:t>
            </a:r>
            <a:endParaRPr lang="en-US" sz="1800" dirty="0" smtClean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endParaRPr lang="is-IS" sz="2400" dirty="0" smtClean="0">
              <a:solidFill>
                <a:srgbClr val="FF3300"/>
              </a:solidFill>
            </a:endParaRPr>
          </a:p>
          <a:p>
            <a:pPr eaLnBrk="1" hangingPunct="1">
              <a:buFontTx/>
              <a:buNone/>
            </a:pPr>
            <a:endParaRPr lang="is-IS" sz="2400" dirty="0" smtClean="0">
              <a:solidFill>
                <a:srgbClr val="FF3300"/>
              </a:solidFill>
            </a:endParaRPr>
          </a:p>
          <a:p>
            <a:pPr eaLnBrk="1" hangingPunct="1">
              <a:buFontTx/>
              <a:buNone/>
            </a:pPr>
            <a:endParaRPr lang="is-IS" sz="2400" dirty="0" smtClean="0">
              <a:solidFill>
                <a:srgbClr val="FF3300"/>
              </a:solidFill>
            </a:endParaRPr>
          </a:p>
          <a:p>
            <a:pPr eaLnBrk="1" hangingPunct="1">
              <a:buFontTx/>
              <a:buNone/>
            </a:pPr>
            <a:endParaRPr lang="is-IS" sz="2400" dirty="0" smtClean="0">
              <a:solidFill>
                <a:srgbClr val="FF3300"/>
              </a:solidFill>
            </a:endParaRPr>
          </a:p>
          <a:p>
            <a:pPr eaLnBrk="1" hangingPunct="1">
              <a:buFontTx/>
              <a:buNone/>
            </a:pPr>
            <a:endParaRPr lang="is-IS" sz="2400" dirty="0" smtClean="0">
              <a:solidFill>
                <a:srgbClr val="FF3300"/>
              </a:solidFill>
            </a:endParaRPr>
          </a:p>
          <a:p>
            <a:pPr eaLnBrk="1" hangingPunct="1">
              <a:buFontTx/>
              <a:buNone/>
            </a:pPr>
            <a:endParaRPr lang="en-US" sz="2400" dirty="0" smtClean="0">
              <a:solidFill>
                <a:srgbClr val="FF3300"/>
              </a:solidFill>
            </a:endParaRP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685800" y="4800600"/>
            <a:ext cx="7848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is-IS" b="1"/>
          </a:p>
        </p:txBody>
      </p:sp>
      <p:sp>
        <p:nvSpPr>
          <p:cNvPr id="29701" name="Line 5"/>
          <p:cNvSpPr>
            <a:spLocks noChangeShapeType="1"/>
          </p:cNvSpPr>
          <p:nvPr/>
        </p:nvSpPr>
        <p:spPr bwMode="auto">
          <a:xfrm flipV="1">
            <a:off x="2057400" y="1371600"/>
            <a:ext cx="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29702" name="Line 6"/>
          <p:cNvSpPr>
            <a:spLocks noChangeShapeType="1"/>
          </p:cNvSpPr>
          <p:nvPr/>
        </p:nvSpPr>
        <p:spPr bwMode="auto">
          <a:xfrm>
            <a:off x="2057400" y="25908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1752600" y="12192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is-IS" b="1">
                <a:latin typeface="Times New Roman" pitchFamily="18" charset="0"/>
              </a:rPr>
              <a:t>p</a:t>
            </a:r>
            <a:endParaRPr lang="en-US" b="1" dirty="0">
              <a:latin typeface="Times New Roman" pitchFamily="18" charset="0"/>
            </a:endParaRPr>
          </a:p>
        </p:txBody>
      </p:sp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3352800" y="25908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is-IS" b="1">
                <a:latin typeface="Times New Roman" pitchFamily="18" charset="0"/>
              </a:rPr>
              <a:t>q</a:t>
            </a:r>
            <a:endParaRPr lang="en-US" b="1" dirty="0">
              <a:latin typeface="Times New Roman" pitchFamily="18" charset="0"/>
            </a:endParaRPr>
          </a:p>
        </p:txBody>
      </p:sp>
      <p:sp>
        <p:nvSpPr>
          <p:cNvPr id="29705" name="Line 9"/>
          <p:cNvSpPr>
            <a:spLocks noChangeShapeType="1"/>
          </p:cNvSpPr>
          <p:nvPr/>
        </p:nvSpPr>
        <p:spPr bwMode="auto">
          <a:xfrm flipV="1">
            <a:off x="2286000" y="1447800"/>
            <a:ext cx="838200" cy="990600"/>
          </a:xfrm>
          <a:prstGeom prst="line">
            <a:avLst/>
          </a:prstGeom>
          <a:noFill/>
          <a:ln w="9525">
            <a:solidFill>
              <a:srgbClr val="00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29706" name="Line 10"/>
          <p:cNvSpPr>
            <a:spLocks noChangeShapeType="1"/>
          </p:cNvSpPr>
          <p:nvPr/>
        </p:nvSpPr>
        <p:spPr bwMode="auto">
          <a:xfrm>
            <a:off x="2286000" y="1600200"/>
            <a:ext cx="914400" cy="762000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29707" name="Text Box 12"/>
          <p:cNvSpPr txBox="1">
            <a:spLocks noChangeArrowheads="1"/>
          </p:cNvSpPr>
          <p:nvPr/>
        </p:nvSpPr>
        <p:spPr bwMode="auto">
          <a:xfrm>
            <a:off x="3200400" y="2209800"/>
            <a:ext cx="3127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is-IS" sz="1400" b="1">
                <a:solidFill>
                  <a:srgbClr val="CC0000"/>
                </a:solidFill>
                <a:latin typeface="Times New Roman" pitchFamily="18" charset="0"/>
              </a:rPr>
              <a:t>D</a:t>
            </a:r>
            <a:endParaRPr lang="en-US" sz="1400" b="1" dirty="0">
              <a:solidFill>
                <a:srgbClr val="CC0000"/>
              </a:solidFill>
              <a:latin typeface="Times New Roman" pitchFamily="18" charset="0"/>
            </a:endParaRPr>
          </a:p>
        </p:txBody>
      </p:sp>
      <p:sp>
        <p:nvSpPr>
          <p:cNvPr id="29708" name="Text Box 13"/>
          <p:cNvSpPr txBox="1">
            <a:spLocks noChangeArrowheads="1"/>
          </p:cNvSpPr>
          <p:nvPr/>
        </p:nvSpPr>
        <p:spPr bwMode="auto">
          <a:xfrm>
            <a:off x="3124200" y="1295400"/>
            <a:ext cx="282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is-IS" sz="1400" b="1" dirty="0">
                <a:solidFill>
                  <a:srgbClr val="006600"/>
                </a:solidFill>
                <a:latin typeface="Times New Roman" pitchFamily="18" charset="0"/>
              </a:rPr>
              <a:t>S</a:t>
            </a:r>
            <a:endParaRPr lang="en-US" sz="1400" b="1" dirty="0">
              <a:solidFill>
                <a:srgbClr val="006600"/>
              </a:solidFill>
              <a:latin typeface="Times New Roman" pitchFamily="18" charset="0"/>
            </a:endParaRPr>
          </a:p>
        </p:txBody>
      </p:sp>
      <p:sp>
        <p:nvSpPr>
          <p:cNvPr id="29709" name="Line 14"/>
          <p:cNvSpPr>
            <a:spLocks noChangeShapeType="1"/>
          </p:cNvSpPr>
          <p:nvPr/>
        </p:nvSpPr>
        <p:spPr bwMode="auto">
          <a:xfrm>
            <a:off x="5181600" y="25908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29710" name="Line 15"/>
          <p:cNvSpPr>
            <a:spLocks noChangeShapeType="1"/>
          </p:cNvSpPr>
          <p:nvPr/>
        </p:nvSpPr>
        <p:spPr bwMode="auto">
          <a:xfrm flipV="1">
            <a:off x="5181600" y="1371600"/>
            <a:ext cx="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29711" name="Text Box 16"/>
          <p:cNvSpPr txBox="1">
            <a:spLocks noChangeArrowheads="1"/>
          </p:cNvSpPr>
          <p:nvPr/>
        </p:nvSpPr>
        <p:spPr bwMode="auto">
          <a:xfrm>
            <a:off x="6553200" y="25908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is-IS" b="1">
                <a:latin typeface="Times New Roman" pitchFamily="18" charset="0"/>
              </a:rPr>
              <a:t>q</a:t>
            </a:r>
            <a:endParaRPr lang="en-US" b="1" dirty="0">
              <a:latin typeface="Times New Roman" pitchFamily="18" charset="0"/>
            </a:endParaRPr>
          </a:p>
        </p:txBody>
      </p:sp>
      <p:sp>
        <p:nvSpPr>
          <p:cNvPr id="29712" name="Text Box 17"/>
          <p:cNvSpPr txBox="1">
            <a:spLocks noChangeArrowheads="1"/>
          </p:cNvSpPr>
          <p:nvPr/>
        </p:nvSpPr>
        <p:spPr bwMode="auto">
          <a:xfrm>
            <a:off x="4876800" y="12192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is-IS" b="1">
                <a:latin typeface="Times New Roman" pitchFamily="18" charset="0"/>
              </a:rPr>
              <a:t>p</a:t>
            </a:r>
            <a:endParaRPr lang="en-US" b="1" dirty="0">
              <a:latin typeface="Times New Roman" pitchFamily="18" charset="0"/>
            </a:endParaRPr>
          </a:p>
        </p:txBody>
      </p:sp>
      <p:sp>
        <p:nvSpPr>
          <p:cNvPr id="29713" name="Line 18"/>
          <p:cNvSpPr>
            <a:spLocks noChangeShapeType="1"/>
          </p:cNvSpPr>
          <p:nvPr/>
        </p:nvSpPr>
        <p:spPr bwMode="auto">
          <a:xfrm flipV="1">
            <a:off x="6019800" y="1524000"/>
            <a:ext cx="0" cy="1066800"/>
          </a:xfrm>
          <a:prstGeom prst="line">
            <a:avLst/>
          </a:prstGeom>
          <a:noFill/>
          <a:ln w="9525">
            <a:solidFill>
              <a:srgbClr val="00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29714" name="Line 19"/>
          <p:cNvSpPr>
            <a:spLocks noChangeShapeType="1"/>
          </p:cNvSpPr>
          <p:nvPr/>
        </p:nvSpPr>
        <p:spPr bwMode="auto">
          <a:xfrm>
            <a:off x="5410200" y="1676400"/>
            <a:ext cx="914400" cy="762000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29715" name="Text Box 20"/>
          <p:cNvSpPr txBox="1">
            <a:spLocks noChangeArrowheads="1"/>
          </p:cNvSpPr>
          <p:nvPr/>
        </p:nvSpPr>
        <p:spPr bwMode="auto">
          <a:xfrm>
            <a:off x="6324600" y="2209800"/>
            <a:ext cx="3127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is-IS" sz="1400" b="1">
                <a:solidFill>
                  <a:srgbClr val="CC0000"/>
                </a:solidFill>
                <a:latin typeface="Times New Roman" pitchFamily="18" charset="0"/>
              </a:rPr>
              <a:t>D</a:t>
            </a:r>
            <a:endParaRPr lang="en-US" sz="1400" b="1" dirty="0">
              <a:solidFill>
                <a:srgbClr val="CC0000"/>
              </a:solidFill>
              <a:latin typeface="Times New Roman" pitchFamily="18" charset="0"/>
            </a:endParaRPr>
          </a:p>
        </p:txBody>
      </p:sp>
      <p:sp>
        <p:nvSpPr>
          <p:cNvPr id="29716" name="Text Box 21"/>
          <p:cNvSpPr txBox="1">
            <a:spLocks noChangeArrowheads="1"/>
          </p:cNvSpPr>
          <p:nvPr/>
        </p:nvSpPr>
        <p:spPr bwMode="auto">
          <a:xfrm>
            <a:off x="6019800" y="1295400"/>
            <a:ext cx="282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is-IS" sz="1400" b="1">
                <a:solidFill>
                  <a:srgbClr val="006600"/>
                </a:solidFill>
                <a:latin typeface="Times New Roman" pitchFamily="18" charset="0"/>
              </a:rPr>
              <a:t>S</a:t>
            </a:r>
            <a:endParaRPr lang="en-US" sz="1400" b="1" dirty="0">
              <a:solidFill>
                <a:srgbClr val="006600"/>
              </a:solidFill>
              <a:latin typeface="Times New Roman" pitchFamily="18" charset="0"/>
            </a:endParaRPr>
          </a:p>
        </p:txBody>
      </p:sp>
      <p:sp>
        <p:nvSpPr>
          <p:cNvPr id="29717" name="Line 22"/>
          <p:cNvSpPr>
            <a:spLocks noChangeShapeType="1"/>
          </p:cNvSpPr>
          <p:nvPr/>
        </p:nvSpPr>
        <p:spPr bwMode="auto">
          <a:xfrm>
            <a:off x="5181600" y="2362200"/>
            <a:ext cx="1066800" cy="0"/>
          </a:xfrm>
          <a:prstGeom prst="line">
            <a:avLst/>
          </a:prstGeom>
          <a:noFill/>
          <a:ln w="15875" cap="rnd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29718" name="Text Box 23"/>
          <p:cNvSpPr txBox="1">
            <a:spLocks noChangeArrowheads="1"/>
          </p:cNvSpPr>
          <p:nvPr/>
        </p:nvSpPr>
        <p:spPr bwMode="auto">
          <a:xfrm>
            <a:off x="4876800" y="2133600"/>
            <a:ext cx="387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is-IS" b="1">
                <a:latin typeface="Times New Roman" pitchFamily="18" charset="0"/>
              </a:rPr>
              <a:t>p</a:t>
            </a:r>
            <a:r>
              <a:rPr lang="is-IS" b="1" baseline="-25000">
                <a:latin typeface="Times New Roman" pitchFamily="18" charset="0"/>
              </a:rPr>
              <a:t>1</a:t>
            </a:r>
            <a:endParaRPr lang="en-US" b="1" baseline="-25000" dirty="0">
              <a:latin typeface="Times New Roman" pitchFamily="18" charset="0"/>
            </a:endParaRPr>
          </a:p>
        </p:txBody>
      </p:sp>
      <p:sp>
        <p:nvSpPr>
          <p:cNvPr id="29719" name="Rectangle 24"/>
          <p:cNvSpPr>
            <a:spLocks noChangeArrowheads="1"/>
          </p:cNvSpPr>
          <p:nvPr/>
        </p:nvSpPr>
        <p:spPr bwMode="auto">
          <a:xfrm>
            <a:off x="352425" y="3140968"/>
            <a:ext cx="8555038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ru-RU" i="1" dirty="0" smtClean="0">
                <a:solidFill>
                  <a:srgbClr val="006600"/>
                </a:solidFill>
                <a:latin typeface="Times New Roman" pitchFamily="18" charset="0"/>
              </a:rPr>
              <a:t>ЕСС</a:t>
            </a:r>
            <a:r>
              <a:rPr lang="is-IS" i="1" dirty="0" smtClean="0">
                <a:solidFill>
                  <a:srgbClr val="006600"/>
                </a:solidFill>
                <a:latin typeface="Times New Roman" pitchFamily="18" charset="0"/>
              </a:rPr>
              <a:t> 2010</a:t>
            </a:r>
            <a:r>
              <a:rPr lang="is-IS" dirty="0" smtClean="0">
                <a:solidFill>
                  <a:srgbClr val="006600"/>
                </a:solidFill>
                <a:latin typeface="Times New Roman" pitchFamily="18" charset="0"/>
              </a:rPr>
              <a:t>:</a:t>
            </a:r>
            <a:r>
              <a:rPr lang="is-IS" dirty="0" smtClean="0">
                <a:solidFill>
                  <a:srgbClr val="FF3300"/>
                </a:solidFill>
                <a:latin typeface="Times New Roman" pitchFamily="18" charset="0"/>
              </a:rPr>
              <a:t>  </a:t>
            </a:r>
            <a:r>
              <a:rPr lang="en-US" dirty="0" smtClean="0">
                <a:solidFill>
                  <a:srgbClr val="FF3300"/>
                </a:solidFill>
                <a:latin typeface="Times New Roman" pitchFamily="18" charset="0"/>
              </a:rPr>
              <a:t>50% </a:t>
            </a:r>
            <a:r>
              <a:rPr lang="ru-RU" dirty="0" smtClean="0">
                <a:solidFill>
                  <a:srgbClr val="FF3300"/>
                </a:solidFill>
                <a:latin typeface="Times New Roman" pitchFamily="18" charset="0"/>
              </a:rPr>
              <a:t>критерий</a:t>
            </a:r>
            <a:r>
              <a:rPr lang="en-US" dirty="0" smtClean="0">
                <a:solidFill>
                  <a:srgbClr val="FF3300"/>
                </a:solidFill>
                <a:latin typeface="Times New Roman" pitchFamily="18" charset="0"/>
              </a:rPr>
              <a:t>; </a:t>
            </a:r>
            <a:r>
              <a:rPr lang="ru-RU" dirty="0" smtClean="0">
                <a:solidFill>
                  <a:srgbClr val="FF3300"/>
                </a:solidFill>
                <a:latin typeface="Times New Roman" pitchFamily="18" charset="0"/>
              </a:rPr>
              <a:t>если более 50% производственных расходов финансируются за счет продаж</a:t>
            </a:r>
            <a:endParaRPr lang="en-US" dirty="0" smtClean="0">
              <a:solidFill>
                <a:srgbClr val="FF3300"/>
              </a:solidFill>
              <a:latin typeface="Times New Roman" pitchFamily="18" charset="0"/>
            </a:endParaRPr>
          </a:p>
          <a:p>
            <a:pPr marL="342900" indent="-342900" eaLnBrk="1" hangingPunct="1">
              <a:spcBef>
                <a:spcPct val="20000"/>
              </a:spcBef>
            </a:pPr>
            <a:endParaRPr lang="is-IS" sz="2400" dirty="0">
              <a:solidFill>
                <a:srgbClr val="FF3300"/>
              </a:solidFill>
              <a:latin typeface="Times New Roman" pitchFamily="18" charset="0"/>
            </a:endParaRPr>
          </a:p>
          <a:p>
            <a:pPr marL="342900" indent="-342900" eaLnBrk="1" hangingPunct="1">
              <a:spcBef>
                <a:spcPct val="20000"/>
              </a:spcBef>
            </a:pPr>
            <a:endParaRPr lang="is-IS" sz="2400" dirty="0">
              <a:solidFill>
                <a:srgbClr val="FF3300"/>
              </a:solidFill>
              <a:latin typeface="Times New Roman" pitchFamily="18" charset="0"/>
            </a:endParaRPr>
          </a:p>
          <a:p>
            <a:pPr marL="342900" indent="-342900" eaLnBrk="1" hangingPunct="1">
              <a:spcBef>
                <a:spcPct val="20000"/>
              </a:spcBef>
            </a:pPr>
            <a:endParaRPr lang="is-IS" sz="2400" dirty="0">
              <a:solidFill>
                <a:srgbClr val="FF3300"/>
              </a:solidFill>
              <a:latin typeface="Times New Roman" pitchFamily="18" charset="0"/>
            </a:endParaRPr>
          </a:p>
          <a:p>
            <a:pPr marL="342900" indent="-342900" eaLnBrk="1" hangingPunct="1">
              <a:spcBef>
                <a:spcPct val="20000"/>
              </a:spcBef>
            </a:pPr>
            <a:endParaRPr lang="is-IS" sz="2400" dirty="0">
              <a:solidFill>
                <a:srgbClr val="FF3300"/>
              </a:solidFill>
              <a:latin typeface="Times New Roman" pitchFamily="18" charset="0"/>
            </a:endParaRPr>
          </a:p>
          <a:p>
            <a:pPr marL="342900" indent="-342900" eaLnBrk="1" hangingPunct="1">
              <a:spcBef>
                <a:spcPct val="20000"/>
              </a:spcBef>
            </a:pPr>
            <a:endParaRPr lang="is-IS" sz="2400" dirty="0">
              <a:solidFill>
                <a:srgbClr val="FF3300"/>
              </a:solidFill>
              <a:latin typeface="Times New Roman" pitchFamily="18" charset="0"/>
            </a:endParaRPr>
          </a:p>
          <a:p>
            <a:pPr marL="342900" indent="-342900" eaLnBrk="1" hangingPunct="1">
              <a:spcBef>
                <a:spcPct val="20000"/>
              </a:spcBef>
            </a:pPr>
            <a:endParaRPr lang="en-US" sz="2400" dirty="0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29720" name="Line 25"/>
          <p:cNvSpPr>
            <a:spLocks noChangeShapeType="1"/>
          </p:cNvSpPr>
          <p:nvPr/>
        </p:nvSpPr>
        <p:spPr bwMode="auto">
          <a:xfrm>
            <a:off x="914400" y="55626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29721" name="Rectangle 26"/>
          <p:cNvSpPr>
            <a:spLocks noChangeArrowheads="1"/>
          </p:cNvSpPr>
          <p:nvPr/>
        </p:nvSpPr>
        <p:spPr bwMode="auto">
          <a:xfrm>
            <a:off x="1524000" y="4953000"/>
            <a:ext cx="228600" cy="6096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s-IS"/>
          </a:p>
        </p:txBody>
      </p:sp>
      <p:sp>
        <p:nvSpPr>
          <p:cNvPr id="29722" name="Rectangle 28"/>
          <p:cNvSpPr>
            <a:spLocks noChangeArrowheads="1"/>
          </p:cNvSpPr>
          <p:nvPr/>
        </p:nvSpPr>
        <p:spPr bwMode="auto">
          <a:xfrm>
            <a:off x="1524000" y="4191000"/>
            <a:ext cx="228600" cy="7620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s-IS">
              <a:solidFill>
                <a:srgbClr val="FF0000"/>
              </a:solidFill>
            </a:endParaRPr>
          </a:p>
        </p:txBody>
      </p:sp>
      <p:sp>
        <p:nvSpPr>
          <p:cNvPr id="29723" name="AutoShape 29"/>
          <p:cNvSpPr>
            <a:spLocks/>
          </p:cNvSpPr>
          <p:nvPr/>
        </p:nvSpPr>
        <p:spPr bwMode="auto">
          <a:xfrm>
            <a:off x="1219200" y="4191000"/>
            <a:ext cx="152400" cy="1371600"/>
          </a:xfrm>
          <a:prstGeom prst="leftBrace">
            <a:avLst>
              <a:gd name="adj1" fmla="val 75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s-IS"/>
          </a:p>
        </p:txBody>
      </p:sp>
      <p:sp>
        <p:nvSpPr>
          <p:cNvPr id="29724" name="AutoShape 30"/>
          <p:cNvSpPr>
            <a:spLocks/>
          </p:cNvSpPr>
          <p:nvPr/>
        </p:nvSpPr>
        <p:spPr bwMode="auto">
          <a:xfrm>
            <a:off x="1981200" y="4191000"/>
            <a:ext cx="76200" cy="762000"/>
          </a:xfrm>
          <a:prstGeom prst="rightBrace">
            <a:avLst>
              <a:gd name="adj1" fmla="val 83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s-IS"/>
          </a:p>
        </p:txBody>
      </p:sp>
      <p:sp>
        <p:nvSpPr>
          <p:cNvPr id="29725" name="AutoShape 31"/>
          <p:cNvSpPr>
            <a:spLocks/>
          </p:cNvSpPr>
          <p:nvPr/>
        </p:nvSpPr>
        <p:spPr bwMode="auto">
          <a:xfrm>
            <a:off x="1981200" y="4953000"/>
            <a:ext cx="76200" cy="609600"/>
          </a:xfrm>
          <a:prstGeom prst="rightBrace">
            <a:avLst>
              <a:gd name="adj1" fmla="val 6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s-IS"/>
          </a:p>
        </p:txBody>
      </p:sp>
      <p:sp>
        <p:nvSpPr>
          <p:cNvPr id="29726" name="Text Box 32"/>
          <p:cNvSpPr txBox="1">
            <a:spLocks noChangeArrowheads="1"/>
          </p:cNvSpPr>
          <p:nvPr/>
        </p:nvSpPr>
        <p:spPr bwMode="auto">
          <a:xfrm>
            <a:off x="2133600" y="4419600"/>
            <a:ext cx="132722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1400" b="1" dirty="0" smtClean="0">
                <a:latin typeface="Times New Roman" pitchFamily="18" charset="0"/>
              </a:rPr>
              <a:t>Продажи </a:t>
            </a:r>
            <a:r>
              <a:rPr lang="is-IS" sz="1400" b="1" dirty="0" smtClean="0">
                <a:latin typeface="Times New Roman" pitchFamily="18" charset="0"/>
              </a:rPr>
              <a:t>60</a:t>
            </a:r>
            <a:r>
              <a:rPr lang="is-IS" sz="1400" b="1" dirty="0">
                <a:latin typeface="Times New Roman" pitchFamily="18" charset="0"/>
              </a:rPr>
              <a:t>%</a:t>
            </a:r>
            <a:endParaRPr lang="en-US" sz="1400" b="1" dirty="0">
              <a:latin typeface="Times New Roman" pitchFamily="18" charset="0"/>
            </a:endParaRPr>
          </a:p>
        </p:txBody>
      </p:sp>
      <p:sp>
        <p:nvSpPr>
          <p:cNvPr id="29727" name="Text Box 33"/>
          <p:cNvSpPr txBox="1">
            <a:spLocks noChangeArrowheads="1"/>
          </p:cNvSpPr>
          <p:nvPr/>
        </p:nvSpPr>
        <p:spPr bwMode="auto">
          <a:xfrm>
            <a:off x="2133600" y="5029200"/>
            <a:ext cx="1295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1400" b="1" dirty="0" smtClean="0">
                <a:latin typeface="Times New Roman" pitchFamily="18" charset="0"/>
              </a:rPr>
              <a:t>Взносы</a:t>
            </a:r>
            <a:endParaRPr lang="is-IS" sz="1400" b="1" dirty="0">
              <a:latin typeface="Times New Roman" pitchFamily="18" charset="0"/>
            </a:endParaRPr>
          </a:p>
          <a:p>
            <a:r>
              <a:rPr lang="is-IS" sz="1400" b="1" dirty="0">
                <a:latin typeface="Times New Roman" pitchFamily="18" charset="0"/>
              </a:rPr>
              <a:t>40%</a:t>
            </a:r>
            <a:endParaRPr lang="en-US" sz="1400" b="1" dirty="0">
              <a:latin typeface="Times New Roman" pitchFamily="18" charset="0"/>
            </a:endParaRPr>
          </a:p>
        </p:txBody>
      </p:sp>
      <p:sp>
        <p:nvSpPr>
          <p:cNvPr id="29728" name="Text Box 34"/>
          <p:cNvSpPr txBox="1">
            <a:spLocks noChangeArrowheads="1"/>
          </p:cNvSpPr>
          <p:nvPr/>
        </p:nvSpPr>
        <p:spPr bwMode="auto">
          <a:xfrm>
            <a:off x="0" y="4410730"/>
            <a:ext cx="100540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1400" b="1" dirty="0" smtClean="0">
                <a:latin typeface="Times New Roman" pitchFamily="18" charset="0"/>
              </a:rPr>
              <a:t>Производ.</a:t>
            </a:r>
          </a:p>
          <a:p>
            <a:r>
              <a:rPr lang="ru-RU" sz="1400" b="1" dirty="0" smtClean="0">
                <a:latin typeface="Times New Roman" pitchFamily="18" charset="0"/>
              </a:rPr>
              <a:t>расходы</a:t>
            </a:r>
            <a:endParaRPr lang="en-US" sz="1400" b="1" dirty="0">
              <a:latin typeface="Times New Roman" pitchFamily="18" charset="0"/>
            </a:endParaRPr>
          </a:p>
        </p:txBody>
      </p:sp>
      <p:sp>
        <p:nvSpPr>
          <p:cNvPr id="29729" name="Line 35"/>
          <p:cNvSpPr>
            <a:spLocks noChangeShapeType="1"/>
          </p:cNvSpPr>
          <p:nvPr/>
        </p:nvSpPr>
        <p:spPr bwMode="auto">
          <a:xfrm>
            <a:off x="3429000" y="55626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29730" name="Rectangle 36"/>
          <p:cNvSpPr>
            <a:spLocks noChangeArrowheads="1"/>
          </p:cNvSpPr>
          <p:nvPr/>
        </p:nvSpPr>
        <p:spPr bwMode="auto">
          <a:xfrm>
            <a:off x="4038600" y="5257800"/>
            <a:ext cx="228600" cy="3048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s-IS"/>
          </a:p>
        </p:txBody>
      </p:sp>
      <p:sp>
        <p:nvSpPr>
          <p:cNvPr id="29731" name="Rectangle 37"/>
          <p:cNvSpPr>
            <a:spLocks noChangeArrowheads="1"/>
          </p:cNvSpPr>
          <p:nvPr/>
        </p:nvSpPr>
        <p:spPr bwMode="auto">
          <a:xfrm>
            <a:off x="4038600" y="4648200"/>
            <a:ext cx="228600" cy="60960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s-IS"/>
          </a:p>
        </p:txBody>
      </p:sp>
      <p:sp>
        <p:nvSpPr>
          <p:cNvPr id="29732" name="Rectangle 38"/>
          <p:cNvSpPr>
            <a:spLocks noChangeArrowheads="1"/>
          </p:cNvSpPr>
          <p:nvPr/>
        </p:nvSpPr>
        <p:spPr bwMode="auto">
          <a:xfrm>
            <a:off x="4038600" y="4191000"/>
            <a:ext cx="228600" cy="457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s-IS"/>
          </a:p>
        </p:txBody>
      </p:sp>
      <p:sp>
        <p:nvSpPr>
          <p:cNvPr id="29733" name="AutoShape 39"/>
          <p:cNvSpPr>
            <a:spLocks/>
          </p:cNvSpPr>
          <p:nvPr/>
        </p:nvSpPr>
        <p:spPr bwMode="auto">
          <a:xfrm>
            <a:off x="4419600" y="5257800"/>
            <a:ext cx="76200" cy="304800"/>
          </a:xfrm>
          <a:prstGeom prst="rightBrace">
            <a:avLst>
              <a:gd name="adj1" fmla="val 33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s-IS"/>
          </a:p>
        </p:txBody>
      </p:sp>
      <p:sp>
        <p:nvSpPr>
          <p:cNvPr id="29734" name="AutoShape 40"/>
          <p:cNvSpPr>
            <a:spLocks/>
          </p:cNvSpPr>
          <p:nvPr/>
        </p:nvSpPr>
        <p:spPr bwMode="auto">
          <a:xfrm>
            <a:off x="4419600" y="4648200"/>
            <a:ext cx="76200" cy="609600"/>
          </a:xfrm>
          <a:prstGeom prst="rightBrace">
            <a:avLst>
              <a:gd name="adj1" fmla="val 6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s-IS"/>
          </a:p>
        </p:txBody>
      </p:sp>
      <p:sp>
        <p:nvSpPr>
          <p:cNvPr id="29735" name="AutoShape 41"/>
          <p:cNvSpPr>
            <a:spLocks/>
          </p:cNvSpPr>
          <p:nvPr/>
        </p:nvSpPr>
        <p:spPr bwMode="auto">
          <a:xfrm>
            <a:off x="4419600" y="4191000"/>
            <a:ext cx="76200" cy="457200"/>
          </a:xfrm>
          <a:prstGeom prst="rightBrace">
            <a:avLst>
              <a:gd name="adj1" fmla="val 50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s-IS"/>
          </a:p>
        </p:txBody>
      </p:sp>
      <p:sp>
        <p:nvSpPr>
          <p:cNvPr id="29736" name="Text Box 42"/>
          <p:cNvSpPr txBox="1">
            <a:spLocks noChangeArrowheads="1"/>
          </p:cNvSpPr>
          <p:nvPr/>
        </p:nvSpPr>
        <p:spPr bwMode="auto">
          <a:xfrm>
            <a:off x="4572000" y="4267200"/>
            <a:ext cx="240328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1400" b="1" dirty="0" smtClean="0">
                <a:latin typeface="Times New Roman" pitchFamily="18" charset="0"/>
              </a:rPr>
              <a:t>Продажи частному сектору</a:t>
            </a:r>
            <a:endParaRPr lang="en-US" sz="1400" b="1" dirty="0">
              <a:latin typeface="Times New Roman" pitchFamily="18" charset="0"/>
            </a:endParaRPr>
          </a:p>
        </p:txBody>
      </p:sp>
      <p:sp>
        <p:nvSpPr>
          <p:cNvPr id="29737" name="Text Box 43"/>
          <p:cNvSpPr txBox="1">
            <a:spLocks noChangeArrowheads="1"/>
          </p:cNvSpPr>
          <p:nvPr/>
        </p:nvSpPr>
        <p:spPr bwMode="auto">
          <a:xfrm>
            <a:off x="4572000" y="4800600"/>
            <a:ext cx="294471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1400" b="1" dirty="0" smtClean="0">
                <a:latin typeface="Times New Roman" pitchFamily="18" charset="0"/>
              </a:rPr>
              <a:t>Продажи ГУ </a:t>
            </a:r>
            <a:r>
              <a:rPr lang="is-IS" sz="1400" b="1" dirty="0" smtClean="0">
                <a:latin typeface="Times New Roman" pitchFamily="18" charset="0"/>
              </a:rPr>
              <a:t>(</a:t>
            </a:r>
            <a:r>
              <a:rPr lang="ru-RU" sz="1400" b="1" dirty="0" smtClean="0">
                <a:latin typeface="Times New Roman" pitchFamily="18" charset="0"/>
              </a:rPr>
              <a:t>связано с единицей</a:t>
            </a:r>
            <a:r>
              <a:rPr lang="is-IS" sz="1400" b="1" dirty="0" smtClean="0">
                <a:latin typeface="Times New Roman" pitchFamily="18" charset="0"/>
              </a:rPr>
              <a:t>)</a:t>
            </a:r>
            <a:endParaRPr lang="en-US" sz="1400" b="1" dirty="0">
              <a:latin typeface="Times New Roman" pitchFamily="18" charset="0"/>
            </a:endParaRPr>
          </a:p>
        </p:txBody>
      </p:sp>
      <p:sp>
        <p:nvSpPr>
          <p:cNvPr id="29738" name="Text Box 44"/>
          <p:cNvSpPr txBox="1">
            <a:spLocks noChangeArrowheads="1"/>
          </p:cNvSpPr>
          <p:nvPr/>
        </p:nvSpPr>
        <p:spPr bwMode="auto">
          <a:xfrm>
            <a:off x="4572000" y="5257800"/>
            <a:ext cx="169315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1400" b="1" dirty="0" smtClean="0">
                <a:latin typeface="Times New Roman" pitchFamily="18" charset="0"/>
              </a:rPr>
              <a:t>Взносы </a:t>
            </a:r>
            <a:r>
              <a:rPr lang="is-IS" sz="1400" b="1" dirty="0" smtClean="0">
                <a:latin typeface="Times New Roman" pitchFamily="18" charset="0"/>
              </a:rPr>
              <a:t>(</a:t>
            </a:r>
            <a:r>
              <a:rPr lang="ru-RU" sz="1400" b="1" dirty="0" smtClean="0">
                <a:latin typeface="Times New Roman" pitchFamily="18" charset="0"/>
              </a:rPr>
              <a:t>субсидии</a:t>
            </a:r>
            <a:r>
              <a:rPr lang="is-IS" sz="1400" b="1" dirty="0" smtClean="0">
                <a:latin typeface="Times New Roman" pitchFamily="18" charset="0"/>
              </a:rPr>
              <a:t>)</a:t>
            </a:r>
            <a:endParaRPr lang="en-US" sz="1400" b="1" dirty="0">
              <a:latin typeface="Times New Roman" pitchFamily="18" charset="0"/>
            </a:endParaRPr>
          </a:p>
        </p:txBody>
      </p:sp>
      <p:sp>
        <p:nvSpPr>
          <p:cNvPr id="29739" name="Text Box 47"/>
          <p:cNvSpPr txBox="1">
            <a:spLocks noChangeArrowheads="1"/>
          </p:cNvSpPr>
          <p:nvPr/>
        </p:nvSpPr>
        <p:spPr bwMode="auto">
          <a:xfrm>
            <a:off x="3505200" y="4267200"/>
            <a:ext cx="609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is-IS" sz="1400" b="1">
                <a:latin typeface="Times New Roman" pitchFamily="18" charset="0"/>
              </a:rPr>
              <a:t>35%</a:t>
            </a:r>
            <a:endParaRPr lang="en-US" sz="1400" b="1" dirty="0">
              <a:latin typeface="Times New Roman" pitchFamily="18" charset="0"/>
            </a:endParaRPr>
          </a:p>
        </p:txBody>
      </p:sp>
      <p:sp>
        <p:nvSpPr>
          <p:cNvPr id="29740" name="Text Box 48"/>
          <p:cNvSpPr txBox="1">
            <a:spLocks noChangeArrowheads="1"/>
          </p:cNvSpPr>
          <p:nvPr/>
        </p:nvSpPr>
        <p:spPr bwMode="auto">
          <a:xfrm>
            <a:off x="3505200" y="4800600"/>
            <a:ext cx="609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is-IS" sz="1400" b="1">
                <a:latin typeface="Times New Roman" pitchFamily="18" charset="0"/>
              </a:rPr>
              <a:t>45%</a:t>
            </a:r>
            <a:endParaRPr lang="en-US" sz="1400" b="1" dirty="0">
              <a:latin typeface="Times New Roman" pitchFamily="18" charset="0"/>
            </a:endParaRPr>
          </a:p>
        </p:txBody>
      </p:sp>
      <p:sp>
        <p:nvSpPr>
          <p:cNvPr id="29741" name="Text Box 49"/>
          <p:cNvSpPr txBox="1">
            <a:spLocks noChangeArrowheads="1"/>
          </p:cNvSpPr>
          <p:nvPr/>
        </p:nvSpPr>
        <p:spPr bwMode="auto">
          <a:xfrm>
            <a:off x="3505200" y="5257800"/>
            <a:ext cx="609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is-IS" sz="1400" b="1">
                <a:latin typeface="Times New Roman" pitchFamily="18" charset="0"/>
              </a:rPr>
              <a:t>20%</a:t>
            </a:r>
            <a:endParaRPr lang="en-US" sz="1400" b="1" dirty="0">
              <a:latin typeface="Times New Roman" pitchFamily="18" charset="0"/>
            </a:endParaRPr>
          </a:p>
        </p:txBody>
      </p:sp>
      <p:sp>
        <p:nvSpPr>
          <p:cNvPr id="29742" name="Rectangle 50"/>
          <p:cNvSpPr>
            <a:spLocks noChangeArrowheads="1"/>
          </p:cNvSpPr>
          <p:nvPr/>
        </p:nvSpPr>
        <p:spPr bwMode="auto">
          <a:xfrm>
            <a:off x="7620000" y="4800600"/>
            <a:ext cx="228600" cy="6858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s-IS"/>
          </a:p>
        </p:txBody>
      </p:sp>
      <p:sp>
        <p:nvSpPr>
          <p:cNvPr id="29743" name="Line 51"/>
          <p:cNvSpPr>
            <a:spLocks noChangeShapeType="1"/>
          </p:cNvSpPr>
          <p:nvPr/>
        </p:nvSpPr>
        <p:spPr bwMode="auto">
          <a:xfrm>
            <a:off x="6934200" y="54864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29744" name="Rectangle 52"/>
          <p:cNvSpPr>
            <a:spLocks noChangeArrowheads="1"/>
          </p:cNvSpPr>
          <p:nvPr/>
        </p:nvSpPr>
        <p:spPr bwMode="auto">
          <a:xfrm>
            <a:off x="7620000" y="4191000"/>
            <a:ext cx="228600" cy="6096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s-IS">
              <a:solidFill>
                <a:srgbClr val="FF0000"/>
              </a:solidFill>
            </a:endParaRPr>
          </a:p>
        </p:txBody>
      </p:sp>
      <p:sp>
        <p:nvSpPr>
          <p:cNvPr id="29745" name="AutoShape 53"/>
          <p:cNvSpPr>
            <a:spLocks/>
          </p:cNvSpPr>
          <p:nvPr/>
        </p:nvSpPr>
        <p:spPr bwMode="auto">
          <a:xfrm>
            <a:off x="8001000" y="4800600"/>
            <a:ext cx="76200" cy="685800"/>
          </a:xfrm>
          <a:prstGeom prst="rightBrace">
            <a:avLst>
              <a:gd name="adj1" fmla="val 75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s-IS"/>
          </a:p>
        </p:txBody>
      </p:sp>
      <p:sp>
        <p:nvSpPr>
          <p:cNvPr id="29746" name="AutoShape 54"/>
          <p:cNvSpPr>
            <a:spLocks/>
          </p:cNvSpPr>
          <p:nvPr/>
        </p:nvSpPr>
        <p:spPr bwMode="auto">
          <a:xfrm>
            <a:off x="8001000" y="4191000"/>
            <a:ext cx="76200" cy="609600"/>
          </a:xfrm>
          <a:prstGeom prst="rightBrace">
            <a:avLst>
              <a:gd name="adj1" fmla="val 6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s-IS"/>
          </a:p>
        </p:txBody>
      </p:sp>
      <p:sp>
        <p:nvSpPr>
          <p:cNvPr id="29747" name="Text Box 55"/>
          <p:cNvSpPr txBox="1">
            <a:spLocks noChangeArrowheads="1"/>
          </p:cNvSpPr>
          <p:nvPr/>
        </p:nvSpPr>
        <p:spPr bwMode="auto">
          <a:xfrm>
            <a:off x="8077200" y="4343400"/>
            <a:ext cx="92326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1400" b="1" dirty="0" smtClean="0">
                <a:latin typeface="Times New Roman" pitchFamily="18" charset="0"/>
              </a:rPr>
              <a:t>Продажи</a:t>
            </a:r>
            <a:endParaRPr lang="en-US" sz="1400" b="1" dirty="0">
              <a:latin typeface="Times New Roman" pitchFamily="18" charset="0"/>
            </a:endParaRPr>
          </a:p>
        </p:txBody>
      </p:sp>
      <p:sp>
        <p:nvSpPr>
          <p:cNvPr id="29748" name="Text Box 56"/>
          <p:cNvSpPr txBox="1">
            <a:spLocks noChangeArrowheads="1"/>
          </p:cNvSpPr>
          <p:nvPr/>
        </p:nvSpPr>
        <p:spPr bwMode="auto">
          <a:xfrm>
            <a:off x="8077200" y="4953000"/>
            <a:ext cx="79060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1400" b="1" dirty="0" smtClean="0">
                <a:latin typeface="Times New Roman" pitchFamily="18" charset="0"/>
              </a:rPr>
              <a:t>Взносы</a:t>
            </a:r>
            <a:endParaRPr lang="en-US" sz="1400" b="1" dirty="0">
              <a:latin typeface="Times New Roman" pitchFamily="18" charset="0"/>
            </a:endParaRPr>
          </a:p>
        </p:txBody>
      </p:sp>
      <p:sp>
        <p:nvSpPr>
          <p:cNvPr id="29749" name="Text Box 57"/>
          <p:cNvSpPr txBox="1">
            <a:spLocks noChangeArrowheads="1"/>
          </p:cNvSpPr>
          <p:nvPr/>
        </p:nvSpPr>
        <p:spPr bwMode="auto">
          <a:xfrm>
            <a:off x="7086600" y="4419600"/>
            <a:ext cx="609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is-IS" sz="1400" b="1">
                <a:latin typeface="Times New Roman" pitchFamily="18" charset="0"/>
              </a:rPr>
              <a:t>40%</a:t>
            </a:r>
            <a:endParaRPr lang="en-US" sz="1400" b="1" dirty="0">
              <a:latin typeface="Times New Roman" pitchFamily="18" charset="0"/>
            </a:endParaRPr>
          </a:p>
        </p:txBody>
      </p:sp>
      <p:sp>
        <p:nvSpPr>
          <p:cNvPr id="29750" name="Text Box 58"/>
          <p:cNvSpPr txBox="1">
            <a:spLocks noChangeArrowheads="1"/>
          </p:cNvSpPr>
          <p:nvPr/>
        </p:nvSpPr>
        <p:spPr bwMode="auto">
          <a:xfrm>
            <a:off x="7086600" y="5029200"/>
            <a:ext cx="609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is-IS" sz="1400" b="1">
                <a:latin typeface="Times New Roman" pitchFamily="18" charset="0"/>
              </a:rPr>
              <a:t>60%</a:t>
            </a:r>
            <a:endParaRPr lang="en-US" sz="1400" b="1" dirty="0">
              <a:latin typeface="Times New Roman" pitchFamily="18" charset="0"/>
            </a:endParaRPr>
          </a:p>
        </p:txBody>
      </p:sp>
      <p:graphicFrame>
        <p:nvGraphicFramePr>
          <p:cNvPr id="313438" name="Group 9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7418032"/>
              </p:ext>
            </p:extLst>
          </p:nvPr>
        </p:nvGraphicFramePr>
        <p:xfrm>
          <a:off x="1295400" y="5816600"/>
          <a:ext cx="6629400" cy="812800"/>
        </p:xfrm>
        <a:graphic>
          <a:graphicData uri="http://schemas.openxmlformats.org/drawingml/2006/table">
            <a:tbl>
              <a:tblPr/>
              <a:tblGrid>
                <a:gridCol w="6629400"/>
              </a:tblGrid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imes New Roman" pitchFamily="18" charset="0"/>
                        </a:rPr>
                        <a:t>Рыночный выпуск </a:t>
                      </a: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против </a:t>
                      </a: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</a:rPr>
                        <a:t>Нерыночного выпуска</a:t>
                      </a:r>
                      <a:endParaRPr kumimoji="0" lang="en-US" sz="18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imes New Roman" pitchFamily="18" charset="0"/>
                        </a:rPr>
                        <a:t>Рыночный производитель </a:t>
                      </a: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против </a:t>
                      </a:r>
                      <a:r>
                        <a:rPr kumimoji="0" lang="ru-RU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</a:rPr>
                        <a:t>Нерыночного производителя</a:t>
                      </a:r>
                      <a:endParaRPr kumimoji="0" lang="en-US" sz="18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759" name="Line 95"/>
          <p:cNvSpPr>
            <a:spLocks noChangeShapeType="1"/>
          </p:cNvSpPr>
          <p:nvPr/>
        </p:nvSpPr>
        <p:spPr bwMode="auto">
          <a:xfrm>
            <a:off x="457200" y="685800"/>
            <a:ext cx="8305800" cy="0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57" name="Title 1"/>
          <p:cNvSpPr txBox="1">
            <a:spLocks/>
          </p:cNvSpPr>
          <p:nvPr/>
        </p:nvSpPr>
        <p:spPr>
          <a:xfrm>
            <a:off x="352425" y="120073"/>
            <a:ext cx="8286750" cy="5461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rmAutofit fontScale="97500"/>
          </a:bodyPr>
          <a:lstStyle>
            <a:lvl1pPr marL="640080" indent="-457200" algn="l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54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82880" indent="0" algn="ctr">
              <a:buNone/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такое рыночная цена?</a:t>
            </a:r>
            <a:endParaRPr lang="en-US" sz="20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780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2740</TotalTime>
  <Words>1515</Words>
  <Application>Microsoft Office PowerPoint</Application>
  <PresentationFormat>On-screen Show (4:3)</PresentationFormat>
  <Paragraphs>285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Slipstream</vt:lpstr>
      <vt:lpstr>Секторизация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HBR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Jóhann Rúnar Björgvinsson</dc:creator>
  <cp:lastModifiedBy>Oleksandr Svirchevskyy</cp:lastModifiedBy>
  <cp:revision>217</cp:revision>
  <cp:lastPrinted>2015-01-12T06:59:14Z</cp:lastPrinted>
  <dcterms:created xsi:type="dcterms:W3CDTF">2014-09-29T10:53:49Z</dcterms:created>
  <dcterms:modified xsi:type="dcterms:W3CDTF">2015-04-30T15:16:41Z</dcterms:modified>
</cp:coreProperties>
</file>