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6"/>
  </p:notesMasterIdLst>
  <p:handoutMasterIdLst>
    <p:handoutMasterId r:id="rId17"/>
  </p:handoutMasterIdLst>
  <p:sldIdLst>
    <p:sldId id="303" r:id="rId2"/>
    <p:sldId id="290" r:id="rId3"/>
    <p:sldId id="298" r:id="rId4"/>
    <p:sldId id="299" r:id="rId5"/>
    <p:sldId id="260" r:id="rId6"/>
    <p:sldId id="300" r:id="rId7"/>
    <p:sldId id="301" r:id="rId8"/>
    <p:sldId id="294" r:id="rId9"/>
    <p:sldId id="302" r:id="rId10"/>
    <p:sldId id="293" r:id="rId11"/>
    <p:sldId id="304" r:id="rId12"/>
    <p:sldId id="295" r:id="rId13"/>
    <p:sldId id="291" r:id="rId14"/>
    <p:sldId id="292" r:id="rId15"/>
  </p:sldIdLst>
  <p:sldSz cx="9144000" cy="6858000" type="screen4x3"/>
  <p:notesSz cx="6858000" cy="9945688"/>
  <p:defaultTextStyle>
    <a:defPPr>
      <a:defRPr lang="is-I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E86"/>
    <a:srgbClr val="E6F64C"/>
    <a:srgbClr val="F5FD87"/>
    <a:srgbClr val="FB9BDB"/>
    <a:srgbClr val="FDB1F8"/>
    <a:srgbClr val="B7FCA4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is-IS" dirty="0" smtClean="0"/>
              <a:t>Net L/B Surplus</a:t>
            </a:r>
            <a:r>
              <a:rPr lang="is-IS" baseline="0" dirty="0" smtClean="0"/>
              <a:t> / Deficit</a:t>
            </a:r>
            <a:endParaRPr lang="is-IS" dirty="0" smtClean="0"/>
          </a:p>
          <a:p>
            <a:pPr>
              <a:defRPr/>
            </a:pPr>
            <a:r>
              <a:rPr lang="is-IS" sz="1050" dirty="0" smtClean="0"/>
              <a:t>(percent of GDP)</a:t>
            </a:r>
            <a:endParaRPr lang="is-IS" sz="105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8.9384250256783773E-2"/>
          <c:y val="0.15499852825679747"/>
          <c:w val="0.91061574974321624"/>
          <c:h val="0.81544989868044893"/>
        </c:manualLayout>
      </c:layout>
      <c:lineChart>
        <c:grouping val="standard"/>
        <c:varyColors val="0"/>
        <c:ser>
          <c:idx val="0"/>
          <c:order val="0"/>
          <c:tx>
            <c:strRef>
              <c:f>'[Tekjuafkoma opinberra aðila - graf.xlsx]Sheet1'!$B$3</c:f>
              <c:strCache>
                <c:ptCount val="1"/>
                <c:pt idx="0">
                  <c:v>A-hluti ríkissjóðs og sveitarfélaga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'[Tekjuafkoma opinberra aðila - graf.xlsx]Sheet1'!$A$4:$A$15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'[Tekjuafkoma opinberra aðila - graf.xlsx]Sheet1'!$B$4:$B$15</c:f>
              <c:numCache>
                <c:formatCode>#,##0.0</c:formatCode>
                <c:ptCount val="12"/>
                <c:pt idx="0">
                  <c:v>1.7000000000000002</c:v>
                </c:pt>
                <c:pt idx="1">
                  <c:v>2.6</c:v>
                </c:pt>
                <c:pt idx="2">
                  <c:v>-2.6</c:v>
                </c:pt>
                <c:pt idx="3">
                  <c:v>-2.8</c:v>
                </c:pt>
                <c:pt idx="4">
                  <c:v>0</c:v>
                </c:pt>
                <c:pt idx="5">
                  <c:v>1.3</c:v>
                </c:pt>
                <c:pt idx="6">
                  <c:v>6.3</c:v>
                </c:pt>
                <c:pt idx="7">
                  <c:v>5.4</c:v>
                </c:pt>
                <c:pt idx="8">
                  <c:v>-0.60000000000000009</c:v>
                </c:pt>
                <c:pt idx="9">
                  <c:v>-10</c:v>
                </c:pt>
                <c:pt idx="10">
                  <c:v>-10.1</c:v>
                </c:pt>
                <c:pt idx="11">
                  <c:v>-5.4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'[Tekjuafkoma opinberra aðila - graf.xlsx]Sheet1'!$C$3</c:f>
              <c:strCache>
                <c:ptCount val="1"/>
                <c:pt idx="0">
                  <c:v>Opinber fyrirtæki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cat>
            <c:numRef>
              <c:f>'[Tekjuafkoma opinberra aðila - graf.xlsx]Sheet1'!$A$4:$A$15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'[Tekjuafkoma opinberra aðila - graf.xlsx]Sheet1'!$C$4:$C$15</c:f>
              <c:numCache>
                <c:formatCode>#,##0.0</c:formatCode>
                <c:ptCount val="12"/>
                <c:pt idx="0">
                  <c:v>-2.1</c:v>
                </c:pt>
                <c:pt idx="1">
                  <c:v>2.9</c:v>
                </c:pt>
                <c:pt idx="2">
                  <c:v>-0.8</c:v>
                </c:pt>
                <c:pt idx="3">
                  <c:v>-2.4</c:v>
                </c:pt>
                <c:pt idx="4">
                  <c:v>-2.1</c:v>
                </c:pt>
                <c:pt idx="5">
                  <c:v>5.3</c:v>
                </c:pt>
                <c:pt idx="6">
                  <c:v>-5.5</c:v>
                </c:pt>
                <c:pt idx="7">
                  <c:v>-5.8</c:v>
                </c:pt>
                <c:pt idx="8">
                  <c:v>-6.2</c:v>
                </c:pt>
                <c:pt idx="9">
                  <c:v>-1.8</c:v>
                </c:pt>
                <c:pt idx="10">
                  <c:v>-1.5</c:v>
                </c:pt>
                <c:pt idx="11">
                  <c:v>1.5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'[Tekjuafkoma opinberra aðila - graf.xlsx]Sheet1'!$D$3</c:f>
              <c:strCache>
                <c:ptCount val="1"/>
                <c:pt idx="0">
                  <c:v>Opinberir aðilar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'[Tekjuafkoma opinberra aðila - graf.xlsx]Sheet1'!$A$4:$A$15</c:f>
              <c:numCache>
                <c:formatCode>General</c:formatCode>
                <c:ptCount val="1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</c:numCache>
            </c:numRef>
          </c:cat>
          <c:val>
            <c:numRef>
              <c:f>'[Tekjuafkoma opinberra aðila - graf.xlsx]Sheet1'!$D$4:$D$15</c:f>
              <c:numCache>
                <c:formatCode>#,##0.0</c:formatCode>
                <c:ptCount val="12"/>
                <c:pt idx="0">
                  <c:v>-0.4</c:v>
                </c:pt>
                <c:pt idx="1">
                  <c:v>5.5</c:v>
                </c:pt>
                <c:pt idx="2">
                  <c:v>-3.4</c:v>
                </c:pt>
                <c:pt idx="3">
                  <c:v>-5.2</c:v>
                </c:pt>
                <c:pt idx="4">
                  <c:v>-2.1</c:v>
                </c:pt>
                <c:pt idx="5">
                  <c:v>6.6</c:v>
                </c:pt>
                <c:pt idx="6">
                  <c:v>0.8</c:v>
                </c:pt>
                <c:pt idx="7">
                  <c:v>-0.4</c:v>
                </c:pt>
                <c:pt idx="8">
                  <c:v>-6.8</c:v>
                </c:pt>
                <c:pt idx="9">
                  <c:v>-11.8</c:v>
                </c:pt>
                <c:pt idx="10">
                  <c:v>-11.6</c:v>
                </c:pt>
                <c:pt idx="11">
                  <c:v>-3.9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1524864"/>
        <c:axId val="77801152"/>
      </c:lineChart>
      <c:catAx>
        <c:axId val="111524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77801152"/>
        <c:crosses val="autoZero"/>
        <c:auto val="1"/>
        <c:lblAlgn val="ctr"/>
        <c:lblOffset val="100"/>
        <c:noMultiLvlLbl val="0"/>
      </c:catAx>
      <c:valAx>
        <c:axId val="77801152"/>
        <c:scaling>
          <c:orientation val="minMax"/>
          <c:min val="-12"/>
        </c:scaling>
        <c:delete val="0"/>
        <c:axPos val="l"/>
        <c:majorGridlines/>
        <c:numFmt formatCode="#,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111524864"/>
        <c:crossesAt val="1"/>
        <c:crossBetween val="between"/>
        <c:majorUnit val="2"/>
      </c:valAx>
      <c:spPr>
        <a:noFill/>
        <a:ln w="25400">
          <a:noFill/>
        </a:ln>
      </c:spPr>
    </c:plotArea>
    <c:plotVisOnly val="1"/>
    <c:dispBlanksAs val="gap"/>
    <c:showDLblsOverMax val="0"/>
  </c:chart>
  <c:spPr>
    <a:gradFill rotWithShape="1">
      <a:gsLst>
        <a:gs pos="0">
          <a:schemeClr val="accent5">
            <a:lumMod val="20000"/>
            <a:lumOff val="80000"/>
          </a:schemeClr>
        </a:gs>
        <a:gs pos="35000">
          <a:schemeClr val="accent6">
            <a:lumMod val="40000"/>
            <a:lumOff val="60000"/>
          </a:schemeClr>
        </a:gs>
        <a:gs pos="100000">
          <a:schemeClr val="accent6">
            <a:lumMod val="20000"/>
            <a:lumOff val="80000"/>
          </a:schemeClr>
        </a:gs>
      </a:gsLst>
      <a:lin ang="16200000" scaled="1"/>
    </a:gradFill>
    <a:ln w="9525" cap="flat" cmpd="sng" algn="ctr">
      <a:solidFill>
        <a:schemeClr val="tx1">
          <a:lumMod val="85000"/>
          <a:lumOff val="15000"/>
        </a:scheme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0.06888</cdr:x>
      <cdr:y>0.47674</cdr:y>
    </cdr:from>
    <cdr:to>
      <cdr:x>0.96502</cdr:x>
      <cdr:y>0.48021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515930" y="2128202"/>
          <a:ext cx="6712750" cy="1549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tx1">
              <a:lumMod val="85000"/>
              <a:lumOff val="15000"/>
            </a:schemeClr>
          </a:solidFill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0.66488</cdr:x>
      <cdr:y>0.23797</cdr:y>
    </cdr:from>
    <cdr:to>
      <cdr:x>0.93404</cdr:x>
      <cdr:y>0.31126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980426" y="1062340"/>
          <a:ext cx="2016207" cy="3271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is-IS" sz="1200" dirty="0" smtClean="0"/>
            <a:t>General Government</a:t>
          </a:r>
          <a:endParaRPr lang="is-IS" sz="1200" dirty="0"/>
        </a:p>
      </cdr:txBody>
    </cdr:sp>
  </cdr:relSizeAnchor>
  <cdr:relSizeAnchor xmlns:cdr="http://schemas.openxmlformats.org/drawingml/2006/chartDrawing">
    <cdr:from>
      <cdr:x>0.41494</cdr:x>
      <cdr:y>0.73802</cdr:y>
    </cdr:from>
    <cdr:to>
      <cdr:x>0.63425</cdr:x>
      <cdr:y>0.80254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108218" y="3294588"/>
          <a:ext cx="164278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is-IS" sz="1200" dirty="0" smtClean="0"/>
            <a:t>Public corporations</a:t>
          </a:r>
          <a:endParaRPr lang="is-IS" sz="1200" dirty="0"/>
        </a:p>
      </cdr:txBody>
    </cdr:sp>
  </cdr:relSizeAnchor>
  <cdr:relSizeAnchor xmlns:cdr="http://schemas.openxmlformats.org/drawingml/2006/chartDrawing">
    <cdr:from>
      <cdr:x>0.63425</cdr:x>
      <cdr:y>0.88319</cdr:y>
    </cdr:from>
    <cdr:to>
      <cdr:x>0.75632</cdr:x>
      <cdr:y>0.95509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750998" y="3942660"/>
          <a:ext cx="914400" cy="3209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is-IS" sz="1200" dirty="0" smtClean="0"/>
            <a:t>Public Sector</a:t>
          </a:r>
          <a:endParaRPr lang="is-IS" sz="12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7284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4" y="1"/>
            <a:ext cx="2971800" cy="497284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r">
              <a:defRPr sz="1200"/>
            </a:lvl1pPr>
          </a:lstStyle>
          <a:p>
            <a:fld id="{3FD18C24-F39E-4502-BF71-A3C4A9A2A17B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6679"/>
            <a:ext cx="2971800" cy="497284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4" y="9446679"/>
            <a:ext cx="2971800" cy="497284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r">
              <a:defRPr sz="1200"/>
            </a:lvl1pPr>
          </a:lstStyle>
          <a:p>
            <a:fld id="{21E47DBF-A7E0-4CD8-95E3-434F0047948F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3143028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7284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97284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r">
              <a:defRPr sz="1200"/>
            </a:lvl1pPr>
          </a:lstStyle>
          <a:p>
            <a:fld id="{992C8F43-8776-440C-A421-D5CF6285D92E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2" rIns="91425" bIns="45712" rtlCol="0" anchor="ctr"/>
          <a:lstStyle/>
          <a:p>
            <a:endParaRPr lang="is-I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724203"/>
            <a:ext cx="5486400" cy="4475560"/>
          </a:xfrm>
          <a:prstGeom prst="rect">
            <a:avLst/>
          </a:prstGeom>
        </p:spPr>
        <p:txBody>
          <a:bodyPr vert="horz" lIns="91425" tIns="45712" rIns="91425" bIns="4571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9"/>
            <a:ext cx="2971800" cy="497284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9446679"/>
            <a:ext cx="2971800" cy="497284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r">
              <a:defRPr sz="1200"/>
            </a:lvl1pPr>
          </a:lstStyle>
          <a:p>
            <a:fld id="{10863596-78E9-4189-8ABD-099677DE0A5F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496372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1388" y="744538"/>
            <a:ext cx="4975225" cy="3730625"/>
          </a:xfrm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54" y="4725569"/>
            <a:ext cx="5027893" cy="447507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237" tIns="47618" rIns="95237" bIns="47618"/>
          <a:lstStyle/>
          <a:p>
            <a:r>
              <a:rPr lang="en-US" altLang="is-IS" sz="1400" u="sng" dirty="0"/>
              <a:t>25 minutes for slides  9 - 12</a:t>
            </a:r>
          </a:p>
          <a:p>
            <a:endParaRPr lang="en-US" altLang="is-IS" sz="1400" u="sng" dirty="0"/>
          </a:p>
          <a:p>
            <a:r>
              <a:rPr lang="en-US" altLang="is-IS" sz="1400" dirty="0"/>
              <a:t>The bridge table identifies the classification differences that require adjustments to convert source data to a GFS basis.  A useful record for this purpose even in computerized systems.</a:t>
            </a:r>
          </a:p>
          <a:p>
            <a:endParaRPr lang="en-US" altLang="is-IS" sz="1400" dirty="0"/>
          </a:p>
          <a:p>
            <a:r>
              <a:rPr lang="en-US" altLang="is-IS" sz="1400" dirty="0"/>
              <a:t>Descriptions of data do not always give a good indication of their correct GFS classification. Look at Vanuatu Bridge Table on page 18, Appendix A of the revenue lecture notes, code TC, Taxes on companies would suggest that to be GFS 11120.  Code TC is in fact revenue from the issue of </a:t>
            </a:r>
            <a:r>
              <a:rPr lang="en-US" altLang="is-IS" sz="1400" dirty="0" err="1"/>
              <a:t>licences</a:t>
            </a:r>
            <a:r>
              <a:rPr lang="en-US" altLang="is-IS" sz="1400" dirty="0"/>
              <a:t> to companies that wish to operate in a tax shelter environment, they don’t have to pay income tax.</a:t>
            </a:r>
          </a:p>
          <a:p>
            <a:endParaRPr lang="en-US" altLang="is-IS" sz="1400" dirty="0"/>
          </a:p>
          <a:p>
            <a:r>
              <a:rPr lang="en-US" altLang="is-IS" sz="1400" dirty="0"/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6D02-03C8-42E0-A347-51A5D7DD3260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0357-5A75-4DD8-AFC2-76A47BB8B902}" type="slidenum">
              <a:rPr lang="is-IS" smtClean="0"/>
              <a:t>‹#›</a:t>
            </a:fld>
            <a:endParaRPr lang="is-I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6D02-03C8-42E0-A347-51A5D7DD3260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0357-5A75-4DD8-AFC2-76A47BB8B902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6D02-03C8-42E0-A347-51A5D7DD3260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0357-5A75-4DD8-AFC2-76A47BB8B902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6D02-03C8-42E0-A347-51A5D7DD3260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0357-5A75-4DD8-AFC2-76A47BB8B902}" type="slidenum">
              <a:rPr lang="is-IS" smtClean="0"/>
              <a:t>‹#›</a:t>
            </a:fld>
            <a:endParaRPr lang="is-I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6D02-03C8-42E0-A347-51A5D7DD3260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0357-5A75-4DD8-AFC2-76A47BB8B902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6D02-03C8-42E0-A347-51A5D7DD3260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0357-5A75-4DD8-AFC2-76A47BB8B902}" type="slidenum">
              <a:rPr lang="is-IS" smtClean="0"/>
              <a:t>‹#›</a:t>
            </a:fld>
            <a:endParaRPr lang="is-I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6D02-03C8-42E0-A347-51A5D7DD3260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0357-5A75-4DD8-AFC2-76A47BB8B902}" type="slidenum">
              <a:rPr lang="is-IS" smtClean="0"/>
              <a:t>‹#›</a:t>
            </a:fld>
            <a:endParaRPr lang="is-I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6D02-03C8-42E0-A347-51A5D7DD3260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0357-5A75-4DD8-AFC2-76A47BB8B902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6D02-03C8-42E0-A347-51A5D7DD3260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0357-5A75-4DD8-AFC2-76A47BB8B902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6D02-03C8-42E0-A347-51A5D7DD3260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0357-5A75-4DD8-AFC2-76A47BB8B902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A6D02-03C8-42E0-A347-51A5D7DD3260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D0357-5A75-4DD8-AFC2-76A47BB8B902}" type="slidenum">
              <a:rPr lang="is-IS" smtClean="0"/>
              <a:t>‹#›</a:t>
            </a:fld>
            <a:endParaRPr lang="is-I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80A6D02-03C8-42E0-A347-51A5D7DD3260}" type="datetimeFigureOut">
              <a:rPr lang="is-IS" smtClean="0"/>
              <a:t>22.4.2015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8DD0357-5A75-4DD8-AFC2-76A47BB8B902}" type="slidenum">
              <a:rPr lang="is-IS" smtClean="0"/>
              <a:t>‹#›</a:t>
            </a:fld>
            <a:endParaRPr lang="is-I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2564904"/>
            <a:ext cx="7704856" cy="1296144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Sectorization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and measurement of production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056784" cy="648071"/>
          </a:xfrm>
          <a:solidFill>
            <a:schemeClr val="accent1"/>
          </a:solidFill>
        </p:spPr>
        <p:txBody>
          <a:bodyPr/>
          <a:lstStyle/>
          <a:p>
            <a:r>
              <a:rPr lang="en-US" sz="3200" dirty="0" err="1" smtClean="0">
                <a:solidFill>
                  <a:schemeClr val="bg1"/>
                </a:solidFill>
              </a:rPr>
              <a:t>Sectorization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endParaRPr lang="is-I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78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5791" y="239363"/>
            <a:ext cx="7128792" cy="720080"/>
          </a:xfrm>
        </p:spPr>
        <p:txBody>
          <a:bodyPr>
            <a:normAutofit/>
          </a:bodyPr>
          <a:lstStyle/>
          <a:p>
            <a:pPr algn="ctr"/>
            <a:r>
              <a:rPr lang="is-IS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Public Sector and Its Main Components</a:t>
            </a:r>
            <a:endParaRPr lang="is-IS" sz="24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5638457" y="5742255"/>
            <a:ext cx="1295400" cy="8627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 dirty="0" smtClean="0"/>
              <a:t>Other </a:t>
            </a:r>
          </a:p>
          <a:p>
            <a:r>
              <a:rPr lang="en-US" altLang="is-IS" sz="1400" dirty="0" smtClean="0"/>
              <a:t>Public Financial </a:t>
            </a:r>
          </a:p>
          <a:p>
            <a:r>
              <a:rPr lang="en-US" altLang="is-IS" sz="1400" dirty="0" smtClean="0"/>
              <a:t>Corporations</a:t>
            </a:r>
            <a:endParaRPr lang="en-US" altLang="is-IS" sz="1400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3820155" y="5519372"/>
            <a:ext cx="1440064" cy="862724"/>
          </a:xfrm>
          <a:prstGeom prst="rect">
            <a:avLst/>
          </a:prstGeom>
          <a:solidFill>
            <a:srgbClr val="CCFFCC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 dirty="0" smtClean="0"/>
              <a:t>Public </a:t>
            </a:r>
          </a:p>
          <a:p>
            <a:r>
              <a:rPr lang="en-US" altLang="is-IS" sz="1400" dirty="0" smtClean="0"/>
              <a:t>Financial </a:t>
            </a:r>
          </a:p>
          <a:p>
            <a:r>
              <a:rPr lang="en-US" altLang="is-IS" sz="1400" dirty="0" smtClean="0"/>
              <a:t>Corporations</a:t>
            </a:r>
            <a:endParaRPr lang="en-US" altLang="is-IS" sz="1400" dirty="0"/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2080871" y="1879344"/>
            <a:ext cx="1255758" cy="5526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/>
              <a:t>General </a:t>
            </a:r>
          </a:p>
          <a:p>
            <a:r>
              <a:rPr lang="en-US" altLang="is-IS" sz="1400"/>
              <a:t>government</a:t>
            </a: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5638457" y="4848425"/>
            <a:ext cx="1295400" cy="7694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 dirty="0" smtClean="0"/>
              <a:t>Public </a:t>
            </a:r>
          </a:p>
          <a:p>
            <a:r>
              <a:rPr lang="en-US" altLang="is-IS" sz="1400" dirty="0" smtClean="0"/>
              <a:t>Deposit-taking </a:t>
            </a:r>
          </a:p>
          <a:p>
            <a:r>
              <a:rPr lang="en-US" altLang="is-IS" sz="1400" dirty="0" smtClean="0"/>
              <a:t>Corporations</a:t>
            </a:r>
            <a:endParaRPr lang="en-US" altLang="is-IS" sz="1400" dirty="0"/>
          </a:p>
        </p:txBody>
      </p:sp>
      <p:sp>
        <p:nvSpPr>
          <p:cNvPr id="26" name="Line 26"/>
          <p:cNvSpPr>
            <a:spLocks noChangeShapeType="1"/>
          </p:cNvSpPr>
          <p:nvPr/>
        </p:nvSpPr>
        <p:spPr bwMode="auto">
          <a:xfrm>
            <a:off x="7092280" y="4848425"/>
            <a:ext cx="0" cy="96761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8" name="Line 28"/>
          <p:cNvSpPr>
            <a:spLocks noChangeShapeType="1"/>
          </p:cNvSpPr>
          <p:nvPr/>
        </p:nvSpPr>
        <p:spPr bwMode="auto">
          <a:xfrm flipV="1">
            <a:off x="3570027" y="4406813"/>
            <a:ext cx="0" cy="154072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" name="Line 29"/>
          <p:cNvSpPr>
            <a:spLocks noChangeShapeType="1"/>
          </p:cNvSpPr>
          <p:nvPr/>
        </p:nvSpPr>
        <p:spPr bwMode="auto">
          <a:xfrm flipV="1">
            <a:off x="5435611" y="5196905"/>
            <a:ext cx="0" cy="9767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5" name="Line 4"/>
          <p:cNvSpPr>
            <a:spLocks noChangeShapeType="1"/>
          </p:cNvSpPr>
          <p:nvPr/>
        </p:nvSpPr>
        <p:spPr bwMode="auto">
          <a:xfrm flipH="1">
            <a:off x="5508104" y="1162871"/>
            <a:ext cx="0" cy="1306382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36" name="Line 6"/>
          <p:cNvSpPr>
            <a:spLocks noChangeShapeType="1"/>
          </p:cNvSpPr>
          <p:nvPr/>
        </p:nvSpPr>
        <p:spPr bwMode="auto">
          <a:xfrm>
            <a:off x="4715938" y="2565403"/>
            <a:ext cx="0" cy="1506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7" name="Line 7"/>
          <p:cNvSpPr>
            <a:spLocks noChangeShapeType="1"/>
          </p:cNvSpPr>
          <p:nvPr/>
        </p:nvSpPr>
        <p:spPr bwMode="auto">
          <a:xfrm>
            <a:off x="1907703" y="2168179"/>
            <a:ext cx="171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8" name="Line 8"/>
          <p:cNvSpPr>
            <a:spLocks noChangeShapeType="1"/>
          </p:cNvSpPr>
          <p:nvPr/>
        </p:nvSpPr>
        <p:spPr bwMode="auto">
          <a:xfrm>
            <a:off x="5508104" y="1160966"/>
            <a:ext cx="26070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9" name="Rectangle 9"/>
          <p:cNvSpPr>
            <a:spLocks noChangeArrowheads="1"/>
          </p:cNvSpPr>
          <p:nvPr/>
        </p:nvSpPr>
        <p:spPr bwMode="auto">
          <a:xfrm>
            <a:off x="3826640" y="1895220"/>
            <a:ext cx="1445870" cy="520895"/>
          </a:xfrm>
          <a:prstGeom prst="rect">
            <a:avLst/>
          </a:prstGeom>
          <a:solidFill>
            <a:srgbClr val="99CC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/>
              <a:t>State</a:t>
            </a:r>
          </a:p>
          <a:p>
            <a:r>
              <a:rPr lang="en-US" altLang="is-IS" sz="1400"/>
              <a:t>governments</a:t>
            </a:r>
          </a:p>
        </p:txBody>
      </p:sp>
      <p:sp>
        <p:nvSpPr>
          <p:cNvPr id="40" name="Rectangle 10"/>
          <p:cNvSpPr>
            <a:spLocks noChangeArrowheads="1"/>
          </p:cNvSpPr>
          <p:nvPr/>
        </p:nvSpPr>
        <p:spPr bwMode="auto">
          <a:xfrm>
            <a:off x="3817252" y="1275262"/>
            <a:ext cx="1445870" cy="458258"/>
          </a:xfrm>
          <a:prstGeom prst="rect">
            <a:avLst/>
          </a:prstGeom>
          <a:solidFill>
            <a:srgbClr val="99CC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 dirty="0"/>
              <a:t>Central </a:t>
            </a:r>
          </a:p>
          <a:p>
            <a:r>
              <a:rPr lang="en-US" altLang="is-IS" sz="1400" dirty="0"/>
              <a:t>government</a:t>
            </a:r>
          </a:p>
        </p:txBody>
      </p:sp>
      <p:sp>
        <p:nvSpPr>
          <p:cNvPr id="41" name="Rectangle 24"/>
          <p:cNvSpPr>
            <a:spLocks noChangeArrowheads="1"/>
          </p:cNvSpPr>
          <p:nvPr/>
        </p:nvSpPr>
        <p:spPr bwMode="auto">
          <a:xfrm>
            <a:off x="3817252" y="4073463"/>
            <a:ext cx="1445870" cy="774962"/>
          </a:xfrm>
          <a:prstGeom prst="rect">
            <a:avLst/>
          </a:prstGeom>
          <a:solidFill>
            <a:srgbClr val="CCFFCC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is-IS" sz="1400" dirty="0" smtClean="0"/>
          </a:p>
          <a:p>
            <a:r>
              <a:rPr lang="en-US" altLang="is-IS" sz="1400" dirty="0" smtClean="0"/>
              <a:t>Public </a:t>
            </a:r>
          </a:p>
          <a:p>
            <a:r>
              <a:rPr lang="en-US" altLang="is-IS" sz="1400" dirty="0" smtClean="0"/>
              <a:t>Nonfinancial </a:t>
            </a:r>
          </a:p>
          <a:p>
            <a:r>
              <a:rPr lang="en-US" altLang="is-IS" sz="1400" dirty="0" smtClean="0"/>
              <a:t>Corporations</a:t>
            </a:r>
            <a:endParaRPr lang="en-US" altLang="is-IS" sz="1400" dirty="0"/>
          </a:p>
          <a:p>
            <a:endParaRPr lang="en-US" altLang="is-IS" sz="1400" dirty="0"/>
          </a:p>
        </p:txBody>
      </p:sp>
      <p:sp>
        <p:nvSpPr>
          <p:cNvPr id="43" name="Rectangle 11"/>
          <p:cNvSpPr>
            <a:spLocks noChangeArrowheads="1"/>
          </p:cNvSpPr>
          <p:nvPr/>
        </p:nvSpPr>
        <p:spPr bwMode="auto">
          <a:xfrm>
            <a:off x="3817252" y="2573849"/>
            <a:ext cx="1467657" cy="575565"/>
          </a:xfrm>
          <a:prstGeom prst="rect">
            <a:avLst/>
          </a:prstGeom>
          <a:solidFill>
            <a:srgbClr val="99CC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/>
              <a:t>Local</a:t>
            </a:r>
          </a:p>
          <a:p>
            <a:r>
              <a:rPr lang="en-US" altLang="is-IS" sz="1400"/>
              <a:t>governments</a:t>
            </a:r>
          </a:p>
        </p:txBody>
      </p:sp>
      <p:sp>
        <p:nvSpPr>
          <p:cNvPr id="44" name="Rectangle 12"/>
          <p:cNvSpPr>
            <a:spLocks noChangeArrowheads="1"/>
          </p:cNvSpPr>
          <p:nvPr/>
        </p:nvSpPr>
        <p:spPr bwMode="auto">
          <a:xfrm>
            <a:off x="5794718" y="2216723"/>
            <a:ext cx="1715315" cy="505061"/>
          </a:xfrm>
          <a:prstGeom prst="rect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 dirty="0"/>
              <a:t>Social </a:t>
            </a:r>
            <a:r>
              <a:rPr lang="en-US" altLang="is-IS" sz="1400" dirty="0" smtClean="0"/>
              <a:t>Security</a:t>
            </a:r>
            <a:endParaRPr lang="en-US" altLang="is-IS" sz="1400" dirty="0"/>
          </a:p>
          <a:p>
            <a:r>
              <a:rPr lang="en-US" altLang="is-IS" sz="1400" dirty="0" smtClean="0"/>
              <a:t>Funds</a:t>
            </a:r>
            <a:endParaRPr lang="en-US" altLang="is-IS" sz="1400" dirty="0"/>
          </a:p>
        </p:txBody>
      </p:sp>
      <p:sp>
        <p:nvSpPr>
          <p:cNvPr id="45" name="Rectangle 13"/>
          <p:cNvSpPr>
            <a:spLocks noChangeArrowheads="1"/>
          </p:cNvSpPr>
          <p:nvPr/>
        </p:nvSpPr>
        <p:spPr bwMode="auto">
          <a:xfrm>
            <a:off x="5782586" y="1563767"/>
            <a:ext cx="1727447" cy="487344"/>
          </a:xfrm>
          <a:prstGeom prst="rect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 dirty="0" smtClean="0"/>
              <a:t>Extra Budgetary</a:t>
            </a:r>
            <a:endParaRPr lang="en-US" altLang="is-IS" sz="1400" dirty="0"/>
          </a:p>
        </p:txBody>
      </p:sp>
      <p:sp>
        <p:nvSpPr>
          <p:cNvPr id="46" name="Line 15"/>
          <p:cNvSpPr>
            <a:spLocks noChangeShapeType="1"/>
          </p:cNvSpPr>
          <p:nvPr/>
        </p:nvSpPr>
        <p:spPr bwMode="auto">
          <a:xfrm flipH="1">
            <a:off x="1907704" y="2168179"/>
            <a:ext cx="0" cy="296018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47" name="Line 17"/>
          <p:cNvSpPr>
            <a:spLocks noChangeShapeType="1"/>
          </p:cNvSpPr>
          <p:nvPr/>
        </p:nvSpPr>
        <p:spPr bwMode="auto">
          <a:xfrm>
            <a:off x="3576940" y="4406814"/>
            <a:ext cx="249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48" name="Line 18"/>
          <p:cNvSpPr>
            <a:spLocks noChangeShapeType="1"/>
          </p:cNvSpPr>
          <p:nvPr/>
        </p:nvSpPr>
        <p:spPr bwMode="auto">
          <a:xfrm>
            <a:off x="1640978" y="3702944"/>
            <a:ext cx="26672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49" name="Line 19"/>
          <p:cNvSpPr>
            <a:spLocks noChangeShapeType="1"/>
          </p:cNvSpPr>
          <p:nvPr/>
        </p:nvSpPr>
        <p:spPr bwMode="auto">
          <a:xfrm>
            <a:off x="5530121" y="2469253"/>
            <a:ext cx="27606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50" name="Rectangle 14"/>
          <p:cNvSpPr>
            <a:spLocks noChangeArrowheads="1"/>
          </p:cNvSpPr>
          <p:nvPr/>
        </p:nvSpPr>
        <p:spPr bwMode="auto">
          <a:xfrm>
            <a:off x="5768810" y="955244"/>
            <a:ext cx="1715317" cy="460412"/>
          </a:xfrm>
          <a:prstGeom prst="rect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 dirty="0" smtClean="0"/>
              <a:t>Budgetary</a:t>
            </a:r>
            <a:endParaRPr lang="en-US" altLang="is-IS" sz="1400" dirty="0"/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345578" y="3394837"/>
            <a:ext cx="1295400" cy="502198"/>
          </a:xfrm>
          <a:prstGeom prst="rect">
            <a:avLst/>
          </a:prstGeom>
          <a:solidFill>
            <a:srgbClr val="FF99CC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 dirty="0" smtClean="0"/>
              <a:t>Public Sector</a:t>
            </a:r>
            <a:endParaRPr lang="en-US" altLang="is-IS" sz="1400" dirty="0"/>
          </a:p>
        </p:txBody>
      </p:sp>
      <p:sp>
        <p:nvSpPr>
          <p:cNvPr id="51" name="Rectangle 50"/>
          <p:cNvSpPr>
            <a:spLocks noChangeArrowheads="1"/>
          </p:cNvSpPr>
          <p:nvPr/>
        </p:nvSpPr>
        <p:spPr bwMode="auto">
          <a:xfrm>
            <a:off x="2080871" y="4852034"/>
            <a:ext cx="1255758" cy="5526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 dirty="0" smtClean="0"/>
              <a:t>Public </a:t>
            </a:r>
          </a:p>
          <a:p>
            <a:r>
              <a:rPr lang="en-US" altLang="is-IS" sz="1400" dirty="0" smtClean="0"/>
              <a:t>Corporations</a:t>
            </a:r>
            <a:endParaRPr lang="en-US" altLang="is-IS" sz="1400" dirty="0"/>
          </a:p>
        </p:txBody>
      </p:sp>
      <p:sp>
        <p:nvSpPr>
          <p:cNvPr id="52" name="Line 7"/>
          <p:cNvSpPr>
            <a:spLocks noChangeShapeType="1"/>
          </p:cNvSpPr>
          <p:nvPr/>
        </p:nvSpPr>
        <p:spPr bwMode="auto">
          <a:xfrm flipV="1">
            <a:off x="1907704" y="5128357"/>
            <a:ext cx="191525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53" name="Line 19"/>
          <p:cNvSpPr>
            <a:spLocks noChangeShapeType="1"/>
          </p:cNvSpPr>
          <p:nvPr/>
        </p:nvSpPr>
        <p:spPr bwMode="auto">
          <a:xfrm>
            <a:off x="5508104" y="1841587"/>
            <a:ext cx="27606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54" name="Line 19"/>
          <p:cNvSpPr>
            <a:spLocks noChangeShapeType="1"/>
          </p:cNvSpPr>
          <p:nvPr/>
        </p:nvSpPr>
        <p:spPr bwMode="auto">
          <a:xfrm>
            <a:off x="5254057" y="1551402"/>
            <a:ext cx="27606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55" name="Line 4"/>
          <p:cNvSpPr>
            <a:spLocks noChangeShapeType="1"/>
          </p:cNvSpPr>
          <p:nvPr/>
        </p:nvSpPr>
        <p:spPr bwMode="auto">
          <a:xfrm flipH="1">
            <a:off x="3570027" y="1471124"/>
            <a:ext cx="0" cy="1390507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56" name="Line 19"/>
          <p:cNvSpPr>
            <a:spLocks noChangeShapeType="1"/>
          </p:cNvSpPr>
          <p:nvPr/>
        </p:nvSpPr>
        <p:spPr bwMode="auto">
          <a:xfrm>
            <a:off x="3576940" y="1471124"/>
            <a:ext cx="249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58" name="Line 19"/>
          <p:cNvSpPr>
            <a:spLocks noChangeShapeType="1"/>
          </p:cNvSpPr>
          <p:nvPr/>
        </p:nvSpPr>
        <p:spPr bwMode="auto">
          <a:xfrm>
            <a:off x="3336628" y="2155667"/>
            <a:ext cx="480624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59" name="Line 19"/>
          <p:cNvSpPr>
            <a:spLocks noChangeShapeType="1"/>
          </p:cNvSpPr>
          <p:nvPr/>
        </p:nvSpPr>
        <p:spPr bwMode="auto">
          <a:xfrm>
            <a:off x="5295489" y="2878024"/>
            <a:ext cx="276064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ash"/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60" name="Line 19"/>
          <p:cNvSpPr>
            <a:spLocks noChangeShapeType="1"/>
          </p:cNvSpPr>
          <p:nvPr/>
        </p:nvSpPr>
        <p:spPr bwMode="auto">
          <a:xfrm>
            <a:off x="3570027" y="2861632"/>
            <a:ext cx="247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7285750" y="4467291"/>
            <a:ext cx="1326797" cy="769486"/>
          </a:xfrm>
          <a:prstGeom prst="rect">
            <a:avLst/>
          </a:prstGeom>
          <a:solidFill>
            <a:srgbClr val="CCCC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 dirty="0" smtClean="0"/>
              <a:t>Central Bank</a:t>
            </a:r>
            <a:endParaRPr lang="en-US" altLang="is-IS" sz="1400" dirty="0"/>
          </a:p>
        </p:txBody>
      </p:sp>
      <p:sp>
        <p:nvSpPr>
          <p:cNvPr id="62" name="Rectangle 61"/>
          <p:cNvSpPr>
            <a:spLocks noChangeArrowheads="1"/>
          </p:cNvSpPr>
          <p:nvPr/>
        </p:nvSpPr>
        <p:spPr bwMode="auto">
          <a:xfrm>
            <a:off x="7285751" y="5357512"/>
            <a:ext cx="1326797" cy="816105"/>
          </a:xfrm>
          <a:prstGeom prst="rect">
            <a:avLst/>
          </a:prstGeom>
          <a:solidFill>
            <a:srgbClr val="CCCC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 dirty="0" smtClean="0"/>
              <a:t>Public </a:t>
            </a:r>
          </a:p>
          <a:p>
            <a:r>
              <a:rPr lang="en-US" altLang="is-IS" sz="1400" dirty="0" smtClean="0"/>
              <a:t>Deposit-taking </a:t>
            </a:r>
          </a:p>
          <a:p>
            <a:r>
              <a:rPr lang="en-US" altLang="is-IS" sz="1400" dirty="0" smtClean="0"/>
              <a:t>Corporation - CB</a:t>
            </a:r>
            <a:endParaRPr lang="en-US" altLang="is-IS" sz="1400" dirty="0"/>
          </a:p>
        </p:txBody>
      </p:sp>
      <p:sp>
        <p:nvSpPr>
          <p:cNvPr id="63" name="Line 17"/>
          <p:cNvSpPr>
            <a:spLocks noChangeShapeType="1"/>
          </p:cNvSpPr>
          <p:nvPr/>
        </p:nvSpPr>
        <p:spPr bwMode="auto">
          <a:xfrm>
            <a:off x="3576940" y="5950734"/>
            <a:ext cx="249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64" name="Line 17"/>
          <p:cNvSpPr>
            <a:spLocks noChangeShapeType="1"/>
          </p:cNvSpPr>
          <p:nvPr/>
        </p:nvSpPr>
        <p:spPr bwMode="auto">
          <a:xfrm>
            <a:off x="3341427" y="5128359"/>
            <a:ext cx="249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65" name="Line 17"/>
          <p:cNvSpPr>
            <a:spLocks noChangeShapeType="1"/>
          </p:cNvSpPr>
          <p:nvPr/>
        </p:nvSpPr>
        <p:spPr bwMode="auto">
          <a:xfrm>
            <a:off x="5435611" y="6173617"/>
            <a:ext cx="19734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66" name="Line 17"/>
          <p:cNvSpPr>
            <a:spLocks noChangeShapeType="1"/>
          </p:cNvSpPr>
          <p:nvPr/>
        </p:nvSpPr>
        <p:spPr bwMode="auto">
          <a:xfrm flipV="1">
            <a:off x="5433520" y="5196905"/>
            <a:ext cx="19943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67" name="Line 17"/>
          <p:cNvSpPr>
            <a:spLocks noChangeShapeType="1"/>
          </p:cNvSpPr>
          <p:nvPr/>
        </p:nvSpPr>
        <p:spPr bwMode="auto">
          <a:xfrm>
            <a:off x="5254057" y="5950734"/>
            <a:ext cx="181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68" name="Line 17"/>
          <p:cNvSpPr>
            <a:spLocks noChangeShapeType="1"/>
          </p:cNvSpPr>
          <p:nvPr/>
        </p:nvSpPr>
        <p:spPr bwMode="auto">
          <a:xfrm>
            <a:off x="7104197" y="4844441"/>
            <a:ext cx="181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69" name="Line 17"/>
          <p:cNvSpPr>
            <a:spLocks noChangeShapeType="1"/>
          </p:cNvSpPr>
          <p:nvPr/>
        </p:nvSpPr>
        <p:spPr bwMode="auto">
          <a:xfrm>
            <a:off x="7104196" y="5816043"/>
            <a:ext cx="181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70" name="Line 17"/>
          <p:cNvSpPr>
            <a:spLocks noChangeShapeType="1"/>
          </p:cNvSpPr>
          <p:nvPr/>
        </p:nvSpPr>
        <p:spPr bwMode="auto">
          <a:xfrm>
            <a:off x="6916758" y="5194809"/>
            <a:ext cx="1815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0248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" y="188640"/>
            <a:ext cx="8153400" cy="6288360"/>
          </a:xfrm>
          <a:prstGeom prst="rect">
            <a:avLst/>
          </a:prstGeom>
          <a:noFill/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172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188640"/>
            <a:ext cx="6400800" cy="720080"/>
          </a:xfrm>
        </p:spPr>
        <p:txBody>
          <a:bodyPr>
            <a:normAutofit/>
          </a:bodyPr>
          <a:lstStyle/>
          <a:p>
            <a:pPr algn="ctr"/>
            <a:r>
              <a:rPr lang="is-IS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Sectorization in Indonesia</a:t>
            </a:r>
            <a:endParaRPr lang="is-I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836712"/>
            <a:ext cx="1944216" cy="338554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5000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is-I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Public sector</a:t>
            </a:r>
            <a:endParaRPr lang="is-I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6895" y="1732757"/>
            <a:ext cx="1944216" cy="307777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5000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is-I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 government</a:t>
            </a:r>
            <a:endParaRPr lang="is-I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71149" y="1732757"/>
            <a:ext cx="1944216" cy="307777"/>
          </a:xfrm>
          <a:prstGeom prst="rect">
            <a:avLst/>
          </a:prstGeo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50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is-I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Public corporations</a:t>
            </a:r>
            <a:endParaRPr lang="is-I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4631" y="2420996"/>
            <a:ext cx="1944216" cy="307777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5000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is-I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Central government</a:t>
            </a:r>
            <a:endParaRPr lang="is-I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6423" y="4050768"/>
            <a:ext cx="1942597" cy="523220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50000">
                <a:schemeClr val="accent2">
                  <a:lumMod val="20000"/>
                  <a:lumOff val="8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is-I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Extrabudgetary CG 110 units</a:t>
            </a:r>
            <a:endParaRPr lang="is-IS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3124348"/>
            <a:ext cx="1944216" cy="307777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is-I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Budgetary CG</a:t>
            </a:r>
            <a:endParaRPr lang="is-I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39560" y="2447734"/>
            <a:ext cx="1944216" cy="307777"/>
          </a:xfrm>
          <a:prstGeom prst="rect">
            <a:avLst/>
          </a:prstGeo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50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is-I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PFC (SOEs)</a:t>
            </a:r>
            <a:endParaRPr lang="is-IS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3458147"/>
            <a:ext cx="1944216" cy="307777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is-I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 144 entities</a:t>
            </a:r>
            <a:endParaRPr lang="is-IS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555777" y="2723172"/>
            <a:ext cx="1" cy="15514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12" idx="3"/>
          </p:cNvCxnSpPr>
          <p:nvPr/>
        </p:nvCxnSpPr>
        <p:spPr>
          <a:xfrm flipH="1">
            <a:off x="2411760" y="3612035"/>
            <a:ext cx="145635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10" idx="3"/>
          </p:cNvCxnSpPr>
          <p:nvPr/>
        </p:nvCxnSpPr>
        <p:spPr>
          <a:xfrm flipH="1">
            <a:off x="2411760" y="3278236"/>
            <a:ext cx="144016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545593" y="2191512"/>
            <a:ext cx="25781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545593" y="2191512"/>
            <a:ext cx="0" cy="1895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123784" y="2211178"/>
            <a:ext cx="0" cy="2081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834689" y="2040534"/>
            <a:ext cx="0" cy="1509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809003" y="1515885"/>
            <a:ext cx="30313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821846" y="1515885"/>
            <a:ext cx="0" cy="1893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827440" y="1515885"/>
            <a:ext cx="0" cy="201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4" idx="2"/>
          </p:cNvCxnSpPr>
          <p:nvPr/>
        </p:nvCxnSpPr>
        <p:spPr>
          <a:xfrm>
            <a:off x="4391980" y="1175266"/>
            <a:ext cx="0" cy="309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998617" y="2893302"/>
            <a:ext cx="1944216" cy="307777"/>
          </a:xfrm>
          <a:prstGeom prst="rect">
            <a:avLst/>
          </a:prstGeo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50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is-I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 PNFC (SOEs)</a:t>
            </a:r>
            <a:endParaRPr lang="is-IS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Straight Connector 36"/>
          <p:cNvCxnSpPr>
            <a:stCxn id="7" idx="2"/>
          </p:cNvCxnSpPr>
          <p:nvPr/>
        </p:nvCxnSpPr>
        <p:spPr>
          <a:xfrm>
            <a:off x="5843257" y="2040534"/>
            <a:ext cx="0" cy="9887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endCxn id="35" idx="1"/>
          </p:cNvCxnSpPr>
          <p:nvPr/>
        </p:nvCxnSpPr>
        <p:spPr>
          <a:xfrm>
            <a:off x="5818597" y="3047190"/>
            <a:ext cx="18002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endCxn id="11" idx="1"/>
          </p:cNvCxnSpPr>
          <p:nvPr/>
        </p:nvCxnSpPr>
        <p:spPr>
          <a:xfrm>
            <a:off x="5859540" y="2601622"/>
            <a:ext cx="18002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2389020" y="4274270"/>
            <a:ext cx="1456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973239" y="2434086"/>
            <a:ext cx="1944216" cy="307777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5000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is-I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Local government</a:t>
            </a:r>
            <a:endParaRPr lang="is-I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189263" y="3167879"/>
            <a:ext cx="1728192" cy="307777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20000"/>
                  <a:lumOff val="80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is-I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LGs (+PGs)</a:t>
            </a:r>
            <a:endParaRPr lang="is-I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3056745" y="2772615"/>
            <a:ext cx="0" cy="5491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endCxn id="48" idx="1"/>
          </p:cNvCxnSpPr>
          <p:nvPr/>
        </p:nvCxnSpPr>
        <p:spPr>
          <a:xfrm flipV="1">
            <a:off x="3041966" y="3321768"/>
            <a:ext cx="147297" cy="149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04632" y="4653136"/>
            <a:ext cx="79718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Precise sectorization needed of BLU, ECG and SOEs!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s-I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is-I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BLU entities</a:t>
            </a:r>
            <a:r>
              <a:rPr lang="is-I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do not fulfill the requirement needed to be an institutional unit!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s-I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main financing of the </a:t>
            </a:r>
            <a:r>
              <a:rPr lang="is-I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ECG units </a:t>
            </a:r>
            <a:r>
              <a:rPr lang="is-I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from the Budget. Six units have the majority of the financing from other sources, but they operate in like religion affairs, housing, AIDS, assistance with poor, etc.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s-I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SOE units were all seen as public corporations.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s-I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mission‘s recommendation in this regard is consistant with the national accounts</a:t>
            </a:r>
            <a:r>
              <a:rPr lang="is-I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s-I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57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Text Box 2"/>
          <p:cNvSpPr txBox="1">
            <a:spLocks noChangeArrowheads="1"/>
          </p:cNvSpPr>
          <p:nvPr/>
        </p:nvSpPr>
        <p:spPr bwMode="auto">
          <a:xfrm>
            <a:off x="914399" y="88261"/>
            <a:ext cx="7134225" cy="44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is-IS" altLang="is-IS" sz="23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GFSM2001 as a fiscal policy instrument</a:t>
            </a:r>
            <a:endParaRPr lang="en-US" altLang="is-IS" sz="23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931" name="Rectangle 3"/>
          <p:cNvSpPr>
            <a:spLocks noChangeArrowheads="1"/>
          </p:cNvSpPr>
          <p:nvPr/>
        </p:nvSpPr>
        <p:spPr bwMode="auto">
          <a:xfrm>
            <a:off x="838200" y="1295400"/>
            <a:ext cx="1676400" cy="10668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algn="ctr" eaLnBrk="0" hangingPunct="0"/>
            <a:r>
              <a:rPr lang="en-US" altLang="is-IS" sz="1600" dirty="0" smtClean="0">
                <a:latin typeface="Times New Roman" pitchFamily="18" charset="0"/>
                <a:cs typeface="Times New Roman" pitchFamily="18" charset="0"/>
              </a:rPr>
              <a:t>Corporate</a:t>
            </a:r>
          </a:p>
          <a:p>
            <a:pPr algn="ctr" eaLnBrk="0" hangingPunct="0"/>
            <a:r>
              <a:rPr lang="en-US" altLang="is-IS" sz="1600" dirty="0" smtClean="0">
                <a:latin typeface="Times New Roman" pitchFamily="18" charset="0"/>
                <a:cs typeface="Times New Roman" pitchFamily="18" charset="0"/>
              </a:rPr>
              <a:t>sectors</a:t>
            </a:r>
            <a:endParaRPr lang="en-US" altLang="is-I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932" name="Text Box 4"/>
          <p:cNvSpPr txBox="1">
            <a:spLocks noChangeArrowheads="1"/>
          </p:cNvSpPr>
          <p:nvPr/>
        </p:nvSpPr>
        <p:spPr bwMode="auto">
          <a:xfrm>
            <a:off x="685800" y="2438400"/>
            <a:ext cx="1905000" cy="203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+  Revenues</a:t>
            </a:r>
          </a:p>
          <a:p>
            <a:pPr eaLnBrk="0" hangingPunct="0">
              <a:buFontTx/>
              <a:buChar char="-"/>
            </a:pPr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   Expenditures</a:t>
            </a:r>
          </a:p>
          <a:p>
            <a:pPr eaLnBrk="0" hangingPunct="0">
              <a:lnSpc>
                <a:spcPct val="30000"/>
              </a:lnSpc>
            </a:pPr>
            <a:endParaRPr lang="is-IS" altLang="is-IS" sz="17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is-IS" altLang="is-IS" sz="17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=  Net L/B</a:t>
            </a:r>
          </a:p>
          <a:p>
            <a:pPr eaLnBrk="0" hangingPunct="0">
              <a:lnSpc>
                <a:spcPct val="30000"/>
              </a:lnSpc>
            </a:pPr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=  Financing</a:t>
            </a:r>
          </a:p>
          <a:p>
            <a:pPr eaLnBrk="0" hangingPunct="0">
              <a:buFontTx/>
              <a:buChar char="-"/>
            </a:pPr>
            <a:endParaRPr lang="is-IS" altLang="is-IS" sz="1700" dirty="0"/>
          </a:p>
          <a:p>
            <a:pPr eaLnBrk="0" hangingPunct="0"/>
            <a:endParaRPr lang="is-IS" altLang="is-IS" sz="1600" dirty="0"/>
          </a:p>
          <a:p>
            <a:pPr eaLnBrk="0" hangingPunct="0">
              <a:buFontTx/>
              <a:buChar char="•"/>
            </a:pPr>
            <a:endParaRPr lang="en-US" altLang="is-IS" sz="1600" dirty="0"/>
          </a:p>
        </p:txBody>
      </p:sp>
      <p:sp>
        <p:nvSpPr>
          <p:cNvPr id="124933" name="Rectangle 5"/>
          <p:cNvSpPr>
            <a:spLocks noChangeArrowheads="1"/>
          </p:cNvSpPr>
          <p:nvPr/>
        </p:nvSpPr>
        <p:spPr bwMode="auto">
          <a:xfrm>
            <a:off x="4495800" y="1295400"/>
            <a:ext cx="1676400" cy="10668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algn="ctr" eaLnBrk="0" hangingPunct="0"/>
            <a:r>
              <a:rPr lang="en-US" altLang="is-IS" sz="1600" dirty="0" smtClean="0">
                <a:latin typeface="Times New Roman" pitchFamily="18" charset="0"/>
                <a:cs typeface="Times New Roman" pitchFamily="18" charset="0"/>
              </a:rPr>
              <a:t>Households &amp;</a:t>
            </a:r>
          </a:p>
          <a:p>
            <a:pPr algn="ctr" eaLnBrk="0" hangingPunct="0"/>
            <a:r>
              <a:rPr lang="en-US" altLang="is-IS" sz="1600" dirty="0" smtClean="0">
                <a:latin typeface="Times New Roman" pitchFamily="18" charset="0"/>
                <a:cs typeface="Times New Roman" pitchFamily="18" charset="0"/>
              </a:rPr>
              <a:t>Nonprofit </a:t>
            </a:r>
          </a:p>
          <a:p>
            <a:pPr algn="ctr" eaLnBrk="0" hangingPunct="0"/>
            <a:r>
              <a:rPr lang="en-US" altLang="is-IS" sz="1600" dirty="0" smtClean="0">
                <a:latin typeface="Times New Roman" pitchFamily="18" charset="0"/>
                <a:cs typeface="Times New Roman" pitchFamily="18" charset="0"/>
              </a:rPr>
              <a:t>Institutions</a:t>
            </a:r>
            <a:endParaRPr lang="en-US" altLang="is-I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934" name="Rectangle 6"/>
          <p:cNvSpPr>
            <a:spLocks noChangeArrowheads="1"/>
          </p:cNvSpPr>
          <p:nvPr/>
        </p:nvSpPr>
        <p:spPr bwMode="auto">
          <a:xfrm>
            <a:off x="6705600" y="1295400"/>
            <a:ext cx="1676400" cy="10668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algn="ctr" eaLnBrk="0" hangingPunct="0"/>
            <a:r>
              <a:rPr lang="en-US" altLang="is-IS" sz="1600" dirty="0" smtClean="0">
                <a:latin typeface="Times New Roman" pitchFamily="18" charset="0"/>
                <a:cs typeface="Times New Roman" pitchFamily="18" charset="0"/>
              </a:rPr>
              <a:t>Rest of </a:t>
            </a:r>
          </a:p>
          <a:p>
            <a:pPr algn="ctr" eaLnBrk="0" hangingPunct="0"/>
            <a:r>
              <a:rPr lang="en-US" altLang="is-IS" sz="1600" dirty="0" smtClean="0">
                <a:latin typeface="Times New Roman" pitchFamily="18" charset="0"/>
                <a:cs typeface="Times New Roman" pitchFamily="18" charset="0"/>
              </a:rPr>
              <a:t>the world</a:t>
            </a:r>
          </a:p>
          <a:p>
            <a:pPr algn="ctr" eaLnBrk="0" hangingPunct="0"/>
            <a:endParaRPr lang="en-US" altLang="is-IS" sz="1600" dirty="0">
              <a:latin typeface="Tahoma" pitchFamily="34" charset="0"/>
            </a:endParaRPr>
          </a:p>
        </p:txBody>
      </p:sp>
      <p:sp>
        <p:nvSpPr>
          <p:cNvPr id="124935" name="Rectangle 7"/>
          <p:cNvSpPr>
            <a:spLocks noChangeArrowheads="1"/>
          </p:cNvSpPr>
          <p:nvPr/>
        </p:nvSpPr>
        <p:spPr bwMode="auto">
          <a:xfrm>
            <a:off x="2667000" y="1295400"/>
            <a:ext cx="1676400" cy="10668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algn="ctr" eaLnBrk="0" hangingPunct="0"/>
            <a:r>
              <a:rPr lang="en-US" altLang="is-IS" sz="16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General </a:t>
            </a:r>
          </a:p>
          <a:p>
            <a:pPr algn="ctr" eaLnBrk="0" hangingPunct="0"/>
            <a:r>
              <a:rPr lang="en-US" altLang="is-IS" sz="16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Government</a:t>
            </a:r>
          </a:p>
          <a:p>
            <a:pPr algn="ctr" eaLnBrk="0" hangingPunct="0"/>
            <a:r>
              <a:rPr lang="en-US" altLang="is-IS" sz="16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sector</a:t>
            </a:r>
            <a:endParaRPr lang="en-US" altLang="is-IS" sz="1600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936" name="Text Box 8"/>
          <p:cNvSpPr txBox="1">
            <a:spLocks noChangeArrowheads="1"/>
          </p:cNvSpPr>
          <p:nvPr/>
        </p:nvSpPr>
        <p:spPr bwMode="auto">
          <a:xfrm>
            <a:off x="2514600" y="2438400"/>
            <a:ext cx="1905000" cy="203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is-IS" sz="1700" dirty="0" smtClean="0">
                <a:latin typeface="Times New Roman" pitchFamily="18" charset="0"/>
                <a:cs typeface="Times New Roman" pitchFamily="18" charset="0"/>
              </a:rPr>
              <a:t>+  Revenues</a:t>
            </a:r>
          </a:p>
          <a:p>
            <a:pPr eaLnBrk="0" hangingPunct="0">
              <a:buFontTx/>
              <a:buChar char="-"/>
            </a:pPr>
            <a:r>
              <a:rPr lang="en-US" altLang="is-IS" sz="1700" dirty="0" smtClean="0">
                <a:latin typeface="Times New Roman" pitchFamily="18" charset="0"/>
                <a:cs typeface="Times New Roman" pitchFamily="18" charset="0"/>
              </a:rPr>
              <a:t>   Expenditures</a:t>
            </a:r>
            <a:r>
              <a:rPr lang="en-US" altLang="is-IS" sz="1700" baseline="30000" dirty="0" smtClean="0">
                <a:latin typeface="Times New Roman" pitchFamily="18" charset="0"/>
                <a:cs typeface="Times New Roman" pitchFamily="18" charset="0"/>
              </a:rPr>
              <a:t>1)</a:t>
            </a:r>
          </a:p>
          <a:p>
            <a:pPr eaLnBrk="0" hangingPunct="0">
              <a:lnSpc>
                <a:spcPct val="30000"/>
              </a:lnSpc>
            </a:pPr>
            <a:endParaRPr lang="en-US" altLang="is-IS" sz="17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altLang="is-IS" sz="17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=  Net L/B</a:t>
            </a:r>
          </a:p>
          <a:p>
            <a:pPr eaLnBrk="0" hangingPunct="0">
              <a:lnSpc>
                <a:spcPct val="30000"/>
              </a:lnSpc>
            </a:pPr>
            <a:r>
              <a:rPr lang="en-US" altLang="is-IS" sz="17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en-US" altLang="is-IS" sz="1700" dirty="0" smtClean="0">
                <a:latin typeface="Times New Roman" pitchFamily="18" charset="0"/>
                <a:cs typeface="Times New Roman" pitchFamily="18" charset="0"/>
              </a:rPr>
              <a:t>=  Financing</a:t>
            </a:r>
          </a:p>
          <a:p>
            <a:pPr eaLnBrk="0" hangingPunct="0">
              <a:buFontTx/>
              <a:buChar char="-"/>
            </a:pPr>
            <a:endParaRPr lang="is-IS" altLang="is-IS" sz="1700" dirty="0"/>
          </a:p>
          <a:p>
            <a:pPr eaLnBrk="0" hangingPunct="0"/>
            <a:endParaRPr lang="is-IS" altLang="is-IS" sz="1600" dirty="0"/>
          </a:p>
          <a:p>
            <a:pPr eaLnBrk="0" hangingPunct="0">
              <a:buFontTx/>
              <a:buChar char="•"/>
            </a:pPr>
            <a:endParaRPr lang="en-US" altLang="is-IS" sz="1600" dirty="0"/>
          </a:p>
        </p:txBody>
      </p:sp>
      <p:sp>
        <p:nvSpPr>
          <p:cNvPr id="124937" name="Text Box 9"/>
          <p:cNvSpPr txBox="1">
            <a:spLocks noChangeArrowheads="1"/>
          </p:cNvSpPr>
          <p:nvPr/>
        </p:nvSpPr>
        <p:spPr bwMode="auto">
          <a:xfrm>
            <a:off x="4419600" y="2438400"/>
            <a:ext cx="1905000" cy="203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is-IS" sz="1700" dirty="0" smtClean="0">
                <a:latin typeface="Times New Roman" pitchFamily="18" charset="0"/>
                <a:cs typeface="Times New Roman" pitchFamily="18" charset="0"/>
              </a:rPr>
              <a:t>+  Revenues</a:t>
            </a:r>
          </a:p>
          <a:p>
            <a:pPr eaLnBrk="0" hangingPunct="0">
              <a:buFontTx/>
              <a:buChar char="-"/>
            </a:pPr>
            <a:r>
              <a:rPr lang="en-US" altLang="is-IS" sz="1700" dirty="0" smtClean="0">
                <a:latin typeface="Times New Roman" pitchFamily="18" charset="0"/>
                <a:cs typeface="Times New Roman" pitchFamily="18" charset="0"/>
              </a:rPr>
              <a:t>   Expenditures</a:t>
            </a:r>
          </a:p>
          <a:p>
            <a:pPr eaLnBrk="0" hangingPunct="0">
              <a:lnSpc>
                <a:spcPct val="30000"/>
              </a:lnSpc>
            </a:pPr>
            <a:endParaRPr lang="en-US" altLang="is-IS" sz="1700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altLang="is-IS" sz="17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=  Net L/B</a:t>
            </a:r>
          </a:p>
          <a:p>
            <a:pPr eaLnBrk="0" hangingPunct="0">
              <a:lnSpc>
                <a:spcPct val="30000"/>
              </a:lnSpc>
            </a:pPr>
            <a:r>
              <a:rPr lang="en-US" altLang="is-IS" sz="17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en-US" altLang="is-IS" sz="1700" dirty="0" smtClean="0">
                <a:latin typeface="Times New Roman" pitchFamily="18" charset="0"/>
                <a:cs typeface="Times New Roman" pitchFamily="18" charset="0"/>
              </a:rPr>
              <a:t>=  Financing</a:t>
            </a:r>
          </a:p>
          <a:p>
            <a:pPr eaLnBrk="0" hangingPunct="0">
              <a:buFontTx/>
              <a:buChar char="-"/>
            </a:pPr>
            <a:endParaRPr lang="is-IS" altLang="is-IS" sz="1700" dirty="0"/>
          </a:p>
          <a:p>
            <a:pPr eaLnBrk="0" hangingPunct="0"/>
            <a:endParaRPr lang="is-IS" altLang="is-IS" sz="1600" dirty="0"/>
          </a:p>
          <a:p>
            <a:pPr eaLnBrk="0" hangingPunct="0">
              <a:buFontTx/>
              <a:buChar char="•"/>
            </a:pPr>
            <a:endParaRPr lang="en-US" altLang="is-IS" sz="1600" dirty="0"/>
          </a:p>
        </p:txBody>
      </p:sp>
      <p:sp>
        <p:nvSpPr>
          <p:cNvPr id="124938" name="Text Box 10"/>
          <p:cNvSpPr txBox="1">
            <a:spLocks noChangeArrowheads="1"/>
          </p:cNvSpPr>
          <p:nvPr/>
        </p:nvSpPr>
        <p:spPr bwMode="auto">
          <a:xfrm>
            <a:off x="6705600" y="2438400"/>
            <a:ext cx="1905000" cy="203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+  Revenues</a:t>
            </a:r>
          </a:p>
          <a:p>
            <a:pPr eaLnBrk="0" hangingPunct="0">
              <a:buFontTx/>
              <a:buChar char="-"/>
            </a:pPr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   Expenditures</a:t>
            </a:r>
          </a:p>
          <a:p>
            <a:pPr eaLnBrk="0" hangingPunct="0">
              <a:lnSpc>
                <a:spcPct val="30000"/>
              </a:lnSpc>
            </a:pPr>
            <a:endParaRPr lang="is-IS" altLang="is-IS" sz="17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is-IS" altLang="is-IS" sz="1700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=  Net L/B</a:t>
            </a:r>
          </a:p>
          <a:p>
            <a:pPr eaLnBrk="0" hangingPunct="0">
              <a:lnSpc>
                <a:spcPct val="30000"/>
              </a:lnSpc>
            </a:pPr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=  Financing</a:t>
            </a:r>
          </a:p>
          <a:p>
            <a:pPr eaLnBrk="0" hangingPunct="0">
              <a:buFontTx/>
              <a:buChar char="-"/>
            </a:pPr>
            <a:endParaRPr lang="is-IS" altLang="is-IS" sz="1700" dirty="0"/>
          </a:p>
          <a:p>
            <a:pPr eaLnBrk="0" hangingPunct="0"/>
            <a:endParaRPr lang="is-IS" altLang="is-IS" sz="1600" dirty="0"/>
          </a:p>
          <a:p>
            <a:pPr eaLnBrk="0" hangingPunct="0">
              <a:buFontTx/>
              <a:buChar char="•"/>
            </a:pPr>
            <a:endParaRPr lang="en-US" altLang="is-IS" sz="1600" dirty="0"/>
          </a:p>
        </p:txBody>
      </p:sp>
      <p:sp>
        <p:nvSpPr>
          <p:cNvPr id="124939" name="Line 11"/>
          <p:cNvSpPr>
            <a:spLocks noChangeShapeType="1"/>
          </p:cNvSpPr>
          <p:nvPr/>
        </p:nvSpPr>
        <p:spPr bwMode="auto">
          <a:xfrm flipH="1">
            <a:off x="609600" y="3810000"/>
            <a:ext cx="5715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124940" name="Line 12"/>
          <p:cNvSpPr>
            <a:spLocks noChangeShapeType="1"/>
          </p:cNvSpPr>
          <p:nvPr/>
        </p:nvSpPr>
        <p:spPr bwMode="auto">
          <a:xfrm flipV="1">
            <a:off x="6324600" y="1219200"/>
            <a:ext cx="0" cy="2590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124941" name="Line 13"/>
          <p:cNvSpPr>
            <a:spLocks noChangeShapeType="1"/>
          </p:cNvSpPr>
          <p:nvPr/>
        </p:nvSpPr>
        <p:spPr bwMode="auto">
          <a:xfrm flipV="1">
            <a:off x="609600" y="1219200"/>
            <a:ext cx="0" cy="2590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124942" name="Line 14"/>
          <p:cNvSpPr>
            <a:spLocks noChangeShapeType="1"/>
          </p:cNvSpPr>
          <p:nvPr/>
        </p:nvSpPr>
        <p:spPr bwMode="auto">
          <a:xfrm flipH="1">
            <a:off x="609600" y="1219200"/>
            <a:ext cx="57150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124943" name="Text Box 15"/>
          <p:cNvSpPr txBox="1">
            <a:spLocks noChangeArrowheads="1"/>
          </p:cNvSpPr>
          <p:nvPr/>
        </p:nvSpPr>
        <p:spPr bwMode="auto">
          <a:xfrm>
            <a:off x="816591" y="762000"/>
            <a:ext cx="436659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is-IS" altLang="is-IS" sz="1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Internal sectors (domestic sectors)</a:t>
            </a:r>
          </a:p>
          <a:p>
            <a:pPr eaLnBrk="0" hangingPunct="0"/>
            <a:endParaRPr lang="en-US" altLang="is-IS" sz="1600" b="0" dirty="0"/>
          </a:p>
        </p:txBody>
      </p:sp>
      <p:sp>
        <p:nvSpPr>
          <p:cNvPr id="124944" name="Text Box 16"/>
          <p:cNvSpPr txBox="1">
            <a:spLocks noChangeArrowheads="1"/>
          </p:cNvSpPr>
          <p:nvPr/>
        </p:nvSpPr>
        <p:spPr bwMode="auto">
          <a:xfrm>
            <a:off x="6515100" y="753044"/>
            <a:ext cx="2362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is-IS" altLang="is-IS" sz="1600" dirty="0">
                <a:solidFill>
                  <a:srgbClr val="0000CC"/>
                </a:solidFill>
              </a:rPr>
              <a:t> </a:t>
            </a:r>
            <a:r>
              <a:rPr lang="is-IS" altLang="is-IS" sz="1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External sector</a:t>
            </a:r>
          </a:p>
          <a:p>
            <a:pPr eaLnBrk="0" hangingPunct="0"/>
            <a:endParaRPr lang="en-US" altLang="is-IS" sz="1600" b="0" dirty="0"/>
          </a:p>
        </p:txBody>
      </p:sp>
      <p:sp>
        <p:nvSpPr>
          <p:cNvPr id="124945" name="Text Box 17"/>
          <p:cNvSpPr txBox="1">
            <a:spLocks noChangeArrowheads="1"/>
          </p:cNvSpPr>
          <p:nvPr/>
        </p:nvSpPr>
        <p:spPr bwMode="auto">
          <a:xfrm>
            <a:off x="685800" y="3886200"/>
            <a:ext cx="5902424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is-IS" altLang="is-IS" sz="1400" b="0" dirty="0">
                <a:latin typeface="Times New Roman" pitchFamily="18" charset="0"/>
                <a:cs typeface="Times New Roman" pitchFamily="18" charset="0"/>
              </a:rPr>
              <a:t>1) Acquisition of nonfinancial assets is included in expenditure</a:t>
            </a:r>
            <a:endParaRPr lang="en-US" altLang="is-IS" sz="1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946" name="Text Box 18"/>
          <p:cNvSpPr txBox="1">
            <a:spLocks noChangeArrowheads="1"/>
          </p:cNvSpPr>
          <p:nvPr/>
        </p:nvSpPr>
        <p:spPr bwMode="auto">
          <a:xfrm>
            <a:off x="1447800" y="4343400"/>
            <a:ext cx="6248400" cy="199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is-IS" altLang="is-IS" sz="17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+ Surplus (CS)</a:t>
            </a:r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s-IS" altLang="is-IS" sz="17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+ Deficit (GG)</a:t>
            </a:r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s-IS" altLang="is-IS" sz="17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+ Surplus (HH)</a:t>
            </a:r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s-IS" altLang="is-IS" sz="17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= Balance (RW)</a:t>
            </a:r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   =&gt; Deficit (Net L/B) financed internally</a:t>
            </a:r>
          </a:p>
          <a:p>
            <a:pPr eaLnBrk="0" hangingPunct="0">
              <a:lnSpc>
                <a:spcPct val="50000"/>
              </a:lnSpc>
            </a:pPr>
            <a:endParaRPr lang="is-IS" altLang="is-IS" sz="17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is-IS" altLang="is-IS" sz="17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+ Deficit (CS)</a:t>
            </a:r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s-IS" altLang="is-IS" sz="17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+ Deficit (GG)</a:t>
            </a:r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s-IS" altLang="is-IS" sz="17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+ Deficit (HH)</a:t>
            </a:r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s-IS" altLang="is-IS" sz="17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= - Deficit (RW)</a:t>
            </a:r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is-IS" altLang="is-IS" sz="1700" dirty="0">
                <a:latin typeface="Times New Roman" pitchFamily="18" charset="0"/>
                <a:cs typeface="Times New Roman" pitchFamily="18" charset="0"/>
              </a:rPr>
              <a:t>   =&gt; GG ↑ taxes or↓expenditures</a:t>
            </a:r>
          </a:p>
          <a:p>
            <a:pPr eaLnBrk="0" hangingPunct="0">
              <a:lnSpc>
                <a:spcPct val="50000"/>
              </a:lnSpc>
            </a:pPr>
            <a:endParaRPr lang="is-IS" altLang="is-IS" sz="17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is-IS" altLang="is-IS" sz="2000" dirty="0">
                <a:latin typeface="Times New Roman" pitchFamily="18" charset="0"/>
                <a:cs typeface="Times New Roman" pitchFamily="18" charset="0"/>
              </a:rPr>
              <a:t>  Fiscal policy / many combinations</a:t>
            </a:r>
          </a:p>
          <a:p>
            <a:pPr eaLnBrk="0" hangingPunct="0">
              <a:buFontTx/>
              <a:buChar char="•"/>
            </a:pPr>
            <a:endParaRPr lang="en-US" altLang="is-IS" sz="2000" dirty="0"/>
          </a:p>
        </p:txBody>
      </p:sp>
      <p:sp>
        <p:nvSpPr>
          <p:cNvPr id="124947" name="Line 19"/>
          <p:cNvSpPr>
            <a:spLocks noChangeShapeType="1"/>
          </p:cNvSpPr>
          <p:nvPr/>
        </p:nvSpPr>
        <p:spPr bwMode="auto">
          <a:xfrm>
            <a:off x="457200" y="533400"/>
            <a:ext cx="8305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124948" name="Line 20"/>
          <p:cNvSpPr>
            <a:spLocks noChangeShapeType="1"/>
          </p:cNvSpPr>
          <p:nvPr/>
        </p:nvSpPr>
        <p:spPr bwMode="auto">
          <a:xfrm>
            <a:off x="381000" y="6477000"/>
            <a:ext cx="8305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19486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175351" cy="564114"/>
          </a:xfrm>
        </p:spPr>
        <p:txBody>
          <a:bodyPr/>
          <a:lstStyle/>
          <a:p>
            <a:pPr marL="182880" indent="0" algn="ctr">
              <a:buNone/>
            </a:pPr>
            <a:r>
              <a:rPr lang="is-IS" sz="23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Inconsistency in Fiscal Policy</a:t>
            </a:r>
            <a:endParaRPr lang="is-IS" sz="23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4288382"/>
              </p:ext>
            </p:extLst>
          </p:nvPr>
        </p:nvGraphicFramePr>
        <p:xfrm>
          <a:off x="763960" y="1268760"/>
          <a:ext cx="7490738" cy="4464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Oval 5"/>
          <p:cNvSpPr/>
          <p:nvPr/>
        </p:nvSpPr>
        <p:spPr>
          <a:xfrm>
            <a:off x="5364088" y="2293640"/>
            <a:ext cx="576064" cy="28803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s-I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5364088" y="4293096"/>
            <a:ext cx="576064" cy="28803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s-I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372433" y="3278196"/>
            <a:ext cx="576064" cy="28803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s-I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491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88640"/>
            <a:ext cx="7128792" cy="720080"/>
          </a:xfrm>
        </p:spPr>
        <p:txBody>
          <a:bodyPr>
            <a:normAutofit/>
          </a:bodyPr>
          <a:lstStyle/>
          <a:p>
            <a:r>
              <a:rPr lang="is-IS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Main Issues </a:t>
            </a:r>
            <a:r>
              <a:rPr lang="is-IS" sz="24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is-IS" sz="24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hen Classifing Public Sector Units</a:t>
            </a:r>
            <a:endParaRPr lang="is-IS" sz="2400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7213" y="772584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Residency </a:t>
            </a:r>
          </a:p>
          <a:p>
            <a:pPr marL="342900" indent="-342900">
              <a:buAutoNum type="arabicPeriod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Institutional units – statistical classification of Public Sector Units</a:t>
            </a:r>
          </a:p>
          <a:p>
            <a:pPr marL="342900" indent="-342900">
              <a:buAutoNum type="arabicPeriod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Government control</a:t>
            </a:r>
          </a:p>
          <a:p>
            <a:pPr marL="342900" indent="-342900">
              <a:buFontTx/>
              <a:buAutoNum type="arabicPeriod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Market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producers vs. nonmarket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producers</a:t>
            </a:r>
          </a:p>
          <a:p>
            <a:pPr marL="342900" indent="-342900">
              <a:buFontTx/>
              <a:buAutoNum type="arabicPeriod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market prices? – What is economically significant prices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42900" indent="-342900">
              <a:buFontTx/>
              <a:buAutoNum type="arabicPeriod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look at the public sector as whole – fiscal policy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2274627" y="3039250"/>
            <a:ext cx="1295400" cy="86272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/>
              <a:t>Financial </a:t>
            </a:r>
          </a:p>
          <a:p>
            <a:r>
              <a:rPr lang="en-US" altLang="is-IS" sz="1400"/>
              <a:t>corporations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826827" y="3056384"/>
            <a:ext cx="1295400" cy="86272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 dirty="0"/>
              <a:t>Nonfinancial </a:t>
            </a:r>
          </a:p>
          <a:p>
            <a:r>
              <a:rPr lang="en-US" altLang="is-IS" sz="1400" dirty="0"/>
              <a:t>corporations</a:t>
            </a: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3722427" y="3080908"/>
            <a:ext cx="1295400" cy="862724"/>
          </a:xfrm>
          <a:prstGeom prst="rect">
            <a:avLst/>
          </a:prstGeom>
          <a:gradFill>
            <a:gsLst>
              <a:gs pos="0">
                <a:srgbClr val="FDB1F8"/>
              </a:gs>
              <a:gs pos="50000">
                <a:srgbClr val="FB9BDB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/>
              <a:t>General </a:t>
            </a:r>
          </a:p>
          <a:p>
            <a:r>
              <a:rPr lang="en-US" altLang="is-IS" sz="1400"/>
              <a:t>government</a:t>
            </a: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5170227" y="3080908"/>
            <a:ext cx="1295400" cy="86272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 dirty="0"/>
              <a:t>Nonprofit </a:t>
            </a:r>
          </a:p>
          <a:p>
            <a:r>
              <a:rPr lang="en-US" altLang="is-IS" sz="1400" dirty="0"/>
              <a:t>Institutions</a:t>
            </a:r>
          </a:p>
          <a:p>
            <a:r>
              <a:rPr lang="en-US" altLang="is-IS" sz="1400" dirty="0"/>
              <a:t>Serving </a:t>
            </a:r>
          </a:p>
          <a:p>
            <a:r>
              <a:rPr lang="en-US" altLang="is-IS" sz="1400" dirty="0"/>
              <a:t>Households</a:t>
            </a:r>
          </a:p>
        </p:txBody>
      </p:sp>
      <p:sp>
        <p:nvSpPr>
          <p:cNvPr id="25" name="Line 25"/>
          <p:cNvSpPr>
            <a:spLocks noChangeShapeType="1"/>
          </p:cNvSpPr>
          <p:nvPr/>
        </p:nvSpPr>
        <p:spPr bwMode="auto">
          <a:xfrm flipH="1">
            <a:off x="750627" y="4083944"/>
            <a:ext cx="43434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6" name="Line 26"/>
          <p:cNvSpPr>
            <a:spLocks noChangeShapeType="1"/>
          </p:cNvSpPr>
          <p:nvPr/>
        </p:nvSpPr>
        <p:spPr bwMode="auto">
          <a:xfrm>
            <a:off x="5094027" y="3004708"/>
            <a:ext cx="0" cy="1079236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7" name="Line 27"/>
          <p:cNvSpPr>
            <a:spLocks noChangeShapeType="1"/>
          </p:cNvSpPr>
          <p:nvPr/>
        </p:nvSpPr>
        <p:spPr bwMode="auto">
          <a:xfrm>
            <a:off x="3646227" y="3004708"/>
            <a:ext cx="1447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8" name="Line 28"/>
          <p:cNvSpPr>
            <a:spLocks noChangeShapeType="1"/>
          </p:cNvSpPr>
          <p:nvPr/>
        </p:nvSpPr>
        <p:spPr bwMode="auto">
          <a:xfrm flipV="1">
            <a:off x="3646227" y="3004708"/>
            <a:ext cx="0" cy="698236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" name="Line 29"/>
          <p:cNvSpPr>
            <a:spLocks noChangeShapeType="1"/>
          </p:cNvSpPr>
          <p:nvPr/>
        </p:nvSpPr>
        <p:spPr bwMode="auto">
          <a:xfrm>
            <a:off x="783291" y="3693181"/>
            <a:ext cx="28956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0" name="Line 30"/>
          <p:cNvSpPr>
            <a:spLocks noChangeShapeType="1"/>
          </p:cNvSpPr>
          <p:nvPr/>
        </p:nvSpPr>
        <p:spPr bwMode="auto">
          <a:xfrm>
            <a:off x="783291" y="3702944"/>
            <a:ext cx="0" cy="381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1" name="Text Box 32"/>
          <p:cNvSpPr txBox="1">
            <a:spLocks noChangeArrowheads="1"/>
          </p:cNvSpPr>
          <p:nvPr/>
        </p:nvSpPr>
        <p:spPr bwMode="auto">
          <a:xfrm>
            <a:off x="1588827" y="3683282"/>
            <a:ext cx="5588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is-IS" sz="1100" dirty="0"/>
              <a:t>PNFC</a:t>
            </a:r>
          </a:p>
        </p:txBody>
      </p:sp>
      <p:sp>
        <p:nvSpPr>
          <p:cNvPr id="32" name="Text Box 33"/>
          <p:cNvSpPr txBox="1">
            <a:spLocks noChangeArrowheads="1"/>
          </p:cNvSpPr>
          <p:nvPr/>
        </p:nvSpPr>
        <p:spPr bwMode="auto">
          <a:xfrm>
            <a:off x="3112827" y="3690980"/>
            <a:ext cx="457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is-IS" sz="1100" dirty="0"/>
              <a:t>PFC</a:t>
            </a:r>
          </a:p>
        </p:txBody>
      </p:sp>
      <p:sp>
        <p:nvSpPr>
          <p:cNvPr id="34" name="Text Box 35"/>
          <p:cNvSpPr txBox="1">
            <a:spLocks noChangeArrowheads="1"/>
          </p:cNvSpPr>
          <p:nvPr/>
        </p:nvSpPr>
        <p:spPr bwMode="auto">
          <a:xfrm>
            <a:off x="750627" y="2776108"/>
            <a:ext cx="12366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is-IS" sz="1400" b="1" dirty="0">
                <a:solidFill>
                  <a:srgbClr val="000099"/>
                </a:solidFill>
              </a:rPr>
              <a:t>Private sector</a:t>
            </a:r>
          </a:p>
        </p:txBody>
      </p:sp>
      <p:sp>
        <p:nvSpPr>
          <p:cNvPr id="35" name="Line 4"/>
          <p:cNvSpPr>
            <a:spLocks noChangeShapeType="1"/>
          </p:cNvSpPr>
          <p:nvPr/>
        </p:nvSpPr>
        <p:spPr bwMode="auto">
          <a:xfrm flipH="1">
            <a:off x="2688291" y="4221088"/>
            <a:ext cx="34290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36" name="Line 6"/>
          <p:cNvSpPr>
            <a:spLocks noChangeShapeType="1"/>
          </p:cNvSpPr>
          <p:nvPr/>
        </p:nvSpPr>
        <p:spPr bwMode="auto">
          <a:xfrm>
            <a:off x="2688291" y="4221088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7" name="Line 7"/>
          <p:cNvSpPr>
            <a:spLocks noChangeShapeType="1"/>
          </p:cNvSpPr>
          <p:nvPr/>
        </p:nvSpPr>
        <p:spPr bwMode="auto">
          <a:xfrm>
            <a:off x="4364691" y="3951329"/>
            <a:ext cx="2716" cy="5096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8" name="Line 8"/>
          <p:cNvSpPr>
            <a:spLocks noChangeShapeType="1"/>
          </p:cNvSpPr>
          <p:nvPr/>
        </p:nvSpPr>
        <p:spPr bwMode="auto">
          <a:xfrm>
            <a:off x="6117291" y="4221088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9" name="Rectangle 9"/>
          <p:cNvSpPr>
            <a:spLocks noChangeArrowheads="1"/>
          </p:cNvSpPr>
          <p:nvPr/>
        </p:nvSpPr>
        <p:spPr bwMode="auto">
          <a:xfrm>
            <a:off x="3678891" y="4460975"/>
            <a:ext cx="1447800" cy="656166"/>
          </a:xfrm>
          <a:prstGeom prst="rect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50000">
                <a:schemeClr val="bg2">
                  <a:lumMod val="75000"/>
                </a:schemeClr>
              </a:gs>
              <a:gs pos="100000">
                <a:schemeClr val="bg2">
                  <a:lumMod val="9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 dirty="0"/>
              <a:t>State</a:t>
            </a:r>
          </a:p>
          <a:p>
            <a:r>
              <a:rPr lang="en-US" altLang="is-IS" sz="1400" dirty="0"/>
              <a:t>governments</a:t>
            </a:r>
          </a:p>
        </p:txBody>
      </p:sp>
      <p:sp>
        <p:nvSpPr>
          <p:cNvPr id="40" name="Rectangle 10"/>
          <p:cNvSpPr>
            <a:spLocks noChangeArrowheads="1"/>
          </p:cNvSpPr>
          <p:nvPr/>
        </p:nvSpPr>
        <p:spPr bwMode="auto">
          <a:xfrm>
            <a:off x="1987290" y="4460975"/>
            <a:ext cx="1447800" cy="656166"/>
          </a:xfrm>
          <a:prstGeom prst="rect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50000">
                <a:schemeClr val="bg2">
                  <a:lumMod val="75000"/>
                </a:schemeClr>
              </a:gs>
              <a:gs pos="100000">
                <a:schemeClr val="bg2">
                  <a:lumMod val="9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/>
              <a:t>Central </a:t>
            </a:r>
          </a:p>
          <a:p>
            <a:r>
              <a:rPr lang="en-US" altLang="is-IS" sz="1400"/>
              <a:t>government</a:t>
            </a:r>
          </a:p>
        </p:txBody>
      </p:sp>
      <p:sp>
        <p:nvSpPr>
          <p:cNvPr id="41" name="Rectangle 24"/>
          <p:cNvSpPr>
            <a:spLocks noChangeArrowheads="1"/>
          </p:cNvSpPr>
          <p:nvPr/>
        </p:nvSpPr>
        <p:spPr bwMode="auto">
          <a:xfrm>
            <a:off x="6574491" y="3080908"/>
            <a:ext cx="1295400" cy="87042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/>
              <a:t>Households </a:t>
            </a:r>
          </a:p>
          <a:p>
            <a:endParaRPr lang="en-US" altLang="is-IS" sz="1400"/>
          </a:p>
        </p:txBody>
      </p:sp>
      <p:sp>
        <p:nvSpPr>
          <p:cNvPr id="42" name="Text Box 34"/>
          <p:cNvSpPr txBox="1">
            <a:spLocks noChangeArrowheads="1"/>
          </p:cNvSpPr>
          <p:nvPr/>
        </p:nvSpPr>
        <p:spPr bwMode="auto">
          <a:xfrm>
            <a:off x="3722427" y="2734450"/>
            <a:ext cx="11668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is-IS" sz="1400" b="1" dirty="0">
                <a:solidFill>
                  <a:srgbClr val="FF0000"/>
                </a:solidFill>
              </a:rPr>
              <a:t>Public sector</a:t>
            </a:r>
          </a:p>
        </p:txBody>
      </p:sp>
      <p:sp>
        <p:nvSpPr>
          <p:cNvPr id="43" name="Rectangle 11"/>
          <p:cNvSpPr>
            <a:spLocks noChangeArrowheads="1"/>
          </p:cNvSpPr>
          <p:nvPr/>
        </p:nvSpPr>
        <p:spPr bwMode="auto">
          <a:xfrm>
            <a:off x="5336678" y="4449688"/>
            <a:ext cx="1447800" cy="688294"/>
          </a:xfrm>
          <a:prstGeom prst="rect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50000">
                <a:schemeClr val="bg2">
                  <a:lumMod val="75000"/>
                </a:schemeClr>
              </a:gs>
              <a:gs pos="100000">
                <a:schemeClr val="bg2">
                  <a:lumMod val="90000"/>
                </a:schemeClr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/>
              <a:t>Local</a:t>
            </a:r>
          </a:p>
          <a:p>
            <a:r>
              <a:rPr lang="en-US" altLang="is-IS" sz="1400"/>
              <a:t>governments</a:t>
            </a:r>
          </a:p>
        </p:txBody>
      </p:sp>
      <p:sp>
        <p:nvSpPr>
          <p:cNvPr id="44" name="Rectangle 12"/>
          <p:cNvSpPr>
            <a:spLocks noChangeArrowheads="1"/>
          </p:cNvSpPr>
          <p:nvPr/>
        </p:nvSpPr>
        <p:spPr bwMode="auto">
          <a:xfrm>
            <a:off x="3660278" y="5671382"/>
            <a:ext cx="1447800" cy="765114"/>
          </a:xfrm>
          <a:prstGeom prst="rect">
            <a:avLst/>
          </a:prstGeom>
          <a:gradFill>
            <a:gsLst>
              <a:gs pos="0">
                <a:srgbClr val="F5FD87"/>
              </a:gs>
              <a:gs pos="50000">
                <a:srgbClr val="E6F64C"/>
              </a:gs>
              <a:gs pos="100000">
                <a:srgbClr val="F3FE86"/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 dirty="0"/>
              <a:t>Social </a:t>
            </a:r>
          </a:p>
          <a:p>
            <a:r>
              <a:rPr lang="en-US" altLang="is-IS" sz="1400" dirty="0"/>
              <a:t>Security</a:t>
            </a:r>
          </a:p>
          <a:p>
            <a:r>
              <a:rPr lang="en-US" altLang="is-IS" sz="1400" dirty="0"/>
              <a:t>accounts</a:t>
            </a:r>
          </a:p>
        </p:txBody>
      </p:sp>
      <p:sp>
        <p:nvSpPr>
          <p:cNvPr id="45" name="Rectangle 13"/>
          <p:cNvSpPr>
            <a:spLocks noChangeArrowheads="1"/>
          </p:cNvSpPr>
          <p:nvPr/>
        </p:nvSpPr>
        <p:spPr bwMode="auto">
          <a:xfrm>
            <a:off x="1945778" y="5671382"/>
            <a:ext cx="1447800" cy="765114"/>
          </a:xfrm>
          <a:prstGeom prst="rect">
            <a:avLst/>
          </a:prstGeom>
          <a:gradFill>
            <a:gsLst>
              <a:gs pos="0">
                <a:srgbClr val="F5FD87"/>
              </a:gs>
              <a:gs pos="50000">
                <a:srgbClr val="E6F64C"/>
              </a:gs>
              <a:gs pos="100000">
                <a:srgbClr val="F3FE86"/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/>
              <a:t>Extra</a:t>
            </a:r>
          </a:p>
          <a:p>
            <a:r>
              <a:rPr lang="en-US" altLang="is-IS" sz="1400"/>
              <a:t>Budgetary</a:t>
            </a:r>
          </a:p>
          <a:p>
            <a:r>
              <a:rPr lang="en-US" altLang="is-IS" sz="1400"/>
              <a:t>accounts</a:t>
            </a:r>
          </a:p>
        </p:txBody>
      </p:sp>
      <p:sp>
        <p:nvSpPr>
          <p:cNvPr id="46" name="Line 15"/>
          <p:cNvSpPr>
            <a:spLocks noChangeShapeType="1"/>
          </p:cNvSpPr>
          <p:nvPr/>
        </p:nvSpPr>
        <p:spPr bwMode="auto">
          <a:xfrm flipH="1">
            <a:off x="1069478" y="5393020"/>
            <a:ext cx="32766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47" name="Line 17"/>
          <p:cNvSpPr>
            <a:spLocks noChangeShapeType="1"/>
          </p:cNvSpPr>
          <p:nvPr/>
        </p:nvSpPr>
        <p:spPr bwMode="auto">
          <a:xfrm>
            <a:off x="2669678" y="5137982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48" name="Line 18"/>
          <p:cNvSpPr>
            <a:spLocks noChangeShapeType="1"/>
          </p:cNvSpPr>
          <p:nvPr/>
        </p:nvSpPr>
        <p:spPr bwMode="auto">
          <a:xfrm>
            <a:off x="1069478" y="5404682"/>
            <a:ext cx="0" cy="22937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49" name="Line 19"/>
          <p:cNvSpPr>
            <a:spLocks noChangeShapeType="1"/>
          </p:cNvSpPr>
          <p:nvPr/>
        </p:nvSpPr>
        <p:spPr bwMode="auto">
          <a:xfrm>
            <a:off x="4367407" y="5404682"/>
            <a:ext cx="16770" cy="266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50" name="Rectangle 14"/>
          <p:cNvSpPr>
            <a:spLocks noChangeArrowheads="1"/>
          </p:cNvSpPr>
          <p:nvPr/>
        </p:nvSpPr>
        <p:spPr bwMode="auto">
          <a:xfrm>
            <a:off x="345578" y="5649773"/>
            <a:ext cx="1447800" cy="786723"/>
          </a:xfrm>
          <a:prstGeom prst="rect">
            <a:avLst/>
          </a:prstGeom>
          <a:gradFill>
            <a:gsLst>
              <a:gs pos="0">
                <a:srgbClr val="F5FD87"/>
              </a:gs>
              <a:gs pos="50000">
                <a:srgbClr val="E6F64C"/>
              </a:gs>
              <a:gs pos="100000">
                <a:srgbClr val="F3FE86"/>
              </a:gs>
            </a:gsLst>
            <a:lin ang="5400000" scaled="0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is-IS" sz="1400"/>
              <a:t>Budgetary</a:t>
            </a:r>
          </a:p>
          <a:p>
            <a:r>
              <a:rPr lang="en-US" altLang="is-IS" sz="1400"/>
              <a:t>accounts</a:t>
            </a:r>
          </a:p>
        </p:txBody>
      </p:sp>
    </p:spTree>
    <p:extLst>
      <p:ext uri="{BB962C8B-B14F-4D97-AF65-F5344CB8AC3E}">
        <p14:creationId xmlns:p14="http://schemas.microsoft.com/office/powerpoint/2010/main" val="172697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76672"/>
            <a:ext cx="7772400" cy="590465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buFontTx/>
              <a:buNone/>
            </a:pPr>
            <a:endParaRPr lang="en-US" sz="1500" dirty="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eaLnBrk="1" hangingPunct="1">
              <a:buFontTx/>
              <a:buNone/>
            </a:pPr>
            <a:endParaRPr lang="en-US" sz="1500" dirty="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eaLnBrk="1" hangingPunct="1">
              <a:buFontTx/>
              <a:buNone/>
            </a:pPr>
            <a:endParaRPr lang="en-US" sz="1500" dirty="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eaLnBrk="1" hangingPunct="1">
              <a:buFontTx/>
              <a:buNone/>
            </a:pPr>
            <a:endParaRPr lang="en-US" sz="1500" dirty="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eaLnBrk="1" hangingPunct="1">
              <a:buFontTx/>
              <a:buNone/>
            </a:pPr>
            <a:endParaRPr lang="en-US" sz="1500" dirty="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eaLnBrk="1" hangingPunct="1">
              <a:buFontTx/>
              <a:buNone/>
            </a:pPr>
            <a:endParaRPr lang="en-US" sz="1500" dirty="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eaLnBrk="1" hangingPunct="1">
              <a:buFontTx/>
              <a:buNone/>
            </a:pPr>
            <a:endParaRPr lang="en-US" sz="1500" dirty="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  <a:p>
            <a:pPr eaLnBrk="1" hangingPunct="1">
              <a:buFontTx/>
              <a:buNone/>
            </a:pPr>
            <a:endParaRPr lang="en-US" sz="1500" dirty="0" smtClean="0">
              <a:solidFill>
                <a:srgbClr val="000000"/>
              </a:solidFill>
              <a:ea typeface="Times New Roman" pitchFamily="18" charset="0"/>
              <a:cs typeface="Arial" charset="0"/>
            </a:endParaRPr>
          </a:p>
        </p:txBody>
      </p:sp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2063316" y="1124744"/>
            <a:ext cx="0" cy="348533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2809172" y="908721"/>
            <a:ext cx="826724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 flipV="1">
            <a:off x="5344565" y="936470"/>
            <a:ext cx="85303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 flipH="1" flipV="1">
            <a:off x="2807881" y="4573175"/>
            <a:ext cx="885649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3059832" y="695294"/>
            <a:ext cx="432048" cy="2286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 dirty="0">
                <a:latin typeface="Times New Roman" pitchFamily="18" charset="0"/>
              </a:rPr>
              <a:t>No</a:t>
            </a:r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2079092" y="1171881"/>
            <a:ext cx="457200" cy="228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 dirty="0">
                <a:latin typeface="Times New Roman" pitchFamily="18" charset="0"/>
              </a:rPr>
              <a:t>Yes</a:t>
            </a:r>
          </a:p>
        </p:txBody>
      </p:sp>
      <p:sp>
        <p:nvSpPr>
          <p:cNvPr id="34835" name="Line 19"/>
          <p:cNvSpPr>
            <a:spLocks noChangeShapeType="1"/>
          </p:cNvSpPr>
          <p:nvPr/>
        </p:nvSpPr>
        <p:spPr bwMode="auto">
          <a:xfrm flipH="1">
            <a:off x="2760967" y="1772817"/>
            <a:ext cx="87360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4836" name="Line 20"/>
          <p:cNvSpPr>
            <a:spLocks noChangeShapeType="1"/>
          </p:cNvSpPr>
          <p:nvPr/>
        </p:nvSpPr>
        <p:spPr bwMode="auto">
          <a:xfrm>
            <a:off x="2063316" y="5552085"/>
            <a:ext cx="0" cy="26290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4839" name="Line 23"/>
          <p:cNvSpPr>
            <a:spLocks noChangeShapeType="1"/>
          </p:cNvSpPr>
          <p:nvPr/>
        </p:nvSpPr>
        <p:spPr bwMode="auto">
          <a:xfrm>
            <a:off x="457200" y="6553200"/>
            <a:ext cx="8229600" cy="0"/>
          </a:xfrm>
          <a:prstGeom prst="line">
            <a:avLst/>
          </a:prstGeom>
          <a:noFill/>
          <a:ln w="19050">
            <a:solidFill>
              <a:srgbClr val="0033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467544" y="28636"/>
            <a:ext cx="8229600" cy="4480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is-IS" sz="16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 Tree for Sector Classification of Public Entities</a:t>
            </a:r>
            <a:endParaRPr lang="en-US" sz="16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Hexagon 2"/>
          <p:cNvSpPr/>
          <p:nvPr/>
        </p:nvSpPr>
        <p:spPr>
          <a:xfrm>
            <a:off x="1307232" y="692696"/>
            <a:ext cx="1512168" cy="432048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 the entity a </a:t>
            </a:r>
            <a:r>
              <a:rPr lang="en-US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resident</a:t>
            </a:r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Hexagon 26"/>
          <p:cNvSpPr/>
          <p:nvPr/>
        </p:nvSpPr>
        <p:spPr>
          <a:xfrm>
            <a:off x="1297360" y="1473277"/>
            <a:ext cx="1512168" cy="432048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 the entity an </a:t>
            </a:r>
            <a:r>
              <a:rPr lang="en-US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institutional unit</a:t>
            </a:r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Hexagon 27"/>
          <p:cNvSpPr/>
          <p:nvPr/>
        </p:nvSpPr>
        <p:spPr>
          <a:xfrm>
            <a:off x="1307232" y="2204864"/>
            <a:ext cx="1512168" cy="432048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 the unit </a:t>
            </a:r>
            <a:r>
              <a:rPr lang="en-US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controlled by governmen</a:t>
            </a:r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t?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Hexagon 28"/>
          <p:cNvSpPr/>
          <p:nvPr/>
        </p:nvSpPr>
        <p:spPr>
          <a:xfrm>
            <a:off x="1323008" y="5120037"/>
            <a:ext cx="1512168" cy="432048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Does the unit produce financial services?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Hexagon 29"/>
          <p:cNvSpPr/>
          <p:nvPr/>
        </p:nvSpPr>
        <p:spPr>
          <a:xfrm>
            <a:off x="1323008" y="3662239"/>
            <a:ext cx="1512168" cy="432048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 the unit </a:t>
            </a:r>
            <a:r>
              <a:rPr lang="en-US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market producer?</a:t>
            </a:r>
            <a:endParaRPr lang="en-US" sz="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Line 5"/>
          <p:cNvSpPr>
            <a:spLocks noChangeShapeType="1"/>
          </p:cNvSpPr>
          <p:nvPr/>
        </p:nvSpPr>
        <p:spPr bwMode="auto">
          <a:xfrm>
            <a:off x="2053444" y="3403312"/>
            <a:ext cx="0" cy="258927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4" name="Line 5"/>
          <p:cNvSpPr>
            <a:spLocks noChangeShapeType="1"/>
          </p:cNvSpPr>
          <p:nvPr/>
        </p:nvSpPr>
        <p:spPr bwMode="auto">
          <a:xfrm flipH="1">
            <a:off x="2051796" y="2636912"/>
            <a:ext cx="1648" cy="339527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5" name="Line 5"/>
          <p:cNvSpPr>
            <a:spLocks noChangeShapeType="1"/>
          </p:cNvSpPr>
          <p:nvPr/>
        </p:nvSpPr>
        <p:spPr bwMode="auto">
          <a:xfrm>
            <a:off x="2053444" y="1905325"/>
            <a:ext cx="0" cy="299539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6" name="Line 5"/>
          <p:cNvSpPr>
            <a:spLocks noChangeShapeType="1"/>
          </p:cNvSpPr>
          <p:nvPr/>
        </p:nvSpPr>
        <p:spPr bwMode="auto">
          <a:xfrm>
            <a:off x="4507203" y="4084473"/>
            <a:ext cx="0" cy="258927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7" name="Line 5"/>
          <p:cNvSpPr>
            <a:spLocks noChangeShapeType="1"/>
          </p:cNvSpPr>
          <p:nvPr/>
        </p:nvSpPr>
        <p:spPr bwMode="auto">
          <a:xfrm flipH="1">
            <a:off x="2051796" y="4789199"/>
            <a:ext cx="0" cy="330838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8" name="Line 5"/>
          <p:cNvSpPr>
            <a:spLocks noChangeShapeType="1"/>
          </p:cNvSpPr>
          <p:nvPr/>
        </p:nvSpPr>
        <p:spPr bwMode="auto">
          <a:xfrm>
            <a:off x="2051797" y="4084473"/>
            <a:ext cx="0" cy="258927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39" name="Text Box 17"/>
          <p:cNvSpPr txBox="1">
            <a:spLocks noChangeArrowheads="1"/>
          </p:cNvSpPr>
          <p:nvPr/>
        </p:nvSpPr>
        <p:spPr bwMode="auto">
          <a:xfrm>
            <a:off x="2090129" y="4857416"/>
            <a:ext cx="457200" cy="228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 dirty="0">
                <a:latin typeface="Times New Roman" pitchFamily="18" charset="0"/>
              </a:rPr>
              <a:t>Yes</a:t>
            </a:r>
          </a:p>
        </p:txBody>
      </p:sp>
      <p:sp>
        <p:nvSpPr>
          <p:cNvPr id="40" name="Text Box 17"/>
          <p:cNvSpPr txBox="1">
            <a:spLocks noChangeArrowheads="1"/>
          </p:cNvSpPr>
          <p:nvPr/>
        </p:nvSpPr>
        <p:spPr bwMode="auto">
          <a:xfrm>
            <a:off x="2090129" y="4094287"/>
            <a:ext cx="457200" cy="228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 dirty="0">
                <a:latin typeface="Times New Roman" pitchFamily="18" charset="0"/>
              </a:rPr>
              <a:t>Yes</a:t>
            </a:r>
          </a:p>
        </p:txBody>
      </p:sp>
      <p:sp>
        <p:nvSpPr>
          <p:cNvPr id="41" name="Text Box 17"/>
          <p:cNvSpPr txBox="1">
            <a:spLocks noChangeArrowheads="1"/>
          </p:cNvSpPr>
          <p:nvPr/>
        </p:nvSpPr>
        <p:spPr bwMode="auto">
          <a:xfrm>
            <a:off x="2079092" y="3418475"/>
            <a:ext cx="457200" cy="228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 dirty="0">
                <a:latin typeface="Times New Roman" pitchFamily="18" charset="0"/>
              </a:rPr>
              <a:t>Yes</a:t>
            </a:r>
          </a:p>
        </p:txBody>
      </p:sp>
      <p:sp>
        <p:nvSpPr>
          <p:cNvPr id="42" name="Text Box 17"/>
          <p:cNvSpPr txBox="1">
            <a:spLocks noChangeArrowheads="1"/>
          </p:cNvSpPr>
          <p:nvPr/>
        </p:nvSpPr>
        <p:spPr bwMode="auto">
          <a:xfrm>
            <a:off x="2082699" y="2665814"/>
            <a:ext cx="457200" cy="228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 dirty="0">
                <a:latin typeface="Times New Roman" pitchFamily="18" charset="0"/>
              </a:rPr>
              <a:t>Yes</a:t>
            </a:r>
          </a:p>
        </p:txBody>
      </p:sp>
      <p:sp>
        <p:nvSpPr>
          <p:cNvPr id="43" name="Text Box 17"/>
          <p:cNvSpPr txBox="1">
            <a:spLocks noChangeArrowheads="1"/>
          </p:cNvSpPr>
          <p:nvPr/>
        </p:nvSpPr>
        <p:spPr bwMode="auto">
          <a:xfrm>
            <a:off x="2082699" y="1932046"/>
            <a:ext cx="457200" cy="228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 dirty="0">
                <a:latin typeface="Times New Roman" pitchFamily="18" charset="0"/>
              </a:rPr>
              <a:t>Yes</a:t>
            </a:r>
          </a:p>
        </p:txBody>
      </p:sp>
      <p:sp>
        <p:nvSpPr>
          <p:cNvPr id="44" name="Text Box 17"/>
          <p:cNvSpPr txBox="1">
            <a:spLocks noChangeArrowheads="1"/>
          </p:cNvSpPr>
          <p:nvPr/>
        </p:nvSpPr>
        <p:spPr bwMode="auto">
          <a:xfrm>
            <a:off x="2082699" y="5563772"/>
            <a:ext cx="457200" cy="228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 dirty="0">
                <a:latin typeface="Times New Roman" pitchFamily="18" charset="0"/>
              </a:rPr>
              <a:t>Yes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650317" y="1473277"/>
            <a:ext cx="1713772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Integral part of the institutional unit that controls the entity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1307232" y="2976439"/>
            <a:ext cx="1512168" cy="432048"/>
          </a:xfrm>
          <a:prstGeom prst="roundRect">
            <a:avLst/>
          </a:prstGeom>
          <a:solidFill>
            <a:srgbClr val="B7FC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Public Sector Unit</a:t>
            </a:r>
            <a:endParaRPr lang="en-US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1295713" y="4357151"/>
            <a:ext cx="1512168" cy="432048"/>
          </a:xfrm>
          <a:prstGeom prst="roundRect">
            <a:avLst/>
          </a:prstGeom>
          <a:solidFill>
            <a:srgbClr val="B7FC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Public Corporation</a:t>
            </a:r>
            <a:endParaRPr lang="en-US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1323008" y="5814993"/>
            <a:ext cx="1512168" cy="432048"/>
          </a:xfrm>
          <a:prstGeom prst="roundRect">
            <a:avLst/>
          </a:prstGeom>
          <a:solidFill>
            <a:srgbClr val="B7FC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Public Financial Corporation</a:t>
            </a:r>
            <a:endParaRPr lang="en-US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3635896" y="692697"/>
            <a:ext cx="1713772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Rest of the World</a:t>
            </a:r>
            <a:endParaRPr lang="en-US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Line 7"/>
          <p:cNvSpPr>
            <a:spLocks noChangeShapeType="1"/>
          </p:cNvSpPr>
          <p:nvPr/>
        </p:nvSpPr>
        <p:spPr bwMode="auto">
          <a:xfrm>
            <a:off x="2760967" y="1628800"/>
            <a:ext cx="889349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54" name="Text Box 13"/>
          <p:cNvSpPr txBox="1">
            <a:spLocks noChangeArrowheads="1"/>
          </p:cNvSpPr>
          <p:nvPr/>
        </p:nvSpPr>
        <p:spPr bwMode="auto">
          <a:xfrm>
            <a:off x="3059832" y="1400498"/>
            <a:ext cx="432048" cy="2286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 dirty="0">
                <a:latin typeface="Times New Roman" pitchFamily="18" charset="0"/>
              </a:rPr>
              <a:t>No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3630793" y="2204864"/>
            <a:ext cx="1713772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Households, NPISH or Private Corporation</a:t>
            </a:r>
            <a:endParaRPr lang="en-US" sz="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Line 7"/>
          <p:cNvSpPr>
            <a:spLocks noChangeShapeType="1"/>
          </p:cNvSpPr>
          <p:nvPr/>
        </p:nvSpPr>
        <p:spPr bwMode="auto">
          <a:xfrm>
            <a:off x="2807882" y="2420888"/>
            <a:ext cx="82291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57" name="Text Box 13"/>
          <p:cNvSpPr txBox="1">
            <a:spLocks noChangeArrowheads="1"/>
          </p:cNvSpPr>
          <p:nvPr/>
        </p:nvSpPr>
        <p:spPr bwMode="auto">
          <a:xfrm>
            <a:off x="3066015" y="2187352"/>
            <a:ext cx="432048" cy="2286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 dirty="0">
                <a:latin typeface="Times New Roman" pitchFamily="18" charset="0"/>
              </a:rPr>
              <a:t>No</a:t>
            </a:r>
          </a:p>
        </p:txBody>
      </p:sp>
      <p:sp>
        <p:nvSpPr>
          <p:cNvPr id="58" name="Hexagon 57"/>
          <p:cNvSpPr/>
          <p:nvPr/>
        </p:nvSpPr>
        <p:spPr>
          <a:xfrm>
            <a:off x="3650317" y="3374132"/>
            <a:ext cx="1800201" cy="720155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 there a market establishment that meets the definition of an institutional unit </a:t>
            </a:r>
            <a:r>
              <a:rPr lang="en-US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within</a:t>
            </a:r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the nonmarket producer?</a:t>
            </a:r>
            <a:endParaRPr lang="en-US" sz="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Line 7"/>
          <p:cNvSpPr>
            <a:spLocks noChangeShapeType="1"/>
          </p:cNvSpPr>
          <p:nvPr/>
        </p:nvSpPr>
        <p:spPr bwMode="auto">
          <a:xfrm flipV="1">
            <a:off x="2823722" y="3734209"/>
            <a:ext cx="826595" cy="144054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60" name="Rounded Rectangle 59"/>
          <p:cNvSpPr/>
          <p:nvPr/>
        </p:nvSpPr>
        <p:spPr>
          <a:xfrm>
            <a:off x="3693531" y="4347770"/>
            <a:ext cx="1713772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Classify the market establishment as a quasi-corporation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 Box 17"/>
          <p:cNvSpPr txBox="1">
            <a:spLocks noChangeArrowheads="1"/>
          </p:cNvSpPr>
          <p:nvPr/>
        </p:nvSpPr>
        <p:spPr bwMode="auto">
          <a:xfrm>
            <a:off x="4507203" y="4119439"/>
            <a:ext cx="457200" cy="228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 dirty="0">
                <a:latin typeface="Times New Roman" pitchFamily="18" charset="0"/>
              </a:rPr>
              <a:t>Yes</a:t>
            </a:r>
          </a:p>
        </p:txBody>
      </p:sp>
      <p:sp>
        <p:nvSpPr>
          <p:cNvPr id="62" name="Text Box 13"/>
          <p:cNvSpPr txBox="1">
            <a:spLocks noChangeArrowheads="1"/>
          </p:cNvSpPr>
          <p:nvPr/>
        </p:nvSpPr>
        <p:spPr bwMode="auto">
          <a:xfrm>
            <a:off x="3059832" y="3584989"/>
            <a:ext cx="432048" cy="2286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 dirty="0">
                <a:latin typeface="Times New Roman" pitchFamily="18" charset="0"/>
              </a:rPr>
              <a:t>No</a:t>
            </a:r>
          </a:p>
        </p:txBody>
      </p:sp>
      <p:sp>
        <p:nvSpPr>
          <p:cNvPr id="63" name="Line 7"/>
          <p:cNvSpPr>
            <a:spLocks noChangeShapeType="1"/>
          </p:cNvSpPr>
          <p:nvPr/>
        </p:nvSpPr>
        <p:spPr bwMode="auto">
          <a:xfrm>
            <a:off x="2823722" y="5336061"/>
            <a:ext cx="8679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64" name="Rounded Rectangle 63"/>
          <p:cNvSpPr/>
          <p:nvPr/>
        </p:nvSpPr>
        <p:spPr>
          <a:xfrm>
            <a:off x="3691672" y="5099145"/>
            <a:ext cx="1713772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Public Nonfinancial Corporation</a:t>
            </a:r>
            <a:endParaRPr lang="en-US" sz="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Text Box 13"/>
          <p:cNvSpPr txBox="1">
            <a:spLocks noChangeArrowheads="1"/>
          </p:cNvSpPr>
          <p:nvPr/>
        </p:nvSpPr>
        <p:spPr bwMode="auto">
          <a:xfrm>
            <a:off x="3066015" y="5132862"/>
            <a:ext cx="432048" cy="2286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 dirty="0">
                <a:latin typeface="Times New Roman" pitchFamily="18" charset="0"/>
              </a:rPr>
              <a:t>No</a:t>
            </a:r>
          </a:p>
        </p:txBody>
      </p:sp>
      <p:sp>
        <p:nvSpPr>
          <p:cNvPr id="66" name="Hexagon 65"/>
          <p:cNvSpPr/>
          <p:nvPr/>
        </p:nvSpPr>
        <p:spPr>
          <a:xfrm>
            <a:off x="6213297" y="715014"/>
            <a:ext cx="1669016" cy="432048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 the entity a nonresident SPE of government?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6221464" y="1473275"/>
            <a:ext cx="1669017" cy="68736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Classify the entity as a nonresident institutional unit and impute fiscal transactions of SPE in general government sector and rest of the world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 Box 13"/>
          <p:cNvSpPr txBox="1">
            <a:spLocks noChangeArrowheads="1"/>
          </p:cNvSpPr>
          <p:nvPr/>
        </p:nvSpPr>
        <p:spPr bwMode="auto">
          <a:xfrm>
            <a:off x="5652120" y="707870"/>
            <a:ext cx="432048" cy="2286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 dirty="0" smtClean="0">
                <a:latin typeface="Times New Roman" pitchFamily="18" charset="0"/>
              </a:rPr>
              <a:t>But</a:t>
            </a:r>
            <a:endParaRPr lang="en-US" sz="900" dirty="0">
              <a:latin typeface="Times New Roman" pitchFamily="18" charset="0"/>
            </a:endParaRPr>
          </a:p>
        </p:txBody>
      </p:sp>
      <p:sp>
        <p:nvSpPr>
          <p:cNvPr id="69" name="Line 5"/>
          <p:cNvSpPr>
            <a:spLocks noChangeShapeType="1"/>
          </p:cNvSpPr>
          <p:nvPr/>
        </p:nvSpPr>
        <p:spPr bwMode="auto">
          <a:xfrm flipH="1">
            <a:off x="7042836" y="1139918"/>
            <a:ext cx="1648" cy="339527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70" name="Hexagon 69"/>
          <p:cNvSpPr/>
          <p:nvPr/>
        </p:nvSpPr>
        <p:spPr>
          <a:xfrm>
            <a:off x="6303551" y="3640258"/>
            <a:ext cx="1669016" cy="432048"/>
          </a:xfrm>
          <a:prstGeom prst="hexagon">
            <a:avLst/>
          </a:prstGeom>
          <a:solidFill>
            <a:schemeClr val="accent5">
              <a:lumMod val="20000"/>
              <a:lumOff val="80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 the unit a financial auxiliary?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Line 9"/>
          <p:cNvSpPr>
            <a:spLocks noChangeShapeType="1"/>
          </p:cNvSpPr>
          <p:nvPr/>
        </p:nvSpPr>
        <p:spPr bwMode="auto">
          <a:xfrm>
            <a:off x="5450518" y="3734208"/>
            <a:ext cx="853033" cy="12207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72" name="Text Box 13"/>
          <p:cNvSpPr txBox="1">
            <a:spLocks noChangeArrowheads="1"/>
          </p:cNvSpPr>
          <p:nvPr/>
        </p:nvSpPr>
        <p:spPr bwMode="auto">
          <a:xfrm>
            <a:off x="5725219" y="3558091"/>
            <a:ext cx="432048" cy="2286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 dirty="0">
                <a:latin typeface="Times New Roman" pitchFamily="18" charset="0"/>
              </a:rPr>
              <a:t>No</a:t>
            </a:r>
          </a:p>
        </p:txBody>
      </p:sp>
      <p:sp>
        <p:nvSpPr>
          <p:cNvPr id="73" name="Line 5"/>
          <p:cNvSpPr>
            <a:spLocks noChangeShapeType="1"/>
          </p:cNvSpPr>
          <p:nvPr/>
        </p:nvSpPr>
        <p:spPr bwMode="auto">
          <a:xfrm flipH="1">
            <a:off x="7047805" y="4062104"/>
            <a:ext cx="8167" cy="1988087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74" name="Line 5"/>
          <p:cNvSpPr>
            <a:spLocks noChangeShapeType="1"/>
          </p:cNvSpPr>
          <p:nvPr/>
        </p:nvSpPr>
        <p:spPr bwMode="auto">
          <a:xfrm flipH="1">
            <a:off x="2823721" y="6050190"/>
            <a:ext cx="4210483" cy="1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75" name="Text Box 17"/>
          <p:cNvSpPr txBox="1">
            <a:spLocks noChangeArrowheads="1"/>
          </p:cNvSpPr>
          <p:nvPr/>
        </p:nvSpPr>
        <p:spPr bwMode="auto">
          <a:xfrm>
            <a:off x="7060629" y="4827547"/>
            <a:ext cx="457200" cy="228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 dirty="0">
                <a:latin typeface="Times New Roman" pitchFamily="18" charset="0"/>
              </a:rPr>
              <a:t>Yes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6304545" y="2982078"/>
            <a:ext cx="1668022" cy="43204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General Government</a:t>
            </a:r>
            <a:endParaRPr lang="en-US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Line 5"/>
          <p:cNvSpPr>
            <a:spLocks noChangeShapeType="1"/>
          </p:cNvSpPr>
          <p:nvPr/>
        </p:nvSpPr>
        <p:spPr bwMode="auto">
          <a:xfrm flipV="1">
            <a:off x="7059745" y="3418475"/>
            <a:ext cx="0" cy="21151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78" name="Text Box 13"/>
          <p:cNvSpPr txBox="1">
            <a:spLocks noChangeArrowheads="1"/>
          </p:cNvSpPr>
          <p:nvPr/>
        </p:nvSpPr>
        <p:spPr bwMode="auto">
          <a:xfrm>
            <a:off x="7069439" y="3408487"/>
            <a:ext cx="432048" cy="2286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900" dirty="0">
                <a:latin typeface="Times New Roman" pitchFamily="18" charset="0"/>
              </a:rPr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42168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Line 6"/>
          <p:cNvSpPr>
            <a:spLocks noChangeShapeType="1"/>
          </p:cNvSpPr>
          <p:nvPr/>
        </p:nvSpPr>
        <p:spPr bwMode="auto">
          <a:xfrm>
            <a:off x="457200" y="6553200"/>
            <a:ext cx="83058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446423" y="116632"/>
            <a:ext cx="8230033" cy="57606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Residency</a:t>
            </a:r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836712"/>
            <a:ext cx="7560840" cy="5798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The total economy consists of the set of all resident institutional units and the general government sector consists of all resident general government units</a:t>
            </a:r>
          </a:p>
          <a:p>
            <a:pPr>
              <a:lnSpc>
                <a:spcPts val="900"/>
              </a:lnSpc>
            </a:pPr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institutional unit is resident in a country if it has a </a:t>
            </a:r>
            <a:r>
              <a:rPr lang="en-US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center of economic interest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in the </a:t>
            </a:r>
            <a:r>
              <a:rPr lang="en-US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economic territory</a:t>
            </a:r>
            <a:r>
              <a:rPr 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of that 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country.</a:t>
            </a:r>
          </a:p>
          <a:p>
            <a:pPr>
              <a:lnSpc>
                <a:spcPts val="900"/>
              </a:lnSpc>
            </a:pPr>
            <a:endParaRPr lang="en-US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2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6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economic territory </a:t>
            </a:r>
            <a:r>
              <a:rPr lang="en-US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of a country consists of the geographical territory administrated by a government </a:t>
            </a: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subject to its jurisdiction and includes </a:t>
            </a:r>
            <a:r>
              <a:rPr lang="en-US" sz="1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airspace, territorial water, continental shelf, territorial enclaves, free zones, etc</a:t>
            </a:r>
            <a:r>
              <a:rPr lang="en-US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.).</a:t>
            </a:r>
          </a:p>
          <a:p>
            <a:pPr marL="457200" lvl="2">
              <a:lnSpc>
                <a:spcPts val="900"/>
              </a:lnSpc>
            </a:pPr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2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sz="16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Center of economic interest</a:t>
            </a:r>
            <a:r>
              <a:rPr lang="en-US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when some location exist from which it engages in its economic activities.</a:t>
            </a:r>
          </a:p>
          <a:p>
            <a:pPr>
              <a:lnSpc>
                <a:spcPts val="900"/>
              </a:lnSpc>
            </a:pPr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All general government units are considered to be residents in their own country regardless of their physical location.</a:t>
            </a:r>
          </a:p>
          <a:p>
            <a:pPr>
              <a:lnSpc>
                <a:spcPts val="900"/>
              </a:lnSpc>
            </a:pPr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Corporations subject to the control of a government that is resident in a different economic are not classified as public corporations.</a:t>
            </a:r>
          </a:p>
          <a:p>
            <a:pPr>
              <a:lnSpc>
                <a:spcPts val="900"/>
              </a:lnSpc>
            </a:pPr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Fiscal activities of nonresident government-controlled SPEs should be reflected in GFS (</a:t>
            </a:r>
            <a:r>
              <a:rPr lang="en-US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e.g. all flows and stocks positions between GG and SPE</a:t>
            </a: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lnSpc>
                <a:spcPts val="900"/>
              </a:lnSpc>
            </a:pPr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International organizations are no resident of national economy.</a:t>
            </a:r>
          </a:p>
          <a:p>
            <a:pPr>
              <a:lnSpc>
                <a:spcPct val="90000"/>
              </a:lnSpc>
            </a:pPr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en-U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90000"/>
              </a:lnSpc>
              <a:buFont typeface="Arial" pitchFamily="34" charset="0"/>
              <a:buChar char="•"/>
            </a:pPr>
            <a:endParaRPr lang="en-US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en-US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47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92621" y="188640"/>
            <a:ext cx="8286750" cy="5461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 fontScale="97500"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None/>
            </a:pP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Institutional units</a:t>
            </a: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908720"/>
            <a:ext cx="79928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 institutional unit is an economic entity that is capable, in its own right, of owing assets, incurring liabilities, and engaging in economic activities and in transactions with other entities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ability of an institutional unit to own goods or assets in its own right means that it is also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able to exchange the ownership of goods and assets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in transactions with other institutional units;</a:t>
            </a: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An institutional unit is able to take economic decisions and engage in economic activities for which it is itself </a:t>
            </a:r>
            <a:r>
              <a:rPr lang="en-US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held directly responsible and accountable by law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An institutional unit is </a:t>
            </a:r>
            <a:r>
              <a:rPr lang="en-US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able to incur liabilities on its own behalf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to take on other obligations or future commitments, and to enter into contracts; and</a:t>
            </a: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Either a </a:t>
            </a:r>
            <a:r>
              <a:rPr lang="en-US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complete set of accounts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including a balance sheet of assets, liabilities, and net worth, exists for an institutional unit, or it would be possible and meaningful, from both an economic and legal viewpoint, to compile a complete set of accounts if they were required.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3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Line 6"/>
          <p:cNvSpPr>
            <a:spLocks noChangeShapeType="1"/>
          </p:cNvSpPr>
          <p:nvPr/>
        </p:nvSpPr>
        <p:spPr bwMode="auto">
          <a:xfrm>
            <a:off x="457200" y="6553200"/>
            <a:ext cx="83058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446423" y="116632"/>
            <a:ext cx="8230033" cy="57606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Government Control of Nonprofit Institutions</a:t>
            </a:r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836712"/>
            <a:ext cx="756084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Control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an NPI is defined as the ability of determine its </a:t>
            </a:r>
            <a:r>
              <a:rPr lang="en-US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general policy and program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determine if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NPI is controlled by the government, the following five factors are of most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importance and my imply control:</a:t>
            </a:r>
            <a:endParaRPr lang="is-I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If the government has the right to </a:t>
            </a:r>
            <a:r>
              <a:rPr lang="en-US" sz="1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appoint the officers</a:t>
            </a: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managing the NPI. </a:t>
            </a:r>
          </a:p>
          <a:p>
            <a:pPr>
              <a:lnSpc>
                <a:spcPts val="900"/>
              </a:lnSpc>
            </a:pPr>
            <a:endParaRPr lang="en-US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900"/>
              </a:lnSpc>
            </a:pPr>
            <a:endParaRPr lang="en-U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1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other instruments</a:t>
            </a:r>
            <a:r>
              <a:rPr lang="en-US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allow the government to determine significant aspects of the general policy and programs (e.g. approval of various activities and decisions made by the NPI).</a:t>
            </a:r>
          </a:p>
          <a:p>
            <a:endParaRPr lang="en-U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If there are </a:t>
            </a:r>
            <a:r>
              <a:rPr lang="en-US" sz="1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contractual agreements</a:t>
            </a:r>
            <a:r>
              <a:rPr lang="en-US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between a government and an NPI that allow the government to determine key aspects of the NPI’s general policy and program.</a:t>
            </a:r>
          </a:p>
          <a:p>
            <a:endParaRPr lang="en-U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An NPI that is mainly </a:t>
            </a:r>
            <a:r>
              <a:rPr lang="en-US" sz="1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financed by government</a:t>
            </a:r>
            <a:r>
              <a:rPr lang="en-US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may be controlled by that government.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endParaRPr lang="en-US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If the government is </a:t>
            </a:r>
            <a:r>
              <a:rPr lang="en-US" sz="1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exposed</a:t>
            </a: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to most of the </a:t>
            </a:r>
            <a:r>
              <a:rPr lang="en-US" sz="1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financial risks</a:t>
            </a:r>
            <a:r>
              <a:rPr lang="en-US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associated with an NPI’s activities, then</a:t>
            </a:r>
          </a:p>
          <a:p>
            <a:pPr>
              <a:lnSpc>
                <a:spcPct val="90000"/>
              </a:lnSpc>
            </a:pPr>
            <a:endParaRPr lang="en-US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 single factor could be sufficient to establish control in some cases, but in other cases, a number of factors may collectively indicate control.</a:t>
            </a:r>
          </a:p>
          <a:p>
            <a:pPr lvl="1">
              <a:lnSpc>
                <a:spcPct val="90000"/>
              </a:lnSpc>
            </a:pPr>
            <a:endParaRPr lang="en-US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en-U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90000"/>
              </a:lnSpc>
              <a:buFont typeface="Arial" pitchFamily="34" charset="0"/>
              <a:buChar char="•"/>
            </a:pPr>
            <a:endParaRPr lang="en-US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en-US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58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Line 6"/>
          <p:cNvSpPr>
            <a:spLocks noChangeShapeType="1"/>
          </p:cNvSpPr>
          <p:nvPr/>
        </p:nvSpPr>
        <p:spPr bwMode="auto">
          <a:xfrm>
            <a:off x="457200" y="6553200"/>
            <a:ext cx="83058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446423" y="116632"/>
            <a:ext cx="8230033" cy="57606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Government Control of Corporations</a:t>
            </a:r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836712"/>
            <a:ext cx="7560840" cy="662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Control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defined as the ability to determine the general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corporate policy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corporation: To determine if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corporation 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controlled by the government, the following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eight factors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are of most importance and my imply control</a:t>
            </a:r>
            <a:endParaRPr lang="is-I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Ownership of the majority of the voting interest. </a:t>
            </a:r>
          </a:p>
          <a:p>
            <a:endParaRPr lang="en-U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Control of the board or other governing body</a:t>
            </a:r>
          </a:p>
          <a:p>
            <a:endParaRPr lang="en-U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Control of the appointment and removal of key personnel.</a:t>
            </a:r>
          </a:p>
          <a:p>
            <a:endParaRPr lang="en-U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Control of key committees of the entity.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endParaRPr lang="en-US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 government may own a “</a:t>
            </a:r>
            <a:r>
              <a:rPr lang="en-US" sz="16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golden share</a:t>
            </a: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”, particularly in a corporation that has been privatized.</a:t>
            </a:r>
          </a:p>
          <a:p>
            <a:pPr>
              <a:lnSpc>
                <a:spcPct val="90000"/>
              </a:lnSpc>
            </a:pPr>
            <a:endParaRPr lang="en-U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Regulation and control.</a:t>
            </a:r>
          </a:p>
          <a:p>
            <a:pPr>
              <a:lnSpc>
                <a:spcPct val="90000"/>
              </a:lnSpc>
            </a:pPr>
            <a:endParaRPr lang="en-U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Control by a dominant public sector customer or group of public sector customers.</a:t>
            </a:r>
          </a:p>
          <a:p>
            <a:pPr>
              <a:lnSpc>
                <a:spcPct val="90000"/>
              </a:lnSpc>
            </a:pPr>
            <a:endParaRPr lang="en-U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Control attached to borrowing from the government.</a:t>
            </a:r>
          </a:p>
          <a:p>
            <a:pPr>
              <a:lnSpc>
                <a:spcPct val="90000"/>
              </a:lnSpc>
            </a:pPr>
            <a:endParaRPr lang="en-US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 single factor could be sufficient to establish control in some cases, but in other cases, a number of factors may collectively indicate control.</a:t>
            </a:r>
          </a:p>
          <a:p>
            <a:pPr lvl="1">
              <a:lnSpc>
                <a:spcPct val="90000"/>
              </a:lnSpc>
            </a:pPr>
            <a:endParaRPr lang="en-US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en-US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lnSpc>
                <a:spcPct val="90000"/>
              </a:lnSpc>
              <a:buFont typeface="Arial" pitchFamily="34" charset="0"/>
              <a:buChar char="•"/>
            </a:pPr>
            <a:endParaRPr lang="en-US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en-US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2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92621" y="188640"/>
            <a:ext cx="8286750" cy="5461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 fontScale="97500"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None/>
            </a:pP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Market producers vs. nonmarket producers</a:t>
            </a: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1" y="908720"/>
            <a:ext cx="8139819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market producer is an institutional unit that provides all or most of its output to others at prices that are economically significant. A nonmarket producer provides all or most of its output to other for free or at prices that are not economically significant.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Economically significant prices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are prices that have a significant effect on the amounts that producers are willing to supply and on the amounts purchasers wish to buy.</a:t>
            </a:r>
          </a:p>
          <a:p>
            <a:pPr marL="742950" lvl="1" indent="-285750">
              <a:buFont typeface="Symbol"/>
              <a:buChar char="Þ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The producer has an incentive to adjust supply.</a:t>
            </a:r>
          </a:p>
          <a:p>
            <a:pPr marL="742950" lvl="1" indent="-285750">
              <a:buFont typeface="Symbol"/>
              <a:buChar char="Þ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Consumers make choice on the basis of the prices charged.</a:t>
            </a: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 price is </a:t>
            </a:r>
            <a:r>
              <a:rPr lang="en-US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not economically significant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when it has little or no influence on how much the producer is prepared to supply and on the quantities demanded.</a:t>
            </a: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There is no prescriptive numerical relationship between the value of sales and the production costs, but one would expect the value of the sales public corporations </a:t>
            </a:r>
            <a:r>
              <a:rPr lang="en-US" sz="1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to average at least half of the production costs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over a sustained multiyear period.</a:t>
            </a: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Distinction between market and nonmarket producers should be made on a case of case basis.</a:t>
            </a: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Corporations receiving substantial government financial support or that enjoy other risk-reducing factors are more likely to be classified as nonmarket producers.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19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762000"/>
            <a:ext cx="8305800" cy="533400"/>
          </a:xfrm>
          <a:prstGeom prst="rect">
            <a:avLst/>
          </a:prstGeom>
        </p:spPr>
        <p:txBody>
          <a:bodyPr/>
          <a:lstStyle/>
          <a:p>
            <a:pPr marL="45720" indent="0" eaLnBrk="1" hangingPunct="1">
              <a:buNone/>
            </a:pPr>
            <a:r>
              <a:rPr lang="is-IS" sz="1800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SNA 2008/GFSM 2001</a:t>
            </a:r>
            <a:r>
              <a:rPr lang="is-IS" sz="1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is-IS" sz="18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8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Economically significant prices </a:t>
            </a:r>
          </a:p>
          <a:p>
            <a:pPr eaLnBrk="1" hangingPunct="1">
              <a:buFontTx/>
              <a:buNone/>
            </a:pPr>
            <a:endParaRPr lang="is-IS" sz="2400" dirty="0" smtClean="0">
              <a:solidFill>
                <a:srgbClr val="FF3300"/>
              </a:solidFill>
            </a:endParaRPr>
          </a:p>
          <a:p>
            <a:pPr eaLnBrk="1" hangingPunct="1">
              <a:buFontTx/>
              <a:buNone/>
            </a:pPr>
            <a:endParaRPr lang="is-IS" sz="2400" dirty="0" smtClean="0">
              <a:solidFill>
                <a:srgbClr val="FF3300"/>
              </a:solidFill>
            </a:endParaRPr>
          </a:p>
          <a:p>
            <a:pPr eaLnBrk="1" hangingPunct="1">
              <a:buFontTx/>
              <a:buNone/>
            </a:pPr>
            <a:endParaRPr lang="is-IS" sz="2400" dirty="0" smtClean="0">
              <a:solidFill>
                <a:srgbClr val="FF3300"/>
              </a:solidFill>
            </a:endParaRPr>
          </a:p>
          <a:p>
            <a:pPr eaLnBrk="1" hangingPunct="1">
              <a:buFontTx/>
              <a:buNone/>
            </a:pPr>
            <a:endParaRPr lang="is-IS" sz="2400" dirty="0" smtClean="0">
              <a:solidFill>
                <a:srgbClr val="FF3300"/>
              </a:solidFill>
            </a:endParaRPr>
          </a:p>
          <a:p>
            <a:pPr eaLnBrk="1" hangingPunct="1">
              <a:buFontTx/>
              <a:buNone/>
            </a:pPr>
            <a:endParaRPr lang="is-IS" sz="2400" dirty="0" smtClean="0">
              <a:solidFill>
                <a:srgbClr val="FF3300"/>
              </a:solidFill>
            </a:endParaRPr>
          </a:p>
          <a:p>
            <a:pPr eaLnBrk="1" hangingPunct="1">
              <a:buFontTx/>
              <a:buNone/>
            </a:pPr>
            <a:endParaRPr lang="en-US" sz="2400" dirty="0" smtClean="0">
              <a:solidFill>
                <a:srgbClr val="FF3300"/>
              </a:solidFill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685800" y="4800600"/>
            <a:ext cx="7848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s-IS" b="1"/>
          </a:p>
        </p:txBody>
      </p:sp>
      <p:sp>
        <p:nvSpPr>
          <p:cNvPr id="29701" name="Line 5"/>
          <p:cNvSpPr>
            <a:spLocks noChangeShapeType="1"/>
          </p:cNvSpPr>
          <p:nvPr/>
        </p:nvSpPr>
        <p:spPr bwMode="auto">
          <a:xfrm flipV="1">
            <a:off x="2057400" y="13716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>
            <a:off x="2057400" y="25908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1752600" y="12192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b="1">
                <a:latin typeface="Times New Roman" pitchFamily="18" charset="0"/>
              </a:rPr>
              <a:t>p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3352800" y="25908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b="1">
                <a:latin typeface="Times New Roman" pitchFamily="18" charset="0"/>
              </a:rPr>
              <a:t>q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 flipV="1">
            <a:off x="2286000" y="1447800"/>
            <a:ext cx="838200" cy="990600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2286000" y="1600200"/>
            <a:ext cx="914400" cy="76200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07" name="Text Box 12"/>
          <p:cNvSpPr txBox="1">
            <a:spLocks noChangeArrowheads="1"/>
          </p:cNvSpPr>
          <p:nvPr/>
        </p:nvSpPr>
        <p:spPr bwMode="auto">
          <a:xfrm>
            <a:off x="3200400" y="2209800"/>
            <a:ext cx="3127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solidFill>
                  <a:srgbClr val="CC0000"/>
                </a:solidFill>
                <a:latin typeface="Times New Roman" pitchFamily="18" charset="0"/>
              </a:rPr>
              <a:t>D</a:t>
            </a:r>
            <a:endParaRPr lang="en-US" sz="1400" b="1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29708" name="Text Box 13"/>
          <p:cNvSpPr txBox="1">
            <a:spLocks noChangeArrowheads="1"/>
          </p:cNvSpPr>
          <p:nvPr/>
        </p:nvSpPr>
        <p:spPr bwMode="auto">
          <a:xfrm>
            <a:off x="3124200" y="12954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 dirty="0">
                <a:solidFill>
                  <a:srgbClr val="006600"/>
                </a:solidFill>
                <a:latin typeface="Times New Roman" pitchFamily="18" charset="0"/>
              </a:rPr>
              <a:t>S</a:t>
            </a:r>
            <a:endParaRPr lang="en-US" sz="1400" b="1" dirty="0">
              <a:solidFill>
                <a:srgbClr val="006600"/>
              </a:solidFill>
              <a:latin typeface="Times New Roman" pitchFamily="18" charset="0"/>
            </a:endParaRPr>
          </a:p>
        </p:txBody>
      </p:sp>
      <p:sp>
        <p:nvSpPr>
          <p:cNvPr id="29709" name="Line 14"/>
          <p:cNvSpPr>
            <a:spLocks noChangeShapeType="1"/>
          </p:cNvSpPr>
          <p:nvPr/>
        </p:nvSpPr>
        <p:spPr bwMode="auto">
          <a:xfrm>
            <a:off x="5181600" y="25908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10" name="Line 15"/>
          <p:cNvSpPr>
            <a:spLocks noChangeShapeType="1"/>
          </p:cNvSpPr>
          <p:nvPr/>
        </p:nvSpPr>
        <p:spPr bwMode="auto">
          <a:xfrm flipV="1">
            <a:off x="5181600" y="13716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11" name="Text Box 16"/>
          <p:cNvSpPr txBox="1">
            <a:spLocks noChangeArrowheads="1"/>
          </p:cNvSpPr>
          <p:nvPr/>
        </p:nvSpPr>
        <p:spPr bwMode="auto">
          <a:xfrm>
            <a:off x="6553200" y="25908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b="1">
                <a:latin typeface="Times New Roman" pitchFamily="18" charset="0"/>
              </a:rPr>
              <a:t>q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29712" name="Text Box 17"/>
          <p:cNvSpPr txBox="1">
            <a:spLocks noChangeArrowheads="1"/>
          </p:cNvSpPr>
          <p:nvPr/>
        </p:nvSpPr>
        <p:spPr bwMode="auto">
          <a:xfrm>
            <a:off x="4876800" y="12192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b="1">
                <a:latin typeface="Times New Roman" pitchFamily="18" charset="0"/>
              </a:rPr>
              <a:t>p</a:t>
            </a:r>
            <a:endParaRPr lang="en-US" b="1">
              <a:latin typeface="Times New Roman" pitchFamily="18" charset="0"/>
            </a:endParaRPr>
          </a:p>
        </p:txBody>
      </p:sp>
      <p:sp>
        <p:nvSpPr>
          <p:cNvPr id="29713" name="Line 18"/>
          <p:cNvSpPr>
            <a:spLocks noChangeShapeType="1"/>
          </p:cNvSpPr>
          <p:nvPr/>
        </p:nvSpPr>
        <p:spPr bwMode="auto">
          <a:xfrm flipV="1">
            <a:off x="6019800" y="1524000"/>
            <a:ext cx="0" cy="1066800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14" name="Line 19"/>
          <p:cNvSpPr>
            <a:spLocks noChangeShapeType="1"/>
          </p:cNvSpPr>
          <p:nvPr/>
        </p:nvSpPr>
        <p:spPr bwMode="auto">
          <a:xfrm>
            <a:off x="5410200" y="1676400"/>
            <a:ext cx="914400" cy="76200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15" name="Text Box 20"/>
          <p:cNvSpPr txBox="1">
            <a:spLocks noChangeArrowheads="1"/>
          </p:cNvSpPr>
          <p:nvPr/>
        </p:nvSpPr>
        <p:spPr bwMode="auto">
          <a:xfrm>
            <a:off x="6324600" y="2209800"/>
            <a:ext cx="3127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solidFill>
                  <a:srgbClr val="CC0000"/>
                </a:solidFill>
                <a:latin typeface="Times New Roman" pitchFamily="18" charset="0"/>
              </a:rPr>
              <a:t>D</a:t>
            </a:r>
            <a:endParaRPr lang="en-US" sz="1400" b="1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29716" name="Text Box 21"/>
          <p:cNvSpPr txBox="1">
            <a:spLocks noChangeArrowheads="1"/>
          </p:cNvSpPr>
          <p:nvPr/>
        </p:nvSpPr>
        <p:spPr bwMode="auto">
          <a:xfrm>
            <a:off x="6019800" y="1295400"/>
            <a:ext cx="2825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solidFill>
                  <a:srgbClr val="006600"/>
                </a:solidFill>
                <a:latin typeface="Times New Roman" pitchFamily="18" charset="0"/>
              </a:rPr>
              <a:t>S</a:t>
            </a:r>
            <a:endParaRPr lang="en-US" sz="1400" b="1">
              <a:solidFill>
                <a:srgbClr val="006600"/>
              </a:solidFill>
              <a:latin typeface="Times New Roman" pitchFamily="18" charset="0"/>
            </a:endParaRPr>
          </a:p>
        </p:txBody>
      </p:sp>
      <p:sp>
        <p:nvSpPr>
          <p:cNvPr id="29717" name="Line 22"/>
          <p:cNvSpPr>
            <a:spLocks noChangeShapeType="1"/>
          </p:cNvSpPr>
          <p:nvPr/>
        </p:nvSpPr>
        <p:spPr bwMode="auto">
          <a:xfrm>
            <a:off x="5181600" y="2362200"/>
            <a:ext cx="1066800" cy="0"/>
          </a:xfrm>
          <a:prstGeom prst="line">
            <a:avLst/>
          </a:prstGeom>
          <a:noFill/>
          <a:ln w="15875" cap="rnd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18" name="Text Box 23"/>
          <p:cNvSpPr txBox="1">
            <a:spLocks noChangeArrowheads="1"/>
          </p:cNvSpPr>
          <p:nvPr/>
        </p:nvSpPr>
        <p:spPr bwMode="auto">
          <a:xfrm>
            <a:off x="4876800" y="2133600"/>
            <a:ext cx="387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b="1">
                <a:latin typeface="Times New Roman" pitchFamily="18" charset="0"/>
              </a:rPr>
              <a:t>p</a:t>
            </a:r>
            <a:r>
              <a:rPr lang="is-IS" b="1" baseline="-25000">
                <a:latin typeface="Times New Roman" pitchFamily="18" charset="0"/>
              </a:rPr>
              <a:t>1</a:t>
            </a:r>
            <a:endParaRPr lang="en-US" b="1" baseline="-25000">
              <a:latin typeface="Times New Roman" pitchFamily="18" charset="0"/>
            </a:endParaRPr>
          </a:p>
        </p:txBody>
      </p:sp>
      <p:sp>
        <p:nvSpPr>
          <p:cNvPr id="29719" name="Rectangle 24"/>
          <p:cNvSpPr>
            <a:spLocks noChangeArrowheads="1"/>
          </p:cNvSpPr>
          <p:nvPr/>
        </p:nvSpPr>
        <p:spPr bwMode="auto">
          <a:xfrm>
            <a:off x="352425" y="3140968"/>
            <a:ext cx="8555038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is-IS" i="1" dirty="0" smtClean="0">
                <a:solidFill>
                  <a:srgbClr val="006600"/>
                </a:solidFill>
                <a:latin typeface="Times New Roman" pitchFamily="18" charset="0"/>
              </a:rPr>
              <a:t>ESA 2010</a:t>
            </a:r>
            <a:r>
              <a:rPr lang="is-IS" dirty="0" smtClean="0">
                <a:solidFill>
                  <a:srgbClr val="006600"/>
                </a:solidFill>
                <a:latin typeface="Times New Roman" pitchFamily="18" charset="0"/>
              </a:rPr>
              <a:t>:</a:t>
            </a:r>
            <a:r>
              <a:rPr lang="is-IS" dirty="0" smtClean="0">
                <a:solidFill>
                  <a:srgbClr val="FF3300"/>
                </a:solidFill>
                <a:latin typeface="Times New Roman" pitchFamily="18" charset="0"/>
              </a:rPr>
              <a:t>  </a:t>
            </a:r>
            <a:r>
              <a:rPr lang="en-US" dirty="0" smtClean="0">
                <a:solidFill>
                  <a:srgbClr val="FF3300"/>
                </a:solidFill>
                <a:latin typeface="Times New Roman" pitchFamily="18" charset="0"/>
              </a:rPr>
              <a:t>50% criterion; if more than 50% of production cost is financed by sale.</a:t>
            </a:r>
          </a:p>
          <a:p>
            <a:pPr marL="342900" indent="-342900" eaLnBrk="1" hangingPunct="1">
              <a:spcBef>
                <a:spcPct val="20000"/>
              </a:spcBef>
            </a:pPr>
            <a:endParaRPr lang="is-IS" sz="2400" dirty="0">
              <a:solidFill>
                <a:srgbClr val="FF3300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endParaRPr lang="is-IS" sz="2400" dirty="0">
              <a:solidFill>
                <a:srgbClr val="FF3300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endParaRPr lang="is-IS" sz="2400" dirty="0">
              <a:solidFill>
                <a:srgbClr val="FF3300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endParaRPr lang="is-IS" sz="2400" dirty="0">
              <a:solidFill>
                <a:srgbClr val="FF3300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endParaRPr lang="is-IS" sz="2400" dirty="0">
              <a:solidFill>
                <a:srgbClr val="FF3300"/>
              </a:solidFill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endParaRPr lang="en-US" sz="2400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9720" name="Line 25"/>
          <p:cNvSpPr>
            <a:spLocks noChangeShapeType="1"/>
          </p:cNvSpPr>
          <p:nvPr/>
        </p:nvSpPr>
        <p:spPr bwMode="auto">
          <a:xfrm>
            <a:off x="914400" y="55626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21" name="Rectangle 26"/>
          <p:cNvSpPr>
            <a:spLocks noChangeArrowheads="1"/>
          </p:cNvSpPr>
          <p:nvPr/>
        </p:nvSpPr>
        <p:spPr bwMode="auto">
          <a:xfrm>
            <a:off x="1524000" y="4953000"/>
            <a:ext cx="228600" cy="609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22" name="Rectangle 28"/>
          <p:cNvSpPr>
            <a:spLocks noChangeArrowheads="1"/>
          </p:cNvSpPr>
          <p:nvPr/>
        </p:nvSpPr>
        <p:spPr bwMode="auto">
          <a:xfrm>
            <a:off x="1524000" y="4191000"/>
            <a:ext cx="228600" cy="762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s-IS">
              <a:solidFill>
                <a:srgbClr val="FF0000"/>
              </a:solidFill>
            </a:endParaRPr>
          </a:p>
        </p:txBody>
      </p:sp>
      <p:sp>
        <p:nvSpPr>
          <p:cNvPr id="29723" name="AutoShape 29"/>
          <p:cNvSpPr>
            <a:spLocks/>
          </p:cNvSpPr>
          <p:nvPr/>
        </p:nvSpPr>
        <p:spPr bwMode="auto">
          <a:xfrm>
            <a:off x="1219200" y="4191000"/>
            <a:ext cx="152400" cy="1371600"/>
          </a:xfrm>
          <a:prstGeom prst="leftBrace">
            <a:avLst>
              <a:gd name="adj1" fmla="val 7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24" name="AutoShape 30"/>
          <p:cNvSpPr>
            <a:spLocks/>
          </p:cNvSpPr>
          <p:nvPr/>
        </p:nvSpPr>
        <p:spPr bwMode="auto">
          <a:xfrm>
            <a:off x="1981200" y="4191000"/>
            <a:ext cx="76200" cy="762000"/>
          </a:xfrm>
          <a:prstGeom prst="rightBrace">
            <a:avLst>
              <a:gd name="adj1" fmla="val 8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25" name="AutoShape 31"/>
          <p:cNvSpPr>
            <a:spLocks/>
          </p:cNvSpPr>
          <p:nvPr/>
        </p:nvSpPr>
        <p:spPr bwMode="auto">
          <a:xfrm>
            <a:off x="1981200" y="4953000"/>
            <a:ext cx="76200" cy="609600"/>
          </a:xfrm>
          <a:prstGeom prst="righ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26" name="Text Box 32"/>
          <p:cNvSpPr txBox="1">
            <a:spLocks noChangeArrowheads="1"/>
          </p:cNvSpPr>
          <p:nvPr/>
        </p:nvSpPr>
        <p:spPr bwMode="auto">
          <a:xfrm>
            <a:off x="2133600" y="4419600"/>
            <a:ext cx="9001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latin typeface="Times New Roman" pitchFamily="18" charset="0"/>
              </a:rPr>
              <a:t>Sale 60%</a:t>
            </a:r>
            <a:endParaRPr lang="en-US" sz="1400" b="1">
              <a:latin typeface="Times New Roman" pitchFamily="18" charset="0"/>
            </a:endParaRPr>
          </a:p>
        </p:txBody>
      </p:sp>
      <p:sp>
        <p:nvSpPr>
          <p:cNvPr id="29727" name="Text Box 33"/>
          <p:cNvSpPr txBox="1">
            <a:spLocks noChangeArrowheads="1"/>
          </p:cNvSpPr>
          <p:nvPr/>
        </p:nvSpPr>
        <p:spPr bwMode="auto">
          <a:xfrm>
            <a:off x="2133600" y="5029200"/>
            <a:ext cx="12954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latin typeface="Times New Roman" pitchFamily="18" charset="0"/>
              </a:rPr>
              <a:t>Contribution </a:t>
            </a:r>
          </a:p>
          <a:p>
            <a:r>
              <a:rPr lang="is-IS" sz="1400" b="1">
                <a:latin typeface="Times New Roman" pitchFamily="18" charset="0"/>
              </a:rPr>
              <a:t>40%</a:t>
            </a:r>
            <a:endParaRPr lang="en-US" sz="1400" b="1">
              <a:latin typeface="Times New Roman" pitchFamily="18" charset="0"/>
            </a:endParaRPr>
          </a:p>
        </p:txBody>
      </p:sp>
      <p:sp>
        <p:nvSpPr>
          <p:cNvPr id="29728" name="Text Box 34"/>
          <p:cNvSpPr txBox="1">
            <a:spLocks noChangeArrowheads="1"/>
          </p:cNvSpPr>
          <p:nvPr/>
        </p:nvSpPr>
        <p:spPr bwMode="auto">
          <a:xfrm>
            <a:off x="228600" y="4572000"/>
            <a:ext cx="10318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latin typeface="Times New Roman" pitchFamily="18" charset="0"/>
              </a:rPr>
              <a:t>Production</a:t>
            </a:r>
          </a:p>
          <a:p>
            <a:r>
              <a:rPr lang="is-IS" sz="1400" b="1">
                <a:latin typeface="Times New Roman" pitchFamily="18" charset="0"/>
              </a:rPr>
              <a:t>cost</a:t>
            </a:r>
            <a:endParaRPr lang="en-US" sz="1400" b="1">
              <a:latin typeface="Times New Roman" pitchFamily="18" charset="0"/>
            </a:endParaRPr>
          </a:p>
        </p:txBody>
      </p:sp>
      <p:sp>
        <p:nvSpPr>
          <p:cNvPr id="29729" name="Line 35"/>
          <p:cNvSpPr>
            <a:spLocks noChangeShapeType="1"/>
          </p:cNvSpPr>
          <p:nvPr/>
        </p:nvSpPr>
        <p:spPr bwMode="auto">
          <a:xfrm>
            <a:off x="3429000" y="55626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30" name="Rectangle 36"/>
          <p:cNvSpPr>
            <a:spLocks noChangeArrowheads="1"/>
          </p:cNvSpPr>
          <p:nvPr/>
        </p:nvSpPr>
        <p:spPr bwMode="auto">
          <a:xfrm>
            <a:off x="4038600" y="5257800"/>
            <a:ext cx="228600" cy="304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31" name="Rectangle 37"/>
          <p:cNvSpPr>
            <a:spLocks noChangeArrowheads="1"/>
          </p:cNvSpPr>
          <p:nvPr/>
        </p:nvSpPr>
        <p:spPr bwMode="auto">
          <a:xfrm>
            <a:off x="4038600" y="4648200"/>
            <a:ext cx="228600" cy="6096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32" name="Rectangle 38"/>
          <p:cNvSpPr>
            <a:spLocks noChangeArrowheads="1"/>
          </p:cNvSpPr>
          <p:nvPr/>
        </p:nvSpPr>
        <p:spPr bwMode="auto">
          <a:xfrm>
            <a:off x="4038600" y="4191000"/>
            <a:ext cx="228600" cy="457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33" name="AutoShape 39"/>
          <p:cNvSpPr>
            <a:spLocks/>
          </p:cNvSpPr>
          <p:nvPr/>
        </p:nvSpPr>
        <p:spPr bwMode="auto">
          <a:xfrm>
            <a:off x="4419600" y="5257800"/>
            <a:ext cx="76200" cy="304800"/>
          </a:xfrm>
          <a:prstGeom prst="rightBrace">
            <a:avLst>
              <a:gd name="adj1" fmla="val 33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34" name="AutoShape 40"/>
          <p:cNvSpPr>
            <a:spLocks/>
          </p:cNvSpPr>
          <p:nvPr/>
        </p:nvSpPr>
        <p:spPr bwMode="auto">
          <a:xfrm>
            <a:off x="4419600" y="4648200"/>
            <a:ext cx="76200" cy="609600"/>
          </a:xfrm>
          <a:prstGeom prst="righ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35" name="AutoShape 41"/>
          <p:cNvSpPr>
            <a:spLocks/>
          </p:cNvSpPr>
          <p:nvPr/>
        </p:nvSpPr>
        <p:spPr bwMode="auto">
          <a:xfrm>
            <a:off x="4419600" y="4191000"/>
            <a:ext cx="76200" cy="457200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36" name="Text Box 42"/>
          <p:cNvSpPr txBox="1">
            <a:spLocks noChangeArrowheads="1"/>
          </p:cNvSpPr>
          <p:nvPr/>
        </p:nvSpPr>
        <p:spPr bwMode="auto">
          <a:xfrm>
            <a:off x="4572000" y="4267200"/>
            <a:ext cx="17795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latin typeface="Times New Roman" pitchFamily="18" charset="0"/>
              </a:rPr>
              <a:t>Sale to private sector</a:t>
            </a:r>
            <a:endParaRPr lang="en-US" sz="1400" b="1">
              <a:latin typeface="Times New Roman" pitchFamily="18" charset="0"/>
            </a:endParaRPr>
          </a:p>
        </p:txBody>
      </p:sp>
      <p:sp>
        <p:nvSpPr>
          <p:cNvPr id="29737" name="Text Box 43"/>
          <p:cNvSpPr txBox="1">
            <a:spLocks noChangeArrowheads="1"/>
          </p:cNvSpPr>
          <p:nvPr/>
        </p:nvSpPr>
        <p:spPr bwMode="auto">
          <a:xfrm>
            <a:off x="4572000" y="4800600"/>
            <a:ext cx="2057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latin typeface="Times New Roman" pitchFamily="18" charset="0"/>
              </a:rPr>
              <a:t>Sale to GG (unit related)</a:t>
            </a:r>
            <a:endParaRPr lang="en-US" sz="1400" b="1">
              <a:latin typeface="Times New Roman" pitchFamily="18" charset="0"/>
            </a:endParaRPr>
          </a:p>
        </p:txBody>
      </p:sp>
      <p:sp>
        <p:nvSpPr>
          <p:cNvPr id="29738" name="Text Box 44"/>
          <p:cNvSpPr txBox="1">
            <a:spLocks noChangeArrowheads="1"/>
          </p:cNvSpPr>
          <p:nvPr/>
        </p:nvSpPr>
        <p:spPr bwMode="auto">
          <a:xfrm>
            <a:off x="4572000" y="5257800"/>
            <a:ext cx="20939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latin typeface="Times New Roman" pitchFamily="18" charset="0"/>
              </a:rPr>
              <a:t>Contributions (subsidies)</a:t>
            </a:r>
            <a:endParaRPr lang="en-US" sz="1400" b="1">
              <a:latin typeface="Times New Roman" pitchFamily="18" charset="0"/>
            </a:endParaRPr>
          </a:p>
        </p:txBody>
      </p:sp>
      <p:sp>
        <p:nvSpPr>
          <p:cNvPr id="29739" name="Text Box 47"/>
          <p:cNvSpPr txBox="1">
            <a:spLocks noChangeArrowheads="1"/>
          </p:cNvSpPr>
          <p:nvPr/>
        </p:nvSpPr>
        <p:spPr bwMode="auto">
          <a:xfrm>
            <a:off x="3505200" y="4267200"/>
            <a:ext cx="60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latin typeface="Times New Roman" pitchFamily="18" charset="0"/>
              </a:rPr>
              <a:t>35%</a:t>
            </a:r>
            <a:endParaRPr lang="en-US" sz="1400" b="1">
              <a:latin typeface="Times New Roman" pitchFamily="18" charset="0"/>
            </a:endParaRPr>
          </a:p>
        </p:txBody>
      </p:sp>
      <p:sp>
        <p:nvSpPr>
          <p:cNvPr id="29740" name="Text Box 48"/>
          <p:cNvSpPr txBox="1">
            <a:spLocks noChangeArrowheads="1"/>
          </p:cNvSpPr>
          <p:nvPr/>
        </p:nvSpPr>
        <p:spPr bwMode="auto">
          <a:xfrm>
            <a:off x="3505200" y="4800600"/>
            <a:ext cx="60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latin typeface="Times New Roman" pitchFamily="18" charset="0"/>
              </a:rPr>
              <a:t>45%</a:t>
            </a:r>
            <a:endParaRPr lang="en-US" sz="1400" b="1">
              <a:latin typeface="Times New Roman" pitchFamily="18" charset="0"/>
            </a:endParaRPr>
          </a:p>
        </p:txBody>
      </p:sp>
      <p:sp>
        <p:nvSpPr>
          <p:cNvPr id="29741" name="Text Box 49"/>
          <p:cNvSpPr txBox="1">
            <a:spLocks noChangeArrowheads="1"/>
          </p:cNvSpPr>
          <p:nvPr/>
        </p:nvSpPr>
        <p:spPr bwMode="auto">
          <a:xfrm>
            <a:off x="3505200" y="5257800"/>
            <a:ext cx="60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latin typeface="Times New Roman" pitchFamily="18" charset="0"/>
              </a:rPr>
              <a:t>20%</a:t>
            </a:r>
            <a:endParaRPr lang="en-US" sz="1400" b="1">
              <a:latin typeface="Times New Roman" pitchFamily="18" charset="0"/>
            </a:endParaRPr>
          </a:p>
        </p:txBody>
      </p:sp>
      <p:sp>
        <p:nvSpPr>
          <p:cNvPr id="29742" name="Rectangle 50"/>
          <p:cNvSpPr>
            <a:spLocks noChangeArrowheads="1"/>
          </p:cNvSpPr>
          <p:nvPr/>
        </p:nvSpPr>
        <p:spPr bwMode="auto">
          <a:xfrm>
            <a:off x="7620000" y="4800600"/>
            <a:ext cx="228600" cy="685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43" name="Line 51"/>
          <p:cNvSpPr>
            <a:spLocks noChangeShapeType="1"/>
          </p:cNvSpPr>
          <p:nvPr/>
        </p:nvSpPr>
        <p:spPr bwMode="auto">
          <a:xfrm>
            <a:off x="6934200" y="54864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29744" name="Rectangle 52"/>
          <p:cNvSpPr>
            <a:spLocks noChangeArrowheads="1"/>
          </p:cNvSpPr>
          <p:nvPr/>
        </p:nvSpPr>
        <p:spPr bwMode="auto">
          <a:xfrm>
            <a:off x="7620000" y="4191000"/>
            <a:ext cx="228600" cy="609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s-IS">
              <a:solidFill>
                <a:srgbClr val="FF0000"/>
              </a:solidFill>
            </a:endParaRPr>
          </a:p>
        </p:txBody>
      </p:sp>
      <p:sp>
        <p:nvSpPr>
          <p:cNvPr id="29745" name="AutoShape 53"/>
          <p:cNvSpPr>
            <a:spLocks/>
          </p:cNvSpPr>
          <p:nvPr/>
        </p:nvSpPr>
        <p:spPr bwMode="auto">
          <a:xfrm>
            <a:off x="8001000" y="4800600"/>
            <a:ext cx="76200" cy="685800"/>
          </a:xfrm>
          <a:prstGeom prst="rightBrace">
            <a:avLst>
              <a:gd name="adj1" fmla="val 7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46" name="AutoShape 54"/>
          <p:cNvSpPr>
            <a:spLocks/>
          </p:cNvSpPr>
          <p:nvPr/>
        </p:nvSpPr>
        <p:spPr bwMode="auto">
          <a:xfrm>
            <a:off x="8001000" y="4191000"/>
            <a:ext cx="76200" cy="609600"/>
          </a:xfrm>
          <a:prstGeom prst="righ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29747" name="Text Box 55"/>
          <p:cNvSpPr txBox="1">
            <a:spLocks noChangeArrowheads="1"/>
          </p:cNvSpPr>
          <p:nvPr/>
        </p:nvSpPr>
        <p:spPr bwMode="auto">
          <a:xfrm>
            <a:off x="8077200" y="4343400"/>
            <a:ext cx="5000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latin typeface="Times New Roman" pitchFamily="18" charset="0"/>
              </a:rPr>
              <a:t>Sale</a:t>
            </a:r>
            <a:endParaRPr lang="en-US" sz="1400" b="1">
              <a:latin typeface="Times New Roman" pitchFamily="18" charset="0"/>
            </a:endParaRPr>
          </a:p>
        </p:txBody>
      </p:sp>
      <p:sp>
        <p:nvSpPr>
          <p:cNvPr id="29748" name="Text Box 56"/>
          <p:cNvSpPr txBox="1">
            <a:spLocks noChangeArrowheads="1"/>
          </p:cNvSpPr>
          <p:nvPr/>
        </p:nvSpPr>
        <p:spPr bwMode="auto">
          <a:xfrm>
            <a:off x="8077200" y="4953000"/>
            <a:ext cx="8302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latin typeface="Times New Roman" pitchFamily="18" charset="0"/>
              </a:rPr>
              <a:t>Contrib.</a:t>
            </a:r>
            <a:endParaRPr lang="en-US" sz="1400" b="1">
              <a:latin typeface="Times New Roman" pitchFamily="18" charset="0"/>
            </a:endParaRPr>
          </a:p>
        </p:txBody>
      </p:sp>
      <p:sp>
        <p:nvSpPr>
          <p:cNvPr id="29749" name="Text Box 57"/>
          <p:cNvSpPr txBox="1">
            <a:spLocks noChangeArrowheads="1"/>
          </p:cNvSpPr>
          <p:nvPr/>
        </p:nvSpPr>
        <p:spPr bwMode="auto">
          <a:xfrm>
            <a:off x="7086600" y="4419600"/>
            <a:ext cx="60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latin typeface="Times New Roman" pitchFamily="18" charset="0"/>
              </a:rPr>
              <a:t>40%</a:t>
            </a:r>
            <a:endParaRPr lang="en-US" sz="1400" b="1">
              <a:latin typeface="Times New Roman" pitchFamily="18" charset="0"/>
            </a:endParaRPr>
          </a:p>
        </p:txBody>
      </p:sp>
      <p:sp>
        <p:nvSpPr>
          <p:cNvPr id="29750" name="Text Box 58"/>
          <p:cNvSpPr txBox="1">
            <a:spLocks noChangeArrowheads="1"/>
          </p:cNvSpPr>
          <p:nvPr/>
        </p:nvSpPr>
        <p:spPr bwMode="auto">
          <a:xfrm>
            <a:off x="7086600" y="5029200"/>
            <a:ext cx="609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is-IS" sz="1400" b="1">
                <a:latin typeface="Times New Roman" pitchFamily="18" charset="0"/>
              </a:rPr>
              <a:t>60%</a:t>
            </a:r>
            <a:endParaRPr lang="en-US" sz="1400" b="1">
              <a:latin typeface="Times New Roman" pitchFamily="18" charset="0"/>
            </a:endParaRPr>
          </a:p>
        </p:txBody>
      </p:sp>
      <p:graphicFrame>
        <p:nvGraphicFramePr>
          <p:cNvPr id="313438" name="Group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749145"/>
              </p:ext>
            </p:extLst>
          </p:nvPr>
        </p:nvGraphicFramePr>
        <p:xfrm>
          <a:off x="1295400" y="5816600"/>
          <a:ext cx="6629400" cy="812800"/>
        </p:xfrm>
        <a:graphic>
          <a:graphicData uri="http://schemas.openxmlformats.org/drawingml/2006/table">
            <a:tbl>
              <a:tblPr/>
              <a:tblGrid>
                <a:gridCol w="662940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</a:rPr>
                        <a:t>Market output</a:t>
                      </a: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versus </a:t>
                      </a: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Nonmarket output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</a:rPr>
                        <a:t>Market producer</a:t>
                      </a: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versus </a:t>
                      </a:r>
                      <a:r>
                        <a:rPr kumimoji="0" lang="en-US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Nonmarket producer</a:t>
                      </a:r>
                      <a:endParaRPr kumimoji="0" lang="en-US" sz="18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59" name="Line 95"/>
          <p:cNvSpPr>
            <a:spLocks noChangeShapeType="1"/>
          </p:cNvSpPr>
          <p:nvPr/>
        </p:nvSpPr>
        <p:spPr bwMode="auto">
          <a:xfrm>
            <a:off x="457200" y="685800"/>
            <a:ext cx="83058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352425" y="120073"/>
            <a:ext cx="8286750" cy="5461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 fontScale="97500"/>
          </a:bodyPr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None/>
            </a:pP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What is a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arket price?</a:t>
            </a:r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80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1603</TotalTime>
  <Words>1679</Words>
  <Application>Microsoft Office PowerPoint</Application>
  <PresentationFormat>On-screen Show (4:3)</PresentationFormat>
  <Paragraphs>310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Slipstream</vt:lpstr>
      <vt:lpstr>Sectorization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Inconsistency in Fiscal Policy</vt:lpstr>
    </vt:vector>
  </TitlesOfParts>
  <Company>HBR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Jóhann Rúnar Björgvinsson</dc:creator>
  <cp:lastModifiedBy>Sisene</cp:lastModifiedBy>
  <cp:revision>121</cp:revision>
  <cp:lastPrinted>2015-01-12T06:59:14Z</cp:lastPrinted>
  <dcterms:created xsi:type="dcterms:W3CDTF">2014-09-29T10:53:49Z</dcterms:created>
  <dcterms:modified xsi:type="dcterms:W3CDTF">2015-04-22T07:58:22Z</dcterms:modified>
</cp:coreProperties>
</file>