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2" r:id="rId2"/>
    <p:sldId id="293" r:id="rId3"/>
    <p:sldId id="294" r:id="rId4"/>
    <p:sldId id="298" r:id="rId5"/>
    <p:sldId id="300" r:id="rId6"/>
    <p:sldId id="314" r:id="rId7"/>
    <p:sldId id="302" r:id="rId8"/>
    <p:sldId id="304" r:id="rId9"/>
    <p:sldId id="305" r:id="rId10"/>
    <p:sldId id="307" r:id="rId11"/>
    <p:sldId id="311" r:id="rId12"/>
    <p:sldId id="312" r:id="rId13"/>
    <p:sldId id="303" r:id="rId14"/>
    <p:sldId id="267" r:id="rId15"/>
    <p:sldId id="270" r:id="rId16"/>
    <p:sldId id="274" r:id="rId17"/>
    <p:sldId id="286" r:id="rId18"/>
    <p:sldId id="315" r:id="rId19"/>
    <p:sldId id="282" r:id="rId20"/>
    <p:sldId id="285" r:id="rId21"/>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0BC3"/>
    <a:srgbClr val="CCFF99"/>
    <a:srgbClr val="AB2328"/>
    <a:srgbClr val="660033"/>
    <a:srgbClr val="FF00FF"/>
    <a:srgbClr val="FEFBF4"/>
    <a:srgbClr val="FBF6E3"/>
    <a:srgbClr val="F9F1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5" autoAdjust="0"/>
    <p:restoredTop sz="93278" autoAdjust="0"/>
  </p:normalViewPr>
  <p:slideViewPr>
    <p:cSldViewPr>
      <p:cViewPr>
        <p:scale>
          <a:sx n="70" d="100"/>
          <a:sy n="70" d="100"/>
        </p:scale>
        <p:origin x="-2814" y="-942"/>
      </p:cViewPr>
      <p:guideLst>
        <p:guide orient="horz" pos="4247"/>
        <p:guide pos="56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303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51BCD-7818-410E-86F9-0367A8F52220}" type="doc">
      <dgm:prSet loTypeId="urn:microsoft.com/office/officeart/2005/8/layout/gear1" loCatId="cycle" qsTypeId="urn:microsoft.com/office/officeart/2005/8/quickstyle/3d1" qsCatId="3D" csTypeId="urn:microsoft.com/office/officeart/2005/8/colors/accent2_2" csCatId="accent2" phldr="1"/>
      <dgm:spPr/>
    </dgm:pt>
    <dgm:pt modelId="{69ACBB17-6298-4F63-AFE9-EFA3C2A15E96}">
      <dgm:prSet phldrT="[Text]" custT="1"/>
      <dgm:spPr/>
      <dgm:t>
        <a:bodyPr/>
        <a:lstStyle/>
        <a:p>
          <a:r>
            <a:rPr lang="en-US" sz="2400" b="1" noProof="0" smtClean="0"/>
            <a:t>OSP</a:t>
          </a:r>
          <a:endParaRPr lang="en-US" sz="2400" b="1" noProof="0"/>
        </a:p>
      </dgm:t>
    </dgm:pt>
    <dgm:pt modelId="{95BBEE49-41BD-485B-B691-6F3066C904E1}" type="parTrans" cxnId="{EE498A6A-8578-409E-B8D9-791F9E39B522}">
      <dgm:prSet/>
      <dgm:spPr/>
      <dgm:t>
        <a:bodyPr/>
        <a:lstStyle/>
        <a:p>
          <a:endParaRPr lang="tr-TR"/>
        </a:p>
      </dgm:t>
    </dgm:pt>
    <dgm:pt modelId="{F2E199E3-2A95-4ED8-8560-6AEC5CC5F639}" type="sibTrans" cxnId="{EE498A6A-8578-409E-B8D9-791F9E39B522}">
      <dgm:prSet/>
      <dgm:spPr/>
      <dgm:t>
        <a:bodyPr/>
        <a:lstStyle/>
        <a:p>
          <a:endParaRPr lang="tr-TR"/>
        </a:p>
      </dgm:t>
    </dgm:pt>
    <dgm:pt modelId="{AA7E4B00-77FE-450A-9232-7CC8C643A51B}">
      <dgm:prSet phldrT="[Text]" custT="1"/>
      <dgm:spPr/>
      <dgm:t>
        <a:bodyPr/>
        <a:lstStyle/>
        <a:p>
          <a:r>
            <a:rPr lang="en-US" sz="1400" b="1" noProof="0" smtClean="0"/>
            <a:t>Coordinator CBRT</a:t>
          </a:r>
          <a:endParaRPr lang="en-US" sz="1400" b="1" noProof="0"/>
        </a:p>
      </dgm:t>
    </dgm:pt>
    <dgm:pt modelId="{953662BD-9551-4AF6-940B-F94B6318461D}" type="parTrans" cxnId="{5B37D672-957A-418A-845E-F655850BA951}">
      <dgm:prSet/>
      <dgm:spPr/>
      <dgm:t>
        <a:bodyPr/>
        <a:lstStyle/>
        <a:p>
          <a:endParaRPr lang="tr-TR"/>
        </a:p>
      </dgm:t>
    </dgm:pt>
    <dgm:pt modelId="{74708743-3A62-4E87-986D-4791086B11A2}" type="sibTrans" cxnId="{5B37D672-957A-418A-845E-F655850BA951}">
      <dgm:prSet/>
      <dgm:spPr/>
      <dgm:t>
        <a:bodyPr/>
        <a:lstStyle/>
        <a:p>
          <a:endParaRPr lang="tr-TR"/>
        </a:p>
      </dgm:t>
    </dgm:pt>
    <dgm:pt modelId="{9541075F-50F2-443C-88B5-7B7B87175459}">
      <dgm:prSet phldrT="[Text]"/>
      <dgm:spPr/>
      <dgm:t>
        <a:bodyPr/>
        <a:lstStyle/>
        <a:p>
          <a:r>
            <a:rPr lang="en-US" noProof="0" smtClean="0"/>
            <a:t>Turkish FAWG</a:t>
          </a:r>
          <a:endParaRPr lang="en-US" noProof="0"/>
        </a:p>
      </dgm:t>
    </dgm:pt>
    <dgm:pt modelId="{D2069EB6-A5E7-4D0E-B488-346162A9918F}" type="parTrans" cxnId="{60DC33F9-5435-463C-9DFA-AAA87D24CC7E}">
      <dgm:prSet/>
      <dgm:spPr/>
      <dgm:t>
        <a:bodyPr/>
        <a:lstStyle/>
        <a:p>
          <a:endParaRPr lang="tr-TR"/>
        </a:p>
      </dgm:t>
    </dgm:pt>
    <dgm:pt modelId="{2C759C48-83F8-4337-AE44-900FCA2AC69F}" type="sibTrans" cxnId="{60DC33F9-5435-463C-9DFA-AAA87D24CC7E}">
      <dgm:prSet/>
      <dgm:spPr/>
      <dgm:t>
        <a:bodyPr/>
        <a:lstStyle/>
        <a:p>
          <a:endParaRPr lang="tr-TR"/>
        </a:p>
      </dgm:t>
    </dgm:pt>
    <dgm:pt modelId="{36A8A1D5-DF8F-4138-8EE9-F7BDE90947B6}">
      <dgm:prSet/>
      <dgm:spPr/>
      <dgm:t>
        <a:bodyPr/>
        <a:lstStyle/>
        <a:p>
          <a:endParaRPr lang="tr-TR" dirty="0"/>
        </a:p>
      </dgm:t>
    </dgm:pt>
    <dgm:pt modelId="{90ABE5A2-9A6F-4BA0-BDAD-D2413609C24D}" type="parTrans" cxnId="{EFBE39B0-79D0-4A4F-BE25-4132C5FE73BE}">
      <dgm:prSet/>
      <dgm:spPr/>
      <dgm:t>
        <a:bodyPr/>
        <a:lstStyle/>
        <a:p>
          <a:endParaRPr lang="tr-TR"/>
        </a:p>
      </dgm:t>
    </dgm:pt>
    <dgm:pt modelId="{880CE096-B7A3-4BDC-92DB-863E261C0243}" type="sibTrans" cxnId="{EFBE39B0-79D0-4A4F-BE25-4132C5FE73BE}">
      <dgm:prSet/>
      <dgm:spPr/>
      <dgm:t>
        <a:bodyPr/>
        <a:lstStyle/>
        <a:p>
          <a:endParaRPr lang="tr-TR"/>
        </a:p>
      </dgm:t>
    </dgm:pt>
    <dgm:pt modelId="{DF957F30-DF2D-47FD-AD9B-174F25710C53}" type="pres">
      <dgm:prSet presAssocID="{71D51BCD-7818-410E-86F9-0367A8F52220}" presName="composite" presStyleCnt="0">
        <dgm:presLayoutVars>
          <dgm:chMax val="3"/>
          <dgm:animLvl val="lvl"/>
          <dgm:resizeHandles val="exact"/>
        </dgm:presLayoutVars>
      </dgm:prSet>
      <dgm:spPr/>
    </dgm:pt>
    <dgm:pt modelId="{99ED7BA5-11AF-495A-844E-1DB03F2A0157}" type="pres">
      <dgm:prSet presAssocID="{69ACBB17-6298-4F63-AFE9-EFA3C2A15E96}" presName="gear1" presStyleLbl="node1" presStyleIdx="0" presStyleCnt="3">
        <dgm:presLayoutVars>
          <dgm:chMax val="1"/>
          <dgm:bulletEnabled val="1"/>
        </dgm:presLayoutVars>
      </dgm:prSet>
      <dgm:spPr/>
      <dgm:t>
        <a:bodyPr/>
        <a:lstStyle/>
        <a:p>
          <a:endParaRPr lang="tr-TR"/>
        </a:p>
      </dgm:t>
    </dgm:pt>
    <dgm:pt modelId="{9966A655-B00E-43C8-A14C-D1C75A4B17FC}" type="pres">
      <dgm:prSet presAssocID="{69ACBB17-6298-4F63-AFE9-EFA3C2A15E96}" presName="gear1srcNode" presStyleLbl="node1" presStyleIdx="0" presStyleCnt="3"/>
      <dgm:spPr/>
      <dgm:t>
        <a:bodyPr/>
        <a:lstStyle/>
        <a:p>
          <a:endParaRPr lang="tr-TR"/>
        </a:p>
      </dgm:t>
    </dgm:pt>
    <dgm:pt modelId="{3CEED156-19EE-4491-8F4F-AF74004B8000}" type="pres">
      <dgm:prSet presAssocID="{69ACBB17-6298-4F63-AFE9-EFA3C2A15E96}" presName="gear1dstNode" presStyleLbl="node1" presStyleIdx="0" presStyleCnt="3"/>
      <dgm:spPr/>
      <dgm:t>
        <a:bodyPr/>
        <a:lstStyle/>
        <a:p>
          <a:endParaRPr lang="tr-TR"/>
        </a:p>
      </dgm:t>
    </dgm:pt>
    <dgm:pt modelId="{D36A91AF-7ADF-41E2-9BB8-54B24F3C202F}" type="pres">
      <dgm:prSet presAssocID="{AA7E4B00-77FE-450A-9232-7CC8C643A51B}" presName="gear2" presStyleLbl="node1" presStyleIdx="1" presStyleCnt="3" custScaleX="169854" custScaleY="136206" custLinFactNeighborX="-6216" custLinFactNeighborY="-5408">
        <dgm:presLayoutVars>
          <dgm:chMax val="1"/>
          <dgm:bulletEnabled val="1"/>
        </dgm:presLayoutVars>
      </dgm:prSet>
      <dgm:spPr/>
      <dgm:t>
        <a:bodyPr/>
        <a:lstStyle/>
        <a:p>
          <a:endParaRPr lang="tr-TR"/>
        </a:p>
      </dgm:t>
    </dgm:pt>
    <dgm:pt modelId="{5A2B0C3D-9EDD-40CF-A87E-820EDB658953}" type="pres">
      <dgm:prSet presAssocID="{AA7E4B00-77FE-450A-9232-7CC8C643A51B}" presName="gear2srcNode" presStyleLbl="node1" presStyleIdx="1" presStyleCnt="3"/>
      <dgm:spPr/>
      <dgm:t>
        <a:bodyPr/>
        <a:lstStyle/>
        <a:p>
          <a:endParaRPr lang="tr-TR"/>
        </a:p>
      </dgm:t>
    </dgm:pt>
    <dgm:pt modelId="{EADBFC7B-97E3-4A60-8C2A-6E8824D81F67}" type="pres">
      <dgm:prSet presAssocID="{AA7E4B00-77FE-450A-9232-7CC8C643A51B}" presName="gear2dstNode" presStyleLbl="node1" presStyleIdx="1" presStyleCnt="3"/>
      <dgm:spPr/>
      <dgm:t>
        <a:bodyPr/>
        <a:lstStyle/>
        <a:p>
          <a:endParaRPr lang="tr-TR"/>
        </a:p>
      </dgm:t>
    </dgm:pt>
    <dgm:pt modelId="{1F6E872A-5386-410B-89A2-0D1B9ADF5344}" type="pres">
      <dgm:prSet presAssocID="{9541075F-50F2-443C-88B5-7B7B87175459}" presName="gear3" presStyleLbl="node1" presStyleIdx="2" presStyleCnt="3" custScaleX="125031" custScaleY="124614" custLinFactNeighborX="23609" custLinFactNeighborY="-3573"/>
      <dgm:spPr/>
      <dgm:t>
        <a:bodyPr/>
        <a:lstStyle/>
        <a:p>
          <a:endParaRPr lang="tr-TR"/>
        </a:p>
      </dgm:t>
    </dgm:pt>
    <dgm:pt modelId="{1589EA5D-DDE4-420D-8001-FA8D0EB5CCF2}" type="pres">
      <dgm:prSet presAssocID="{9541075F-50F2-443C-88B5-7B7B87175459}" presName="gear3tx" presStyleLbl="node1" presStyleIdx="2" presStyleCnt="3">
        <dgm:presLayoutVars>
          <dgm:chMax val="1"/>
          <dgm:bulletEnabled val="1"/>
        </dgm:presLayoutVars>
      </dgm:prSet>
      <dgm:spPr/>
      <dgm:t>
        <a:bodyPr/>
        <a:lstStyle/>
        <a:p>
          <a:endParaRPr lang="tr-TR"/>
        </a:p>
      </dgm:t>
    </dgm:pt>
    <dgm:pt modelId="{991C08C8-0148-4B49-AED6-21C1A19B61C6}" type="pres">
      <dgm:prSet presAssocID="{9541075F-50F2-443C-88B5-7B7B87175459}" presName="gear3srcNode" presStyleLbl="node1" presStyleIdx="2" presStyleCnt="3"/>
      <dgm:spPr/>
      <dgm:t>
        <a:bodyPr/>
        <a:lstStyle/>
        <a:p>
          <a:endParaRPr lang="tr-TR"/>
        </a:p>
      </dgm:t>
    </dgm:pt>
    <dgm:pt modelId="{BFDE2C74-3A00-4756-A9BD-E8DF8E44B513}" type="pres">
      <dgm:prSet presAssocID="{9541075F-50F2-443C-88B5-7B7B87175459}" presName="gear3dstNode" presStyleLbl="node1" presStyleIdx="2" presStyleCnt="3"/>
      <dgm:spPr/>
      <dgm:t>
        <a:bodyPr/>
        <a:lstStyle/>
        <a:p>
          <a:endParaRPr lang="tr-TR"/>
        </a:p>
      </dgm:t>
    </dgm:pt>
    <dgm:pt modelId="{1A808143-0501-4C77-A1CB-4D359713AEB1}" type="pres">
      <dgm:prSet presAssocID="{F2E199E3-2A95-4ED8-8560-6AEC5CC5F639}" presName="connector1" presStyleLbl="sibTrans2D1" presStyleIdx="0" presStyleCnt="3" custLinFactNeighborX="525" custLinFactNeighborY="-251"/>
      <dgm:spPr/>
      <dgm:t>
        <a:bodyPr/>
        <a:lstStyle/>
        <a:p>
          <a:endParaRPr lang="tr-TR"/>
        </a:p>
      </dgm:t>
    </dgm:pt>
    <dgm:pt modelId="{B6BE7294-A3EA-46D0-8B0A-567C488BABEF}" type="pres">
      <dgm:prSet presAssocID="{74708743-3A62-4E87-986D-4791086B11A2}" presName="connector2" presStyleLbl="sibTrans2D1" presStyleIdx="1" presStyleCnt="3" custAng="1732788" custLinFactNeighborX="-10578" custLinFactNeighborY="-19303"/>
      <dgm:spPr/>
      <dgm:t>
        <a:bodyPr/>
        <a:lstStyle/>
        <a:p>
          <a:endParaRPr lang="tr-TR"/>
        </a:p>
      </dgm:t>
    </dgm:pt>
    <dgm:pt modelId="{6FE17092-DBE1-43A9-8663-BF3AF74CC754}" type="pres">
      <dgm:prSet presAssocID="{2C759C48-83F8-4337-AE44-900FCA2AC69F}" presName="connector3" presStyleLbl="sibTrans2D1" presStyleIdx="2" presStyleCnt="3" custAng="599556" custLinFactNeighborX="17008" custLinFactNeighborY="225"/>
      <dgm:spPr/>
      <dgm:t>
        <a:bodyPr/>
        <a:lstStyle/>
        <a:p>
          <a:endParaRPr lang="tr-TR"/>
        </a:p>
      </dgm:t>
    </dgm:pt>
  </dgm:ptLst>
  <dgm:cxnLst>
    <dgm:cxn modelId="{28272191-4379-47EE-B735-0BB960360086}" type="presOf" srcId="{71D51BCD-7818-410E-86F9-0367A8F52220}" destId="{DF957F30-DF2D-47FD-AD9B-174F25710C53}" srcOrd="0" destOrd="0" presId="urn:microsoft.com/office/officeart/2005/8/layout/gear1"/>
    <dgm:cxn modelId="{60DC33F9-5435-463C-9DFA-AAA87D24CC7E}" srcId="{71D51BCD-7818-410E-86F9-0367A8F52220}" destId="{9541075F-50F2-443C-88B5-7B7B87175459}" srcOrd="2" destOrd="0" parTransId="{D2069EB6-A5E7-4D0E-B488-346162A9918F}" sibTransId="{2C759C48-83F8-4337-AE44-900FCA2AC69F}"/>
    <dgm:cxn modelId="{EDB83BF8-39C2-47DD-B67E-605466DFA30D}" type="presOf" srcId="{9541075F-50F2-443C-88B5-7B7B87175459}" destId="{991C08C8-0148-4B49-AED6-21C1A19B61C6}" srcOrd="2" destOrd="0" presId="urn:microsoft.com/office/officeart/2005/8/layout/gear1"/>
    <dgm:cxn modelId="{FE27949D-3E4E-450A-8EF7-96DBF8452630}" type="presOf" srcId="{69ACBB17-6298-4F63-AFE9-EFA3C2A15E96}" destId="{3CEED156-19EE-4491-8F4F-AF74004B8000}" srcOrd="2" destOrd="0" presId="urn:microsoft.com/office/officeart/2005/8/layout/gear1"/>
    <dgm:cxn modelId="{841C31BF-40CB-4D47-8FD2-97ED81BC3123}" type="presOf" srcId="{9541075F-50F2-443C-88B5-7B7B87175459}" destId="{BFDE2C74-3A00-4756-A9BD-E8DF8E44B513}" srcOrd="3" destOrd="0" presId="urn:microsoft.com/office/officeart/2005/8/layout/gear1"/>
    <dgm:cxn modelId="{C2290EDD-43DB-4783-8A41-FF8C78B273CE}" type="presOf" srcId="{74708743-3A62-4E87-986D-4791086B11A2}" destId="{B6BE7294-A3EA-46D0-8B0A-567C488BABEF}" srcOrd="0" destOrd="0" presId="urn:microsoft.com/office/officeart/2005/8/layout/gear1"/>
    <dgm:cxn modelId="{14C8FEDE-D09E-40AA-A36A-8BB767C354BE}" type="presOf" srcId="{9541075F-50F2-443C-88B5-7B7B87175459}" destId="{1589EA5D-DDE4-420D-8001-FA8D0EB5CCF2}" srcOrd="1" destOrd="0" presId="urn:microsoft.com/office/officeart/2005/8/layout/gear1"/>
    <dgm:cxn modelId="{E77E40F6-2FD1-49D7-AB78-7542BCD0D288}" type="presOf" srcId="{69ACBB17-6298-4F63-AFE9-EFA3C2A15E96}" destId="{9966A655-B00E-43C8-A14C-D1C75A4B17FC}" srcOrd="1" destOrd="0" presId="urn:microsoft.com/office/officeart/2005/8/layout/gear1"/>
    <dgm:cxn modelId="{9222CC00-846E-4ED3-9884-F5FD159C4E2F}" type="presOf" srcId="{9541075F-50F2-443C-88B5-7B7B87175459}" destId="{1F6E872A-5386-410B-89A2-0D1B9ADF5344}" srcOrd="0" destOrd="0" presId="urn:microsoft.com/office/officeart/2005/8/layout/gear1"/>
    <dgm:cxn modelId="{EE498A6A-8578-409E-B8D9-791F9E39B522}" srcId="{71D51BCD-7818-410E-86F9-0367A8F52220}" destId="{69ACBB17-6298-4F63-AFE9-EFA3C2A15E96}" srcOrd="0" destOrd="0" parTransId="{95BBEE49-41BD-485B-B691-6F3066C904E1}" sibTransId="{F2E199E3-2A95-4ED8-8560-6AEC5CC5F639}"/>
    <dgm:cxn modelId="{71F50A8D-CB2A-426E-9617-2913EDC37215}" type="presOf" srcId="{F2E199E3-2A95-4ED8-8560-6AEC5CC5F639}" destId="{1A808143-0501-4C77-A1CB-4D359713AEB1}" srcOrd="0" destOrd="0" presId="urn:microsoft.com/office/officeart/2005/8/layout/gear1"/>
    <dgm:cxn modelId="{65A60FF4-BB8A-4F30-93BA-0E13098DD6F8}" type="presOf" srcId="{2C759C48-83F8-4337-AE44-900FCA2AC69F}" destId="{6FE17092-DBE1-43A9-8663-BF3AF74CC754}" srcOrd="0" destOrd="0" presId="urn:microsoft.com/office/officeart/2005/8/layout/gear1"/>
    <dgm:cxn modelId="{EFBE39B0-79D0-4A4F-BE25-4132C5FE73BE}" srcId="{71D51BCD-7818-410E-86F9-0367A8F52220}" destId="{36A8A1D5-DF8F-4138-8EE9-F7BDE90947B6}" srcOrd="3" destOrd="0" parTransId="{90ABE5A2-9A6F-4BA0-BDAD-D2413609C24D}" sibTransId="{880CE096-B7A3-4BDC-92DB-863E261C0243}"/>
    <dgm:cxn modelId="{99E68501-0D6E-4ECF-85B7-719BD360E0C0}" type="presOf" srcId="{69ACBB17-6298-4F63-AFE9-EFA3C2A15E96}" destId="{99ED7BA5-11AF-495A-844E-1DB03F2A0157}" srcOrd="0" destOrd="0" presId="urn:microsoft.com/office/officeart/2005/8/layout/gear1"/>
    <dgm:cxn modelId="{34B94D7B-227B-43C8-91D2-A71C479B13B0}" type="presOf" srcId="{AA7E4B00-77FE-450A-9232-7CC8C643A51B}" destId="{EADBFC7B-97E3-4A60-8C2A-6E8824D81F67}" srcOrd="2" destOrd="0" presId="urn:microsoft.com/office/officeart/2005/8/layout/gear1"/>
    <dgm:cxn modelId="{5B37D672-957A-418A-845E-F655850BA951}" srcId="{71D51BCD-7818-410E-86F9-0367A8F52220}" destId="{AA7E4B00-77FE-450A-9232-7CC8C643A51B}" srcOrd="1" destOrd="0" parTransId="{953662BD-9551-4AF6-940B-F94B6318461D}" sibTransId="{74708743-3A62-4E87-986D-4791086B11A2}"/>
    <dgm:cxn modelId="{B1971199-2088-483D-94ED-130277C0DBF7}" type="presOf" srcId="{AA7E4B00-77FE-450A-9232-7CC8C643A51B}" destId="{D36A91AF-7ADF-41E2-9BB8-54B24F3C202F}" srcOrd="0" destOrd="0" presId="urn:microsoft.com/office/officeart/2005/8/layout/gear1"/>
    <dgm:cxn modelId="{B343F30C-288F-4648-B4E9-9A0CAF78304A}" type="presOf" srcId="{AA7E4B00-77FE-450A-9232-7CC8C643A51B}" destId="{5A2B0C3D-9EDD-40CF-A87E-820EDB658953}" srcOrd="1" destOrd="0" presId="urn:microsoft.com/office/officeart/2005/8/layout/gear1"/>
    <dgm:cxn modelId="{EE65FF14-3056-4977-BC3D-819B8955AA47}" type="presParOf" srcId="{DF957F30-DF2D-47FD-AD9B-174F25710C53}" destId="{99ED7BA5-11AF-495A-844E-1DB03F2A0157}" srcOrd="0" destOrd="0" presId="urn:microsoft.com/office/officeart/2005/8/layout/gear1"/>
    <dgm:cxn modelId="{D0E463C6-5DFA-4361-973A-FA114B77DC15}" type="presParOf" srcId="{DF957F30-DF2D-47FD-AD9B-174F25710C53}" destId="{9966A655-B00E-43C8-A14C-D1C75A4B17FC}" srcOrd="1" destOrd="0" presId="urn:microsoft.com/office/officeart/2005/8/layout/gear1"/>
    <dgm:cxn modelId="{38DFE74B-764B-4AF8-A14A-A41506E6CD75}" type="presParOf" srcId="{DF957F30-DF2D-47FD-AD9B-174F25710C53}" destId="{3CEED156-19EE-4491-8F4F-AF74004B8000}" srcOrd="2" destOrd="0" presId="urn:microsoft.com/office/officeart/2005/8/layout/gear1"/>
    <dgm:cxn modelId="{6987DADB-001B-47C4-8F8D-D7386B867A61}" type="presParOf" srcId="{DF957F30-DF2D-47FD-AD9B-174F25710C53}" destId="{D36A91AF-7ADF-41E2-9BB8-54B24F3C202F}" srcOrd="3" destOrd="0" presId="urn:microsoft.com/office/officeart/2005/8/layout/gear1"/>
    <dgm:cxn modelId="{187CC34B-2893-4C09-BD7A-26CEA7570932}" type="presParOf" srcId="{DF957F30-DF2D-47FD-AD9B-174F25710C53}" destId="{5A2B0C3D-9EDD-40CF-A87E-820EDB658953}" srcOrd="4" destOrd="0" presId="urn:microsoft.com/office/officeart/2005/8/layout/gear1"/>
    <dgm:cxn modelId="{FCC7EB96-DD3A-4B95-A7DE-DCDAA18D3F4D}" type="presParOf" srcId="{DF957F30-DF2D-47FD-AD9B-174F25710C53}" destId="{EADBFC7B-97E3-4A60-8C2A-6E8824D81F67}" srcOrd="5" destOrd="0" presId="urn:microsoft.com/office/officeart/2005/8/layout/gear1"/>
    <dgm:cxn modelId="{800B0B64-8791-41F1-8C71-80A935431E94}" type="presParOf" srcId="{DF957F30-DF2D-47FD-AD9B-174F25710C53}" destId="{1F6E872A-5386-410B-89A2-0D1B9ADF5344}" srcOrd="6" destOrd="0" presId="urn:microsoft.com/office/officeart/2005/8/layout/gear1"/>
    <dgm:cxn modelId="{AE3701D0-A186-42D0-B8E7-85491537B01C}" type="presParOf" srcId="{DF957F30-DF2D-47FD-AD9B-174F25710C53}" destId="{1589EA5D-DDE4-420D-8001-FA8D0EB5CCF2}" srcOrd="7" destOrd="0" presId="urn:microsoft.com/office/officeart/2005/8/layout/gear1"/>
    <dgm:cxn modelId="{5C1CC352-1344-47AB-ADDD-DBEED7CECB50}" type="presParOf" srcId="{DF957F30-DF2D-47FD-AD9B-174F25710C53}" destId="{991C08C8-0148-4B49-AED6-21C1A19B61C6}" srcOrd="8" destOrd="0" presId="urn:microsoft.com/office/officeart/2005/8/layout/gear1"/>
    <dgm:cxn modelId="{133E9588-F5B1-4DEA-BAC2-F5CC59C274EF}" type="presParOf" srcId="{DF957F30-DF2D-47FD-AD9B-174F25710C53}" destId="{BFDE2C74-3A00-4756-A9BD-E8DF8E44B513}" srcOrd="9" destOrd="0" presId="urn:microsoft.com/office/officeart/2005/8/layout/gear1"/>
    <dgm:cxn modelId="{098389AB-FD30-4D0A-BA3F-60C9770EF368}" type="presParOf" srcId="{DF957F30-DF2D-47FD-AD9B-174F25710C53}" destId="{1A808143-0501-4C77-A1CB-4D359713AEB1}" srcOrd="10" destOrd="0" presId="urn:microsoft.com/office/officeart/2005/8/layout/gear1"/>
    <dgm:cxn modelId="{F5942211-7041-41A2-B807-403809BFD8B4}" type="presParOf" srcId="{DF957F30-DF2D-47FD-AD9B-174F25710C53}" destId="{B6BE7294-A3EA-46D0-8B0A-567C488BABEF}" srcOrd="11" destOrd="0" presId="urn:microsoft.com/office/officeart/2005/8/layout/gear1"/>
    <dgm:cxn modelId="{A420621A-42A8-4EE2-BEB0-49D389696FEF}" type="presParOf" srcId="{DF957F30-DF2D-47FD-AD9B-174F25710C53}" destId="{6FE17092-DBE1-43A9-8663-BF3AF74CC754}"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D7BA5-11AF-495A-844E-1DB03F2A0157}">
      <dsp:nvSpPr>
        <dsp:cNvPr id="0" name=""/>
        <dsp:cNvSpPr/>
      </dsp:nvSpPr>
      <dsp:spPr>
        <a:xfrm>
          <a:off x="1489432" y="1388784"/>
          <a:ext cx="1592852" cy="1592852"/>
        </a:xfrm>
        <a:prstGeom prst="gear9">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noProof="0" smtClean="0"/>
            <a:t>OSP</a:t>
          </a:r>
          <a:endParaRPr lang="en-US" sz="2400" b="1" kern="1200" noProof="0"/>
        </a:p>
      </dsp:txBody>
      <dsp:txXfrm>
        <a:off x="1809666" y="1761902"/>
        <a:ext cx="952384" cy="818759"/>
      </dsp:txXfrm>
    </dsp:sp>
    <dsp:sp modelId="{D36A91AF-7ADF-41E2-9BB8-54B24F3C202F}">
      <dsp:nvSpPr>
        <dsp:cNvPr id="0" name=""/>
        <dsp:cNvSpPr/>
      </dsp:nvSpPr>
      <dsp:spPr>
        <a:xfrm>
          <a:off x="86065" y="739931"/>
          <a:ext cx="1967653" cy="1577862"/>
        </a:xfrm>
        <a:prstGeom prst="gear6">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noProof="0" smtClean="0"/>
            <a:t>Coordinator CBRT</a:t>
          </a:r>
          <a:endParaRPr lang="en-US" sz="1400" b="1" kern="1200" noProof="0"/>
        </a:p>
      </dsp:txBody>
      <dsp:txXfrm>
        <a:off x="539957" y="1139563"/>
        <a:ext cx="1059869" cy="778598"/>
      </dsp:txXfrm>
    </dsp:sp>
    <dsp:sp modelId="{1F6E872A-5386-410B-89A2-0D1B9ADF5344}">
      <dsp:nvSpPr>
        <dsp:cNvPr id="0" name=""/>
        <dsp:cNvSpPr/>
      </dsp:nvSpPr>
      <dsp:spPr>
        <a:xfrm rot="20700000">
          <a:off x="1396799" y="74265"/>
          <a:ext cx="1420875" cy="1412677"/>
        </a:xfrm>
        <a:prstGeom prst="gear6">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noProof="0" smtClean="0"/>
            <a:t>Turkish FAWG</a:t>
          </a:r>
          <a:endParaRPr lang="en-US" sz="1700" kern="1200" noProof="0"/>
        </a:p>
      </dsp:txBody>
      <dsp:txXfrm rot="-20700000">
        <a:off x="1708925" y="383620"/>
        <a:ext cx="796623" cy="793967"/>
      </dsp:txXfrm>
    </dsp:sp>
    <dsp:sp modelId="{1A808143-0501-4C77-A1CB-4D359713AEB1}">
      <dsp:nvSpPr>
        <dsp:cNvPr id="0" name=""/>
        <dsp:cNvSpPr/>
      </dsp:nvSpPr>
      <dsp:spPr>
        <a:xfrm>
          <a:off x="1363965" y="1150995"/>
          <a:ext cx="2038851" cy="2038851"/>
        </a:xfrm>
        <a:prstGeom prst="circularArrow">
          <a:avLst>
            <a:gd name="adj1" fmla="val 4687"/>
            <a:gd name="adj2" fmla="val 299029"/>
            <a:gd name="adj3" fmla="val 2474276"/>
            <a:gd name="adj4" fmla="val 15954659"/>
            <a:gd name="adj5" fmla="val 5469"/>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6BE7294-A3EA-46D0-8B0A-567C488BABEF}">
      <dsp:nvSpPr>
        <dsp:cNvPr id="0" name=""/>
        <dsp:cNvSpPr/>
      </dsp:nvSpPr>
      <dsp:spPr>
        <a:xfrm rot="1732788">
          <a:off x="200827" y="475599"/>
          <a:ext cx="1481353" cy="1481353"/>
        </a:xfrm>
        <a:prstGeom prst="leftCircularArrow">
          <a:avLst>
            <a:gd name="adj1" fmla="val 6452"/>
            <a:gd name="adj2" fmla="val 429999"/>
            <a:gd name="adj3" fmla="val 10489124"/>
            <a:gd name="adj4" fmla="val 14837806"/>
            <a:gd name="adj5" fmla="val 7527"/>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6FE17092-DBE1-43A9-8663-BF3AF74CC754}">
      <dsp:nvSpPr>
        <dsp:cNvPr id="0" name=""/>
        <dsp:cNvSpPr/>
      </dsp:nvSpPr>
      <dsp:spPr>
        <a:xfrm rot="599556">
          <a:off x="1220632" y="-26362"/>
          <a:ext cx="1597196" cy="1597196"/>
        </a:xfrm>
        <a:prstGeom prst="circularArrow">
          <a:avLst>
            <a:gd name="adj1" fmla="val 5984"/>
            <a:gd name="adj2" fmla="val 394124"/>
            <a:gd name="adj3" fmla="val 13313824"/>
            <a:gd name="adj4" fmla="val 10508221"/>
            <a:gd name="adj5" fmla="val 6981"/>
          </a:avLst>
        </a:prstGeom>
        <a:gradFill rotWithShape="0">
          <a:gsLst>
            <a:gs pos="0">
              <a:schemeClr val="accent2">
                <a:tint val="60000"/>
                <a:hueOff val="0"/>
                <a:satOff val="0"/>
                <a:lumOff val="0"/>
                <a:alphaOff val="0"/>
                <a:shade val="51000"/>
                <a:satMod val="130000"/>
              </a:schemeClr>
            </a:gs>
            <a:gs pos="80000">
              <a:schemeClr val="accent2">
                <a:tint val="60000"/>
                <a:hueOff val="0"/>
                <a:satOff val="0"/>
                <a:lumOff val="0"/>
                <a:alphaOff val="0"/>
                <a:shade val="93000"/>
                <a:satMod val="130000"/>
              </a:schemeClr>
            </a:gs>
            <a:gs pos="100000">
              <a:schemeClr val="accent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tr-TR"/>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tr-TR"/>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tr-T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5F75D6C0-90F1-4C0C-85ED-342B184C8371}" type="slidenum">
              <a:rPr lang="tr-TR"/>
              <a:pPr>
                <a:defRPr/>
              </a:pPr>
              <a:t>‹#›</a:t>
            </a:fld>
            <a:endParaRPr lang="tr-TR"/>
          </a:p>
        </p:txBody>
      </p:sp>
    </p:spTree>
    <p:extLst>
      <p:ext uri="{BB962C8B-B14F-4D97-AF65-F5344CB8AC3E}">
        <p14:creationId xmlns:p14="http://schemas.microsoft.com/office/powerpoint/2010/main" val="16919725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3CCF18BB-B8E9-490E-BF3B-171E60297A9F}" type="slidenum">
              <a:rPr lang="en-GB" smtClean="0"/>
              <a:pPr>
                <a:defRPr/>
              </a:pPr>
              <a:t>1</a:t>
            </a:fld>
            <a:endParaRPr lang="en-GB"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10</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11</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12</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13</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37D0FA8A-8042-4951-BBF6-57C836411549}" type="slidenum">
              <a:rPr lang="en-GB" smtClean="0"/>
              <a:pPr>
                <a:defRPr/>
              </a:pPr>
              <a:t>14</a:t>
            </a:fld>
            <a:endParaRPr lang="en-GB"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5A552058-C5A7-4FB8-8D99-9A84764CB2E3}" type="slidenum">
              <a:rPr lang="en-GB" smtClean="0"/>
              <a:pPr>
                <a:defRPr/>
              </a:pPr>
              <a:t>15</a:t>
            </a:fld>
            <a:endParaRPr lang="en-GB"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4076681-7D50-4F14-AACF-A28321BFC441}" type="slidenum">
              <a:rPr lang="en-GB" smtClean="0"/>
              <a:pPr>
                <a:defRPr/>
              </a:pPr>
              <a:t>16</a:t>
            </a:fld>
            <a:endParaRPr lang="en-GB"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2BF40564-DC11-4BA0-91C2-33BAF936E16D}" type="slidenum">
              <a:rPr lang="en-GB" smtClean="0"/>
              <a:pPr>
                <a:defRPr/>
              </a:pPr>
              <a:t>17</a:t>
            </a:fld>
            <a:endParaRPr lang="en-GB"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685800" y="4344988"/>
            <a:ext cx="5486400" cy="4113212"/>
          </a:xfrm>
          <a:noFill/>
          <a:ln/>
        </p:spPr>
        <p:txBody>
          <a:bodyPr/>
          <a:lstStyle/>
          <a:p>
            <a:endParaRPr lang="en-GB" altLang="tr-TR"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2BF40564-DC11-4BA0-91C2-33BAF936E16D}" type="slidenum">
              <a:rPr lang="en-GB" smtClean="0"/>
              <a:pPr>
                <a:defRPr/>
              </a:pPr>
              <a:t>18</a:t>
            </a:fld>
            <a:endParaRPr lang="en-GB"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685800" y="4344988"/>
            <a:ext cx="5486400" cy="4113212"/>
          </a:xfrm>
          <a:noFill/>
          <a:ln/>
        </p:spPr>
        <p:txBody>
          <a:bodyPr/>
          <a:lstStyle/>
          <a:p>
            <a:endParaRPr lang="en-GB" altLang="tr-TR"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BCFEF723-688F-4D38-A99B-B5B8BA8A693F}" type="slidenum">
              <a:rPr lang="en-GB" smtClean="0"/>
              <a:pPr>
                <a:defRPr/>
              </a:pPr>
              <a:t>19</a:t>
            </a:fld>
            <a:endParaRPr lang="en-GB"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2</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3FECEC4C-8707-43C7-923C-F1F8F5BAC605}" type="slidenum">
              <a:rPr lang="en-GB" smtClean="0"/>
              <a:pPr>
                <a:defRPr/>
              </a:pPr>
              <a:t>20</a:t>
            </a:fld>
            <a:endParaRPr lang="en-GB"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3</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4</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5</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B60D8C8F-37C5-464C-B58C-FD70830D8E4D}" type="slidenum">
              <a:rPr lang="en-GB" smtClean="0"/>
              <a:pPr>
                <a:defRPr/>
              </a:pPr>
              <a:t>6</a:t>
            </a:fld>
            <a:endParaRPr lang="en-GB"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685800" y="4344988"/>
            <a:ext cx="5486400" cy="4113212"/>
          </a:xfrm>
          <a:noFill/>
          <a:ln/>
        </p:spPr>
        <p:txBody>
          <a:bodyPr/>
          <a:lstStyle/>
          <a:p>
            <a:endParaRPr lang="en-GB" altLang="tr-TR"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7</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8</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p:txBody>
          <a:bodyPr/>
          <a:lstStyle/>
          <a:p>
            <a:pPr>
              <a:defRPr/>
            </a:pPr>
            <a:fld id="{AB0AA2EB-6410-49BC-8AC1-522385BFB428}" type="slidenum">
              <a:rPr lang="en-GB" smtClean="0"/>
              <a:pPr>
                <a:defRPr/>
              </a:pPr>
              <a:t>9</a:t>
            </a:fld>
            <a:endParaRPr lang="en-GB"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685800" y="4344988"/>
            <a:ext cx="5486400" cy="4113212"/>
          </a:xfrm>
          <a:noFill/>
          <a:ln/>
        </p:spPr>
        <p:txBody>
          <a:bodyPr/>
          <a:lstStyle/>
          <a:p>
            <a:endParaRPr lang="en-GB" altLang="tr-T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lvl1pPr>
              <a:defRPr>
                <a:latin typeface="+mn-lt"/>
              </a:defRPr>
            </a:lvl1pPr>
          </a:lstStyle>
          <a:p>
            <a:r>
              <a:rPr lang="en-US" smtClean="0"/>
              <a:t>Click to edit Master title style</a:t>
            </a:r>
            <a:endParaRPr lang="tr-TR" dirty="0"/>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latin typeface="+mn-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tr-TR" dirty="0"/>
          </a:p>
        </p:txBody>
      </p:sp>
      <p:sp>
        <p:nvSpPr>
          <p:cNvPr id="4" name="Slide Number Placeholder 6"/>
          <p:cNvSpPr>
            <a:spLocks noGrp="1" noChangeArrowheads="1"/>
          </p:cNvSpPr>
          <p:nvPr>
            <p:ph type="sldNum" sz="quarter" idx="10"/>
          </p:nvPr>
        </p:nvSpPr>
        <p:spPr>
          <a:xfrm>
            <a:off x="8675688" y="6453188"/>
            <a:ext cx="406400" cy="476250"/>
          </a:xfrm>
        </p:spPr>
        <p:txBody>
          <a:bodyPr/>
          <a:lstStyle>
            <a:lvl1pPr>
              <a:defRPr sz="1050">
                <a:solidFill>
                  <a:srgbClr val="FF0000"/>
                </a:solidFill>
                <a:latin typeface="+mn-lt"/>
              </a:defRPr>
            </a:lvl1pPr>
          </a:lstStyle>
          <a:p>
            <a:pPr>
              <a:defRPr/>
            </a:pPr>
            <a:fld id="{E6777D9A-E146-43AE-944B-A1B5797A28C9}" type="slidenum">
              <a:rPr lang="tr-TR"/>
              <a:pPr>
                <a:defRPr/>
              </a:pPr>
              <a:t>‹#›</a:t>
            </a:fld>
            <a:endParaRPr lang="tr-TR" dirty="0"/>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atin typeface="+mn-lt"/>
              </a:defRPr>
            </a:lvl1pPr>
          </a:lstStyle>
          <a:p>
            <a:r>
              <a:rPr lang="en-US" smtClean="0"/>
              <a:t>Click to edit Master title style</a:t>
            </a:r>
            <a:endParaRPr lang="tr-TR" dirty="0"/>
          </a:p>
        </p:txBody>
      </p:sp>
      <p:sp>
        <p:nvSpPr>
          <p:cNvPr id="3" name="2 Dikey Metin Yer Tutucusu"/>
          <p:cNvSpPr>
            <a:spLocks noGrp="1"/>
          </p:cNvSpPr>
          <p:nvPr>
            <p:ph type="body" orient="vert" idx="1"/>
          </p:nvPr>
        </p:nvSpPr>
        <p:spPr/>
        <p:txBody>
          <a:bodyPr vert="eaVert"/>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4"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24EE37A3-8934-47D0-809D-1EEA5786D79F}" type="datetime1">
              <a:rPr lang="tr-TR" smtClean="0"/>
              <a:pPr>
                <a:defRPr/>
              </a:pPr>
              <a:t>24.04.2015</a:t>
            </a:fld>
            <a:endParaRPr lang="tr-TR" dirty="0"/>
          </a:p>
        </p:txBody>
      </p:sp>
      <p:sp>
        <p:nvSpPr>
          <p:cNvPr id="5" name="Rectangle 6"/>
          <p:cNvSpPr>
            <a:spLocks noGrp="1" noChangeArrowheads="1"/>
          </p:cNvSpPr>
          <p:nvPr>
            <p:ph type="sldNum" sz="quarter" idx="11"/>
          </p:nvPr>
        </p:nvSpPr>
        <p:spPr/>
        <p:txBody>
          <a:bodyPr/>
          <a:lstStyle>
            <a:lvl1pPr>
              <a:defRPr/>
            </a:lvl1pPr>
          </a:lstStyle>
          <a:p>
            <a:pPr>
              <a:defRPr/>
            </a:pPr>
            <a:fld id="{D87C7701-5254-4B77-AA2C-A9BED520CF23}" type="slidenum">
              <a:rPr lang="tr-TR"/>
              <a:pPr>
                <a:defRPr/>
              </a:pPr>
              <a:t>‹#›</a:t>
            </a:fld>
            <a:endParaRPr lang="tr-TR" dirty="0"/>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81075"/>
            <a:ext cx="2057400" cy="5145088"/>
          </a:xfrm>
        </p:spPr>
        <p:txBody>
          <a:bodyPr vert="eaVert"/>
          <a:lstStyle>
            <a:lvl1pPr>
              <a:defRPr>
                <a:latin typeface="+mn-lt"/>
              </a:defRPr>
            </a:lvl1pPr>
          </a:lstStyle>
          <a:p>
            <a:r>
              <a:rPr lang="en-US" smtClean="0"/>
              <a:t>Click to edit Master title style</a:t>
            </a:r>
            <a:endParaRPr lang="tr-TR" dirty="0"/>
          </a:p>
        </p:txBody>
      </p:sp>
      <p:sp>
        <p:nvSpPr>
          <p:cNvPr id="3" name="2 Dikey Metin Yer Tutucusu"/>
          <p:cNvSpPr>
            <a:spLocks noGrp="1"/>
          </p:cNvSpPr>
          <p:nvPr>
            <p:ph type="body" orient="vert" idx="1"/>
          </p:nvPr>
        </p:nvSpPr>
        <p:spPr>
          <a:xfrm>
            <a:off x="457200" y="981075"/>
            <a:ext cx="6019800" cy="5145088"/>
          </a:xfrm>
        </p:spPr>
        <p:txBody>
          <a:bodyPr vert="eaVert"/>
          <a:lstStyle>
            <a:lvl1pPr>
              <a:defRPr>
                <a:latin typeface="+mn-lt"/>
              </a:defRPr>
            </a:lvl1pPr>
            <a:lvl2pPr>
              <a:defRPr>
                <a:latin typeface="+mn-lt"/>
              </a:defRPr>
            </a:lvl2pPr>
            <a:lvl3pPr>
              <a:defRPr>
                <a:latin typeface="+mn-lt"/>
              </a:defRPr>
            </a:lvl3pPr>
            <a:lvl4pPr>
              <a:defRPr>
                <a:latin typeface="+mn-lt"/>
              </a:defRPr>
            </a:lvl4pPr>
            <a:lvl5pPr>
              <a:defRPr baseline="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4"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E597D483-9B8D-4227-B79D-47EB74FCC6FC}" type="datetime1">
              <a:rPr lang="tr-TR" smtClean="0"/>
              <a:pPr>
                <a:defRPr/>
              </a:pPr>
              <a:t>24.04.2015</a:t>
            </a:fld>
            <a:endParaRPr lang="tr-TR" dirty="0"/>
          </a:p>
        </p:txBody>
      </p:sp>
      <p:sp>
        <p:nvSpPr>
          <p:cNvPr id="5" name="Rectangle 6"/>
          <p:cNvSpPr>
            <a:spLocks noGrp="1" noChangeArrowheads="1"/>
          </p:cNvSpPr>
          <p:nvPr>
            <p:ph type="sldNum" sz="quarter" idx="11"/>
          </p:nvPr>
        </p:nvSpPr>
        <p:spPr/>
        <p:txBody>
          <a:bodyPr/>
          <a:lstStyle>
            <a:lvl1pPr>
              <a:defRPr/>
            </a:lvl1pPr>
          </a:lstStyle>
          <a:p>
            <a:pPr>
              <a:defRPr/>
            </a:pPr>
            <a:fld id="{B064C027-EDC9-418C-937B-B5C9E5950E33}" type="slidenum">
              <a:rPr lang="tr-TR"/>
              <a:pPr>
                <a:defRPr/>
              </a:pPr>
              <a:t>‹#›</a:t>
            </a:fld>
            <a:endParaRPr lang="tr-TR" dirty="0"/>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28596" y="1142984"/>
            <a:ext cx="8229600" cy="647700"/>
          </a:xfrm>
        </p:spPr>
        <p:txBody>
          <a:bodyPr/>
          <a:lstStyle>
            <a:lvl1pPr>
              <a:defRPr>
                <a:latin typeface="+mn-lt"/>
              </a:defRPr>
            </a:lvl1pPr>
          </a:lstStyle>
          <a:p>
            <a:r>
              <a:rPr lang="en-US" smtClean="0"/>
              <a:t>Click to edit Master title style</a:t>
            </a:r>
            <a:endParaRPr lang="tr-TR" dirty="0"/>
          </a:p>
        </p:txBody>
      </p:sp>
      <p:sp>
        <p:nvSpPr>
          <p:cNvPr id="3" name="2 İçerik Yer Tutucusu"/>
          <p:cNvSpPr>
            <a:spLocks noGrp="1"/>
          </p:cNvSpPr>
          <p:nvPr>
            <p:ph idx="1"/>
          </p:nvPr>
        </p:nvSpPr>
        <p:spPr>
          <a:xfrm>
            <a:off x="428596" y="1928801"/>
            <a:ext cx="8258204" cy="4197361"/>
          </a:xfrm>
        </p:spPr>
        <p:txBody>
          <a:bodyPr/>
          <a:lstStyle>
            <a:lvl1pPr>
              <a:defRPr>
                <a:latin typeface="+mn-lt"/>
              </a:defRPr>
            </a:lvl1pPr>
            <a:lvl2pPr>
              <a:defRPr>
                <a:latin typeface="+mn-lt"/>
              </a:defRPr>
            </a:lvl2pPr>
            <a:lvl3pPr>
              <a:defRPr>
                <a:latin typeface="+mn-lt"/>
              </a:defRPr>
            </a:lvl3pPr>
            <a:lvl4pPr>
              <a:defRPr baseline="0">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4"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06E1D4A3-AC16-4503-9ABE-B28D7C8D0CEF}" type="datetime1">
              <a:rPr lang="tr-TR" smtClean="0"/>
              <a:pPr>
                <a:defRPr/>
              </a:pPr>
              <a:t>24.04.2015</a:t>
            </a:fld>
            <a:endParaRPr lang="tr-TR" dirty="0"/>
          </a:p>
        </p:txBody>
      </p:sp>
      <p:sp>
        <p:nvSpPr>
          <p:cNvPr id="5" name="Rectangle 6"/>
          <p:cNvSpPr>
            <a:spLocks noGrp="1" noChangeArrowheads="1"/>
          </p:cNvSpPr>
          <p:nvPr>
            <p:ph type="sldNum" sz="quarter" idx="11"/>
          </p:nvPr>
        </p:nvSpPr>
        <p:spPr/>
        <p:txBody>
          <a:bodyPr/>
          <a:lstStyle>
            <a:lvl1pPr>
              <a:defRPr/>
            </a:lvl1pPr>
          </a:lstStyle>
          <a:p>
            <a:pPr>
              <a:defRPr/>
            </a:pPr>
            <a:fld id="{87309411-694E-4CF2-9B08-8FC6578749B6}" type="slidenum">
              <a:rPr lang="tr-TR"/>
              <a:pPr>
                <a:defRPr/>
              </a:pPr>
              <a:t>‹#›</a:t>
            </a:fld>
            <a:endParaRPr lang="tr-TR" dirty="0"/>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29132"/>
            <a:ext cx="7772400" cy="1339843"/>
          </a:xfrm>
        </p:spPr>
        <p:txBody>
          <a:bodyPr anchor="t"/>
          <a:lstStyle>
            <a:lvl1pPr algn="l">
              <a:defRPr sz="4000" b="1" cap="all">
                <a:latin typeface="+mn-lt"/>
              </a:defRPr>
            </a:lvl1pPr>
          </a:lstStyle>
          <a:p>
            <a:r>
              <a:rPr lang="en-US" smtClean="0"/>
              <a:t>Click to edit Master title style</a:t>
            </a:r>
            <a:endParaRPr lang="tr-TR" dirty="0"/>
          </a:p>
        </p:txBody>
      </p:sp>
      <p:sp>
        <p:nvSpPr>
          <p:cNvPr id="3" name="2 Metin Yer Tutucusu"/>
          <p:cNvSpPr>
            <a:spLocks noGrp="1"/>
          </p:cNvSpPr>
          <p:nvPr>
            <p:ph type="body" idx="1"/>
          </p:nvPr>
        </p:nvSpPr>
        <p:spPr>
          <a:xfrm>
            <a:off x="722313" y="2906713"/>
            <a:ext cx="7772400" cy="1450981"/>
          </a:xfrm>
        </p:spPr>
        <p:txBody>
          <a:bodyPr anchor="b"/>
          <a:lstStyle>
            <a:lvl1pPr marL="0" indent="0">
              <a:buNone/>
              <a:defRPr sz="2000">
                <a:latin typeface="+mn-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CC226711-6AB4-4CC7-882E-B5CBB0C595D7}" type="datetime1">
              <a:rPr lang="tr-TR" smtClean="0"/>
              <a:pPr>
                <a:defRPr/>
              </a:pPr>
              <a:t>24.04.2015</a:t>
            </a:fld>
            <a:endParaRPr lang="tr-TR" dirty="0"/>
          </a:p>
        </p:txBody>
      </p:sp>
      <p:sp>
        <p:nvSpPr>
          <p:cNvPr id="5" name="Rectangle 6"/>
          <p:cNvSpPr>
            <a:spLocks noGrp="1" noChangeArrowheads="1"/>
          </p:cNvSpPr>
          <p:nvPr>
            <p:ph type="sldNum" sz="quarter" idx="11"/>
          </p:nvPr>
        </p:nvSpPr>
        <p:spPr/>
        <p:txBody>
          <a:bodyPr/>
          <a:lstStyle>
            <a:lvl1pPr>
              <a:defRPr/>
            </a:lvl1pPr>
          </a:lstStyle>
          <a:p>
            <a:pPr>
              <a:defRPr/>
            </a:pPr>
            <a:fld id="{4D4304D0-217D-487A-AC6C-FFC990AD90F2}" type="slidenum">
              <a:rPr lang="tr-TR"/>
              <a:pPr>
                <a:defRPr/>
              </a:pPr>
              <a:t>‹#›</a:t>
            </a:fld>
            <a:endParaRPr lang="tr-TR" dirty="0"/>
          </a:p>
        </p:txBody>
      </p:sp>
    </p:spTree>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28596" y="1214422"/>
            <a:ext cx="8286808" cy="647700"/>
          </a:xfrm>
        </p:spPr>
        <p:txBody>
          <a:bodyPr/>
          <a:lstStyle>
            <a:lvl1pPr>
              <a:defRPr>
                <a:latin typeface="+mn-lt"/>
              </a:defRPr>
            </a:lvl1pPr>
          </a:lstStyle>
          <a:p>
            <a:r>
              <a:rPr lang="en-US" smtClean="0"/>
              <a:t>Click to edit Master title style</a:t>
            </a:r>
            <a:endParaRPr lang="tr-TR" dirty="0"/>
          </a:p>
        </p:txBody>
      </p:sp>
      <p:sp>
        <p:nvSpPr>
          <p:cNvPr id="3" name="2 İçerik Yer Tutucusu"/>
          <p:cNvSpPr>
            <a:spLocks noGrp="1"/>
          </p:cNvSpPr>
          <p:nvPr>
            <p:ph sz="half" idx="1"/>
          </p:nvPr>
        </p:nvSpPr>
        <p:spPr>
          <a:xfrm>
            <a:off x="457200" y="2000239"/>
            <a:ext cx="4038600" cy="4125923"/>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a:latin typeface="+mn-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4" name="3 İçerik Yer Tutucusu"/>
          <p:cNvSpPr>
            <a:spLocks noGrp="1"/>
          </p:cNvSpPr>
          <p:nvPr>
            <p:ph sz="half" idx="2"/>
          </p:nvPr>
        </p:nvSpPr>
        <p:spPr>
          <a:xfrm>
            <a:off x="4648200" y="2000239"/>
            <a:ext cx="4038600" cy="4125923"/>
          </a:xfrm>
        </p:spPr>
        <p:txBody>
          <a:bodyPr/>
          <a:lstStyle>
            <a:lvl1pPr>
              <a:defRPr sz="2800">
                <a:latin typeface="+mn-lt"/>
              </a:defRPr>
            </a:lvl1pPr>
            <a:lvl2pPr>
              <a:defRPr sz="2400">
                <a:latin typeface="+mn-lt"/>
              </a:defRPr>
            </a:lvl2pPr>
            <a:lvl3pPr>
              <a:defRPr sz="2000">
                <a:latin typeface="+mn-lt"/>
              </a:defRPr>
            </a:lvl3pPr>
            <a:lvl4pPr>
              <a:defRPr sz="1800">
                <a:latin typeface="+mn-lt"/>
              </a:defRPr>
            </a:lvl4pPr>
            <a:lvl5pPr>
              <a:defRPr sz="1800" baseline="0">
                <a:latin typeface="+mn-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5" name="Date Placeholder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2E993A5C-90B2-4C2F-A83B-6E88475DB353}" type="datetime1">
              <a:rPr lang="tr-TR" smtClean="0"/>
              <a:pPr>
                <a:defRPr/>
              </a:pPr>
              <a:t>24.04.2015</a:t>
            </a:fld>
            <a:endParaRPr lang="tr-TR" dirty="0"/>
          </a:p>
        </p:txBody>
      </p:sp>
      <p:sp>
        <p:nvSpPr>
          <p:cNvPr id="6" name="Rectangle 6"/>
          <p:cNvSpPr>
            <a:spLocks noGrp="1" noChangeArrowheads="1"/>
          </p:cNvSpPr>
          <p:nvPr>
            <p:ph type="sldNum" sz="quarter" idx="11"/>
          </p:nvPr>
        </p:nvSpPr>
        <p:spPr/>
        <p:txBody>
          <a:bodyPr/>
          <a:lstStyle>
            <a:lvl1pPr>
              <a:defRPr/>
            </a:lvl1pPr>
          </a:lstStyle>
          <a:p>
            <a:pPr>
              <a:defRPr/>
            </a:pPr>
            <a:fld id="{2605107A-6F49-4FDF-BDE3-E941DA83A80A}" type="slidenum">
              <a:rPr lang="tr-TR"/>
              <a:pPr>
                <a:defRPr/>
              </a:pPr>
              <a:t>‹#›</a:t>
            </a:fld>
            <a:endParaRPr lang="tr-TR" dirty="0"/>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28596" y="642918"/>
            <a:ext cx="8229600" cy="1143000"/>
          </a:xfrm>
        </p:spPr>
        <p:txBody>
          <a:bodyPr/>
          <a:lstStyle>
            <a:lvl1pPr>
              <a:defRPr sz="4000"/>
            </a:lvl1pPr>
          </a:lstStyle>
          <a:p>
            <a:r>
              <a:rPr lang="en-US" smtClean="0"/>
              <a:t>Click to edit Master title style</a:t>
            </a:r>
            <a:endParaRPr lang="tr-TR" dirty="0"/>
          </a:p>
        </p:txBody>
      </p:sp>
      <p:sp>
        <p:nvSpPr>
          <p:cNvPr id="3" name="2 Metin Yer Tutucusu"/>
          <p:cNvSpPr>
            <a:spLocks noGrp="1"/>
          </p:cNvSpPr>
          <p:nvPr>
            <p:ph type="body" idx="1"/>
          </p:nvPr>
        </p:nvSpPr>
        <p:spPr>
          <a:xfrm>
            <a:off x="500034" y="1928802"/>
            <a:ext cx="400052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İçerik Yer Tutucusu"/>
          <p:cNvSpPr>
            <a:spLocks noGrp="1"/>
          </p:cNvSpPr>
          <p:nvPr>
            <p:ph sz="half" idx="2"/>
          </p:nvPr>
        </p:nvSpPr>
        <p:spPr>
          <a:xfrm>
            <a:off x="457200" y="2643182"/>
            <a:ext cx="4040188" cy="3482980"/>
          </a:xfrm>
        </p:spPr>
        <p:txBody>
          <a:bodyPr/>
          <a:lstStyle>
            <a:lvl1pPr>
              <a:defRPr sz="2400"/>
            </a:lvl1pPr>
            <a:lvl2pPr>
              <a:defRPr sz="2000"/>
            </a:lvl2pPr>
            <a:lvl3pPr>
              <a:defRPr sz="1800"/>
            </a:lvl3pPr>
            <a:lvl4pPr>
              <a:defRPr sz="1600"/>
            </a:lvl4pPr>
            <a:lvl5pPr>
              <a:defRPr sz="1600" baseline="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5" name="4 Metin Yer Tutucusu"/>
          <p:cNvSpPr>
            <a:spLocks noGrp="1"/>
          </p:cNvSpPr>
          <p:nvPr>
            <p:ph type="body" sz="quarter" idx="3"/>
          </p:nvPr>
        </p:nvSpPr>
        <p:spPr>
          <a:xfrm>
            <a:off x="4643438" y="192880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İçerik Yer Tutucusu"/>
          <p:cNvSpPr>
            <a:spLocks noGrp="1"/>
          </p:cNvSpPr>
          <p:nvPr>
            <p:ph sz="quarter" idx="4"/>
          </p:nvPr>
        </p:nvSpPr>
        <p:spPr>
          <a:xfrm>
            <a:off x="4645025" y="2643182"/>
            <a:ext cx="4041775" cy="3482980"/>
          </a:xfrm>
        </p:spPr>
        <p:txBody>
          <a:bodyPr/>
          <a:lstStyle>
            <a:lvl1pPr>
              <a:defRPr sz="2400"/>
            </a:lvl1pPr>
            <a:lvl2pPr>
              <a:defRPr sz="2000"/>
            </a:lvl2pPr>
            <a:lvl3pPr>
              <a:defRPr sz="1800"/>
            </a:lvl3pPr>
            <a:lvl4pPr>
              <a:defRPr sz="1600"/>
            </a:lvl4pPr>
            <a:lvl5pPr>
              <a:defRPr sz="1600" baseline="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7"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374FA7FC-869B-4592-81FB-75949A580602}" type="datetime1">
              <a:rPr lang="tr-TR" smtClean="0"/>
              <a:pPr>
                <a:defRPr/>
              </a:pPr>
              <a:t>24.04.2015</a:t>
            </a:fld>
            <a:endParaRPr lang="tr-TR" dirty="0"/>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en-US" smtClean="0"/>
              <a:t>Click to edit Master title style</a:t>
            </a:r>
            <a:endParaRPr lang="tr-TR" dirty="0"/>
          </a:p>
        </p:txBody>
      </p:sp>
      <p:sp>
        <p:nvSpPr>
          <p:cNvPr id="3"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05C3E725-EB0C-4D51-BB29-04439B940C4F}" type="datetime1">
              <a:rPr lang="tr-TR" smtClean="0"/>
              <a:pPr>
                <a:defRPr/>
              </a:pPr>
              <a:t>24.04.2015</a:t>
            </a:fld>
            <a:endParaRPr lang="tr-TR" dirty="0"/>
          </a:p>
        </p:txBody>
      </p:sp>
      <p:sp>
        <p:nvSpPr>
          <p:cNvPr id="4" name="Rectangle 6"/>
          <p:cNvSpPr>
            <a:spLocks noGrp="1" noChangeArrowheads="1"/>
          </p:cNvSpPr>
          <p:nvPr>
            <p:ph type="sldNum" sz="quarter" idx="11"/>
          </p:nvPr>
        </p:nvSpPr>
        <p:spPr/>
        <p:txBody>
          <a:bodyPr/>
          <a:lstStyle>
            <a:lvl1pPr>
              <a:defRPr/>
            </a:lvl1pPr>
          </a:lstStyle>
          <a:p>
            <a:pPr>
              <a:defRPr/>
            </a:pPr>
            <a:fld id="{CE63C64D-7401-4318-82F5-AE77617B3BCE}" type="slidenum">
              <a:rPr lang="tr-TR"/>
              <a:pPr>
                <a:defRPr/>
              </a:pPr>
              <a:t>‹#›</a:t>
            </a:fld>
            <a:endParaRPr lang="tr-TR" dirty="0"/>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4680FFB8-86DC-4654-AFE8-59F5A04EBFAB}" type="datetime1">
              <a:rPr lang="tr-TR" smtClean="0"/>
              <a:pPr>
                <a:defRPr/>
              </a:pPr>
              <a:t>24.04.2015</a:t>
            </a:fld>
            <a:endParaRPr lang="tr-TR" dirty="0"/>
          </a:p>
        </p:txBody>
      </p:sp>
      <p:sp>
        <p:nvSpPr>
          <p:cNvPr id="3" name="Rectangle 6"/>
          <p:cNvSpPr>
            <a:spLocks noGrp="1" noChangeArrowheads="1"/>
          </p:cNvSpPr>
          <p:nvPr>
            <p:ph type="sldNum" sz="quarter" idx="11"/>
          </p:nvPr>
        </p:nvSpPr>
        <p:spPr/>
        <p:txBody>
          <a:bodyPr/>
          <a:lstStyle>
            <a:lvl1pPr>
              <a:defRPr/>
            </a:lvl1pPr>
          </a:lstStyle>
          <a:p>
            <a:pPr>
              <a:defRPr/>
            </a:pPr>
            <a:fld id="{06463AC4-1112-498E-B40C-2CBC047CD82A}" type="slidenum">
              <a:rPr lang="tr-TR"/>
              <a:pPr>
                <a:defRPr/>
              </a:pPr>
              <a:t>‹#›</a:t>
            </a:fld>
            <a:endParaRPr lang="tr-TR" dirty="0"/>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85794"/>
            <a:ext cx="3008313" cy="785818"/>
          </a:xfrm>
        </p:spPr>
        <p:txBody>
          <a:bodyPr anchor="b"/>
          <a:lstStyle>
            <a:lvl1pPr algn="l">
              <a:defRPr sz="2000" b="1">
                <a:latin typeface="+mn-lt"/>
              </a:defRPr>
            </a:lvl1pPr>
          </a:lstStyle>
          <a:p>
            <a:r>
              <a:rPr lang="en-US" smtClean="0"/>
              <a:t>Click to edit Master title style</a:t>
            </a:r>
            <a:endParaRPr lang="tr-TR" dirty="0"/>
          </a:p>
        </p:txBody>
      </p:sp>
      <p:sp>
        <p:nvSpPr>
          <p:cNvPr id="3" name="2 İçerik Yer Tutucusu"/>
          <p:cNvSpPr>
            <a:spLocks noGrp="1"/>
          </p:cNvSpPr>
          <p:nvPr>
            <p:ph idx="1"/>
          </p:nvPr>
        </p:nvSpPr>
        <p:spPr>
          <a:xfrm>
            <a:off x="3575050" y="1000108"/>
            <a:ext cx="5111750" cy="5126055"/>
          </a:xfrm>
        </p:spPr>
        <p:txBody>
          <a:bodyPr/>
          <a:lstStyle>
            <a:lvl1pPr>
              <a:defRPr sz="3200">
                <a:latin typeface="+mn-lt"/>
              </a:defRPr>
            </a:lvl1pPr>
            <a:lvl2pPr>
              <a:defRPr sz="2800">
                <a:latin typeface="+mn-lt"/>
              </a:defRPr>
            </a:lvl2pPr>
            <a:lvl3pPr>
              <a:defRPr sz="2400">
                <a:latin typeface="+mn-lt"/>
              </a:defRPr>
            </a:lvl3pPr>
            <a:lvl4pPr>
              <a:defRPr sz="2000">
                <a:latin typeface="+mn-lt"/>
              </a:defRPr>
            </a:lvl4pPr>
            <a:lvl5pPr>
              <a:defRPr sz="2000">
                <a:latin typeface="+mn-lt"/>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dirty="0"/>
          </a:p>
        </p:txBody>
      </p:sp>
      <p:sp>
        <p:nvSpPr>
          <p:cNvPr id="4" name="3 Metin Yer Tutucusu"/>
          <p:cNvSpPr>
            <a:spLocks noGrp="1"/>
          </p:cNvSpPr>
          <p:nvPr>
            <p:ph type="body" sz="half" idx="2"/>
          </p:nvPr>
        </p:nvSpPr>
        <p:spPr>
          <a:xfrm>
            <a:off x="457200" y="1643050"/>
            <a:ext cx="3008313" cy="4483113"/>
          </a:xfrm>
        </p:spPr>
        <p:txBody>
          <a:bodyPr/>
          <a:lstStyle>
            <a:lvl1pPr marL="0" indent="0">
              <a:buNone/>
              <a:defRPr sz="1400">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8456DBF1-A9EB-4AF4-BFA8-B58C48DB214D}" type="datetime1">
              <a:rPr lang="tr-TR" smtClean="0"/>
              <a:pPr>
                <a:defRPr/>
              </a:pPr>
              <a:t>24.04.2015</a:t>
            </a:fld>
            <a:endParaRPr lang="tr-TR" dirty="0"/>
          </a:p>
        </p:txBody>
      </p:sp>
      <p:sp>
        <p:nvSpPr>
          <p:cNvPr id="6" name="Rectangle 6"/>
          <p:cNvSpPr>
            <a:spLocks noGrp="1" noChangeArrowheads="1"/>
          </p:cNvSpPr>
          <p:nvPr>
            <p:ph type="sldNum" sz="quarter" idx="11"/>
          </p:nvPr>
        </p:nvSpPr>
        <p:spPr/>
        <p:txBody>
          <a:bodyPr/>
          <a:lstStyle>
            <a:lvl1pPr>
              <a:defRPr/>
            </a:lvl1pPr>
          </a:lstStyle>
          <a:p>
            <a:pPr>
              <a:defRPr/>
            </a:pPr>
            <a:fld id="{E57F6408-E78D-4649-850E-835926796A10}" type="slidenum">
              <a:rPr lang="tr-TR"/>
              <a:pPr>
                <a:defRPr/>
              </a:pPr>
              <a:t>‹#›</a:t>
            </a:fld>
            <a:endParaRPr lang="tr-TR" dirty="0"/>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r-TR" dirty="0"/>
          </a:p>
        </p:txBody>
      </p:sp>
      <p:sp>
        <p:nvSpPr>
          <p:cNvPr id="3" name="2 Resim Yer Tutucusu"/>
          <p:cNvSpPr>
            <a:spLocks noGrp="1"/>
          </p:cNvSpPr>
          <p:nvPr>
            <p:ph type="pic" idx="1"/>
          </p:nvPr>
        </p:nvSpPr>
        <p:spPr>
          <a:xfrm>
            <a:off x="1792288" y="928670"/>
            <a:ext cx="5486400" cy="3798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xfrm>
            <a:off x="7643813" y="6381750"/>
            <a:ext cx="960437" cy="476250"/>
          </a:xfrm>
          <a:prstGeom prst="rect">
            <a:avLst/>
          </a:prstGeom>
        </p:spPr>
        <p:txBody>
          <a:bodyPr/>
          <a:lstStyle>
            <a:lvl1pPr>
              <a:defRPr/>
            </a:lvl1pPr>
          </a:lstStyle>
          <a:p>
            <a:pPr>
              <a:defRPr/>
            </a:pPr>
            <a:fld id="{DAD22F3C-6627-49D4-95A2-AF6CE38B12D7}" type="datetime1">
              <a:rPr lang="tr-TR" smtClean="0"/>
              <a:pPr>
                <a:defRPr/>
              </a:pPr>
              <a:t>24.04.2015</a:t>
            </a:fld>
            <a:endParaRPr lang="tr-TR" dirty="0"/>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981075"/>
            <a:ext cx="8229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tr-TR" smtClean="0"/>
          </a:p>
        </p:txBody>
      </p:sp>
      <p:sp>
        <p:nvSpPr>
          <p:cNvPr id="1027" name="Rectangle 3"/>
          <p:cNvSpPr>
            <a:spLocks noGrp="1" noChangeArrowheads="1"/>
          </p:cNvSpPr>
          <p:nvPr>
            <p:ph type="body" idx="1"/>
          </p:nvPr>
        </p:nvSpPr>
        <p:spPr bwMode="auto">
          <a:xfrm>
            <a:off x="457200" y="1857375"/>
            <a:ext cx="8229600" cy="4268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endParaRPr lang="tr-TR" smtClean="0"/>
          </a:p>
          <a:p>
            <a:pPr lvl="1"/>
            <a:r>
              <a:rPr lang="tr-TR" smtClean="0"/>
              <a:t>Second level</a:t>
            </a:r>
          </a:p>
          <a:p>
            <a:pPr lvl="2"/>
            <a:r>
              <a:rPr lang="tr-TR" smtClean="0"/>
              <a:t>Third level</a:t>
            </a:r>
          </a:p>
          <a:p>
            <a:pPr lvl="3"/>
            <a:fld id="{BEAEE8F1-0E7A-4C43-BC83-7A6E5068ED1E}" type="datetime1">
              <a:rPr lang="tr-TR" smtClean="0"/>
              <a:pPr lvl="3"/>
              <a:t></a:t>
            </a:fld>
            <a:r>
              <a:rPr lang="tr-TR" smtClean="0"/>
              <a:t>Fourth level</a:t>
            </a:r>
          </a:p>
          <a:p>
            <a:pPr lvl="4"/>
            <a:r>
              <a:rPr lang="tr-TR" smtClean="0"/>
              <a:t>Fifth level</a:t>
            </a:r>
          </a:p>
        </p:txBody>
      </p:sp>
      <p:sp>
        <p:nvSpPr>
          <p:cNvPr id="1032" name="Rectangle 8"/>
          <p:cNvSpPr>
            <a:spLocks noChangeArrowheads="1"/>
          </p:cNvSpPr>
          <p:nvPr userDrawn="1"/>
        </p:nvSpPr>
        <p:spPr bwMode="auto">
          <a:xfrm>
            <a:off x="0" y="6330950"/>
            <a:ext cx="3924300" cy="338138"/>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20000"/>
              </a:spcBef>
              <a:defRPr/>
            </a:pPr>
            <a:r>
              <a:rPr lang="en-US" sz="1600" b="1" dirty="0">
                <a:solidFill>
                  <a:srgbClr val="FF0000"/>
                </a:solidFill>
                <a:latin typeface="Calibri" pitchFamily="34" charset="0"/>
                <a:cs typeface="Calibri" pitchFamily="34" charset="0"/>
              </a:rPr>
              <a:t>          Department of National Accounts</a:t>
            </a:r>
            <a:endParaRPr lang="en-US" sz="1600" dirty="0">
              <a:solidFill>
                <a:srgbClr val="FF0000"/>
              </a:solidFill>
              <a:latin typeface="Calibri" pitchFamily="34" charset="0"/>
              <a:cs typeface="Calibri" pitchFamily="34" charset="0"/>
            </a:endParaRPr>
          </a:p>
        </p:txBody>
      </p:sp>
      <p:pic>
        <p:nvPicPr>
          <p:cNvPr id="1029" name="Picture 9" descr="logoLAR"/>
          <p:cNvPicPr>
            <a:picLocks noChangeAspect="1" noChangeArrowheads="1"/>
          </p:cNvPicPr>
          <p:nvPr userDrawn="1"/>
        </p:nvPicPr>
        <p:blipFill>
          <a:blip r:embed="rId13" cstate="print"/>
          <a:srcRect/>
          <a:stretch>
            <a:fillRect/>
          </a:stretch>
        </p:blipFill>
        <p:spPr bwMode="auto">
          <a:xfrm>
            <a:off x="8027988" y="0"/>
            <a:ext cx="971550" cy="598488"/>
          </a:xfrm>
          <a:prstGeom prst="rect">
            <a:avLst/>
          </a:prstGeom>
          <a:noFill/>
          <a:ln w="9525">
            <a:noFill/>
            <a:miter lim="800000"/>
            <a:headEnd/>
            <a:tailEnd/>
          </a:ln>
        </p:spPr>
      </p:pic>
      <p:sp>
        <p:nvSpPr>
          <p:cNvPr id="1034" name="Line 10"/>
          <p:cNvSpPr>
            <a:spLocks noChangeShapeType="1"/>
          </p:cNvSpPr>
          <p:nvPr userDrawn="1"/>
        </p:nvSpPr>
        <p:spPr bwMode="auto">
          <a:xfrm>
            <a:off x="0" y="647700"/>
            <a:ext cx="9144000" cy="0"/>
          </a:xfrm>
          <a:prstGeom prst="line">
            <a:avLst/>
          </a:prstGeom>
          <a:noFill/>
          <a:ln w="19050">
            <a:solidFill>
              <a:srgbClr val="AB2328"/>
            </a:solidFill>
            <a:round/>
            <a:headEnd/>
            <a:tailEnd/>
          </a:ln>
          <a:effectLst>
            <a:outerShdw blurRad="50800" dir="780000" algn="ctr" rotWithShape="0">
              <a:schemeClr val="bg1"/>
            </a:outerShdw>
          </a:effectLst>
        </p:spPr>
        <p:txBody>
          <a:bodyPr/>
          <a:lstStyle/>
          <a:p>
            <a:pPr>
              <a:defRPr/>
            </a:pPr>
            <a:endParaRPr lang="tr-TR">
              <a:cs typeface="+mn-cs"/>
            </a:endParaRPr>
          </a:p>
        </p:txBody>
      </p:sp>
      <p:sp>
        <p:nvSpPr>
          <p:cNvPr id="1035" name="Line 11"/>
          <p:cNvSpPr>
            <a:spLocks noChangeShapeType="1"/>
          </p:cNvSpPr>
          <p:nvPr userDrawn="1"/>
        </p:nvSpPr>
        <p:spPr bwMode="auto">
          <a:xfrm>
            <a:off x="0" y="6286500"/>
            <a:ext cx="9144000" cy="0"/>
          </a:xfrm>
          <a:prstGeom prst="line">
            <a:avLst/>
          </a:prstGeom>
          <a:noFill/>
          <a:ln w="19050">
            <a:solidFill>
              <a:srgbClr val="AB2328"/>
            </a:solidFill>
            <a:round/>
            <a:headEnd/>
            <a:tailEnd/>
          </a:ln>
          <a:effectLst>
            <a:outerShdw blurRad="127000" dist="152400" dir="5400000" sx="65000" sy="65000" algn="ctr" rotWithShape="0">
              <a:schemeClr val="bg1"/>
            </a:outerShdw>
          </a:effectLst>
        </p:spPr>
        <p:txBody>
          <a:bodyPr/>
          <a:lstStyle/>
          <a:p>
            <a:pPr>
              <a:defRPr/>
            </a:pPr>
            <a:endParaRPr lang="tr-TR">
              <a:cs typeface="+mn-cs"/>
            </a:endParaRPr>
          </a:p>
        </p:txBody>
      </p:sp>
      <p:sp>
        <p:nvSpPr>
          <p:cNvPr id="9" name="Rectangle 6"/>
          <p:cNvSpPr>
            <a:spLocks noGrp="1" noChangeArrowheads="1"/>
          </p:cNvSpPr>
          <p:nvPr>
            <p:ph type="sldNum" sz="quarter" idx="4"/>
          </p:nvPr>
        </p:nvSpPr>
        <p:spPr>
          <a:xfrm>
            <a:off x="8101013" y="6453188"/>
            <a:ext cx="790575" cy="404812"/>
          </a:xfrm>
          <a:prstGeom prst="rect">
            <a:avLst/>
          </a:prstGeom>
          <a:ln/>
        </p:spPr>
        <p:txBody>
          <a:bodyPr/>
          <a:lstStyle>
            <a:lvl1pPr algn="ctr">
              <a:defRPr/>
            </a:lvl1pPr>
          </a:lstStyle>
          <a:p>
            <a:pPr>
              <a:defRPr/>
            </a:pPr>
            <a:fld id="{B5D4F4CF-8248-4F0E-BCA0-0371348EBF25}" type="slidenum">
              <a:rPr lang="tr-TR"/>
              <a:pPr>
                <a:defRPr/>
              </a:pPr>
              <a:t>‹#›</a:t>
            </a:fld>
            <a:endParaRPr lang="tr-TR" dirty="0"/>
          </a:p>
        </p:txBody>
      </p:sp>
      <p:sp>
        <p:nvSpPr>
          <p:cNvPr id="10" name="Rectangle 8"/>
          <p:cNvSpPr>
            <a:spLocks noChangeArrowheads="1"/>
          </p:cNvSpPr>
          <p:nvPr userDrawn="1"/>
        </p:nvSpPr>
        <p:spPr bwMode="auto">
          <a:xfrm>
            <a:off x="539750" y="188913"/>
            <a:ext cx="6119813" cy="338137"/>
          </a:xfrm>
          <a:prstGeom prst="rect">
            <a:avLst/>
          </a:prstGeom>
          <a:noFill/>
          <a:ln>
            <a:noFill/>
            <a:headEnd/>
            <a:tailEnd/>
          </a:ln>
        </p:spPr>
        <p:style>
          <a:lnRef idx="2">
            <a:schemeClr val="accent3"/>
          </a:lnRef>
          <a:fillRef idx="1">
            <a:schemeClr val="lt1"/>
          </a:fillRef>
          <a:effectRef idx="0">
            <a:schemeClr val="accent3"/>
          </a:effectRef>
          <a:fontRef idx="minor">
            <a:schemeClr val="dk1"/>
          </a:fontRef>
        </p:style>
        <p:txBody>
          <a:bodyPr>
            <a:spAutoFit/>
          </a:bodyPr>
          <a:lstStyle/>
          <a:p>
            <a:pPr>
              <a:spcBef>
                <a:spcPct val="20000"/>
              </a:spcBef>
              <a:defRPr/>
            </a:pPr>
            <a:r>
              <a:rPr lang="tr-TR" sz="1600" b="1" dirty="0">
                <a:solidFill>
                  <a:srgbClr val="FF0000"/>
                </a:solidFill>
                <a:latin typeface="Calibri" pitchFamily="34" charset="0"/>
                <a:cs typeface="Calibri" pitchFamily="34" charset="0"/>
              </a:rPr>
              <a:t>TURKISH STATISTICAL INSTITUTE (TurkStat)</a:t>
            </a:r>
            <a:endParaRPr lang="en-US" sz="1600" dirty="0">
              <a:solidFill>
                <a:srgbClr val="FF0000"/>
              </a:solidFill>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ransition>
    <p:wheel spokes="8"/>
  </p:transition>
  <p:hf hdr="0" ftr="0" dt="0"/>
  <p:txStyles>
    <p:titleStyle>
      <a:lvl1pPr algn="ctr" rtl="0" eaLnBrk="0" fontAlgn="base" hangingPunct="0">
        <a:spcBef>
          <a:spcPct val="0"/>
        </a:spcBef>
        <a:spcAft>
          <a:spcPct val="0"/>
        </a:spcAft>
        <a:defRPr sz="4400">
          <a:solidFill>
            <a:srgbClr val="262626"/>
          </a:solidFill>
          <a:latin typeface="Calibri" pitchFamily="34" charset="0"/>
          <a:ea typeface="Calibri" pitchFamily="34" charset="0"/>
          <a:cs typeface="Calibri" pitchFamily="34" charset="0"/>
        </a:defRPr>
      </a:lvl1pPr>
      <a:lvl2pPr algn="ctr" rtl="0" eaLnBrk="0" fontAlgn="base" hangingPunct="0">
        <a:spcBef>
          <a:spcPct val="0"/>
        </a:spcBef>
        <a:spcAft>
          <a:spcPct val="0"/>
        </a:spcAft>
        <a:defRPr sz="4400">
          <a:solidFill>
            <a:srgbClr val="262626"/>
          </a:solidFill>
          <a:latin typeface="Calibri" pitchFamily="34" charset="0"/>
          <a:ea typeface="Calibri" pitchFamily="34" charset="0"/>
          <a:cs typeface="Calibri" pitchFamily="34" charset="0"/>
        </a:defRPr>
      </a:lvl2pPr>
      <a:lvl3pPr algn="ctr" rtl="0" eaLnBrk="0" fontAlgn="base" hangingPunct="0">
        <a:spcBef>
          <a:spcPct val="0"/>
        </a:spcBef>
        <a:spcAft>
          <a:spcPct val="0"/>
        </a:spcAft>
        <a:defRPr sz="4400">
          <a:solidFill>
            <a:srgbClr val="262626"/>
          </a:solidFill>
          <a:latin typeface="Calibri" pitchFamily="34" charset="0"/>
          <a:ea typeface="Calibri" pitchFamily="34" charset="0"/>
          <a:cs typeface="Calibri" pitchFamily="34" charset="0"/>
        </a:defRPr>
      </a:lvl3pPr>
      <a:lvl4pPr algn="ctr" rtl="0" eaLnBrk="0" fontAlgn="base" hangingPunct="0">
        <a:spcBef>
          <a:spcPct val="0"/>
        </a:spcBef>
        <a:spcAft>
          <a:spcPct val="0"/>
        </a:spcAft>
        <a:defRPr sz="4400">
          <a:solidFill>
            <a:srgbClr val="262626"/>
          </a:solidFill>
          <a:latin typeface="Calibri" pitchFamily="34" charset="0"/>
          <a:ea typeface="Calibri" pitchFamily="34" charset="0"/>
          <a:cs typeface="Calibri" pitchFamily="34" charset="0"/>
        </a:defRPr>
      </a:lvl4pPr>
      <a:lvl5pPr algn="ctr" rtl="0" eaLnBrk="0" fontAlgn="base" hangingPunct="0">
        <a:spcBef>
          <a:spcPct val="0"/>
        </a:spcBef>
        <a:spcAft>
          <a:spcPct val="0"/>
        </a:spcAft>
        <a:defRPr sz="4400">
          <a:solidFill>
            <a:srgbClr val="262626"/>
          </a:solidFill>
          <a:latin typeface="Calibri" pitchFamily="34" charset="0"/>
          <a:ea typeface="Calibri" pitchFamily="34" charset="0"/>
          <a:cs typeface="Calibri" pitchFamily="34"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Calibri" pitchFamily="34" charset="0"/>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Calibri" pitchFamily="34" charset="0"/>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Calibri" pitchFamily="34" charset="0"/>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Calibri" pitchFamily="34" charset="0"/>
          <a:cs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457200" y="836613"/>
            <a:ext cx="8229600" cy="5329237"/>
          </a:xfrm>
          <a:prstGeom prst="rect">
            <a:avLst/>
          </a:prstGeom>
        </p:spPr>
        <p:txBody>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indent="446088">
              <a:lnSpc>
                <a:spcPct val="150000"/>
              </a:lnSpc>
              <a:defRPr/>
            </a:pPr>
            <a:r>
              <a:rPr lang="en-US" sz="2000" b="1" dirty="0" smtClean="0">
                <a:solidFill>
                  <a:srgbClr val="FF0000"/>
                </a:solidFill>
              </a:rPr>
              <a:t>Workshop on the Implementation of the SNA-2008 in</a:t>
            </a:r>
            <a:endParaRPr lang="tr-TR" sz="2000" b="1" dirty="0" smtClean="0">
              <a:solidFill>
                <a:srgbClr val="FF0000"/>
              </a:solidFill>
            </a:endParaRPr>
          </a:p>
          <a:p>
            <a:pPr indent="446088">
              <a:lnSpc>
                <a:spcPct val="150000"/>
              </a:lnSpc>
              <a:defRPr/>
            </a:pPr>
            <a:r>
              <a:rPr lang="en-US" sz="2000" b="1" dirty="0" smtClean="0">
                <a:solidFill>
                  <a:srgbClr val="FF0000"/>
                </a:solidFill>
              </a:rPr>
              <a:t>EECCA Countries and</a:t>
            </a:r>
          </a:p>
          <a:p>
            <a:pPr indent="446088">
              <a:lnSpc>
                <a:spcPct val="150000"/>
              </a:lnSpc>
              <a:defRPr/>
            </a:pPr>
            <a:r>
              <a:rPr lang="en-US" sz="2000" b="1" dirty="0" smtClean="0">
                <a:solidFill>
                  <a:srgbClr val="FF0000"/>
                </a:solidFill>
              </a:rPr>
              <a:t>Linkages with BPM6 and GFSM 2014</a:t>
            </a:r>
          </a:p>
          <a:p>
            <a:pPr indent="446088">
              <a:lnSpc>
                <a:spcPct val="150000"/>
              </a:lnSpc>
              <a:defRPr/>
            </a:pPr>
            <a:endParaRPr lang="en-US" sz="2000" b="1" dirty="0" smtClean="0">
              <a:solidFill>
                <a:srgbClr val="FF0000"/>
              </a:solidFill>
            </a:endParaRPr>
          </a:p>
          <a:p>
            <a:pPr>
              <a:lnSpc>
                <a:spcPct val="150000"/>
              </a:lnSpc>
              <a:defRPr/>
            </a:pPr>
            <a:r>
              <a:rPr lang="en-US" sz="3000" b="1" kern="0" dirty="0" smtClean="0">
                <a:solidFill>
                  <a:srgbClr val="210BC3"/>
                </a:solidFill>
                <a:cs typeface="Arial" pitchFamily="34" charset="0"/>
              </a:rPr>
              <a:t>Implementation of the SNA-2008 / ESA-2010</a:t>
            </a:r>
          </a:p>
          <a:p>
            <a:pPr indent="446088">
              <a:lnSpc>
                <a:spcPct val="150000"/>
              </a:lnSpc>
              <a:defRPr/>
            </a:pPr>
            <a:endParaRPr lang="en-US" sz="2000" b="1" kern="0" dirty="0" smtClean="0">
              <a:solidFill>
                <a:srgbClr val="FF0000"/>
              </a:solidFill>
              <a:cs typeface="Arial" pitchFamily="34" charset="0"/>
            </a:endParaRPr>
          </a:p>
          <a:p>
            <a:pPr indent="446088">
              <a:lnSpc>
                <a:spcPct val="150000"/>
              </a:lnSpc>
              <a:defRPr/>
            </a:pPr>
            <a:r>
              <a:rPr lang="en-US" sz="2000" b="1" kern="0" dirty="0" smtClean="0">
                <a:solidFill>
                  <a:srgbClr val="FF0000"/>
                </a:solidFill>
                <a:cs typeface="Arial" pitchFamily="34" charset="0"/>
              </a:rPr>
              <a:t>Cevdet ÖĞÜT</a:t>
            </a:r>
          </a:p>
          <a:p>
            <a:pPr indent="446088">
              <a:lnSpc>
                <a:spcPct val="150000"/>
              </a:lnSpc>
              <a:defRPr/>
            </a:pPr>
            <a:r>
              <a:rPr lang="en-US" sz="1600" b="1" kern="0" dirty="0" smtClean="0">
                <a:solidFill>
                  <a:srgbClr val="210BC3"/>
                </a:solidFill>
                <a:cs typeface="Arial" pitchFamily="34" charset="0"/>
              </a:rPr>
              <a:t>Department of National Accounts</a:t>
            </a:r>
          </a:p>
          <a:p>
            <a:pPr indent="446088">
              <a:lnSpc>
                <a:spcPct val="150000"/>
              </a:lnSpc>
              <a:defRPr/>
            </a:pPr>
            <a:r>
              <a:rPr lang="en-US" sz="1600" b="1" kern="0" dirty="0" smtClean="0">
                <a:solidFill>
                  <a:srgbClr val="210BC3"/>
                </a:solidFill>
                <a:cs typeface="Arial" pitchFamily="34" charset="0"/>
              </a:rPr>
              <a:t>(Head of Coordination and Integration Group)</a:t>
            </a:r>
          </a:p>
        </p:txBody>
      </p:sp>
      <p:sp>
        <p:nvSpPr>
          <p:cNvPr id="3" name="2 Slayt Numarası Yer Tutucusu"/>
          <p:cNvSpPr>
            <a:spLocks noGrp="1"/>
          </p:cNvSpPr>
          <p:nvPr>
            <p:ph type="sldNum" sz="quarter" idx="10"/>
          </p:nvPr>
        </p:nvSpPr>
        <p:spPr/>
        <p:txBody>
          <a:bodyPr/>
          <a:lstStyle/>
          <a:p>
            <a:pPr>
              <a:defRPr/>
            </a:pPr>
            <a:fld id="{E6777D9A-E146-43AE-944B-A1B5797A28C9}" type="slidenum">
              <a:rPr lang="tr-TR" smtClean="0"/>
              <a:pPr>
                <a:defRPr/>
              </a:pPr>
              <a:t>1</a:t>
            </a:fld>
            <a:endParaRPr lang="tr-TR"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899592" y="1124744"/>
            <a:ext cx="7704856" cy="4680520"/>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Road Map</a:t>
            </a:r>
          </a:p>
          <a:p>
            <a:pPr marL="900113" indent="-457200" algn="l">
              <a:spcBef>
                <a:spcPts val="0"/>
              </a:spcBef>
              <a:defRPr/>
            </a:pPr>
            <a:r>
              <a:rPr lang="tr-TR" sz="2400" b="1" kern="0" dirty="0" smtClean="0">
                <a:solidFill>
                  <a:srgbClr val="210BC3"/>
                </a:solidFill>
                <a:cs typeface="Arial" pitchFamily="34" charset="0"/>
              </a:rPr>
              <a:t>    </a:t>
            </a:r>
            <a:endParaRPr lang="tr-TR" sz="1200" b="1" kern="0" dirty="0" smtClean="0">
              <a:solidFill>
                <a:srgbClr val="210BC3"/>
              </a:solidFill>
              <a:cs typeface="Arial" pitchFamily="34" charset="0"/>
            </a:endParaRPr>
          </a:p>
          <a:p>
            <a:pPr marL="900113" indent="-457200" algn="l">
              <a:defRPr/>
            </a:pPr>
            <a:r>
              <a:rPr lang="tr-TR" sz="2400" b="1" kern="0" dirty="0" smtClean="0">
                <a:solidFill>
                  <a:srgbClr val="210BC3"/>
                </a:solidFill>
                <a:cs typeface="Arial" pitchFamily="34" charset="0"/>
              </a:rPr>
              <a:t>	</a:t>
            </a:r>
            <a:r>
              <a:rPr lang="en-US" sz="2400" b="1" kern="0" dirty="0" smtClean="0">
                <a:solidFill>
                  <a:srgbClr val="210BC3"/>
                </a:solidFill>
                <a:cs typeface="Arial" pitchFamily="34" charset="0"/>
              </a:rPr>
              <a:t>Assets </a:t>
            </a:r>
            <a:endParaRPr lang="tr-TR" sz="2400" b="1" kern="0" dirty="0" smtClean="0">
              <a:solidFill>
                <a:srgbClr val="210BC3"/>
              </a:solidFill>
              <a:cs typeface="Arial" pitchFamily="34" charset="0"/>
            </a:endParaRPr>
          </a:p>
          <a:p>
            <a:pPr marL="900113" indent="-457200" algn="l">
              <a:defRPr/>
            </a:pPr>
            <a:endParaRPr lang="en-US" sz="1000" b="1"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R&amp;D</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Weapons systems</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Databases</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Mineral exploration and evaluation </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Land improvements</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Intellectual property products</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Treatment of small tools</a:t>
            </a:r>
            <a:endParaRPr lang="tr-TR" sz="2200" kern="0" dirty="0" smtClean="0">
              <a:solidFill>
                <a:srgbClr val="210BC3"/>
              </a:solidFill>
              <a:cs typeface="Arial" pitchFamily="34" charset="0"/>
            </a:endParaRPr>
          </a:p>
          <a:p>
            <a:pPr marL="900113" indent="-457200" algn="just">
              <a:buFont typeface="Wingdings" pitchFamily="2" charset="2"/>
              <a:buChar char="Ø"/>
              <a:defRPr/>
            </a:pPr>
            <a:r>
              <a:rPr lang="en-US" sz="2200" kern="0" dirty="0" smtClean="0">
                <a:solidFill>
                  <a:srgbClr val="210BC3"/>
                </a:solidFill>
                <a:cs typeface="Arial" pitchFamily="34" charset="0"/>
              </a:rPr>
              <a:t>Financial asset</a:t>
            </a:r>
            <a:r>
              <a:rPr lang="tr-TR" sz="2200" kern="0" dirty="0" smtClean="0">
                <a:solidFill>
                  <a:srgbClr val="210BC3"/>
                </a:solidFill>
                <a:cs typeface="Arial" pitchFamily="34" charset="0"/>
              </a:rPr>
              <a:t>s.</a:t>
            </a: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10</a:t>
            </a:fld>
            <a:endParaRPr lang="tr-TR" dirty="0"/>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899592" y="1124744"/>
            <a:ext cx="7776864" cy="4248472"/>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Road Map</a:t>
            </a:r>
            <a:endParaRPr lang="tr-TR" sz="2600" b="1" kern="0" dirty="0" smtClean="0">
              <a:solidFill>
                <a:schemeClr val="accent6"/>
              </a:solidFill>
              <a:cs typeface="Arial" pitchFamily="34" charset="0"/>
            </a:endParaRPr>
          </a:p>
          <a:p>
            <a:pPr marL="360363" algn="l">
              <a:defRPr/>
            </a:pPr>
            <a:endParaRPr lang="en-US" sz="2600" b="1" kern="0" dirty="0" smtClean="0">
              <a:solidFill>
                <a:schemeClr val="accent6"/>
              </a:solidFill>
              <a:cs typeface="Arial" pitchFamily="34" charset="0"/>
            </a:endParaRPr>
          </a:p>
          <a:p>
            <a:pPr marL="900113" indent="-457200" algn="l">
              <a:defRPr/>
            </a:pPr>
            <a:r>
              <a:rPr lang="tr-TR" sz="2400" b="1" kern="0" dirty="0" smtClean="0">
                <a:solidFill>
                  <a:srgbClr val="210BC3"/>
                </a:solidFill>
                <a:cs typeface="Arial" pitchFamily="34" charset="0"/>
              </a:rPr>
              <a:t>     </a:t>
            </a:r>
            <a:r>
              <a:rPr lang="en-US" sz="2400" b="1" kern="0" dirty="0" smtClean="0">
                <a:solidFill>
                  <a:srgbClr val="210BC3"/>
                </a:solidFill>
                <a:cs typeface="Arial" pitchFamily="34" charset="0"/>
              </a:rPr>
              <a:t>Government</a:t>
            </a:r>
            <a:endParaRPr lang="tr-TR" sz="2400" b="1" kern="0" dirty="0" smtClean="0">
              <a:solidFill>
                <a:srgbClr val="210BC3"/>
              </a:solidFill>
              <a:cs typeface="Arial" pitchFamily="34" charset="0"/>
            </a:endParaRPr>
          </a:p>
          <a:p>
            <a:pPr marL="900113" indent="-457200" algn="l">
              <a:defRPr/>
            </a:pPr>
            <a:endParaRPr lang="en-US" sz="1000" b="1"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Boundary between public</a:t>
            </a:r>
            <a:r>
              <a:rPr lang="tr-TR" sz="2000" kern="0" dirty="0" smtClean="0">
                <a:solidFill>
                  <a:srgbClr val="210BC3"/>
                </a:solidFill>
                <a:cs typeface="Arial" pitchFamily="34" charset="0"/>
              </a:rPr>
              <a:t> </a:t>
            </a:r>
            <a:r>
              <a:rPr lang="en-US" sz="2000" kern="0" dirty="0" smtClean="0">
                <a:solidFill>
                  <a:srgbClr val="210BC3"/>
                </a:solidFill>
                <a:cs typeface="Arial" pitchFamily="34" charset="0"/>
              </a:rPr>
              <a:t>and government sector</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Restructuring agencies</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Exceptional payments</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Accrual recording of taxes</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Tax credits</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Public-private partnerships</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Taxes on holding gains</a:t>
            </a:r>
            <a:r>
              <a:rPr lang="tr-TR" sz="2000" kern="0" dirty="0" smtClean="0">
                <a:solidFill>
                  <a:srgbClr val="210BC3"/>
                </a:solidFill>
                <a:cs typeface="Arial" pitchFamily="34" charset="0"/>
              </a:rPr>
              <a:t>.</a:t>
            </a:r>
            <a:r>
              <a:rPr lang="en-US" sz="2000" kern="0" dirty="0" smtClean="0">
                <a:solidFill>
                  <a:srgbClr val="210BC3"/>
                </a:solidFill>
                <a:cs typeface="Arial" pitchFamily="34" charset="0"/>
              </a:rPr>
              <a:t> </a:t>
            </a:r>
            <a:r>
              <a:rPr lang="en-US" sz="2200" kern="0" dirty="0" smtClean="0">
                <a:solidFill>
                  <a:srgbClr val="210BC3"/>
                </a:solidFill>
                <a:cs typeface="Arial" pitchFamily="34" charset="0"/>
              </a:rPr>
              <a:t>  </a:t>
            </a: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11</a:t>
            </a:fld>
            <a:endParaRPr lang="tr-TR" dirty="0"/>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899592" y="1124744"/>
            <a:ext cx="7776864" cy="4968552"/>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tr-TR" sz="2600" b="1" kern="0" dirty="0" smtClean="0">
                <a:solidFill>
                  <a:schemeClr val="accent6"/>
                </a:solidFill>
                <a:cs typeface="Arial" pitchFamily="34" charset="0"/>
              </a:rPr>
              <a:t> </a:t>
            </a:r>
            <a:r>
              <a:rPr lang="en-US" sz="2600" b="1" kern="0" dirty="0" smtClean="0">
                <a:solidFill>
                  <a:schemeClr val="accent6"/>
                </a:solidFill>
                <a:cs typeface="Arial" pitchFamily="34" charset="0"/>
              </a:rPr>
              <a:t>Road Map</a:t>
            </a:r>
          </a:p>
          <a:p>
            <a:pPr marL="900113" indent="-457200" algn="l">
              <a:defRPr/>
            </a:pPr>
            <a:endParaRPr lang="en-US" sz="2400" b="1" kern="0" dirty="0" smtClean="0">
              <a:solidFill>
                <a:srgbClr val="210BC3"/>
              </a:solidFill>
              <a:cs typeface="Arial" pitchFamily="34" charset="0"/>
            </a:endParaRPr>
          </a:p>
          <a:p>
            <a:pPr marL="900113" indent="-457200" algn="l">
              <a:defRPr/>
            </a:pPr>
            <a:r>
              <a:rPr lang="en-US" sz="2400" b="1" kern="0" dirty="0" smtClean="0">
                <a:solidFill>
                  <a:srgbClr val="210BC3"/>
                </a:solidFill>
                <a:cs typeface="Arial" pitchFamily="34" charset="0"/>
              </a:rPr>
              <a:t>     </a:t>
            </a:r>
            <a:r>
              <a:rPr lang="tr-TR" sz="2400" b="1" kern="0" dirty="0" smtClean="0">
                <a:solidFill>
                  <a:srgbClr val="210BC3"/>
                </a:solidFill>
                <a:cs typeface="Arial" pitchFamily="34" charset="0"/>
              </a:rPr>
              <a:t> </a:t>
            </a:r>
            <a:r>
              <a:rPr lang="en-US" sz="2400" b="1" kern="0" dirty="0" smtClean="0">
                <a:solidFill>
                  <a:srgbClr val="210BC3"/>
                </a:solidFill>
                <a:cs typeface="Arial" pitchFamily="34" charset="0"/>
              </a:rPr>
              <a:t>RoW</a:t>
            </a:r>
          </a:p>
          <a:p>
            <a:pPr marL="900113" indent="-457200" algn="l">
              <a:defRPr/>
            </a:pPr>
            <a:endParaRPr lang="en-US" sz="1000" b="1" kern="0" dirty="0" smtClean="0">
              <a:solidFill>
                <a:srgbClr val="210BC3"/>
              </a:solidFill>
              <a:cs typeface="Arial" pitchFamily="34" charset="0"/>
            </a:endParaRPr>
          </a:p>
          <a:p>
            <a:pPr marL="900113" indent="-457200" algn="just">
              <a:buFont typeface="Wingdings" pitchFamily="2" charset="2"/>
              <a:buChar char="Ø"/>
              <a:defRPr/>
            </a:pPr>
            <a:r>
              <a:rPr lang="en-US" sz="2400" kern="0" dirty="0" smtClean="0">
                <a:solidFill>
                  <a:srgbClr val="210BC3"/>
                </a:solidFill>
                <a:cs typeface="Arial" pitchFamily="34" charset="0"/>
              </a:rPr>
              <a:t>Goods sent abroad for processing </a:t>
            </a:r>
          </a:p>
          <a:p>
            <a:pPr marL="900113" indent="-457200" algn="just">
              <a:buFont typeface="Wingdings" pitchFamily="2" charset="2"/>
              <a:buChar char="Ø"/>
              <a:defRPr/>
            </a:pPr>
            <a:r>
              <a:rPr lang="en-US" sz="2400" kern="0" dirty="0" smtClean="0">
                <a:solidFill>
                  <a:srgbClr val="210BC3"/>
                </a:solidFill>
                <a:cs typeface="Arial" pitchFamily="34" charset="0"/>
              </a:rPr>
              <a:t>Maintenance and repair</a:t>
            </a:r>
            <a:r>
              <a:rPr lang="tr-TR" sz="2400" kern="0" dirty="0" smtClean="0">
                <a:solidFill>
                  <a:srgbClr val="210BC3"/>
                </a:solidFill>
                <a:cs typeface="Arial" pitchFamily="34" charset="0"/>
              </a:rPr>
              <a:t> </a:t>
            </a:r>
            <a:r>
              <a:rPr lang="en-US" sz="2400" kern="0" dirty="0" smtClean="0">
                <a:solidFill>
                  <a:srgbClr val="210BC3"/>
                </a:solidFill>
                <a:cs typeface="Arial" pitchFamily="34" charset="0"/>
              </a:rPr>
              <a:t>services</a:t>
            </a:r>
          </a:p>
          <a:p>
            <a:pPr marL="900113" indent="-457200" algn="just">
              <a:buFont typeface="Wingdings" pitchFamily="2" charset="2"/>
              <a:buChar char="Ø"/>
              <a:defRPr/>
            </a:pPr>
            <a:r>
              <a:rPr lang="en-US" sz="2400" kern="0" dirty="0" smtClean="0">
                <a:solidFill>
                  <a:srgbClr val="210BC3"/>
                </a:solidFill>
                <a:cs typeface="Arial" pitchFamily="34" charset="0"/>
              </a:rPr>
              <a:t>Merchanting. </a:t>
            </a:r>
          </a:p>
          <a:p>
            <a:pPr marL="900113" indent="-457200" algn="just">
              <a:buFont typeface="Wingdings" pitchFamily="2" charset="2"/>
              <a:buChar char="Ø"/>
              <a:defRPr/>
            </a:pPr>
            <a:endParaRPr lang="en-US" sz="2400" kern="0" dirty="0" smtClean="0">
              <a:solidFill>
                <a:srgbClr val="210BC3"/>
              </a:solidFill>
              <a:cs typeface="Arial" pitchFamily="34" charset="0"/>
            </a:endParaRPr>
          </a:p>
          <a:p>
            <a:pPr marL="900113" indent="-457200" algn="just">
              <a:defRPr/>
            </a:pPr>
            <a:r>
              <a:rPr lang="tr-TR" sz="2400" b="1" kern="0" dirty="0" smtClean="0">
                <a:solidFill>
                  <a:srgbClr val="210BC3"/>
                </a:solidFill>
                <a:cs typeface="Arial" pitchFamily="34" charset="0"/>
              </a:rPr>
              <a:t>	</a:t>
            </a:r>
            <a:r>
              <a:rPr lang="en-US" sz="2400" b="1" kern="0" dirty="0" smtClean="0">
                <a:solidFill>
                  <a:srgbClr val="210BC3"/>
                </a:solidFill>
                <a:cs typeface="Arial" pitchFamily="34" charset="0"/>
              </a:rPr>
              <a:t>Other</a:t>
            </a:r>
          </a:p>
          <a:p>
            <a:pPr marL="900113" indent="-457200" algn="just">
              <a:buFont typeface="Wingdings" pitchFamily="2" charset="2"/>
              <a:buChar char="Ø"/>
              <a:defRPr/>
            </a:pPr>
            <a:r>
              <a:rPr lang="en-US" sz="2400" kern="0" dirty="0" smtClean="0">
                <a:solidFill>
                  <a:srgbClr val="210BC3"/>
                </a:solidFill>
                <a:cs typeface="Arial" pitchFamily="34" charset="0"/>
              </a:rPr>
              <a:t>Informal sector</a:t>
            </a:r>
          </a:p>
          <a:p>
            <a:pPr marL="900113" indent="-457200" algn="just">
              <a:buFont typeface="Wingdings" pitchFamily="2" charset="2"/>
              <a:buChar char="Ø"/>
              <a:defRPr/>
            </a:pPr>
            <a:r>
              <a:rPr lang="en-US" sz="2400" kern="0" dirty="0" smtClean="0">
                <a:solidFill>
                  <a:srgbClr val="210BC3"/>
                </a:solidFill>
                <a:cs typeface="Arial" pitchFamily="34" charset="0"/>
              </a:rPr>
              <a:t>Illegal activities.</a:t>
            </a: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12</a:t>
            </a:fld>
            <a:endParaRPr lang="tr-TR" dirty="0"/>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1043608" y="1412776"/>
            <a:ext cx="7128792" cy="4536504"/>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Projects for Implementation</a:t>
            </a:r>
          </a:p>
          <a:p>
            <a:pPr marL="360363" algn="l">
              <a:defRPr/>
            </a:pPr>
            <a:endParaRPr lang="en-US" sz="2400" kern="0" dirty="0" smtClean="0">
              <a:solidFill>
                <a:srgbClr val="FF0000"/>
              </a:solidFill>
              <a:cs typeface="Arial" pitchFamily="34" charset="0"/>
            </a:endParaRPr>
          </a:p>
          <a:p>
            <a:pPr marL="360363" algn="l">
              <a:defRPr/>
            </a:pPr>
            <a:r>
              <a:rPr lang="en-US" sz="2400" kern="0" dirty="0" smtClean="0">
                <a:solidFill>
                  <a:srgbClr val="210BC3"/>
                </a:solidFill>
                <a:cs typeface="Arial" pitchFamily="34" charset="0"/>
              </a:rPr>
              <a:t>For achieving that, some projects were carried out with Eurostat. These are related with;</a:t>
            </a:r>
          </a:p>
          <a:p>
            <a:pPr marL="900113" indent="-457200" algn="l">
              <a:buFont typeface="Wingdings" pitchFamily="2" charset="2"/>
              <a:buChar char="v"/>
              <a:defRPr/>
            </a:pPr>
            <a:endParaRPr lang="en-US" sz="2400" kern="0" dirty="0" smtClean="0">
              <a:solidFill>
                <a:srgbClr val="210BC3"/>
              </a:solidFill>
              <a:cs typeface="Arial" pitchFamily="34" charset="0"/>
            </a:endParaRPr>
          </a:p>
          <a:p>
            <a:pPr marL="900113" indent="-457200" algn="l">
              <a:buFont typeface="Wingdings" pitchFamily="2" charset="2"/>
              <a:buChar char="v"/>
              <a:defRPr/>
            </a:pPr>
            <a:r>
              <a:rPr lang="en-US" sz="2400" kern="0" dirty="0" smtClean="0">
                <a:solidFill>
                  <a:srgbClr val="210BC3"/>
                </a:solidFill>
                <a:cs typeface="Arial" pitchFamily="34" charset="0"/>
              </a:rPr>
              <a:t>NA Methodology (</a:t>
            </a:r>
            <a:r>
              <a:rPr lang="tr-TR" sz="2400" kern="0" dirty="0" smtClean="0">
                <a:solidFill>
                  <a:srgbClr val="210BC3"/>
                </a:solidFill>
                <a:cs typeface="Arial" pitchFamily="34" charset="0"/>
              </a:rPr>
              <a:t>SNA-2008 / </a:t>
            </a:r>
            <a:r>
              <a:rPr lang="en-US" sz="2400" kern="0" dirty="0" smtClean="0">
                <a:solidFill>
                  <a:srgbClr val="210BC3"/>
                </a:solidFill>
                <a:cs typeface="Arial" pitchFamily="34" charset="0"/>
              </a:rPr>
              <a:t>ESA-2010)</a:t>
            </a:r>
            <a:endParaRPr lang="tr-TR" sz="2400" kern="0" dirty="0" smtClean="0">
              <a:solidFill>
                <a:srgbClr val="210BC3"/>
              </a:solidFill>
              <a:cs typeface="Arial" pitchFamily="34" charset="0"/>
            </a:endParaRPr>
          </a:p>
          <a:p>
            <a:pPr marL="900113" indent="-457200" algn="l">
              <a:buFont typeface="Wingdings" pitchFamily="2" charset="2"/>
              <a:buChar char="v"/>
              <a:defRPr/>
            </a:pPr>
            <a:r>
              <a:rPr lang="en-US" sz="2400" kern="0" dirty="0" smtClean="0">
                <a:solidFill>
                  <a:srgbClr val="210BC3"/>
                </a:solidFill>
                <a:cs typeface="Arial" pitchFamily="34" charset="0"/>
              </a:rPr>
              <a:t>Supply and Use Table</a:t>
            </a:r>
          </a:p>
          <a:p>
            <a:pPr marL="900113" indent="-457200" algn="l">
              <a:buFont typeface="Wingdings" pitchFamily="2" charset="2"/>
              <a:buChar char="v"/>
              <a:defRPr/>
            </a:pPr>
            <a:r>
              <a:rPr lang="en-US" sz="2400" kern="0" dirty="0" smtClean="0">
                <a:solidFill>
                  <a:srgbClr val="210BC3"/>
                </a:solidFill>
                <a:cs typeface="Arial" pitchFamily="34" charset="0"/>
              </a:rPr>
              <a:t>Sector Accounts</a:t>
            </a:r>
          </a:p>
          <a:p>
            <a:pPr marL="900113" indent="-457200" algn="l">
              <a:buFont typeface="Wingdings" pitchFamily="2" charset="2"/>
              <a:buChar char="v"/>
              <a:defRPr/>
            </a:pPr>
            <a:r>
              <a:rPr lang="en-US" sz="2400" kern="0" dirty="0" smtClean="0">
                <a:solidFill>
                  <a:srgbClr val="210BC3"/>
                </a:solidFill>
                <a:cs typeface="Arial" pitchFamily="34" charset="0"/>
              </a:rPr>
              <a:t>Quarterly Accounts</a:t>
            </a:r>
          </a:p>
          <a:p>
            <a:pPr marL="900113" indent="-457200" algn="l">
              <a:buFont typeface="Wingdings" pitchFamily="2" charset="2"/>
              <a:buChar char="v"/>
              <a:defRPr/>
            </a:pPr>
            <a:r>
              <a:rPr lang="en-US" sz="2400" kern="0" dirty="0" smtClean="0">
                <a:solidFill>
                  <a:srgbClr val="210BC3"/>
                </a:solidFill>
                <a:cs typeface="Arial" pitchFamily="34" charset="0"/>
              </a:rPr>
              <a:t>EDP</a:t>
            </a:r>
            <a:r>
              <a:rPr lang="tr-TR" sz="2400" kern="0" dirty="0" smtClean="0">
                <a:solidFill>
                  <a:srgbClr val="210BC3"/>
                </a:solidFill>
                <a:cs typeface="Arial" pitchFamily="34" charset="0"/>
              </a:rPr>
              <a:t> </a:t>
            </a:r>
            <a:r>
              <a:rPr lang="en-US" sz="2400" kern="0" dirty="0" smtClean="0">
                <a:solidFill>
                  <a:srgbClr val="210BC3"/>
                </a:solidFill>
                <a:cs typeface="Arial" pitchFamily="34" charset="0"/>
              </a:rPr>
              <a:t>Tables.</a:t>
            </a:r>
          </a:p>
          <a:p>
            <a:pPr marL="360363" algn="l">
              <a:defRPr/>
            </a:pPr>
            <a:endParaRPr lang="en-US" sz="2400" kern="0" dirty="0" smtClean="0">
              <a:solidFill>
                <a:srgbClr val="FF0000"/>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13</a:t>
            </a:fld>
            <a:endParaRPr lang="tr-TR" dirty="0"/>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Dikdörtgen"/>
          <p:cNvSpPr/>
          <p:nvPr/>
        </p:nvSpPr>
        <p:spPr>
          <a:xfrm>
            <a:off x="899592" y="1484784"/>
            <a:ext cx="7344618" cy="3734356"/>
          </a:xfrm>
          <a:prstGeom prst="rect">
            <a:avLst/>
          </a:prstGeom>
        </p:spPr>
        <p:txBody>
          <a:bodyPr wrap="square">
            <a:spAutoFit/>
          </a:bodyPr>
          <a:lstStyle/>
          <a:p>
            <a:pPr algn="just" fontAlgn="auto">
              <a:spcBef>
                <a:spcPts val="432"/>
              </a:spcBef>
              <a:spcAft>
                <a:spcPts val="0"/>
              </a:spcAft>
              <a:defRPr/>
            </a:pPr>
            <a:endParaRPr lang="en-US" sz="2000" b="1" i="1" kern="0" dirty="0" smtClean="0">
              <a:latin typeface="+mn-lt"/>
              <a:cs typeface="Times New Roman" pitchFamily="18" charset="0"/>
            </a:endParaRPr>
          </a:p>
          <a:p>
            <a:pPr marL="0" lvl="1" algn="just" fontAlgn="auto">
              <a:spcBef>
                <a:spcPts val="432"/>
              </a:spcBef>
              <a:spcAft>
                <a:spcPts val="0"/>
              </a:spcAft>
              <a:buFont typeface="Arial" pitchFamily="34" charset="0"/>
              <a:buChar char="•"/>
              <a:defRPr/>
            </a:pPr>
            <a:r>
              <a:rPr lang="en-US" sz="2000" b="1" i="1" kern="0" dirty="0" smtClean="0">
                <a:solidFill>
                  <a:srgbClr val="210BC3"/>
                </a:solidFill>
                <a:latin typeface="+mn-lt"/>
                <a:cs typeface="Times New Roman" pitchFamily="18" charset="0"/>
              </a:rPr>
              <a:t>  </a:t>
            </a:r>
            <a:r>
              <a:rPr lang="en-US" dirty="0" smtClean="0">
                <a:solidFill>
                  <a:srgbClr val="210BC3"/>
                </a:solidFill>
                <a:latin typeface="+mn-lt"/>
                <a:cs typeface="Times New Roman" pitchFamily="18" charset="0"/>
              </a:rPr>
              <a:t>For </a:t>
            </a:r>
            <a:r>
              <a:rPr lang="en-US" i="1" u="sng" dirty="0" smtClean="0">
                <a:solidFill>
                  <a:srgbClr val="210BC3"/>
                </a:solidFill>
                <a:latin typeface="+mn-lt"/>
                <a:cs typeface="Times New Roman" pitchFamily="18" charset="0"/>
              </a:rPr>
              <a:t>Government </a:t>
            </a:r>
            <a:r>
              <a:rPr lang="en-US" i="1" u="sng" dirty="0">
                <a:solidFill>
                  <a:srgbClr val="210BC3"/>
                </a:solidFill>
                <a:latin typeface="+mn-lt"/>
                <a:cs typeface="Times New Roman" pitchFamily="18" charset="0"/>
              </a:rPr>
              <a:t>Sector </a:t>
            </a:r>
            <a:r>
              <a:rPr lang="en-US" dirty="0" smtClean="0">
                <a:solidFill>
                  <a:srgbClr val="210BC3"/>
                </a:solidFill>
                <a:latin typeface="+mn-lt"/>
                <a:cs typeface="Times New Roman" pitchFamily="18" charset="0"/>
              </a:rPr>
              <a:t>each </a:t>
            </a:r>
            <a:r>
              <a:rPr lang="en-US" dirty="0">
                <a:solidFill>
                  <a:srgbClr val="210BC3"/>
                </a:solidFill>
                <a:latin typeface="+mn-lt"/>
                <a:cs typeface="Times New Roman" pitchFamily="18" charset="0"/>
              </a:rPr>
              <a:t>of “Analytical Budget </a:t>
            </a:r>
            <a:r>
              <a:rPr lang="en-US" dirty="0" smtClean="0">
                <a:solidFill>
                  <a:srgbClr val="210BC3"/>
                </a:solidFill>
                <a:latin typeface="+mn-lt"/>
                <a:cs typeface="Times New Roman" pitchFamily="18" charset="0"/>
              </a:rPr>
              <a:t>Codes</a:t>
            </a:r>
            <a:r>
              <a:rPr lang="en-US" dirty="0">
                <a:solidFill>
                  <a:srgbClr val="210BC3"/>
                </a:solidFill>
                <a:latin typeface="+mn-lt"/>
                <a:cs typeface="Times New Roman" pitchFamily="18" charset="0"/>
              </a:rPr>
              <a:t>” was re-encoded </a:t>
            </a:r>
            <a:r>
              <a:rPr lang="en-US" dirty="0" smtClean="0">
                <a:solidFill>
                  <a:srgbClr val="210BC3"/>
                </a:solidFill>
                <a:latin typeface="+mn-lt"/>
                <a:cs typeface="Times New Roman" pitchFamily="18" charset="0"/>
              </a:rPr>
              <a:t>to ESA-2010, </a:t>
            </a:r>
            <a:r>
              <a:rPr lang="en-US" dirty="0">
                <a:solidFill>
                  <a:srgbClr val="210BC3"/>
                </a:solidFill>
                <a:latin typeface="+mn-lt"/>
                <a:cs typeface="Times New Roman" pitchFamily="18" charset="0"/>
              </a:rPr>
              <a:t>GFSM </a:t>
            </a:r>
            <a:r>
              <a:rPr lang="en-US" dirty="0" smtClean="0">
                <a:solidFill>
                  <a:srgbClr val="210BC3"/>
                </a:solidFill>
                <a:latin typeface="+mn-lt"/>
                <a:cs typeface="Times New Roman" pitchFamily="18" charset="0"/>
              </a:rPr>
              <a:t>2014 and EDP </a:t>
            </a:r>
            <a:r>
              <a:rPr lang="en-US" dirty="0">
                <a:solidFill>
                  <a:srgbClr val="210BC3"/>
                </a:solidFill>
                <a:latin typeface="+mn-lt"/>
                <a:cs typeface="Times New Roman" pitchFamily="18" charset="0"/>
              </a:rPr>
              <a:t>in cooperation with </a:t>
            </a:r>
            <a:r>
              <a:rPr lang="en-US" dirty="0" smtClean="0">
                <a:solidFill>
                  <a:srgbClr val="210BC3"/>
                </a:solidFill>
                <a:latin typeface="+mn-lt"/>
                <a:cs typeface="Times New Roman" pitchFamily="18" charset="0"/>
              </a:rPr>
              <a:t>MoF, </a:t>
            </a:r>
            <a:r>
              <a:rPr lang="en-US" dirty="0" smtClean="0">
                <a:solidFill>
                  <a:srgbClr val="210BC3"/>
                </a:solidFill>
              </a:rPr>
              <a:t>Treasury, </a:t>
            </a:r>
            <a:r>
              <a:rPr lang="en-US" dirty="0" smtClean="0">
                <a:solidFill>
                  <a:srgbClr val="210BC3"/>
                </a:solidFill>
                <a:latin typeface="+mn-lt"/>
                <a:cs typeface="Times New Roman" pitchFamily="18" charset="0"/>
              </a:rPr>
              <a:t>and Central Bank experts and then Government classification was improved.</a:t>
            </a:r>
          </a:p>
          <a:p>
            <a:pPr algn="just" fontAlgn="auto">
              <a:spcBef>
                <a:spcPts val="432"/>
              </a:spcBef>
              <a:spcAft>
                <a:spcPts val="0"/>
              </a:spcAft>
              <a:buFont typeface="Arial" pitchFamily="34" charset="0"/>
              <a:buChar char="•"/>
              <a:defRPr/>
            </a:pPr>
            <a:endParaRPr lang="en-US" dirty="0" smtClean="0">
              <a:solidFill>
                <a:srgbClr val="210BC3"/>
              </a:solidFill>
              <a:latin typeface="+mn-lt"/>
              <a:cs typeface="Times New Roman" pitchFamily="18" charset="0"/>
            </a:endParaRPr>
          </a:p>
          <a:p>
            <a:pPr algn="just" fontAlgn="auto">
              <a:spcBef>
                <a:spcPts val="432"/>
              </a:spcBef>
              <a:spcAft>
                <a:spcPts val="0"/>
              </a:spcAft>
              <a:buFont typeface="Arial" pitchFamily="34" charset="0"/>
              <a:buChar char="•"/>
              <a:defRPr/>
            </a:pPr>
            <a:r>
              <a:rPr lang="en-US" dirty="0" smtClean="0">
                <a:solidFill>
                  <a:srgbClr val="210BC3"/>
                </a:solidFill>
                <a:latin typeface="+mn-lt"/>
                <a:cs typeface="Times New Roman" pitchFamily="18" charset="0"/>
              </a:rPr>
              <a:t>  </a:t>
            </a:r>
            <a:r>
              <a:rPr lang="en-US" dirty="0">
                <a:solidFill>
                  <a:srgbClr val="210BC3"/>
                </a:solidFill>
                <a:latin typeface="+mn-lt"/>
                <a:cs typeface="Times New Roman" pitchFamily="18" charset="0"/>
              </a:rPr>
              <a:t>For </a:t>
            </a:r>
            <a:r>
              <a:rPr lang="en-US" i="1" u="sng" dirty="0" smtClean="0">
                <a:solidFill>
                  <a:srgbClr val="210BC3"/>
                </a:solidFill>
                <a:cs typeface="Times New Roman" pitchFamily="18" charset="0"/>
              </a:rPr>
              <a:t>Financial </a:t>
            </a:r>
            <a:r>
              <a:rPr lang="tr-TR" i="1" u="sng" dirty="0" err="1" smtClean="0">
                <a:solidFill>
                  <a:srgbClr val="210BC3"/>
                </a:solidFill>
                <a:cs typeface="Times New Roman" pitchFamily="18" charset="0"/>
              </a:rPr>
              <a:t>and</a:t>
            </a:r>
            <a:r>
              <a:rPr lang="tr-TR" i="1" u="sng" dirty="0" smtClean="0">
                <a:solidFill>
                  <a:srgbClr val="210BC3"/>
                </a:solidFill>
                <a:cs typeface="Times New Roman" pitchFamily="18" charset="0"/>
              </a:rPr>
              <a:t> </a:t>
            </a:r>
            <a:r>
              <a:rPr lang="en-US" i="1" u="sng" dirty="0" smtClean="0">
                <a:solidFill>
                  <a:srgbClr val="210BC3"/>
                </a:solidFill>
                <a:latin typeface="+mn-lt"/>
                <a:cs typeface="Times New Roman" pitchFamily="18" charset="0"/>
              </a:rPr>
              <a:t>Non-Financial Sector </a:t>
            </a:r>
            <a:r>
              <a:rPr lang="en-US" dirty="0">
                <a:solidFill>
                  <a:srgbClr val="210BC3"/>
                </a:solidFill>
                <a:latin typeface="+mn-lt"/>
                <a:cs typeface="Times New Roman" pitchFamily="18" charset="0"/>
              </a:rPr>
              <a:t>the link between Business Accounting System (Balance sheets &amp; Income Statements) and National Accounts System </a:t>
            </a:r>
            <a:r>
              <a:rPr lang="en-US" dirty="0" smtClean="0">
                <a:solidFill>
                  <a:srgbClr val="210BC3"/>
                </a:solidFill>
                <a:latin typeface="+mn-lt"/>
                <a:cs typeface="Times New Roman" pitchFamily="18" charset="0"/>
              </a:rPr>
              <a:t>ha</a:t>
            </a:r>
            <a:r>
              <a:rPr lang="tr-TR" dirty="0" smtClean="0">
                <a:solidFill>
                  <a:srgbClr val="210BC3"/>
                </a:solidFill>
                <a:latin typeface="+mn-lt"/>
                <a:cs typeface="Times New Roman" pitchFamily="18" charset="0"/>
              </a:rPr>
              <a:t>ve</a:t>
            </a:r>
            <a:r>
              <a:rPr lang="en-US" dirty="0" smtClean="0">
                <a:solidFill>
                  <a:srgbClr val="210BC3"/>
                </a:solidFill>
                <a:latin typeface="+mn-lt"/>
                <a:cs typeface="Times New Roman" pitchFamily="18" charset="0"/>
              </a:rPr>
              <a:t> </a:t>
            </a:r>
            <a:r>
              <a:rPr lang="en-US" dirty="0">
                <a:solidFill>
                  <a:srgbClr val="210BC3"/>
                </a:solidFill>
                <a:latin typeface="+mn-lt"/>
                <a:cs typeface="Times New Roman" pitchFamily="18" charset="0"/>
              </a:rPr>
              <a:t>been </a:t>
            </a:r>
            <a:r>
              <a:rPr lang="en-US" dirty="0" smtClean="0">
                <a:solidFill>
                  <a:srgbClr val="210BC3"/>
                </a:solidFill>
                <a:latin typeface="+mn-lt"/>
                <a:cs typeface="Times New Roman" pitchFamily="18" charset="0"/>
              </a:rPr>
              <a:t>established.</a:t>
            </a:r>
          </a:p>
          <a:p>
            <a:pPr algn="just" fontAlgn="auto">
              <a:spcBef>
                <a:spcPts val="432"/>
              </a:spcBef>
              <a:spcAft>
                <a:spcPts val="0"/>
              </a:spcAft>
              <a:buFont typeface="Arial" pitchFamily="34" charset="0"/>
              <a:buChar char="•"/>
              <a:defRPr/>
            </a:pPr>
            <a:endParaRPr lang="en-US" dirty="0" smtClean="0">
              <a:solidFill>
                <a:srgbClr val="210BC3"/>
              </a:solidFill>
              <a:latin typeface="+mn-lt"/>
              <a:cs typeface="Times New Roman" pitchFamily="18" charset="0"/>
            </a:endParaRPr>
          </a:p>
          <a:p>
            <a:pPr algn="just" fontAlgn="auto">
              <a:spcBef>
                <a:spcPts val="432"/>
              </a:spcBef>
              <a:spcAft>
                <a:spcPts val="0"/>
              </a:spcAft>
              <a:buFont typeface="Arial" pitchFamily="34" charset="0"/>
              <a:buChar char="•"/>
              <a:defRPr/>
            </a:pPr>
            <a:r>
              <a:rPr lang="en-US" dirty="0" smtClean="0">
                <a:solidFill>
                  <a:srgbClr val="210BC3"/>
                </a:solidFill>
                <a:latin typeface="+mn-lt"/>
                <a:cs typeface="Times New Roman" pitchFamily="18" charset="0"/>
              </a:rPr>
              <a:t> For </a:t>
            </a:r>
            <a:r>
              <a:rPr lang="en-US" i="1" u="sng" dirty="0" smtClean="0">
                <a:solidFill>
                  <a:srgbClr val="210BC3"/>
                </a:solidFill>
                <a:latin typeface="+mn-lt"/>
                <a:cs typeface="Times New Roman" pitchFamily="18" charset="0"/>
              </a:rPr>
              <a:t>Foreign Trade</a:t>
            </a:r>
            <a:r>
              <a:rPr lang="tr-TR" dirty="0" smtClean="0">
                <a:solidFill>
                  <a:srgbClr val="210BC3"/>
                </a:solidFill>
                <a:latin typeface="+mn-lt"/>
                <a:cs typeface="Times New Roman" pitchFamily="18" charset="0"/>
              </a:rPr>
              <a:t>, </a:t>
            </a:r>
            <a:r>
              <a:rPr lang="en-US" dirty="0" smtClean="0">
                <a:solidFill>
                  <a:srgbClr val="210BC3"/>
                </a:solidFill>
                <a:latin typeface="+mn-lt"/>
                <a:cs typeface="Times New Roman" pitchFamily="18" charset="0"/>
              </a:rPr>
              <a:t>Codes for ‘</a:t>
            </a:r>
            <a:r>
              <a:rPr lang="en-US" i="1" dirty="0" smtClean="0">
                <a:solidFill>
                  <a:srgbClr val="210BC3"/>
                </a:solidFill>
                <a:latin typeface="+mn-lt"/>
                <a:cs typeface="Times New Roman" pitchFamily="18" charset="0"/>
              </a:rPr>
              <a:t>goods sent abroad for processing</a:t>
            </a:r>
            <a:r>
              <a:rPr lang="en-US" dirty="0" smtClean="0">
                <a:solidFill>
                  <a:srgbClr val="210BC3"/>
                </a:solidFill>
                <a:latin typeface="+mn-lt"/>
                <a:cs typeface="Times New Roman" pitchFamily="18" charset="0"/>
              </a:rPr>
              <a:t>’ and ‘</a:t>
            </a:r>
            <a:r>
              <a:rPr lang="en-US" i="1" dirty="0" smtClean="0">
                <a:solidFill>
                  <a:srgbClr val="210BC3"/>
                </a:solidFill>
                <a:latin typeface="+mn-lt"/>
                <a:cs typeface="Times New Roman" pitchFamily="18" charset="0"/>
              </a:rPr>
              <a:t>maintenance and repair services</a:t>
            </a:r>
            <a:r>
              <a:rPr lang="en-US" dirty="0" smtClean="0">
                <a:solidFill>
                  <a:srgbClr val="210BC3"/>
                </a:solidFill>
                <a:latin typeface="+mn-lt"/>
                <a:cs typeface="Times New Roman" pitchFamily="18" charset="0"/>
              </a:rPr>
              <a:t>’ were clarified.</a:t>
            </a:r>
            <a:endParaRPr lang="en-US" dirty="0">
              <a:solidFill>
                <a:srgbClr val="210BC3"/>
              </a:solidFill>
              <a:latin typeface="+mn-lt"/>
              <a:cs typeface="Times New Roman" pitchFamily="18" charset="0"/>
            </a:endParaRPr>
          </a:p>
        </p:txBody>
      </p:sp>
      <p:sp>
        <p:nvSpPr>
          <p:cNvPr id="4" name="Rectangle 17"/>
          <p:cNvSpPr/>
          <p:nvPr/>
        </p:nvSpPr>
        <p:spPr>
          <a:xfrm>
            <a:off x="1043608" y="908720"/>
            <a:ext cx="7128470" cy="431800"/>
          </a:xfrm>
          <a:prstGeom prst="rect">
            <a:avLst/>
          </a:prstGeom>
        </p:spPr>
        <p:txBody>
          <a:bodyPr wrap="square">
            <a:spAutoFit/>
          </a:bodyPr>
          <a:lstStyle/>
          <a:p>
            <a:pPr>
              <a:defRPr/>
            </a:pPr>
            <a:r>
              <a:rPr lang="en-US" sz="2200" b="1" dirty="0" smtClean="0">
                <a:solidFill>
                  <a:schemeClr val="accent6"/>
                </a:solidFill>
              </a:rPr>
              <a:t>Links with SNA-2008 / ESA-2010 and BOP / GFS</a:t>
            </a:r>
            <a:endParaRPr lang="en-US" sz="2200" b="1" dirty="0">
              <a:solidFill>
                <a:schemeClr val="accent6"/>
              </a:solidFill>
            </a:endParaRPr>
          </a:p>
        </p:txBody>
      </p:sp>
      <p:sp>
        <p:nvSpPr>
          <p:cNvPr id="5" name="4 Slayt Numarası Yer Tutucusu"/>
          <p:cNvSpPr>
            <a:spLocks noGrp="1"/>
          </p:cNvSpPr>
          <p:nvPr>
            <p:ph type="sldNum" sz="quarter" idx="10"/>
          </p:nvPr>
        </p:nvSpPr>
        <p:spPr/>
        <p:txBody>
          <a:bodyPr/>
          <a:lstStyle/>
          <a:p>
            <a:pPr>
              <a:defRPr/>
            </a:pPr>
            <a:fld id="{22CEA6EF-8E6C-4E8E-AB73-D47EB9BE2672}" type="slidenum">
              <a:rPr lang="tr-TR"/>
              <a:pPr>
                <a:defRPr/>
              </a:pPr>
              <a:t>14</a:t>
            </a:fld>
            <a:endParaRPr lang="tr-TR" dirty="0"/>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a:spLocks noGrp="1"/>
          </p:cNvSpPr>
          <p:nvPr/>
        </p:nvSpPr>
        <p:spPr>
          <a:xfrm>
            <a:off x="457200" y="1382713"/>
            <a:ext cx="8229600" cy="442277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0" algn="just">
              <a:spcBef>
                <a:spcPts val="432"/>
              </a:spcBef>
              <a:buFont typeface="Arial" pitchFamily="34" charset="0"/>
              <a:buNone/>
              <a:defRPr/>
            </a:pPr>
            <a:endParaRPr lang="en-US" sz="2000" b="1" i="1" kern="0" dirty="0" smtClean="0">
              <a:solidFill>
                <a:srgbClr val="210BC3"/>
              </a:solidFill>
            </a:endParaRPr>
          </a:p>
          <a:p>
            <a:pPr indent="0" algn="just">
              <a:spcBef>
                <a:spcPts val="432"/>
              </a:spcBef>
              <a:buNone/>
              <a:defRPr/>
            </a:pPr>
            <a:r>
              <a:rPr lang="en-US" sz="1800" dirty="0" smtClean="0">
                <a:solidFill>
                  <a:srgbClr val="210BC3"/>
                </a:solidFill>
                <a:cs typeface="Times New Roman" pitchFamily="18" charset="0"/>
              </a:rPr>
              <a:t>The importance and the requirements of  administrative registers were explained to our stakeholders. Several tasks forces and working groups have been established with MoF, Central Bank, Treasury, Banking Regulatory and Supervisory Institutions</a:t>
            </a:r>
            <a:r>
              <a:rPr lang="tr-TR" sz="1800" dirty="0" smtClean="0">
                <a:solidFill>
                  <a:srgbClr val="210BC3"/>
                </a:solidFill>
                <a:cs typeface="Times New Roman" pitchFamily="18" charset="0"/>
              </a:rPr>
              <a:t>;</a:t>
            </a:r>
          </a:p>
          <a:p>
            <a:pPr indent="0" algn="just">
              <a:spcBef>
                <a:spcPts val="432"/>
              </a:spcBef>
              <a:defRPr/>
            </a:pPr>
            <a:endParaRPr lang="tr-TR" sz="1800" dirty="0" smtClean="0">
              <a:solidFill>
                <a:srgbClr val="210BC3"/>
              </a:solidFill>
              <a:cs typeface="Times New Roman" pitchFamily="18" charset="0"/>
            </a:endParaRPr>
          </a:p>
          <a:p>
            <a:pPr indent="0" algn="just">
              <a:spcBef>
                <a:spcPts val="432"/>
              </a:spcBef>
              <a:buNone/>
              <a:defRPr/>
            </a:pPr>
            <a:r>
              <a:rPr lang="en-US" sz="1800" dirty="0" smtClean="0">
                <a:solidFill>
                  <a:srgbClr val="210BC3"/>
                </a:solidFill>
                <a:cs typeface="Times New Roman" pitchFamily="18" charset="0"/>
              </a:rPr>
              <a:t> 	- Government Classification Working Group</a:t>
            </a:r>
          </a:p>
          <a:p>
            <a:pPr marL="400050" lvl="2" indent="0" algn="just">
              <a:lnSpc>
                <a:spcPct val="150000"/>
              </a:lnSpc>
              <a:buNone/>
              <a:defRPr/>
            </a:pPr>
            <a:r>
              <a:rPr lang="en-US" sz="1800" dirty="0" smtClean="0">
                <a:solidFill>
                  <a:srgbClr val="210BC3"/>
                </a:solidFill>
                <a:cs typeface="Times New Roman" pitchFamily="18" charset="0"/>
              </a:rPr>
              <a:t>	- Financial Accounts Working Group	</a:t>
            </a:r>
          </a:p>
          <a:p>
            <a:pPr marL="400050" lvl="2" indent="0" algn="just">
              <a:lnSpc>
                <a:spcPct val="150000"/>
              </a:lnSpc>
              <a:buNone/>
              <a:defRPr/>
            </a:pPr>
            <a:r>
              <a:rPr lang="en-US" sz="1800" dirty="0" smtClean="0">
                <a:solidFill>
                  <a:srgbClr val="210BC3"/>
                </a:solidFill>
                <a:cs typeface="Times New Roman" pitchFamily="18" charset="0"/>
              </a:rPr>
              <a:t>	- EDP Working Group</a:t>
            </a:r>
          </a:p>
          <a:p>
            <a:pPr marL="400050" lvl="2" indent="0" algn="just">
              <a:lnSpc>
                <a:spcPct val="150000"/>
              </a:lnSpc>
              <a:buNone/>
              <a:defRPr/>
            </a:pPr>
            <a:r>
              <a:rPr lang="en-US" sz="1800" dirty="0" smtClean="0">
                <a:solidFill>
                  <a:srgbClr val="210BC3"/>
                </a:solidFill>
                <a:cs typeface="Times New Roman" pitchFamily="18" charset="0"/>
              </a:rPr>
              <a:t>	- GFS Working Group.</a:t>
            </a:r>
            <a:endParaRPr lang="en-US" sz="1800" dirty="0">
              <a:solidFill>
                <a:srgbClr val="210BC3"/>
              </a:solidFill>
              <a:cs typeface="Times New Roman" pitchFamily="18" charset="0"/>
            </a:endParaRPr>
          </a:p>
        </p:txBody>
      </p:sp>
      <p:sp>
        <p:nvSpPr>
          <p:cNvPr id="6" name="5 Slayt Numarası Yer Tutucusu"/>
          <p:cNvSpPr>
            <a:spLocks noGrp="1"/>
          </p:cNvSpPr>
          <p:nvPr>
            <p:ph type="sldNum" sz="quarter" idx="10"/>
          </p:nvPr>
        </p:nvSpPr>
        <p:spPr/>
        <p:txBody>
          <a:bodyPr/>
          <a:lstStyle/>
          <a:p>
            <a:pPr>
              <a:defRPr/>
            </a:pPr>
            <a:fld id="{1C4E4AA6-A76B-49EF-9C29-5F269026C8A5}" type="slidenum">
              <a:rPr lang="tr-TR"/>
              <a:pPr>
                <a:defRPr/>
              </a:pPr>
              <a:t>15</a:t>
            </a:fld>
            <a:endParaRPr lang="tr-TR" dirty="0"/>
          </a:p>
        </p:txBody>
      </p:sp>
      <p:sp>
        <p:nvSpPr>
          <p:cNvPr id="7" name="Rectangle 17"/>
          <p:cNvSpPr/>
          <p:nvPr/>
        </p:nvSpPr>
        <p:spPr>
          <a:xfrm>
            <a:off x="899592" y="908720"/>
            <a:ext cx="7128470" cy="431800"/>
          </a:xfrm>
          <a:prstGeom prst="rect">
            <a:avLst/>
          </a:prstGeom>
        </p:spPr>
        <p:txBody>
          <a:bodyPr wrap="square">
            <a:spAutoFit/>
          </a:bodyPr>
          <a:lstStyle/>
          <a:p>
            <a:pPr>
              <a:defRPr/>
            </a:pPr>
            <a:r>
              <a:rPr lang="en-US" sz="2200" b="1" dirty="0" smtClean="0">
                <a:solidFill>
                  <a:schemeClr val="accent6"/>
                </a:solidFill>
              </a:rPr>
              <a:t>Links with SNA-2008 / ESA-2010 and BOP / GFS</a:t>
            </a:r>
            <a:endParaRPr lang="en-US" sz="2200" b="1" dirty="0">
              <a:solidFill>
                <a:schemeClr val="accent6"/>
              </a:solidFill>
            </a:endParaRPr>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İçerik Yer Tutucusu 2"/>
          <p:cNvSpPr>
            <a:spLocks noGrp="1"/>
          </p:cNvSpPr>
          <p:nvPr/>
        </p:nvSpPr>
        <p:spPr bwMode="auto">
          <a:xfrm>
            <a:off x="539750" y="1341438"/>
            <a:ext cx="8232775" cy="4351337"/>
          </a:xfrm>
          <a:prstGeom prst="rect">
            <a:avLst/>
          </a:prstGeom>
          <a:noFill/>
          <a:ln w="9525">
            <a:noFill/>
            <a:miter lim="800000"/>
            <a:headEnd/>
            <a:tailEnd/>
          </a:ln>
        </p:spPr>
        <p:txBody>
          <a:bodyPr/>
          <a:lstStyle/>
          <a:p>
            <a:pPr>
              <a:spcBef>
                <a:spcPct val="20000"/>
              </a:spcBef>
              <a:buFont typeface="Arial" charset="0"/>
              <a:buNone/>
            </a:pPr>
            <a:r>
              <a:rPr lang="tr-TR" b="1">
                <a:solidFill>
                  <a:srgbClr val="333399"/>
                </a:solidFill>
                <a:latin typeface="Calibri" pitchFamily="34" charset="0"/>
              </a:rPr>
              <a:t>Division of Responsibility in Official </a:t>
            </a:r>
            <a:r>
              <a:rPr lang="en-US" b="1">
                <a:solidFill>
                  <a:srgbClr val="333399"/>
                </a:solidFill>
                <a:latin typeface="Calibri" pitchFamily="34" charset="0"/>
              </a:rPr>
              <a:t>Statistical Programme (OSP)</a:t>
            </a:r>
          </a:p>
        </p:txBody>
      </p:sp>
      <p:graphicFrame>
        <p:nvGraphicFramePr>
          <p:cNvPr id="12" name="Table 3"/>
          <p:cNvGraphicFramePr>
            <a:graphicFrameLocks noGrp="1"/>
          </p:cNvGraphicFramePr>
          <p:nvPr/>
        </p:nvGraphicFramePr>
        <p:xfrm>
          <a:off x="611560" y="2060848"/>
          <a:ext cx="5112568" cy="2880320"/>
        </p:xfrm>
        <a:graphic>
          <a:graphicData uri="http://schemas.openxmlformats.org/drawingml/2006/table">
            <a:tbl>
              <a:tblPr/>
              <a:tblGrid>
                <a:gridCol w="2374946"/>
                <a:gridCol w="693180"/>
                <a:gridCol w="701954"/>
                <a:gridCol w="666857"/>
                <a:gridCol w="675631"/>
              </a:tblGrid>
              <a:tr h="249628">
                <a:tc>
                  <a:txBody>
                    <a:bodyPr/>
                    <a:lstStyle/>
                    <a:p>
                      <a:pPr algn="l" fontAlgn="b"/>
                      <a:endParaRPr lang="en-US" sz="1100" b="0" i="0" u="none" strike="noStrike" noProof="0">
                        <a:solidFill>
                          <a:srgbClr val="000000"/>
                        </a:solidFill>
                        <a:effectLst/>
                        <a:latin typeface="Arial"/>
                      </a:endParaRPr>
                    </a:p>
                  </a:txBody>
                  <a:tcPr marL="9525" marR="9525" marT="9525" marB="0" anchor="b">
                    <a:lnL>
                      <a:noFill/>
                    </a:lnL>
                    <a:lnR>
                      <a:noFill/>
                    </a:lnR>
                    <a:lnT>
                      <a:noFill/>
                    </a:lnT>
                    <a:lnB>
                      <a:noFill/>
                    </a:lnB>
                  </a:tcPr>
                </a:tc>
                <a:tc gridSpan="4">
                  <a:txBody>
                    <a:bodyPr/>
                    <a:lstStyle/>
                    <a:p>
                      <a:pPr algn="ctr" fontAlgn="b"/>
                      <a:r>
                        <a:rPr lang="en-US" sz="1400" b="1" i="0" u="none" strike="noStrike" noProof="0" smtClean="0">
                          <a:solidFill>
                            <a:srgbClr val="0070C0"/>
                          </a:solidFill>
                          <a:effectLst/>
                          <a:latin typeface="Arial"/>
                        </a:rPr>
                        <a:t>Institutions</a:t>
                      </a:r>
                      <a:endParaRPr lang="en-US" sz="1400" b="1" i="0" u="none" strike="noStrike" noProof="0">
                        <a:solidFill>
                          <a:srgbClr val="0070C0"/>
                        </a:solidFill>
                        <a:effectLst/>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tr-TR"/>
                    </a:p>
                  </a:txBody>
                  <a:tcPr/>
                </a:tc>
                <a:tc hMerge="1">
                  <a:txBody>
                    <a:bodyPr/>
                    <a:lstStyle/>
                    <a:p>
                      <a:endParaRPr lang="tr-TR"/>
                    </a:p>
                  </a:txBody>
                  <a:tcPr/>
                </a:tc>
                <a:tc hMerge="1">
                  <a:txBody>
                    <a:bodyPr/>
                    <a:lstStyle/>
                    <a:p>
                      <a:endParaRPr lang="tr-TR"/>
                    </a:p>
                  </a:txBody>
                  <a:tcPr/>
                </a:tc>
              </a:tr>
              <a:tr h="249628">
                <a:tc>
                  <a:txBody>
                    <a:bodyPr/>
                    <a:lstStyle/>
                    <a:p>
                      <a:pPr algn="l" fontAlgn="b"/>
                      <a:r>
                        <a:rPr lang="en-US" sz="1400" b="1" i="0" u="none" strike="noStrike" noProof="0" smtClean="0">
                          <a:solidFill>
                            <a:srgbClr val="0070C0"/>
                          </a:solidFill>
                          <a:effectLst/>
                          <a:latin typeface="Arial"/>
                        </a:rPr>
                        <a:t>Sectors</a:t>
                      </a:r>
                      <a:endParaRPr lang="en-US" sz="1400" b="1" i="0" u="none" strike="noStrike" noProof="0">
                        <a:solidFill>
                          <a:srgbClr val="0070C0"/>
                        </a:solidFill>
                        <a:effectLst/>
                        <a:latin typeface="Arial"/>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noProof="0" smtClean="0">
                          <a:solidFill>
                            <a:srgbClr val="0070C0"/>
                          </a:solidFill>
                          <a:effectLst/>
                          <a:latin typeface="Arial"/>
                        </a:rPr>
                        <a:t>CBRT</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1" i="0" u="none" strike="noStrike" noProof="0" smtClean="0">
                          <a:solidFill>
                            <a:srgbClr val="0070C0"/>
                          </a:solidFill>
                          <a:effectLst/>
                          <a:latin typeface="Arial"/>
                        </a:rPr>
                        <a:t>Turkstat</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1" i="0" u="none" strike="noStrike" noProof="0" smtClean="0">
                          <a:solidFill>
                            <a:srgbClr val="0070C0"/>
                          </a:solidFill>
                          <a:effectLst/>
                          <a:latin typeface="Arial"/>
                        </a:rPr>
                        <a:t>MoF</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1" i="0" u="none" strike="noStrike" noProof="0" smtClean="0">
                          <a:solidFill>
                            <a:srgbClr val="0070C0"/>
                          </a:solidFill>
                          <a:effectLst/>
                          <a:latin typeface="Arial"/>
                        </a:rPr>
                        <a:t>Treasury</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Central Bank</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Other Monetary Financial Inst.</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Financial Intermediaries</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Financial Auxiliaries</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Insurance Companies</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r>
              <a:tr h="198422">
                <a:tc>
                  <a:txBody>
                    <a:bodyPr/>
                    <a:lstStyle/>
                    <a:p>
                      <a:pPr algn="l" fontAlgn="b"/>
                      <a:r>
                        <a:rPr lang="en-US" sz="1100" b="1" i="0" u="none" strike="noStrike" noProof="0" smtClean="0">
                          <a:solidFill>
                            <a:srgbClr val="0070C0"/>
                          </a:solidFill>
                          <a:effectLst/>
                          <a:latin typeface="Arial"/>
                        </a:rPr>
                        <a:t>Central Government</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r>
              <a:tr h="198422">
                <a:tc>
                  <a:txBody>
                    <a:bodyPr/>
                    <a:lstStyle/>
                    <a:p>
                      <a:pPr algn="l" fontAlgn="b"/>
                      <a:r>
                        <a:rPr lang="en-US" sz="1100" b="1" i="0" u="none" strike="noStrike" noProof="0" smtClean="0">
                          <a:solidFill>
                            <a:srgbClr val="0070C0"/>
                          </a:solidFill>
                          <a:effectLst/>
                          <a:latin typeface="Arial"/>
                        </a:rPr>
                        <a:t>Local Government</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Social Security Inst.</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Nonfinancial Corporations</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Households</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NPISH</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r h="198422">
                <a:tc>
                  <a:txBody>
                    <a:bodyPr/>
                    <a:lstStyle/>
                    <a:p>
                      <a:pPr algn="l" fontAlgn="b"/>
                      <a:r>
                        <a:rPr lang="en-US" sz="1100" b="1" i="0" u="none" strike="noStrike" noProof="0" smtClean="0">
                          <a:solidFill>
                            <a:srgbClr val="0070C0"/>
                          </a:solidFill>
                          <a:effectLst/>
                          <a:latin typeface="Arial"/>
                        </a:rPr>
                        <a:t>Rest of the World</a:t>
                      </a:r>
                      <a:endParaRPr lang="en-US" sz="1100" b="1" i="0" u="none" strike="noStrike" noProof="0">
                        <a:solidFill>
                          <a:srgbClr val="0070C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E6B8B7"/>
                          </a:solidFill>
                          <a:effectLst/>
                          <a:latin typeface="Arial"/>
                        </a:rPr>
                        <a:t> </a:t>
                      </a:r>
                      <a:endParaRPr lang="en-US" sz="1100" b="0" i="0" u="none" strike="noStrike" noProof="0">
                        <a:solidFill>
                          <a:srgbClr val="E6B8B7"/>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smtClean="0">
                          <a:solidFill>
                            <a:srgbClr val="000000"/>
                          </a:solidFill>
                          <a:effectLst/>
                          <a:latin typeface="Arial"/>
                        </a:rPr>
                        <a:t> </a:t>
                      </a:r>
                      <a:endParaRPr lang="en-US" sz="1100" b="0" i="0" u="none" strike="noStrike" noProof="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US" sz="1100" b="0" i="0" u="none" strike="noStrike" noProof="0" dirty="0" smtClean="0">
                          <a:solidFill>
                            <a:srgbClr val="000000"/>
                          </a:solidFill>
                          <a:effectLst/>
                          <a:latin typeface="Arial"/>
                        </a:rPr>
                        <a:t> </a:t>
                      </a:r>
                      <a:endParaRPr lang="en-US" sz="1100" b="0" i="0" u="none" strike="noStrike" noProof="0" dirty="0">
                        <a:solidFill>
                          <a:srgbClr val="000000"/>
                        </a:solidFill>
                        <a:effectLst/>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r>
            </a:tbl>
          </a:graphicData>
        </a:graphic>
      </p:graphicFrame>
      <p:graphicFrame>
        <p:nvGraphicFramePr>
          <p:cNvPr id="13" name="Diagram 5"/>
          <p:cNvGraphicFramePr/>
          <p:nvPr/>
        </p:nvGraphicFramePr>
        <p:xfrm>
          <a:off x="5580112" y="1844824"/>
          <a:ext cx="3240360" cy="2896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716" name="8 Dikdörtgen"/>
          <p:cNvSpPr>
            <a:spLocks noChangeArrowheads="1"/>
          </p:cNvSpPr>
          <p:nvPr/>
        </p:nvSpPr>
        <p:spPr bwMode="auto">
          <a:xfrm>
            <a:off x="611188" y="827088"/>
            <a:ext cx="8137525" cy="431800"/>
          </a:xfrm>
          <a:prstGeom prst="rect">
            <a:avLst/>
          </a:prstGeom>
          <a:noFill/>
          <a:ln w="9525">
            <a:noFill/>
            <a:miter lim="800000"/>
            <a:headEnd/>
            <a:tailEnd/>
          </a:ln>
        </p:spPr>
        <p:txBody>
          <a:bodyPr>
            <a:spAutoFit/>
          </a:bodyPr>
          <a:lstStyle/>
          <a:p>
            <a:r>
              <a:rPr lang="en-US" sz="2200" b="1" dirty="0" smtClean="0">
                <a:solidFill>
                  <a:srgbClr val="C00000"/>
                </a:solidFill>
              </a:rPr>
              <a:t>Financial </a:t>
            </a:r>
            <a:r>
              <a:rPr lang="en-US" sz="2200" b="1" dirty="0">
                <a:solidFill>
                  <a:srgbClr val="C00000"/>
                </a:solidFill>
              </a:rPr>
              <a:t>Accounts</a:t>
            </a:r>
          </a:p>
        </p:txBody>
      </p:sp>
      <p:sp>
        <p:nvSpPr>
          <p:cNvPr id="8" name="7 Slayt Numarası Yer Tutucusu"/>
          <p:cNvSpPr>
            <a:spLocks noGrp="1"/>
          </p:cNvSpPr>
          <p:nvPr>
            <p:ph type="sldNum" sz="quarter" idx="10"/>
          </p:nvPr>
        </p:nvSpPr>
        <p:spPr/>
        <p:txBody>
          <a:bodyPr/>
          <a:lstStyle/>
          <a:p>
            <a:pPr>
              <a:defRPr/>
            </a:pPr>
            <a:fld id="{C3CE2296-4CD2-444D-80A2-6D8F464F2486}" type="slidenum">
              <a:rPr lang="tr-TR"/>
              <a:pPr>
                <a:defRPr/>
              </a:pPr>
              <a:t>16</a:t>
            </a:fld>
            <a:endParaRPr lang="tr-TR" dirty="0"/>
          </a:p>
        </p:txBody>
      </p:sp>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txBox="1">
            <a:spLocks noChangeArrowheads="1"/>
          </p:cNvSpPr>
          <p:nvPr/>
        </p:nvSpPr>
        <p:spPr bwMode="auto">
          <a:xfrm>
            <a:off x="827584" y="836712"/>
            <a:ext cx="5845150" cy="500062"/>
          </a:xfrm>
          <a:prstGeom prst="rect">
            <a:avLst/>
          </a:prstGeom>
          <a:noFill/>
          <a:ln w="9525">
            <a:noFill/>
            <a:miter lim="800000"/>
            <a:headEnd/>
            <a:tailEnd/>
          </a:ln>
        </p:spPr>
        <p:txBody>
          <a:bodyPr anchor="ctr"/>
          <a:lstStyle/>
          <a:p>
            <a:pPr>
              <a:lnSpc>
                <a:spcPct val="120000"/>
              </a:lnSpc>
              <a:spcBef>
                <a:spcPts val="438"/>
              </a:spcBef>
            </a:pPr>
            <a:r>
              <a:rPr lang="en-US" sz="2200" b="1" dirty="0">
                <a:solidFill>
                  <a:srgbClr val="C00000"/>
                </a:solidFill>
              </a:rPr>
              <a:t>Public Sector Debt</a:t>
            </a:r>
            <a:endParaRPr lang="tr-TR" sz="2200" b="1" dirty="0">
              <a:solidFill>
                <a:srgbClr val="C00000"/>
              </a:solidFill>
            </a:endParaRPr>
          </a:p>
        </p:txBody>
      </p:sp>
      <p:sp>
        <p:nvSpPr>
          <p:cNvPr id="5" name="Rectangle 3"/>
          <p:cNvSpPr txBox="1">
            <a:spLocks noChangeArrowheads="1"/>
          </p:cNvSpPr>
          <p:nvPr/>
        </p:nvSpPr>
        <p:spPr bwMode="auto">
          <a:xfrm>
            <a:off x="755576" y="1628800"/>
            <a:ext cx="7560840" cy="4032448"/>
          </a:xfrm>
          <a:prstGeom prst="rect">
            <a:avLst/>
          </a:prstGeom>
          <a:noFill/>
          <a:ln w="9525">
            <a:noFill/>
            <a:miter lim="800000"/>
            <a:headEnd/>
            <a:tailEnd/>
          </a:ln>
        </p:spPr>
        <p:txBody>
          <a:bodyPr/>
          <a:lstStyle/>
          <a:p>
            <a:pPr algn="just">
              <a:spcBef>
                <a:spcPts val="432"/>
              </a:spcBef>
              <a:defRPr/>
            </a:pPr>
            <a:r>
              <a:rPr lang="en-US" sz="2000" b="1" dirty="0" smtClean="0">
                <a:solidFill>
                  <a:srgbClr val="333399"/>
                </a:solidFill>
                <a:latin typeface="+mn-lt"/>
                <a:cs typeface="Arial" pitchFamily="34" charset="0"/>
              </a:rPr>
              <a:t>Current Situation</a:t>
            </a:r>
            <a:r>
              <a:rPr lang="en-US" altLang="tr-TR" sz="2000" b="1" dirty="0" smtClean="0">
                <a:solidFill>
                  <a:srgbClr val="333399"/>
                </a:solidFill>
                <a:latin typeface="+mn-lt"/>
                <a:cs typeface="Arial" pitchFamily="34" charset="0"/>
              </a:rPr>
              <a:t>  </a:t>
            </a:r>
          </a:p>
          <a:p>
            <a:pPr algn="just">
              <a:spcBef>
                <a:spcPts val="432"/>
              </a:spcBef>
              <a:defRPr/>
            </a:pPr>
            <a:endParaRPr lang="en-US" altLang="tr-TR" sz="2000" dirty="0" smtClean="0">
              <a:solidFill>
                <a:srgbClr val="210BC3"/>
              </a:solidFill>
              <a:cs typeface="Times New Roman" pitchFamily="18" charset="0"/>
            </a:endParaRPr>
          </a:p>
          <a:p>
            <a:pPr algn="just">
              <a:spcBef>
                <a:spcPts val="432"/>
              </a:spcBef>
              <a:buFont typeface="Arial" pitchFamily="34" charset="0"/>
              <a:buChar char="•"/>
              <a:defRPr/>
            </a:pPr>
            <a:r>
              <a:rPr lang="tr-TR" altLang="tr-TR" sz="2000" dirty="0" smtClean="0">
                <a:solidFill>
                  <a:srgbClr val="210BC3"/>
                </a:solidFill>
                <a:latin typeface="+mn-lt"/>
                <a:cs typeface="Times New Roman" pitchFamily="18" charset="0"/>
              </a:rPr>
              <a:t> </a:t>
            </a:r>
            <a:r>
              <a:rPr lang="en-US" altLang="tr-TR" sz="2000" dirty="0" smtClean="0">
                <a:solidFill>
                  <a:srgbClr val="210BC3"/>
                </a:solidFill>
                <a:latin typeface="+mn-lt"/>
                <a:cs typeface="Times New Roman" pitchFamily="18" charset="0"/>
              </a:rPr>
              <a:t>Treasury</a:t>
            </a:r>
            <a:r>
              <a:rPr lang="en-US" altLang="tr-TR" sz="2000" dirty="0" smtClean="0">
                <a:solidFill>
                  <a:srgbClr val="210BC3"/>
                </a:solidFill>
                <a:cs typeface="Times New Roman" pitchFamily="18" charset="0"/>
              </a:rPr>
              <a:t> is the responsible institution for compilation of </a:t>
            </a:r>
            <a:r>
              <a:rPr lang="en-US" sz="2000" dirty="0" smtClean="0">
                <a:solidFill>
                  <a:srgbClr val="210BC3"/>
                </a:solidFill>
                <a:cs typeface="Times New Roman" pitchFamily="18" charset="0"/>
              </a:rPr>
              <a:t>Public Sector Debt (</a:t>
            </a:r>
            <a:r>
              <a:rPr lang="en-US" altLang="tr-TR" sz="2000" dirty="0" smtClean="0">
                <a:solidFill>
                  <a:srgbClr val="210BC3"/>
                </a:solidFill>
                <a:cs typeface="Times New Roman" pitchFamily="18" charset="0"/>
              </a:rPr>
              <a:t>PSD) data. Treasury’s scope is just limited with central government sector so the other sub-sectors of general government figures can be compiled with the help of other data sources (e.g. Ministry of Finance).</a:t>
            </a:r>
          </a:p>
          <a:p>
            <a:pPr algn="just">
              <a:spcBef>
                <a:spcPts val="432"/>
              </a:spcBef>
              <a:defRPr/>
            </a:pPr>
            <a:endParaRPr lang="en-US" altLang="tr-TR" sz="2000" b="1" dirty="0" smtClean="0">
              <a:solidFill>
                <a:srgbClr val="333399"/>
              </a:solidFill>
              <a:latin typeface="+mn-lt"/>
              <a:cs typeface="Arial" pitchFamily="34" charset="0"/>
            </a:endParaRPr>
          </a:p>
          <a:p>
            <a:pPr algn="just">
              <a:spcBef>
                <a:spcPts val="432"/>
              </a:spcBef>
              <a:buFont typeface="Arial" pitchFamily="34" charset="0"/>
              <a:buChar char="•"/>
              <a:defRPr/>
            </a:pPr>
            <a:r>
              <a:rPr lang="en-US" altLang="tr-TR" sz="2000" kern="0" dirty="0" smtClean="0">
                <a:latin typeface="+mn-lt"/>
                <a:cs typeface="Calibri" pitchFamily="34" charset="0"/>
              </a:rPr>
              <a:t> </a:t>
            </a:r>
            <a:r>
              <a:rPr lang="en-US" altLang="tr-TR" sz="2000" dirty="0" smtClean="0">
                <a:solidFill>
                  <a:srgbClr val="210BC3"/>
                </a:solidFill>
                <a:latin typeface="+mn-lt"/>
                <a:cs typeface="Times New Roman" pitchFamily="18" charset="0"/>
              </a:rPr>
              <a:t>Turkey </a:t>
            </a:r>
            <a:r>
              <a:rPr lang="en-US" altLang="tr-TR" sz="2000" dirty="0">
                <a:solidFill>
                  <a:srgbClr val="210BC3"/>
                </a:solidFill>
                <a:latin typeface="+mn-lt"/>
                <a:cs typeface="Times New Roman" pitchFamily="18" charset="0"/>
              </a:rPr>
              <a:t>currently participates in the WB/IMF/OECD </a:t>
            </a:r>
            <a:r>
              <a:rPr lang="en-US" altLang="tr-TR" sz="2000" dirty="0" smtClean="0">
                <a:solidFill>
                  <a:srgbClr val="210BC3"/>
                </a:solidFill>
                <a:latin typeface="+mn-lt"/>
                <a:cs typeface="Times New Roman" pitchFamily="18" charset="0"/>
              </a:rPr>
              <a:t>PSD </a:t>
            </a:r>
            <a:r>
              <a:rPr lang="en-US" altLang="tr-TR" sz="2000" dirty="0">
                <a:solidFill>
                  <a:srgbClr val="210BC3"/>
                </a:solidFill>
                <a:latin typeface="+mn-lt"/>
                <a:cs typeface="Times New Roman" pitchFamily="18" charset="0"/>
              </a:rPr>
              <a:t>Database and provides central government debt stock data since 2010</a:t>
            </a:r>
            <a:r>
              <a:rPr lang="en-US" altLang="tr-TR" sz="2000" dirty="0" smtClean="0">
                <a:solidFill>
                  <a:srgbClr val="210BC3"/>
                </a:solidFill>
                <a:latin typeface="+mn-lt"/>
                <a:cs typeface="Times New Roman" pitchFamily="18" charset="0"/>
              </a:rPr>
              <a:t>.</a:t>
            </a:r>
            <a:endParaRPr lang="en-US" altLang="tr-TR" sz="2000" dirty="0">
              <a:solidFill>
                <a:srgbClr val="210BC3"/>
              </a:solidFill>
              <a:latin typeface="+mn-lt"/>
              <a:cs typeface="Times New Roman" pitchFamily="18" charset="0"/>
            </a:endParaRPr>
          </a:p>
        </p:txBody>
      </p:sp>
      <p:sp>
        <p:nvSpPr>
          <p:cNvPr id="7" name="6 Slayt Numarası Yer Tutucusu"/>
          <p:cNvSpPr>
            <a:spLocks noGrp="1"/>
          </p:cNvSpPr>
          <p:nvPr>
            <p:ph type="sldNum" sz="quarter" idx="10"/>
          </p:nvPr>
        </p:nvSpPr>
        <p:spPr/>
        <p:txBody>
          <a:bodyPr/>
          <a:lstStyle/>
          <a:p>
            <a:pPr>
              <a:defRPr/>
            </a:pPr>
            <a:fld id="{A3AD7BCC-4DE9-44B5-BFC8-BB4CB2B4596C}" type="slidenum">
              <a:rPr lang="tr-TR"/>
              <a:pPr>
                <a:defRPr/>
              </a:pPr>
              <a:t>17</a:t>
            </a:fld>
            <a:endParaRPr lang="tr-TR" dirty="0"/>
          </a:p>
        </p:txBody>
      </p:sp>
    </p:spTree>
  </p:cSld>
  <p:clrMapOvr>
    <a:masterClrMapping/>
  </p:clrMapOvr>
  <p:transition>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txBox="1">
            <a:spLocks noChangeArrowheads="1"/>
          </p:cNvSpPr>
          <p:nvPr/>
        </p:nvSpPr>
        <p:spPr bwMode="auto">
          <a:xfrm>
            <a:off x="827584" y="836712"/>
            <a:ext cx="5845150" cy="500062"/>
          </a:xfrm>
          <a:prstGeom prst="rect">
            <a:avLst/>
          </a:prstGeom>
          <a:noFill/>
          <a:ln w="9525">
            <a:noFill/>
            <a:miter lim="800000"/>
            <a:headEnd/>
            <a:tailEnd/>
          </a:ln>
        </p:spPr>
        <p:txBody>
          <a:bodyPr anchor="ctr"/>
          <a:lstStyle/>
          <a:p>
            <a:pPr>
              <a:lnSpc>
                <a:spcPct val="120000"/>
              </a:lnSpc>
              <a:spcBef>
                <a:spcPts val="438"/>
              </a:spcBef>
            </a:pPr>
            <a:r>
              <a:rPr lang="en-US" sz="2200" b="1" dirty="0">
                <a:solidFill>
                  <a:srgbClr val="C00000"/>
                </a:solidFill>
              </a:rPr>
              <a:t>Public Sector Debt</a:t>
            </a:r>
            <a:endParaRPr lang="tr-TR" sz="2200" b="1" dirty="0">
              <a:solidFill>
                <a:srgbClr val="C00000"/>
              </a:solidFill>
            </a:endParaRPr>
          </a:p>
        </p:txBody>
      </p:sp>
      <p:sp>
        <p:nvSpPr>
          <p:cNvPr id="5" name="Rectangle 3"/>
          <p:cNvSpPr txBox="1">
            <a:spLocks noChangeArrowheads="1"/>
          </p:cNvSpPr>
          <p:nvPr/>
        </p:nvSpPr>
        <p:spPr bwMode="auto">
          <a:xfrm>
            <a:off x="755576" y="1628800"/>
            <a:ext cx="7560840" cy="4536504"/>
          </a:xfrm>
          <a:prstGeom prst="rect">
            <a:avLst/>
          </a:prstGeom>
          <a:noFill/>
          <a:ln w="9525">
            <a:noFill/>
            <a:miter lim="800000"/>
            <a:headEnd/>
            <a:tailEnd/>
          </a:ln>
        </p:spPr>
        <p:txBody>
          <a:bodyPr/>
          <a:lstStyle/>
          <a:p>
            <a:pPr algn="just">
              <a:spcBef>
                <a:spcPts val="432"/>
              </a:spcBef>
              <a:defRPr/>
            </a:pPr>
            <a:r>
              <a:rPr lang="en-US" sz="2000" b="1" dirty="0" smtClean="0">
                <a:solidFill>
                  <a:srgbClr val="333399"/>
                </a:solidFill>
                <a:latin typeface="+mn-lt"/>
                <a:cs typeface="Arial" pitchFamily="34" charset="0"/>
              </a:rPr>
              <a:t>Current Situation</a:t>
            </a:r>
            <a:r>
              <a:rPr lang="en-US" altLang="tr-TR" sz="2000" b="1" dirty="0" smtClean="0">
                <a:solidFill>
                  <a:srgbClr val="333399"/>
                </a:solidFill>
                <a:latin typeface="+mn-lt"/>
                <a:cs typeface="Arial" pitchFamily="34" charset="0"/>
              </a:rPr>
              <a:t>  </a:t>
            </a:r>
          </a:p>
          <a:p>
            <a:pPr algn="just">
              <a:spcBef>
                <a:spcPts val="432"/>
              </a:spcBef>
              <a:defRPr/>
            </a:pPr>
            <a:endParaRPr lang="en-US" altLang="tr-TR" sz="2000" dirty="0" smtClean="0">
              <a:solidFill>
                <a:srgbClr val="210BC3"/>
              </a:solidFill>
              <a:cs typeface="Times New Roman" pitchFamily="18" charset="0"/>
            </a:endParaRPr>
          </a:p>
          <a:p>
            <a:pPr algn="just">
              <a:spcBef>
                <a:spcPts val="432"/>
              </a:spcBef>
              <a:buFont typeface="Arial" pitchFamily="34" charset="0"/>
              <a:buChar char="•"/>
              <a:defRPr/>
            </a:pPr>
            <a:r>
              <a:rPr lang="en-US" altLang="tr-TR" sz="2000" dirty="0" smtClean="0">
                <a:solidFill>
                  <a:srgbClr val="210BC3"/>
                </a:solidFill>
                <a:latin typeface="+mn-lt"/>
                <a:cs typeface="Times New Roman" pitchFamily="18" charset="0"/>
              </a:rPr>
              <a:t>  Turkey </a:t>
            </a:r>
            <a:r>
              <a:rPr lang="en-US" altLang="tr-TR" sz="2000" dirty="0">
                <a:solidFill>
                  <a:srgbClr val="210BC3"/>
                </a:solidFill>
                <a:latin typeface="+mn-lt"/>
                <a:cs typeface="Times New Roman" pitchFamily="18" charset="0"/>
              </a:rPr>
              <a:t>reports central government debt stock by maturity, instrument type, currency of denomination and residence of the creditor on a quarterly basis.</a:t>
            </a:r>
          </a:p>
          <a:p>
            <a:pPr algn="just">
              <a:spcBef>
                <a:spcPts val="432"/>
              </a:spcBef>
              <a:buFont typeface="Arial" pitchFamily="34" charset="0"/>
              <a:buChar char="•"/>
              <a:defRPr/>
            </a:pPr>
            <a:endParaRPr lang="en-US" altLang="tr-TR" sz="2000" dirty="0">
              <a:solidFill>
                <a:srgbClr val="210BC3"/>
              </a:solidFill>
              <a:latin typeface="+mn-lt"/>
              <a:cs typeface="Times New Roman" pitchFamily="18" charset="0"/>
            </a:endParaRPr>
          </a:p>
          <a:p>
            <a:pPr algn="just">
              <a:spcBef>
                <a:spcPts val="432"/>
              </a:spcBef>
              <a:buFont typeface="Arial" pitchFamily="34" charset="0"/>
              <a:buChar char="•"/>
              <a:defRPr/>
            </a:pPr>
            <a:r>
              <a:rPr lang="en-US" altLang="tr-TR" sz="2000" dirty="0" smtClean="0">
                <a:solidFill>
                  <a:srgbClr val="210BC3"/>
                </a:solidFill>
                <a:latin typeface="+mn-lt"/>
                <a:cs typeface="Times New Roman" pitchFamily="18" charset="0"/>
              </a:rPr>
              <a:t>  Debt </a:t>
            </a:r>
            <a:r>
              <a:rPr lang="en-US" altLang="tr-TR" sz="2000" dirty="0">
                <a:solidFill>
                  <a:srgbClr val="210BC3"/>
                </a:solidFill>
                <a:latin typeface="+mn-lt"/>
                <a:cs typeface="Times New Roman" pitchFamily="18" charset="0"/>
              </a:rPr>
              <a:t>instruments includes SDR, currency and deposits, debt securities and loans. </a:t>
            </a:r>
          </a:p>
          <a:p>
            <a:pPr algn="just">
              <a:spcBef>
                <a:spcPts val="432"/>
              </a:spcBef>
              <a:buFont typeface="Arial" pitchFamily="34" charset="0"/>
              <a:buChar char="•"/>
              <a:defRPr/>
            </a:pPr>
            <a:endParaRPr lang="en-US" altLang="tr-TR" sz="2000" dirty="0">
              <a:solidFill>
                <a:srgbClr val="210BC3"/>
              </a:solidFill>
              <a:latin typeface="+mn-lt"/>
              <a:cs typeface="Times New Roman" pitchFamily="18" charset="0"/>
            </a:endParaRPr>
          </a:p>
          <a:p>
            <a:pPr algn="just">
              <a:spcBef>
                <a:spcPts val="432"/>
              </a:spcBef>
              <a:buFont typeface="Arial" pitchFamily="34" charset="0"/>
              <a:buChar char="•"/>
              <a:defRPr/>
            </a:pPr>
            <a:r>
              <a:rPr lang="en-US" altLang="tr-TR" sz="2000" dirty="0" smtClean="0">
                <a:solidFill>
                  <a:srgbClr val="210BC3"/>
                </a:solidFill>
                <a:latin typeface="+mn-lt"/>
                <a:cs typeface="Times New Roman" pitchFamily="18" charset="0"/>
              </a:rPr>
              <a:t>  Central </a:t>
            </a:r>
            <a:r>
              <a:rPr lang="en-US" altLang="tr-TR" sz="2000" dirty="0">
                <a:solidFill>
                  <a:srgbClr val="210BC3"/>
                </a:solidFill>
                <a:latin typeface="+mn-lt"/>
                <a:cs typeface="Times New Roman" pitchFamily="18" charset="0"/>
              </a:rPr>
              <a:t>government debt stock at nominal value is available since 2014 Q1.</a:t>
            </a:r>
          </a:p>
        </p:txBody>
      </p:sp>
      <p:sp>
        <p:nvSpPr>
          <p:cNvPr id="7" name="6 Slayt Numarası Yer Tutucusu"/>
          <p:cNvSpPr>
            <a:spLocks noGrp="1"/>
          </p:cNvSpPr>
          <p:nvPr>
            <p:ph type="sldNum" sz="quarter" idx="10"/>
          </p:nvPr>
        </p:nvSpPr>
        <p:spPr/>
        <p:txBody>
          <a:bodyPr/>
          <a:lstStyle/>
          <a:p>
            <a:pPr>
              <a:defRPr/>
            </a:pPr>
            <a:fld id="{A3AD7BCC-4DE9-44B5-BFC8-BB4CB2B4596C}" type="slidenum">
              <a:rPr lang="tr-TR"/>
              <a:pPr>
                <a:defRPr/>
              </a:pPr>
              <a:t>18</a:t>
            </a:fld>
            <a:endParaRPr lang="tr-TR" dirty="0"/>
          </a:p>
        </p:txBody>
      </p:sp>
    </p:spTree>
  </p:cSld>
  <p:clrMapOvr>
    <a:masterClrMapping/>
  </p:clrMapOvr>
  <p:transition>
    <p:wheel spokes="8"/>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İçerik Yer Tutucusu 2"/>
          <p:cNvSpPr>
            <a:spLocks noGrp="1"/>
          </p:cNvSpPr>
          <p:nvPr/>
        </p:nvSpPr>
        <p:spPr bwMode="auto">
          <a:xfrm>
            <a:off x="611560" y="765175"/>
            <a:ext cx="8013328" cy="431577"/>
          </a:xfrm>
          <a:prstGeom prst="rect">
            <a:avLst/>
          </a:prstGeom>
          <a:noFill/>
          <a:ln w="9525">
            <a:noFill/>
            <a:miter lim="800000"/>
            <a:headEnd/>
            <a:tailEnd/>
          </a:ln>
        </p:spPr>
        <p:txBody>
          <a:bodyPr/>
          <a:lstStyle/>
          <a:p>
            <a:pPr algn="ctr">
              <a:spcBef>
                <a:spcPct val="20000"/>
              </a:spcBef>
              <a:buFont typeface="Arial" charset="0"/>
              <a:buNone/>
            </a:pPr>
            <a:r>
              <a:rPr lang="en-US" sz="2200" b="1" dirty="0" smtClean="0">
                <a:solidFill>
                  <a:srgbClr val="C00000"/>
                </a:solidFill>
              </a:rPr>
              <a:t>Future Work</a:t>
            </a:r>
            <a:endParaRPr lang="en-US" sz="2200" b="1" dirty="0">
              <a:solidFill>
                <a:srgbClr val="C00000"/>
              </a:solidFill>
            </a:endParaRPr>
          </a:p>
        </p:txBody>
      </p:sp>
      <p:sp>
        <p:nvSpPr>
          <p:cNvPr id="13" name="Rectangle 3"/>
          <p:cNvSpPr/>
          <p:nvPr/>
        </p:nvSpPr>
        <p:spPr>
          <a:xfrm>
            <a:off x="899592" y="1484785"/>
            <a:ext cx="7416824" cy="4136517"/>
          </a:xfrm>
          <a:prstGeom prst="rect">
            <a:avLst/>
          </a:prstGeom>
        </p:spPr>
        <p:txBody>
          <a:bodyPr wrap="square">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Supply and Use Tables for 2012 will be finalized</a:t>
            </a:r>
          </a:p>
          <a:p>
            <a:pPr marL="342900" indent="-342900" algn="just">
              <a:spcBef>
                <a:spcPct val="20000"/>
              </a:spcBef>
              <a:buFont typeface="Arial" pitchFamily="34" charset="0"/>
              <a:buChar char="•"/>
              <a:defRPr/>
            </a:pPr>
            <a:endParaRPr lang="en-US" altLang="tr-TR" sz="1000" dirty="0" smtClean="0">
              <a:solidFill>
                <a:srgbClr val="210BC3"/>
              </a:solidFill>
              <a:cs typeface="Times New Roman" pitchFamily="18" charset="0"/>
            </a:endParaRPr>
          </a:p>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The base year will be changed</a:t>
            </a:r>
          </a:p>
          <a:p>
            <a:pPr marL="342900" indent="-342900" algn="just">
              <a:spcBef>
                <a:spcPct val="20000"/>
              </a:spcBef>
              <a:buFont typeface="Arial" pitchFamily="34" charset="0"/>
              <a:buChar char="•"/>
              <a:defRPr/>
            </a:pPr>
            <a:endParaRPr lang="en-US" altLang="tr-TR" sz="1000" dirty="0" smtClean="0">
              <a:solidFill>
                <a:srgbClr val="210BC3"/>
              </a:solidFill>
              <a:cs typeface="Times New Roman" pitchFamily="18" charset="0"/>
            </a:endParaRPr>
          </a:p>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Quarterly estimates will be improved</a:t>
            </a:r>
          </a:p>
          <a:p>
            <a:pPr marL="342900" indent="-342900" algn="just">
              <a:spcBef>
                <a:spcPct val="20000"/>
              </a:spcBef>
              <a:buFont typeface="Arial" pitchFamily="34" charset="0"/>
              <a:buChar char="•"/>
              <a:defRPr/>
            </a:pPr>
            <a:endParaRPr lang="en-US" altLang="tr-TR" sz="1000" dirty="0" smtClean="0">
              <a:solidFill>
                <a:srgbClr val="210BC3"/>
              </a:solidFill>
              <a:cs typeface="Times New Roman" pitchFamily="18" charset="0"/>
            </a:endParaRPr>
          </a:p>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Independent annual GDP will be estimated</a:t>
            </a:r>
          </a:p>
          <a:p>
            <a:pPr marL="342900" indent="-342900" algn="just">
              <a:spcBef>
                <a:spcPct val="20000"/>
              </a:spcBef>
              <a:buFont typeface="Arial" pitchFamily="34" charset="0"/>
              <a:buChar char="•"/>
              <a:defRPr/>
            </a:pPr>
            <a:endParaRPr lang="en-US" altLang="tr-TR" sz="1000" dirty="0" smtClean="0">
              <a:solidFill>
                <a:srgbClr val="210BC3"/>
              </a:solidFill>
              <a:cs typeface="Times New Roman" pitchFamily="18" charset="0"/>
            </a:endParaRPr>
          </a:p>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Institutional sector accounts will be constructed</a:t>
            </a:r>
          </a:p>
          <a:p>
            <a:pPr marL="342900" indent="-342900" algn="just">
              <a:spcBef>
                <a:spcPct val="20000"/>
              </a:spcBef>
              <a:buFont typeface="Arial" pitchFamily="34" charset="0"/>
              <a:buChar char="•"/>
              <a:defRPr/>
            </a:pPr>
            <a:endParaRPr lang="en-US" altLang="tr-TR" sz="1000" dirty="0" smtClean="0">
              <a:solidFill>
                <a:srgbClr val="210BC3"/>
              </a:solidFill>
              <a:cs typeface="Times New Roman" pitchFamily="18" charset="0"/>
            </a:endParaRPr>
          </a:p>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Quarterly FA</a:t>
            </a:r>
          </a:p>
          <a:p>
            <a:pPr marL="342900" indent="-342900" algn="just">
              <a:spcBef>
                <a:spcPct val="20000"/>
              </a:spcBef>
              <a:buFont typeface="Arial" pitchFamily="34" charset="0"/>
              <a:buChar char="•"/>
              <a:defRPr/>
            </a:pPr>
            <a:endParaRPr lang="en-US" altLang="tr-TR" sz="1000" dirty="0" smtClean="0">
              <a:solidFill>
                <a:srgbClr val="210BC3"/>
              </a:solidFill>
              <a:cs typeface="Times New Roman" pitchFamily="18" charset="0"/>
            </a:endParaRPr>
          </a:p>
          <a:p>
            <a:pPr marL="342900" indent="-342900" algn="just">
              <a:spcBef>
                <a:spcPct val="20000"/>
              </a:spcBef>
              <a:buFont typeface="Arial" pitchFamily="34" charset="0"/>
              <a:buChar char="•"/>
              <a:defRPr/>
            </a:pPr>
            <a:r>
              <a:rPr lang="en-US" altLang="tr-TR" dirty="0" smtClean="0">
                <a:solidFill>
                  <a:srgbClr val="210BC3"/>
                </a:solidFill>
                <a:cs typeface="Times New Roman" pitchFamily="18" charset="0"/>
              </a:rPr>
              <a:t>Quarterly GFS</a:t>
            </a:r>
          </a:p>
          <a:p>
            <a:pPr marL="342900" indent="-342900" algn="just">
              <a:spcBef>
                <a:spcPct val="20000"/>
              </a:spcBef>
              <a:buFont typeface="Arial" pitchFamily="34" charset="0"/>
              <a:buChar char="•"/>
              <a:defRPr/>
            </a:pPr>
            <a:endParaRPr lang="tr-TR" dirty="0" smtClean="0"/>
          </a:p>
          <a:p>
            <a:pPr marL="342900" indent="-342900" algn="just">
              <a:spcBef>
                <a:spcPct val="20000"/>
              </a:spcBef>
              <a:defRPr/>
            </a:pPr>
            <a:endParaRPr lang="tr-TR" b="1" u="sng" dirty="0" smtClean="0">
              <a:solidFill>
                <a:srgbClr val="333399"/>
              </a:solidFill>
              <a:cs typeface="Arial" pitchFamily="34" charset="0"/>
            </a:endParaRPr>
          </a:p>
        </p:txBody>
      </p:sp>
      <p:sp>
        <p:nvSpPr>
          <p:cNvPr id="5" name="4 Slayt Numarası Yer Tutucusu"/>
          <p:cNvSpPr>
            <a:spLocks noGrp="1"/>
          </p:cNvSpPr>
          <p:nvPr>
            <p:ph type="sldNum" sz="quarter" idx="10"/>
          </p:nvPr>
        </p:nvSpPr>
        <p:spPr/>
        <p:txBody>
          <a:bodyPr/>
          <a:lstStyle/>
          <a:p>
            <a:pPr>
              <a:defRPr/>
            </a:pPr>
            <a:fld id="{28A3C937-2776-4041-A9AE-BCDA524A7D42}" type="slidenum">
              <a:rPr lang="tr-TR"/>
              <a:pPr>
                <a:defRPr/>
              </a:pPr>
              <a:t>19</a:t>
            </a:fld>
            <a:endParaRPr lang="tr-TR" dirty="0"/>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457200" y="836613"/>
            <a:ext cx="8229600" cy="5184775"/>
          </a:xfrm>
          <a:prstGeom prst="rect">
            <a:avLst/>
          </a:prstGeom>
        </p:spPr>
        <p:txBody>
          <a:bodyPr>
            <a:norm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defRPr/>
            </a:pPr>
            <a:r>
              <a:rPr lang="en-US" sz="3100" b="1" kern="0" dirty="0" smtClean="0">
                <a:solidFill>
                  <a:schemeClr val="accent6"/>
                </a:solidFill>
                <a:cs typeface="Arial" pitchFamily="34" charset="0"/>
              </a:rPr>
              <a:t>Content</a:t>
            </a:r>
          </a:p>
          <a:p>
            <a:pPr indent="446088" algn="l">
              <a:lnSpc>
                <a:spcPct val="150000"/>
              </a:lnSpc>
              <a:buFont typeface="Arial" pitchFamily="34" charset="0"/>
              <a:buChar char="•"/>
              <a:defRPr/>
            </a:pPr>
            <a:endParaRPr lang="en-US" sz="1000" dirty="0" smtClean="0"/>
          </a:p>
          <a:p>
            <a:pPr marL="900113" indent="-454025" algn="l">
              <a:lnSpc>
                <a:spcPct val="150000"/>
              </a:lnSpc>
              <a:buFont typeface="Arial" pitchFamily="34" charset="0"/>
              <a:buChar char="•"/>
              <a:defRPr/>
            </a:pPr>
            <a:r>
              <a:rPr lang="en-US" sz="2400" dirty="0" smtClean="0">
                <a:solidFill>
                  <a:srgbClr val="210BC3"/>
                </a:solidFill>
              </a:rPr>
              <a:t>Turkish Statistical System:</a:t>
            </a:r>
          </a:p>
          <a:p>
            <a:pPr marL="1357313" lvl="1" indent="-454025" algn="l">
              <a:lnSpc>
                <a:spcPct val="150000"/>
              </a:lnSpc>
              <a:buFont typeface="Arial" pitchFamily="34" charset="0"/>
              <a:buChar char="•"/>
              <a:defRPr/>
            </a:pPr>
            <a:r>
              <a:rPr lang="en-US" sz="2000" dirty="0" smtClean="0">
                <a:solidFill>
                  <a:srgbClr val="210BC3"/>
                </a:solidFill>
              </a:rPr>
              <a:t>Statistical Law, </a:t>
            </a:r>
            <a:r>
              <a:rPr lang="en-US" sz="2000" dirty="0" smtClean="0">
                <a:solidFill>
                  <a:srgbClr val="210BC3"/>
                </a:solidFill>
                <a:cs typeface="+mn-cs"/>
              </a:rPr>
              <a:t>Official Statistical Program</a:t>
            </a:r>
          </a:p>
          <a:p>
            <a:pPr marL="1357313" lvl="1" indent="-454025" algn="l">
              <a:lnSpc>
                <a:spcPct val="150000"/>
              </a:lnSpc>
              <a:buFont typeface="Arial" pitchFamily="34" charset="0"/>
              <a:buChar char="•"/>
              <a:defRPr/>
            </a:pPr>
            <a:r>
              <a:rPr lang="en-US" sz="2000" dirty="0" smtClean="0">
                <a:solidFill>
                  <a:srgbClr val="210BC3"/>
                </a:solidFill>
                <a:cs typeface="+mn-cs"/>
              </a:rPr>
              <a:t>Strategic Plan and Annual Programs</a:t>
            </a:r>
          </a:p>
          <a:p>
            <a:pPr marL="900113" lvl="1" indent="-454025" algn="l">
              <a:lnSpc>
                <a:spcPct val="150000"/>
              </a:lnSpc>
              <a:buFont typeface="Arial" pitchFamily="34" charset="0"/>
              <a:buChar char="•"/>
              <a:defRPr/>
            </a:pPr>
            <a:r>
              <a:rPr lang="en-US" sz="2400" dirty="0" smtClean="0">
                <a:solidFill>
                  <a:srgbClr val="210BC3"/>
                </a:solidFill>
                <a:cs typeface="+mn-cs"/>
              </a:rPr>
              <a:t>Implementation </a:t>
            </a:r>
            <a:r>
              <a:rPr lang="en-US" sz="2400" dirty="0" smtClean="0">
                <a:solidFill>
                  <a:srgbClr val="210BC3"/>
                </a:solidFill>
              </a:rPr>
              <a:t>Stages </a:t>
            </a:r>
            <a:r>
              <a:rPr lang="en-US" sz="2400" dirty="0" smtClean="0">
                <a:solidFill>
                  <a:srgbClr val="210BC3"/>
                </a:solidFill>
                <a:cs typeface="+mn-cs"/>
              </a:rPr>
              <a:t>of SNA-2008 / ESA-2010</a:t>
            </a:r>
          </a:p>
          <a:p>
            <a:pPr marL="900113" lvl="1" indent="-454025" algn="l">
              <a:lnSpc>
                <a:spcPct val="150000"/>
              </a:lnSpc>
              <a:buFont typeface="Arial" pitchFamily="34" charset="0"/>
              <a:buChar char="•"/>
              <a:defRPr/>
            </a:pPr>
            <a:r>
              <a:rPr lang="en-US" sz="2400" dirty="0" smtClean="0">
                <a:solidFill>
                  <a:srgbClr val="210BC3"/>
                </a:solidFill>
                <a:cs typeface="+mn-cs"/>
              </a:rPr>
              <a:t>Road Map</a:t>
            </a:r>
          </a:p>
          <a:p>
            <a:pPr marL="900113" lvl="1" indent="-454025" algn="l">
              <a:lnSpc>
                <a:spcPct val="150000"/>
              </a:lnSpc>
              <a:buFont typeface="Arial" pitchFamily="34" charset="0"/>
              <a:buChar char="•"/>
              <a:defRPr/>
            </a:pPr>
            <a:r>
              <a:rPr lang="en-US" sz="2400" dirty="0" smtClean="0">
                <a:solidFill>
                  <a:srgbClr val="210BC3"/>
                </a:solidFill>
                <a:cs typeface="+mn-cs"/>
              </a:rPr>
              <a:t>Links with BPM6 and GFS</a:t>
            </a:r>
          </a:p>
          <a:p>
            <a:pPr marL="900113" lvl="1" indent="-454025" algn="l">
              <a:lnSpc>
                <a:spcPct val="150000"/>
              </a:lnSpc>
              <a:buFont typeface="Arial" pitchFamily="34" charset="0"/>
              <a:buChar char="•"/>
              <a:defRPr/>
            </a:pPr>
            <a:r>
              <a:rPr lang="en-US" sz="2400" dirty="0" smtClean="0">
                <a:solidFill>
                  <a:srgbClr val="210BC3"/>
                </a:solidFill>
                <a:cs typeface="+mn-cs"/>
              </a:rPr>
              <a:t>Future Work</a:t>
            </a:r>
          </a:p>
        </p:txBody>
      </p:sp>
      <p:sp>
        <p:nvSpPr>
          <p:cNvPr id="4" name="3 Slayt Numarası Yer Tutucusu"/>
          <p:cNvSpPr>
            <a:spLocks noGrp="1"/>
          </p:cNvSpPr>
          <p:nvPr>
            <p:ph type="sldNum" sz="quarter" idx="10"/>
          </p:nvPr>
        </p:nvSpPr>
        <p:spPr>
          <a:xfrm>
            <a:off x="8737600" y="6381750"/>
            <a:ext cx="406400" cy="476250"/>
          </a:xfrm>
        </p:spPr>
        <p:txBody>
          <a:bodyPr/>
          <a:lstStyle/>
          <a:p>
            <a:pPr>
              <a:defRPr/>
            </a:pPr>
            <a:fld id="{FF3792B0-FFCE-41AE-88BF-823AA875D783}" type="slidenum">
              <a:rPr lang="tr-TR">
                <a:solidFill>
                  <a:schemeClr val="tx1"/>
                </a:solidFill>
              </a:rPr>
              <a:pPr>
                <a:defRPr/>
              </a:pPr>
              <a:t>2</a:t>
            </a:fld>
            <a:endParaRPr lang="tr-TR" dirty="0">
              <a:solidFill>
                <a:schemeClr val="tx1"/>
              </a:solidFill>
            </a:endParaRPr>
          </a:p>
        </p:txBody>
      </p:sp>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8"/>
          <p:cNvSpPr>
            <a:spLocks noChangeArrowheads="1"/>
          </p:cNvSpPr>
          <p:nvPr/>
        </p:nvSpPr>
        <p:spPr bwMode="auto">
          <a:xfrm>
            <a:off x="8820150" y="6453188"/>
            <a:ext cx="71438" cy="144462"/>
          </a:xfrm>
          <a:prstGeom prst="rect">
            <a:avLst/>
          </a:prstGeom>
          <a:noFill/>
          <a:ln w="9525">
            <a:noFill/>
            <a:miter lim="800000"/>
            <a:headEnd/>
            <a:tailEnd/>
          </a:ln>
        </p:spPr>
        <p:txBody>
          <a:bodyPr wrap="none" anchor="ctr"/>
          <a:lstStyle/>
          <a:p>
            <a:pPr algn="ctr">
              <a:defRPr/>
            </a:pPr>
            <a:endParaRPr lang="en-GB" sz="1200" dirty="0">
              <a:solidFill>
                <a:schemeClr val="accent2"/>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Content Placeholder 2"/>
          <p:cNvSpPr txBox="1">
            <a:spLocks/>
          </p:cNvSpPr>
          <p:nvPr/>
        </p:nvSpPr>
        <p:spPr>
          <a:xfrm>
            <a:off x="611188" y="2781300"/>
            <a:ext cx="7772400" cy="1049338"/>
          </a:xfrm>
          <a:prstGeom prst="rect">
            <a:avLst/>
          </a:prstGeom>
        </p:spPr>
        <p:txBody>
          <a:bodyPr>
            <a:normAutofit/>
          </a:bodyPr>
          <a:lstStyle/>
          <a:p>
            <a:pPr algn="ctr" eaLnBrk="0" hangingPunct="0">
              <a:defRPr/>
            </a:pPr>
            <a:r>
              <a:rPr lang="en-US" sz="3600" b="1" i="1" kern="0" dirty="0">
                <a:solidFill>
                  <a:srgbClr val="333399"/>
                </a:solidFill>
                <a:latin typeface="Arial" pitchFamily="34" charset="0"/>
                <a:ea typeface="+mj-ea"/>
                <a:cs typeface="Arial" pitchFamily="34" charset="0"/>
              </a:rPr>
              <a:t>Thank You…</a:t>
            </a:r>
          </a:p>
        </p:txBody>
      </p:sp>
      <p:sp>
        <p:nvSpPr>
          <p:cNvPr id="4" name="3 Slayt Numarası Yer Tutucusu"/>
          <p:cNvSpPr>
            <a:spLocks noGrp="1"/>
          </p:cNvSpPr>
          <p:nvPr>
            <p:ph type="sldNum" sz="quarter" idx="10"/>
          </p:nvPr>
        </p:nvSpPr>
        <p:spPr/>
        <p:txBody>
          <a:bodyPr/>
          <a:lstStyle/>
          <a:p>
            <a:pPr>
              <a:defRPr/>
            </a:pPr>
            <a:fld id="{B9D31AFF-1181-41E9-A417-7400F365A51B}" type="slidenum">
              <a:rPr lang="tr-TR"/>
              <a:pPr>
                <a:defRPr/>
              </a:pPr>
              <a:t>20</a:t>
            </a:fld>
            <a:endParaRPr lang="tr-TR" dirty="0"/>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446856" y="836613"/>
            <a:ext cx="8229600" cy="5184775"/>
          </a:xfrm>
          <a:prstGeom prst="rect">
            <a:avLst/>
          </a:prstGeom>
        </p:spPr>
        <p:txBody>
          <a:bodyPr>
            <a:normAutofit fontScale="92500" lnSpcReduction="20000"/>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defRPr/>
            </a:pPr>
            <a:r>
              <a:rPr lang="en-US" sz="2600" b="1" kern="0" dirty="0" smtClean="0">
                <a:solidFill>
                  <a:schemeClr val="accent6"/>
                </a:solidFill>
                <a:cs typeface="Arial" pitchFamily="34" charset="0"/>
              </a:rPr>
              <a:t>	</a:t>
            </a:r>
          </a:p>
          <a:p>
            <a:pPr algn="l">
              <a:defRPr/>
            </a:pPr>
            <a:r>
              <a:rPr lang="en-US" sz="2600" b="1" kern="0" dirty="0" smtClean="0">
                <a:solidFill>
                  <a:schemeClr val="accent6"/>
                </a:solidFill>
                <a:cs typeface="Arial" pitchFamily="34" charset="0"/>
              </a:rPr>
              <a:t>	Turkish Statistical System</a:t>
            </a:r>
          </a:p>
          <a:p>
            <a:pPr indent="446088" algn="l">
              <a:lnSpc>
                <a:spcPct val="150000"/>
              </a:lnSpc>
              <a:buFont typeface="Arial" pitchFamily="34" charset="0"/>
              <a:buChar char="•"/>
              <a:defRPr/>
            </a:pPr>
            <a:endParaRPr lang="en-US" sz="2000" dirty="0" smtClean="0"/>
          </a:p>
          <a:p>
            <a:pPr algn="just"/>
            <a:r>
              <a:rPr lang="en-US" sz="2600" dirty="0" smtClean="0">
                <a:ea typeface="Times New Roman" pitchFamily="18" charset="0"/>
                <a:cs typeface="Tahoma" pitchFamily="34" charset="0"/>
              </a:rPr>
              <a:t>	</a:t>
            </a:r>
            <a:r>
              <a:rPr lang="en-US" sz="2600" dirty="0" smtClean="0">
                <a:solidFill>
                  <a:srgbClr val="210BC3"/>
                </a:solidFill>
                <a:ea typeface="Times New Roman" pitchFamily="18" charset="0"/>
                <a:cs typeface="Tahoma" pitchFamily="34" charset="0"/>
              </a:rPr>
              <a:t>In the Turkish </a:t>
            </a:r>
            <a:r>
              <a:rPr lang="en-US" sz="2600" b="1" dirty="0" smtClean="0">
                <a:solidFill>
                  <a:srgbClr val="210BC3"/>
                </a:solidFill>
                <a:ea typeface="Times New Roman" pitchFamily="18" charset="0"/>
                <a:cs typeface="Tahoma" pitchFamily="34" charset="0"/>
              </a:rPr>
              <a:t>Statistical Law</a:t>
            </a:r>
            <a:r>
              <a:rPr lang="en-US" sz="2600" dirty="0" smtClean="0">
                <a:solidFill>
                  <a:srgbClr val="210BC3"/>
                </a:solidFill>
                <a:ea typeface="Times New Roman" pitchFamily="18" charset="0"/>
                <a:cs typeface="Tahoma" pitchFamily="34" charset="0"/>
              </a:rPr>
              <a:t>, regulations made on; </a:t>
            </a:r>
          </a:p>
          <a:p>
            <a:pPr algn="just"/>
            <a:endParaRPr lang="en-US" sz="2600" dirty="0" smtClean="0">
              <a:solidFill>
                <a:srgbClr val="210BC3"/>
              </a:solidFill>
              <a:ea typeface="Times New Roman" pitchFamily="18" charset="0"/>
              <a:cs typeface="Tahoma" pitchFamily="34" charset="0"/>
            </a:endParaRP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Statistical Council, </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Official Statistics Programme, </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Organizational structure, </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Access to administrative data, </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Principles on the national register systems, </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Confidentiality of information,</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Rights of the statistical units (respondents),</a:t>
            </a:r>
          </a:p>
          <a:p>
            <a:pPr marL="720725" algn="just">
              <a:spcBef>
                <a:spcPct val="10000"/>
              </a:spcBef>
              <a:spcAft>
                <a:spcPct val="10000"/>
              </a:spcAft>
              <a:buFont typeface="Wingdings" pitchFamily="2" charset="2"/>
              <a:buChar char="§"/>
            </a:pPr>
            <a:r>
              <a:rPr lang="en-US" sz="2600" dirty="0" smtClean="0">
                <a:solidFill>
                  <a:srgbClr val="210BC3"/>
                </a:solidFill>
                <a:ea typeface="Times New Roman" pitchFamily="18" charset="0"/>
                <a:cs typeface="Tahoma" pitchFamily="34" charset="0"/>
              </a:rPr>
              <a:t> Scientific and technical autonomy,</a:t>
            </a:r>
            <a:endParaRPr lang="en-US" sz="2600" b="1" u="sng" kern="0" dirty="0" smtClean="0">
              <a:solidFill>
                <a:srgbClr val="210BC3"/>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3</a:t>
            </a:fld>
            <a:endParaRPr lang="tr-TR"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1043608" y="1124744"/>
            <a:ext cx="7056784" cy="4536504"/>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indent="-277813" algn="l">
              <a:defRPr/>
            </a:pPr>
            <a:r>
              <a:rPr lang="en-US" sz="2600" b="1" kern="0" dirty="0" smtClean="0">
                <a:solidFill>
                  <a:schemeClr val="accent6"/>
                </a:solidFill>
                <a:cs typeface="Arial" pitchFamily="34" charset="0"/>
              </a:rPr>
              <a:t>Official Statistical </a:t>
            </a:r>
            <a:r>
              <a:rPr lang="tr-TR" sz="2600" b="1" kern="0" dirty="0" smtClean="0">
                <a:solidFill>
                  <a:schemeClr val="accent6"/>
                </a:solidFill>
                <a:cs typeface="Arial" pitchFamily="34" charset="0"/>
              </a:rPr>
              <a:t>Programme</a:t>
            </a:r>
          </a:p>
          <a:p>
            <a:pPr marL="360363">
              <a:spcBef>
                <a:spcPts val="0"/>
              </a:spcBef>
              <a:defRPr/>
            </a:pPr>
            <a:endParaRPr lang="tr-TR" sz="2000" b="1" kern="0" dirty="0" smtClean="0">
              <a:solidFill>
                <a:schemeClr val="accent6"/>
              </a:solidFill>
              <a:cs typeface="Arial" pitchFamily="34" charset="0"/>
            </a:endParaRPr>
          </a:p>
          <a:p>
            <a:pPr marL="82550" algn="just"/>
            <a:r>
              <a:rPr lang="en-US" sz="2200" dirty="0" smtClean="0">
                <a:solidFill>
                  <a:srgbClr val="210BC3"/>
                </a:solidFill>
              </a:rPr>
              <a:t>The Official Statistics Programme, based on the Statistics Law </a:t>
            </a:r>
            <a:r>
              <a:rPr lang="tr-TR" sz="2200" dirty="0" smtClean="0">
                <a:solidFill>
                  <a:srgbClr val="210BC3"/>
                </a:solidFill>
              </a:rPr>
              <a:t>i</a:t>
            </a:r>
            <a:r>
              <a:rPr lang="en-US" sz="2200" dirty="0" smtClean="0">
                <a:solidFill>
                  <a:srgbClr val="210BC3"/>
                </a:solidFill>
              </a:rPr>
              <a:t>s prepared for a 5-year-period in order to determine the basic principles and standards dealing with the production and dissemination of official statistics</a:t>
            </a:r>
            <a:r>
              <a:rPr lang="tr-TR" sz="2200" dirty="0" smtClean="0">
                <a:solidFill>
                  <a:srgbClr val="210BC3"/>
                </a:solidFill>
              </a:rPr>
              <a:t>. </a:t>
            </a:r>
          </a:p>
          <a:p>
            <a:pPr marL="82550" algn="just"/>
            <a:r>
              <a:rPr lang="tr-TR" sz="2200" dirty="0" smtClean="0">
                <a:solidFill>
                  <a:srgbClr val="210BC3"/>
                </a:solidFill>
              </a:rPr>
              <a:t>T</a:t>
            </a:r>
            <a:r>
              <a:rPr lang="en-US" sz="2200" dirty="0" smtClean="0">
                <a:solidFill>
                  <a:srgbClr val="210BC3"/>
                </a:solidFill>
              </a:rPr>
              <a:t>here are almost ten institutions in the subjects</a:t>
            </a:r>
            <a:r>
              <a:rPr lang="tr-TR" sz="2200" dirty="0" smtClean="0">
                <a:solidFill>
                  <a:srgbClr val="210BC3"/>
                </a:solidFill>
              </a:rPr>
              <a:t> of </a:t>
            </a:r>
            <a:r>
              <a:rPr lang="en-US" sz="2200" b="1" i="1" dirty="0" smtClean="0">
                <a:solidFill>
                  <a:srgbClr val="210BC3"/>
                </a:solidFill>
              </a:rPr>
              <a:t>national accounts and financial sector statistics </a:t>
            </a:r>
            <a:r>
              <a:rPr lang="en-US" sz="2200" dirty="0" smtClean="0">
                <a:solidFill>
                  <a:srgbClr val="210BC3"/>
                </a:solidFill>
              </a:rPr>
              <a:t>such as Central Bank, Ministry of Finance, Treasury and some regulatory bodies.</a:t>
            </a:r>
            <a:endParaRPr lang="en-US" sz="2000" b="1" u="sng" kern="0" dirty="0" smtClean="0">
              <a:solidFill>
                <a:srgbClr val="210BC3"/>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4</a:t>
            </a:fld>
            <a:endParaRPr lang="tr-TR" dirty="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1043608" y="1412776"/>
            <a:ext cx="7128792" cy="4104456"/>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Go</a:t>
            </a:r>
            <a:r>
              <a:rPr lang="tr-TR" sz="2600" b="1" kern="0" dirty="0" smtClean="0">
                <a:solidFill>
                  <a:schemeClr val="accent6"/>
                </a:solidFill>
                <a:cs typeface="Arial" pitchFamily="34" charset="0"/>
              </a:rPr>
              <a:t>a</a:t>
            </a:r>
            <a:r>
              <a:rPr lang="en-US" sz="2600" b="1" kern="0" dirty="0" smtClean="0">
                <a:solidFill>
                  <a:schemeClr val="accent6"/>
                </a:solidFill>
                <a:cs typeface="Arial" pitchFamily="34" charset="0"/>
              </a:rPr>
              <a:t>l</a:t>
            </a:r>
            <a:r>
              <a:rPr lang="tr-TR" sz="2600" b="1" kern="0" dirty="0" smtClean="0">
                <a:solidFill>
                  <a:schemeClr val="accent6"/>
                </a:solidFill>
                <a:cs typeface="Arial" pitchFamily="34" charset="0"/>
              </a:rPr>
              <a:t>s</a:t>
            </a:r>
            <a:r>
              <a:rPr lang="en-US" sz="2600" b="1" kern="0" dirty="0" smtClean="0">
                <a:solidFill>
                  <a:schemeClr val="accent6"/>
                </a:solidFill>
                <a:cs typeface="Arial" pitchFamily="34" charset="0"/>
              </a:rPr>
              <a:t> of Strategic Plan and Annual Programs</a:t>
            </a:r>
          </a:p>
          <a:p>
            <a:pPr marL="360363">
              <a:defRPr/>
            </a:pPr>
            <a:endParaRPr lang="en-US" sz="1000" b="1" kern="0" dirty="0" smtClean="0">
              <a:solidFill>
                <a:schemeClr val="accent6"/>
              </a:solidFill>
              <a:cs typeface="Arial" pitchFamily="34" charset="0"/>
            </a:endParaRPr>
          </a:p>
          <a:p>
            <a:pPr indent="263525" algn="l">
              <a:buFont typeface="Wingdings" pitchFamily="2" charset="2"/>
              <a:buChar char="§"/>
            </a:pPr>
            <a:r>
              <a:rPr lang="en-US" sz="2400" dirty="0" smtClean="0">
                <a:solidFill>
                  <a:srgbClr val="210BC3"/>
                </a:solidFill>
              </a:rPr>
              <a:t>Production of statistics in international standards</a:t>
            </a:r>
          </a:p>
          <a:p>
            <a:pPr indent="263525" algn="l"/>
            <a:r>
              <a:rPr lang="en-US" sz="2400" dirty="0" smtClean="0">
                <a:solidFill>
                  <a:srgbClr val="210BC3"/>
                </a:solidFill>
              </a:rPr>
              <a:t>(</a:t>
            </a:r>
            <a:r>
              <a:rPr lang="en-US" sz="2400" i="1" dirty="0" smtClean="0">
                <a:solidFill>
                  <a:srgbClr val="210BC3"/>
                </a:solidFill>
              </a:rPr>
              <a:t>every year different percentages, step by step</a:t>
            </a:r>
            <a:r>
              <a:rPr lang="en-US" sz="2400" dirty="0" smtClean="0">
                <a:solidFill>
                  <a:srgbClr val="210BC3"/>
                </a:solidFill>
              </a:rPr>
              <a:t>)</a:t>
            </a:r>
          </a:p>
          <a:p>
            <a:pPr indent="263525" algn="l">
              <a:buFont typeface="Wingdings" pitchFamily="2" charset="2"/>
              <a:buChar char="§"/>
            </a:pPr>
            <a:endParaRPr lang="tr-TR" sz="1000" dirty="0" smtClean="0">
              <a:solidFill>
                <a:srgbClr val="210BC3"/>
              </a:solidFill>
            </a:endParaRPr>
          </a:p>
          <a:p>
            <a:pPr indent="263525" algn="l">
              <a:buFont typeface="Wingdings" pitchFamily="2" charset="2"/>
              <a:buChar char="§"/>
            </a:pPr>
            <a:r>
              <a:rPr lang="en-US" sz="2400" dirty="0" smtClean="0">
                <a:solidFill>
                  <a:srgbClr val="210BC3"/>
                </a:solidFill>
              </a:rPr>
              <a:t>Improvement of institutional capacity</a:t>
            </a:r>
          </a:p>
          <a:p>
            <a:pPr indent="263525" algn="l">
              <a:buFont typeface="Wingdings" pitchFamily="2" charset="2"/>
              <a:buChar char="§"/>
            </a:pPr>
            <a:endParaRPr lang="tr-TR" sz="1000" dirty="0" smtClean="0">
              <a:solidFill>
                <a:srgbClr val="210BC3"/>
              </a:solidFill>
            </a:endParaRPr>
          </a:p>
          <a:p>
            <a:pPr indent="263525" algn="l">
              <a:buFont typeface="Wingdings" pitchFamily="2" charset="2"/>
              <a:buChar char="§"/>
            </a:pPr>
            <a:r>
              <a:rPr lang="en-US" sz="2400" dirty="0" smtClean="0">
                <a:solidFill>
                  <a:srgbClr val="210BC3"/>
                </a:solidFill>
              </a:rPr>
              <a:t>Improvement of cooperation with stakeholders</a:t>
            </a:r>
          </a:p>
          <a:p>
            <a:pPr indent="263525" algn="l"/>
            <a:r>
              <a:rPr lang="en-US" sz="2400" dirty="0" smtClean="0">
                <a:solidFill>
                  <a:srgbClr val="210BC3"/>
                </a:solidFill>
              </a:rPr>
              <a:t>(</a:t>
            </a:r>
            <a:r>
              <a:rPr lang="en-US" sz="2400" i="1" dirty="0" smtClean="0">
                <a:solidFill>
                  <a:srgbClr val="210BC3"/>
                </a:solidFill>
              </a:rPr>
              <a:t>different subjects for different institutions</a:t>
            </a:r>
            <a:r>
              <a:rPr lang="en-US" sz="2400" dirty="0" smtClean="0">
                <a:solidFill>
                  <a:srgbClr val="210BC3"/>
                </a:solidFill>
              </a:rPr>
              <a:t>)</a:t>
            </a:r>
            <a:r>
              <a:rPr lang="tr-TR" sz="2400" dirty="0" smtClean="0">
                <a:solidFill>
                  <a:srgbClr val="210BC3"/>
                </a:solidFill>
              </a:rPr>
              <a:t>.</a:t>
            </a:r>
            <a:endParaRPr lang="en-US" sz="2200" b="1" kern="0" dirty="0" smtClean="0">
              <a:solidFill>
                <a:schemeClr val="accent6"/>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5</a:t>
            </a:fld>
            <a:endParaRPr lang="tr-TR"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nip Diagonal Corner Rectangle 27"/>
          <p:cNvSpPr/>
          <p:nvPr/>
        </p:nvSpPr>
        <p:spPr>
          <a:xfrm>
            <a:off x="3643313" y="1928813"/>
            <a:ext cx="5151437" cy="1066800"/>
          </a:xfrm>
          <a:prstGeom prst="snip2DiagRect">
            <a:avLst>
              <a:gd name="adj1" fmla="val 0"/>
              <a:gd name="adj2" fmla="val 50000"/>
            </a:avLst>
          </a:prstGeom>
          <a:solidFill>
            <a:srgbClr val="4F81BD"/>
          </a:solidFill>
          <a:ln w="25400" cap="flat" cmpd="sng" algn="ctr">
            <a:solidFill>
              <a:srgbClr val="4F81BD">
                <a:shade val="50000"/>
              </a:srgbClr>
            </a:solidFill>
            <a:prstDash val="solid"/>
          </a:ln>
          <a:effectLst/>
        </p:spPr>
        <p:txBody>
          <a:bodyPr anchor="ctr"/>
          <a:lstStyle/>
          <a:p>
            <a:pPr algn="ctr" fontAlgn="auto">
              <a:spcBef>
                <a:spcPts val="0"/>
              </a:spcBef>
              <a:spcAft>
                <a:spcPts val="0"/>
              </a:spcAft>
              <a:defRPr/>
            </a:pPr>
            <a:r>
              <a:rPr lang="en-US" sz="1400" b="1" i="1" kern="0" dirty="0">
                <a:solidFill>
                  <a:schemeClr val="bg1"/>
                </a:solidFill>
                <a:latin typeface="+mj-lt"/>
              </a:rPr>
              <a:t>Ongoing </a:t>
            </a:r>
            <a:r>
              <a:rPr lang="en-US" sz="1400" b="1" kern="0" dirty="0">
                <a:solidFill>
                  <a:schemeClr val="bg1"/>
                </a:solidFill>
                <a:latin typeface="+mj-lt"/>
              </a:rPr>
              <a:t>consultation with the main stakeholders for the </a:t>
            </a:r>
            <a:r>
              <a:rPr lang="tr-TR" sz="1400" b="1" kern="0" dirty="0">
                <a:solidFill>
                  <a:schemeClr val="bg1"/>
                </a:solidFill>
                <a:latin typeface="+mj-lt"/>
              </a:rPr>
              <a:t>SNA-2008 / ESA-2010</a:t>
            </a:r>
            <a:r>
              <a:rPr lang="en-US" sz="1400" b="1" kern="0" dirty="0">
                <a:solidFill>
                  <a:schemeClr val="bg1"/>
                </a:solidFill>
                <a:latin typeface="+mj-lt"/>
              </a:rPr>
              <a:t> implementation</a:t>
            </a:r>
            <a:r>
              <a:rPr lang="en-US" sz="1400" b="1" i="1" kern="0" dirty="0">
                <a:solidFill>
                  <a:schemeClr val="bg1"/>
                </a:solidFill>
                <a:latin typeface="+mj-lt"/>
              </a:rPr>
              <a:t> </a:t>
            </a:r>
            <a:endParaRPr lang="tr-TR" sz="1400" b="1" i="1" kern="0" dirty="0">
              <a:solidFill>
                <a:schemeClr val="bg1"/>
              </a:solidFill>
              <a:latin typeface="+mj-lt"/>
            </a:endParaRPr>
          </a:p>
          <a:p>
            <a:pPr algn="ctr" fontAlgn="auto">
              <a:spcBef>
                <a:spcPts val="0"/>
              </a:spcBef>
              <a:spcAft>
                <a:spcPts val="0"/>
              </a:spcAft>
              <a:defRPr/>
            </a:pPr>
            <a:r>
              <a:rPr lang="en-US" sz="1400" b="1" i="1" kern="0" dirty="0">
                <a:solidFill>
                  <a:srgbClr val="210BC3"/>
                </a:solidFill>
                <a:latin typeface="+mj-lt"/>
              </a:rPr>
              <a:t>Central Bank, Ministry of Finance, government, public, international organizations, other data users </a:t>
            </a:r>
          </a:p>
        </p:txBody>
      </p:sp>
      <p:sp>
        <p:nvSpPr>
          <p:cNvPr id="12" name="Rectangle 28"/>
          <p:cNvSpPr/>
          <p:nvPr/>
        </p:nvSpPr>
        <p:spPr>
          <a:xfrm>
            <a:off x="3943350" y="3136900"/>
            <a:ext cx="1897063" cy="647700"/>
          </a:xfrm>
          <a:prstGeom prst="rect">
            <a:avLst/>
          </a:prstGeom>
          <a:solidFill>
            <a:srgbClr val="9BBB59"/>
          </a:solidFill>
          <a:ln w="25400" cap="flat" cmpd="sng" algn="ctr">
            <a:solidFill>
              <a:srgbClr val="9BBB59">
                <a:shade val="50000"/>
              </a:srgbClr>
            </a:solidFill>
            <a:prstDash val="solid"/>
          </a:ln>
          <a:effectLst/>
        </p:spPr>
        <p:txBody>
          <a:bodyPr anchor="ctr"/>
          <a:lstStyle/>
          <a:p>
            <a:pPr algn="ctr" fontAlgn="auto">
              <a:spcBef>
                <a:spcPts val="0"/>
              </a:spcBef>
              <a:spcAft>
                <a:spcPts val="0"/>
              </a:spcAft>
              <a:defRPr/>
            </a:pPr>
            <a:r>
              <a:rPr lang="en-US" sz="1400" b="1" kern="0" dirty="0">
                <a:solidFill>
                  <a:sysClr val="window" lastClr="FFFFFF"/>
                </a:solidFill>
                <a:latin typeface="+mj-lt"/>
              </a:rPr>
              <a:t>IT and staff resources</a:t>
            </a:r>
          </a:p>
        </p:txBody>
      </p:sp>
      <p:sp>
        <p:nvSpPr>
          <p:cNvPr id="13" name="Rectangle 29"/>
          <p:cNvSpPr/>
          <p:nvPr/>
        </p:nvSpPr>
        <p:spPr>
          <a:xfrm>
            <a:off x="6103938" y="3135313"/>
            <a:ext cx="2289175" cy="649287"/>
          </a:xfrm>
          <a:prstGeom prst="rect">
            <a:avLst/>
          </a:prstGeom>
          <a:solidFill>
            <a:srgbClr val="9BBB59"/>
          </a:solidFill>
          <a:ln w="25400" cap="flat" cmpd="sng" algn="ctr">
            <a:solidFill>
              <a:srgbClr val="9BBB59">
                <a:shade val="50000"/>
              </a:srgbClr>
            </a:solidFill>
            <a:prstDash val="solid"/>
          </a:ln>
          <a:effectLst/>
        </p:spPr>
        <p:txBody>
          <a:bodyPr anchor="ctr"/>
          <a:lstStyle/>
          <a:p>
            <a:pPr algn="ctr" fontAlgn="auto">
              <a:spcBef>
                <a:spcPts val="0"/>
              </a:spcBef>
              <a:spcAft>
                <a:spcPts val="0"/>
              </a:spcAft>
              <a:defRPr/>
            </a:pPr>
            <a:r>
              <a:rPr lang="en-US" sz="1200" kern="0" dirty="0">
                <a:solidFill>
                  <a:sysClr val="window" lastClr="FFFFFF"/>
                </a:solidFill>
                <a:latin typeface="+mj-lt"/>
              </a:rPr>
              <a:t>Classification frameworks, business registers and frames, surveys, administrative data</a:t>
            </a:r>
          </a:p>
        </p:txBody>
      </p:sp>
      <p:sp>
        <p:nvSpPr>
          <p:cNvPr id="14" name="Rectangle 30"/>
          <p:cNvSpPr/>
          <p:nvPr/>
        </p:nvSpPr>
        <p:spPr>
          <a:xfrm>
            <a:off x="4322763" y="5210175"/>
            <a:ext cx="1212850" cy="708025"/>
          </a:xfrm>
          <a:prstGeom prst="rect">
            <a:avLst/>
          </a:prstGeom>
          <a:solidFill>
            <a:srgbClr val="4BACC6"/>
          </a:solidFill>
          <a:ln w="25400" cap="flat" cmpd="sng" algn="ctr">
            <a:solidFill>
              <a:srgbClr val="4BACC6">
                <a:shade val="50000"/>
              </a:srgbClr>
            </a:solidFill>
            <a:prstDash val="solid"/>
          </a:ln>
          <a:effectLst/>
        </p:spPr>
        <p:txBody>
          <a:bodyPr anchor="ctr"/>
          <a:lstStyle/>
          <a:p>
            <a:pPr algn="ctr" fontAlgn="auto">
              <a:spcBef>
                <a:spcPts val="0"/>
              </a:spcBef>
              <a:spcAft>
                <a:spcPts val="0"/>
              </a:spcAft>
              <a:defRPr/>
            </a:pPr>
            <a:r>
              <a:rPr lang="en-US" sz="1200" kern="0" dirty="0">
                <a:solidFill>
                  <a:sysClr val="window" lastClr="FFFFFF"/>
                </a:solidFill>
                <a:latin typeface="+mj-lt"/>
              </a:rPr>
              <a:t>Basic indicators of GDP</a:t>
            </a:r>
          </a:p>
        </p:txBody>
      </p:sp>
      <p:sp>
        <p:nvSpPr>
          <p:cNvPr id="15" name="Rectangle 31"/>
          <p:cNvSpPr/>
          <p:nvPr/>
        </p:nvSpPr>
        <p:spPr>
          <a:xfrm>
            <a:off x="5821363" y="5213350"/>
            <a:ext cx="1179512" cy="714375"/>
          </a:xfrm>
          <a:prstGeom prst="rect">
            <a:avLst/>
          </a:prstGeom>
          <a:solidFill>
            <a:srgbClr val="4BACC6"/>
          </a:solidFill>
          <a:ln w="25400" cap="flat" cmpd="sng" algn="ctr">
            <a:solidFill>
              <a:srgbClr val="4BACC6">
                <a:shade val="50000"/>
              </a:srgbClr>
            </a:solidFill>
            <a:prstDash val="solid"/>
          </a:ln>
          <a:effectLst/>
        </p:spPr>
        <p:txBody>
          <a:bodyPr anchor="ctr"/>
          <a:lstStyle/>
          <a:p>
            <a:pPr algn="ctr" fontAlgn="auto">
              <a:spcBef>
                <a:spcPts val="0"/>
              </a:spcBef>
              <a:spcAft>
                <a:spcPts val="0"/>
              </a:spcAft>
              <a:defRPr/>
            </a:pPr>
            <a:r>
              <a:rPr lang="en-US" sz="1200" kern="0" dirty="0">
                <a:solidFill>
                  <a:sysClr val="window" lastClr="FFFFFF"/>
                </a:solidFill>
                <a:latin typeface="+mj-lt"/>
              </a:rPr>
              <a:t>GNI and other primary indicators</a:t>
            </a:r>
          </a:p>
        </p:txBody>
      </p:sp>
      <p:sp>
        <p:nvSpPr>
          <p:cNvPr id="16" name="TextBox 32"/>
          <p:cNvSpPr txBox="1"/>
          <p:nvPr/>
        </p:nvSpPr>
        <p:spPr>
          <a:xfrm>
            <a:off x="6103938" y="3829050"/>
            <a:ext cx="2768600" cy="1016000"/>
          </a:xfrm>
          <a:prstGeom prst="rect">
            <a:avLst/>
          </a:prstGeom>
          <a:noFill/>
        </p:spPr>
        <p:txBody>
          <a:bodyPr>
            <a:spAutoFit/>
          </a:bodyPr>
          <a:lstStyle/>
          <a:p>
            <a:pPr fontAlgn="auto">
              <a:spcBef>
                <a:spcPts val="0"/>
              </a:spcBef>
              <a:spcAft>
                <a:spcPts val="0"/>
              </a:spcAft>
              <a:buFont typeface="Arial" pitchFamily="34" charset="0"/>
              <a:buChar char="•"/>
              <a:defRPr/>
            </a:pPr>
            <a:r>
              <a:rPr lang="en-US" sz="1000" kern="0" dirty="0">
                <a:solidFill>
                  <a:sysClr val="windowText" lastClr="000000"/>
                </a:solidFill>
                <a:latin typeface="+mj-lt"/>
              </a:rPr>
              <a:t> Adoption of new relevant classifications and improvements in business registers</a:t>
            </a:r>
          </a:p>
          <a:p>
            <a:pPr fontAlgn="auto">
              <a:spcBef>
                <a:spcPts val="0"/>
              </a:spcBef>
              <a:spcAft>
                <a:spcPts val="0"/>
              </a:spcAft>
              <a:buFont typeface="Arial" pitchFamily="34" charset="0"/>
              <a:buChar char="•"/>
              <a:defRPr/>
            </a:pPr>
            <a:r>
              <a:rPr lang="en-US" sz="1000" kern="0" dirty="0">
                <a:solidFill>
                  <a:sysClr val="windowText" lastClr="000000"/>
                </a:solidFill>
                <a:latin typeface="+mj-lt"/>
              </a:rPr>
              <a:t> Review of related source statistics</a:t>
            </a:r>
            <a:r>
              <a:rPr lang="tr-TR" sz="1000" kern="0" dirty="0">
                <a:solidFill>
                  <a:sysClr val="windowText" lastClr="000000"/>
                </a:solidFill>
                <a:latin typeface="+mj-lt"/>
              </a:rPr>
              <a:t> </a:t>
            </a:r>
            <a:r>
              <a:rPr lang="en-US" sz="1000" kern="0" dirty="0" smtClean="0">
                <a:solidFill>
                  <a:sysClr val="windowText" lastClr="000000"/>
                </a:solidFill>
                <a:latin typeface="+mj-lt"/>
              </a:rPr>
              <a:t>compiled</a:t>
            </a:r>
            <a:r>
              <a:rPr lang="tr-TR" sz="1000" kern="0" dirty="0" smtClean="0">
                <a:solidFill>
                  <a:sysClr val="windowText" lastClr="000000"/>
                </a:solidFill>
                <a:latin typeface="+mj-lt"/>
              </a:rPr>
              <a:t>; </a:t>
            </a:r>
            <a:endParaRPr lang="tr-TR" sz="1000" kern="0" dirty="0">
              <a:solidFill>
                <a:sysClr val="windowText" lastClr="000000"/>
              </a:solidFill>
              <a:latin typeface="+mj-lt"/>
            </a:endParaRPr>
          </a:p>
          <a:p>
            <a:pPr marL="177800" lvl="1" fontAlgn="auto">
              <a:spcBef>
                <a:spcPts val="0"/>
              </a:spcBef>
              <a:spcAft>
                <a:spcPts val="0"/>
              </a:spcAft>
              <a:buFont typeface="Wingdings" pitchFamily="2" charset="2"/>
              <a:buChar char="§"/>
              <a:defRPr/>
            </a:pPr>
            <a:r>
              <a:rPr lang="tr-TR" sz="1000" kern="0" dirty="0">
                <a:solidFill>
                  <a:sysClr val="windowText" lastClr="000000"/>
                </a:solidFill>
                <a:latin typeface="+mj-lt"/>
              </a:rPr>
              <a:t> </a:t>
            </a:r>
            <a:r>
              <a:rPr lang="en-US" sz="1000" kern="0" dirty="0">
                <a:solidFill>
                  <a:sysClr val="windowText" lastClr="000000"/>
                </a:solidFill>
                <a:latin typeface="+mj-lt"/>
              </a:rPr>
              <a:t>by the statistical office</a:t>
            </a:r>
            <a:endParaRPr lang="tr-TR" sz="1000" kern="0" dirty="0">
              <a:solidFill>
                <a:sysClr val="windowText" lastClr="000000"/>
              </a:solidFill>
              <a:latin typeface="+mj-lt"/>
            </a:endParaRPr>
          </a:p>
          <a:p>
            <a:pPr marL="177800" lvl="1" fontAlgn="auto">
              <a:spcBef>
                <a:spcPts val="0"/>
              </a:spcBef>
              <a:spcAft>
                <a:spcPts val="0"/>
              </a:spcAft>
              <a:buFont typeface="Wingdings" pitchFamily="2" charset="2"/>
              <a:buChar char="§"/>
              <a:defRPr/>
            </a:pPr>
            <a:r>
              <a:rPr lang="tr-TR" sz="1000" kern="0" dirty="0">
                <a:solidFill>
                  <a:sysClr val="windowText" lastClr="000000"/>
                </a:solidFill>
                <a:latin typeface="+mj-lt"/>
              </a:rPr>
              <a:t> </a:t>
            </a:r>
            <a:r>
              <a:rPr lang="en-US" sz="1000" kern="0" dirty="0">
                <a:solidFill>
                  <a:sysClr val="windowText" lastClr="000000"/>
                </a:solidFill>
                <a:latin typeface="+mj-lt"/>
              </a:rPr>
              <a:t>outside the statistical office</a:t>
            </a:r>
          </a:p>
          <a:p>
            <a:pPr fontAlgn="auto">
              <a:spcBef>
                <a:spcPts val="0"/>
              </a:spcBef>
              <a:spcAft>
                <a:spcPts val="0"/>
              </a:spcAft>
              <a:buFont typeface="Arial" pitchFamily="34" charset="0"/>
              <a:buChar char="•"/>
              <a:defRPr/>
            </a:pPr>
            <a:r>
              <a:rPr lang="en-GB" sz="1000" kern="0" dirty="0">
                <a:solidFill>
                  <a:sysClr val="windowText" lastClr="000000"/>
                </a:solidFill>
                <a:latin typeface="+mj-lt"/>
              </a:rPr>
              <a:t> </a:t>
            </a:r>
            <a:r>
              <a:rPr lang="en-US" sz="1000" kern="0" dirty="0">
                <a:solidFill>
                  <a:sysClr val="windowText" lastClr="000000"/>
                </a:solidFill>
                <a:latin typeface="+mj-lt"/>
              </a:rPr>
              <a:t>Use of administrative data sources</a:t>
            </a:r>
          </a:p>
        </p:txBody>
      </p:sp>
      <p:sp>
        <p:nvSpPr>
          <p:cNvPr id="17" name="TextBox 33"/>
          <p:cNvSpPr txBox="1"/>
          <p:nvPr/>
        </p:nvSpPr>
        <p:spPr>
          <a:xfrm>
            <a:off x="1475656" y="1844824"/>
            <a:ext cx="2016224" cy="646331"/>
          </a:xfrm>
          <a:prstGeom prst="rect">
            <a:avLst/>
          </a:prstGeom>
          <a:noFill/>
        </p:spPr>
        <p:txBody>
          <a:bodyPr wrap="square">
            <a:spAutoFit/>
          </a:bodyPr>
          <a:lstStyle/>
          <a:p>
            <a:pPr fontAlgn="auto">
              <a:spcBef>
                <a:spcPts val="0"/>
              </a:spcBef>
              <a:spcAft>
                <a:spcPts val="0"/>
              </a:spcAft>
              <a:defRPr/>
            </a:pPr>
            <a:r>
              <a:rPr lang="en-US" sz="1200" b="1" u="sng" kern="0" dirty="0">
                <a:solidFill>
                  <a:srgbClr val="FF0000"/>
                </a:solidFill>
                <a:latin typeface="+mj-lt"/>
              </a:rPr>
              <a:t>STAGE 1 </a:t>
            </a:r>
            <a:r>
              <a:rPr lang="en-US" sz="1200" b="1" kern="0" dirty="0">
                <a:solidFill>
                  <a:sysClr val="windowText" lastClr="000000"/>
                </a:solidFill>
                <a:latin typeface="+mj-lt"/>
              </a:rPr>
              <a:t>– Developing of </a:t>
            </a:r>
            <a:r>
              <a:rPr lang="en-US" sz="1200" b="1" kern="0" dirty="0" smtClean="0">
                <a:solidFill>
                  <a:sysClr val="windowText" lastClr="000000"/>
                </a:solidFill>
                <a:latin typeface="+mj-lt"/>
              </a:rPr>
              <a:t>implementation strategies</a:t>
            </a:r>
            <a:r>
              <a:rPr lang="tr-TR" sz="1200" b="1" kern="0" dirty="0" smtClean="0">
                <a:solidFill>
                  <a:sysClr val="windowText" lastClr="000000"/>
                </a:solidFill>
                <a:latin typeface="+mj-lt"/>
              </a:rPr>
              <a:t> (</a:t>
            </a:r>
            <a:r>
              <a:rPr lang="en-US" sz="1200" b="1" kern="0" dirty="0" smtClean="0">
                <a:solidFill>
                  <a:srgbClr val="FF0000"/>
                </a:solidFill>
                <a:latin typeface="+mj-lt"/>
              </a:rPr>
              <a:t>Road Map</a:t>
            </a:r>
            <a:r>
              <a:rPr lang="tr-TR" sz="1200" b="1" kern="0" dirty="0" smtClean="0">
                <a:solidFill>
                  <a:sysClr val="windowText" lastClr="000000"/>
                </a:solidFill>
                <a:latin typeface="+mj-lt"/>
              </a:rPr>
              <a:t>)</a:t>
            </a:r>
            <a:endParaRPr lang="en-US" sz="1200" b="1" kern="0" dirty="0">
              <a:solidFill>
                <a:sysClr val="windowText" lastClr="000000"/>
              </a:solidFill>
              <a:latin typeface="+mj-lt"/>
            </a:endParaRPr>
          </a:p>
        </p:txBody>
      </p:sp>
      <p:sp>
        <p:nvSpPr>
          <p:cNvPr id="18" name="TextBox 34"/>
          <p:cNvSpPr txBox="1"/>
          <p:nvPr/>
        </p:nvSpPr>
        <p:spPr>
          <a:xfrm>
            <a:off x="4572000" y="1412776"/>
            <a:ext cx="3024336" cy="367873"/>
          </a:xfrm>
          <a:prstGeom prst="flowChartTerminator">
            <a:avLst/>
          </a:prstGeom>
          <a:solidFill>
            <a:srgbClr val="92D050"/>
          </a:solidFill>
          <a:ln w="38100">
            <a:solidFill>
              <a:srgbClr val="92D050"/>
            </a:solidFill>
          </a:ln>
        </p:spPr>
        <p:txBody>
          <a:bodyPr wrap="square">
            <a:spAutoFit/>
          </a:bodyPr>
          <a:lstStyle/>
          <a:p>
            <a:pPr algn="ctr" fontAlgn="auto">
              <a:spcBef>
                <a:spcPts val="0"/>
              </a:spcBef>
              <a:spcAft>
                <a:spcPts val="0"/>
              </a:spcAft>
              <a:defRPr/>
            </a:pPr>
            <a:r>
              <a:rPr lang="en-US" sz="1100" b="1" i="1" kern="0" dirty="0">
                <a:solidFill>
                  <a:sysClr val="windowText" lastClr="000000"/>
                </a:solidFill>
                <a:latin typeface="+mj-lt"/>
              </a:rPr>
              <a:t>Involvement of stakeholders</a:t>
            </a:r>
          </a:p>
        </p:txBody>
      </p:sp>
      <p:sp>
        <p:nvSpPr>
          <p:cNvPr id="19" name="TextBox 35"/>
          <p:cNvSpPr txBox="1"/>
          <p:nvPr/>
        </p:nvSpPr>
        <p:spPr>
          <a:xfrm>
            <a:off x="1475656" y="3284984"/>
            <a:ext cx="2160240" cy="646331"/>
          </a:xfrm>
          <a:prstGeom prst="rect">
            <a:avLst/>
          </a:prstGeom>
          <a:noFill/>
        </p:spPr>
        <p:txBody>
          <a:bodyPr wrap="square">
            <a:spAutoFit/>
          </a:bodyPr>
          <a:lstStyle/>
          <a:p>
            <a:pPr fontAlgn="auto">
              <a:spcBef>
                <a:spcPts val="0"/>
              </a:spcBef>
              <a:spcAft>
                <a:spcPts val="0"/>
              </a:spcAft>
              <a:defRPr/>
            </a:pPr>
            <a:r>
              <a:rPr lang="en-US" sz="1200" b="1" u="sng" kern="0" dirty="0">
                <a:solidFill>
                  <a:srgbClr val="FF0000"/>
                </a:solidFill>
                <a:latin typeface="+mj-lt"/>
              </a:rPr>
              <a:t>STAGE 2 </a:t>
            </a:r>
            <a:r>
              <a:rPr lang="en-US" sz="1200" b="1" kern="0" dirty="0" smtClean="0">
                <a:solidFill>
                  <a:sysClr val="windowText" lastClr="000000"/>
                </a:solidFill>
                <a:latin typeface="+mj-lt"/>
              </a:rPr>
              <a:t>– Improvement of use of Administrative data</a:t>
            </a:r>
            <a:r>
              <a:rPr lang="tr-TR" sz="1200" b="1" kern="0" dirty="0" smtClean="0">
                <a:solidFill>
                  <a:sysClr val="windowText" lastClr="000000"/>
                </a:solidFill>
                <a:latin typeface="+mj-lt"/>
              </a:rPr>
              <a:t> </a:t>
            </a:r>
            <a:r>
              <a:rPr lang="en-US" sz="1200" b="1" kern="0" dirty="0" smtClean="0">
                <a:solidFill>
                  <a:sysClr val="windowText" lastClr="000000"/>
                </a:solidFill>
                <a:latin typeface="+mj-lt"/>
              </a:rPr>
              <a:t>in accordance with IT</a:t>
            </a:r>
            <a:endParaRPr lang="en-US" sz="1200" b="1" kern="0" dirty="0">
              <a:solidFill>
                <a:sysClr val="windowText" lastClr="000000"/>
              </a:solidFill>
              <a:latin typeface="+mj-lt"/>
            </a:endParaRPr>
          </a:p>
        </p:txBody>
      </p:sp>
      <p:sp>
        <p:nvSpPr>
          <p:cNvPr id="20" name="Right Brace 36"/>
          <p:cNvSpPr/>
          <p:nvPr/>
        </p:nvSpPr>
        <p:spPr>
          <a:xfrm rot="5400000">
            <a:off x="6009481" y="2629694"/>
            <a:ext cx="360363" cy="4664075"/>
          </a:xfrm>
          <a:prstGeom prst="rightBrace">
            <a:avLst>
              <a:gd name="adj1" fmla="val 180000"/>
              <a:gd name="adj2" fmla="val 46335"/>
            </a:avLst>
          </a:prstGeom>
          <a:noFill/>
          <a:ln w="47625" cap="flat" cmpd="sng" algn="ctr">
            <a:solidFill>
              <a:schemeClr val="accent2">
                <a:lumMod val="60000"/>
                <a:lumOff val="40000"/>
              </a:schemeClr>
            </a:solidFill>
            <a:prstDash val="solid"/>
          </a:ln>
          <a:effectLst/>
        </p:spPr>
        <p:txBody>
          <a:bodyPr anchor="ctr"/>
          <a:lstStyle/>
          <a:p>
            <a:pPr algn="ctr" fontAlgn="auto">
              <a:spcBef>
                <a:spcPts val="0"/>
              </a:spcBef>
              <a:spcAft>
                <a:spcPts val="0"/>
              </a:spcAft>
              <a:defRPr/>
            </a:pPr>
            <a:endParaRPr lang="en-US" sz="900" kern="0">
              <a:solidFill>
                <a:sysClr val="windowText" lastClr="000000"/>
              </a:solidFill>
              <a:latin typeface="+mj-lt"/>
            </a:endParaRPr>
          </a:p>
        </p:txBody>
      </p:sp>
      <p:sp>
        <p:nvSpPr>
          <p:cNvPr id="21" name="TextBox 37"/>
          <p:cNvSpPr txBox="1"/>
          <p:nvPr/>
        </p:nvSpPr>
        <p:spPr>
          <a:xfrm>
            <a:off x="1475656" y="4869161"/>
            <a:ext cx="2088232" cy="830997"/>
          </a:xfrm>
          <a:prstGeom prst="rect">
            <a:avLst/>
          </a:prstGeom>
          <a:noFill/>
        </p:spPr>
        <p:txBody>
          <a:bodyPr wrap="square">
            <a:spAutoFit/>
          </a:bodyPr>
          <a:lstStyle/>
          <a:p>
            <a:pPr fontAlgn="auto">
              <a:spcBef>
                <a:spcPts val="0"/>
              </a:spcBef>
              <a:spcAft>
                <a:spcPts val="0"/>
              </a:spcAft>
              <a:defRPr/>
            </a:pPr>
            <a:r>
              <a:rPr lang="en-US" sz="1200" b="1" u="sng" kern="0" dirty="0">
                <a:solidFill>
                  <a:srgbClr val="FF0000"/>
                </a:solidFill>
                <a:latin typeface="+mj-lt"/>
              </a:rPr>
              <a:t>STAGE 3 </a:t>
            </a:r>
            <a:r>
              <a:rPr lang="en-US" sz="1200" b="1" kern="0" dirty="0" smtClean="0">
                <a:solidFill>
                  <a:sysClr val="windowText" lastClr="000000"/>
                </a:solidFill>
                <a:latin typeface="+mj-lt"/>
              </a:rPr>
              <a:t>– Improvement of National Accounts </a:t>
            </a:r>
            <a:r>
              <a:rPr lang="en-US" sz="1200" b="1" kern="0" dirty="0">
                <a:solidFill>
                  <a:sysClr val="windowText" lastClr="000000"/>
                </a:solidFill>
                <a:latin typeface="+mj-lt"/>
              </a:rPr>
              <a:t>in accordance with the </a:t>
            </a:r>
            <a:r>
              <a:rPr lang="tr-TR" sz="1200" b="1" kern="0" dirty="0">
                <a:solidFill>
                  <a:sysClr val="windowText" lastClr="000000"/>
                </a:solidFill>
                <a:latin typeface="+mj-lt"/>
              </a:rPr>
              <a:t>SNA-2008/ESA-2010</a:t>
            </a:r>
            <a:endParaRPr lang="en-US" sz="1200" b="1" kern="0" dirty="0">
              <a:solidFill>
                <a:sysClr val="windowText" lastClr="000000"/>
              </a:solidFill>
              <a:latin typeface="+mj-lt"/>
            </a:endParaRPr>
          </a:p>
        </p:txBody>
      </p:sp>
      <p:sp>
        <p:nvSpPr>
          <p:cNvPr id="22" name="Rectangle 38"/>
          <p:cNvSpPr/>
          <p:nvPr/>
        </p:nvSpPr>
        <p:spPr>
          <a:xfrm>
            <a:off x="7286625" y="5213350"/>
            <a:ext cx="1071563" cy="714375"/>
          </a:xfrm>
          <a:prstGeom prst="rect">
            <a:avLst/>
          </a:prstGeom>
          <a:solidFill>
            <a:srgbClr val="4BACC6"/>
          </a:solidFill>
          <a:ln w="25400" cap="flat" cmpd="sng" algn="ctr">
            <a:solidFill>
              <a:srgbClr val="4BACC6">
                <a:shade val="50000"/>
              </a:srgbClr>
            </a:solidFill>
            <a:prstDash val="solid"/>
          </a:ln>
          <a:effectLst/>
        </p:spPr>
        <p:txBody>
          <a:bodyPr anchor="ctr"/>
          <a:lstStyle/>
          <a:p>
            <a:pPr algn="ctr" fontAlgn="auto">
              <a:spcBef>
                <a:spcPts val="0"/>
              </a:spcBef>
              <a:spcAft>
                <a:spcPts val="0"/>
              </a:spcAft>
              <a:defRPr/>
            </a:pPr>
            <a:r>
              <a:rPr lang="en-US" sz="1200" kern="0" dirty="0">
                <a:solidFill>
                  <a:sysClr val="window" lastClr="FFFFFF"/>
                </a:solidFill>
                <a:latin typeface="+mj-lt"/>
              </a:rPr>
              <a:t>Institutional sector accounts</a:t>
            </a:r>
          </a:p>
        </p:txBody>
      </p:sp>
      <p:sp>
        <p:nvSpPr>
          <p:cNvPr id="23" name="TextBox 39"/>
          <p:cNvSpPr txBox="1"/>
          <p:nvPr/>
        </p:nvSpPr>
        <p:spPr>
          <a:xfrm>
            <a:off x="3943350" y="3851275"/>
            <a:ext cx="1914525" cy="708025"/>
          </a:xfrm>
          <a:prstGeom prst="rect">
            <a:avLst/>
          </a:prstGeom>
          <a:noFill/>
        </p:spPr>
        <p:txBody>
          <a:bodyPr>
            <a:spAutoFit/>
          </a:bodyPr>
          <a:lstStyle/>
          <a:p>
            <a:pPr fontAlgn="auto">
              <a:spcBef>
                <a:spcPts val="0"/>
              </a:spcBef>
              <a:spcAft>
                <a:spcPts val="0"/>
              </a:spcAft>
              <a:buFont typeface="Arial" pitchFamily="34" charset="0"/>
              <a:buChar char="•"/>
              <a:defRPr/>
            </a:pPr>
            <a:r>
              <a:rPr lang="en-US" sz="1000" kern="0" dirty="0">
                <a:solidFill>
                  <a:sysClr val="windowText" lastClr="000000"/>
                </a:solidFill>
                <a:latin typeface="+mj-lt"/>
              </a:rPr>
              <a:t> </a:t>
            </a:r>
            <a:r>
              <a:rPr lang="en-GB" sz="1000" kern="0" dirty="0">
                <a:solidFill>
                  <a:sysClr val="windowText" lastClr="000000"/>
                </a:solidFill>
                <a:latin typeface="+mj-lt"/>
              </a:rPr>
              <a:t>Adequate IT infrastructure and support</a:t>
            </a:r>
            <a:endParaRPr lang="en-US" sz="1000" kern="0" dirty="0">
              <a:solidFill>
                <a:sysClr val="windowText" lastClr="000000"/>
              </a:solidFill>
              <a:latin typeface="+mj-lt"/>
            </a:endParaRPr>
          </a:p>
          <a:p>
            <a:pPr fontAlgn="auto">
              <a:spcBef>
                <a:spcPts val="0"/>
              </a:spcBef>
              <a:spcAft>
                <a:spcPts val="0"/>
              </a:spcAft>
              <a:buFont typeface="Arial" pitchFamily="34" charset="0"/>
              <a:buChar char="•"/>
              <a:defRPr/>
            </a:pPr>
            <a:r>
              <a:rPr lang="en-US" sz="1000" kern="0" dirty="0">
                <a:solidFill>
                  <a:sysClr val="windowText" lastClr="000000"/>
                </a:solidFill>
                <a:latin typeface="+mj-lt"/>
              </a:rPr>
              <a:t>Continuous review throughout the </a:t>
            </a:r>
            <a:r>
              <a:rPr lang="tr-TR" sz="1000" kern="0" dirty="0">
                <a:solidFill>
                  <a:sysClr val="windowText" lastClr="000000"/>
                </a:solidFill>
                <a:latin typeface="+mj-lt"/>
              </a:rPr>
              <a:t> ESA  </a:t>
            </a:r>
            <a:r>
              <a:rPr lang="en-US" sz="1000" kern="0" dirty="0">
                <a:solidFill>
                  <a:sysClr val="windowText" lastClr="000000"/>
                </a:solidFill>
                <a:latin typeface="+mj-lt"/>
              </a:rPr>
              <a:t>implementation</a:t>
            </a:r>
          </a:p>
        </p:txBody>
      </p:sp>
      <p:sp>
        <p:nvSpPr>
          <p:cNvPr id="24" name="Can 43"/>
          <p:cNvSpPr/>
          <p:nvPr/>
        </p:nvSpPr>
        <p:spPr>
          <a:xfrm rot="16200000">
            <a:off x="-1512674" y="3320991"/>
            <a:ext cx="4680522" cy="864092"/>
          </a:xfrm>
          <a:prstGeom prst="can">
            <a:avLst/>
          </a:prstGeom>
          <a:solidFill>
            <a:srgbClr val="4F81BD"/>
          </a:solidFill>
          <a:ln w="25400" cap="flat" cmpd="sng" algn="ctr">
            <a:solidFill>
              <a:srgbClr val="4F81BD">
                <a:shade val="50000"/>
              </a:srgbClr>
            </a:solidFill>
            <a:prstDash val="solid"/>
          </a:ln>
          <a:effectLst/>
        </p:spPr>
        <p:txBody>
          <a:bodyPr anchor="ctr"/>
          <a:lstStyle/>
          <a:p>
            <a:pPr algn="ctr" fontAlgn="auto">
              <a:spcBef>
                <a:spcPts val="0"/>
              </a:spcBef>
              <a:spcAft>
                <a:spcPts val="0"/>
              </a:spcAft>
              <a:defRPr/>
            </a:pPr>
            <a:r>
              <a:rPr lang="en-US" sz="1600" b="1" i="1" kern="0" dirty="0" smtClean="0">
                <a:latin typeface="+mj-lt"/>
              </a:rPr>
              <a:t>Implementation Stages</a:t>
            </a:r>
            <a:endParaRPr lang="en-US" sz="1600" b="1" i="1" kern="0" dirty="0">
              <a:latin typeface="+mj-lt"/>
            </a:endParaRPr>
          </a:p>
        </p:txBody>
      </p:sp>
      <p:sp>
        <p:nvSpPr>
          <p:cNvPr id="27" name="26 Slayt Numarası Yer Tutucusu"/>
          <p:cNvSpPr>
            <a:spLocks noGrp="1"/>
          </p:cNvSpPr>
          <p:nvPr>
            <p:ph type="sldNum" sz="quarter" idx="10"/>
          </p:nvPr>
        </p:nvSpPr>
        <p:spPr/>
        <p:txBody>
          <a:bodyPr/>
          <a:lstStyle/>
          <a:p>
            <a:pPr>
              <a:defRPr/>
            </a:pPr>
            <a:fld id="{9945569B-DA0B-45BB-AF66-2905B00D6B1C}" type="slidenum">
              <a:rPr lang="tr-TR"/>
              <a:pPr>
                <a:defRPr/>
              </a:pPr>
              <a:t>6</a:t>
            </a:fld>
            <a:endParaRPr lang="tr-TR" dirty="0"/>
          </a:p>
        </p:txBody>
      </p:sp>
      <p:sp>
        <p:nvSpPr>
          <p:cNvPr id="25" name="8 Dikdörtgen"/>
          <p:cNvSpPr>
            <a:spLocks noChangeArrowheads="1"/>
          </p:cNvSpPr>
          <p:nvPr/>
        </p:nvSpPr>
        <p:spPr bwMode="auto">
          <a:xfrm>
            <a:off x="1331640" y="827088"/>
            <a:ext cx="7417073" cy="461665"/>
          </a:xfrm>
          <a:prstGeom prst="rect">
            <a:avLst/>
          </a:prstGeom>
          <a:noFill/>
          <a:ln w="9525">
            <a:noFill/>
            <a:miter lim="800000"/>
            <a:headEnd/>
            <a:tailEnd/>
          </a:ln>
        </p:spPr>
        <p:txBody>
          <a:bodyPr wrap="square">
            <a:spAutoFit/>
          </a:bodyPr>
          <a:lstStyle/>
          <a:p>
            <a:pPr algn="ctr"/>
            <a:r>
              <a:rPr lang="en-US" sz="2400" b="1" kern="0" dirty="0" smtClean="0">
                <a:solidFill>
                  <a:srgbClr val="FF0000"/>
                </a:solidFill>
              </a:rPr>
              <a:t>Implementation </a:t>
            </a:r>
            <a:r>
              <a:rPr lang="tr-TR" sz="2400" b="1" kern="0" dirty="0" err="1" smtClean="0">
                <a:solidFill>
                  <a:srgbClr val="FF0000"/>
                </a:solidFill>
              </a:rPr>
              <a:t>Stages</a:t>
            </a:r>
            <a:r>
              <a:rPr lang="tr-TR" sz="2400" b="1" kern="0" dirty="0" smtClean="0">
                <a:solidFill>
                  <a:srgbClr val="FF0000"/>
                </a:solidFill>
              </a:rPr>
              <a:t> </a:t>
            </a:r>
            <a:r>
              <a:rPr lang="en-US" sz="2400" b="1" kern="0" dirty="0" smtClean="0">
                <a:solidFill>
                  <a:srgbClr val="FF0000"/>
                </a:solidFill>
              </a:rPr>
              <a:t>of SNA-2008</a:t>
            </a:r>
            <a:r>
              <a:rPr lang="tr-TR" sz="2400" b="1" kern="0" dirty="0" smtClean="0">
                <a:solidFill>
                  <a:srgbClr val="FF0000"/>
                </a:solidFill>
              </a:rPr>
              <a:t> / </a:t>
            </a:r>
            <a:r>
              <a:rPr lang="en-US" sz="2400" b="1" kern="0" dirty="0" smtClean="0">
                <a:solidFill>
                  <a:srgbClr val="FF0000"/>
                </a:solidFill>
              </a:rPr>
              <a:t>ESA-2010</a:t>
            </a: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1043608" y="1412776"/>
            <a:ext cx="7128792" cy="4536504"/>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Road Map</a:t>
            </a:r>
          </a:p>
          <a:p>
            <a:pPr marL="360363" algn="l">
              <a:defRPr/>
            </a:pPr>
            <a:endParaRPr lang="en-US" sz="1000" kern="0" dirty="0" smtClean="0">
              <a:solidFill>
                <a:srgbClr val="FF0000"/>
              </a:solidFill>
              <a:cs typeface="Arial" pitchFamily="34" charset="0"/>
            </a:endParaRPr>
          </a:p>
          <a:p>
            <a:pPr marL="360363" algn="just">
              <a:defRPr/>
            </a:pPr>
            <a:r>
              <a:rPr lang="en-US" sz="2400" kern="0" dirty="0" smtClean="0">
                <a:solidFill>
                  <a:srgbClr val="210BC3"/>
                </a:solidFill>
                <a:cs typeface="Arial" pitchFamily="34" charset="0"/>
              </a:rPr>
              <a:t>The ‘</a:t>
            </a:r>
            <a:r>
              <a:rPr lang="en-US" sz="2400" i="1" kern="0" dirty="0" smtClean="0">
                <a:solidFill>
                  <a:srgbClr val="210BC3"/>
                </a:solidFill>
                <a:cs typeface="Arial" pitchFamily="34" charset="0"/>
              </a:rPr>
              <a:t>road map</a:t>
            </a:r>
            <a:r>
              <a:rPr lang="en-US" sz="2400" kern="0" dirty="0" smtClean="0">
                <a:solidFill>
                  <a:srgbClr val="210BC3"/>
                </a:solidFill>
                <a:cs typeface="Arial" pitchFamily="34" charset="0"/>
              </a:rPr>
              <a:t>’ was planned with Eurostat, by using some projects. In general, the areas in the road map are;</a:t>
            </a:r>
          </a:p>
          <a:p>
            <a:pPr marL="900113" indent="-457200" algn="l">
              <a:buFont typeface="Wingdings" pitchFamily="2" charset="2"/>
              <a:buChar char="v"/>
              <a:defRPr/>
            </a:pPr>
            <a:endParaRPr lang="en-US" sz="2400" kern="0" dirty="0" smtClean="0">
              <a:solidFill>
                <a:srgbClr val="210BC3"/>
              </a:solidFill>
              <a:cs typeface="Arial" pitchFamily="34" charset="0"/>
            </a:endParaRPr>
          </a:p>
          <a:p>
            <a:pPr marL="900113" indent="-457200" algn="l">
              <a:buFont typeface="Wingdings" pitchFamily="2" charset="2"/>
              <a:buChar char="v"/>
              <a:defRPr/>
            </a:pPr>
            <a:r>
              <a:rPr lang="en-US" sz="2400" kern="0" dirty="0" smtClean="0">
                <a:solidFill>
                  <a:srgbClr val="210BC3"/>
                </a:solidFill>
                <a:cs typeface="Arial" pitchFamily="34" charset="0"/>
              </a:rPr>
              <a:t>New Supply and Use Table with </a:t>
            </a:r>
            <a:r>
              <a:rPr lang="tr-TR" sz="2400" kern="0" dirty="0" smtClean="0">
                <a:solidFill>
                  <a:srgbClr val="210BC3"/>
                </a:solidFill>
                <a:cs typeface="Arial" pitchFamily="34" charset="0"/>
              </a:rPr>
              <a:t>SNA-2008 / </a:t>
            </a:r>
            <a:r>
              <a:rPr lang="en-US" sz="2400" kern="0" dirty="0" smtClean="0">
                <a:solidFill>
                  <a:srgbClr val="210BC3"/>
                </a:solidFill>
                <a:cs typeface="Arial" pitchFamily="34" charset="0"/>
              </a:rPr>
              <a:t>ESA-2010 Standards,</a:t>
            </a:r>
          </a:p>
          <a:p>
            <a:pPr marL="900113" indent="-457200" algn="l">
              <a:buFont typeface="Wingdings" pitchFamily="2" charset="2"/>
              <a:buChar char="v"/>
              <a:defRPr/>
            </a:pPr>
            <a:r>
              <a:rPr lang="en-US" sz="2400" kern="0" dirty="0" smtClean="0">
                <a:solidFill>
                  <a:srgbClr val="210BC3"/>
                </a:solidFill>
                <a:cs typeface="Arial" pitchFamily="34" charset="0"/>
              </a:rPr>
              <a:t>Independent Annual Estimates,</a:t>
            </a:r>
          </a:p>
          <a:p>
            <a:pPr marL="900113" indent="-457200" algn="l">
              <a:buFont typeface="Wingdings" pitchFamily="2" charset="2"/>
              <a:buChar char="v"/>
              <a:defRPr/>
            </a:pPr>
            <a:r>
              <a:rPr lang="en-US" sz="2400" kern="0" dirty="0" smtClean="0">
                <a:solidFill>
                  <a:srgbClr val="210BC3"/>
                </a:solidFill>
                <a:cs typeface="Arial" pitchFamily="34" charset="0"/>
              </a:rPr>
              <a:t>Institutional Sector Accounts,</a:t>
            </a:r>
          </a:p>
          <a:p>
            <a:pPr marL="900113" indent="-457200" algn="l">
              <a:buFont typeface="Wingdings" pitchFamily="2" charset="2"/>
              <a:buChar char="v"/>
              <a:defRPr/>
            </a:pPr>
            <a:r>
              <a:rPr lang="en-US" sz="2400" kern="0" dirty="0" smtClean="0">
                <a:solidFill>
                  <a:srgbClr val="210BC3"/>
                </a:solidFill>
                <a:cs typeface="Arial" pitchFamily="34" charset="0"/>
              </a:rPr>
              <a:t>Improvement of Quarterly Accounts.</a:t>
            </a:r>
            <a:endParaRPr lang="en-US" sz="2400" kern="0" dirty="0" smtClean="0">
              <a:solidFill>
                <a:srgbClr val="FF0000"/>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7</a:t>
            </a:fld>
            <a:endParaRPr lang="tr-TR" dirty="0"/>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971600" y="1052736"/>
            <a:ext cx="7200800" cy="4824536"/>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Road Map</a:t>
            </a:r>
          </a:p>
          <a:p>
            <a:pPr marL="360363" algn="l">
              <a:defRPr/>
            </a:pPr>
            <a:endParaRPr lang="en-US" sz="1000" kern="0" dirty="0" smtClean="0">
              <a:solidFill>
                <a:srgbClr val="FF0000"/>
              </a:solidFill>
              <a:cs typeface="Arial" pitchFamily="34" charset="0"/>
            </a:endParaRPr>
          </a:p>
          <a:p>
            <a:pPr marL="442913" algn="l">
              <a:defRPr/>
            </a:pPr>
            <a:r>
              <a:rPr lang="en-US" sz="2400" kern="0" dirty="0" smtClean="0">
                <a:solidFill>
                  <a:srgbClr val="210BC3"/>
                </a:solidFill>
                <a:cs typeface="Arial" pitchFamily="34" charset="0"/>
              </a:rPr>
              <a:t>There are 7 main headings with 50 subjects. 30 of them  are primary, others are secondary. The main headings are related with:</a:t>
            </a:r>
          </a:p>
          <a:p>
            <a:pPr marL="442913" algn="l">
              <a:defRPr/>
            </a:pPr>
            <a:endParaRPr lang="en-US" sz="1000" kern="0" dirty="0" smtClean="0">
              <a:solidFill>
                <a:srgbClr val="210BC3"/>
              </a:solidFill>
              <a:cs typeface="Arial" pitchFamily="34" charset="0"/>
            </a:endParaRPr>
          </a:p>
          <a:p>
            <a:pPr marL="1357313" lvl="1" indent="-457200" algn="l">
              <a:buFont typeface="Wingdings" pitchFamily="2" charset="2"/>
              <a:buChar char="v"/>
              <a:defRPr/>
            </a:pPr>
            <a:r>
              <a:rPr lang="en-US" sz="2200" kern="0" dirty="0" smtClean="0">
                <a:solidFill>
                  <a:srgbClr val="210BC3"/>
                </a:solidFill>
                <a:cs typeface="Arial" pitchFamily="34" charset="0"/>
              </a:rPr>
              <a:t>Units</a:t>
            </a:r>
          </a:p>
          <a:p>
            <a:pPr marL="1357313" lvl="1" indent="-457200" algn="l">
              <a:buFont typeface="Wingdings" pitchFamily="2" charset="2"/>
              <a:buChar char="v"/>
              <a:defRPr/>
            </a:pPr>
            <a:r>
              <a:rPr lang="en-US" sz="2200" kern="0" dirty="0" smtClean="0">
                <a:solidFill>
                  <a:srgbClr val="210BC3"/>
                </a:solidFill>
                <a:cs typeface="Arial" pitchFamily="34" charset="0"/>
              </a:rPr>
              <a:t>Production Boundary</a:t>
            </a:r>
          </a:p>
          <a:p>
            <a:pPr marL="1357313" lvl="1" indent="-457200" algn="l">
              <a:buFont typeface="Wingdings" pitchFamily="2" charset="2"/>
              <a:buChar char="v"/>
              <a:defRPr/>
            </a:pPr>
            <a:r>
              <a:rPr lang="en-US" sz="2200" kern="0" dirty="0" smtClean="0">
                <a:solidFill>
                  <a:srgbClr val="210BC3"/>
                </a:solidFill>
                <a:cs typeface="Arial" pitchFamily="34" charset="0"/>
              </a:rPr>
              <a:t>Assets</a:t>
            </a:r>
          </a:p>
          <a:p>
            <a:pPr marL="1357313" lvl="1" indent="-457200" algn="l">
              <a:buFont typeface="Wingdings" pitchFamily="2" charset="2"/>
              <a:buChar char="v"/>
              <a:defRPr/>
            </a:pPr>
            <a:r>
              <a:rPr lang="en-US" sz="2200" kern="0" dirty="0" smtClean="0">
                <a:solidFill>
                  <a:srgbClr val="210BC3"/>
                </a:solidFill>
                <a:cs typeface="Arial" pitchFamily="34" charset="0"/>
              </a:rPr>
              <a:t>Financial Instruments</a:t>
            </a:r>
          </a:p>
          <a:p>
            <a:pPr marL="1357313" lvl="1" indent="-457200" algn="l">
              <a:buFont typeface="Wingdings" pitchFamily="2" charset="2"/>
              <a:buChar char="v"/>
              <a:defRPr/>
            </a:pPr>
            <a:r>
              <a:rPr lang="en-US" sz="2200" kern="0" dirty="0" smtClean="0">
                <a:solidFill>
                  <a:srgbClr val="210BC3"/>
                </a:solidFill>
                <a:cs typeface="Arial" pitchFamily="34" charset="0"/>
              </a:rPr>
              <a:t>Government</a:t>
            </a:r>
          </a:p>
          <a:p>
            <a:pPr marL="1357313" lvl="1" indent="-457200" algn="l">
              <a:buFont typeface="Wingdings" pitchFamily="2" charset="2"/>
              <a:buChar char="v"/>
              <a:defRPr/>
            </a:pPr>
            <a:r>
              <a:rPr lang="en-US" sz="2200" kern="0" dirty="0" smtClean="0">
                <a:solidFill>
                  <a:srgbClr val="210BC3"/>
                </a:solidFill>
                <a:cs typeface="Arial" pitchFamily="34" charset="0"/>
              </a:rPr>
              <a:t>R</a:t>
            </a:r>
            <a:r>
              <a:rPr lang="tr-TR" sz="2200" kern="0" dirty="0" smtClean="0">
                <a:solidFill>
                  <a:srgbClr val="210BC3"/>
                </a:solidFill>
                <a:cs typeface="Arial" pitchFamily="34" charset="0"/>
              </a:rPr>
              <a:t>o</a:t>
            </a:r>
            <a:r>
              <a:rPr lang="en-US" sz="2200" kern="0" dirty="0" smtClean="0">
                <a:solidFill>
                  <a:srgbClr val="210BC3"/>
                </a:solidFill>
                <a:cs typeface="Arial" pitchFamily="34" charset="0"/>
              </a:rPr>
              <a:t>W</a:t>
            </a:r>
          </a:p>
          <a:p>
            <a:pPr marL="1357313" lvl="1" indent="-457200" algn="l">
              <a:buFont typeface="Wingdings" pitchFamily="2" charset="2"/>
              <a:buChar char="v"/>
              <a:defRPr/>
            </a:pPr>
            <a:r>
              <a:rPr lang="en-US" sz="2200" kern="0" dirty="0" smtClean="0">
                <a:solidFill>
                  <a:srgbClr val="210BC3"/>
                </a:solidFill>
                <a:cs typeface="Arial" pitchFamily="34" charset="0"/>
              </a:rPr>
              <a:t>Other. </a:t>
            </a:r>
            <a:endParaRPr lang="en-US" sz="2400" kern="0" dirty="0" smtClean="0">
              <a:solidFill>
                <a:srgbClr val="FF0000"/>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8</a:t>
            </a:fld>
            <a:endParaRPr lang="tr-TR" dirty="0"/>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çerik Yer Tutucusu 2"/>
          <p:cNvSpPr txBox="1">
            <a:spLocks/>
          </p:cNvSpPr>
          <p:nvPr/>
        </p:nvSpPr>
        <p:spPr>
          <a:xfrm>
            <a:off x="899592" y="1124744"/>
            <a:ext cx="7704856" cy="5040560"/>
          </a:xfrm>
          <a:prstGeom prst="rect">
            <a:avLst/>
          </a:prstGeom>
        </p:spPr>
        <p:txBody>
          <a:bodyPr>
            <a:no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marL="360363" algn="l">
              <a:defRPr/>
            </a:pPr>
            <a:r>
              <a:rPr lang="en-US" sz="2600" b="1" kern="0" dirty="0" smtClean="0">
                <a:solidFill>
                  <a:schemeClr val="accent6"/>
                </a:solidFill>
                <a:cs typeface="Arial" pitchFamily="34" charset="0"/>
              </a:rPr>
              <a:t>Road Map</a:t>
            </a:r>
          </a:p>
          <a:p>
            <a:pPr marL="360363" algn="l">
              <a:defRPr/>
            </a:pPr>
            <a:endParaRPr lang="tr-TR" sz="1000" kern="0" dirty="0" smtClean="0">
              <a:solidFill>
                <a:srgbClr val="FF0000"/>
              </a:solidFill>
              <a:cs typeface="Arial" pitchFamily="34" charset="0"/>
            </a:endParaRPr>
          </a:p>
          <a:p>
            <a:pPr marL="900113" indent="-457200" algn="l">
              <a:defRPr/>
            </a:pPr>
            <a:r>
              <a:rPr lang="tr-TR" sz="2000" b="1" kern="0" dirty="0" smtClean="0">
                <a:solidFill>
                  <a:srgbClr val="210BC3"/>
                </a:solidFill>
                <a:cs typeface="Arial" pitchFamily="34" charset="0"/>
              </a:rPr>
              <a:t>       U</a:t>
            </a:r>
            <a:r>
              <a:rPr lang="en-US" sz="2000" b="1" kern="0" dirty="0" smtClean="0">
                <a:solidFill>
                  <a:srgbClr val="210BC3"/>
                </a:solidFill>
                <a:cs typeface="Arial" pitchFamily="34" charset="0"/>
              </a:rPr>
              <a:t>nits</a:t>
            </a:r>
            <a:endParaRPr lang="tr-TR" sz="2000" b="1" kern="0" dirty="0" smtClean="0">
              <a:solidFill>
                <a:srgbClr val="210BC3"/>
              </a:solidFill>
              <a:cs typeface="Arial" pitchFamily="34" charset="0"/>
            </a:endParaRPr>
          </a:p>
          <a:p>
            <a:pPr marL="900113" indent="-457200" algn="just">
              <a:buFont typeface="Wingdings" pitchFamily="2" charset="2"/>
              <a:buChar char="Ø"/>
              <a:defRPr/>
            </a:pPr>
            <a:r>
              <a:rPr lang="tr-TR" sz="2000" b="1" kern="0" dirty="0" smtClean="0">
                <a:solidFill>
                  <a:srgbClr val="210BC3"/>
                </a:solidFill>
                <a:cs typeface="Arial" pitchFamily="34" charset="0"/>
              </a:rPr>
              <a:t>	</a:t>
            </a:r>
            <a:r>
              <a:rPr lang="en-US" sz="2000" kern="0" dirty="0" smtClean="0">
                <a:solidFill>
                  <a:srgbClr val="210BC3"/>
                </a:solidFill>
                <a:cs typeface="Arial" pitchFamily="34" charset="0"/>
              </a:rPr>
              <a:t>Ancillary activities</a:t>
            </a:r>
          </a:p>
          <a:p>
            <a:pPr marL="900113" indent="-457200" algn="just">
              <a:buFont typeface="Wingdings" pitchFamily="2" charset="2"/>
              <a:buChar char="Ø"/>
              <a:defRPr/>
            </a:pPr>
            <a:r>
              <a:rPr lang="en-US" sz="2000" kern="0" dirty="0" smtClean="0">
                <a:solidFill>
                  <a:srgbClr val="210BC3"/>
                </a:solidFill>
                <a:cs typeface="Arial" pitchFamily="34" charset="0"/>
              </a:rPr>
              <a:t>Holding company </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Head office</a:t>
            </a:r>
            <a:r>
              <a:rPr lang="tr-TR" sz="2000" kern="0" dirty="0" smtClean="0">
                <a:solidFill>
                  <a:srgbClr val="210BC3"/>
                </a:solidFill>
                <a:cs typeface="Arial" pitchFamily="34" charset="0"/>
              </a:rPr>
              <a:t> </a:t>
            </a:r>
          </a:p>
          <a:p>
            <a:pPr marL="900113" indent="-457200" algn="just">
              <a:buFont typeface="Wingdings" pitchFamily="2" charset="2"/>
              <a:buChar char="Ø"/>
              <a:defRPr/>
            </a:pPr>
            <a:r>
              <a:rPr lang="en-US" sz="2000" kern="0" dirty="0" smtClean="0">
                <a:solidFill>
                  <a:srgbClr val="210BC3"/>
                </a:solidFill>
                <a:cs typeface="Arial" pitchFamily="34" charset="0"/>
              </a:rPr>
              <a:t>Sub-sectoring of the financial corporation sector</a:t>
            </a:r>
            <a:r>
              <a:rPr lang="tr-TR" sz="2000" kern="0" dirty="0" smtClean="0">
                <a:solidFill>
                  <a:srgbClr val="210BC3"/>
                </a:solidFill>
                <a:cs typeface="Arial" pitchFamily="34" charset="0"/>
              </a:rPr>
              <a:t>.</a:t>
            </a:r>
          </a:p>
          <a:p>
            <a:pPr marL="900113" indent="-457200" algn="l">
              <a:defRPr/>
            </a:pPr>
            <a:endParaRPr lang="tr-TR" sz="2000" b="1" kern="0" dirty="0" smtClean="0">
              <a:solidFill>
                <a:srgbClr val="210BC3"/>
              </a:solidFill>
              <a:cs typeface="Arial" pitchFamily="34" charset="0"/>
            </a:endParaRPr>
          </a:p>
          <a:p>
            <a:pPr marL="900113" indent="-457200" algn="l">
              <a:defRPr/>
            </a:pPr>
            <a:r>
              <a:rPr lang="tr-TR" sz="2000" b="1" kern="0" dirty="0" smtClean="0">
                <a:solidFill>
                  <a:srgbClr val="210BC3"/>
                </a:solidFill>
                <a:cs typeface="Arial" pitchFamily="34" charset="0"/>
              </a:rPr>
              <a:t>	</a:t>
            </a:r>
            <a:r>
              <a:rPr lang="en-US" sz="2000" b="1" kern="0" dirty="0" smtClean="0">
                <a:solidFill>
                  <a:srgbClr val="210BC3"/>
                </a:solidFill>
                <a:cs typeface="Arial" pitchFamily="34" charset="0"/>
              </a:rPr>
              <a:t>Production Boundary</a:t>
            </a:r>
            <a:endParaRPr lang="tr-TR" sz="2000" b="1" kern="0" dirty="0" smtClean="0">
              <a:solidFill>
                <a:srgbClr val="210BC3"/>
              </a:solidFill>
              <a:cs typeface="Arial" pitchFamily="34" charset="0"/>
            </a:endParaRPr>
          </a:p>
          <a:p>
            <a:pPr marL="900113" indent="-457200" algn="just">
              <a:buFont typeface="Wingdings" pitchFamily="2" charset="2"/>
              <a:buChar char="Ø"/>
              <a:defRPr/>
            </a:pPr>
            <a:r>
              <a:rPr lang="tr-TR" sz="2000" b="1" kern="0" dirty="0" smtClean="0">
                <a:solidFill>
                  <a:srgbClr val="210BC3"/>
                </a:solidFill>
                <a:cs typeface="Arial" pitchFamily="34" charset="0"/>
              </a:rPr>
              <a:t>	</a:t>
            </a:r>
            <a:r>
              <a:rPr lang="en-US" sz="2000" kern="0" dirty="0" smtClean="0">
                <a:solidFill>
                  <a:srgbClr val="210BC3"/>
                </a:solidFill>
                <a:cs typeface="Arial" pitchFamily="34" charset="0"/>
              </a:rPr>
              <a:t>Research &amp;</a:t>
            </a:r>
            <a:r>
              <a:rPr lang="tr-TR" sz="2000" kern="0" dirty="0" smtClean="0">
                <a:solidFill>
                  <a:srgbClr val="210BC3"/>
                </a:solidFill>
                <a:cs typeface="Arial" pitchFamily="34" charset="0"/>
              </a:rPr>
              <a:t> </a:t>
            </a:r>
            <a:r>
              <a:rPr lang="en-US" sz="2000" kern="0" dirty="0" smtClean="0">
                <a:solidFill>
                  <a:srgbClr val="210BC3"/>
                </a:solidFill>
                <a:cs typeface="Arial" pitchFamily="34" charset="0"/>
              </a:rPr>
              <a:t>Development </a:t>
            </a:r>
          </a:p>
          <a:p>
            <a:pPr marL="900113" indent="-457200" algn="just">
              <a:buFont typeface="Wingdings" pitchFamily="2" charset="2"/>
              <a:buChar char="Ø"/>
              <a:defRPr/>
            </a:pPr>
            <a:r>
              <a:rPr lang="en-US" sz="2000" kern="0" dirty="0" smtClean="0">
                <a:solidFill>
                  <a:srgbClr val="210BC3"/>
                </a:solidFill>
                <a:cs typeface="Arial" pitchFamily="34" charset="0"/>
              </a:rPr>
              <a:t>FISIM </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Central Bank</a:t>
            </a:r>
            <a:endParaRPr lang="tr-TR" sz="2000" kern="0" dirty="0" smtClean="0">
              <a:solidFill>
                <a:srgbClr val="210BC3"/>
              </a:solidFill>
              <a:cs typeface="Arial" pitchFamily="34" charset="0"/>
            </a:endParaRPr>
          </a:p>
          <a:p>
            <a:pPr marL="900113" indent="-457200" algn="just">
              <a:buFont typeface="Wingdings" pitchFamily="2" charset="2"/>
              <a:buChar char="Ø"/>
              <a:defRPr/>
            </a:pPr>
            <a:r>
              <a:rPr lang="en-US" sz="2000" kern="0" dirty="0" smtClean="0">
                <a:solidFill>
                  <a:srgbClr val="210BC3"/>
                </a:solidFill>
                <a:cs typeface="Arial" pitchFamily="34" charset="0"/>
              </a:rPr>
              <a:t>Non-life insurance</a:t>
            </a:r>
            <a:r>
              <a:rPr lang="tr-TR" sz="2000" kern="0" dirty="0" smtClean="0">
                <a:solidFill>
                  <a:srgbClr val="210BC3"/>
                </a:solidFill>
                <a:cs typeface="Arial" pitchFamily="34" charset="0"/>
              </a:rPr>
              <a:t>.</a:t>
            </a:r>
            <a:endParaRPr lang="en-US" sz="2000" kern="0" dirty="0" smtClean="0">
              <a:solidFill>
                <a:srgbClr val="FF0000"/>
              </a:solidFill>
              <a:cs typeface="Arial" pitchFamily="34" charset="0"/>
            </a:endParaRPr>
          </a:p>
        </p:txBody>
      </p:sp>
      <p:sp>
        <p:nvSpPr>
          <p:cNvPr id="4" name="3 Slayt Numarası Yer Tutucusu"/>
          <p:cNvSpPr>
            <a:spLocks noGrp="1"/>
          </p:cNvSpPr>
          <p:nvPr>
            <p:ph type="sldNum" sz="quarter" idx="10"/>
          </p:nvPr>
        </p:nvSpPr>
        <p:spPr/>
        <p:txBody>
          <a:bodyPr/>
          <a:lstStyle/>
          <a:p>
            <a:pPr>
              <a:defRPr/>
            </a:pPr>
            <a:fld id="{FF3792B0-FFCE-41AE-88BF-823AA875D783}" type="slidenum">
              <a:rPr lang="tr-TR"/>
              <a:pPr>
                <a:defRPr/>
              </a:pPr>
              <a:t>9</a:t>
            </a:fld>
            <a:endParaRPr lang="tr-TR" dirty="0"/>
          </a:p>
        </p:txBody>
      </p:sp>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Varsayılan Tasarım">
  <a:themeElements>
    <a:clrScheme name="Özel 1">
      <a:dk1>
        <a:srgbClr val="000000"/>
      </a:dk1>
      <a:lt1>
        <a:srgbClr val="FFFFFF"/>
      </a:lt1>
      <a:dk2>
        <a:srgbClr val="000000"/>
      </a:dk2>
      <a:lt2>
        <a:srgbClr val="808080"/>
      </a:lt2>
      <a:accent1>
        <a:srgbClr val="BBE0E3"/>
      </a:accent1>
      <a:accent2>
        <a:srgbClr val="AB2328"/>
      </a:accent2>
      <a:accent3>
        <a:srgbClr val="FFFFFF"/>
      </a:accent3>
      <a:accent4>
        <a:srgbClr val="000000"/>
      </a:accent4>
      <a:accent5>
        <a:srgbClr val="DAEDEF"/>
      </a:accent5>
      <a:accent6>
        <a:srgbClr val="AB2328"/>
      </a:accent6>
      <a:hlink>
        <a:srgbClr val="009999"/>
      </a:hlink>
      <a:folHlink>
        <a:srgbClr val="99CC00"/>
      </a:folHlink>
    </a:clrScheme>
    <a:fontScheme name="Varsayılan Tasarım">
      <a:majorFont>
        <a:latin typeface="Arial"/>
        <a:ea typeface=""/>
        <a:cs typeface=""/>
      </a:majorFont>
      <a:minorFont>
        <a:latin typeface="Arial"/>
        <a:ea typeface=""/>
        <a:cs typeface=""/>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rsayılan Tasarı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arsayılan Tasarım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arsayılan Tasarım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arsayılan Tasarım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arsayılan Tasarım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arsayılan Tasarım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arsayılan Tasarım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arsayılan Tasarım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arsayılan Tasarım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arsayılan Tasarım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arsayılan Tasarım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arsayılan Tasarım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1863</TotalTime>
  <Words>926</Words>
  <Application>Microsoft Office PowerPoint</Application>
  <PresentationFormat>On-screen Show (4:3)</PresentationFormat>
  <Paragraphs>294</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Varsayılan Tasarım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tuik</dc:creator>
  <cp:lastModifiedBy>Sisene</cp:lastModifiedBy>
  <cp:revision>322</cp:revision>
  <dcterms:created xsi:type="dcterms:W3CDTF">2006-12-22T08:39:23Z</dcterms:created>
  <dcterms:modified xsi:type="dcterms:W3CDTF">2015-04-24T07:53:34Z</dcterms:modified>
</cp:coreProperties>
</file>