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77" r:id="rId4"/>
    <p:sldId id="279" r:id="rId5"/>
    <p:sldId id="272" r:id="rId6"/>
    <p:sldId id="273" r:id="rId7"/>
    <p:sldId id="263" r:id="rId8"/>
    <p:sldId id="274" r:id="rId9"/>
    <p:sldId id="278" r:id="rId10"/>
    <p:sldId id="275" r:id="rId11"/>
    <p:sldId id="276" r:id="rId12"/>
    <p:sldId id="271" r:id="rId1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99CCFF"/>
    <a:srgbClr val="0F5494"/>
    <a:srgbClr val="FDDE91"/>
    <a:srgbClr val="BDDEFF"/>
    <a:srgbClr val="3E6FD2"/>
    <a:srgbClr val="2D5EC1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19" autoAdjust="0"/>
  </p:normalViewPr>
  <p:slideViewPr>
    <p:cSldViewPr>
      <p:cViewPr>
        <p:scale>
          <a:sx n="75" d="100"/>
          <a:sy n="75" d="100"/>
        </p:scale>
        <p:origin x="-2664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64EC209D-96B7-478A-AF1F-A9B8F7C0871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66947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D4C5B1C6-407A-4434-9C7A-E039A3BD852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734919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 dirty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327660A3-86B7-46D3-AE5F-7D35F4472FCC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2AFDD-8FEB-4681-92F8-F561A3350EB2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75131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DE909-C325-4540-B1E3-6B2DD41B206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73952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EDDC0-2B41-4CB0-B04C-DB51DD2DA10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8353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12D2D-AE8C-48E0-B1EF-D3ACC7E2C221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797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EC5C4-E5B8-4331-947C-656A17823DAF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03614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8820-8EA1-4443-A47E-0E5C61328631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05040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7503F-6A2C-44FA-A980-798B1CE6F09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7638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04868-C7B0-41EA-8A8C-A5F8EFB2B7C2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78721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51EE9-A471-4A92-BB3F-4D543BC7950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0712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3634A-B9AC-4FBA-8E01-A2B898B8120F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16908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862D0980-CEF1-4D58-B156-0F97A8A02650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763688" y="2565400"/>
            <a:ext cx="7272362" cy="790575"/>
          </a:xfrm>
        </p:spPr>
        <p:txBody>
          <a:bodyPr/>
          <a:lstStyle/>
          <a:p>
            <a:r>
              <a:rPr lang="en-GB" altLang="en-US" sz="2800" dirty="0" smtClean="0"/>
              <a:t>Implementation and coordination of macroeconomic statistics in EU and euro area countries</a:t>
            </a:r>
            <a:endParaRPr lang="en-GB" altLang="en-US" sz="28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797152"/>
            <a:ext cx="8532812" cy="1080021"/>
          </a:xfrm>
        </p:spPr>
        <p:txBody>
          <a:bodyPr/>
          <a:lstStyle/>
          <a:p>
            <a:r>
              <a:rPr lang="en-GB" altLang="en-US" sz="2400" dirty="0" smtClean="0"/>
              <a:t>John Verrinder</a:t>
            </a:r>
          </a:p>
          <a:p>
            <a:r>
              <a:rPr lang="en-GB" altLang="en-US" sz="2400" dirty="0" smtClean="0"/>
              <a:t>Eurostat</a:t>
            </a:r>
            <a:endParaRPr lang="en-GB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0" dirty="0" smtClean="0">
                <a:solidFill>
                  <a:schemeClr val="tx1"/>
                </a:solidFill>
              </a:rPr>
              <a:t>Harmonised Index of Consumer Prices (HICP)</a:t>
            </a:r>
          </a:p>
          <a:p>
            <a:pPr marL="0" indent="0">
              <a:buNone/>
            </a:pPr>
            <a:r>
              <a:rPr lang="en-GB" i="0" dirty="0" smtClean="0">
                <a:solidFill>
                  <a:srgbClr val="FF0000"/>
                </a:solidFill>
              </a:rPr>
              <a:t>	Very detailed legal basis</a:t>
            </a:r>
          </a:p>
          <a:p>
            <a:pPr marL="0" indent="0">
              <a:buNone/>
            </a:pPr>
            <a:r>
              <a:rPr lang="en-GB" i="0" dirty="0">
                <a:solidFill>
                  <a:srgbClr val="FF0000"/>
                </a:solidFill>
              </a:rPr>
              <a:t>	</a:t>
            </a:r>
            <a:r>
              <a:rPr lang="en-GB" i="0" dirty="0" smtClean="0">
                <a:solidFill>
                  <a:srgbClr val="FF0000"/>
                </a:solidFill>
              </a:rPr>
              <a:t>Includes transmission modalities</a:t>
            </a:r>
          </a:p>
          <a:p>
            <a:pPr marL="0" indent="0">
              <a:buNone/>
            </a:pPr>
            <a:endParaRPr lang="en-GB" i="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i="0" dirty="0" smtClean="0">
                <a:solidFill>
                  <a:schemeClr val="tx1"/>
                </a:solidFill>
              </a:rPr>
              <a:t>Purchasing Power Parities</a:t>
            </a:r>
          </a:p>
          <a:p>
            <a:pPr marL="0" indent="0">
              <a:buNone/>
            </a:pPr>
            <a:endParaRPr lang="en-GB" i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i="0" dirty="0" smtClean="0">
                <a:solidFill>
                  <a:schemeClr val="tx1"/>
                </a:solidFill>
              </a:rPr>
              <a:t>Many Member States retain national consumer price indexes in addition…</a:t>
            </a:r>
          </a:p>
          <a:p>
            <a:pPr marL="0" indent="0">
              <a:buNone/>
            </a:pPr>
            <a:endParaRPr lang="en-GB" i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i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73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Areas shared between ESS/ESCB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0" dirty="0" smtClean="0">
                <a:solidFill>
                  <a:schemeClr val="tx1"/>
                </a:solidFill>
              </a:rPr>
              <a:t>Financial Accounts and Balance of Payments statistics</a:t>
            </a:r>
          </a:p>
          <a:p>
            <a:pPr marL="0" indent="0">
              <a:buNone/>
            </a:pPr>
            <a:endParaRPr lang="en-GB" i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i="0" dirty="0" smtClean="0">
                <a:solidFill>
                  <a:schemeClr val="tx1"/>
                </a:solidFill>
              </a:rPr>
              <a:t>Importance of close cooperation</a:t>
            </a:r>
          </a:p>
          <a:p>
            <a:pPr marL="0" indent="0">
              <a:buNone/>
            </a:pPr>
            <a:endParaRPr lang="en-GB" i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i="0" dirty="0" smtClean="0">
                <a:solidFill>
                  <a:schemeClr val="tx1"/>
                </a:solidFill>
              </a:rPr>
              <a:t>Role of the Committee on Monetary, Financial and Balance of Payments Statistics (CMFB)</a:t>
            </a:r>
            <a:endParaRPr lang="en-GB" i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73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Concluding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The ESS is a statistical system based on law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Member States have primary responsibility for data production; legal requirements for transmission</a:t>
            </a:r>
            <a:endParaRPr lang="en-GB" u="sng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Eurostat coordinates methodology, in cooperation with Member States and other institutions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15935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Two statistical systems in Europe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0" dirty="0" smtClean="0">
                <a:solidFill>
                  <a:srgbClr val="FF0000"/>
                </a:solidFill>
              </a:rPr>
              <a:t>European Statistical System (ESS – all EU MSs)</a:t>
            </a:r>
          </a:p>
          <a:p>
            <a:pPr>
              <a:buClrTx/>
            </a:pPr>
            <a:r>
              <a:rPr lang="en-GB" i="0" dirty="0" smtClean="0">
                <a:solidFill>
                  <a:schemeClr val="tx1"/>
                </a:solidFill>
              </a:rPr>
              <a:t>To be covered in this presentation.</a:t>
            </a:r>
          </a:p>
          <a:p>
            <a:pPr marL="0" indent="0">
              <a:buNone/>
            </a:pPr>
            <a:endParaRPr lang="en-GB" i="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i="0" dirty="0" smtClean="0">
                <a:solidFill>
                  <a:srgbClr val="FF0000"/>
                </a:solidFill>
              </a:rPr>
              <a:t>European System of Central Banks (ESCB)</a:t>
            </a:r>
          </a:p>
          <a:p>
            <a:pPr>
              <a:buClrTx/>
            </a:pPr>
            <a:r>
              <a:rPr lang="en-GB" i="0" dirty="0" smtClean="0">
                <a:solidFill>
                  <a:schemeClr val="tx1"/>
                </a:solidFill>
              </a:rPr>
              <a:t>To be covered by the presentation of Gabriel </a:t>
            </a:r>
            <a:r>
              <a:rPr lang="en-GB" i="0" dirty="0" err="1" smtClean="0">
                <a:solidFill>
                  <a:schemeClr val="tx1"/>
                </a:solidFill>
              </a:rPr>
              <a:t>Quiros</a:t>
            </a:r>
            <a:r>
              <a:rPr lang="en-GB" i="0" dirty="0" smtClean="0">
                <a:solidFill>
                  <a:schemeClr val="tx1"/>
                </a:solidFill>
              </a:rPr>
              <a:t> tomorrow</a:t>
            </a:r>
            <a:r>
              <a:rPr lang="en-GB" i="0" dirty="0" smtClean="0">
                <a:solidFill>
                  <a:srgbClr val="FF0000"/>
                </a:solidFill>
              </a:rPr>
              <a:t>.</a:t>
            </a:r>
            <a:endParaRPr lang="en-GB" i="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i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i="0" dirty="0" smtClean="0">
                <a:solidFill>
                  <a:srgbClr val="FF0000"/>
                </a:solidFill>
              </a:rPr>
              <a:t>Both systems produce macroeconomic statistics – there are coordination mechanisms between them!</a:t>
            </a:r>
            <a:endParaRPr lang="en-GB" i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288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European Statistical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0" dirty="0" smtClean="0">
                <a:solidFill>
                  <a:schemeClr val="tx1"/>
                </a:solidFill>
              </a:rPr>
              <a:t>A system based on European law</a:t>
            </a:r>
          </a:p>
          <a:p>
            <a:pPr marL="0" indent="0">
              <a:buNone/>
            </a:pPr>
            <a:r>
              <a:rPr lang="en-GB" i="0" dirty="0">
                <a:solidFill>
                  <a:schemeClr val="tx1"/>
                </a:solidFill>
              </a:rPr>
              <a:t>	</a:t>
            </a:r>
            <a:r>
              <a:rPr lang="en-GB" i="0" dirty="0" smtClean="0">
                <a:solidFill>
                  <a:srgbClr val="FF0000"/>
                </a:solidFill>
              </a:rPr>
              <a:t>…but also national level laws</a:t>
            </a:r>
          </a:p>
          <a:p>
            <a:pPr marL="0" indent="0">
              <a:buNone/>
            </a:pPr>
            <a:endParaRPr lang="en-GB" i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i="0" dirty="0" smtClean="0">
                <a:solidFill>
                  <a:schemeClr val="tx1"/>
                </a:solidFill>
              </a:rPr>
              <a:t>European Treaty</a:t>
            </a:r>
          </a:p>
          <a:p>
            <a:pPr marL="0" indent="0">
              <a:buNone/>
            </a:pPr>
            <a:endParaRPr lang="en-GB" i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i="0" dirty="0" smtClean="0">
                <a:solidFill>
                  <a:schemeClr val="tx1"/>
                </a:solidFill>
              </a:rPr>
              <a:t>EU statistical law – Regulation 223/2009</a:t>
            </a:r>
          </a:p>
          <a:p>
            <a:pPr marL="0" indent="0">
              <a:buNone/>
            </a:pPr>
            <a:endParaRPr lang="en-GB" i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i="0" dirty="0" smtClean="0">
                <a:solidFill>
                  <a:schemeClr val="tx1"/>
                </a:solidFill>
              </a:rPr>
              <a:t>Legal acts for specific policy areas</a:t>
            </a:r>
          </a:p>
          <a:p>
            <a:pPr marL="0" indent="0">
              <a:buClrTx/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73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Regulation 223/2009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0" dirty="0" smtClean="0"/>
              <a:t>Framework regulation, covering:</a:t>
            </a:r>
          </a:p>
          <a:p>
            <a:pPr marL="0" indent="0">
              <a:buNone/>
            </a:pPr>
            <a:endParaRPr lang="en-GB" i="0" dirty="0" smtClean="0"/>
          </a:p>
          <a:p>
            <a:pPr>
              <a:buClr>
                <a:schemeClr val="tx1"/>
              </a:buClr>
            </a:pPr>
            <a:r>
              <a:rPr lang="en-GB" i="0" dirty="0" smtClean="0"/>
              <a:t>General provisions (incl. confidentiality)</a:t>
            </a:r>
          </a:p>
          <a:p>
            <a:pPr>
              <a:buClr>
                <a:schemeClr val="tx1"/>
              </a:buClr>
            </a:pPr>
            <a:r>
              <a:rPr lang="en-GB" i="0" dirty="0" smtClean="0"/>
              <a:t>Statistical governance (= ESS, code of practice, cooperation)</a:t>
            </a:r>
          </a:p>
          <a:p>
            <a:pPr>
              <a:buClr>
                <a:schemeClr val="tx1"/>
              </a:buClr>
            </a:pPr>
            <a:r>
              <a:rPr lang="en-GB" i="0" dirty="0" smtClean="0"/>
              <a:t>Statistical production (work programme)</a:t>
            </a:r>
          </a:p>
          <a:p>
            <a:pPr>
              <a:buClr>
                <a:schemeClr val="tx1"/>
              </a:buClr>
            </a:pPr>
            <a:r>
              <a:rPr lang="en-GB" i="0" dirty="0" smtClean="0"/>
              <a:t>Dissemination</a:t>
            </a:r>
          </a:p>
          <a:p>
            <a:pPr>
              <a:buClr>
                <a:schemeClr val="tx1"/>
              </a:buClr>
            </a:pPr>
            <a:r>
              <a:rPr lang="en-GB" i="0" dirty="0" smtClean="0"/>
              <a:t>Statistical confidentiality</a:t>
            </a: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35954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Institutional Structures of the 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0" dirty="0" smtClean="0">
                <a:solidFill>
                  <a:schemeClr val="tx1"/>
                </a:solidFill>
              </a:rPr>
              <a:t>Top level – ESS Committee</a:t>
            </a:r>
          </a:p>
          <a:p>
            <a:pPr marL="0" indent="0">
              <a:buNone/>
            </a:pPr>
            <a:r>
              <a:rPr lang="en-GB" i="0" dirty="0" smtClean="0">
                <a:solidFill>
                  <a:srgbClr val="FF0000"/>
                </a:solidFill>
              </a:rPr>
              <a:t>	Director generals of NSIs plus Eurostat</a:t>
            </a:r>
          </a:p>
          <a:p>
            <a:pPr marL="0" indent="0">
              <a:buNone/>
            </a:pPr>
            <a:endParaRPr lang="en-GB" i="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i="0" dirty="0" smtClean="0">
                <a:solidFill>
                  <a:schemeClr val="tx1"/>
                </a:solidFill>
              </a:rPr>
              <a:t>Director level – Director's Groups</a:t>
            </a:r>
          </a:p>
          <a:p>
            <a:pPr marL="0" indent="0">
              <a:buNone/>
            </a:pPr>
            <a:r>
              <a:rPr lang="en-GB" i="0" dirty="0" smtClean="0">
                <a:solidFill>
                  <a:srgbClr val="FF0000"/>
                </a:solidFill>
              </a:rPr>
              <a:t>	Directors in broad subject areas</a:t>
            </a:r>
          </a:p>
          <a:p>
            <a:pPr marL="0" indent="0">
              <a:buNone/>
            </a:pPr>
            <a:endParaRPr lang="en-GB" i="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i="0" dirty="0" smtClean="0">
                <a:solidFill>
                  <a:schemeClr val="tx1"/>
                </a:solidFill>
              </a:rPr>
              <a:t>Technical level – Working Groups</a:t>
            </a:r>
          </a:p>
          <a:p>
            <a:pPr marL="0" indent="0">
              <a:buNone/>
            </a:pPr>
            <a:r>
              <a:rPr lang="en-GB" i="0" dirty="0">
                <a:solidFill>
                  <a:srgbClr val="FF0000"/>
                </a:solidFill>
              </a:rPr>
              <a:t>	</a:t>
            </a:r>
            <a:r>
              <a:rPr lang="en-GB" i="0" dirty="0" smtClean="0">
                <a:solidFill>
                  <a:srgbClr val="FF0000"/>
                </a:solidFill>
              </a:rPr>
              <a:t>Technicians in more specific subjects</a:t>
            </a:r>
            <a:endParaRPr lang="en-GB" i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73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system for macroeconomic statistics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ESS Committee (coordination and legislative role)</a:t>
            </a: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Directors of Macroeconomic Statistics (DMES)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Working Groups (&gt;&gt;Task Forces, Expert Groups)</a:t>
            </a: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	National Accounts Working Group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EDP Statistics Working Group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Prices Working Group, </a:t>
            </a:r>
            <a:r>
              <a:rPr lang="en-GB" dirty="0" err="1" smtClean="0">
                <a:solidFill>
                  <a:srgbClr val="FF0000"/>
                </a:solidFill>
              </a:rPr>
              <a:t>etc</a:t>
            </a: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73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European System of Accounts (ESA 2010)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5626968" cy="352901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European version of the worldwide SNA standards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EU Regulation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= directly applicable in the Member States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780928"/>
            <a:ext cx="2016224" cy="283884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C5C4-E5B8-4331-947C-656A17823DAF}" type="slidenum">
              <a:rPr lang="en-GB" altLang="en-US" smtClean="0"/>
              <a:pPr/>
              <a:t>7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5492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ESA transmission programme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Tx/>
              <a:buNone/>
            </a:pPr>
            <a:r>
              <a:rPr lang="en-GB" i="0" dirty="0" smtClean="0">
                <a:solidFill>
                  <a:schemeClr val="tx1"/>
                </a:solidFill>
              </a:rPr>
              <a:t>Member States compile their national data according to common standards</a:t>
            </a:r>
          </a:p>
          <a:p>
            <a:pPr marL="0" indent="0">
              <a:buClrTx/>
              <a:buNone/>
            </a:pPr>
            <a:endParaRPr lang="en-GB" i="0" dirty="0">
              <a:solidFill>
                <a:schemeClr val="tx1"/>
              </a:solidFill>
            </a:endParaRPr>
          </a:p>
          <a:p>
            <a:pPr marL="0" indent="0">
              <a:buClrTx/>
              <a:buNone/>
            </a:pPr>
            <a:r>
              <a:rPr lang="en-GB" i="0" dirty="0" smtClean="0">
                <a:solidFill>
                  <a:schemeClr val="tx1"/>
                </a:solidFill>
              </a:rPr>
              <a:t>Transmission programme establishes legal obligations for MSs to transmit data to Eurostat</a:t>
            </a:r>
          </a:p>
          <a:p>
            <a:pPr marL="0" indent="0">
              <a:buClrTx/>
              <a:buNone/>
            </a:pPr>
            <a:endParaRPr lang="en-GB" i="0" dirty="0">
              <a:solidFill>
                <a:schemeClr val="tx1"/>
              </a:solidFill>
            </a:endParaRPr>
          </a:p>
          <a:p>
            <a:pPr marL="0" indent="0">
              <a:buClrTx/>
              <a:buNone/>
            </a:pPr>
            <a:r>
              <a:rPr lang="en-GB" i="0" dirty="0" smtClean="0">
                <a:solidFill>
                  <a:schemeClr val="tx1"/>
                </a:solidFill>
              </a:rPr>
              <a:t>Specified tables of variables, time series and deadlines for transmission</a:t>
            </a:r>
            <a:endParaRPr lang="en-GB" i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073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Government Finance Statistics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0" dirty="0" smtClean="0"/>
              <a:t>Detailed data (quarterly and annual) part of the ESA 2010 transmission programme</a:t>
            </a:r>
          </a:p>
          <a:p>
            <a:endParaRPr lang="en-GB" i="0" dirty="0"/>
          </a:p>
          <a:p>
            <a:pPr marL="0" indent="0">
              <a:buNone/>
            </a:pPr>
            <a:r>
              <a:rPr lang="en-GB" i="0" dirty="0" smtClean="0"/>
              <a:t>Separate data collection for EDP purposes (specific legal base)</a:t>
            </a:r>
          </a:p>
          <a:p>
            <a:pPr marL="0" indent="0">
              <a:buNone/>
            </a:pPr>
            <a:endParaRPr lang="en-GB" i="0" dirty="0"/>
          </a:p>
          <a:p>
            <a:pPr marL="0" indent="0">
              <a:buNone/>
            </a:pPr>
            <a:r>
              <a:rPr lang="en-GB" sz="2000" i="0" dirty="0" smtClean="0">
                <a:solidFill>
                  <a:srgbClr val="3166CF"/>
                </a:solidFill>
              </a:rPr>
              <a:t>See presentation tomorrow for more information…</a:t>
            </a:r>
            <a:endParaRPr lang="en-GB" sz="2000" i="0" dirty="0">
              <a:solidFill>
                <a:srgbClr val="3166C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279858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1094</TotalTime>
  <Words>338</Words>
  <Application>Microsoft Office PowerPoint</Application>
  <PresentationFormat>On-screen Show (4:3)</PresentationFormat>
  <Paragraphs>95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Blank</vt:lpstr>
      <vt:lpstr>Implementation and coordination of macroeconomic statistics in EU and euro area countries</vt:lpstr>
      <vt:lpstr>Two statistical systems in Europe</vt:lpstr>
      <vt:lpstr>The European Statistical System</vt:lpstr>
      <vt:lpstr>Regulation 223/2009</vt:lpstr>
      <vt:lpstr>The Institutional Structures of the ESS</vt:lpstr>
      <vt:lpstr>The system for macroeconomic statistics</vt:lpstr>
      <vt:lpstr>The European System of Accounts (ESA 2010)</vt:lpstr>
      <vt:lpstr>The ESA transmission programme</vt:lpstr>
      <vt:lpstr>Government Finance Statistics</vt:lpstr>
      <vt:lpstr>Prices</vt:lpstr>
      <vt:lpstr>Areas shared between ESS/ESCB </vt:lpstr>
      <vt:lpstr>Concluding remarks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DOLLT Andreas (ESTAT)</dc:creator>
  <cp:lastModifiedBy>Sisene</cp:lastModifiedBy>
  <cp:revision>177</cp:revision>
  <dcterms:created xsi:type="dcterms:W3CDTF">2014-11-21T10:09:48Z</dcterms:created>
  <dcterms:modified xsi:type="dcterms:W3CDTF">2015-03-31T07:16:17Z</dcterms:modified>
</cp:coreProperties>
</file>