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408" r:id="rId3"/>
    <p:sldId id="459" r:id="rId4"/>
    <p:sldId id="460" r:id="rId5"/>
    <p:sldId id="461" r:id="rId6"/>
    <p:sldId id="462" r:id="rId7"/>
    <p:sldId id="463" r:id="rId8"/>
    <p:sldId id="465" r:id="rId9"/>
    <p:sldId id="464" r:id="rId10"/>
    <p:sldId id="473" r:id="rId11"/>
    <p:sldId id="470" r:id="rId12"/>
    <p:sldId id="472" r:id="rId13"/>
    <p:sldId id="466" r:id="rId14"/>
  </p:sldIdLst>
  <p:sldSz cx="9144000" cy="5143500" type="screen16x9"/>
  <p:notesSz cx="6807200" cy="9906000"/>
  <p:defaultTextStyle>
    <a:defPPr>
      <a:defRPr lang="en-US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61031"/>
    <a:srgbClr val="F14965"/>
    <a:srgbClr val="CB112E"/>
    <a:srgbClr val="BD0F2C"/>
    <a:srgbClr val="EF2D4D"/>
    <a:srgbClr val="E1F6FF"/>
    <a:srgbClr val="E7F8FF"/>
    <a:srgbClr val="ED1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>
        <p:scale>
          <a:sx n="100" d="100"/>
          <a:sy n="100" d="100"/>
        </p:scale>
        <p:origin x="-1860" y="-1146"/>
      </p:cViewPr>
      <p:guideLst>
        <p:guide orient="horz" pos="1620"/>
        <p:guide orient="horz" pos="756"/>
        <p:guide orient="horz" pos="2844"/>
        <p:guide orient="horz" pos="252"/>
        <p:guide orient="horz" pos="1440"/>
        <p:guide orient="horz" pos="2988"/>
        <p:guide orient="horz" pos="864"/>
        <p:guide pos="2880"/>
        <p:guide pos="503"/>
        <p:guide pos="5257"/>
        <p:guide pos="4608"/>
        <p:guide pos="2448"/>
        <p:guide pos="5545"/>
        <p:guide pos="27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4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85891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68589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C3B4303-05A0-441E-B8B0-CF943F1DDEC3}" type="datetimeFigureOut">
              <a:rPr lang="tr-TR"/>
              <a:pPr>
                <a:defRPr/>
              </a:pPr>
              <a:t>14.04.2015</a:t>
            </a:fld>
            <a:endParaRPr lang="tr-TR" dirty="0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85891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56038" y="940911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68589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CB154B8-DE49-4AB5-AAB9-0610E89E2755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01019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85891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68589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D625F06-6CC2-4B1B-B8C4-C5CBE940538E}" type="datetimeFigureOut">
              <a:rPr lang="tr-TR"/>
              <a:pPr>
                <a:defRPr/>
              </a:pPr>
              <a:t>14.04.2015</a:t>
            </a:fld>
            <a:endParaRPr lang="tr-TR" dirty="0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42950"/>
            <a:ext cx="6604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dirty="0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1038" y="4705350"/>
            <a:ext cx="5445125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noProof="0" dirty="0" smtClean="0"/>
              <a:t>Asıl metin stillerini düzenlemek için tıklatın</a:t>
            </a:r>
          </a:p>
          <a:p>
            <a:pPr lvl="1"/>
            <a:r>
              <a:rPr lang="tr-TR" noProof="0" dirty="0" smtClean="0"/>
              <a:t>İkinci düzey</a:t>
            </a:r>
          </a:p>
          <a:p>
            <a:pPr lvl="2"/>
            <a:r>
              <a:rPr lang="tr-TR" noProof="0" dirty="0" smtClean="0"/>
              <a:t>Üçüncü düzey</a:t>
            </a:r>
          </a:p>
          <a:p>
            <a:pPr lvl="3"/>
            <a:r>
              <a:rPr lang="tr-TR" noProof="0" dirty="0" smtClean="0"/>
              <a:t>Dördüncü düzey</a:t>
            </a:r>
          </a:p>
          <a:p>
            <a:pPr lvl="4"/>
            <a:r>
              <a:rPr lang="tr-TR" noProof="0" dirty="0" smtClean="0"/>
              <a:t>Beşinci düzey</a:t>
            </a:r>
            <a:endParaRPr lang="tr-TR" noProof="0" dirty="0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85891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56038" y="9409113"/>
            <a:ext cx="29495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68589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D743183-16A3-47CB-A2E1-C92E3A8E24A3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973223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729" algn="l" defTabSz="68589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674" algn="l" defTabSz="68589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620" algn="l" defTabSz="68589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566" algn="l" defTabSz="68589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99118" y="400050"/>
            <a:ext cx="3772883" cy="1885951"/>
          </a:xfrm>
        </p:spPr>
        <p:txBody>
          <a:bodyPr>
            <a:normAutofit/>
          </a:bodyPr>
          <a:lstStyle>
            <a:lvl1pPr>
              <a:defRPr sz="410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799118" y="2552700"/>
            <a:ext cx="3772883" cy="1047750"/>
          </a:xfrm>
        </p:spPr>
        <p:txBody>
          <a:bodyPr>
            <a:normAutofit/>
          </a:bodyPr>
          <a:lstStyle>
            <a:lvl1pPr marL="0" indent="0" algn="l">
              <a:spcBef>
                <a:spcPts val="45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95F0-45D3-4D8C-A93E-1E0DEB699CA7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B50FB-D78E-4744-ABBA-4B9AF558CAB2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38834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0CE5B-0CFE-4F01-AF1A-1470BECFB2EB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16211-8008-4B53-BE64-CB075DB056E7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785573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572771" y="400050"/>
            <a:ext cx="1772112" cy="41148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799118" y="400050"/>
            <a:ext cx="5602158" cy="41148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FE01A-507E-4CA0-B84D-B1756DEE80C5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56E34-EC1A-4375-9C2A-BB54AC2B8E37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6970715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6C7EA-A375-4447-BC32-5F3153089493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B2EF5-D1E5-4EC5-8E13-062B427FC58E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3847840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99119" y="400050"/>
            <a:ext cx="6516797" cy="1714500"/>
          </a:xfrm>
        </p:spPr>
        <p:txBody>
          <a:bodyPr>
            <a:normAutofit/>
          </a:bodyPr>
          <a:lstStyle>
            <a:lvl1pPr algn="l">
              <a:defRPr sz="4100" b="1" cap="none" baseline="0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99119" y="2343150"/>
            <a:ext cx="6516797" cy="1028700"/>
          </a:xfrm>
        </p:spPr>
        <p:txBody>
          <a:bodyPr>
            <a:normAutofit/>
          </a:bodyPr>
          <a:lstStyle>
            <a:lvl1pPr marL="0" indent="0">
              <a:spcBef>
                <a:spcPts val="45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9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8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78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72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67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6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56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04A45-3B85-4C25-B75F-D2727EC17C2E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FFDA-374B-477F-B31B-01A6FE9588E9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7280424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799117" y="1371600"/>
            <a:ext cx="3189801" cy="31432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099516" y="1371600"/>
            <a:ext cx="3189801" cy="31432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3AEC4-8C29-43F6-935D-CAEC42A83529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7526A-9FFC-4E4D-BC99-42C3657A4241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0561361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99116" y="400050"/>
            <a:ext cx="6516799" cy="8001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99118" y="1371600"/>
            <a:ext cx="3189801" cy="51435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0"/>
            </a:lvl1pPr>
            <a:lvl2pPr marL="342946" indent="0">
              <a:buNone/>
              <a:defRPr sz="1500" b="1"/>
            </a:lvl2pPr>
            <a:lvl3pPr marL="685891" indent="0">
              <a:buNone/>
              <a:defRPr sz="1400" b="1"/>
            </a:lvl3pPr>
            <a:lvl4pPr marL="1028837" indent="0">
              <a:buNone/>
              <a:defRPr sz="1200" b="1"/>
            </a:lvl4pPr>
            <a:lvl5pPr marL="1371783" indent="0">
              <a:buNone/>
              <a:defRPr sz="1200" b="1"/>
            </a:lvl5pPr>
            <a:lvl6pPr marL="1714729" indent="0">
              <a:buNone/>
              <a:defRPr sz="1200" b="1"/>
            </a:lvl6pPr>
            <a:lvl7pPr marL="2057674" indent="0">
              <a:buNone/>
              <a:defRPr sz="1200" b="1"/>
            </a:lvl7pPr>
            <a:lvl8pPr marL="2400620" indent="0">
              <a:buNone/>
              <a:defRPr sz="1200" b="1"/>
            </a:lvl8pPr>
            <a:lvl9pPr marL="2743566" indent="0">
              <a:buNone/>
              <a:defRPr sz="12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99118" y="1943100"/>
            <a:ext cx="3189801" cy="25717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126114" y="1371600"/>
            <a:ext cx="3189801" cy="51435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0"/>
            </a:lvl1pPr>
            <a:lvl2pPr marL="342946" indent="0">
              <a:buNone/>
              <a:defRPr sz="1500" b="1"/>
            </a:lvl2pPr>
            <a:lvl3pPr marL="685891" indent="0">
              <a:buNone/>
              <a:defRPr sz="1400" b="1"/>
            </a:lvl3pPr>
            <a:lvl4pPr marL="1028837" indent="0">
              <a:buNone/>
              <a:defRPr sz="1200" b="1"/>
            </a:lvl4pPr>
            <a:lvl5pPr marL="1371783" indent="0">
              <a:buNone/>
              <a:defRPr sz="1200" b="1"/>
            </a:lvl5pPr>
            <a:lvl6pPr marL="1714729" indent="0">
              <a:buNone/>
              <a:defRPr sz="1200" b="1"/>
            </a:lvl6pPr>
            <a:lvl7pPr marL="2057674" indent="0">
              <a:buNone/>
              <a:defRPr sz="1200" b="1"/>
            </a:lvl7pPr>
            <a:lvl8pPr marL="2400620" indent="0">
              <a:buNone/>
              <a:defRPr sz="1200" b="1"/>
            </a:lvl8pPr>
            <a:lvl9pPr marL="2743566" indent="0">
              <a:buNone/>
              <a:defRPr sz="12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126114" y="1943100"/>
            <a:ext cx="3189801" cy="25717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B029E-DE58-4D3E-B743-F9DCC25F57AD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7F0F1-3617-460D-ADE6-24280CA1DAB6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6694862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4F9E0-8138-46E2-B894-DFF36455FE81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4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100392" y="4659982"/>
            <a:ext cx="914400" cy="2047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5E500-EBB9-4F94-BE4E-F386E656443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38293228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20C7A-F5A2-4694-858A-8128FDD85A8E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7956376" y="4587974"/>
            <a:ext cx="914400" cy="2047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D77D9-DCB3-490A-A664-5A243C412893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19717381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99118" y="400050"/>
            <a:ext cx="3086904" cy="1143000"/>
          </a:xfrm>
        </p:spPr>
        <p:txBody>
          <a:bodyPr>
            <a:normAutofit/>
          </a:bodyPr>
          <a:lstStyle>
            <a:lvl1pPr algn="l">
              <a:defRPr sz="2700" b="1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400506" y="400050"/>
            <a:ext cx="4401696" cy="41148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799118" y="1657350"/>
            <a:ext cx="3086904" cy="28575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450"/>
              </a:spcBef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46" indent="0">
              <a:buNone/>
              <a:defRPr sz="900"/>
            </a:lvl2pPr>
            <a:lvl3pPr marL="685891" indent="0">
              <a:buNone/>
              <a:defRPr sz="800"/>
            </a:lvl3pPr>
            <a:lvl4pPr marL="1028837" indent="0">
              <a:buNone/>
              <a:defRPr sz="700"/>
            </a:lvl4pPr>
            <a:lvl5pPr marL="1371783" indent="0">
              <a:buNone/>
              <a:defRPr sz="700"/>
            </a:lvl5pPr>
            <a:lvl6pPr marL="1714729" indent="0">
              <a:buNone/>
              <a:defRPr sz="700"/>
            </a:lvl6pPr>
            <a:lvl7pPr marL="2057674" indent="0">
              <a:buNone/>
              <a:defRPr sz="700"/>
            </a:lvl7pPr>
            <a:lvl8pPr marL="2400620" indent="0">
              <a:buNone/>
              <a:defRPr sz="700"/>
            </a:lvl8pPr>
            <a:lvl9pPr marL="2743566" indent="0">
              <a:buNone/>
              <a:defRPr sz="7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BFB3C-DD5C-43D4-AB9C-A7E37CD6F132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7884368" y="4659982"/>
            <a:ext cx="914400" cy="2047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031E5-3462-479C-A6A8-8BFF4C19D12B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8027623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99118" y="400050"/>
            <a:ext cx="3086904" cy="1143000"/>
          </a:xfrm>
        </p:spPr>
        <p:txBody>
          <a:bodyPr>
            <a:noAutofit/>
          </a:bodyPr>
          <a:lstStyle>
            <a:lvl1pPr algn="l">
              <a:defRPr sz="2700" b="1"/>
            </a:lvl1pPr>
          </a:lstStyle>
          <a:p>
            <a:r>
              <a:rPr lang="tr-TR" smtClean="0"/>
              <a:t>Asıl başlık stili için tıklatın</a:t>
            </a:r>
            <a:endParaRPr lang="tr-TR" dirty="0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400505" y="400050"/>
            <a:ext cx="4336259" cy="43434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1800"/>
            </a:lvl1pPr>
            <a:lvl2pPr marL="342946" indent="0">
              <a:buNone/>
              <a:defRPr sz="2100"/>
            </a:lvl2pPr>
            <a:lvl3pPr marL="685891" indent="0">
              <a:buNone/>
              <a:defRPr sz="1800"/>
            </a:lvl3pPr>
            <a:lvl4pPr marL="1028837" indent="0">
              <a:buNone/>
              <a:defRPr sz="1500"/>
            </a:lvl4pPr>
            <a:lvl5pPr marL="1371783" indent="0">
              <a:buNone/>
              <a:defRPr sz="1500"/>
            </a:lvl5pPr>
            <a:lvl6pPr marL="1714729" indent="0">
              <a:buNone/>
              <a:defRPr sz="1500"/>
            </a:lvl6pPr>
            <a:lvl7pPr marL="2057674" indent="0">
              <a:buNone/>
              <a:defRPr sz="1500"/>
            </a:lvl7pPr>
            <a:lvl8pPr marL="2400620" indent="0">
              <a:buNone/>
              <a:defRPr sz="1500"/>
            </a:lvl8pPr>
            <a:lvl9pPr marL="2743566" indent="0">
              <a:buNone/>
              <a:defRPr sz="1500"/>
            </a:lvl9pPr>
          </a:lstStyle>
          <a:p>
            <a:pPr lvl="0"/>
            <a:r>
              <a:rPr lang="tr-TR" noProof="0" smtClean="0"/>
              <a:t>Resim eklemek için simgeyi tıklatın</a:t>
            </a:r>
            <a:endParaRPr lang="tr-TR" noProof="0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799118" y="1657350"/>
            <a:ext cx="3086904" cy="28575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450"/>
              </a:spcBef>
              <a:buNone/>
              <a:defRPr sz="1400"/>
            </a:lvl1pPr>
            <a:lvl2pPr marL="342946" indent="0">
              <a:buNone/>
              <a:defRPr sz="900"/>
            </a:lvl2pPr>
            <a:lvl3pPr marL="685891" indent="0">
              <a:buNone/>
              <a:defRPr sz="800"/>
            </a:lvl3pPr>
            <a:lvl4pPr marL="1028837" indent="0">
              <a:buNone/>
              <a:defRPr sz="700"/>
            </a:lvl4pPr>
            <a:lvl5pPr marL="1371783" indent="0">
              <a:buNone/>
              <a:defRPr sz="700"/>
            </a:lvl5pPr>
            <a:lvl6pPr marL="1714729" indent="0">
              <a:buNone/>
              <a:defRPr sz="700"/>
            </a:lvl6pPr>
            <a:lvl7pPr marL="2057674" indent="0">
              <a:buNone/>
              <a:defRPr sz="700"/>
            </a:lvl7pPr>
            <a:lvl8pPr marL="2400620" indent="0">
              <a:buNone/>
              <a:defRPr sz="700"/>
            </a:lvl8pPr>
            <a:lvl9pPr marL="2743566" indent="0">
              <a:buNone/>
              <a:defRPr sz="7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  <p:extLst>
      <p:ext uri="{BB962C8B-B14F-4D97-AF65-F5344CB8AC3E}">
        <p14:creationId xmlns:p14="http://schemas.microsoft.com/office/powerpoint/2010/main" val="40216472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aşlık Yer Tutucusu 1"/>
          <p:cNvSpPr>
            <a:spLocks noGrp="1"/>
          </p:cNvSpPr>
          <p:nvPr>
            <p:ph type="title"/>
          </p:nvPr>
        </p:nvSpPr>
        <p:spPr bwMode="auto">
          <a:xfrm>
            <a:off x="798513" y="400050"/>
            <a:ext cx="65166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9" tIns="34295" rIns="68589" bIns="3429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 smtClean="0"/>
              <a:t>Asıl başlık stili için tıklatın</a:t>
            </a:r>
          </a:p>
        </p:txBody>
      </p:sp>
      <p:sp>
        <p:nvSpPr>
          <p:cNvPr id="1027" name="Metin Yer Tutucusu 2"/>
          <p:cNvSpPr>
            <a:spLocks noGrp="1"/>
          </p:cNvSpPr>
          <p:nvPr>
            <p:ph type="body" idx="1"/>
          </p:nvPr>
        </p:nvSpPr>
        <p:spPr bwMode="auto">
          <a:xfrm>
            <a:off x="798513" y="1371600"/>
            <a:ext cx="6516687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9" tIns="34295" rIns="68589" bIns="342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 smtClean="0"/>
              <a:t>Asıl metin stillerini düzenlemek için tıklatın</a:t>
            </a:r>
          </a:p>
          <a:p>
            <a:pPr lvl="1"/>
            <a:r>
              <a:rPr lang="tr-TR" altLang="en-US" smtClean="0"/>
              <a:t>İkinci düzey</a:t>
            </a:r>
          </a:p>
          <a:p>
            <a:pPr lvl="2"/>
            <a:r>
              <a:rPr lang="tr-TR" altLang="en-US" smtClean="0"/>
              <a:t>Üçüncü düzey</a:t>
            </a:r>
          </a:p>
          <a:p>
            <a:pPr lvl="3"/>
            <a:r>
              <a:rPr lang="tr-TR" altLang="en-US" smtClean="0"/>
              <a:t>Dördüncü düzey</a:t>
            </a:r>
          </a:p>
          <a:p>
            <a:pPr lvl="4"/>
            <a:r>
              <a:rPr lang="tr-TR" altLang="en-US" smtClean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5200650" y="4616450"/>
            <a:ext cx="1028700" cy="204788"/>
          </a:xfrm>
          <a:prstGeom prst="rect">
            <a:avLst/>
          </a:prstGeom>
        </p:spPr>
        <p:txBody>
          <a:bodyPr vert="horz" lIns="68589" tIns="34295" rIns="68589" bIns="34295" rtlCol="0" anchor="ctr"/>
          <a:lstStyle>
            <a:lvl1pPr algn="r" defTabSz="685891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DD1401-6813-4454-AFA1-8897DBFB8802}" type="datetime1">
              <a:rPr lang="tr-TR" smtClean="0"/>
              <a:t>14.04.2015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798513" y="4616450"/>
            <a:ext cx="4241800" cy="204788"/>
          </a:xfrm>
          <a:prstGeom prst="rect">
            <a:avLst/>
          </a:prstGeom>
        </p:spPr>
        <p:txBody>
          <a:bodyPr vert="horz" lIns="68589" tIns="34295" rIns="68589" bIns="34295" rtlCol="0" anchor="ctr"/>
          <a:lstStyle>
            <a:lvl1pPr algn="l" defTabSz="685891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400800" y="4616450"/>
            <a:ext cx="914400" cy="204788"/>
          </a:xfrm>
          <a:prstGeom prst="rect">
            <a:avLst/>
          </a:prstGeom>
        </p:spPr>
        <p:txBody>
          <a:bodyPr vert="horz" lIns="68589" tIns="34295" rIns="68589" bIns="34295" rtlCol="0" anchor="ctr"/>
          <a:lstStyle>
            <a:lvl1pPr algn="r" defTabSz="685891" fontAlgn="auto">
              <a:spcBef>
                <a:spcPts val="0"/>
              </a:spcBef>
              <a:spcAft>
                <a:spcPts val="0"/>
              </a:spcAft>
              <a:defRPr sz="8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CE6397-9CE0-4E98-9685-369308565362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5" r:id="rId2"/>
    <p:sldLayoutId id="2147483672" r:id="rId3"/>
    <p:sldLayoutId id="2147483666" r:id="rId4"/>
    <p:sldLayoutId id="2147483667" r:id="rId5"/>
    <p:sldLayoutId id="2147483668" r:id="rId6"/>
    <p:sldLayoutId id="2147483673" r:id="rId7"/>
    <p:sldLayoutId id="2147483674" r:id="rId8"/>
    <p:sldLayoutId id="2147483675" r:id="rId9"/>
    <p:sldLayoutId id="2147483669" r:id="rId10"/>
    <p:sldLayoutId id="2147483670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2pPr>
      <a:lvl3pPr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3pPr>
      <a:lvl4pPr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4pPr>
      <a:lvl5pPr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5pPr>
      <a:lvl6pPr marL="457200"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6pPr>
      <a:lvl7pPr marL="914400"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7pPr>
      <a:lvl8pPr marL="1371600"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8pPr>
      <a:lvl9pPr marL="1828800" algn="l" defTabSz="685800" rtl="0" fontAlgn="base">
        <a:lnSpc>
          <a:spcPct val="80000"/>
        </a:lnSpc>
        <a:spcBef>
          <a:spcPct val="0"/>
        </a:spcBef>
        <a:spcAft>
          <a:spcPct val="0"/>
        </a:spcAft>
        <a:defRPr sz="2700" b="1">
          <a:solidFill>
            <a:schemeClr val="accent1"/>
          </a:solidFill>
          <a:latin typeface="Franklin Gothic Medium" pitchFamily="34" charset="0"/>
        </a:defRPr>
      </a:lvl9pPr>
    </p:titleStyle>
    <p:bodyStyle>
      <a:lvl1pPr marL="204788" indent="-171450" algn="l" defTabSz="685800" rtl="0" fontAlgn="base">
        <a:lnSpc>
          <a:spcPct val="90000"/>
        </a:lnSpc>
        <a:spcBef>
          <a:spcPts val="1350"/>
        </a:spcBef>
        <a:spcAft>
          <a:spcPct val="0"/>
        </a:spcAft>
        <a:buClr>
          <a:srgbClr val="595959"/>
        </a:buClr>
        <a:buSzPct val="80000"/>
        <a:buFont typeface="Arial" charset="0"/>
        <a:buChar char="•"/>
        <a:defRPr sz="1500" kern="1200">
          <a:solidFill>
            <a:srgbClr val="595959"/>
          </a:solidFill>
          <a:latin typeface="+mn-lt"/>
          <a:ea typeface="+mn-ea"/>
          <a:cs typeface="+mn-cs"/>
        </a:defRPr>
      </a:lvl1pPr>
      <a:lvl2pPr marL="44450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Clr>
          <a:srgbClr val="595959"/>
        </a:buClr>
        <a:buSzPct val="80000"/>
        <a:buFont typeface="Arial" charset="0"/>
        <a:buChar char="•"/>
        <a:defRPr sz="1400" kern="1200">
          <a:solidFill>
            <a:srgbClr val="595959"/>
          </a:solidFill>
          <a:latin typeface="+mn-lt"/>
          <a:ea typeface="+mn-ea"/>
          <a:cs typeface="+mn-cs"/>
        </a:defRPr>
      </a:lvl2pPr>
      <a:lvl3pPr marL="582613" indent="-13652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rgbClr val="595959"/>
        </a:buClr>
        <a:buSzPct val="80000"/>
        <a:buFont typeface="Arial" charset="0"/>
        <a:buChar char="•"/>
        <a:defRPr sz="1200" kern="1200">
          <a:solidFill>
            <a:srgbClr val="595959"/>
          </a:solidFill>
          <a:latin typeface="+mn-lt"/>
          <a:ea typeface="+mn-ea"/>
          <a:cs typeface="+mn-cs"/>
        </a:defRPr>
      </a:lvl3pPr>
      <a:lvl4pPr marL="719138" indent="-136525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rgbClr val="595959"/>
        </a:buClr>
        <a:buSzPct val="80000"/>
        <a:buFont typeface="Arial" charset="0"/>
        <a:buChar char="•"/>
        <a:defRPr sz="1100" kern="1200">
          <a:solidFill>
            <a:srgbClr val="595959"/>
          </a:solidFill>
          <a:latin typeface="+mn-lt"/>
          <a:ea typeface="+mn-ea"/>
          <a:cs typeface="+mn-cs"/>
        </a:defRPr>
      </a:lvl4pPr>
      <a:lvl5pPr marL="822325" indent="-101600" algn="l" defTabSz="685800" rtl="0" fontAlgn="base">
        <a:lnSpc>
          <a:spcPct val="90000"/>
        </a:lnSpc>
        <a:spcBef>
          <a:spcPts val="450"/>
        </a:spcBef>
        <a:spcAft>
          <a:spcPct val="0"/>
        </a:spcAft>
        <a:buClr>
          <a:srgbClr val="595959"/>
        </a:buClr>
        <a:buSzPct val="80000"/>
        <a:buFont typeface="Arial" charset="0"/>
        <a:buChar char="•"/>
        <a:defRPr sz="1100" kern="1200">
          <a:solidFill>
            <a:srgbClr val="595959"/>
          </a:solidFill>
          <a:latin typeface="+mn-lt"/>
          <a:ea typeface="+mn-ea"/>
          <a:cs typeface="+mn-cs"/>
        </a:defRPr>
      </a:lvl5pPr>
      <a:lvl6pPr marL="925953" indent="-102884" algn="l" defTabSz="685891" rtl="0" eaLnBrk="1" latinLnBrk="0" hangingPunct="1">
        <a:spcBef>
          <a:spcPts val="450"/>
        </a:spcBef>
        <a:buSzPct val="80000"/>
        <a:buFont typeface="Arial" pitchFamily="34" charset="0"/>
        <a:buChar char="•"/>
        <a:defRPr sz="1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028837" indent="-102884" algn="l" defTabSz="685891" rtl="0" eaLnBrk="1" latinLnBrk="0" hangingPunct="1">
        <a:spcBef>
          <a:spcPts val="450"/>
        </a:spcBef>
        <a:buSzPct val="80000"/>
        <a:buFont typeface="Arial" pitchFamily="34" charset="0"/>
        <a:buChar char="•"/>
        <a:defRPr sz="1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131721" indent="-102884" algn="l" defTabSz="685891" rtl="0" eaLnBrk="1" latinLnBrk="0" hangingPunct="1">
        <a:spcBef>
          <a:spcPts val="450"/>
        </a:spcBef>
        <a:buSzPct val="80000"/>
        <a:buFont typeface="Arial" pitchFamily="34" charset="0"/>
        <a:buChar char="•"/>
        <a:defRPr sz="1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234605" indent="-102884" algn="l" defTabSz="685891" rtl="0" eaLnBrk="1" latinLnBrk="0" hangingPunct="1">
        <a:spcBef>
          <a:spcPts val="450"/>
        </a:spcBef>
        <a:buSzPct val="80000"/>
        <a:buFont typeface="Arial" pitchFamily="34" charset="0"/>
        <a:buChar char="•"/>
        <a:defRPr sz="1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6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1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37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83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29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74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20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66" algn="l" defTabSz="68589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12"/>
          <p:cNvSpPr>
            <a:spLocks noGrp="1"/>
          </p:cNvSpPr>
          <p:nvPr>
            <p:ph type="title"/>
          </p:nvPr>
        </p:nvSpPr>
        <p:spPr>
          <a:xfrm>
            <a:off x="323850" y="1419225"/>
            <a:ext cx="8515350" cy="1152525"/>
          </a:xfrm>
        </p:spPr>
        <p:txBody>
          <a:bodyPr rtlCol="0">
            <a:noAutofit/>
          </a:bodyPr>
          <a:lstStyle/>
          <a:p>
            <a:pPr algn="ctr" defTabSz="68589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tr-TR" sz="33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tr-TR" sz="33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3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33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3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33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3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33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</a:t>
            </a:r>
            <a:r>
              <a:rPr lang="tr-TR" sz="2800" dirty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GOVERNMENT </a:t>
            </a: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2800" dirty="0" smtClean="0">
                <a:solidFill>
                  <a:srgbClr val="D610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 STATISTICS</a:t>
            </a:r>
            <a:endParaRPr lang="tr-TR" sz="2800" dirty="0">
              <a:solidFill>
                <a:srgbClr val="D610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304800" y="2381250"/>
            <a:ext cx="6430963" cy="4732338"/>
          </a:xfrm>
          <a:prstGeom prst="rect">
            <a:avLst/>
          </a:prstGeom>
        </p:spPr>
        <p:txBody>
          <a:bodyPr lIns="68589" tIns="34295" rIns="68589" bIns="34295">
            <a:spAutoFit/>
          </a:bodyPr>
          <a:lstStyle/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tr-TR" sz="1500" b="1" dirty="0">
              <a:solidFill>
                <a:srgbClr val="D610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tr-TR" sz="1500" b="1" dirty="0" err="1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anose="02070309020205020404" pitchFamily="49" charset="0"/>
              </a:rPr>
              <a:t>Recent</a:t>
            </a:r>
            <a:r>
              <a:rPr lang="tr-TR" sz="1500" b="1" dirty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anose="02070309020205020404" pitchFamily="49" charset="0"/>
              </a:rPr>
              <a:t> </a:t>
            </a:r>
            <a:r>
              <a:rPr lang="tr-TR" sz="1500" b="1" dirty="0" err="1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anose="02070309020205020404" pitchFamily="49" charset="0"/>
              </a:rPr>
              <a:t>Achievements</a:t>
            </a:r>
            <a:endParaRPr lang="en-US" sz="1500" b="1" dirty="0"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b="1" dirty="0"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anose="02070309020205020404" pitchFamily="49" charset="0"/>
              </a:rPr>
              <a:t>Present Situation</a:t>
            </a: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tr-TR" sz="1500" b="1" dirty="0">
              <a:solidFill>
                <a:srgbClr val="D610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tr-TR" sz="1500" b="1" dirty="0">
              <a:solidFill>
                <a:srgbClr val="D610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tr-TR" sz="1500" b="1" dirty="0">
              <a:solidFill>
                <a:srgbClr val="D610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Courier New" panose="02070309020205020404" pitchFamily="49" charset="0"/>
            </a:endParaRPr>
          </a:p>
          <a:p>
            <a:pPr marL="257209" indent="-257209" algn="r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b="1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57209" indent="-257209" defTabSz="685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tr-TR" dirty="0">
              <a:solidFill>
                <a:srgbClr val="EA428A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7172" name="Picture 4" descr="http://www.logoeps.net/wp-content/uploads/2012/03/maliye-bakanligi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23825"/>
            <a:ext cx="111601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00038" y="1166813"/>
            <a:ext cx="8588375" cy="3946525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prstClr val="white"/>
                </a:solidFill>
              </a:rPr>
              <a:t>I</a:t>
            </a: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prstClr val="white"/>
                </a:solidFill>
              </a:rPr>
              <a:t> </a:t>
            </a:r>
            <a:r>
              <a:rPr lang="tr-TR" dirty="0">
                <a:solidFill>
                  <a:prstClr val="white"/>
                </a:solidFill>
              </a:rPr>
              <a:t> </a:t>
            </a: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17525" y="542925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PRESENT SITUATION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6388" name="Metin kutusu 5"/>
          <p:cNvSpPr txBox="1">
            <a:spLocks noChangeArrowheads="1"/>
          </p:cNvSpPr>
          <p:nvPr/>
        </p:nvSpPr>
        <p:spPr bwMode="auto">
          <a:xfrm>
            <a:off x="820738" y="1547813"/>
            <a:ext cx="72390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In 2015, General  Government Accounting Regulations came into effect. And our new tables which are GFS formatted:</a:t>
            </a:r>
          </a:p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The Statement of Net Balance </a:t>
            </a:r>
            <a:r>
              <a:rPr lang="tr-TR" altLang="en-US" sz="1200">
                <a:solidFill>
                  <a:srgbClr val="000000"/>
                </a:solidFill>
                <a:latin typeface="Calibri" pitchFamily="34" charset="0"/>
              </a:rPr>
              <a:t>(</a:t>
            </a:r>
            <a:r>
              <a:rPr lang="tr-TR" altLang="en-US" sz="1100">
                <a:solidFill>
                  <a:srgbClr val="000000"/>
                </a:solidFill>
                <a:latin typeface="Calibri" pitchFamily="34" charset="0"/>
              </a:rPr>
              <a:t>Above The Line The Statement Of Government Operations</a:t>
            </a:r>
            <a:r>
              <a:rPr lang="tr-TR" altLang="en-US" sz="120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The Statement of Net Financial Balance </a:t>
            </a:r>
            <a:r>
              <a:rPr lang="tr-TR" altLang="en-US" sz="1200">
                <a:solidFill>
                  <a:srgbClr val="000000"/>
                </a:solidFill>
                <a:latin typeface="Calibri" pitchFamily="34" charset="0"/>
              </a:rPr>
              <a:t>(</a:t>
            </a:r>
            <a:r>
              <a:rPr lang="tr-TR" altLang="en-US" sz="1100">
                <a:solidFill>
                  <a:srgbClr val="000000"/>
                </a:solidFill>
                <a:latin typeface="Calibri" pitchFamily="34" charset="0"/>
              </a:rPr>
              <a:t>Below The Line The Statement Of Government Operations)</a:t>
            </a:r>
          </a:p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The Statement of Functional Classification of Expenditures </a:t>
            </a:r>
            <a:r>
              <a:rPr lang="tr-TR" altLang="en-US" sz="1100">
                <a:solidFill>
                  <a:srgbClr val="000000"/>
                </a:solidFill>
                <a:latin typeface="Calibri" pitchFamily="34" charset="0"/>
              </a:rPr>
              <a:t>(Outlays By Functions Of Government)</a:t>
            </a: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The Statement of Contingent Assets and Liabilities </a:t>
            </a:r>
            <a:r>
              <a:rPr lang="tr-TR" altLang="en-US" sz="1100">
                <a:solidFill>
                  <a:srgbClr val="000000"/>
                </a:solidFill>
                <a:latin typeface="Calibri" pitchFamily="34" charset="0"/>
              </a:rPr>
              <a:t>(IPSAS No 19 Article 8)</a:t>
            </a:r>
          </a:p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Balance Sheet</a:t>
            </a:r>
            <a:r>
              <a:rPr lang="tr-TR" altLang="en-US" sz="1100">
                <a:solidFill>
                  <a:srgbClr val="000000"/>
                </a:solidFill>
                <a:latin typeface="Calibri" pitchFamily="34" charset="0"/>
              </a:rPr>
              <a:t>( GFS Table 6 Balance Sheet)</a:t>
            </a:r>
          </a:p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Cash Flow Table </a:t>
            </a:r>
            <a:r>
              <a:rPr lang="tr-TR" altLang="en-US" sz="1100">
                <a:solidFill>
                  <a:srgbClr val="000000"/>
                </a:solidFill>
                <a:latin typeface="Calibri" pitchFamily="34" charset="0"/>
              </a:rPr>
              <a:t>(Statement Of Sources And Uses Of Cash)</a:t>
            </a:r>
          </a:p>
        </p:txBody>
      </p:sp>
      <p:sp>
        <p:nvSpPr>
          <p:cNvPr id="10" name="Köşeli Çift Ayraç 9"/>
          <p:cNvSpPr/>
          <p:nvPr/>
        </p:nvSpPr>
        <p:spPr>
          <a:xfrm>
            <a:off x="381000" y="169703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387600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2741613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3114675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3417888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3795713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4084638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10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Yuvarlatılmış Dikdörtgen 3"/>
          <p:cNvSpPr/>
          <p:nvPr/>
        </p:nvSpPr>
        <p:spPr>
          <a:xfrm>
            <a:off x="517525" y="571500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CHALLENGES</a:t>
            </a:r>
          </a:p>
        </p:txBody>
      </p:sp>
      <p:sp>
        <p:nvSpPr>
          <p:cNvPr id="10" name="Köşeli Çift Ayraç 9"/>
          <p:cNvSpPr/>
          <p:nvPr/>
        </p:nvSpPr>
        <p:spPr>
          <a:xfrm>
            <a:off x="652463" y="1765300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Metin kutusu 12"/>
          <p:cNvSpPr txBox="1">
            <a:spLocks noChangeArrowheads="1"/>
          </p:cNvSpPr>
          <p:nvPr/>
        </p:nvSpPr>
        <p:spPr bwMode="auto">
          <a:xfrm>
            <a:off x="517525" y="1547813"/>
            <a:ext cx="7542213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 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The Cash Flow Table based on IPSAS criterions technically.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          Consumption  of fix capital is calculated at the end of the year. Consumption of fix capital for quarterly and monthly is estimated.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            For monthly and quarterly GFS tables, interest expense is determined by using cash basis of data. For annual GFS tables, interest expense is determined by using accrual basis of data.</a:t>
            </a:r>
            <a:r>
              <a:rPr lang="tr-TR" altLang="en-US" sz="1500">
                <a:solidFill>
                  <a:srgbClr val="000000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Köşeli Çift Ayraç 13"/>
          <p:cNvSpPr/>
          <p:nvPr/>
        </p:nvSpPr>
        <p:spPr>
          <a:xfrm>
            <a:off x="617538" y="2208213"/>
            <a:ext cx="295275" cy="144462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5" name="Köşeli Çift Ayraç 14"/>
          <p:cNvSpPr/>
          <p:nvPr/>
        </p:nvSpPr>
        <p:spPr>
          <a:xfrm>
            <a:off x="652463" y="2982913"/>
            <a:ext cx="320675" cy="144462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7" name="Köşeli Çift Ayraç 16"/>
          <p:cNvSpPr/>
          <p:nvPr/>
        </p:nvSpPr>
        <p:spPr>
          <a:xfrm>
            <a:off x="617538" y="1747838"/>
            <a:ext cx="320675" cy="144462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11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tr-TR" altLang="en-US" sz="3600">
                <a:solidFill>
                  <a:srgbClr val="000000"/>
                </a:solidFill>
                <a:latin typeface="Calibri" pitchFamily="34" charset="0"/>
              </a:rPr>
              <a:t>THANK FOR YOUR ATTENTION</a:t>
            </a:r>
          </a:p>
          <a:p>
            <a:pPr algn="ctr">
              <a:lnSpc>
                <a:spcPct val="150000"/>
              </a:lnSpc>
            </a:pPr>
            <a:r>
              <a:rPr lang="en-US" altLang="en-US" sz="3600">
                <a:solidFill>
                  <a:srgbClr val="000000"/>
                </a:solidFill>
                <a:latin typeface="Calibri" pitchFamily="34" charset="0"/>
              </a:rPr>
              <a:t>General Directorate Of Public Accounts</a:t>
            </a:r>
            <a:endParaRPr lang="tr-TR" altLang="en-US" sz="36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23850" y="893763"/>
            <a:ext cx="8588375" cy="3946525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17525" y="542925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OUTLINE OF THE PRESENTATION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8196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325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New Process Initiated By Public Financial Management And Control Law Harmonization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In Terms Of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Sectoral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Coverage</a:t>
            </a:r>
            <a:endParaRPr lang="en-US" altLang="en-US" sz="18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Harmonization With International Classifications 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Compilation of Data Serving as the Basis for Financial Statistics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Efforts to Improve the Data Quality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Present Situation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 And Challenges</a:t>
            </a:r>
            <a:endParaRPr lang="en-US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Köşeli Çift Ayraç 9"/>
          <p:cNvSpPr/>
          <p:nvPr/>
        </p:nvSpPr>
        <p:spPr>
          <a:xfrm>
            <a:off x="395288" y="1722438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Köşeli Çift Ayraç 6"/>
          <p:cNvSpPr/>
          <p:nvPr/>
        </p:nvSpPr>
        <p:spPr>
          <a:xfrm>
            <a:off x="381000" y="2130425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8" name="Köşeli Çift Ayraç 7"/>
          <p:cNvSpPr/>
          <p:nvPr/>
        </p:nvSpPr>
        <p:spPr>
          <a:xfrm>
            <a:off x="395288" y="2517775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9" name="Köşeli Çift Ayraç 8"/>
          <p:cNvSpPr/>
          <p:nvPr/>
        </p:nvSpPr>
        <p:spPr>
          <a:xfrm>
            <a:off x="412750" y="29321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Köşeli Çift Ayraç 11"/>
          <p:cNvSpPr/>
          <p:nvPr/>
        </p:nvSpPr>
        <p:spPr>
          <a:xfrm>
            <a:off x="395288" y="33512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3" name="Köşeli Çift Ayraç 12"/>
          <p:cNvSpPr/>
          <p:nvPr/>
        </p:nvSpPr>
        <p:spPr>
          <a:xfrm>
            <a:off x="419100" y="3759200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2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74650" y="893763"/>
            <a:ext cx="8589963" cy="3946525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09588" y="542925"/>
            <a:ext cx="8170862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PUBLIC FINANCIAL MANAGEMENT AND CONTROL LAW 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Financial statistics introduced conceptually to the Law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at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the first time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Transition from consolidated budget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ary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coverage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to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the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general government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 coverage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Transition from cash-based accounting system to accrual- based accounting system</a:t>
            </a:r>
          </a:p>
        </p:txBody>
      </p:sp>
      <p:sp>
        <p:nvSpPr>
          <p:cNvPr id="10" name="Köşeli Çift Ayraç 9"/>
          <p:cNvSpPr/>
          <p:nvPr/>
        </p:nvSpPr>
        <p:spPr>
          <a:xfrm>
            <a:off x="381000" y="169703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Köşeli Çift Ayraç 6"/>
          <p:cNvSpPr/>
          <p:nvPr/>
        </p:nvSpPr>
        <p:spPr>
          <a:xfrm>
            <a:off x="381000" y="2130425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9" name="Köşeli Çift Ayraç 8"/>
          <p:cNvSpPr/>
          <p:nvPr/>
        </p:nvSpPr>
        <p:spPr>
          <a:xfrm>
            <a:off x="412750" y="29321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3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23850" y="1023938"/>
            <a:ext cx="8588375" cy="3944937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31813" y="542925"/>
            <a:ext cx="8172450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HARMONIZATION IN TERMS OF SECTORAL SCOPE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A workshop conducted to determine the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coverage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of general government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The authority to determine and update the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coverage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in consultation with concerned institutions granted to MoF.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The scope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foreseen in the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international standards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put into force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by a General Communiqué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It became a rule to update the scope every 3 years in consultation with concerned institutions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The same scope now applicable for preparation of GFS (IMF), EDP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 and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ESA Tables (EUROSTAT)</a:t>
            </a:r>
            <a:endParaRPr lang="en-US" altLang="en-US" sz="15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Köşeli Çift Ayraç 9"/>
          <p:cNvSpPr/>
          <p:nvPr/>
        </p:nvSpPr>
        <p:spPr>
          <a:xfrm>
            <a:off x="415925" y="1365250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Köşeli Çift Ayraç 12"/>
          <p:cNvSpPr/>
          <p:nvPr/>
        </p:nvSpPr>
        <p:spPr>
          <a:xfrm>
            <a:off x="415925" y="3508375"/>
            <a:ext cx="269875" cy="142875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5" name="Köşeli Çift Ayraç 14"/>
          <p:cNvSpPr/>
          <p:nvPr/>
        </p:nvSpPr>
        <p:spPr>
          <a:xfrm>
            <a:off x="415925" y="1779588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6" name="Köşeli Çift Ayraç 15"/>
          <p:cNvSpPr/>
          <p:nvPr/>
        </p:nvSpPr>
        <p:spPr>
          <a:xfrm>
            <a:off x="381000" y="264318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7" name="Köşeli Çift Ayraç 16"/>
          <p:cNvSpPr/>
          <p:nvPr/>
        </p:nvSpPr>
        <p:spPr>
          <a:xfrm>
            <a:off x="415925" y="4300538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4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23850" y="893763"/>
            <a:ext cx="8588375" cy="3946525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17525" y="542925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HARMONIZATION WITH INTERNATIONAL CLASSIFICATIONS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1268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Application of analytic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al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budget classification 	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Economic,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f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unctional,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nstitutional, financi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ng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classification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Conversion of the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codes on detailed chart of accounts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to ESA Codes 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Conversion of the codes on detailed chart of accounts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to GFS Codes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Regular revision of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bridge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tables</a:t>
            </a:r>
          </a:p>
        </p:txBody>
      </p:sp>
      <p:sp>
        <p:nvSpPr>
          <p:cNvPr id="10" name="Köşeli Çift Ayraç 9"/>
          <p:cNvSpPr/>
          <p:nvPr/>
        </p:nvSpPr>
        <p:spPr>
          <a:xfrm>
            <a:off x="381000" y="169703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Köşeli Çift Ayraç 7"/>
          <p:cNvSpPr/>
          <p:nvPr/>
        </p:nvSpPr>
        <p:spPr>
          <a:xfrm>
            <a:off x="395288" y="2517775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9" name="Köşeli Çift Ayraç 8"/>
          <p:cNvSpPr/>
          <p:nvPr/>
        </p:nvSpPr>
        <p:spPr>
          <a:xfrm>
            <a:off x="412750" y="29321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Köşeli Çift Ayraç 11"/>
          <p:cNvSpPr/>
          <p:nvPr/>
        </p:nvSpPr>
        <p:spPr>
          <a:xfrm>
            <a:off x="395288" y="33512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139950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5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23850" y="1066800"/>
            <a:ext cx="8588375" cy="3946525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17525" y="542925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COMPILATION OF DATA SERVING AS THE BASIS FOR FINANCIAL STATISTICS 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2292" name="Metin kutusu 5"/>
          <p:cNvSpPr txBox="1">
            <a:spLocks noChangeArrowheads="1"/>
          </p:cNvSpPr>
          <p:nvPr/>
        </p:nvSpPr>
        <p:spPr bwMode="auto">
          <a:xfrm>
            <a:off x="803275" y="1203325"/>
            <a:ext cx="7008813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en-US" sz="1800" b="1">
                <a:solidFill>
                  <a:srgbClr val="000000"/>
                </a:solidFill>
                <a:latin typeface="Calibri" pitchFamily="34" charset="0"/>
              </a:rPr>
              <a:t>General Government Financial Statistics System (GGFSS)</a:t>
            </a:r>
            <a:r>
              <a:rPr lang="tr-TR" altLang="en-US" sz="1800" b="1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altLang="en-US" sz="1800" b="1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All datas based on administrative records.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1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000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Municipalities, 53 Special Provincial Administrations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1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009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Unions of Local Administrations, 3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3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 Municipality Affiliates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26 Development Agencies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 Extra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-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budgetary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f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unds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, social security institutions, and others accounting records-based data on revenues, expenditures, assets, liabilities and equity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Data compilation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on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m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onthly and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q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uarterly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b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asis</a:t>
            </a:r>
          </a:p>
          <a:p>
            <a:pPr algn="just">
              <a:lnSpc>
                <a:spcPct val="150000"/>
              </a:lnSpc>
            </a:pPr>
            <a:endParaRPr lang="tr-TR" altLang="en-US" sz="18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lang="tr-TR" altLang="en-US" sz="18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Köşeli Çift Ayraç 9"/>
          <p:cNvSpPr/>
          <p:nvPr/>
        </p:nvSpPr>
        <p:spPr>
          <a:xfrm>
            <a:off x="404813" y="1822450"/>
            <a:ext cx="269875" cy="123825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Köşeli Çift Ayraç 6"/>
          <p:cNvSpPr/>
          <p:nvPr/>
        </p:nvSpPr>
        <p:spPr>
          <a:xfrm>
            <a:off x="381000" y="2260600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9" name="Köşeli Çift Ayraç 8"/>
          <p:cNvSpPr/>
          <p:nvPr/>
        </p:nvSpPr>
        <p:spPr>
          <a:xfrm>
            <a:off x="368300" y="3041650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2" name="Köşeli Çift Ayraç 11"/>
          <p:cNvSpPr/>
          <p:nvPr/>
        </p:nvSpPr>
        <p:spPr>
          <a:xfrm>
            <a:off x="368300" y="3517900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5" name="Köşeli Çift Ayraç 14"/>
          <p:cNvSpPr/>
          <p:nvPr/>
        </p:nvSpPr>
        <p:spPr>
          <a:xfrm>
            <a:off x="368300" y="266223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22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4732338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6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81000" y="1166813"/>
            <a:ext cx="8589963" cy="3565177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03238" y="542925"/>
            <a:ext cx="8170862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EFFORTS TO IMPROVE DATA QUALITY 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3316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 dirty="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r-TR" altLang="en-US" sz="1800" dirty="0">
                <a:solidFill>
                  <a:srgbClr val="000000"/>
                </a:solidFill>
                <a:latin typeface="Calibri" pitchFamily="34" charset="0"/>
              </a:rPr>
              <a:t>Reviews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made by </a:t>
            </a:r>
            <a:r>
              <a:rPr lang="en-US" altLang="en-US" sz="1800" dirty="0" err="1">
                <a:solidFill>
                  <a:srgbClr val="000000"/>
                </a:solidFill>
                <a:latin typeface="Calibri" pitchFamily="34" charset="0"/>
              </a:rPr>
              <a:t>MoF</a:t>
            </a:r>
            <a:endParaRPr lang="en-US" altLang="en-US" sz="1800" dirty="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r-TR" altLang="en-US" sz="1800" dirty="0">
                <a:solidFill>
                  <a:srgbClr val="000000"/>
                </a:solidFill>
                <a:latin typeface="Calibri" pitchFamily="34" charset="0"/>
              </a:rPr>
              <a:t>Public f</a:t>
            </a:r>
            <a:r>
              <a:rPr lang="en-US" altLang="en-US" sz="1800" dirty="0" err="1">
                <a:solidFill>
                  <a:srgbClr val="000000"/>
                </a:solidFill>
                <a:latin typeface="Calibri" pitchFamily="34" charset="0"/>
              </a:rPr>
              <a:t>inancial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statistics </a:t>
            </a:r>
            <a:r>
              <a:rPr lang="tr-TR" altLang="en-US" sz="1800" dirty="0">
                <a:solidFill>
                  <a:srgbClr val="000000"/>
                </a:solidFill>
                <a:latin typeface="Calibri" pitchFamily="34" charset="0"/>
              </a:rPr>
              <a:t>audit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report</a:t>
            </a:r>
            <a:r>
              <a:rPr lang="tr-TR" altLang="en-US" sz="1800" dirty="0">
                <a:solidFill>
                  <a:srgbClr val="000000"/>
                </a:solidFill>
                <a:latin typeface="Calibri" pitchFamily="34" charset="0"/>
              </a:rPr>
              <a:t>s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 prepared by </a:t>
            </a:r>
            <a:r>
              <a:rPr lang="tr-TR" altLang="en-US" sz="1800" dirty="0">
                <a:solidFill>
                  <a:srgbClr val="000000"/>
                </a:solidFill>
                <a:latin typeface="Calibri" pitchFamily="34" charset="0"/>
              </a:rPr>
              <a:t>Turkish </a:t>
            </a: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Court of Accounts and submitted to the Grand National Assembly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Automatic controls introduced to the General Government Financial Statistics System (GGFSS) </a:t>
            </a:r>
            <a:r>
              <a:rPr lang="tr-TR" altLang="en-US" sz="1800" dirty="0">
                <a:solidFill>
                  <a:srgbClr val="000000"/>
                </a:solidFill>
                <a:latin typeface="Calibri" pitchFamily="34" charset="0"/>
              </a:rPr>
              <a:t>in line the findings of the reviews and audits</a:t>
            </a:r>
            <a:endParaRPr lang="en-US" altLang="en-US" sz="1800" dirty="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 dirty="0">
                <a:solidFill>
                  <a:srgbClr val="000000"/>
                </a:solidFill>
                <a:latin typeface="Calibri" pitchFamily="34" charset="0"/>
              </a:rPr>
              <a:t>Financial statistics trainings provided to the concerned institutions</a:t>
            </a:r>
          </a:p>
          <a:p>
            <a:pPr algn="just">
              <a:lnSpc>
                <a:spcPct val="150000"/>
              </a:lnSpc>
            </a:pPr>
            <a:endParaRPr lang="tr-TR" altLang="en-US" sz="1800" dirty="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lang="tr-TR" altLang="en-US" sz="1800" dirty="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endParaRPr lang="tr-TR" altLang="en-US" sz="15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Köşeli Çift Ayraç 9"/>
          <p:cNvSpPr/>
          <p:nvPr/>
        </p:nvSpPr>
        <p:spPr>
          <a:xfrm>
            <a:off x="381000" y="174783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Köşeli Çift Ayraç 6"/>
          <p:cNvSpPr/>
          <p:nvPr/>
        </p:nvSpPr>
        <p:spPr>
          <a:xfrm>
            <a:off x="381000" y="2130425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9" name="Köşeli Çift Ayraç 8"/>
          <p:cNvSpPr/>
          <p:nvPr/>
        </p:nvSpPr>
        <p:spPr>
          <a:xfrm>
            <a:off x="412750" y="29321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3" name="Köşeli Çift Ayraç 12"/>
          <p:cNvSpPr/>
          <p:nvPr/>
        </p:nvSpPr>
        <p:spPr>
          <a:xfrm>
            <a:off x="415925" y="37957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7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00038" y="1166813"/>
            <a:ext cx="8588375" cy="3493169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prstClr val="white"/>
                </a:solidFill>
              </a:rPr>
              <a:t>I</a:t>
            </a: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prstClr val="white"/>
                </a:solidFill>
              </a:rPr>
              <a:t> </a:t>
            </a:r>
            <a:r>
              <a:rPr lang="tr-TR" dirty="0">
                <a:solidFill>
                  <a:prstClr val="white"/>
                </a:solidFill>
              </a:rPr>
              <a:t> </a:t>
            </a: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17525" y="542925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PRESENT SITUATION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4340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General government scope harmonized with international standards such as GFSM, ESA and SNA</a:t>
            </a: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Coverage </a:t>
            </a: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revised </a:t>
            </a: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every 3 years</a:t>
            </a:r>
            <a:endParaRPr lang="en-US" altLang="en-US" sz="18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Administrative records based on accrual-based accounting system </a:t>
            </a:r>
          </a:p>
          <a:p>
            <a:pPr algn="just">
              <a:lnSpc>
                <a:spcPct val="150000"/>
              </a:lnSpc>
            </a:pPr>
            <a:r>
              <a:rPr lang="en-US" altLang="en-US" sz="1800">
                <a:solidFill>
                  <a:srgbClr val="000000"/>
                </a:solidFill>
                <a:latin typeface="Calibri" pitchFamily="34" charset="0"/>
              </a:rPr>
              <a:t>Dissemination of quarterly financial statistics in line with international practice</a:t>
            </a:r>
          </a:p>
        </p:txBody>
      </p:sp>
      <p:sp>
        <p:nvSpPr>
          <p:cNvPr id="10" name="Köşeli Çift Ayraç 9"/>
          <p:cNvSpPr/>
          <p:nvPr/>
        </p:nvSpPr>
        <p:spPr>
          <a:xfrm>
            <a:off x="381000" y="1766888"/>
            <a:ext cx="271463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Köşeli Çift Ayraç 7"/>
          <p:cNvSpPr/>
          <p:nvPr/>
        </p:nvSpPr>
        <p:spPr>
          <a:xfrm>
            <a:off x="395288" y="2517775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9" name="Köşeli Çift Ayraç 8"/>
          <p:cNvSpPr/>
          <p:nvPr/>
        </p:nvSpPr>
        <p:spPr>
          <a:xfrm>
            <a:off x="412750" y="2932113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14" name="Köşeli Çift Ayraç 13"/>
          <p:cNvSpPr/>
          <p:nvPr/>
        </p:nvSpPr>
        <p:spPr>
          <a:xfrm>
            <a:off x="427038" y="3381375"/>
            <a:ext cx="269875" cy="107950"/>
          </a:xfrm>
          <a:prstGeom prst="chevron">
            <a:avLst/>
          </a:prstGeom>
          <a:solidFill>
            <a:srgbClr val="F14965"/>
          </a:solidFill>
          <a:ln>
            <a:solidFill>
              <a:srgbClr val="ED1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8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uvarlatılmış Dikdörtgen 1"/>
          <p:cNvSpPr/>
          <p:nvPr/>
        </p:nvSpPr>
        <p:spPr>
          <a:xfrm>
            <a:off x="300038" y="1166813"/>
            <a:ext cx="8588375" cy="3946525"/>
          </a:xfrm>
          <a:prstGeom prst="roundRect">
            <a:avLst/>
          </a:prstGeom>
          <a:solidFill>
            <a:srgbClr val="FEF6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endParaRPr lang="tr-TR" dirty="0">
              <a:solidFill>
                <a:prstClr val="white"/>
              </a:solidFill>
            </a:endParaRPr>
          </a:p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solidFill>
                  <a:prstClr val="white"/>
                </a:solidFill>
              </a:rPr>
              <a:t> </a:t>
            </a:r>
            <a:r>
              <a:rPr lang="tr-TR" dirty="0">
                <a:solidFill>
                  <a:prstClr val="white"/>
                </a:solidFill>
              </a:rPr>
              <a:t> </a:t>
            </a:r>
            <a:endParaRPr lang="tr-TR" dirty="0">
              <a:solidFill>
                <a:prstClr val="white"/>
              </a:solidFill>
            </a:endParaRPr>
          </a:p>
        </p:txBody>
      </p:sp>
      <p:sp>
        <p:nvSpPr>
          <p:cNvPr id="4" name="Yuvarlatılmış Dikdörtgen 3"/>
          <p:cNvSpPr/>
          <p:nvPr/>
        </p:nvSpPr>
        <p:spPr>
          <a:xfrm>
            <a:off x="517525" y="542925"/>
            <a:ext cx="8170863" cy="350838"/>
          </a:xfrm>
          <a:prstGeom prst="roundRect">
            <a:avLst/>
          </a:prstGeom>
          <a:solidFill>
            <a:srgbClr val="F149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defTabSz="68589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white"/>
                </a:solidFill>
                <a:latin typeface="Trebuchet MS" panose="020B0603020202020204" pitchFamily="34" charset="0"/>
              </a:rPr>
              <a:t>PRESENT SITUATION</a:t>
            </a:r>
            <a:endParaRPr lang="tr-TR" b="1" dirty="0">
              <a:solidFill>
                <a:prstClr val="white"/>
              </a:solidFill>
              <a:latin typeface="Trebuchet MS" panose="020B0603020202020204" pitchFamily="34" charset="0"/>
            </a:endParaRPr>
          </a:p>
        </p:txBody>
      </p:sp>
      <p:sp>
        <p:nvSpPr>
          <p:cNvPr id="15364" name="Metin kutusu 5"/>
          <p:cNvSpPr txBox="1">
            <a:spLocks noChangeArrowheads="1"/>
          </p:cNvSpPr>
          <p:nvPr/>
        </p:nvSpPr>
        <p:spPr bwMode="auto">
          <a:xfrm>
            <a:off x="820738" y="1166813"/>
            <a:ext cx="7239000" cy="284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9" tIns="34295" rIns="68589" bIns="34295">
            <a:spAutoFit/>
          </a:bodyPr>
          <a:lstStyle>
            <a:lvl1pPr>
              <a:defRPr sz="1400">
                <a:solidFill>
                  <a:schemeClr val="tx1"/>
                </a:solidFill>
                <a:latin typeface="Franklin Gothic Medium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Franklin Gothic Medium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Franklin Gothic Medium" pitchFamily="34" charset="0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Financial statistics are determined with General Government Accounting Regulations at the first time. That is;</a:t>
            </a:r>
          </a:p>
          <a:p>
            <a:pPr algn="just">
              <a:lnSpc>
                <a:spcPct val="150000"/>
              </a:lnSpc>
            </a:pPr>
            <a:endParaRPr lang="tr-TR" altLang="en-US" sz="1500">
              <a:solidFill>
                <a:srgbClr val="000000"/>
              </a:solidFill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tr-TR" altLang="en-US" sz="1800">
                <a:solidFill>
                  <a:srgbClr val="000000"/>
                </a:solidFill>
                <a:latin typeface="Calibri" pitchFamily="34" charset="0"/>
              </a:rPr>
              <a:t>Financial statistics are consolidated tables which generate imformation regarding to general government sector  units’ s revenue, expense, asset, liability and equity and are formulated  based on the statistical principles.</a:t>
            </a: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288" y="50800"/>
            <a:ext cx="3667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1738313"/>
            <a:ext cx="3175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031E5-3462-479C-A6A8-8BFF4C19D12B}" type="slidenum">
              <a:rPr lang="tr-TR" smtClean="0"/>
              <a:pPr>
                <a:defRPr/>
              </a:pPr>
              <a:t>9</a:t>
            </a:fld>
            <a:endParaRPr lang="tr-T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+ TS102895266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D182A0E-7F17-4A86-A7C5-8846F54E43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+ TS102895266</Template>
  <TotalTime>0</TotalTime>
  <Words>617</Words>
  <Application>Microsoft Office PowerPoint</Application>
  <PresentationFormat>On-screen Show (16:9)</PresentationFormat>
  <Paragraphs>126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Franklin Gothic Medium</vt:lpstr>
      <vt:lpstr>Arial</vt:lpstr>
      <vt:lpstr>Courier New</vt:lpstr>
      <vt:lpstr>Wingdings</vt:lpstr>
      <vt:lpstr>Trebuchet MS</vt:lpstr>
      <vt:lpstr>Calibri</vt:lpstr>
      <vt:lpstr>+ TS102895266</vt:lpstr>
      <vt:lpstr>             GENERAL GOVERNMENT  FINANCIAL STATISTICS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2013-10-07T10:43:04Z</dcterms:created>
  <dcterms:modified xsi:type="dcterms:W3CDTF">2015-04-14T13:44:03Z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TC028952669991</vt:lpwstr>
  </property>
</Properties>
</file>