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1" autoAdjust="0"/>
  </p:normalViewPr>
  <p:slideViewPr>
    <p:cSldViewPr>
      <p:cViewPr varScale="1">
        <p:scale>
          <a:sx n="124" d="100"/>
          <a:sy n="124" d="100"/>
        </p:scale>
        <p:origin x="-11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162EC-797F-4820-8C29-E6CAD03B592A}" type="datetimeFigureOut">
              <a:rPr lang="en-GB" smtClean="0"/>
              <a:t>14/04/2015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1BBE8-B5C3-4A2B-871E-4FB6394170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9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5519-9E4F-4B3B-AB89-C3ACC63C5A36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28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48A-7EE4-485A-8D47-B1F97CB5793B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92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BF9B-A58C-437E-BEFD-F03CC9B14C0F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907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9FFB4-EDF6-4715-99C9-F3C34427C6AB}" type="datetime1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05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CA9C-9CAE-4E27-BBC0-BB0CA4B9597F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62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B384F-542D-465C-ACDD-15E3414E8C20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3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5DE2-28CD-4141-933C-007EEBA65D19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36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15102-DA9F-4019-8359-8CF0BB7419AA}" type="datetime1">
              <a:rPr lang="en-US" smtClean="0"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0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B2785-5AD0-4A2E-8EF0-B3373C37F476}" type="datetime1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5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5AFF3-9F0A-4451-88DB-099B64313750}" type="datetime1">
              <a:rPr lang="en-US" smtClean="0"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4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1BB5-68AD-486D-8419-DBE30E516D4E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8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8530-921C-458D-945A-ABE875ED978F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8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6"/>
            <a:ext cx="9144000" cy="9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74CF8-48D7-4BE0-878A-D60D6AAD006C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16B9-1033-479F-ABAE-A5A08256D4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nm.md/ru/balance_of_payments_statistic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496944" cy="122656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Платёжный баланс Республики Молдова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достигнутый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результат и перспективы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развития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3968" y="4797152"/>
            <a:ext cx="4208512" cy="1080120"/>
          </a:xfrm>
        </p:spPr>
        <p:txBody>
          <a:bodyPr>
            <a:noAutofit/>
          </a:bodyPr>
          <a:lstStyle/>
          <a:p>
            <a:pPr algn="l"/>
            <a:r>
              <a:rPr lang="ru-RU" sz="1900" b="1" dirty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Ион </a:t>
            </a:r>
            <a:r>
              <a:rPr lang="ru-RU" sz="1900" b="1" dirty="0" err="1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Веверицэ</a:t>
            </a:r>
            <a:endParaRPr lang="ru-RU" sz="1900" b="1" dirty="0">
              <a:solidFill>
                <a:srgbClr val="3676A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ru-RU" sz="1900" dirty="0" smtClean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Директор,</a:t>
            </a:r>
            <a:endParaRPr lang="ru-RU" sz="1900" dirty="0">
              <a:solidFill>
                <a:srgbClr val="3676A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ru-RU" sz="1900" dirty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Департамент Отчётности и Статистики</a:t>
            </a:r>
            <a:endParaRPr lang="en-US" sz="1900" dirty="0">
              <a:solidFill>
                <a:srgbClr val="3676A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44"/>
            <a:ext cx="9144000" cy="9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0"/>
          <p:cNvSpPr txBox="1">
            <a:spLocks noChangeArrowheads="1"/>
          </p:cNvSpPr>
          <p:nvPr/>
        </p:nvSpPr>
        <p:spPr bwMode="auto">
          <a:xfrm>
            <a:off x="3203848" y="3420531"/>
            <a:ext cx="2664545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en-US" sz="1900" b="1" dirty="0" smtClean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Стамбул</a:t>
            </a:r>
            <a:r>
              <a:rPr lang="ru-RU" altLang="en-US" sz="1900" b="1" dirty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6-8 мая </a:t>
            </a:r>
            <a:r>
              <a:rPr lang="en-US" altLang="en-US" sz="1900" b="1" dirty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ru-RU" altLang="en-US" sz="1900" b="1" dirty="0">
                <a:solidFill>
                  <a:srgbClr val="3676A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15г.</a:t>
            </a:r>
          </a:p>
        </p:txBody>
      </p:sp>
    </p:spTree>
    <p:extLst>
      <p:ext uri="{BB962C8B-B14F-4D97-AF65-F5344CB8AC3E}">
        <p14:creationId xmlns:p14="http://schemas.microsoft.com/office/powerpoint/2010/main" val="232390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1988840"/>
            <a:ext cx="8856984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Статистические данные по Счетам внешнеэкономической деятельности Республики Молдова распространяются включительно используя официальную веб страницу НБМ </a:t>
            </a:r>
            <a:endParaRPr lang="en-US" altLang="en-US" sz="1600" b="1" dirty="0">
              <a:solidFill>
                <a:srgbClr val="00B0F0"/>
              </a:solidFill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1600" b="1" dirty="0" smtClean="0">
                <a:solidFill>
                  <a:srgbClr val="00B0F0"/>
                </a:solidFill>
                <a:latin typeface="+mn-lt"/>
                <a:ea typeface="Miriam" pitchFamily="34" charset="-79"/>
                <a:cs typeface="Times New Roman" pitchFamily="18" charset="0"/>
                <a:hlinkClick r:id="rId2"/>
              </a:rPr>
              <a:t>http://www.bnm.md/ru/balance_of_payments_statistics</a:t>
            </a:r>
            <a:endParaRPr lang="ru-RU" altLang="en-US" sz="1600" b="1" dirty="0" smtClean="0">
              <a:solidFill>
                <a:srgbClr val="00B0F0"/>
              </a:solidFill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На этой странице предоставлены следующие данные</a:t>
            </a:r>
            <a:r>
              <a:rPr lang="en-US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: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Последние данные по ПБ, МИП, ВД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Методологические принципы</a:t>
            </a: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Комментарии по ПБ, МИП, ВД</a:t>
            </a: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Статистика некоторых международных банковских операций</a:t>
            </a: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Сезонно скорректированные статистические ряды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endParaRPr lang="ru-RU" altLang="en-US" sz="1600" dirty="0" smtClean="0">
              <a:latin typeface="+mn-lt"/>
              <a:ea typeface="Miriam" pitchFamily="34" charset="-79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Периодический пересмотр квартальных данных платёжного баланса, международной инвестиционной позиции и внешнего долга осуществляется ежеквартально и может охватывать данные трёх предшествующих кварталов текущего года;</a:t>
            </a:r>
          </a:p>
          <a:p>
            <a:pPr marL="3175" indent="-3175">
              <a:lnSpc>
                <a:spcPct val="90000"/>
              </a:lnSpc>
              <a:buFontTx/>
              <a:buNone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Периодический пересмотр годовых данных платёжного баланса, международной инвестиционной позиции и внешнего долга осуществляется во время разработки окончательного варианта и может охватывать данные за четыре предшествующих года</a:t>
            </a:r>
            <a:endParaRPr lang="ru-RU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25538"/>
            <a:ext cx="8229600" cy="704850"/>
          </a:xfrm>
        </p:spPr>
        <p:txBody>
          <a:bodyPr>
            <a:normAutofit/>
          </a:bodyPr>
          <a:lstStyle/>
          <a:p>
            <a:r>
              <a:rPr lang="ru-RU" altLang="en-US" sz="3200" b="1" dirty="0" smtClean="0">
                <a:solidFill>
                  <a:srgbClr val="3333CC"/>
                </a:solidFill>
              </a:rPr>
              <a:t>Распространение и политика пересмотра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96461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7239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Завершение процедуры подписания Соглашения по сотрудничеству между НБМ и Национальным Бюро Статистики, включая обмен данными приближенным к требованию методологических стандартов 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BPM6/SNA </a:t>
            </a:r>
            <a:endParaRPr lang="ru-RU" altLang="en-US" sz="1600" dirty="0" smtClean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Тестирование и запуск новой аппликации для ПБ и МИП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Разработка новой аппликации для анализа базы данных компаний с иностранными инвестициями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Разработка новой базы данных для отчётов операторов </a:t>
            </a:r>
            <a:r>
              <a:rPr lang="ru-RU" altLang="en-US" sz="1600" dirty="0" err="1" smtClean="0">
                <a:latin typeface="+mn-lt"/>
                <a:cs typeface="Times New Roman" pitchFamily="18" charset="0"/>
              </a:rPr>
              <a:t>небанковсково</a:t>
            </a:r>
            <a:r>
              <a:rPr lang="ru-RU" altLang="en-US" sz="1600" dirty="0" smtClean="0">
                <a:latin typeface="+mn-lt"/>
                <a:cs typeface="Times New Roman" pitchFamily="18" charset="0"/>
              </a:rPr>
              <a:t> сектора предоставляющие услуги по переводу денежных средств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Внедрение новой версии 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DMFAS 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Корректировка 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СУМО (Система Учёта Международных Операций) для максимального соответствия требованиям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 </a:t>
            </a:r>
            <a:r>
              <a:rPr lang="en-US" altLang="en-US" sz="1600" dirty="0">
                <a:latin typeface="+mn-lt"/>
                <a:cs typeface="Times New Roman" pitchFamily="18" charset="0"/>
              </a:rPr>
              <a:t>BPM6 </a:t>
            </a: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Проведение специального опроса относительно предоставлению транспортным услугам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en-US" sz="1600" dirty="0" smtClean="0">
                <a:latin typeface="+mn-lt"/>
                <a:cs typeface="Times New Roman" pitchFamily="18" charset="0"/>
              </a:rPr>
              <a:t>Проведение анализа и оценки предприятий задействованных в переработке товаров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1600" dirty="0">
              <a:solidFill>
                <a:schemeClr val="tx2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altLang="en-US" sz="1600" dirty="0">
              <a:latin typeface="+mn-lt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717550"/>
          </a:xfrm>
        </p:spPr>
        <p:txBody>
          <a:bodyPr lIns="92075" tIns="46038" rIns="92075" bIns="46038"/>
          <a:lstStyle/>
          <a:p>
            <a:r>
              <a:rPr lang="ru-RU" altLang="en-US" sz="3200" b="1" dirty="0" smtClean="0">
                <a:solidFill>
                  <a:srgbClr val="3333CC"/>
                </a:solidFill>
              </a:rPr>
              <a:t>Планы на будущее</a:t>
            </a:r>
            <a:r>
              <a:rPr lang="en-GB" altLang="en-US" sz="3200" b="1" dirty="0" smtClean="0">
                <a:solidFill>
                  <a:srgbClr val="3333CC"/>
                </a:solidFill>
              </a:rPr>
              <a:t> </a:t>
            </a:r>
            <a:endParaRPr lang="ru-RU" altLang="en-US" sz="3200" b="1" dirty="0" smtClean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/>
          <a:srcRect l="11948" t="8088" r="6207"/>
          <a:stretch/>
        </p:blipFill>
        <p:spPr bwMode="auto">
          <a:xfrm>
            <a:off x="539552" y="1844824"/>
            <a:ext cx="8208912" cy="43924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 rot="10800000" flipV="1">
            <a:off x="971600" y="1053505"/>
            <a:ext cx="72362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ПБ</a:t>
            </a:r>
            <a:r>
              <a:rPr lang="ro-RO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за</a:t>
            </a:r>
            <a:r>
              <a:rPr lang="ro-RO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К</a:t>
            </a:r>
            <a:r>
              <a:rPr lang="ro-RO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1 </a:t>
            </a: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и</a:t>
            </a:r>
            <a:r>
              <a:rPr lang="ro-RO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К</a:t>
            </a:r>
            <a:r>
              <a:rPr lang="ro-RO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2 2014, BPM5 </a:t>
            </a: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и</a:t>
            </a:r>
            <a:r>
              <a:rPr lang="ro-RO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BPM6</a:t>
            </a:r>
            <a:endParaRPr lang="ru-RU" altLang="en-US" sz="3200" b="1" dirty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62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629246"/>
            <a:ext cx="8229600" cy="4608066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sz="1600" dirty="0"/>
              <a:t>Национальный банк Молдовы (НБМ) </a:t>
            </a:r>
            <a:r>
              <a:rPr lang="ru-RU" sz="1600" dirty="0" smtClean="0"/>
              <a:t>является учреждением которое ответственное за составление платёжного баланса, международной инвестиционной позиции </a:t>
            </a:r>
            <a:r>
              <a:rPr lang="ru-RU" sz="1600" dirty="0"/>
              <a:t>и </a:t>
            </a:r>
            <a:r>
              <a:rPr lang="ru-RU" sz="1600" dirty="0" smtClean="0"/>
              <a:t>внешнего долга </a:t>
            </a:r>
            <a:r>
              <a:rPr lang="ru-RU" sz="1600" dirty="0"/>
              <a:t>Республики </a:t>
            </a:r>
            <a:r>
              <a:rPr lang="ru-RU" sz="1600" dirty="0" smtClean="0"/>
              <a:t>Молдова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600" dirty="0"/>
              <a:t>Платёжный </a:t>
            </a:r>
            <a:r>
              <a:rPr lang="ru-RU" sz="1600" dirty="0" smtClean="0"/>
              <a:t>баланс (ПБ)разрабатывается </a:t>
            </a:r>
            <a:r>
              <a:rPr lang="ru-RU" sz="1600" dirty="0"/>
              <a:t>ежеквартально </a:t>
            </a:r>
            <a:r>
              <a:rPr lang="ru-RU" sz="1600" dirty="0" smtClean="0"/>
              <a:t>начиная с 1993 г.</a:t>
            </a:r>
            <a:r>
              <a:rPr lang="en-GB" altLang="en-US" sz="1600" dirty="0" smtClean="0">
                <a:ea typeface="Miriam" pitchFamily="34" charset="-79"/>
                <a:cs typeface="Times New Roman" pitchFamily="18" charset="0"/>
              </a:rPr>
              <a:t> 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600" dirty="0"/>
              <a:t>М</a:t>
            </a:r>
            <a:r>
              <a:rPr lang="ru-RU" sz="1600" dirty="0" smtClean="0"/>
              <a:t>еждународная </a:t>
            </a:r>
            <a:r>
              <a:rPr lang="ru-RU" sz="1600" dirty="0"/>
              <a:t>инвестиционная </a:t>
            </a:r>
            <a:r>
              <a:rPr lang="ru-RU" sz="1600" dirty="0" smtClean="0"/>
              <a:t>позиция (МИП) разрабатывается ежегодно </a:t>
            </a:r>
            <a:r>
              <a:rPr lang="ru-RU" sz="1600" dirty="0"/>
              <a:t>начиная с </a:t>
            </a:r>
            <a:r>
              <a:rPr lang="ru-RU" sz="1600" dirty="0" smtClean="0"/>
              <a:t>1994 </a:t>
            </a:r>
            <a:r>
              <a:rPr lang="ru-RU" sz="1600" dirty="0"/>
              <a:t>г. </a:t>
            </a:r>
            <a:r>
              <a:rPr lang="ru-RU" sz="1600" dirty="0" smtClean="0"/>
              <a:t>И ежеквартально </a:t>
            </a:r>
            <a:r>
              <a:rPr lang="ru-RU" sz="1600" dirty="0"/>
              <a:t>начиная с </a:t>
            </a:r>
            <a:r>
              <a:rPr lang="ru-RU" sz="1600" dirty="0" smtClean="0"/>
              <a:t>1998 </a:t>
            </a:r>
            <a:r>
              <a:rPr lang="ru-RU" sz="1600" dirty="0"/>
              <a:t>г. 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600" dirty="0"/>
              <a:t>Внешний долг </a:t>
            </a:r>
            <a:r>
              <a:rPr lang="ru-RU" sz="1600" dirty="0" smtClean="0"/>
              <a:t>(ВД) разрабатывается </a:t>
            </a:r>
            <a:r>
              <a:rPr lang="ru-RU" sz="1600" dirty="0"/>
              <a:t>в соответствии с рекомендациями Международного валютного фонда, изложенными в издании «С</a:t>
            </a:r>
            <a:r>
              <a:rPr lang="ru-RU" sz="1600" i="1" dirty="0"/>
              <a:t>татистика внешнего долга. Руководство для составителей и пользователей»,</a:t>
            </a:r>
            <a:r>
              <a:rPr lang="ru-RU" sz="1600" dirty="0"/>
              <a:t> </a:t>
            </a:r>
            <a:r>
              <a:rPr lang="ru-RU" sz="1600" dirty="0" smtClean="0"/>
              <a:t>начиная с</a:t>
            </a:r>
            <a:r>
              <a:rPr lang="ru-RU" sz="1600" i="1" dirty="0" smtClean="0"/>
              <a:t> </a:t>
            </a:r>
            <a:r>
              <a:rPr lang="ru-RU" sz="1600" dirty="0" smtClean="0"/>
              <a:t>2000 г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 smtClean="0">
                <a:ea typeface="Miriam" pitchFamily="34" charset="-79"/>
                <a:cs typeface="Times New Roman" pitchFamily="18" charset="0"/>
              </a:rPr>
              <a:t>Данные по международным резервам и ликвидности в иностранной валюте предоставляются  статистическому департаменту МВФ начиная с 2005 г.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>
                <a:ea typeface="Miriam" pitchFamily="34" charset="-79"/>
                <a:cs typeface="Times New Roman" pitchFamily="18" charset="0"/>
              </a:rPr>
              <a:t>Республика Молдова подписалась на Специальный Стандарт Распространения </a:t>
            </a:r>
            <a:r>
              <a:rPr lang="ru-RU" altLang="en-US" sz="1600" dirty="0" smtClean="0">
                <a:ea typeface="Miriam" pitchFamily="34" charset="-79"/>
                <a:cs typeface="Times New Roman" pitchFamily="18" charset="0"/>
              </a:rPr>
              <a:t>Данных в мае </a:t>
            </a:r>
            <a:r>
              <a:rPr lang="en-US" altLang="en-US" sz="1600" dirty="0" smtClean="0">
                <a:ea typeface="Miriam" pitchFamily="34" charset="-79"/>
                <a:cs typeface="Times New Roman" pitchFamily="18" charset="0"/>
              </a:rPr>
              <a:t>2006</a:t>
            </a:r>
            <a:r>
              <a:rPr lang="ru-RU" altLang="en-US" sz="1600" dirty="0">
                <a:ea typeface="Miriam" pitchFamily="34" charset="-79"/>
                <a:cs typeface="Times New Roman" pitchFamily="18" charset="0"/>
              </a:rPr>
              <a:t> </a:t>
            </a:r>
            <a:r>
              <a:rPr lang="ru-RU" altLang="en-US" sz="1600" dirty="0" smtClean="0">
                <a:ea typeface="Miriam" pitchFamily="34" charset="-79"/>
                <a:cs typeface="Times New Roman" pitchFamily="18" charset="0"/>
              </a:rPr>
              <a:t>г.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 smtClean="0">
                <a:ea typeface="Miriam" pitchFamily="34" charset="-79"/>
                <a:cs typeface="Times New Roman" pitchFamily="18" charset="0"/>
              </a:rPr>
              <a:t>Координированное обследование прямых инвестиций проводится ежегодно начиная с 2009 г.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 smtClean="0">
                <a:ea typeface="Miriam" pitchFamily="34" charset="-79"/>
                <a:cs typeface="Times New Roman" pitchFamily="18" charset="0"/>
              </a:rPr>
              <a:t>Составление внешнеэкономической статистики не включают данные по левобережной территории  Днестра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 smtClean="0">
                <a:ea typeface="Miriam" pitchFamily="34" charset="-79"/>
                <a:cs typeface="Times New Roman" pitchFamily="18" charset="0"/>
              </a:rPr>
              <a:t>Статистические данные по внешнему сектору указываются в миллионах долларов США</a:t>
            </a:r>
            <a:endParaRPr lang="en-US" altLang="en-US" sz="1600" dirty="0">
              <a:ea typeface="Miriam" pitchFamily="34" charset="-79"/>
              <a:cs typeface="Times New Roman" pitchFamily="18" charset="0"/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95288" y="1052984"/>
            <a:ext cx="84582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3200" b="1" dirty="0" smtClean="0">
                <a:solidFill>
                  <a:srgbClr val="3333CC"/>
                </a:solidFill>
                <a:latin typeface="Calibri" pitchFamily="34" charset="0"/>
              </a:rPr>
              <a:t>Общие положения</a:t>
            </a:r>
            <a:endParaRPr lang="ru-RU" altLang="en-US" sz="3200" b="1" dirty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6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7544" y="2060848"/>
            <a:ext cx="8280920" cy="3920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dirty="0" smtClean="0"/>
              <a:t>Платёжный </a:t>
            </a:r>
            <a:r>
              <a:rPr lang="ru-RU" dirty="0"/>
              <a:t>баланс Республики Молдова составляется на основе </a:t>
            </a:r>
            <a:endParaRPr lang="ru-RU" dirty="0" smtClean="0"/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ru-RU" dirty="0"/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dirty="0" smtClean="0"/>
              <a:t>Статьи 5. Закона </a:t>
            </a:r>
            <a:r>
              <a:rPr lang="ru-RU" dirty="0"/>
              <a:t>Республики Молдова № 548-XIII от 21 июля 1995 г. “О Национальном банке Молдовы</a:t>
            </a:r>
            <a:r>
              <a:rPr lang="ru-RU" dirty="0" smtClean="0"/>
              <a:t>”.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dirty="0" smtClean="0"/>
              <a:t>Законе </a:t>
            </a:r>
            <a:r>
              <a:rPr lang="ru-RU" dirty="0"/>
              <a:t>об официальной статистике </a:t>
            </a:r>
            <a:r>
              <a:rPr lang="ru-RU" dirty="0" smtClean="0"/>
              <a:t>(</a:t>
            </a:r>
            <a:r>
              <a:rPr lang="ro-RO" dirty="0" smtClean="0"/>
              <a:t>2004</a:t>
            </a:r>
            <a:r>
              <a:rPr lang="ru-RU" dirty="0" smtClean="0"/>
              <a:t>)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en-US" dirty="0" smtClean="0">
                <a:ea typeface="Tahoma" pitchFamily="34" charset="0"/>
                <a:cs typeface="Times New Roman" pitchFamily="18" charset="0"/>
              </a:rPr>
              <a:t>Регламента НБМ о представлении отчётности для Платёжного баланса</a:t>
            </a:r>
            <a:r>
              <a:rPr lang="en-US" altLang="en-US" dirty="0" smtClean="0">
                <a:ea typeface="Tahoma" pitchFamily="34" charset="0"/>
                <a:cs typeface="Times New Roman" pitchFamily="18" charset="0"/>
              </a:rPr>
              <a:t> (1997)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altLang="en-US" dirty="0" smtClean="0">
              <a:ea typeface="Tahoma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dirty="0" smtClean="0"/>
              <a:t>ПБ и МИП разрабатываются в соответствии с :</a:t>
            </a:r>
            <a:r>
              <a:rPr lang="en-GB" altLang="en-US" dirty="0" smtClean="0">
                <a:ea typeface="Miriam" pitchFamily="34" charset="-79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en-US" altLang="en-US" dirty="0" smtClean="0">
              <a:ea typeface="Tahoma" pitchFamily="34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altLang="en-US" dirty="0" smtClean="0">
                <a:ea typeface="Tahoma" pitchFamily="34" charset="0"/>
                <a:cs typeface="Times New Roman" pitchFamily="18" charset="0"/>
              </a:rPr>
              <a:t>Начиная с 2-ым кварталом</a:t>
            </a:r>
            <a:r>
              <a:rPr lang="en-US" altLang="en-US" dirty="0" smtClean="0">
                <a:ea typeface="Tahoma" pitchFamily="34" charset="0"/>
                <a:cs typeface="Times New Roman" pitchFamily="18" charset="0"/>
              </a:rPr>
              <a:t> 2014</a:t>
            </a:r>
            <a:r>
              <a:rPr lang="ru-RU" altLang="en-US" dirty="0" smtClean="0">
                <a:ea typeface="Tahoma" pitchFamily="34" charset="0"/>
                <a:cs typeface="Times New Roman" pitchFamily="18" charset="0"/>
              </a:rPr>
              <a:t> г. – шестым изданием </a:t>
            </a:r>
            <a:r>
              <a:rPr lang="ru-RU" i="1" dirty="0"/>
              <a:t>Руководства по платёжному балансу и международной инвестиционной позиции </a:t>
            </a:r>
            <a:r>
              <a:rPr lang="ru-RU" dirty="0"/>
              <a:t>(2009г</a:t>
            </a:r>
            <a:r>
              <a:rPr lang="ru-RU" dirty="0" smtClean="0"/>
              <a:t>.)</a:t>
            </a:r>
            <a:endParaRPr lang="en-US" altLang="en-US" dirty="0" smtClean="0">
              <a:ea typeface="Tahoma" pitchFamily="34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i="1" dirty="0"/>
              <a:t>Производные финансовые инструменты </a:t>
            </a:r>
            <a:r>
              <a:rPr lang="ru-RU" dirty="0"/>
              <a:t>(2000г.). </a:t>
            </a:r>
            <a:endParaRPr lang="ru-RU" dirty="0" smtClean="0"/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ru-RU" dirty="0"/>
              <a:t>Операции по статье «Распределение СДР» отражаются согласно рекомендациям МВФ, соответствующим шестому изданию </a:t>
            </a:r>
            <a:r>
              <a:rPr lang="ru-RU" i="1" dirty="0"/>
              <a:t>Руководства по платёжному балансу и международной инвестиционной позиции </a:t>
            </a:r>
            <a:r>
              <a:rPr lang="ru-RU" dirty="0"/>
              <a:t>(2009г.)</a:t>
            </a:r>
            <a:r>
              <a:rPr lang="en-US" altLang="en-US" dirty="0" smtClean="0">
                <a:ea typeface="Tahoma" pitchFamily="34" charset="0"/>
                <a:cs typeface="Times New Roman" pitchFamily="18" charset="0"/>
              </a:rPr>
              <a:t> 		</a:t>
            </a:r>
            <a:endParaRPr lang="en-US" altLang="en-US" dirty="0"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52513"/>
            <a:ext cx="8589963" cy="620712"/>
          </a:xfrm>
        </p:spPr>
        <p:txBody>
          <a:bodyPr/>
          <a:lstStyle/>
          <a:p>
            <a:r>
              <a:rPr lang="ru-RU" altLang="en-US" sz="3200" b="1" dirty="0" smtClean="0">
                <a:solidFill>
                  <a:srgbClr val="3333CC"/>
                </a:solidFill>
              </a:rPr>
              <a:t>Правовая база </a:t>
            </a:r>
            <a:r>
              <a:rPr lang="en-US" altLang="en-US" sz="3200" b="1" dirty="0" smtClean="0">
                <a:solidFill>
                  <a:srgbClr val="3333CC"/>
                </a:solidFill>
              </a:rPr>
              <a:t>&amp; </a:t>
            </a:r>
            <a:r>
              <a:rPr lang="ru-RU" altLang="en-US" sz="3200" b="1" dirty="0" smtClean="0">
                <a:solidFill>
                  <a:srgbClr val="3333CC"/>
                </a:solidFill>
              </a:rPr>
              <a:t>методологические стандарты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2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544" y="2564904"/>
            <a:ext cx="835342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Обзор по страховым услугам был изменён.</a:t>
            </a:r>
            <a:r>
              <a:rPr lang="en-US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Был включён новый раздел «деятельности страховых компаний по контрактам с компаниями нерезидентами»</a:t>
            </a:r>
            <a:endParaRPr lang="en-US" sz="1600" kern="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16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Обзор по к</a:t>
            </a: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омпаниям с иностранным капиталом был изменён</a:t>
            </a:r>
            <a:r>
              <a:rPr lang="en-US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: </a:t>
            </a: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остатки и обороты были разделены по составляющим, в соответствии с </a:t>
            </a:r>
            <a:r>
              <a:rPr lang="en-US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BPM6 </a:t>
            </a:r>
            <a:endParaRPr lang="en-US" sz="1600" kern="0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В форме отчетности для СУМО (Система Учёта Международных Операций)</a:t>
            </a:r>
            <a:r>
              <a:rPr lang="en-US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: </a:t>
            </a: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поле «фискальный код»</a:t>
            </a:r>
            <a:r>
              <a:rPr lang="en-US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стало обязательным для заполнения, что позволит улучшить установление принадлежности к компании к соответствующему сектору согласно коду экономической деятельности.</a:t>
            </a:r>
            <a:endParaRPr lang="en-US" sz="1600" kern="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1600" kern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Новое приложение к годовым отчётам предусматривает отражение операций с нерезидентами компаниями имеющие внешнеэкономическую деятельность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7504" y="981075"/>
            <a:ext cx="8856984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3200" b="1" kern="0" dirty="0" smtClean="0">
                <a:solidFill>
                  <a:srgbClr val="3333CC"/>
                </a:solidFill>
                <a:latin typeface="Arial"/>
              </a:rPr>
              <a:t>Изменения системы получения данных</a:t>
            </a:r>
            <a:endParaRPr lang="ru-RU" sz="3200" b="1" kern="0" dirty="0" smtClean="0">
              <a:solidFill>
                <a:srgbClr val="3333CC"/>
              </a:solidFill>
              <a:latin typeface="Times New Roman" pitchFamily="18" charset="0"/>
              <a:ea typeface="Miriam"/>
              <a:cs typeface="Miria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5288" y="2564904"/>
            <a:ext cx="8569325" cy="367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  <a:buFontTx/>
              <a:buChar char="•"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Управлению по Платёжному Балансу (УПБ) был предоставлен доступ к Реестру Экономических Агентов при Министерстве информационных технологий и связи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Управлении по Платёжному Балансу начало обработку базы данных предприятий с иностранными инвестициями</a:t>
            </a:r>
            <a:r>
              <a:rPr lang="en-US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 (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начиная с </a:t>
            </a:r>
            <a:r>
              <a:rPr lang="en-US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2013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 г.</a:t>
            </a:r>
            <a:r>
              <a:rPr lang="en-US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)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 – создан новый отчет (так как новые стандарты бухгалтерского учета вступили в силу)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Классификатор кодов для </a:t>
            </a: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СУМО (Система Учёта Международных Операций) 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был дополнен новыми кодами для соответствия полученных данных </a:t>
            </a:r>
            <a:r>
              <a:rPr lang="en-US" altLang="en-US" sz="1600" i="1" dirty="0" smtClean="0">
                <a:latin typeface="+mn-lt"/>
                <a:ea typeface="Miriam" pitchFamily="34" charset="-79"/>
                <a:cs typeface="Times New Roman" pitchFamily="18" charset="0"/>
              </a:rPr>
              <a:t>BPM6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.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Управление по Платёжному Балансу начало обсуждения с Таможенной Службой в области предоставления дополнительных данных 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Char char="•"/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Объемы реэкспорта и услуг по переработке вычисляются из базы данных таможенных деклараций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7504" y="981075"/>
            <a:ext cx="8856984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3200" b="1" kern="0" dirty="0" smtClean="0">
                <a:solidFill>
                  <a:srgbClr val="3333CC"/>
                </a:solidFill>
                <a:latin typeface="Arial"/>
              </a:rPr>
              <a:t>Изменения системы получения данных(</a:t>
            </a:r>
            <a:r>
              <a:rPr lang="en-US" sz="3200" b="1" kern="0" dirty="0" smtClean="0">
                <a:solidFill>
                  <a:srgbClr val="3333CC"/>
                </a:solidFill>
                <a:latin typeface="Arial"/>
              </a:rPr>
              <a:t>II)</a:t>
            </a:r>
            <a:endParaRPr lang="ru-RU" sz="3200" b="1" kern="0" dirty="0" smtClean="0">
              <a:solidFill>
                <a:srgbClr val="3333CC"/>
              </a:solidFill>
              <a:latin typeface="Times New Roman" pitchFamily="18" charset="0"/>
              <a:ea typeface="Miriam"/>
              <a:cs typeface="Miria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8313" y="2420938"/>
            <a:ext cx="82073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en-US" sz="1600" dirty="0" smtClean="0">
                <a:latin typeface="+mn-lt"/>
                <a:cs typeface="Times New Roman" pitchFamily="18" charset="0"/>
              </a:rPr>
              <a:t>В 2010 г. была создана рабочая группа которая включает представителей 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Управления по Платёжному Балансу и Департамента Информационных Технологий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 </a:t>
            </a:r>
            <a:r>
              <a:rPr lang="ru-RU" altLang="en-US" sz="1600" dirty="0" smtClean="0">
                <a:latin typeface="+mn-lt"/>
                <a:cs typeface="Times New Roman" pitchFamily="18" charset="0"/>
              </a:rPr>
              <a:t>НБМ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r>
              <a:rPr lang="ru-RU" altLang="en-US" sz="1600" dirty="0" smtClean="0">
                <a:latin typeface="+mn-lt"/>
                <a:cs typeface="Times New Roman" pitchFamily="18" charset="0"/>
              </a:rPr>
              <a:t>Была разработана сравнительная таблица ПБ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 </a:t>
            </a:r>
            <a:r>
              <a:rPr lang="en-US" altLang="en-US" sz="1600" dirty="0">
                <a:latin typeface="+mn-lt"/>
                <a:cs typeface="Times New Roman" pitchFamily="18" charset="0"/>
              </a:rPr>
              <a:t>(BPM5-BPM6) </a:t>
            </a:r>
            <a:r>
              <a:rPr lang="ru-RU" altLang="en-US" sz="1600" dirty="0" smtClean="0">
                <a:latin typeface="+mn-lt"/>
                <a:cs typeface="Times New Roman" pitchFamily="18" charset="0"/>
              </a:rPr>
              <a:t>для поддержания динамических рядов и для использования в аналитических целях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r>
              <a:rPr lang="ru-RU" altLang="en-US" sz="1600" dirty="0" smtClean="0">
                <a:latin typeface="+mn-lt"/>
                <a:cs typeface="Times New Roman" pitchFamily="18" charset="0"/>
              </a:rPr>
              <a:t>Были разработаны алгоритмы для пересчёта динамических рядов в соответствии с требованиями </a:t>
            </a:r>
            <a:r>
              <a:rPr lang="en-US" altLang="en-US" sz="1600" i="1" dirty="0" smtClean="0">
                <a:latin typeface="+mn-lt"/>
                <a:cs typeface="Times New Roman" pitchFamily="18" charset="0"/>
              </a:rPr>
              <a:t>BPM6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 </a:t>
            </a:r>
            <a:endParaRPr lang="ru-RU" altLang="en-US" sz="1600" dirty="0" smtClean="0">
              <a:latin typeface="+mn-lt"/>
              <a:cs typeface="Times New Roman" pitchFamily="18" charset="0"/>
            </a:endParaRPr>
          </a:p>
          <a:p>
            <a:r>
              <a:rPr lang="ru-RU" altLang="en-US" sz="1600" dirty="0" smtClean="0">
                <a:latin typeface="+mn-lt"/>
                <a:cs typeface="Times New Roman" pitchFamily="18" charset="0"/>
              </a:rPr>
              <a:t>Для соответствия требованиям составления ПБ и МИП по 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BPM6</a:t>
            </a:r>
            <a:r>
              <a:rPr lang="ru-RU" altLang="en-US" sz="1600" dirty="0" smtClean="0">
                <a:latin typeface="+mn-lt"/>
                <a:cs typeface="Times New Roman" pitchFamily="18" charset="0"/>
              </a:rPr>
              <a:t>. была разработана новая аппликация</a:t>
            </a:r>
            <a:endParaRPr lang="en-US" altLang="en-US" sz="1600" dirty="0" smtClean="0">
              <a:latin typeface="+mn-lt"/>
              <a:cs typeface="Times New Roman" pitchFamily="18" charset="0"/>
            </a:endParaRPr>
          </a:p>
          <a:p>
            <a:r>
              <a:rPr lang="ru-RU" altLang="en-US" sz="1600" dirty="0" smtClean="0">
                <a:latin typeface="+mn-lt"/>
                <a:cs typeface="Times New Roman" pitchFamily="18" charset="0"/>
              </a:rPr>
              <a:t>Новая аппликация включает возможность предоставления ПБ и МИП в МВФ через 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ICS (Integrated </a:t>
            </a:r>
            <a:r>
              <a:rPr lang="en-US" altLang="en-US" sz="1600" dirty="0">
                <a:latin typeface="+mn-lt"/>
                <a:cs typeface="Times New Roman" pitchFamily="18" charset="0"/>
              </a:rPr>
              <a:t>Correspondence </a:t>
            </a:r>
            <a:r>
              <a:rPr lang="en-US" altLang="en-US" sz="1600" dirty="0" smtClean="0">
                <a:latin typeface="+mn-lt"/>
                <a:cs typeface="Times New Roman" pitchFamily="18" charset="0"/>
              </a:rPr>
              <a:t>System)</a:t>
            </a:r>
            <a:endParaRPr lang="en-US" altLang="en-US" sz="1600" dirty="0">
              <a:latin typeface="+mn-lt"/>
              <a:cs typeface="Times New Roman" pitchFamily="18" charset="0"/>
            </a:endParaRPr>
          </a:p>
          <a:p>
            <a:pPr>
              <a:buFontTx/>
              <a:buNone/>
            </a:pPr>
            <a:endParaRPr lang="ru-RU" altLang="en-US" sz="1600" dirty="0">
              <a:latin typeface="+mn-lt"/>
              <a:cs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7504" y="981075"/>
            <a:ext cx="8856984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3200" b="1" kern="0" dirty="0" smtClean="0">
                <a:solidFill>
                  <a:srgbClr val="3333CC"/>
                </a:solidFill>
                <a:latin typeface="Arial"/>
              </a:rPr>
              <a:t>Изменения системы получения данных</a:t>
            </a:r>
            <a:r>
              <a:rPr lang="en-US" sz="3200" b="1" kern="0" dirty="0" smtClean="0">
                <a:solidFill>
                  <a:srgbClr val="3333CC"/>
                </a:solidFill>
                <a:latin typeface="Arial"/>
              </a:rPr>
              <a:t>(III)</a:t>
            </a:r>
            <a:endParaRPr lang="ru-RU" sz="3200" b="1" kern="0" dirty="0" smtClean="0">
              <a:solidFill>
                <a:srgbClr val="3333CC"/>
              </a:solidFill>
              <a:latin typeface="Times New Roman" pitchFamily="18" charset="0"/>
              <a:ea typeface="Miriam"/>
              <a:cs typeface="Miriam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4213" y="1916113"/>
            <a:ext cx="7920037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Пересмотр в методологических пояснениях каждой статьи ПБ были начаты для представления принципиальных различий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Начата разработка новой методологии по определению авансов и коммерческих кредитов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Классификация правительственных грантов полученных для проектов капитального строительства от текущих трансфертов к капитальным трансфертам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Пересмотр динамических рядов по услугам, первичному доходу и кредитам по составляющим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en-US" sz="1600" dirty="0" err="1" smtClean="0">
                <a:latin typeface="+mn-lt"/>
                <a:ea typeface="Miriam" pitchFamily="34" charset="-79"/>
                <a:cs typeface="Times New Roman" pitchFamily="18" charset="0"/>
              </a:rPr>
              <a:t>Реклассификация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 долгов по обслуживанию внешнего долга по инструментам и по срокам</a:t>
            </a:r>
            <a:r>
              <a:rPr lang="en-US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 (</a:t>
            </a:r>
            <a:r>
              <a:rPr lang="ru-RU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отдельно по долгам за импорт энергоресурсов</a:t>
            </a:r>
            <a:r>
              <a:rPr lang="en-US" altLang="en-US" sz="1600" dirty="0" smtClean="0">
                <a:latin typeface="+mn-lt"/>
                <a:ea typeface="Miriam" pitchFamily="34" charset="-79"/>
                <a:cs typeface="Times New Roman" pitchFamily="18" charset="0"/>
              </a:rPr>
              <a:t>)</a:t>
            </a:r>
            <a:endParaRPr lang="en-US" altLang="en-US" sz="1600" dirty="0">
              <a:latin typeface="+mn-lt"/>
              <a:ea typeface="Miriam" pitchFamily="34" charset="-79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057275"/>
            <a:ext cx="8712968" cy="836613"/>
          </a:xfrm>
        </p:spPr>
        <p:txBody>
          <a:bodyPr>
            <a:normAutofit fontScale="90000"/>
          </a:bodyPr>
          <a:lstStyle/>
          <a:p>
            <a:r>
              <a:rPr lang="ru-RU" altLang="en-US" sz="3200" b="1" dirty="0" smtClean="0">
                <a:solidFill>
                  <a:srgbClr val="3333CC"/>
                </a:solidFill>
              </a:rPr>
              <a:t>Методологические изменения </a:t>
            </a:r>
            <a:r>
              <a:rPr lang="en-US" altLang="en-US" sz="3200" b="1" dirty="0" smtClean="0">
                <a:solidFill>
                  <a:srgbClr val="3333CC"/>
                </a:solidFill>
              </a:rPr>
              <a:t>&amp; </a:t>
            </a:r>
            <a:r>
              <a:rPr lang="ru-RU" altLang="en-US" sz="3200" b="1" dirty="0" err="1" smtClean="0">
                <a:solidFill>
                  <a:srgbClr val="3333CC"/>
                </a:solidFill>
              </a:rPr>
              <a:t>реклассификации</a:t>
            </a:r>
            <a:r>
              <a:rPr lang="en-US" altLang="en-US" sz="3200" b="1" dirty="0" smtClean="0">
                <a:solidFill>
                  <a:srgbClr val="3333CC"/>
                </a:solidFill>
              </a:rPr>
              <a:t> </a:t>
            </a:r>
            <a:endParaRPr lang="ru-RU" altLang="en-US" sz="3200" b="1" dirty="0" smtClean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6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68538" y="981075"/>
            <a:ext cx="4319587" cy="935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en-US" sz="3200" b="1" dirty="0" smtClean="0">
                <a:solidFill>
                  <a:srgbClr val="3333CC"/>
                </a:solidFill>
              </a:rPr>
              <a:t>Основные источники данных для ПБ и МИП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3D27E3FA-D164-4A4B-B4FA-E7F713E5B0FF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  <p:sp>
        <p:nvSpPr>
          <p:cNvPr id="6" name="Flowchart: Magnetic Disk 5"/>
          <p:cNvSpPr/>
          <p:nvPr/>
        </p:nvSpPr>
        <p:spPr>
          <a:xfrm>
            <a:off x="220824" y="980728"/>
            <a:ext cx="1974912" cy="576064"/>
          </a:xfrm>
          <a:prstGeom prst="flowChartMagneticDisk">
            <a:avLst/>
          </a:prstGeom>
          <a:solidFill>
            <a:srgbClr val="00666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A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Customs declaration DB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219088" y="1628800"/>
            <a:ext cx="1976648" cy="792088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A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ITRS for transactions via resident banks</a:t>
            </a:r>
          </a:p>
        </p:txBody>
      </p:sp>
      <p:sp>
        <p:nvSpPr>
          <p:cNvPr id="8" name="Flowchart: Magnetic Disk 7"/>
          <p:cNvSpPr/>
          <p:nvPr/>
        </p:nvSpPr>
        <p:spPr>
          <a:xfrm>
            <a:off x="251520" y="2492896"/>
            <a:ext cx="1944216" cy="108012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AU" sz="1400" b="1" spc="150" dirty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ITRS for transactions on resident accounts with foreign banks</a:t>
            </a:r>
          </a:p>
        </p:txBody>
      </p:sp>
      <p:sp>
        <p:nvSpPr>
          <p:cNvPr id="9" name="Flowchart: Magnetic Disk 8"/>
          <p:cNvSpPr/>
          <p:nvPr/>
        </p:nvSpPr>
        <p:spPr>
          <a:xfrm>
            <a:off x="251520" y="3645024"/>
            <a:ext cx="1944216" cy="72008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DB on flows &amp; stocks of FI in resident enterprises</a:t>
            </a:r>
          </a:p>
        </p:txBody>
      </p:sp>
      <p:sp>
        <p:nvSpPr>
          <p:cNvPr id="10" name="Flowchart: Magnetic Disk 9"/>
          <p:cNvSpPr/>
          <p:nvPr/>
        </p:nvSpPr>
        <p:spPr>
          <a:xfrm>
            <a:off x="250825" y="4473575"/>
            <a:ext cx="1944688" cy="611188"/>
          </a:xfrm>
          <a:prstGeom prst="flowChartMagneticDisk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DMFAS</a:t>
            </a:r>
          </a:p>
        </p:txBody>
      </p:sp>
      <p:sp>
        <p:nvSpPr>
          <p:cNvPr id="11" name="Flowchart: Magnetic Disk 10"/>
          <p:cNvSpPr/>
          <p:nvPr/>
        </p:nvSpPr>
        <p:spPr>
          <a:xfrm>
            <a:off x="107504" y="5157192"/>
            <a:ext cx="2304256" cy="1656184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NBM DB on: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Banks shareholders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Banks assets/liabilities in </a:t>
            </a:r>
            <a:r>
              <a:rPr lang="en-AU" sz="1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FX(balance sheets)</a:t>
            </a:r>
            <a:endParaRPr lang="en-A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Reserves assets</a:t>
            </a:r>
            <a:endParaRPr lang="en-A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6680200" y="981075"/>
            <a:ext cx="2355850" cy="935038"/>
          </a:xfrm>
          <a:prstGeom prst="flowChartDocument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800000"/>
                </a:solidFill>
                <a:latin typeface="Arial Narrow" pitchFamily="34" charset="0"/>
              </a:rPr>
              <a:t>Economic agents reports on: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800000"/>
                </a:solidFill>
                <a:latin typeface="Arial Narrow" pitchFamily="34" charset="0"/>
              </a:rPr>
              <a:t>Imports of energy resources</a:t>
            </a:r>
          </a:p>
        </p:txBody>
      </p:sp>
      <p:sp>
        <p:nvSpPr>
          <p:cNvPr id="13" name="Flowchart: Document 12"/>
          <p:cNvSpPr/>
          <p:nvPr/>
        </p:nvSpPr>
        <p:spPr>
          <a:xfrm>
            <a:off x="6746875" y="2060575"/>
            <a:ext cx="2278063" cy="1584325"/>
          </a:xfrm>
          <a:prstGeom prst="flowChartDocument">
            <a:avLst/>
          </a:prstGeom>
          <a:solidFill>
            <a:schemeClr val="accent3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AU" sz="1400" b="1" dirty="0">
                <a:solidFill>
                  <a:srgbClr val="002060"/>
                </a:solidFill>
                <a:latin typeface="Arial Narrow" pitchFamily="34" charset="0"/>
              </a:rPr>
              <a:t>NBS statistical synthesis on: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Trade in Services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Insurance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Stuff training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Labour Force Survey</a:t>
            </a:r>
          </a:p>
        </p:txBody>
      </p:sp>
      <p:sp>
        <p:nvSpPr>
          <p:cNvPr id="14" name="Flowchart: Document 13"/>
          <p:cNvSpPr/>
          <p:nvPr/>
        </p:nvSpPr>
        <p:spPr>
          <a:xfrm>
            <a:off x="6227763" y="3789363"/>
            <a:ext cx="2808287" cy="3024187"/>
          </a:xfrm>
          <a:prstGeom prst="flowChartDocument">
            <a:avLst/>
          </a:prstGeom>
          <a:solidFill>
            <a:schemeClr val="accent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200" b="1">
                <a:solidFill>
                  <a:srgbClr val="006666"/>
                </a:solidFill>
                <a:latin typeface="Times New Roman" pitchFamily="18" charset="0"/>
              </a:rPr>
              <a:t>Administrative data from </a:t>
            </a:r>
            <a:r>
              <a:rPr lang="en-US" sz="1200" b="1" dirty="0">
                <a:solidFill>
                  <a:srgbClr val="006666"/>
                </a:solidFill>
                <a:latin typeface="Times New Roman" pitchFamily="18" charset="0"/>
              </a:rPr>
              <a:t>Ministries and Agencies: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endParaRPr lang="en-US" sz="1200" dirty="0">
              <a:solidFill>
                <a:srgbClr val="0066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Economy 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Finance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State Chancellery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Education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Foreign Affairs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Information Technology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National Financial Market Commission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National Bureau of Migration &amp; Asylum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State Agency for Land &amp; Cadastre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GB" sz="1200" dirty="0">
                <a:solidFill>
                  <a:srgbClr val="006666"/>
                </a:solidFill>
                <a:latin typeface="Times New Roman" pitchFamily="18" charset="0"/>
              </a:rPr>
              <a:t>Real Estate Agency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GB" sz="1200" dirty="0">
                <a:solidFill>
                  <a:srgbClr val="006666"/>
                </a:solidFill>
                <a:latin typeface="Times New Roman" pitchFamily="18" charset="0"/>
              </a:rPr>
              <a:t>Foreign embassies, international </a:t>
            </a:r>
          </a:p>
          <a:p>
            <a:pPr>
              <a:lnSpc>
                <a:spcPct val="90000"/>
              </a:lnSpc>
              <a:defRPr/>
            </a:pPr>
            <a:r>
              <a:rPr lang="en-GB" sz="1200" dirty="0">
                <a:solidFill>
                  <a:srgbClr val="006666"/>
                </a:solidFill>
                <a:latin typeface="Times New Roman" pitchFamily="18" charset="0"/>
              </a:rPr>
              <a:t> representative offices</a:t>
            </a:r>
          </a:p>
        </p:txBody>
      </p:sp>
      <p:sp>
        <p:nvSpPr>
          <p:cNvPr id="15" name="Flowchart: Magnetic Disk 14"/>
          <p:cNvSpPr/>
          <p:nvPr/>
        </p:nvSpPr>
        <p:spPr>
          <a:xfrm>
            <a:off x="2916238" y="1916113"/>
            <a:ext cx="2879725" cy="475297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>
              <a:solidFill>
                <a:srgbClr val="006666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240088" y="2551113"/>
            <a:ext cx="22320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en-US" sz="1600" b="1">
                <a:solidFill>
                  <a:srgbClr val="000099"/>
                </a:solidFill>
                <a:latin typeface="Arial Narrow" pitchFamily="34" charset="0"/>
              </a:rPr>
              <a:t>Balance of Payments</a:t>
            </a:r>
            <a:endParaRPr lang="en-GB" altLang="en-US" sz="1600" b="1">
              <a:solidFill>
                <a:srgbClr val="000099"/>
              </a:solidFill>
              <a:latin typeface="Arial Narrow" pitchFamily="34" charset="0"/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88" y="3567113"/>
            <a:ext cx="2454275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24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552" y="2276872"/>
            <a:ext cx="7848600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800100" indent="-3429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714500" indent="-3429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171700" indent="-3429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628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30861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5433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40005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ru-RU" altLang="en-US" sz="1600" dirty="0" smtClean="0">
                <a:latin typeface="+mn-lt"/>
              </a:rPr>
              <a:t>Процесс составления ПБ проводится следующими действиями аналитического характера, обрабатывая</a:t>
            </a:r>
            <a:r>
              <a:rPr kumimoji="1" lang="en-US" altLang="en-US" sz="1600" dirty="0" smtClean="0">
                <a:latin typeface="+mn-lt"/>
              </a:rPr>
              <a:t>:</a:t>
            </a:r>
          </a:p>
          <a:p>
            <a:pPr>
              <a:spcBef>
                <a:spcPct val="0"/>
              </a:spcBef>
              <a:buFontTx/>
              <a:buAutoNum type="arabicPeriod"/>
            </a:pPr>
            <a:endParaRPr kumimoji="1" lang="en-US" altLang="en-US" sz="1600" dirty="0" smtClean="0">
              <a:latin typeface="+mn-lt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kumimoji="1" lang="ru-RU" altLang="en-US" sz="1600" dirty="0" smtClean="0">
                <a:latin typeface="+mn-lt"/>
              </a:rPr>
              <a:t>Базу данных для внешнего товарооборота полученную </a:t>
            </a:r>
            <a:r>
              <a:rPr kumimoji="1" lang="ru-RU" altLang="en-US" sz="1600">
                <a:latin typeface="+mn-lt"/>
              </a:rPr>
              <a:t>от </a:t>
            </a:r>
            <a:r>
              <a:rPr kumimoji="1" lang="ru-RU" altLang="en-US" sz="1600" smtClean="0">
                <a:latin typeface="+mn-lt"/>
              </a:rPr>
              <a:t>Национального </a:t>
            </a:r>
            <a:r>
              <a:rPr kumimoji="1" lang="ru-RU" altLang="en-US" sz="1600" dirty="0">
                <a:latin typeface="+mn-lt"/>
              </a:rPr>
              <a:t>Бюро </a:t>
            </a:r>
            <a:r>
              <a:rPr kumimoji="1" lang="ru-RU" altLang="en-US" sz="1600" dirty="0" smtClean="0">
                <a:latin typeface="+mn-lt"/>
              </a:rPr>
              <a:t>Статистики, созданная на основании данных таможенной службы</a:t>
            </a:r>
            <a:endParaRPr kumimoji="1" lang="en-US" altLang="en-US" sz="1600" dirty="0" smtClean="0">
              <a:latin typeface="+mn-lt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Операции осуществленные через СУМО (Система Учёта Международных Операций) компаниями ведущую внешнеэкономическую деятельность</a:t>
            </a:r>
            <a:endParaRPr kumimoji="1" lang="en-US" altLang="en-US" sz="1600" dirty="0" smtClean="0">
              <a:latin typeface="+mn-lt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kumimoji="1" lang="en-US" altLang="en-US" sz="1600" dirty="0" smtClean="0">
                <a:latin typeface="+mn-lt"/>
              </a:rPr>
              <a:t>DMFAS (Debt Management and Financial Analysis System) </a:t>
            </a:r>
            <a:r>
              <a:rPr kumimoji="1" lang="ru-RU" altLang="en-US" sz="1600" dirty="0" smtClean="0">
                <a:latin typeface="+mn-lt"/>
              </a:rPr>
              <a:t>версия</a:t>
            </a:r>
            <a:r>
              <a:rPr kumimoji="1" lang="en-US" altLang="en-US" sz="1600" dirty="0" smtClean="0">
                <a:latin typeface="+mn-lt"/>
              </a:rPr>
              <a:t> 6 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lang="ru-RU" sz="1600" kern="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СУМО (Система Учёта Международных Операций) по операциям проводимых банками и НБМ в собственных целях</a:t>
            </a:r>
          </a:p>
          <a:p>
            <a:pPr lvl="1">
              <a:spcBef>
                <a:spcPct val="0"/>
              </a:spcBef>
              <a:buFontTx/>
              <a:buChar char="•"/>
            </a:pPr>
            <a:r>
              <a:rPr kumimoji="1" lang="ru-RU" altLang="en-US" sz="1600" kern="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Данные относительно структуре резервных активов и внешних обязательств НБМ</a:t>
            </a:r>
            <a:endParaRPr kumimoji="1" lang="ro-RO" altLang="en-US" sz="1600" dirty="0" smtClean="0">
              <a:latin typeface="+mn-lt"/>
            </a:endParaRPr>
          </a:p>
          <a:p>
            <a:pPr lvl="1">
              <a:spcBef>
                <a:spcPct val="0"/>
              </a:spcBef>
              <a:buFontTx/>
              <a:buChar char="•"/>
            </a:pPr>
            <a:r>
              <a:rPr kumimoji="1" lang="ru-RU" altLang="en-US" sz="1600" dirty="0" smtClean="0">
                <a:latin typeface="+mn-lt"/>
              </a:rPr>
              <a:t>прочее</a:t>
            </a:r>
            <a:endParaRPr kumimoji="1" lang="en-US" altLang="en-US" sz="1600" dirty="0" smtClean="0">
              <a:latin typeface="+mn-lt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kumimoji="1" lang="en-US" altLang="en-US" sz="1600" dirty="0" smtClean="0">
                <a:latin typeface="+mn-lt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1" lang="ru-RU" altLang="en-US" sz="1600" dirty="0" smtClean="0">
                <a:latin typeface="+mn-lt"/>
              </a:rPr>
              <a:t>В результате, получается исходящий отчёт - ПБ</a:t>
            </a:r>
            <a:r>
              <a:rPr kumimoji="1" lang="en-US" altLang="en-US" sz="1600" dirty="0" smtClean="0">
                <a:latin typeface="+mn-lt"/>
              </a:rPr>
              <a:t>. </a:t>
            </a:r>
            <a:endParaRPr kumimoji="1" lang="en-US" altLang="en-US" sz="1600" dirty="0"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79712" y="1057275"/>
            <a:ext cx="504031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en-US" sz="3200" b="1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Обработка данных</a:t>
            </a:r>
            <a:endParaRPr lang="ru-RU" altLang="en-US" sz="3200" b="1" dirty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816B9-1033-479F-ABAE-A5A08256D44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M_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BNM_ro</Template>
  <TotalTime>364</TotalTime>
  <Words>1086</Words>
  <Application>Microsoft Office PowerPoint</Application>
  <PresentationFormat>On-screen Show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BNM_ro</vt:lpstr>
      <vt:lpstr>Платёжный баланс Республики Молдова достигнутый результат и перспективы развития</vt:lpstr>
      <vt:lpstr>PowerPoint Presentation</vt:lpstr>
      <vt:lpstr>Правовая база &amp; методологические стандарты</vt:lpstr>
      <vt:lpstr>PowerPoint Presentation</vt:lpstr>
      <vt:lpstr>PowerPoint Presentation</vt:lpstr>
      <vt:lpstr>PowerPoint Presentation</vt:lpstr>
      <vt:lpstr>Методологические изменения &amp; реклассификации </vt:lpstr>
      <vt:lpstr>PowerPoint Presentation</vt:lpstr>
      <vt:lpstr>PowerPoint Presentation</vt:lpstr>
      <vt:lpstr>Распространение и политика пересмотра</vt:lpstr>
      <vt:lpstr>Планы на будущее </vt:lpstr>
      <vt:lpstr>PowerPoint Presentation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Платёжный баланс Республики Молдова</dc:title>
  <dc:creator>123</dc:creator>
  <cp:lastModifiedBy>Oleksandr Svirchevskyy</cp:lastModifiedBy>
  <cp:revision>30</cp:revision>
  <dcterms:created xsi:type="dcterms:W3CDTF">2015-03-30T07:12:15Z</dcterms:created>
  <dcterms:modified xsi:type="dcterms:W3CDTF">2015-04-14T13:41:15Z</dcterms:modified>
</cp:coreProperties>
</file>