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5"/>
  </p:notesMasterIdLst>
  <p:handoutMasterIdLst>
    <p:handoutMasterId r:id="rId16"/>
  </p:handoutMasterIdLst>
  <p:sldIdLst>
    <p:sldId id="479" r:id="rId2"/>
    <p:sldId id="468" r:id="rId3"/>
    <p:sldId id="469" r:id="rId4"/>
    <p:sldId id="471" r:id="rId5"/>
    <p:sldId id="472" r:id="rId6"/>
    <p:sldId id="470" r:id="rId7"/>
    <p:sldId id="480" r:id="rId8"/>
    <p:sldId id="473" r:id="rId9"/>
    <p:sldId id="474" r:id="rId10"/>
    <p:sldId id="477" r:id="rId11"/>
    <p:sldId id="478" r:id="rId12"/>
    <p:sldId id="481" r:id="rId13"/>
    <p:sldId id="48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9DCB"/>
    <a:srgbClr val="FF3300"/>
    <a:srgbClr val="3676A6"/>
    <a:srgbClr val="6485C6"/>
    <a:srgbClr val="33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57" autoAdjust="0"/>
    <p:restoredTop sz="99263" autoAdjust="0"/>
  </p:normalViewPr>
  <p:slideViewPr>
    <p:cSldViewPr>
      <p:cViewPr varScale="1">
        <p:scale>
          <a:sx n="130" d="100"/>
          <a:sy n="130" d="100"/>
        </p:scale>
        <p:origin x="-1014" y="-96"/>
      </p:cViewPr>
      <p:guideLst>
        <p:guide orient="horz" pos="754"/>
        <p:guide pos="18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0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7646182-E626-4B6A-BB00-D55C6B777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165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620102A-4D86-4794-A297-8F82DB3DE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6354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2F066-842F-4D07-AB4B-441CC0398F2A}" type="datetime1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F56D8-A848-4489-8CD4-1AAF0C1004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044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EE251-BCB2-4FAD-AA43-93B352B5C833}" type="datetime1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98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62A84-5D27-443A-818F-D61D9BA0AF2F}" type="datetime1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93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825BE-ABB0-4774-92F1-0B7A72CF4E58}" type="datetime1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F56D8-A848-4489-8CD4-1AAF0C1004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7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8E9C7-F77E-489C-9109-C8A8988C57EE}" type="datetime1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F56D8-A848-4489-8CD4-1AAF0C1004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69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EF0AE-A323-4373-9698-E9F3642CD345}" type="datetime1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F56D8-A848-4489-8CD4-1AAF0C1004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10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0A2E1-39A2-44FD-A3A4-C39BEC358CC4}" type="datetime1">
              <a:rPr lang="en-US" smtClean="0"/>
              <a:t>4/14/2015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F56D8-A848-4489-8CD4-1AAF0C1004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71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872DE-6BF7-4BD6-9F7A-F79D99F495EF}" type="datetime1">
              <a:rPr lang="en-US" smtClean="0"/>
              <a:t>4/14/2015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482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1D3C9-EBAE-4C19-9915-31C88713B848}" type="datetime1">
              <a:rPr lang="en-US" smtClean="0"/>
              <a:t>4/14/2015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142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B1E26-ADC7-474F-B3E6-49CD5DDE602E}" type="datetime1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775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01689-F557-4DDF-8045-42AF8BB865E5}" type="datetime1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041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7BC035-39F0-478D-A717-C3953B1315BD}" type="datetime1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031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9142413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2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nm.md/en/statistic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825" y="2000250"/>
            <a:ext cx="8642350" cy="1076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Balance of payments of Republic of Moldova</a:t>
            </a:r>
          </a:p>
          <a:p>
            <a:pPr algn="ctr">
              <a:defRPr/>
            </a:pPr>
            <a:r>
              <a:rPr lang="en-US" sz="3200" dirty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achieved goals and future developments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188" y="3159125"/>
            <a:ext cx="79216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Istanbul, 6-8 of May, 2015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1275" y="4789488"/>
            <a:ext cx="50419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Ion </a:t>
            </a:r>
            <a:r>
              <a:rPr lang="en-US" sz="2000" b="1" dirty="0" err="1">
                <a:solidFill>
                  <a:srgbClr val="3333CC"/>
                </a:solidFill>
                <a:latin typeface="+mj-lt"/>
                <a:ea typeface="+mj-ea"/>
                <a:cs typeface="+mj-cs"/>
              </a:rPr>
              <a:t>Veveri</a:t>
            </a:r>
            <a:r>
              <a:rPr lang="ro-RO" sz="2000" b="1" dirty="0" err="1">
                <a:solidFill>
                  <a:srgbClr val="3333CC"/>
                </a:solidFill>
                <a:latin typeface="+mj-lt"/>
                <a:ea typeface="+mj-ea"/>
                <a:cs typeface="+mj-cs"/>
              </a:rPr>
              <a:t>ță</a:t>
            </a:r>
            <a:endParaRPr lang="ro-RO" sz="2000" b="1" dirty="0">
              <a:solidFill>
                <a:srgbClr val="3333CC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ro-RO" sz="2000" dirty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Director,</a:t>
            </a:r>
          </a:p>
          <a:p>
            <a:pPr>
              <a:defRPr/>
            </a:pPr>
            <a:r>
              <a:rPr lang="en-US" sz="2000" dirty="0" smtClean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Reporting and Statistics Department</a:t>
            </a:r>
            <a:endParaRPr lang="en-US" sz="2000" dirty="0">
              <a:solidFill>
                <a:srgbClr val="3333CC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25538"/>
            <a:ext cx="8229600" cy="704850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3333CC"/>
                </a:solidFill>
              </a:rPr>
              <a:t>Dissemination and revision policy</a:t>
            </a:r>
            <a:endParaRPr lang="ru-RU" altLang="en-US" sz="3200" b="1" smtClean="0">
              <a:solidFill>
                <a:srgbClr val="3333CC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D06B07BA-DAC1-48FA-996A-11E6ADAE5DB2}" type="slidenum">
              <a:rPr lang="ru-RU" smtClean="0"/>
              <a:pPr>
                <a:defRPr/>
              </a:pPr>
              <a:t>10</a:t>
            </a:fld>
            <a:endParaRPr lang="ru-RU" smtClean="0"/>
          </a:p>
        </p:txBody>
      </p:sp>
      <p:sp>
        <p:nvSpPr>
          <p:cNvPr id="12292" name="Rectangle 3"/>
          <p:cNvSpPr txBox="1">
            <a:spLocks noChangeArrowheads="1"/>
          </p:cNvSpPr>
          <p:nvPr/>
        </p:nvSpPr>
        <p:spPr bwMode="auto">
          <a:xfrm>
            <a:off x="323850" y="2133600"/>
            <a:ext cx="8434388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The external sector statistics are disseminated on the NBM’s website :</a:t>
            </a:r>
            <a:endParaRPr lang="en-US" altLang="en-US" sz="1600" b="1">
              <a:solidFill>
                <a:srgbClr val="00B0F0"/>
              </a:solidFill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600" b="1">
                <a:solidFill>
                  <a:srgbClr val="00B0F0"/>
                </a:solidFill>
                <a:latin typeface="Times New Roman" pitchFamily="18" charset="0"/>
                <a:ea typeface="Miriam" pitchFamily="34" charset="-79"/>
                <a:cs typeface="Times New Roman" pitchFamily="18" charset="0"/>
                <a:hlinkClick r:id="rId2"/>
              </a:rPr>
              <a:t>http://www.bnm.md/en/statistics</a:t>
            </a:r>
            <a:endParaRPr lang="en-US" altLang="en-US" sz="1600" b="1">
              <a:solidFill>
                <a:srgbClr val="00B0F0"/>
              </a:solidFill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600" b="1">
              <a:solidFill>
                <a:srgbClr val="C00000"/>
              </a:solidFill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The site provides the following information: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recent BOP and IIP statistics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legal aspects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methodological issues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comments on quarterly and annual report on BOP, IIP, and external debt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press-releases and electronic copies of  BOP Statistical Yearbooks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6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Revisions of quarterly data are conducted every quarter in effect to the previous quarters of the reported year (can affect data up to three quarters)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6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Revisions of annual data are conducted once a year and affect quarterly and annual data up to four previous years</a:t>
            </a:r>
            <a:endParaRPr lang="ru-RU" altLang="en-US" sz="16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25538"/>
            <a:ext cx="8229600" cy="717550"/>
          </a:xfrm>
        </p:spPr>
        <p:txBody>
          <a:bodyPr lIns="92075" tIns="46038" rIns="92075" bIns="46038"/>
          <a:lstStyle/>
          <a:p>
            <a:pPr eaLnBrk="1" hangingPunct="1"/>
            <a:r>
              <a:rPr lang="en-GB" altLang="en-US" sz="3200" b="1" smtClean="0">
                <a:solidFill>
                  <a:srgbClr val="3333CC"/>
                </a:solidFill>
              </a:rPr>
              <a:t>Future  plans </a:t>
            </a:r>
            <a:endParaRPr lang="ru-RU" altLang="en-US" sz="3200" b="1" smtClean="0">
              <a:solidFill>
                <a:srgbClr val="3333CC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3D3A3CB1-581D-4C25-A0A1-07D02483F63C}" type="slidenum">
              <a:rPr lang="ru-RU" smtClean="0"/>
              <a:pPr>
                <a:defRPr/>
              </a:pPr>
              <a:t>11</a:t>
            </a:fld>
            <a:endParaRPr lang="ru-RU" smtClean="0"/>
          </a:p>
        </p:txBody>
      </p:sp>
      <p:sp>
        <p:nvSpPr>
          <p:cNvPr id="13316" name="Rectangle 3"/>
          <p:cNvSpPr txBox="1">
            <a:spLocks noChangeArrowheads="1"/>
          </p:cNvSpPr>
          <p:nvPr/>
        </p:nvSpPr>
        <p:spPr bwMode="auto">
          <a:xfrm>
            <a:off x="179388" y="2060575"/>
            <a:ext cx="8964612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723900" indent="-4572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An Agreement for Collaboration between the NBM and the National Bureau of Statistics regarding the exchange of information in light of new BOP/SNA methodological standards to be approved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Testing and validation of new BOP/IIP software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600">
                <a:latin typeface="Times New Roman" pitchFamily="18" charset="0"/>
                <a:cs typeface="Times New Roman" pitchFamily="18" charset="0"/>
              </a:rPr>
              <a:t>Elaboration of a software for processing of database on </a:t>
            </a: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enterprises with foreign investment in equity capital </a:t>
            </a:r>
            <a:endParaRPr lang="en-US" altLang="en-US" sz="16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Elaboration of a new database on reports from money transfer operators and non-bank payment services renderers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Implementation of a new version of DMFAS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Adjustments to ITRS to meet the BPM6 requirements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Conduct a special survey on transport services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Conduct an assessment and analysis of activity of enterprises involved  in processing of goods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8" t="8089" r="6207"/>
          <a:stretch>
            <a:fillRect/>
          </a:stretch>
        </p:blipFill>
        <p:spPr bwMode="auto">
          <a:xfrm>
            <a:off x="539750" y="1844675"/>
            <a:ext cx="8208963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 rot="10800000" flipV="1">
            <a:off x="971550" y="1054100"/>
            <a:ext cx="72358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o-RO" altLang="en-US" sz="3200" b="1" dirty="0" err="1">
                <a:solidFill>
                  <a:srgbClr val="3333CC"/>
                </a:solidFill>
                <a:latin typeface="+mj-lt"/>
                <a:ea typeface="+mj-ea"/>
                <a:cs typeface="+mj-cs"/>
              </a:rPr>
              <a:t>BoP</a:t>
            </a:r>
            <a:r>
              <a:rPr lang="ro-RO" altLang="en-US" sz="3200" b="1" dirty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 for Q1 </a:t>
            </a:r>
            <a:r>
              <a:rPr lang="ro-RO" altLang="en-US" sz="3200" b="1" dirty="0" err="1">
                <a:solidFill>
                  <a:srgbClr val="3333CC"/>
                </a:solidFill>
                <a:latin typeface="+mj-lt"/>
                <a:ea typeface="+mj-ea"/>
                <a:cs typeface="+mj-cs"/>
              </a:rPr>
              <a:t>and</a:t>
            </a:r>
            <a:r>
              <a:rPr lang="ro-RO" altLang="en-US" sz="3200" b="1" dirty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 Q2 2014, BPM5 </a:t>
            </a:r>
            <a:r>
              <a:rPr lang="ro-RO" altLang="en-US" sz="3200" b="1" dirty="0" err="1">
                <a:solidFill>
                  <a:srgbClr val="3333CC"/>
                </a:solidFill>
                <a:latin typeface="+mj-lt"/>
                <a:ea typeface="+mj-ea"/>
                <a:cs typeface="+mj-cs"/>
              </a:rPr>
              <a:t>vs</a:t>
            </a:r>
            <a:r>
              <a:rPr lang="ro-RO" altLang="en-US" sz="3200" b="1" dirty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 BPM6</a:t>
            </a:r>
            <a:endParaRPr lang="ru-RU" altLang="en-US" sz="3200" b="1" dirty="0">
              <a:solidFill>
                <a:srgbClr val="3333CC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4F56D8-A848-4489-8CD4-1AAF0C100487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23850" y="1557338"/>
            <a:ext cx="8229600" cy="1143000"/>
          </a:xfrm>
        </p:spPr>
        <p:txBody>
          <a:bodyPr/>
          <a:lstStyle/>
          <a:p>
            <a:r>
              <a:rPr lang="en-US" altLang="en-US" sz="3200" b="1" smtClean="0">
                <a:solidFill>
                  <a:srgbClr val="3333CC"/>
                </a:solidFill>
              </a:rPr>
              <a:t>Thank you for attention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 txBox="1">
            <a:spLocks noChangeArrowheads="1"/>
          </p:cNvSpPr>
          <p:nvPr/>
        </p:nvSpPr>
        <p:spPr bwMode="auto">
          <a:xfrm>
            <a:off x="395288" y="1052513"/>
            <a:ext cx="84582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rgbClr val="3333CC"/>
                </a:solidFill>
              </a:rPr>
              <a:t> Background</a:t>
            </a:r>
            <a:endParaRPr lang="ru-RU" altLang="en-US" b="1">
              <a:solidFill>
                <a:srgbClr val="3333CC"/>
              </a:solidFill>
            </a:endParaRPr>
          </a:p>
        </p:txBody>
      </p:sp>
      <p:sp>
        <p:nvSpPr>
          <p:cNvPr id="4099" name="Rectangle 5"/>
          <p:cNvSpPr txBox="1">
            <a:spLocks noChangeArrowheads="1"/>
          </p:cNvSpPr>
          <p:nvPr/>
        </p:nvSpPr>
        <p:spPr bwMode="auto">
          <a:xfrm>
            <a:off x="323850" y="1844675"/>
            <a:ext cx="8640763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4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The National Bank of Moldova (NBM) is the institution in charge of the compilation of external sector statistics (BOP, IIP, and external debt)</a:t>
            </a:r>
          </a:p>
          <a:p>
            <a:pPr eaLnBrk="1" hangingPunct="1">
              <a:spcBef>
                <a:spcPct val="0"/>
              </a:spcBef>
            </a:pPr>
            <a:endParaRPr lang="en-US" altLang="en-US" sz="14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The BOP is compiled quarterly since </a:t>
            </a:r>
            <a:r>
              <a:rPr lang="en-GB" altLang="en-US" sz="14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1993 </a:t>
            </a:r>
          </a:p>
          <a:p>
            <a:pPr eaLnBrk="1" hangingPunct="1">
              <a:spcBef>
                <a:spcPct val="0"/>
              </a:spcBef>
            </a:pPr>
            <a:endParaRPr lang="en-US" altLang="en-US" sz="14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The IIP is compiled annually since 1994 and </a:t>
            </a:r>
            <a:r>
              <a:rPr lang="en-GB" altLang="en-US" sz="14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quarterly </a:t>
            </a:r>
            <a:r>
              <a:rPr lang="en-US" altLang="en-US" sz="14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since 1</a:t>
            </a:r>
            <a:r>
              <a:rPr lang="en-GB" altLang="en-US" sz="14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998</a:t>
            </a:r>
          </a:p>
          <a:p>
            <a:pPr eaLnBrk="1" hangingPunct="1">
              <a:spcBef>
                <a:spcPct val="0"/>
              </a:spcBef>
            </a:pPr>
            <a:endParaRPr lang="en-US" altLang="en-US" sz="14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External debt data are compiled in accordance with the recommendations set out in the </a:t>
            </a:r>
            <a:r>
              <a:rPr lang="en-US" altLang="en-US" sz="1400" i="1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External Debt Statistics Guide </a:t>
            </a:r>
            <a:r>
              <a:rPr lang="en-US" altLang="en-US" sz="14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and are published starting from 2000</a:t>
            </a:r>
          </a:p>
          <a:p>
            <a:pPr eaLnBrk="1" hangingPunct="1">
              <a:spcBef>
                <a:spcPct val="0"/>
              </a:spcBef>
            </a:pPr>
            <a:endParaRPr lang="en-US" altLang="en-US" sz="14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The </a:t>
            </a:r>
            <a:r>
              <a:rPr lang="en-US" altLang="en-US" sz="1400" i="1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Data Template on International Reserves and Foreign Currency Liquidity </a:t>
            </a:r>
            <a:r>
              <a:rPr lang="en-US" altLang="en-US" sz="14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is submitted to STA since 2005</a:t>
            </a:r>
          </a:p>
          <a:p>
            <a:pPr eaLnBrk="1" hangingPunct="1">
              <a:spcBef>
                <a:spcPct val="0"/>
              </a:spcBef>
            </a:pPr>
            <a:endParaRPr lang="en-US" altLang="en-US" sz="14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The Republic of Moldova subscribed to the SDDS in May 2006</a:t>
            </a:r>
          </a:p>
          <a:p>
            <a:pPr eaLnBrk="1" hangingPunct="1">
              <a:spcBef>
                <a:spcPct val="0"/>
              </a:spcBef>
            </a:pPr>
            <a:endParaRPr lang="en-US" altLang="en-US" sz="14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CDIS is conducted annually starting with data for 2009</a:t>
            </a:r>
          </a:p>
          <a:p>
            <a:pPr eaLnBrk="1" hangingPunct="1">
              <a:spcBef>
                <a:spcPct val="0"/>
              </a:spcBef>
            </a:pPr>
            <a:endParaRPr lang="en-US" altLang="en-US" sz="14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Statistical statements do not include data for the territory located on the left bank of the Dniester River!!!</a:t>
            </a:r>
          </a:p>
          <a:p>
            <a:pPr eaLnBrk="1" hangingPunct="1">
              <a:spcBef>
                <a:spcPct val="0"/>
              </a:spcBef>
            </a:pPr>
            <a:endParaRPr lang="en-US" altLang="en-US" sz="14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4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External sector datasets are compiled in US dollars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4F56D8-A848-4489-8CD4-1AAF0C10048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052513"/>
            <a:ext cx="8589963" cy="620712"/>
          </a:xfrm>
        </p:spPr>
        <p:txBody>
          <a:bodyPr/>
          <a:lstStyle/>
          <a:p>
            <a:pPr eaLnBrk="1" hangingPunct="1"/>
            <a:r>
              <a:rPr lang="en-US" altLang="en-US" sz="3200" b="1" dirty="0" smtClean="0">
                <a:solidFill>
                  <a:srgbClr val="3333CC"/>
                </a:solidFill>
              </a:rPr>
              <a:t>Legal framework &amp; methodological standards</a:t>
            </a:r>
            <a:endParaRPr lang="ru-RU" altLang="en-US" sz="3200" b="1" dirty="0" smtClean="0">
              <a:solidFill>
                <a:srgbClr val="3333CC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6202DB6B-5049-4DCB-ADA7-1E9D04EC18DD}" type="slidenum">
              <a:rPr lang="ru-RU" smtClean="0"/>
              <a:pPr>
                <a:defRPr/>
              </a:pPr>
              <a:t>3</a:t>
            </a:fld>
            <a:endParaRPr lang="ru-RU" smtClean="0"/>
          </a:p>
        </p:txBody>
      </p:sp>
      <p:sp>
        <p:nvSpPr>
          <p:cNvPr id="5124" name="Rectangle 3"/>
          <p:cNvSpPr txBox="1">
            <a:spLocks noChangeArrowheads="1"/>
          </p:cNvSpPr>
          <p:nvPr/>
        </p:nvSpPr>
        <p:spPr bwMode="auto">
          <a:xfrm>
            <a:off x="301625" y="1844675"/>
            <a:ext cx="856932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altLang="en-US" sz="1600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en-US" sz="16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The balance of payments of the Republic of Moldova is elaborated on 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n-US" altLang="en-US" sz="16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    the basis of: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Tx/>
              <a:buNone/>
            </a:pPr>
            <a:endParaRPr lang="en-US" altLang="en-US" sz="1600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en-US" sz="16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Article 5 of </a:t>
            </a:r>
            <a:r>
              <a:rPr lang="en-US" altLang="en-US" sz="1600" i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the Law on the National Bank of Moldova </a:t>
            </a:r>
            <a:r>
              <a:rPr lang="en-US" altLang="en-US" sz="16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no. 548-XIII of  July 21, 1995</a:t>
            </a: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en-US" sz="1600" i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The Law on Official Statistics </a:t>
            </a:r>
            <a:r>
              <a:rPr lang="en-US" altLang="en-US" sz="16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(2004)</a:t>
            </a: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en-US" sz="16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The NBM Regulations on the Balance of Payments Data Reporting (1997)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Tx/>
              <a:buNone/>
            </a:pPr>
            <a:endParaRPr lang="en-US" altLang="en-US" sz="1600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en-US" sz="16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BOP and IIP are compiled according to the: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endParaRPr lang="en-US" altLang="en-US" sz="1600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en-US" sz="16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Starting with the Q2 2014 sixth edition of the </a:t>
            </a:r>
            <a:r>
              <a:rPr lang="en-US" altLang="en-US" sz="1600" i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Balance of Payments and International Investment Position Manual </a:t>
            </a:r>
            <a:r>
              <a:rPr lang="en-US" altLang="en-US" sz="16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(2009) </a:t>
            </a: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en-US" sz="16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the </a:t>
            </a:r>
            <a:r>
              <a:rPr lang="en-US" altLang="en-US" sz="1600" i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Financial Derivatives Supplement</a:t>
            </a:r>
            <a:r>
              <a:rPr lang="en-US" altLang="en-US" sz="16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(2000)</a:t>
            </a: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en-US" sz="16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the item “SDR allocations” is recorded according to the recommendations of the sixth edition of the </a:t>
            </a:r>
            <a:r>
              <a:rPr lang="en-US" altLang="en-US" sz="1600" i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Balance of Payments and International Investment Position Manual </a:t>
            </a:r>
            <a:r>
              <a:rPr lang="en-US" altLang="en-US" sz="1600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(2009) 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07950" y="981075"/>
            <a:ext cx="8856663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3200" b="1" kern="0" dirty="0">
                <a:solidFill>
                  <a:srgbClr val="3333CC"/>
                </a:solidFill>
                <a:latin typeface="Arial"/>
              </a:rPr>
              <a:t>Adjustments of the data collection </a:t>
            </a:r>
            <a:r>
              <a:rPr lang="en-US" sz="3200" b="1" kern="0" dirty="0" smtClean="0">
                <a:solidFill>
                  <a:srgbClr val="3333CC"/>
                </a:solidFill>
                <a:latin typeface="Arial"/>
              </a:rPr>
              <a:t>system</a:t>
            </a:r>
            <a:endParaRPr lang="ru-RU" sz="3200" b="1" kern="0" dirty="0" smtClean="0">
              <a:solidFill>
                <a:srgbClr val="3333CC"/>
              </a:solidFill>
              <a:latin typeface="Times New Roman" pitchFamily="18" charset="0"/>
              <a:ea typeface="Miriam"/>
              <a:cs typeface="Miriam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288" y="2492375"/>
            <a:ext cx="8353425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 on insurance services was modified. A new part was added “Insurance company’s activity under contracts with non-resident entities”</a:t>
            </a:r>
          </a:p>
          <a:p>
            <a:pPr eaLnBrk="1" hangingPunct="1"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Survey of enterprises  with foreign investment in equity capital was modified: stocks and flows were split by component as required by the BPM6 </a:t>
            </a:r>
            <a:endParaRPr lang="en-US" sz="1600" kern="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ITRS report form: the field “Tax Identification Number” of economic agents became mandatory for recording; this will facilitate sector and branch attribution of economic agents based on the Code of Economic Activity</a:t>
            </a:r>
          </a:p>
          <a:p>
            <a:pPr eaLnBrk="1" hangingPunct="1"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new annex to the Report on settlements with non-residents by the enterprises engaged in external economic activity was implemented (in the context of transition of non-financial enterprises to the International Accounting System)</a:t>
            </a:r>
            <a:endParaRPr lang="ru-RU" sz="16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4F56D8-A848-4489-8CD4-1AAF0C10048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 txBox="1">
            <a:spLocks noChangeArrowheads="1"/>
          </p:cNvSpPr>
          <p:nvPr/>
        </p:nvSpPr>
        <p:spPr bwMode="auto">
          <a:xfrm>
            <a:off x="0" y="1052513"/>
            <a:ext cx="9144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3200" b="1" dirty="0" smtClean="0">
                <a:solidFill>
                  <a:srgbClr val="3333CC"/>
                </a:solidFill>
              </a:rPr>
              <a:t>Adjustments</a:t>
            </a:r>
            <a:r>
              <a:rPr lang="en-US" sz="3200" b="1" kern="0" dirty="0" smtClean="0">
                <a:solidFill>
                  <a:srgbClr val="3333CC"/>
                </a:solidFill>
                <a:latin typeface="Arial"/>
              </a:rPr>
              <a:t> of the data collection system</a:t>
            </a:r>
            <a:r>
              <a:rPr lang="en-US" altLang="en-US" sz="3200" b="1" dirty="0" smtClean="0">
                <a:solidFill>
                  <a:srgbClr val="3333CC"/>
                </a:solidFill>
                <a:latin typeface="Calibri" pitchFamily="34" charset="0"/>
              </a:rPr>
              <a:t>(II)</a:t>
            </a:r>
            <a:endParaRPr lang="ru-RU" altLang="en-US" sz="3200" b="1" dirty="0" smtClean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7171" name="Rectangle 5"/>
          <p:cNvSpPr txBox="1">
            <a:spLocks noChangeArrowheads="1"/>
          </p:cNvSpPr>
          <p:nvPr/>
        </p:nvSpPr>
        <p:spPr bwMode="auto">
          <a:xfrm>
            <a:off x="395288" y="1916113"/>
            <a:ext cx="8569325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The Balance of Payments Division (BOPD) was granted direct access to the Official Register of Enterprises at the Ministry of Information Technology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The BOPD started to process the database on enterprises with foreign investment in equity capital (beginning with 2013) – a new report is prepared (as far as new accounting standards were approved)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 ITRS Transactions Classifier was supplemented with new codes in accordance with the </a:t>
            </a:r>
            <a:r>
              <a:rPr lang="en-US" altLang="en-US" sz="1600" i="1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BPM6</a:t>
            </a: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 methodological standards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endParaRPr lang="en-US" altLang="en-US" sz="16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BOPD obtained after negotiations with Customs Service the access to new fields in customs declarations database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The value of re-exports and processing services was derived from the Customs Declarations Database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4F56D8-A848-4489-8CD4-1AAF0C10048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50002C69-A83B-440F-9264-968A5FA93F59}" type="slidenum">
              <a:rPr lang="ru-RU" smtClean="0"/>
              <a:pPr>
                <a:defRPr/>
              </a:pPr>
              <a:t>6</a:t>
            </a:fld>
            <a:endParaRPr lang="ru-RU" smtClean="0"/>
          </a:p>
        </p:txBody>
      </p:sp>
      <p:sp>
        <p:nvSpPr>
          <p:cNvPr id="8195" name="Rectangle 3"/>
          <p:cNvSpPr txBox="1">
            <a:spLocks noChangeArrowheads="1"/>
          </p:cNvSpPr>
          <p:nvPr/>
        </p:nvSpPr>
        <p:spPr bwMode="auto">
          <a:xfrm>
            <a:off x="468313" y="2420938"/>
            <a:ext cx="820737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A working group consisting of the IT and the BOP divisions representatives was established in 2010 </a:t>
            </a:r>
          </a:p>
          <a:p>
            <a:pPr eaLnBrk="1" hangingPunct="1"/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A new more advanced and flexible software was elaborated to meet the new standard structure of the BOP and IIP and to generate analytical tables</a:t>
            </a:r>
          </a:p>
          <a:p>
            <a:pPr eaLnBrk="1" hangingPunct="1"/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The extended BOP (BPM5-BPM6) structure was elaborated to keep track of historical series and for analytical purposes</a:t>
            </a:r>
          </a:p>
          <a:p>
            <a:pPr eaLnBrk="1" hangingPunct="1"/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Algorithms were developed for recalculating historical series according to the </a:t>
            </a:r>
            <a:r>
              <a:rPr lang="en-US" altLang="en-US" sz="1600" i="1">
                <a:latin typeface="Times New Roman" pitchFamily="18" charset="0"/>
                <a:cs typeface="Times New Roman" pitchFamily="18" charset="0"/>
              </a:rPr>
              <a:t>BPM6</a:t>
            </a:r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 requirements</a:t>
            </a:r>
          </a:p>
          <a:p>
            <a:pPr eaLnBrk="1" hangingPunct="1"/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A new software to compile the reserve asset based on daily exchange rate.</a:t>
            </a:r>
          </a:p>
          <a:p>
            <a:pPr eaLnBrk="1" hangingPunct="1"/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Was adjusted the application for banks currency and deposit data (from by region to by country)</a:t>
            </a:r>
            <a:endParaRPr lang="ru-RU" altLang="en-US" sz="16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New software  includes the BOP/IIP reports to the IMF via the Integrated Correspondence System</a:t>
            </a:r>
          </a:p>
          <a:p>
            <a:pPr eaLnBrk="1" hangingPunct="1">
              <a:buFontTx/>
              <a:buNone/>
            </a:pPr>
            <a:endParaRPr lang="ru-RU" altLang="en-U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1052513"/>
            <a:ext cx="9144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3200" b="1" dirty="0" smtClean="0">
                <a:solidFill>
                  <a:srgbClr val="3333CC"/>
                </a:solidFill>
              </a:rPr>
              <a:t>Adjustments</a:t>
            </a:r>
            <a:r>
              <a:rPr lang="en-US" sz="3200" b="1" kern="0" dirty="0" smtClean="0">
                <a:solidFill>
                  <a:srgbClr val="3333CC"/>
                </a:solidFill>
                <a:latin typeface="Arial"/>
              </a:rPr>
              <a:t> of the data collection system</a:t>
            </a:r>
            <a:r>
              <a:rPr lang="en-US" altLang="en-US" sz="3200" b="1" dirty="0" smtClean="0">
                <a:solidFill>
                  <a:srgbClr val="3333CC"/>
                </a:solidFill>
                <a:latin typeface="Calibri" pitchFamily="34" charset="0"/>
              </a:rPr>
              <a:t>(III)</a:t>
            </a:r>
            <a:endParaRPr lang="ru-RU" altLang="en-US" sz="3200" b="1" dirty="0" smtClean="0">
              <a:solidFill>
                <a:srgbClr val="3333CC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28638" y="1057275"/>
            <a:ext cx="8229600" cy="836613"/>
          </a:xfrm>
        </p:spPr>
        <p:txBody>
          <a:bodyPr/>
          <a:lstStyle/>
          <a:p>
            <a:pPr eaLnBrk="1" hangingPunct="1"/>
            <a:r>
              <a:rPr lang="en-US" altLang="en-US" sz="3200" b="1" smtClean="0">
                <a:solidFill>
                  <a:srgbClr val="3333CC"/>
                </a:solidFill>
              </a:rPr>
              <a:t>Methodological changes &amp; reclassifications </a:t>
            </a:r>
            <a:endParaRPr lang="ru-RU" altLang="en-US" sz="3200" b="1" smtClean="0">
              <a:solidFill>
                <a:srgbClr val="3333CC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FE6C533E-C9B6-4058-98A5-D83B61E80365}" type="slidenum">
              <a:rPr lang="ru-RU" smtClean="0"/>
              <a:pPr>
                <a:defRPr/>
              </a:pPr>
              <a:t>7</a:t>
            </a:fld>
            <a:endParaRPr lang="ru-RU" smtClean="0"/>
          </a:p>
        </p:txBody>
      </p:sp>
      <p:sp>
        <p:nvSpPr>
          <p:cNvPr id="9220" name="Rectangle 3"/>
          <p:cNvSpPr txBox="1">
            <a:spLocks noChangeArrowheads="1"/>
          </p:cNvSpPr>
          <p:nvPr/>
        </p:nvSpPr>
        <p:spPr bwMode="auto">
          <a:xfrm>
            <a:off x="684213" y="1916113"/>
            <a:ext cx="7920037" cy="424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Revision on metadata notes for each BOP item was initiated to accommodate all changes in data collection and methodology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Initiation of developing a new methodology for estimating trade credit and advances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Reclassification of governmental grants for construction and capital projects from current transfers to capital transfers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Adjustment of historical data in services, primary income, loans by component 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>
              <a:latin typeface="Times New Roman" pitchFamily="18" charset="0"/>
              <a:ea typeface="Miriam" pitchFamily="34" charset="-79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600">
                <a:latin typeface="Times New Roman" pitchFamily="18" charset="0"/>
                <a:ea typeface="Miriam" pitchFamily="34" charset="-79"/>
                <a:cs typeface="Times New Roman" pitchFamily="18" charset="0"/>
              </a:rPr>
              <a:t>Reclassification of arrears in  external debt service by instrument and original maturity (separately of arrears for import of energy resources)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68538" y="981075"/>
            <a:ext cx="4319587" cy="935038"/>
          </a:xfrm>
        </p:spPr>
        <p:txBody>
          <a:bodyPr/>
          <a:lstStyle/>
          <a:p>
            <a:pPr eaLnBrk="1" hangingPunct="1"/>
            <a:r>
              <a:rPr lang="en-GB" altLang="en-US" sz="3200" b="1" smtClean="0">
                <a:solidFill>
                  <a:srgbClr val="3333CC"/>
                </a:solidFill>
              </a:rPr>
              <a:t>Data sources for the BOP and IIP statistics </a:t>
            </a:r>
            <a:endParaRPr lang="ru-RU" altLang="en-US" sz="3200" b="1" smtClean="0">
              <a:solidFill>
                <a:srgbClr val="3333CC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CDE05475-2FC7-48D1-B8C4-36C50A6EC67F}" type="slidenum">
              <a:rPr lang="ru-RU" smtClean="0"/>
              <a:pPr>
                <a:defRPr/>
              </a:pPr>
              <a:t>8</a:t>
            </a:fld>
            <a:endParaRPr lang="ru-RU" smtClean="0"/>
          </a:p>
        </p:txBody>
      </p:sp>
      <p:sp>
        <p:nvSpPr>
          <p:cNvPr id="6" name="Flowchart: Magnetic Disk 5"/>
          <p:cNvSpPr/>
          <p:nvPr/>
        </p:nvSpPr>
        <p:spPr>
          <a:xfrm>
            <a:off x="220824" y="980728"/>
            <a:ext cx="1974912" cy="576064"/>
          </a:xfrm>
          <a:prstGeom prst="flowChartMagneticDisk">
            <a:avLst/>
          </a:prstGeom>
          <a:solidFill>
            <a:srgbClr val="00666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AU" sz="1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Customs declaration DB</a:t>
            </a:r>
          </a:p>
        </p:txBody>
      </p:sp>
      <p:sp>
        <p:nvSpPr>
          <p:cNvPr id="7" name="Flowchart: Magnetic Disk 6"/>
          <p:cNvSpPr/>
          <p:nvPr/>
        </p:nvSpPr>
        <p:spPr>
          <a:xfrm>
            <a:off x="219088" y="1628800"/>
            <a:ext cx="1976648" cy="792088"/>
          </a:xfrm>
          <a:prstGeom prst="flowChartMagneticDis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AU" sz="1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ITRS for transactions via resident banks</a:t>
            </a:r>
          </a:p>
        </p:txBody>
      </p:sp>
      <p:sp>
        <p:nvSpPr>
          <p:cNvPr id="8" name="Flowchart: Magnetic Disk 7"/>
          <p:cNvSpPr/>
          <p:nvPr/>
        </p:nvSpPr>
        <p:spPr>
          <a:xfrm>
            <a:off x="251520" y="2492896"/>
            <a:ext cx="1944216" cy="1080120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AU" sz="1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ITRS for transactions on resident accounts with foreign banks</a:t>
            </a:r>
          </a:p>
        </p:txBody>
      </p:sp>
      <p:sp>
        <p:nvSpPr>
          <p:cNvPr id="9" name="Flowchart: Magnetic Disk 8"/>
          <p:cNvSpPr/>
          <p:nvPr/>
        </p:nvSpPr>
        <p:spPr>
          <a:xfrm>
            <a:off x="251520" y="3645024"/>
            <a:ext cx="1944216" cy="720080"/>
          </a:xfrm>
          <a:prstGeom prst="flowChartMagneticDis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DB on flows &amp; stocks of FI in resident enterprises</a:t>
            </a:r>
          </a:p>
        </p:txBody>
      </p:sp>
      <p:sp>
        <p:nvSpPr>
          <p:cNvPr id="10" name="Flowchart: Magnetic Disk 9"/>
          <p:cNvSpPr/>
          <p:nvPr/>
        </p:nvSpPr>
        <p:spPr>
          <a:xfrm>
            <a:off x="250825" y="4473575"/>
            <a:ext cx="1944688" cy="611188"/>
          </a:xfrm>
          <a:prstGeom prst="flowChartMagneticDisk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dirty="0"/>
              <a:t>DMFAS</a:t>
            </a:r>
          </a:p>
        </p:txBody>
      </p:sp>
      <p:sp>
        <p:nvSpPr>
          <p:cNvPr id="11" name="Flowchart: Magnetic Disk 10"/>
          <p:cNvSpPr/>
          <p:nvPr/>
        </p:nvSpPr>
        <p:spPr>
          <a:xfrm>
            <a:off x="107504" y="5157192"/>
            <a:ext cx="2304256" cy="1656184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A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NBM DB on: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A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Banks shareholders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A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Banks assets/liabilities in </a:t>
            </a:r>
            <a:r>
              <a:rPr lang="en-AU" sz="16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FX(balance sheets)</a:t>
            </a:r>
            <a:endParaRPr lang="en-A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AU" sz="16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Reserves assets</a:t>
            </a:r>
            <a:endParaRPr lang="en-A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2" name="Flowchart: Document 11"/>
          <p:cNvSpPr/>
          <p:nvPr/>
        </p:nvSpPr>
        <p:spPr>
          <a:xfrm>
            <a:off x="6680200" y="981075"/>
            <a:ext cx="2355850" cy="935038"/>
          </a:xfrm>
          <a:prstGeom prst="flowChartDocument">
            <a:avLst/>
          </a:prstGeom>
          <a:solidFill>
            <a:schemeClr val="accent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en-US" sz="1400" b="1" dirty="0">
                <a:solidFill>
                  <a:srgbClr val="800000"/>
                </a:solidFill>
                <a:latin typeface="Arial Narrow" pitchFamily="34" charset="0"/>
              </a:rPr>
              <a:t>Economic agents reports on: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rgbClr val="800000"/>
                </a:solidFill>
                <a:latin typeface="Arial Narrow" pitchFamily="34" charset="0"/>
              </a:rPr>
              <a:t>Imports of energy resources</a:t>
            </a:r>
          </a:p>
        </p:txBody>
      </p:sp>
      <p:sp>
        <p:nvSpPr>
          <p:cNvPr id="13" name="Flowchart: Document 12"/>
          <p:cNvSpPr/>
          <p:nvPr/>
        </p:nvSpPr>
        <p:spPr>
          <a:xfrm>
            <a:off x="6746875" y="2060575"/>
            <a:ext cx="2278063" cy="1584325"/>
          </a:xfrm>
          <a:prstGeom prst="flowChartDocument">
            <a:avLst/>
          </a:prstGeom>
          <a:solidFill>
            <a:schemeClr val="accent3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AU" sz="1400" b="1" dirty="0">
                <a:solidFill>
                  <a:srgbClr val="002060"/>
                </a:solidFill>
                <a:latin typeface="Arial Narrow" pitchFamily="34" charset="0"/>
              </a:rPr>
              <a:t>NBS statistical synthesis on: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AU" sz="1400" dirty="0">
                <a:solidFill>
                  <a:srgbClr val="002060"/>
                </a:solidFill>
                <a:latin typeface="Arial Narrow" pitchFamily="34" charset="0"/>
              </a:rPr>
              <a:t>Trade in Services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AU" sz="1400" dirty="0">
                <a:solidFill>
                  <a:srgbClr val="002060"/>
                </a:solidFill>
                <a:latin typeface="Arial Narrow" pitchFamily="34" charset="0"/>
              </a:rPr>
              <a:t>Insurance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AU" sz="1400" dirty="0">
                <a:solidFill>
                  <a:srgbClr val="002060"/>
                </a:solidFill>
                <a:latin typeface="Arial Narrow" pitchFamily="34" charset="0"/>
              </a:rPr>
              <a:t>Stuff training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AU" sz="1400" dirty="0">
                <a:solidFill>
                  <a:srgbClr val="002060"/>
                </a:solidFill>
                <a:latin typeface="Arial Narrow" pitchFamily="34" charset="0"/>
              </a:rPr>
              <a:t>Labour Force Survey</a:t>
            </a:r>
          </a:p>
        </p:txBody>
      </p:sp>
      <p:sp>
        <p:nvSpPr>
          <p:cNvPr id="14" name="Flowchart: Document 13"/>
          <p:cNvSpPr/>
          <p:nvPr/>
        </p:nvSpPr>
        <p:spPr>
          <a:xfrm>
            <a:off x="6227763" y="3789363"/>
            <a:ext cx="2808287" cy="3024187"/>
          </a:xfrm>
          <a:prstGeom prst="flowChartDocument">
            <a:avLst/>
          </a:prstGeom>
          <a:solidFill>
            <a:schemeClr val="accent3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en-US" sz="1200" b="1">
                <a:solidFill>
                  <a:srgbClr val="006666"/>
                </a:solidFill>
                <a:latin typeface="Times New Roman" pitchFamily="18" charset="0"/>
              </a:rPr>
              <a:t>Administrative data from </a:t>
            </a:r>
            <a:r>
              <a:rPr lang="en-US" sz="1200" b="1" dirty="0">
                <a:solidFill>
                  <a:srgbClr val="006666"/>
                </a:solidFill>
                <a:latin typeface="Times New Roman" pitchFamily="18" charset="0"/>
              </a:rPr>
              <a:t>Ministries and Agencies: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endParaRPr lang="en-US" sz="1200" dirty="0">
              <a:solidFill>
                <a:srgbClr val="006666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Ministry of Economy 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Ministry of Finance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State Chancellery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Ministry of Education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Ministry of Foreign Affairs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Ministry of Information Technology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National Financial Market Commission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National Bureau of Migration &amp; Asylum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200" dirty="0">
                <a:solidFill>
                  <a:srgbClr val="006666"/>
                </a:solidFill>
                <a:latin typeface="Times New Roman" pitchFamily="18" charset="0"/>
              </a:rPr>
              <a:t>State Agency for Land &amp; Cadastre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GB" sz="1200" dirty="0">
                <a:solidFill>
                  <a:srgbClr val="006666"/>
                </a:solidFill>
                <a:latin typeface="Times New Roman" pitchFamily="18" charset="0"/>
              </a:rPr>
              <a:t>Real Estate Agency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GB" sz="1200" dirty="0">
                <a:solidFill>
                  <a:srgbClr val="006666"/>
                </a:solidFill>
                <a:latin typeface="Times New Roman" pitchFamily="18" charset="0"/>
              </a:rPr>
              <a:t>Foreign embassies, international </a:t>
            </a:r>
          </a:p>
          <a:p>
            <a:pPr>
              <a:lnSpc>
                <a:spcPct val="90000"/>
              </a:lnSpc>
              <a:defRPr/>
            </a:pPr>
            <a:r>
              <a:rPr lang="en-GB" sz="1200" dirty="0">
                <a:solidFill>
                  <a:srgbClr val="006666"/>
                </a:solidFill>
                <a:latin typeface="Times New Roman" pitchFamily="18" charset="0"/>
              </a:rPr>
              <a:t> representative offices</a:t>
            </a:r>
          </a:p>
        </p:txBody>
      </p:sp>
      <p:sp>
        <p:nvSpPr>
          <p:cNvPr id="15" name="Flowchart: Magnetic Disk 14"/>
          <p:cNvSpPr/>
          <p:nvPr/>
        </p:nvSpPr>
        <p:spPr>
          <a:xfrm>
            <a:off x="2916238" y="1916113"/>
            <a:ext cx="2879725" cy="475297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dirty="0">
              <a:solidFill>
                <a:srgbClr val="006666"/>
              </a:solidFill>
            </a:endParaRPr>
          </a:p>
        </p:txBody>
      </p:sp>
      <p:sp>
        <p:nvSpPr>
          <p:cNvPr id="10254" name="Text Box 4"/>
          <p:cNvSpPr txBox="1">
            <a:spLocks noChangeArrowheads="1"/>
          </p:cNvSpPr>
          <p:nvPr/>
        </p:nvSpPr>
        <p:spPr bwMode="auto">
          <a:xfrm>
            <a:off x="3240088" y="2551113"/>
            <a:ext cx="22320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  <a:buFontTx/>
              <a:buNone/>
            </a:pPr>
            <a:r>
              <a:rPr lang="en-US" altLang="en-US" sz="1600" b="1">
                <a:solidFill>
                  <a:srgbClr val="000099"/>
                </a:solidFill>
                <a:latin typeface="Arial Narrow" pitchFamily="34" charset="0"/>
              </a:rPr>
              <a:t>Balance of Payments</a:t>
            </a:r>
            <a:endParaRPr lang="en-GB" altLang="en-US" sz="1600" b="1">
              <a:solidFill>
                <a:srgbClr val="000099"/>
              </a:solidFill>
              <a:latin typeface="Arial Narrow" pitchFamily="34" charset="0"/>
            </a:endParaRPr>
          </a:p>
        </p:txBody>
      </p:sp>
      <p:pic>
        <p:nvPicPr>
          <p:cNvPr id="1025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688" y="3567113"/>
            <a:ext cx="2454275" cy="341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5562A789-0BD6-4CA1-A0F1-9EE4600068AB}" type="slidenum">
              <a:rPr lang="ru-RU" altLang="en-US"/>
              <a:pPr>
                <a:defRPr/>
              </a:pPr>
              <a:t>9</a:t>
            </a:fld>
            <a:endParaRPr lang="ru-RU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79613" y="1057275"/>
            <a:ext cx="5040312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kumimoji="1" lang="en-US" altLang="en-US" sz="24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en-US" altLang="en-US" sz="3200" b="1" dirty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Data</a:t>
            </a:r>
            <a:r>
              <a:rPr kumimoji="1" lang="en-US" altLang="en-US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3200" b="1" dirty="0">
                <a:solidFill>
                  <a:srgbClr val="3333CC"/>
                </a:solidFill>
                <a:latin typeface="+mj-lt"/>
                <a:ea typeface="+mj-ea"/>
                <a:cs typeface="+mj-cs"/>
              </a:rPr>
              <a:t>processing</a:t>
            </a:r>
            <a:endParaRPr lang="ru-RU" altLang="en-US" sz="3200" b="1" dirty="0">
              <a:solidFill>
                <a:srgbClr val="3333CC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723900" y="1658938"/>
            <a:ext cx="7848600" cy="329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800100" indent="-3429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714500" indent="-3429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171700" indent="-3429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en-US" sz="1600">
                <a:latin typeface="Times New Roman" pitchFamily="18" charset="0"/>
              </a:rPr>
              <a:t>BOP compilation process is supported by following elements of analyses</a:t>
            </a:r>
            <a:r>
              <a:rPr kumimoji="1" lang="ro-RO" altLang="en-US" sz="1600">
                <a:latin typeface="Times New Roman" pitchFamily="18" charset="0"/>
              </a:rPr>
              <a:t>,</a:t>
            </a:r>
            <a:r>
              <a:rPr kumimoji="1" lang="en-US" altLang="en-US" sz="1600">
                <a:latin typeface="Times New Roman" pitchFamily="18" charset="0"/>
              </a:rPr>
              <a:t> applied for data processing: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endParaRPr kumimoji="1" lang="en-US" altLang="en-US" sz="1600">
              <a:latin typeface="Times New Roman" pitchFamily="18" charset="0"/>
            </a:endParaRP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kumimoji="1" lang="en-US" altLang="en-US" sz="1600">
                <a:latin typeface="Times New Roman" pitchFamily="18" charset="0"/>
              </a:rPr>
              <a:t>trade with goods database, received from the </a:t>
            </a:r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National Bureau of Statistics, prepared </a:t>
            </a:r>
            <a:r>
              <a:rPr kumimoji="1" lang="en-US" altLang="en-US" sz="1600">
                <a:latin typeface="Times New Roman" pitchFamily="18" charset="0"/>
              </a:rPr>
              <a:t>based on customs data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kumimoji="1" lang="en-US" altLang="en-US" sz="1600">
                <a:latin typeface="Times New Roman" pitchFamily="18" charset="0"/>
              </a:rPr>
              <a:t>ITRS for transactions on economic agents</a:t>
            </a:r>
            <a:r>
              <a:rPr kumimoji="1" lang="en-US" altLang="en-US" sz="1600">
                <a:latin typeface="Times New Roman" pitchFamily="18" charset="0"/>
                <a:cs typeface="Times New Roman" pitchFamily="18" charset="0"/>
              </a:rPr>
              <a:t>'</a:t>
            </a:r>
            <a:r>
              <a:rPr kumimoji="1" lang="en-US" altLang="en-US" sz="1600">
                <a:latin typeface="Times New Roman" pitchFamily="18" charset="0"/>
              </a:rPr>
              <a:t> direct accounts in foreign banks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kumimoji="1" lang="en-US" altLang="en-US" sz="1600">
                <a:latin typeface="Times New Roman" pitchFamily="18" charset="0"/>
              </a:rPr>
              <a:t>DMFAS (Debt Management and Financial Analysis System) version 6 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kumimoji="1" lang="en-US" altLang="en-US" sz="1600">
                <a:latin typeface="Times New Roman" pitchFamily="18" charset="0"/>
              </a:rPr>
              <a:t>ITRS reported by commercial  banks and the central bank 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kumimoji="1" lang="en-US" altLang="en-US" sz="1600">
                <a:latin typeface="Times New Roman" pitchFamily="18" charset="0"/>
              </a:rPr>
              <a:t>read-only access to NBM databases on reserve assets, banks</a:t>
            </a:r>
            <a:r>
              <a:rPr kumimoji="1" lang="en-US" altLang="en-US" sz="1600">
                <a:latin typeface="Times New Roman" pitchFamily="18" charset="0"/>
                <a:cs typeface="Times New Roman" pitchFamily="18" charset="0"/>
              </a:rPr>
              <a:t>'</a:t>
            </a:r>
            <a:r>
              <a:rPr kumimoji="1" lang="en-US" altLang="en-US" sz="1600">
                <a:latin typeface="Times New Roman" pitchFamily="18" charset="0"/>
              </a:rPr>
              <a:t> assets/liabilities in foreign exchange, banks</a:t>
            </a:r>
            <a:r>
              <a:rPr kumimoji="1" lang="en-US" altLang="en-US" sz="1600">
                <a:latin typeface="Times New Roman" pitchFamily="18" charset="0"/>
                <a:cs typeface="Times New Roman" pitchFamily="18" charset="0"/>
              </a:rPr>
              <a:t>'</a:t>
            </a:r>
            <a:r>
              <a:rPr kumimoji="1" lang="en-US" altLang="en-US" sz="1600">
                <a:latin typeface="Times New Roman" pitchFamily="18" charset="0"/>
              </a:rPr>
              <a:t> shareholders</a:t>
            </a:r>
            <a:endParaRPr kumimoji="1" lang="ro-RO" altLang="en-US" sz="1600">
              <a:latin typeface="Times New Roman" pitchFamily="18" charset="0"/>
            </a:endParaRP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kumimoji="1" lang="ro-RO" altLang="en-US" sz="1600">
                <a:latin typeface="Times New Roman" pitchFamily="18" charset="0"/>
              </a:rPr>
              <a:t>other</a:t>
            </a:r>
            <a:endParaRPr kumimoji="1" lang="en-US" altLang="en-US" sz="1600">
              <a:latin typeface="Times New Roman" pitchFamily="18" charset="0"/>
            </a:endParaRP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kumimoji="1" lang="en-US" altLang="en-US" sz="1600">
                <a:latin typeface="Times New Roman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en-US" sz="1600">
                <a:latin typeface="Times New Roman" pitchFamily="18" charset="0"/>
              </a:rPr>
              <a:t>As a rezult, we have the Balance of Payments as a outbound report.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NM_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BNM_ro</Template>
  <TotalTime>17673</TotalTime>
  <Words>1085</Words>
  <Application>Microsoft Office PowerPoint</Application>
  <PresentationFormat>On-screen Show (4:3)</PresentationFormat>
  <Paragraphs>150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Times New Roman</vt:lpstr>
      <vt:lpstr>Miriam</vt:lpstr>
      <vt:lpstr>Tahoma</vt:lpstr>
      <vt:lpstr>Wingdings</vt:lpstr>
      <vt:lpstr>Arial Narrow</vt:lpstr>
      <vt:lpstr>BNM_ro</vt:lpstr>
      <vt:lpstr>PowerPoint Presentation</vt:lpstr>
      <vt:lpstr>PowerPoint Presentation</vt:lpstr>
      <vt:lpstr>Legal framework &amp; methodological standards</vt:lpstr>
      <vt:lpstr>PowerPoint Presentation</vt:lpstr>
      <vt:lpstr>PowerPoint Presentation</vt:lpstr>
      <vt:lpstr>PowerPoint Presentation</vt:lpstr>
      <vt:lpstr>Methodological changes &amp; reclassifications </vt:lpstr>
      <vt:lpstr>Data sources for the BOP and IIP statistics </vt:lpstr>
      <vt:lpstr>PowerPoint Presentation</vt:lpstr>
      <vt:lpstr>Dissemination and revision policy</vt:lpstr>
      <vt:lpstr>Future  plans </vt:lpstr>
      <vt:lpstr>PowerPoint Presentation</vt:lpstr>
      <vt:lpstr>Thank you for attention</vt:lpstr>
    </vt:vector>
  </TitlesOfParts>
  <Company>VOXTEL 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DENUMIREA PREZENTĂRII</dc:title>
  <dc:creator>Eugen Boico</dc:creator>
  <cp:lastModifiedBy>Oleksandr Svirchevskyy</cp:lastModifiedBy>
  <cp:revision>614</cp:revision>
  <dcterms:created xsi:type="dcterms:W3CDTF">2003-08-21T13:34:43Z</dcterms:created>
  <dcterms:modified xsi:type="dcterms:W3CDTF">2015-04-14T13:38:24Z</dcterms:modified>
</cp:coreProperties>
</file>