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2" r:id="rId1"/>
  </p:sldMasterIdLst>
  <p:notesMasterIdLst>
    <p:notesMasterId r:id="rId19"/>
  </p:notesMasterIdLst>
  <p:handoutMasterIdLst>
    <p:handoutMasterId r:id="rId20"/>
  </p:handoutMasterIdLst>
  <p:sldIdLst>
    <p:sldId id="256" r:id="rId2"/>
    <p:sldId id="343" r:id="rId3"/>
    <p:sldId id="344" r:id="rId4"/>
    <p:sldId id="345" r:id="rId5"/>
    <p:sldId id="346" r:id="rId6"/>
    <p:sldId id="347" r:id="rId7"/>
    <p:sldId id="348" r:id="rId8"/>
    <p:sldId id="350" r:id="rId9"/>
    <p:sldId id="351" r:id="rId10"/>
    <p:sldId id="352" r:id="rId11"/>
    <p:sldId id="354" r:id="rId12"/>
    <p:sldId id="355" r:id="rId13"/>
    <p:sldId id="359" r:id="rId14"/>
    <p:sldId id="357" r:id="rId15"/>
    <p:sldId id="358" r:id="rId16"/>
    <p:sldId id="360" r:id="rId17"/>
    <p:sldId id="285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CCC6"/>
    <a:srgbClr val="8EA33F"/>
    <a:srgbClr val="A9AD09"/>
    <a:srgbClr val="8D3E28"/>
    <a:srgbClr val="4DAB19"/>
    <a:srgbClr val="F9DBD7"/>
    <a:srgbClr val="F7D9D5"/>
    <a:srgbClr val="F9DF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4786" autoAdjust="0"/>
  </p:normalViewPr>
  <p:slideViewPr>
    <p:cSldViewPr>
      <p:cViewPr varScale="1">
        <p:scale>
          <a:sx n="124" d="100"/>
          <a:sy n="124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/>
            </a:lvl1pPr>
          </a:lstStyle>
          <a:p>
            <a:endParaRPr lang="ru-RU" altLang="en-US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fld id="{B51355A0-412A-4763-A2AF-68731322198A}" type="datetimeFigureOut">
              <a:rPr lang="ru-RU" altLang="en-US"/>
              <a:pPr/>
              <a:t>14.04.2015</a:t>
            </a:fld>
            <a:endParaRPr lang="ru-RU" altLang="en-US"/>
          </a:p>
        </p:txBody>
      </p:sp>
      <p:sp>
        <p:nvSpPr>
          <p:cNvPr id="132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/>
            </a:lvl1pPr>
          </a:lstStyle>
          <a:p>
            <a:endParaRPr lang="ru-RU" altLang="en-US"/>
          </a:p>
        </p:txBody>
      </p:sp>
      <p:sp>
        <p:nvSpPr>
          <p:cNvPr id="132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fld id="{A2A7EE3A-3846-48E1-9F94-52A73796D92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8705337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CCB92CEB-EAF7-47D8-9BE3-0D5DC1D48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4781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DACBCC-205E-411A-9D67-8DBCCDA87017}" type="datetime1">
              <a:rPr lang="ru-RU" altLang="en-US"/>
              <a:pPr/>
              <a:t>14.04.2015</a:t>
            </a:fld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A6908B6-2ABD-4F96-9051-2ED7EFE2C7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3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015C36-BCCB-4950-B85B-6987C7841B5A}" type="datetime1">
              <a:rPr lang="ru-RU" altLang="en-US"/>
              <a:pPr/>
              <a:t>14.04.2015</a:t>
            </a:fld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EF8ADE-30D9-4080-ABB4-D6371049CF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449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1B62FE-198D-4915-8204-71372B7C4A23}" type="datetime1">
              <a:rPr lang="ru-RU" altLang="en-US"/>
              <a:pPr/>
              <a:t>14.04.2015</a:t>
            </a:fld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1AD5F5-0398-4475-846E-AE8BE1476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48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D5E173-5BBC-4436-9F05-138212E0B33A}" type="datetime1">
              <a:rPr lang="ru-RU" altLang="en-US"/>
              <a:pPr/>
              <a:t>14.04.2015</a:t>
            </a:fld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95A5D8-FBED-4C83-BD73-0EDB549E3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29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D52C0E-A13C-4E59-A8AD-CA683592A33F}" type="datetime1">
              <a:rPr lang="ru-RU" altLang="en-US"/>
              <a:pPr/>
              <a:t>14.04.2015</a:t>
            </a:fld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0619F0-BB90-40A3-BD85-DC42AC519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4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B8874B-B1D4-43DA-9085-8E4EE77EA4FC}" type="datetime1">
              <a:rPr lang="ru-RU" altLang="en-US"/>
              <a:pPr/>
              <a:t>14.04.2015</a:t>
            </a:fld>
            <a:endParaRPr lang="ru-R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5E6205-4BF4-465C-8FE0-BB8E22ABB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4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B064B-7EFD-478B-9B0B-BD9B2D2276C5}" type="datetime1">
              <a:rPr lang="ru-RU" altLang="en-US"/>
              <a:pPr/>
              <a:t>14.04.2015</a:t>
            </a:fld>
            <a:endParaRPr lang="ru-RU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D22A31-94EC-4503-A420-13A1A228A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244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97D87C-5545-4062-818F-6B7765D84127}" type="datetime1">
              <a:rPr lang="ru-RU" altLang="en-US"/>
              <a:pPr/>
              <a:t>14.04.2015</a:t>
            </a:fld>
            <a:endParaRPr lang="ru-RU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E03B1A-FBDA-472D-8F3C-F84EEDEA81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772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7A142A-CB53-4D6B-B044-241685A9C838}" type="datetime1">
              <a:rPr lang="ru-RU" altLang="en-US"/>
              <a:pPr/>
              <a:t>14.04.2015</a:t>
            </a:fld>
            <a:endParaRPr lang="ru-RU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41DB87F-75C7-486D-85A1-69CA0A3843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65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53AF00-4CC7-4342-AF8C-0B7349691B59}" type="datetime1">
              <a:rPr lang="ru-RU" altLang="en-US"/>
              <a:pPr/>
              <a:t>14.04.2015</a:t>
            </a:fld>
            <a:endParaRPr lang="ru-R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2C829A-06EC-45E6-91B5-C26A166E9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30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3492B3-2D3B-4D11-ABF4-3576CA88EAC6}" type="datetime1">
              <a:rPr lang="ru-RU" altLang="en-US"/>
              <a:pPr/>
              <a:t>14.04.2015</a:t>
            </a:fld>
            <a:endParaRPr lang="ru-R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62DF14-03A1-44A5-9451-5ABE09FEEE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73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Rectangle 26"/>
          <p:cNvSpPr>
            <a:spLocks noChangeArrowheads="1"/>
          </p:cNvSpPr>
          <p:nvPr/>
        </p:nvSpPr>
        <p:spPr bwMode="gray">
          <a:xfrm>
            <a:off x="0" y="228600"/>
            <a:ext cx="9144000" cy="838200"/>
          </a:xfrm>
          <a:prstGeom prst="rect">
            <a:avLst/>
          </a:prstGeom>
          <a:gradFill rotWithShape="1">
            <a:gsLst>
              <a:gs pos="0">
                <a:schemeClr val="tx2">
                  <a:gamma/>
                  <a:shade val="41176"/>
                  <a:invGamma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467475"/>
            <a:ext cx="2133600" cy="3016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fld id="{EB19E245-A223-4218-85F5-EC847D45FCA8}" type="datetime1">
              <a:rPr lang="ru-RU" altLang="en-US"/>
              <a:pPr/>
              <a:t>14.04.2015</a:t>
            </a:fld>
            <a:endParaRPr lang="ru-RU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467475"/>
            <a:ext cx="2895600" cy="3016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endParaRPr lang="ru-RU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467475"/>
            <a:ext cx="2133600" cy="3016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+mn-lt"/>
              </a:defRPr>
            </a:lvl1pPr>
          </a:lstStyle>
          <a:p>
            <a:pPr>
              <a:defRPr/>
            </a:pPr>
            <a:fld id="{6B9E3B6B-89B2-4800-BB8A-A79F0A9761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Rectangle 152"/>
          <p:cNvSpPr>
            <a:spLocks noChangeArrowheads="1"/>
          </p:cNvSpPr>
          <p:nvPr/>
        </p:nvSpPr>
        <p:spPr bwMode="gray">
          <a:xfrm>
            <a:off x="6613525" y="5918200"/>
            <a:ext cx="506413" cy="469900"/>
          </a:xfrm>
          <a:prstGeom prst="rect">
            <a:avLst/>
          </a:prstGeom>
          <a:solidFill>
            <a:schemeClr val="accent2">
              <a:alpha val="20000"/>
            </a:scheme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31" name="Rectangle 153"/>
          <p:cNvSpPr>
            <a:spLocks noChangeArrowheads="1"/>
          </p:cNvSpPr>
          <p:nvPr/>
        </p:nvSpPr>
        <p:spPr bwMode="gray">
          <a:xfrm>
            <a:off x="7629525" y="5918200"/>
            <a:ext cx="506413" cy="469900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32" name="Rectangle 154"/>
          <p:cNvSpPr>
            <a:spLocks noChangeArrowheads="1"/>
          </p:cNvSpPr>
          <p:nvPr/>
        </p:nvSpPr>
        <p:spPr bwMode="gray">
          <a:xfrm>
            <a:off x="7113588" y="5440363"/>
            <a:ext cx="508000" cy="473075"/>
          </a:xfrm>
          <a:prstGeom prst="rect">
            <a:avLst/>
          </a:prstGeom>
          <a:solidFill>
            <a:srgbClr val="DDDDDD">
              <a:alpha val="10196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33" name="Rectangle 155"/>
          <p:cNvSpPr>
            <a:spLocks noChangeArrowheads="1"/>
          </p:cNvSpPr>
          <p:nvPr/>
        </p:nvSpPr>
        <p:spPr bwMode="gray">
          <a:xfrm>
            <a:off x="8626475" y="5918200"/>
            <a:ext cx="506413" cy="469900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34" name="Rectangle 156"/>
          <p:cNvSpPr>
            <a:spLocks noChangeArrowheads="1"/>
          </p:cNvSpPr>
          <p:nvPr/>
        </p:nvSpPr>
        <p:spPr bwMode="gray">
          <a:xfrm>
            <a:off x="4575175" y="5918200"/>
            <a:ext cx="506413" cy="469900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35" name="Rectangle 157"/>
          <p:cNvSpPr>
            <a:spLocks noChangeArrowheads="1"/>
          </p:cNvSpPr>
          <p:nvPr/>
        </p:nvSpPr>
        <p:spPr bwMode="gray">
          <a:xfrm>
            <a:off x="5600700" y="5918200"/>
            <a:ext cx="506413" cy="469900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36" name="Rectangle 158"/>
          <p:cNvSpPr>
            <a:spLocks noChangeArrowheads="1"/>
          </p:cNvSpPr>
          <p:nvPr/>
        </p:nvSpPr>
        <p:spPr bwMode="gray">
          <a:xfrm>
            <a:off x="5083175" y="5440363"/>
            <a:ext cx="508000" cy="473075"/>
          </a:xfrm>
          <a:prstGeom prst="rect">
            <a:avLst/>
          </a:prstGeom>
          <a:solidFill>
            <a:srgbClr val="DDDDDD">
              <a:alpha val="10196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37" name="Rectangle 159"/>
          <p:cNvSpPr>
            <a:spLocks noChangeArrowheads="1"/>
          </p:cNvSpPr>
          <p:nvPr/>
        </p:nvSpPr>
        <p:spPr bwMode="gray">
          <a:xfrm>
            <a:off x="6097588" y="5440363"/>
            <a:ext cx="509587" cy="473075"/>
          </a:xfrm>
          <a:prstGeom prst="rect">
            <a:avLst/>
          </a:prstGeom>
          <a:solidFill>
            <a:srgbClr val="DDDDDD">
              <a:alpha val="10196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38" name="Rectangle 160"/>
          <p:cNvSpPr>
            <a:spLocks noChangeArrowheads="1"/>
          </p:cNvSpPr>
          <p:nvPr/>
        </p:nvSpPr>
        <p:spPr bwMode="gray">
          <a:xfrm>
            <a:off x="4068763" y="5440363"/>
            <a:ext cx="509587" cy="473075"/>
          </a:xfrm>
          <a:prstGeom prst="rect">
            <a:avLst/>
          </a:prstGeom>
          <a:solidFill>
            <a:schemeClr val="accent2">
              <a:alpha val="10196"/>
            </a:scheme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39" name="Rectangle 161"/>
          <p:cNvSpPr>
            <a:spLocks noChangeArrowheads="1"/>
          </p:cNvSpPr>
          <p:nvPr/>
        </p:nvSpPr>
        <p:spPr bwMode="gray">
          <a:xfrm>
            <a:off x="6605588" y="4972050"/>
            <a:ext cx="506412" cy="473075"/>
          </a:xfrm>
          <a:prstGeom prst="rect">
            <a:avLst/>
          </a:prstGeom>
          <a:solidFill>
            <a:srgbClr val="EAEAEA">
              <a:alpha val="5098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40" name="Rectangle 162"/>
          <p:cNvSpPr>
            <a:spLocks noChangeArrowheads="1"/>
          </p:cNvSpPr>
          <p:nvPr/>
        </p:nvSpPr>
        <p:spPr bwMode="gray">
          <a:xfrm>
            <a:off x="7623175" y="4972050"/>
            <a:ext cx="506413" cy="473075"/>
          </a:xfrm>
          <a:prstGeom prst="rect">
            <a:avLst/>
          </a:prstGeom>
          <a:solidFill>
            <a:schemeClr val="accent2">
              <a:alpha val="5098"/>
            </a:scheme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41" name="Rectangle 163"/>
          <p:cNvSpPr>
            <a:spLocks noChangeArrowheads="1"/>
          </p:cNvSpPr>
          <p:nvPr/>
        </p:nvSpPr>
        <p:spPr bwMode="gray">
          <a:xfrm>
            <a:off x="8628063" y="4972050"/>
            <a:ext cx="508000" cy="473075"/>
          </a:xfrm>
          <a:prstGeom prst="rect">
            <a:avLst/>
          </a:prstGeom>
          <a:solidFill>
            <a:srgbClr val="EAEAEA">
              <a:alpha val="5098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42" name="Rectangle 164"/>
          <p:cNvSpPr>
            <a:spLocks noChangeArrowheads="1"/>
          </p:cNvSpPr>
          <p:nvPr/>
        </p:nvSpPr>
        <p:spPr bwMode="gray">
          <a:xfrm>
            <a:off x="5600700" y="4972050"/>
            <a:ext cx="506413" cy="473075"/>
          </a:xfrm>
          <a:prstGeom prst="rect">
            <a:avLst/>
          </a:prstGeom>
          <a:solidFill>
            <a:schemeClr val="folHlink">
              <a:alpha val="5098"/>
            </a:scheme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43" name="Rectangle 165"/>
          <p:cNvSpPr>
            <a:spLocks noChangeArrowheads="1"/>
          </p:cNvSpPr>
          <p:nvPr/>
        </p:nvSpPr>
        <p:spPr bwMode="gray">
          <a:xfrm>
            <a:off x="8128000" y="6386513"/>
            <a:ext cx="506413" cy="471487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44" name="Rectangle 166"/>
          <p:cNvSpPr>
            <a:spLocks noChangeArrowheads="1"/>
          </p:cNvSpPr>
          <p:nvPr/>
        </p:nvSpPr>
        <p:spPr bwMode="gray">
          <a:xfrm>
            <a:off x="5091113" y="6386513"/>
            <a:ext cx="508000" cy="471487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45" name="Rectangle 167"/>
          <p:cNvSpPr>
            <a:spLocks noChangeArrowheads="1"/>
          </p:cNvSpPr>
          <p:nvPr/>
        </p:nvSpPr>
        <p:spPr bwMode="gray">
          <a:xfrm>
            <a:off x="6105525" y="6386513"/>
            <a:ext cx="508000" cy="471487"/>
          </a:xfrm>
          <a:prstGeom prst="rect">
            <a:avLst/>
          </a:prstGeom>
          <a:solidFill>
            <a:schemeClr val="folHlink">
              <a:alpha val="20000"/>
            </a:scheme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46" name="Rectangle 168"/>
          <p:cNvSpPr>
            <a:spLocks noChangeArrowheads="1"/>
          </p:cNvSpPr>
          <p:nvPr/>
        </p:nvSpPr>
        <p:spPr bwMode="gray">
          <a:xfrm>
            <a:off x="4068763" y="6386513"/>
            <a:ext cx="509587" cy="471487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47" name="Rectangle 169"/>
          <p:cNvSpPr>
            <a:spLocks noChangeArrowheads="1"/>
          </p:cNvSpPr>
          <p:nvPr/>
        </p:nvSpPr>
        <p:spPr bwMode="gray">
          <a:xfrm>
            <a:off x="8113713" y="5440363"/>
            <a:ext cx="506412" cy="473075"/>
          </a:xfrm>
          <a:prstGeom prst="rect">
            <a:avLst/>
          </a:prstGeom>
          <a:solidFill>
            <a:schemeClr val="folHlink">
              <a:alpha val="10196"/>
            </a:scheme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48" name="Rectangle 170"/>
          <p:cNvSpPr>
            <a:spLocks noChangeArrowheads="1"/>
          </p:cNvSpPr>
          <p:nvPr/>
        </p:nvSpPr>
        <p:spPr bwMode="gray">
          <a:xfrm>
            <a:off x="4575175" y="4965700"/>
            <a:ext cx="506413" cy="469900"/>
          </a:xfrm>
          <a:prstGeom prst="rect">
            <a:avLst/>
          </a:prstGeom>
          <a:solidFill>
            <a:srgbClr val="DDDDDD">
              <a:alpha val="5098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49" name="Rectangle 171"/>
          <p:cNvSpPr>
            <a:spLocks noChangeArrowheads="1"/>
          </p:cNvSpPr>
          <p:nvPr/>
        </p:nvSpPr>
        <p:spPr bwMode="gray">
          <a:xfrm>
            <a:off x="7113588" y="6384925"/>
            <a:ext cx="508000" cy="471488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3" name="Rectangle 173"/>
          <p:cNvSpPr>
            <a:spLocks noChangeArrowheads="1"/>
          </p:cNvSpPr>
          <p:nvPr/>
        </p:nvSpPr>
        <p:spPr bwMode="gray">
          <a:xfrm>
            <a:off x="3556000" y="5918200"/>
            <a:ext cx="506413" cy="469900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51" name="Rectangle 174"/>
          <p:cNvSpPr>
            <a:spLocks noChangeArrowheads="1"/>
          </p:cNvSpPr>
          <p:nvPr/>
        </p:nvSpPr>
        <p:spPr bwMode="gray">
          <a:xfrm>
            <a:off x="3038475" y="5440363"/>
            <a:ext cx="506413" cy="473075"/>
          </a:xfrm>
          <a:prstGeom prst="rect">
            <a:avLst/>
          </a:prstGeom>
          <a:solidFill>
            <a:srgbClr val="DDDDDD">
              <a:alpha val="10196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52" name="Rectangle 176"/>
          <p:cNvSpPr>
            <a:spLocks noChangeArrowheads="1"/>
          </p:cNvSpPr>
          <p:nvPr/>
        </p:nvSpPr>
        <p:spPr bwMode="gray">
          <a:xfrm>
            <a:off x="3556000" y="4972050"/>
            <a:ext cx="506413" cy="473075"/>
          </a:xfrm>
          <a:prstGeom prst="rect">
            <a:avLst/>
          </a:prstGeom>
          <a:solidFill>
            <a:schemeClr val="folHlink">
              <a:alpha val="5098"/>
            </a:scheme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53" name="Rectangle 177"/>
          <p:cNvSpPr>
            <a:spLocks noChangeArrowheads="1"/>
          </p:cNvSpPr>
          <p:nvPr/>
        </p:nvSpPr>
        <p:spPr bwMode="gray">
          <a:xfrm>
            <a:off x="3046413" y="6386513"/>
            <a:ext cx="508000" cy="471487"/>
          </a:xfrm>
          <a:prstGeom prst="rect">
            <a:avLst/>
          </a:prstGeom>
          <a:solidFill>
            <a:schemeClr val="folHlink">
              <a:alpha val="20000"/>
            </a:scheme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54" name="Rectangle 181"/>
          <p:cNvSpPr>
            <a:spLocks noChangeArrowheads="1"/>
          </p:cNvSpPr>
          <p:nvPr/>
        </p:nvSpPr>
        <p:spPr bwMode="gray">
          <a:xfrm>
            <a:off x="1524000" y="5918200"/>
            <a:ext cx="506413" cy="469900"/>
          </a:xfrm>
          <a:prstGeom prst="rect">
            <a:avLst/>
          </a:prstGeom>
          <a:solidFill>
            <a:schemeClr val="accent2">
              <a:alpha val="20000"/>
            </a:scheme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55" name="Rectangle 182"/>
          <p:cNvSpPr>
            <a:spLocks noChangeArrowheads="1"/>
          </p:cNvSpPr>
          <p:nvPr/>
        </p:nvSpPr>
        <p:spPr bwMode="gray">
          <a:xfrm>
            <a:off x="2540000" y="5918200"/>
            <a:ext cx="506413" cy="469900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56" name="Rectangle 183"/>
          <p:cNvSpPr>
            <a:spLocks noChangeArrowheads="1"/>
          </p:cNvSpPr>
          <p:nvPr/>
        </p:nvSpPr>
        <p:spPr bwMode="gray">
          <a:xfrm>
            <a:off x="2024063" y="5440363"/>
            <a:ext cx="506412" cy="473075"/>
          </a:xfrm>
          <a:prstGeom prst="rect">
            <a:avLst/>
          </a:prstGeom>
          <a:solidFill>
            <a:srgbClr val="DDDDDD">
              <a:alpha val="10196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57" name="Rectangle 184"/>
          <p:cNvSpPr>
            <a:spLocks noChangeArrowheads="1"/>
          </p:cNvSpPr>
          <p:nvPr/>
        </p:nvSpPr>
        <p:spPr bwMode="gray">
          <a:xfrm>
            <a:off x="511175" y="5918200"/>
            <a:ext cx="506413" cy="469900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58" name="Rectangle 185"/>
          <p:cNvSpPr>
            <a:spLocks noChangeArrowheads="1"/>
          </p:cNvSpPr>
          <p:nvPr/>
        </p:nvSpPr>
        <p:spPr bwMode="gray">
          <a:xfrm>
            <a:off x="4763" y="5440363"/>
            <a:ext cx="506412" cy="473075"/>
          </a:xfrm>
          <a:prstGeom prst="rect">
            <a:avLst/>
          </a:prstGeom>
          <a:solidFill>
            <a:srgbClr val="DDDDDD">
              <a:alpha val="10196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59" name="Rectangle 186"/>
          <p:cNvSpPr>
            <a:spLocks noChangeArrowheads="1"/>
          </p:cNvSpPr>
          <p:nvPr/>
        </p:nvSpPr>
        <p:spPr bwMode="gray">
          <a:xfrm>
            <a:off x="1008063" y="5440363"/>
            <a:ext cx="508000" cy="473075"/>
          </a:xfrm>
          <a:prstGeom prst="rect">
            <a:avLst/>
          </a:prstGeom>
          <a:solidFill>
            <a:srgbClr val="DDDDDD">
              <a:alpha val="10196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60" name="Rectangle 187"/>
          <p:cNvSpPr>
            <a:spLocks noChangeArrowheads="1"/>
          </p:cNvSpPr>
          <p:nvPr/>
        </p:nvSpPr>
        <p:spPr bwMode="gray">
          <a:xfrm>
            <a:off x="1514475" y="4972050"/>
            <a:ext cx="508000" cy="473075"/>
          </a:xfrm>
          <a:prstGeom prst="rect">
            <a:avLst/>
          </a:prstGeom>
          <a:solidFill>
            <a:srgbClr val="EAEAEA">
              <a:alpha val="5098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61" name="Rectangle 188"/>
          <p:cNvSpPr>
            <a:spLocks noChangeArrowheads="1"/>
          </p:cNvSpPr>
          <p:nvPr/>
        </p:nvSpPr>
        <p:spPr bwMode="gray">
          <a:xfrm>
            <a:off x="2532063" y="4972050"/>
            <a:ext cx="508000" cy="473075"/>
          </a:xfrm>
          <a:prstGeom prst="rect">
            <a:avLst/>
          </a:prstGeom>
          <a:solidFill>
            <a:srgbClr val="EAEAEA">
              <a:alpha val="5098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62" name="Rectangle 189"/>
          <p:cNvSpPr>
            <a:spLocks noChangeArrowheads="1"/>
          </p:cNvSpPr>
          <p:nvPr/>
        </p:nvSpPr>
        <p:spPr bwMode="gray">
          <a:xfrm>
            <a:off x="511175" y="4972050"/>
            <a:ext cx="506413" cy="473075"/>
          </a:xfrm>
          <a:prstGeom prst="rect">
            <a:avLst/>
          </a:prstGeom>
          <a:solidFill>
            <a:schemeClr val="folHlink">
              <a:alpha val="5098"/>
            </a:scheme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63" name="Rectangle 190"/>
          <p:cNvSpPr>
            <a:spLocks noChangeArrowheads="1"/>
          </p:cNvSpPr>
          <p:nvPr/>
        </p:nvSpPr>
        <p:spPr bwMode="gray">
          <a:xfrm>
            <a:off x="12700" y="6386513"/>
            <a:ext cx="508000" cy="471487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64" name="Rectangle 191"/>
          <p:cNvSpPr>
            <a:spLocks noChangeArrowheads="1"/>
          </p:cNvSpPr>
          <p:nvPr/>
        </p:nvSpPr>
        <p:spPr bwMode="gray">
          <a:xfrm>
            <a:off x="1016000" y="6386513"/>
            <a:ext cx="508000" cy="471487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065" name="Rectangle 192"/>
          <p:cNvSpPr>
            <a:spLocks noChangeArrowheads="1"/>
          </p:cNvSpPr>
          <p:nvPr/>
        </p:nvSpPr>
        <p:spPr bwMode="gray">
          <a:xfrm>
            <a:off x="2024063" y="6384925"/>
            <a:ext cx="506412" cy="471488"/>
          </a:xfrm>
          <a:prstGeom prst="rect">
            <a:avLst/>
          </a:prstGeom>
          <a:solidFill>
            <a:srgbClr val="DDDDDD">
              <a:alpha val="20000"/>
            </a:srgbClr>
          </a:solidFill>
          <a:ln w="9525">
            <a:solidFill>
              <a:srgbClr val="DDDDDD">
                <a:alpha val="59999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218" name="Rectangle 194"/>
          <p:cNvSpPr>
            <a:spLocks noChangeArrowheads="1"/>
          </p:cNvSpPr>
          <p:nvPr/>
        </p:nvSpPr>
        <p:spPr bwMode="gray">
          <a:xfrm>
            <a:off x="0" y="4908550"/>
            <a:ext cx="9144000" cy="1477963"/>
          </a:xfrm>
          <a:prstGeom prst="rect">
            <a:avLst/>
          </a:prstGeom>
          <a:gradFill rotWithShape="1">
            <a:gsLst>
              <a:gs pos="0">
                <a:schemeClr val="bg1">
                  <a:alpha val="89999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 eaLnBrk="1" hangingPunct="1">
              <a:defRPr/>
            </a:pPr>
            <a:endParaRPr lang="ru-RU" b="1"/>
          </a:p>
        </p:txBody>
      </p:sp>
      <p:sp>
        <p:nvSpPr>
          <p:cNvPr id="130091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en-US" altLang="en-US" smtClean="0"/>
          </a:p>
        </p:txBody>
      </p:sp>
      <p:grpSp>
        <p:nvGrpSpPr>
          <p:cNvPr id="4" name="Group 195"/>
          <p:cNvGrpSpPr>
            <a:grpSpLocks/>
          </p:cNvGrpSpPr>
          <p:nvPr/>
        </p:nvGrpSpPr>
        <p:grpSpPr bwMode="auto">
          <a:xfrm>
            <a:off x="0" y="357188"/>
            <a:ext cx="1157288" cy="1123950"/>
            <a:chOff x="-9" y="1395"/>
            <a:chExt cx="2985" cy="2898"/>
          </a:xfrm>
        </p:grpSpPr>
        <p:pic>
          <p:nvPicPr>
            <p:cNvPr id="130093" name="Picture 196" descr="pan01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81" r="2339"/>
            <a:stretch>
              <a:fillRect/>
            </a:stretch>
          </p:blipFill>
          <p:spPr bwMode="gray">
            <a:xfrm>
              <a:off x="0" y="1395"/>
              <a:ext cx="2976" cy="2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1" name="Freeform 197"/>
            <p:cNvSpPr>
              <a:spLocks/>
            </p:cNvSpPr>
            <p:nvPr/>
          </p:nvSpPr>
          <p:spPr bwMode="gray">
            <a:xfrm>
              <a:off x="-9" y="1493"/>
              <a:ext cx="2841" cy="2599"/>
            </a:xfrm>
            <a:custGeom>
              <a:avLst/>
              <a:gdLst>
                <a:gd name="T0" fmla="*/ 0 w 2841"/>
                <a:gd name="T1" fmla="*/ 18 h 2599"/>
                <a:gd name="T2" fmla="*/ 2841 w 2841"/>
                <a:gd name="T3" fmla="*/ 0 h 2599"/>
                <a:gd name="T4" fmla="*/ 1294 w 2841"/>
                <a:gd name="T5" fmla="*/ 2597 h 2599"/>
                <a:gd name="T6" fmla="*/ 2 w 2841"/>
                <a:gd name="T7" fmla="*/ 2599 h 2599"/>
                <a:gd name="T8" fmla="*/ 0 w 2841"/>
                <a:gd name="T9" fmla="*/ 18 h 2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1" h="2599">
                  <a:moveTo>
                    <a:pt x="0" y="18"/>
                  </a:moveTo>
                  <a:lnTo>
                    <a:pt x="2841" y="0"/>
                  </a:lnTo>
                  <a:lnTo>
                    <a:pt x="1294" y="2597"/>
                  </a:lnTo>
                  <a:lnTo>
                    <a:pt x="2" y="2599"/>
                  </a:lnTo>
                  <a:lnTo>
                    <a:pt x="0" y="18"/>
                  </a:lnTo>
                  <a:close/>
                </a:path>
              </a:pathLst>
            </a:custGeom>
            <a:blipFill dpi="0" rotWithShape="1">
              <a:blip r:embed="rId14" cstate="print"/>
              <a:srcRect/>
              <a:stretch>
                <a:fillRect r="-15708"/>
              </a:stretch>
            </a:blipFill>
            <a:ln>
              <a:noFill/>
            </a:ln>
            <a:effectLst/>
            <a:extLst/>
          </p:spPr>
          <p:txBody>
            <a:bodyPr/>
            <a:lstStyle/>
            <a:p>
              <a:pPr eaLnBrk="1" hangingPunct="1">
                <a:defRPr/>
              </a:pPr>
              <a:endParaRPr lang="ru-RU" b="1"/>
            </a:p>
          </p:txBody>
        </p:sp>
      </p:grpSp>
      <p:grpSp>
        <p:nvGrpSpPr>
          <p:cNvPr id="5" name="Group 198"/>
          <p:cNvGrpSpPr>
            <a:grpSpLocks/>
          </p:cNvGrpSpPr>
          <p:nvPr/>
        </p:nvGrpSpPr>
        <p:grpSpPr bwMode="auto">
          <a:xfrm>
            <a:off x="-6350" y="195263"/>
            <a:ext cx="1057275" cy="1143000"/>
            <a:chOff x="0" y="1039"/>
            <a:chExt cx="2681" cy="2897"/>
          </a:xfrm>
        </p:grpSpPr>
        <p:pic>
          <p:nvPicPr>
            <p:cNvPr id="130098" name="Picture 199" descr="pan01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730" r="2339"/>
            <a:stretch>
              <a:fillRect/>
            </a:stretch>
          </p:blipFill>
          <p:spPr bwMode="gray">
            <a:xfrm>
              <a:off x="0" y="1039"/>
              <a:ext cx="2681" cy="2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75" name="Freeform 200" descr="wiz_gold04"/>
            <p:cNvSpPr>
              <a:spLocks/>
            </p:cNvSpPr>
            <p:nvPr userDrawn="1"/>
          </p:nvSpPr>
          <p:spPr bwMode="gray">
            <a:xfrm>
              <a:off x="0" y="1136"/>
              <a:ext cx="2536" cy="2603"/>
            </a:xfrm>
            <a:custGeom>
              <a:avLst/>
              <a:gdLst>
                <a:gd name="T0" fmla="*/ 0 w 2537"/>
                <a:gd name="T1" fmla="*/ 0 h 2600"/>
                <a:gd name="T2" fmla="*/ 2537 w 2537"/>
                <a:gd name="T3" fmla="*/ 1 h 2600"/>
                <a:gd name="T4" fmla="*/ 991 w 2537"/>
                <a:gd name="T5" fmla="*/ 2597 h 2600"/>
                <a:gd name="T6" fmla="*/ 0 w 2537"/>
                <a:gd name="T7" fmla="*/ 2600 h 2600"/>
                <a:gd name="T8" fmla="*/ 0 w 2537"/>
                <a:gd name="T9" fmla="*/ 0 h 2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37" h="2600">
                  <a:moveTo>
                    <a:pt x="0" y="0"/>
                  </a:moveTo>
                  <a:lnTo>
                    <a:pt x="2537" y="1"/>
                  </a:lnTo>
                  <a:lnTo>
                    <a:pt x="991" y="2597"/>
                  </a:lnTo>
                  <a:lnTo>
                    <a:pt x="0" y="260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16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 b="1"/>
            </a:p>
          </p:txBody>
        </p:sp>
      </p:grpSp>
      <p:grpSp>
        <p:nvGrpSpPr>
          <p:cNvPr id="6" name="Group 201"/>
          <p:cNvGrpSpPr>
            <a:grpSpLocks/>
          </p:cNvGrpSpPr>
          <p:nvPr/>
        </p:nvGrpSpPr>
        <p:grpSpPr bwMode="auto">
          <a:xfrm>
            <a:off x="0" y="0"/>
            <a:ext cx="933450" cy="1239838"/>
            <a:chOff x="-7" y="240"/>
            <a:chExt cx="2407" cy="3199"/>
          </a:xfrm>
        </p:grpSpPr>
        <p:pic>
          <p:nvPicPr>
            <p:cNvPr id="130101" name="Picture 202" descr="pan01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31" r="2339"/>
            <a:stretch>
              <a:fillRect/>
            </a:stretch>
          </p:blipFill>
          <p:spPr bwMode="gray">
            <a:xfrm>
              <a:off x="0" y="240"/>
              <a:ext cx="2400" cy="3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73" name="Freeform 203" descr="wiz_gold01"/>
            <p:cNvSpPr>
              <a:spLocks/>
            </p:cNvSpPr>
            <p:nvPr userDrawn="1"/>
          </p:nvSpPr>
          <p:spPr bwMode="gray">
            <a:xfrm>
              <a:off x="-7" y="346"/>
              <a:ext cx="2247" cy="2875"/>
            </a:xfrm>
            <a:custGeom>
              <a:avLst/>
              <a:gdLst>
                <a:gd name="T0" fmla="*/ 7 w 2247"/>
                <a:gd name="T1" fmla="*/ 0 h 2874"/>
                <a:gd name="T2" fmla="*/ 2247 w 2247"/>
                <a:gd name="T3" fmla="*/ 0 h 2874"/>
                <a:gd name="T4" fmla="*/ 540 w 2247"/>
                <a:gd name="T5" fmla="*/ 2868 h 2874"/>
                <a:gd name="T6" fmla="*/ 0 w 2247"/>
                <a:gd name="T7" fmla="*/ 2874 h 2874"/>
                <a:gd name="T8" fmla="*/ 7 w 2247"/>
                <a:gd name="T9" fmla="*/ 0 h 28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47" h="2874">
                  <a:moveTo>
                    <a:pt x="7" y="0"/>
                  </a:moveTo>
                  <a:lnTo>
                    <a:pt x="2247" y="0"/>
                  </a:lnTo>
                  <a:lnTo>
                    <a:pt x="540" y="2868"/>
                  </a:lnTo>
                  <a:lnTo>
                    <a:pt x="0" y="2874"/>
                  </a:lnTo>
                  <a:lnTo>
                    <a:pt x="7" y="0"/>
                  </a:lnTo>
                  <a:close/>
                </a:path>
              </a:pathLst>
            </a:custGeom>
            <a:blipFill dpi="0" rotWithShape="1">
              <a:blip r:embed="rId18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 b="1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219200" y="228600"/>
            <a:ext cx="7391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4213" y="2492375"/>
            <a:ext cx="8208962" cy="1439863"/>
          </a:xfrm>
        </p:spPr>
        <p:txBody>
          <a:bodyPr/>
          <a:lstStyle/>
          <a:p>
            <a:pPr eaLnBrk="1" hangingPunct="1">
              <a:lnSpc>
                <a:spcPts val="2800"/>
              </a:lnSpc>
            </a:pPr>
            <a:r>
              <a:rPr lang="ru-RU" altLang="en-US" sz="2400" b="0"/>
              <a:t/>
            </a:r>
            <a:br>
              <a:rPr lang="ru-RU" altLang="en-US" sz="2400" b="0"/>
            </a:br>
            <a:r>
              <a:rPr lang="ru-RU" altLang="en-US" sz="2800">
                <a:solidFill>
                  <a:srgbClr val="8D3E28"/>
                </a:solidFill>
              </a:rPr>
              <a:t>Переход национальных счетов Республики Беларусь на методологию СНС-2008 и взаимодействие между производителями официальной статистики</a:t>
            </a:r>
            <a:br>
              <a:rPr lang="ru-RU" altLang="en-US" sz="2800">
                <a:solidFill>
                  <a:srgbClr val="8D3E28"/>
                </a:solidFill>
              </a:rPr>
            </a:br>
            <a:endParaRPr lang="en-US" altLang="en-US" sz="2800">
              <a:solidFill>
                <a:srgbClr val="8D3E28"/>
              </a:solidFill>
            </a:endParaRPr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subTitle" idx="4294967295"/>
          </p:nvPr>
        </p:nvSpPr>
        <p:spPr>
          <a:xfrm>
            <a:off x="5357813" y="5013325"/>
            <a:ext cx="3762375" cy="844550"/>
          </a:xfrm>
          <a:extLst/>
        </p:spPr>
        <p:txBody>
          <a:bodyPr/>
          <a:lstStyle/>
          <a:p>
            <a:pPr marL="0" indent="0" algn="ctr" eaLnBrk="1" hangingPunct="1">
              <a:lnSpc>
                <a:spcPts val="1900"/>
              </a:lnSpc>
              <a:buFontTx/>
              <a:buNone/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Национальный статистический комитет Республики Беларусь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И.В.Сергейченко</a:t>
            </a:r>
            <a:r>
              <a:rPr lang="ru-RU" sz="2000" dirty="0">
                <a:latin typeface="+mn-lt"/>
                <a:ea typeface="+mn-ea"/>
                <a:cs typeface="+mn-cs"/>
              </a:rPr>
              <a:t/>
            </a:r>
            <a:br>
              <a:rPr lang="ru-RU" sz="2000" dirty="0">
                <a:latin typeface="+mn-lt"/>
                <a:ea typeface="+mn-ea"/>
                <a:cs typeface="+mn-cs"/>
              </a:rPr>
            </a:br>
            <a:endParaRPr lang="en-US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3077" name="Прямоугольник 2"/>
          <p:cNvSpPr>
            <a:spLocks noChangeArrowheads="1"/>
          </p:cNvSpPr>
          <p:nvPr/>
        </p:nvSpPr>
        <p:spPr bwMode="auto">
          <a:xfrm>
            <a:off x="8388350" y="1196975"/>
            <a:ext cx="755650" cy="576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5FF8E3-68BD-4FD4-839F-8913185A4AA3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2290" name="Text Box 29"/>
          <p:cNvSpPr txBox="1">
            <a:spLocks noChangeArrowheads="1"/>
          </p:cNvSpPr>
          <p:nvPr/>
        </p:nvSpPr>
        <p:spPr bwMode="black">
          <a:xfrm>
            <a:off x="500063" y="2357438"/>
            <a:ext cx="83581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en-US">
                <a:solidFill>
                  <a:srgbClr val="000000"/>
                </a:solidFill>
                <a:latin typeface="Calibri" pitchFamily="34" charset="0"/>
              </a:rPr>
              <a:t>   </a:t>
            </a:r>
            <a:endParaRPr lang="ru-RU" altLang="en-US" sz="1500" b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29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9200" y="228600"/>
            <a:ext cx="7924800" cy="838200"/>
          </a:xfrm>
        </p:spPr>
        <p:txBody>
          <a:bodyPr/>
          <a:lstStyle/>
          <a:p>
            <a:r>
              <a:rPr lang="ru-RU" altLang="en-US" sz="2400">
                <a:latin typeface="Calibri" pitchFamily="34" charset="0"/>
              </a:rPr>
              <a:t>УФПИК после распределения по видам экономической деятельности </a:t>
            </a:r>
            <a:endParaRPr lang="en-US" altLang="en-US" sz="2400">
              <a:latin typeface="Calibri" pitchFamily="34" charset="0"/>
            </a:endParaRPr>
          </a:p>
        </p:txBody>
      </p:sp>
      <p:graphicFrame>
        <p:nvGraphicFramePr>
          <p:cNvPr id="12705" name="Group 417"/>
          <p:cNvGraphicFramePr>
            <a:graphicFrameLocks noGrp="1"/>
          </p:cNvGraphicFramePr>
          <p:nvPr/>
        </p:nvGraphicFramePr>
        <p:xfrm>
          <a:off x="179388" y="1052513"/>
          <a:ext cx="8964612" cy="5746434"/>
        </p:xfrm>
        <a:graphic>
          <a:graphicData uri="http://schemas.openxmlformats.org/drawingml/2006/table">
            <a:tbl>
              <a:tblPr/>
              <a:tblGrid>
                <a:gridCol w="5616575"/>
                <a:gridCol w="1584325"/>
                <a:gridCol w="1763712"/>
              </a:tblGrid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процентах к ВВП  </a:t>
                      </a:r>
                      <a:r>
                        <a:rPr kumimoji="0" lang="ru-RU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ru-RU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СНС-93</a:t>
                      </a:r>
                      <a:r>
                        <a:rPr kumimoji="0" lang="ru-RU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процентах к ВВП</a:t>
                      </a:r>
                      <a:br>
                        <a:rPr kumimoji="0" lang="ru-RU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(СНС-2008</a:t>
                      </a:r>
                      <a:r>
                        <a:rPr kumimoji="0" lang="ru-RU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Валовой внутренний продукт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100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100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чистые налоги на продукты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12,7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12,3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валовая добавленная стоимость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87,3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87,7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хозяйство, охота и лесное хозяйство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8,5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8,3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рыболовство, рыбоводство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0,1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0,1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горнодобывающая промышленность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1,1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1,0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обрабатывающая промышленность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26,1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25,2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производство и распределение электроэнергии, газа и воды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2,9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2,8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строительство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7,4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7,2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торговля; ремонт автомобилей, бытовых изделий и предметов личного пользования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14,0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13,3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гостиницы и рестораны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0,7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0,7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 и связь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7,5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7,0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финансовая деятельность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3,7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3,4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операции с недвижимым имуществом, аренда и предоставление услуг потребителям 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6,0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7,4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государственное управление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3,0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2,9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3,9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3,8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 и предоставление социальных услуг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2,9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2,8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предоставление коммунальных, социальных и персональных услуг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1,9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1,8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косвенно измеряемые услуги финансового посредничества</a:t>
                      </a:r>
                      <a:endParaRPr kumimoji="0" lang="ru-RU" alt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-2,4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endParaRPr kumimoji="0" lang="ru-RU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5D22D5-88FF-4A6F-9C26-2B9504FF300E}" type="slidenum">
              <a:rPr lang="en-US"/>
              <a:pPr>
                <a:defRPr/>
              </a:pPr>
              <a:t>11</a:t>
            </a:fld>
            <a:endParaRPr lang="en-US"/>
          </a:p>
        </p:txBody>
      </p:sp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51038"/>
            <a:ext cx="8856662" cy="399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1412875"/>
            <a:ext cx="468788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 Box 29"/>
          <p:cNvSpPr txBox="1">
            <a:spLocks noChangeArrowheads="1"/>
          </p:cNvSpPr>
          <p:nvPr/>
        </p:nvSpPr>
        <p:spPr bwMode="black">
          <a:xfrm>
            <a:off x="500063" y="2357438"/>
            <a:ext cx="8358187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en-US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altLang="en-US"/>
              <a:t>По методологии СНС-93 жилищные услуги оцениваются на основании среднегодовой площади жилищного фонда, находящегося в собственности физических лиц и затрат по эксплуатации. К рассчитанным данным прибавляется плата населения за найм (аренду) жилых помещений (без учета коммунальных платежей), полученная на основании сводных статистических данных выборочного обследования домашних хозяйств.</a:t>
            </a:r>
          </a:p>
          <a:p>
            <a:pPr algn="just" eaLnBrk="1" hangingPunct="1"/>
            <a:endParaRPr lang="ru-RU" altLang="en-US" sz="1500" b="0">
              <a:solidFill>
                <a:srgbClr val="000000"/>
              </a:solidFill>
              <a:latin typeface="Calibri" pitchFamily="34" charset="0"/>
            </a:endParaRPr>
          </a:p>
          <a:p>
            <a:pPr algn="just" eaLnBrk="1" hangingPunct="1"/>
            <a:r>
              <a:rPr lang="ru-RU" altLang="en-US"/>
              <a:t>В соответствии с СНС–2008 для определения условно-исчисленной оплаты по проживанию в собственном жилище использован метод затрат пользователей</a:t>
            </a:r>
          </a:p>
        </p:txBody>
      </p:sp>
      <p:sp>
        <p:nvSpPr>
          <p:cNvPr id="5126" name="Rectangle 21"/>
          <p:cNvSpPr>
            <a:spLocks noChangeArrowheads="1"/>
          </p:cNvSpPr>
          <p:nvPr/>
        </p:nvSpPr>
        <p:spPr bwMode="gray">
          <a:xfrm>
            <a:off x="642938" y="1428750"/>
            <a:ext cx="47863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spcBef>
                <a:spcPts val="0"/>
              </a:spcBef>
              <a:buClr>
                <a:srgbClr val="1F3F5F"/>
              </a:buClr>
              <a:defRPr/>
            </a:pPr>
            <a:r>
              <a:rPr lang="ru-RU" sz="2000" b="1" dirty="0">
                <a:solidFill>
                  <a:srgbClr val="FFFFFF"/>
                </a:solidFill>
                <a:latin typeface="Calibri" pitchFamily="34" charset="0"/>
              </a:rPr>
              <a:t>Услуги по проживанию в собственном жилище</a:t>
            </a:r>
            <a:endParaRPr lang="en-US" sz="2000" b="1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3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9200" y="228600"/>
            <a:ext cx="7924800" cy="838200"/>
          </a:xfrm>
        </p:spPr>
        <p:txBody>
          <a:bodyPr/>
          <a:lstStyle/>
          <a:p>
            <a:pPr eaLnBrk="1" hangingPunct="1"/>
            <a:r>
              <a:rPr lang="ru-RU" altLang="en-US" sz="2400"/>
              <a:t>Основные приоритеты по  совершенствованию национальных счетов и внедрению СНС 2008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C19C5A-8D38-417E-B809-06FA97A4CF02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9200" y="228600"/>
            <a:ext cx="7924800" cy="838200"/>
          </a:xfrm>
        </p:spPr>
        <p:txBody>
          <a:bodyPr/>
          <a:lstStyle/>
          <a:p>
            <a:pPr eaLnBrk="1" hangingPunct="1"/>
            <a:r>
              <a:rPr lang="ru-RU" altLang="en-US" sz="2400"/>
              <a:t>Услуги по проживанию в собственном жилище</a:t>
            </a:r>
          </a:p>
        </p:txBody>
      </p:sp>
      <p:graphicFrame>
        <p:nvGraphicFramePr>
          <p:cNvPr id="15434" name="Group 74"/>
          <p:cNvGraphicFramePr>
            <a:graphicFrameLocks noGrp="1"/>
          </p:cNvGraphicFramePr>
          <p:nvPr/>
        </p:nvGraphicFramePr>
        <p:xfrm>
          <a:off x="900113" y="1844675"/>
          <a:ext cx="7559675" cy="3671888"/>
        </p:xfrm>
        <a:graphic>
          <a:graphicData uri="http://schemas.openxmlformats.org/drawingml/2006/table">
            <a:tbl>
              <a:tblPr/>
              <a:tblGrid>
                <a:gridCol w="1260475"/>
                <a:gridCol w="1258887"/>
                <a:gridCol w="1260475"/>
                <a:gridCol w="755650"/>
                <a:gridCol w="1763713"/>
                <a:gridCol w="1260475"/>
              </a:tblGrid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Годы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СНС-1993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СНС-2008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Выпуск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ВДС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Выпуск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ВДС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2 197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1 788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6 199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4 841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2 560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9 699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6 992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3 583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2 771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16 263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12 305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Удельный вес в ВВП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7CFFB2-8E1F-426B-B82F-D3FDA432AFF9}" type="slidenum">
              <a:rPr lang="en-US"/>
              <a:pPr>
                <a:defRPr/>
              </a:pPr>
              <a:t>13</a:t>
            </a:fld>
            <a:endParaRPr lang="en-US"/>
          </a:p>
        </p:txBody>
      </p:sp>
      <p:pic>
        <p:nvPicPr>
          <p:cNvPr id="3584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51038"/>
            <a:ext cx="8856662" cy="399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1412875"/>
            <a:ext cx="468788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29"/>
          <p:cNvSpPr txBox="1">
            <a:spLocks noChangeArrowheads="1"/>
          </p:cNvSpPr>
          <p:nvPr/>
        </p:nvSpPr>
        <p:spPr bwMode="black">
          <a:xfrm>
            <a:off x="500063" y="2357438"/>
            <a:ext cx="8358187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en-US">
                <a:solidFill>
                  <a:srgbClr val="000000"/>
                </a:solidFill>
              </a:rPr>
              <a:t>Создана межведомственная группа по разработке и внедрению классификатора</a:t>
            </a:r>
          </a:p>
          <a:p>
            <a:pPr algn="just" eaLnBrk="1" hangingPunct="1"/>
            <a:endParaRPr lang="ru-RU" altLang="en-US">
              <a:solidFill>
                <a:srgbClr val="000000"/>
              </a:solidFill>
            </a:endParaRPr>
          </a:p>
          <a:p>
            <a:pPr algn="just" eaLnBrk="1" hangingPunct="1"/>
            <a:r>
              <a:rPr lang="ru-RU" altLang="en-US">
                <a:solidFill>
                  <a:srgbClr val="000000"/>
                </a:solidFill>
              </a:rPr>
              <a:t>Разработан  модельный классификатор Статкомитетом СНГ и ЕЭК</a:t>
            </a:r>
          </a:p>
          <a:p>
            <a:pPr algn="just" eaLnBrk="1" hangingPunct="1"/>
            <a:endParaRPr lang="ru-RU" altLang="en-US">
              <a:solidFill>
                <a:srgbClr val="000000"/>
              </a:solidFill>
            </a:endParaRPr>
          </a:p>
          <a:p>
            <a:pPr algn="just" eaLnBrk="1" hangingPunct="1"/>
            <a:r>
              <a:rPr lang="ru-RU" altLang="en-US">
                <a:solidFill>
                  <a:srgbClr val="000000"/>
                </a:solidFill>
              </a:rPr>
              <a:t>Подготовлены Рекомендации по использованию классификатора институциональных секторов экономики ЕЭК в государствах-членах Евразийского экономического союза</a:t>
            </a:r>
          </a:p>
          <a:p>
            <a:pPr algn="just" eaLnBrk="1" hangingPunct="1"/>
            <a:endParaRPr lang="ru-RU" altLang="en-US">
              <a:solidFill>
                <a:srgbClr val="000000"/>
              </a:solidFill>
            </a:endParaRPr>
          </a:p>
          <a:p>
            <a:pPr algn="just" eaLnBrk="1" hangingPunct="1"/>
            <a:endParaRPr lang="ru-RU" altLang="en-US">
              <a:solidFill>
                <a:srgbClr val="000000"/>
              </a:solidFill>
            </a:endParaRPr>
          </a:p>
          <a:p>
            <a:pPr eaLnBrk="1" hangingPunct="1">
              <a:lnSpc>
                <a:spcPts val="1500"/>
              </a:lnSpc>
            </a:pPr>
            <a:endParaRPr lang="ru-RU" altLang="en-US" sz="1500" b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126" name="Rectangle 21"/>
          <p:cNvSpPr>
            <a:spLocks noChangeArrowheads="1"/>
          </p:cNvSpPr>
          <p:nvPr/>
        </p:nvSpPr>
        <p:spPr bwMode="gray">
          <a:xfrm>
            <a:off x="642938" y="1428750"/>
            <a:ext cx="47863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1F3F5F"/>
              </a:buClr>
            </a:pPr>
            <a:r>
              <a:rPr lang="ru-RU" altLang="en-US" sz="2000">
                <a:solidFill>
                  <a:srgbClr val="FFFFFF"/>
                </a:solidFill>
                <a:latin typeface="Calibri" pitchFamily="34" charset="0"/>
              </a:rPr>
              <a:t>Классификатор институциональных единиц секторов экономики</a:t>
            </a:r>
            <a:endParaRPr lang="en-US" altLang="en-US" sz="2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58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9200" y="228600"/>
            <a:ext cx="7924800" cy="838200"/>
          </a:xfrm>
        </p:spPr>
        <p:txBody>
          <a:bodyPr/>
          <a:lstStyle/>
          <a:p>
            <a:pPr eaLnBrk="1" hangingPunct="1"/>
            <a:r>
              <a:rPr lang="ru-RU" altLang="en-US" sz="2400"/>
              <a:t>Основные приоритеты по  совершенствованию национальных счетов и внедрению СНС 2008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5EB3EC-3AE2-4F33-996A-BB32DA11ED55}" type="slidenum">
              <a:rPr lang="en-US"/>
              <a:pPr>
                <a:defRPr/>
              </a:pPr>
              <a:t>14</a:t>
            </a:fld>
            <a:endParaRPr lang="en-US"/>
          </a:p>
        </p:txBody>
      </p:sp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285875"/>
            <a:ext cx="885666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29"/>
          <p:cNvSpPr txBox="1">
            <a:spLocks noChangeArrowheads="1"/>
          </p:cNvSpPr>
          <p:nvPr/>
        </p:nvSpPr>
        <p:spPr bwMode="black">
          <a:xfrm>
            <a:off x="500063" y="1428750"/>
            <a:ext cx="8358187" cy="692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en-US">
                <a:solidFill>
                  <a:srgbClr val="000000"/>
                </a:solidFill>
                <a:latin typeface="Calibri" pitchFamily="34" charset="0"/>
              </a:rPr>
              <a:t>   </a:t>
            </a:r>
            <a:r>
              <a:rPr lang="ru-RU" altLang="en-US">
                <a:solidFill>
                  <a:srgbClr val="910000"/>
                </a:solidFill>
              </a:rPr>
              <a:t>Ненаблюдаемая экономика</a:t>
            </a:r>
            <a:r>
              <a:rPr lang="ru-RU" altLang="en-US"/>
              <a:t> - виды экономической деятельности, не учитываемые официальной статистикой</a:t>
            </a:r>
          </a:p>
          <a:p>
            <a:endParaRPr lang="ru-RU" altLang="en-US"/>
          </a:p>
          <a:p>
            <a:pPr algn="just" eaLnBrk="1" hangingPunct="1">
              <a:buClr>
                <a:srgbClr val="800000"/>
              </a:buClr>
              <a:buFontTx/>
              <a:buChar char="•"/>
            </a:pPr>
            <a:r>
              <a:rPr lang="ru-RU" altLang="en-US">
                <a:solidFill>
                  <a:srgbClr val="990000"/>
                </a:solidFill>
              </a:rPr>
              <a:t> скрытая экономика - </a:t>
            </a:r>
            <a:r>
              <a:rPr lang="ru-RU" altLang="en-US"/>
              <a:t>деятельность которая разрешена законом, </a:t>
            </a:r>
          </a:p>
          <a:p>
            <a:pPr algn="just" eaLnBrk="1" hangingPunct="1">
              <a:buClr>
                <a:srgbClr val="800000"/>
              </a:buClr>
            </a:pPr>
            <a:r>
              <a:rPr lang="ru-RU" altLang="en-US"/>
              <a:t>но преднамеренно скрываемая с целью утаивания доходов и </a:t>
            </a:r>
          </a:p>
          <a:p>
            <a:pPr algn="just" eaLnBrk="1" hangingPunct="1">
              <a:buClr>
                <a:srgbClr val="800000"/>
              </a:buClr>
            </a:pPr>
            <a:r>
              <a:rPr lang="ru-RU" altLang="en-US"/>
              <a:t>невыплаты налогов и других обязательных платежей </a:t>
            </a:r>
            <a:endParaRPr lang="ru-RU" altLang="en-US">
              <a:solidFill>
                <a:srgbClr val="990000"/>
              </a:solidFill>
            </a:endParaRPr>
          </a:p>
          <a:p>
            <a:pPr algn="just" eaLnBrk="1" hangingPunct="1">
              <a:buClr>
                <a:srgbClr val="800000"/>
              </a:buClr>
              <a:buFontTx/>
              <a:buChar char="•"/>
            </a:pPr>
            <a:endParaRPr lang="ru-RU" altLang="en-US">
              <a:solidFill>
                <a:srgbClr val="990000"/>
              </a:solidFill>
            </a:endParaRPr>
          </a:p>
          <a:p>
            <a:pPr algn="just" eaLnBrk="1" hangingPunct="1">
              <a:buClr>
                <a:srgbClr val="800000"/>
              </a:buClr>
              <a:buFontTx/>
              <a:buChar char="•"/>
            </a:pPr>
            <a:r>
              <a:rPr lang="ru-RU" altLang="en-US">
                <a:solidFill>
                  <a:srgbClr val="990000"/>
                </a:solidFill>
              </a:rPr>
              <a:t>   неформальная экономика - </a:t>
            </a:r>
            <a:r>
              <a:rPr lang="ru-RU" altLang="en-US"/>
              <a:t>деятельность по производству, </a:t>
            </a:r>
          </a:p>
          <a:p>
            <a:pPr algn="just" eaLnBrk="1" hangingPunct="1">
              <a:buClr>
                <a:srgbClr val="800000"/>
              </a:buClr>
            </a:pPr>
            <a:r>
              <a:rPr lang="ru-RU" altLang="en-US"/>
              <a:t>обращению и использованию товаров и услуг, которая </a:t>
            </a:r>
          </a:p>
          <a:p>
            <a:pPr algn="just" eaLnBrk="1" hangingPunct="1">
              <a:buClr>
                <a:srgbClr val="800000"/>
              </a:buClr>
            </a:pPr>
            <a:r>
              <a:rPr lang="ru-RU" altLang="en-US"/>
              <a:t>осуществляется, в основном, на законном основании физическими </a:t>
            </a:r>
          </a:p>
          <a:p>
            <a:pPr algn="just" eaLnBrk="1" hangingPunct="1">
              <a:buClr>
                <a:srgbClr val="800000"/>
              </a:buClr>
            </a:pPr>
            <a:r>
              <a:rPr lang="ru-RU" altLang="en-US"/>
              <a:t>лицами, индивидуальными предпринимателями, основанная на </a:t>
            </a:r>
          </a:p>
          <a:p>
            <a:pPr algn="just" eaLnBrk="1" hangingPunct="1">
              <a:buClr>
                <a:srgbClr val="800000"/>
              </a:buClr>
            </a:pPr>
            <a:r>
              <a:rPr lang="ru-RU" altLang="en-US"/>
              <a:t>неформальных отношениях между участниками производства </a:t>
            </a:r>
          </a:p>
          <a:p>
            <a:pPr algn="just" eaLnBrk="1" hangingPunct="1">
              <a:buClr>
                <a:srgbClr val="800000"/>
              </a:buClr>
              <a:buFontTx/>
              <a:buChar char="•"/>
            </a:pPr>
            <a:endParaRPr lang="ru-RU" altLang="en-US"/>
          </a:p>
          <a:p>
            <a:pPr algn="just" eaLnBrk="1" hangingPunct="1">
              <a:buClr>
                <a:srgbClr val="800000"/>
              </a:buClr>
              <a:buFontTx/>
              <a:buChar char="•"/>
            </a:pPr>
            <a:r>
              <a:rPr lang="ru-RU" altLang="en-US">
                <a:solidFill>
                  <a:srgbClr val="990000"/>
                </a:solidFill>
              </a:rPr>
              <a:t>   незаконная деятельность - </a:t>
            </a:r>
            <a:r>
              <a:rPr lang="ru-RU" altLang="en-US"/>
              <a:t>деятельность которая запрещена </a:t>
            </a:r>
          </a:p>
          <a:p>
            <a:pPr algn="just" eaLnBrk="1" hangingPunct="1">
              <a:buClr>
                <a:srgbClr val="800000"/>
              </a:buClr>
            </a:pPr>
            <a:r>
              <a:rPr lang="ru-RU" altLang="en-US"/>
              <a:t>законом, или виды деятельности, которые осуществляются без</a:t>
            </a:r>
          </a:p>
          <a:p>
            <a:pPr algn="just" eaLnBrk="1" hangingPunct="1">
              <a:buClr>
                <a:srgbClr val="800000"/>
              </a:buClr>
            </a:pPr>
            <a:r>
              <a:rPr lang="ru-RU" altLang="en-US"/>
              <a:t> наличия разрешения, например, медицинская практика без лицензии </a:t>
            </a:r>
          </a:p>
          <a:p>
            <a:endParaRPr lang="ru-RU" altLang="en-US" sz="2000">
              <a:latin typeface="Cambria" pitchFamily="18" charset="0"/>
            </a:endParaRPr>
          </a:p>
          <a:p>
            <a:endParaRPr lang="ru-RU" altLang="en-US" sz="2000">
              <a:latin typeface="Cambria" pitchFamily="18" charset="0"/>
            </a:endParaRPr>
          </a:p>
          <a:p>
            <a:endParaRPr lang="ru-RU" altLang="en-US" sz="2000">
              <a:latin typeface="Cambria" pitchFamily="18" charset="0"/>
            </a:endParaRPr>
          </a:p>
          <a:p>
            <a:endParaRPr lang="ru-RU" altLang="en-US" sz="2000">
              <a:latin typeface="Cambria" pitchFamily="18" charset="0"/>
            </a:endParaRPr>
          </a:p>
          <a:p>
            <a:endParaRPr lang="ru-RU" altLang="en-US" sz="2000">
              <a:latin typeface="Cambria" pitchFamily="18" charset="0"/>
            </a:endParaRPr>
          </a:p>
          <a:p>
            <a:endParaRPr lang="ru-RU" altLang="en-US" sz="2000">
              <a:latin typeface="Cambria" pitchFamily="18" charset="0"/>
            </a:endParaRPr>
          </a:p>
          <a:p>
            <a:endParaRPr lang="ru-RU" altLang="en-US" sz="2000">
              <a:latin typeface="Cambria" pitchFamily="18" charset="0"/>
            </a:endParaRPr>
          </a:p>
          <a:p>
            <a:endParaRPr lang="ru-RU" altLang="en-US" sz="2000">
              <a:latin typeface="Cambria" pitchFamily="18" charset="0"/>
            </a:endParaRPr>
          </a:p>
        </p:txBody>
      </p:sp>
      <p:sp>
        <p:nvSpPr>
          <p:cNvPr id="1741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9200" y="228600"/>
            <a:ext cx="7924800" cy="838200"/>
          </a:xfrm>
        </p:spPr>
        <p:txBody>
          <a:bodyPr/>
          <a:lstStyle/>
          <a:p>
            <a:pPr eaLnBrk="1" hangingPunct="1"/>
            <a:r>
              <a:rPr lang="ru-RU" altLang="en-US" sz="2400"/>
              <a:t>Основные приоритеты по  совершенствованию национальных счетов и внедрению СНС 2008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C782FB-0874-4E9F-91F1-172925F01BFF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84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9200" y="228600"/>
            <a:ext cx="7924800" cy="838200"/>
          </a:xfrm>
        </p:spPr>
        <p:txBody>
          <a:bodyPr/>
          <a:lstStyle/>
          <a:p>
            <a:pPr eaLnBrk="1" hangingPunct="1"/>
            <a:r>
              <a:rPr lang="ru-RU" altLang="en-US" sz="2400"/>
              <a:t>Влияние методологии СНС-2008 на ВВП (производственный метод) за 2012 год</a:t>
            </a:r>
          </a:p>
        </p:txBody>
      </p:sp>
      <p:graphicFrame>
        <p:nvGraphicFramePr>
          <p:cNvPr id="18646" name="Group 214"/>
          <p:cNvGraphicFramePr>
            <a:graphicFrameLocks noGrp="1"/>
          </p:cNvGraphicFramePr>
          <p:nvPr/>
        </p:nvGraphicFramePr>
        <p:xfrm>
          <a:off x="1042988" y="1484313"/>
          <a:ext cx="7416800" cy="4105277"/>
        </p:xfrm>
        <a:graphic>
          <a:graphicData uri="http://schemas.openxmlformats.org/drawingml/2006/table">
            <a:tbl>
              <a:tblPr/>
              <a:tblGrid>
                <a:gridCol w="5041900"/>
                <a:gridCol w="2374900"/>
              </a:tblGrid>
              <a:tr h="661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Влияние на ВВП</a:t>
                      </a: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</a:t>
                      </a: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изменения, влияющие на ВВП </a:t>
                      </a:r>
                      <a:br>
                        <a:rPr kumimoji="0" lang="ru-RU" alt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alt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соответствии с СНС-2008</a:t>
                      </a: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Изменение учета научных исследований и разработок</a:t>
                      </a: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Изменение учета вооружения</a:t>
                      </a: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УФПИК</a:t>
                      </a: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Условно-исчисленная оплата по проживанию в собственном жилище</a:t>
                      </a: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5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ВВП (СНС-2008</a:t>
                      </a:r>
                      <a:r>
                        <a:rPr kumimoji="0" lang="ru-RU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</a:t>
                      </a: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959955-EC54-4907-B347-DE14890A8310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31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9200" y="228600"/>
            <a:ext cx="7924800" cy="838200"/>
          </a:xfrm>
        </p:spPr>
        <p:txBody>
          <a:bodyPr/>
          <a:lstStyle/>
          <a:p>
            <a:pPr eaLnBrk="1" hangingPunct="1"/>
            <a:r>
              <a:rPr lang="ru-RU" altLang="en-US" sz="2400"/>
              <a:t>Влияние методологии СНС-2008 на ВВП</a:t>
            </a:r>
            <a:br>
              <a:rPr lang="ru-RU" altLang="en-US" sz="2400"/>
            </a:br>
            <a:r>
              <a:rPr lang="ru-RU" altLang="en-US" sz="2400"/>
              <a:t>(методом конечного использования) за 2012 год</a:t>
            </a:r>
          </a:p>
        </p:txBody>
      </p:sp>
      <p:graphicFrame>
        <p:nvGraphicFramePr>
          <p:cNvPr id="131715" name="Group 643"/>
          <p:cNvGraphicFramePr>
            <a:graphicFrameLocks noGrp="1"/>
          </p:cNvGraphicFramePr>
          <p:nvPr/>
        </p:nvGraphicFramePr>
        <p:xfrm>
          <a:off x="468313" y="1341438"/>
          <a:ext cx="7704137" cy="5182235"/>
        </p:xfrm>
        <a:graphic>
          <a:graphicData uri="http://schemas.openxmlformats.org/drawingml/2006/table">
            <a:tbl>
              <a:tblPr/>
              <a:tblGrid>
                <a:gridCol w="5327650"/>
                <a:gridCol w="2376487"/>
              </a:tblGrid>
              <a:tr h="4730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Влияние на ВВП в %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ВВП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на конечное потребление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домашних хозяйств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3,1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государственных организаций, из них: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- 0,1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индивидуальные товары и услуги 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коллективные услуги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- 0,1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некоммерческих организаций, обслуживающих домашние хозяйства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валовое накопление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основного капитала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изменение запасов МОС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чистый экспорт товаров и услуг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экспорт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импорт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статистическое расхождение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- 0,4</a:t>
                      </a:r>
                      <a:endParaRPr kumimoji="0" lang="ru-RU" alt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2"/>
          <p:cNvSpPr>
            <a:spLocks noChangeArrowheads="1" noChangeShapeType="1" noTextEdit="1"/>
          </p:cNvSpPr>
          <p:nvPr/>
        </p:nvSpPr>
        <p:spPr bwMode="gray">
          <a:xfrm>
            <a:off x="4716463" y="2276475"/>
            <a:ext cx="4343400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63500" dir="3187806" algn="ctr" rotWithShape="0">
                    <a:schemeClr val="bg2">
                      <a:alpha val="50000"/>
                    </a:schemeClr>
                  </a:outerShdw>
                </a:effectLst>
                <a:latin typeface="Verdana"/>
                <a:ea typeface="Verdana"/>
                <a:cs typeface="Verdana"/>
              </a:rPr>
              <a:t>Спасибо за </a:t>
            </a:r>
          </a:p>
          <a:p>
            <a:pPr algn="ctr"/>
            <a:r>
              <a:rPr lang="ru-RU" sz="3600" b="1" kern="1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63500" dir="3187806" algn="ctr" rotWithShape="0">
                    <a:schemeClr val="bg2">
                      <a:alpha val="50000"/>
                    </a:schemeClr>
                  </a:outerShdw>
                </a:effectLst>
                <a:latin typeface="Verdana"/>
                <a:ea typeface="Verdana"/>
                <a:cs typeface="Verdana"/>
              </a:rPr>
              <a:t>внимание!</a:t>
            </a:r>
            <a:endParaRPr lang="en-GB" sz="3600" b="1" kern="1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63500" dir="3187806" algn="ctr" rotWithShape="0">
                  <a:schemeClr val="bg2">
                    <a:alpha val="50000"/>
                  </a:schemeClr>
                </a:outerShdw>
              </a:effectLst>
              <a:latin typeface="Verdana"/>
              <a:ea typeface="Verdana"/>
              <a:cs typeface="Verdana"/>
            </a:endParaRPr>
          </a:p>
        </p:txBody>
      </p:sp>
      <p:sp>
        <p:nvSpPr>
          <p:cNvPr id="19459" name="Прямоугольник 1"/>
          <p:cNvSpPr>
            <a:spLocks noChangeArrowheads="1"/>
          </p:cNvSpPr>
          <p:nvPr/>
        </p:nvSpPr>
        <p:spPr bwMode="auto">
          <a:xfrm>
            <a:off x="7740650" y="1196975"/>
            <a:ext cx="647700" cy="576263"/>
          </a:xfrm>
          <a:prstGeom prst="rect">
            <a:avLst/>
          </a:prstGeom>
          <a:solidFill>
            <a:srgbClr val="E1FBFF"/>
          </a:solidFill>
          <a:ln>
            <a:noFill/>
          </a:ln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en-US"/>
          </a:p>
        </p:txBody>
      </p:sp>
      <p:sp>
        <p:nvSpPr>
          <p:cNvPr id="19460" name="Прямоугольник 2"/>
          <p:cNvSpPr>
            <a:spLocks noChangeArrowheads="1"/>
          </p:cNvSpPr>
          <p:nvPr/>
        </p:nvSpPr>
        <p:spPr bwMode="auto">
          <a:xfrm>
            <a:off x="8388350" y="1196975"/>
            <a:ext cx="755650" cy="576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B7AC43-9015-4877-B64E-67845CE246D0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0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19250" y="285750"/>
            <a:ext cx="6991350" cy="598488"/>
          </a:xfrm>
        </p:spPr>
        <p:txBody>
          <a:bodyPr/>
          <a:lstStyle/>
          <a:p>
            <a:pPr eaLnBrk="1" hangingPunct="1"/>
            <a:r>
              <a:rPr lang="ru-RU" altLang="en-US" sz="2400"/>
              <a:t>Национальные счета Республики Беларусь</a:t>
            </a:r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16113"/>
            <a:ext cx="7920037" cy="340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29"/>
          <p:cNvSpPr txBox="1">
            <a:spLocks noChangeArrowheads="1"/>
          </p:cNvSpPr>
          <p:nvPr/>
        </p:nvSpPr>
        <p:spPr bwMode="black">
          <a:xfrm>
            <a:off x="684213" y="2565400"/>
            <a:ext cx="75533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 sz="160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ru-RU" altLang="en-US"/>
              <a:t>счет товаров и услуг</a:t>
            </a:r>
            <a:r>
              <a:rPr lang="en-US" altLang="en-US"/>
              <a:t>;</a:t>
            </a: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 счет производства;</a:t>
            </a:r>
          </a:p>
          <a:p>
            <a:pPr eaLnBrk="1" hangingPunct="1">
              <a:lnSpc>
                <a:spcPts val="1500"/>
              </a:lnSpc>
            </a:pPr>
            <a:endParaRPr lang="ru-RU" altLang="en-US" b="0">
              <a:latin typeface="Calibri" pitchFamily="34" charset="0"/>
            </a:endParaRPr>
          </a:p>
        </p:txBody>
      </p:sp>
      <p:sp>
        <p:nvSpPr>
          <p:cNvPr id="7" name="Text Box 29"/>
          <p:cNvSpPr txBox="1">
            <a:spLocks noChangeArrowheads="1"/>
          </p:cNvSpPr>
          <p:nvPr/>
        </p:nvSpPr>
        <p:spPr bwMode="black">
          <a:xfrm>
            <a:off x="722313" y="3357563"/>
            <a:ext cx="8316912" cy="19970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 sz="160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ru-RU" altLang="en-US"/>
              <a:t>счет образования доходов;</a:t>
            </a:r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en-US" altLang="en-US" b="0">
              <a:latin typeface="Calibri" pitchFamily="34" charset="0"/>
            </a:endParaRPr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en-US" altLang="en-US" b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ru-RU" altLang="en-US"/>
              <a:t>счет распределения первичных доходов;</a:t>
            </a:r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счет вторичного распределения доходов;</a:t>
            </a:r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счет использования доходов</a:t>
            </a:r>
            <a:r>
              <a:rPr lang="en-US" altLang="en-US"/>
              <a:t>;</a:t>
            </a:r>
            <a:r>
              <a:rPr lang="ru-RU" altLang="en-US"/>
              <a:t> </a:t>
            </a:r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счет операций с капиталом.</a:t>
            </a:r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 b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410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12875"/>
            <a:ext cx="4759325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Rectangle 21"/>
          <p:cNvSpPr>
            <a:spLocks noChangeArrowheads="1"/>
          </p:cNvSpPr>
          <p:nvPr/>
        </p:nvSpPr>
        <p:spPr bwMode="gray">
          <a:xfrm>
            <a:off x="827088" y="1628775"/>
            <a:ext cx="3671887" cy="427038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rgbClr val="1F3F5F"/>
              </a:buClr>
            </a:pPr>
            <a:r>
              <a:rPr lang="ru-RU" altLang="en-US" sz="2200">
                <a:solidFill>
                  <a:schemeClr val="bg1"/>
                </a:solidFill>
              </a:rPr>
              <a:t>Текущее состояние</a:t>
            </a:r>
            <a:endParaRPr lang="en-US" altLang="en-US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8124C6-F979-4800-BBBF-A01B1DABA2B7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76375" y="312738"/>
            <a:ext cx="7119938" cy="528637"/>
          </a:xfrm>
        </p:spPr>
        <p:txBody>
          <a:bodyPr/>
          <a:lstStyle/>
          <a:p>
            <a:pPr eaLnBrk="1" hangingPunct="1"/>
            <a:r>
              <a:rPr lang="ru-RU" altLang="en-US" sz="2400"/>
              <a:t>Направления по внедрению СНС 2008</a:t>
            </a: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73238"/>
            <a:ext cx="8713787" cy="399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 Box 29"/>
          <p:cNvSpPr txBox="1">
            <a:spLocks noChangeArrowheads="1"/>
          </p:cNvSpPr>
          <p:nvPr/>
        </p:nvSpPr>
        <p:spPr bwMode="black">
          <a:xfrm>
            <a:off x="785813" y="2428875"/>
            <a:ext cx="8072437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Утверждена рабочая группа по внедрению в статистическую</a:t>
            </a:r>
          </a:p>
          <a:p>
            <a:pPr eaLnBrk="1" hangingPunct="1">
              <a:lnSpc>
                <a:spcPts val="1500"/>
              </a:lnSpc>
            </a:pPr>
            <a:r>
              <a:rPr lang="ru-RU" altLang="en-US"/>
              <a:t> практику основных положений</a:t>
            </a:r>
            <a:r>
              <a:rPr lang="en-US" altLang="en-US"/>
              <a:t> </a:t>
            </a:r>
            <a:r>
              <a:rPr lang="ru-RU" altLang="en-US"/>
              <a:t> СНС 2008</a:t>
            </a:r>
            <a:r>
              <a:rPr lang="en-US" altLang="en-US"/>
              <a:t>;</a:t>
            </a: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Утвержден план мероприятий по внедрению СНС 2008;</a:t>
            </a:r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Оказание технической помощи экспертами МВФ;</a:t>
            </a:r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Участие специалистов национальных счетов в обучающих семинарах.</a:t>
            </a:r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</a:pPr>
            <a:endParaRPr lang="ru-RU" altLang="en-US"/>
          </a:p>
          <a:p>
            <a:pPr eaLnBrk="1" hangingPunct="1">
              <a:lnSpc>
                <a:spcPts val="1500"/>
              </a:lnSpc>
            </a:pPr>
            <a:endParaRPr lang="ru-RU" altLang="en-US" b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024F85-31FA-4BB4-9510-3011FA444F22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61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8888" y="228600"/>
            <a:ext cx="7885112" cy="752475"/>
          </a:xfrm>
        </p:spPr>
        <p:txBody>
          <a:bodyPr/>
          <a:lstStyle/>
          <a:p>
            <a:pPr eaLnBrk="1" hangingPunct="1"/>
            <a:r>
              <a:rPr lang="ru-RU" altLang="en-US" sz="2400"/>
              <a:t>Основные приоритеты по  совершенствованию национальных счетов и внедрению СНС 2008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71625"/>
            <a:ext cx="8856662" cy="437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 Box 29"/>
          <p:cNvSpPr txBox="1">
            <a:spLocks noChangeArrowheads="1"/>
          </p:cNvSpPr>
          <p:nvPr/>
        </p:nvSpPr>
        <p:spPr bwMode="black">
          <a:xfrm>
            <a:off x="785813" y="1714500"/>
            <a:ext cx="8072437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 sz="1600"/>
              <a:t>с </a:t>
            </a:r>
            <a:r>
              <a:rPr lang="ru-RU" altLang="en-US"/>
              <a:t>января 2016 года внедрение в статистическую практику нового классификатора видов экономической деятельности ОКЭД 005-2011, который разработан на базе классификатора видов экономической деятельности Европейского союза КДЕС, ред. 2.0.</a:t>
            </a:r>
            <a:r>
              <a:rPr lang="en-US" altLang="en-US"/>
              <a:t>;</a:t>
            </a: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расходы на научно-исследовательскую деятельность ;</a:t>
            </a:r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расходы и отражение военных расходов; </a:t>
            </a:r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услуги финансового посредничества, измеряемые косвенным образом;</a:t>
            </a:r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услуги по проживанию в собственном жилище;</a:t>
            </a:r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 разработка и внедрение в статистическую практику классификатора институциональных единиц по секторам экономики согласно уточнениям СНС 2008 года;</a:t>
            </a:r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совершенствование расчетов ненаблюдаемой экономики.</a:t>
            </a:r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 sz="1600"/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 sz="1600"/>
          </a:p>
          <a:p>
            <a:pPr eaLnBrk="1" hangingPunct="1">
              <a:lnSpc>
                <a:spcPts val="1500"/>
              </a:lnSpc>
            </a:pPr>
            <a:endParaRPr lang="ru-RU" altLang="en-US" sz="1500" b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8D8DB-7DB3-4447-8008-A0B4C1C9DED3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70075"/>
            <a:ext cx="8856662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12875"/>
            <a:ext cx="4687887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29"/>
          <p:cNvSpPr txBox="1">
            <a:spLocks noChangeArrowheads="1"/>
          </p:cNvSpPr>
          <p:nvPr/>
        </p:nvSpPr>
        <p:spPr bwMode="black">
          <a:xfrm>
            <a:off x="785813" y="2643188"/>
            <a:ext cx="755332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>
                <a:latin typeface="Calibri" pitchFamily="34" charset="0"/>
              </a:rPr>
              <a:t>  </a:t>
            </a:r>
            <a:r>
              <a:rPr lang="ru-RU" altLang="en-US"/>
              <a:t>статнаблюдение за видами экономической деятельности два  года  проводилось параллельно по двум версиям ОКЭД</a:t>
            </a:r>
            <a:r>
              <a:rPr lang="en-US" altLang="en-US"/>
              <a:t>;</a:t>
            </a: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 b="0"/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 b="0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 осуществлены ретроспективные расчеты по показателям национальных счетов, начиная с 2010 года.</a:t>
            </a:r>
          </a:p>
          <a:p>
            <a:pPr eaLnBrk="1" hangingPunct="1">
              <a:lnSpc>
                <a:spcPts val="1500"/>
              </a:lnSpc>
            </a:pPr>
            <a:endParaRPr lang="ru-RU" altLang="en-US" b="0"/>
          </a:p>
        </p:txBody>
      </p:sp>
      <p:sp>
        <p:nvSpPr>
          <p:cNvPr id="5126" name="Rectangle 21"/>
          <p:cNvSpPr>
            <a:spLocks noChangeArrowheads="1"/>
          </p:cNvSpPr>
          <p:nvPr/>
        </p:nvSpPr>
        <p:spPr bwMode="gray">
          <a:xfrm>
            <a:off x="714375" y="1428750"/>
            <a:ext cx="48656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1F3F5F"/>
              </a:buClr>
            </a:pPr>
            <a:r>
              <a:rPr lang="ru-RU" altLang="en-US" sz="2200">
                <a:solidFill>
                  <a:srgbClr val="FFFFFF"/>
                </a:solidFill>
                <a:latin typeface="Calibri" pitchFamily="34" charset="0"/>
              </a:rPr>
              <a:t>классификатор видов экономической </a:t>
            </a:r>
          </a:p>
          <a:p>
            <a:pPr eaLnBrk="1" hangingPunct="1">
              <a:buClr>
                <a:srgbClr val="1F3F5F"/>
              </a:buClr>
            </a:pPr>
            <a:r>
              <a:rPr lang="ru-RU" altLang="en-US" sz="2200">
                <a:solidFill>
                  <a:srgbClr val="FFFFFF"/>
                </a:solidFill>
                <a:latin typeface="Calibri" pitchFamily="34" charset="0"/>
              </a:rPr>
              <a:t>деятельности ОКЭД 005-2011</a:t>
            </a:r>
            <a:endParaRPr lang="en-US" altLang="en-US" sz="22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1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7450" y="476250"/>
            <a:ext cx="7956550" cy="431800"/>
          </a:xfrm>
        </p:spPr>
        <p:txBody>
          <a:bodyPr/>
          <a:lstStyle/>
          <a:p>
            <a:pPr eaLnBrk="1" hangingPunct="1"/>
            <a:r>
              <a:rPr lang="ru-RU" altLang="en-US" sz="2400"/>
              <a:t>Основные приоритеты по  совершенствованию национальных счетов и внедрению СНС 2008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4CCDA-6AFA-479E-A806-984D29CEE20B}" type="slidenum">
              <a:rPr lang="en-US"/>
              <a:pPr>
                <a:defRPr/>
              </a:pPr>
              <a:t>6</a:t>
            </a:fld>
            <a:endParaRPr lang="en-US"/>
          </a:p>
        </p:txBody>
      </p:sp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51038"/>
            <a:ext cx="8856662" cy="399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1412875"/>
            <a:ext cx="468788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29"/>
          <p:cNvSpPr txBox="1">
            <a:spLocks noChangeArrowheads="1"/>
          </p:cNvSpPr>
          <p:nvPr/>
        </p:nvSpPr>
        <p:spPr bwMode="black">
          <a:xfrm>
            <a:off x="785813" y="2643188"/>
            <a:ext cx="7553325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altLang="en-US"/>
              <a:t>осуществлена работа по дезагрегации данных обследования  и сопоставление данных, что позволило определить объем производства, промежуточного потребления и валового накопления основных фондов по трем группам: </a:t>
            </a:r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рыночные производители, осуществляющие продажу;</a:t>
            </a:r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 рыночные производители, не имеющие продаж (разработка НИОКР  осуществляется за свой счет); </a:t>
            </a:r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endParaRPr lang="ru-RU" altLang="en-US"/>
          </a:p>
          <a:p>
            <a:pPr eaLnBrk="1" hangingPunct="1">
              <a:lnSpc>
                <a:spcPts val="1500"/>
              </a:lnSpc>
              <a:buFontTx/>
              <a:buChar char="•"/>
            </a:pPr>
            <a:r>
              <a:rPr lang="ru-RU" altLang="en-US"/>
              <a:t>единицы сектора государственного управления.</a:t>
            </a:r>
            <a:endParaRPr lang="ru-RU" altLang="en-US" sz="1500" b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126" name="Rectangle 21"/>
          <p:cNvSpPr>
            <a:spLocks noChangeArrowheads="1"/>
          </p:cNvSpPr>
          <p:nvPr/>
        </p:nvSpPr>
        <p:spPr bwMode="gray">
          <a:xfrm>
            <a:off x="714375" y="1428750"/>
            <a:ext cx="4429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spcBef>
                <a:spcPts val="0"/>
              </a:spcBef>
              <a:buClr>
                <a:srgbClr val="1F3F5F"/>
              </a:buClr>
              <a:defRPr/>
            </a:pPr>
            <a:r>
              <a:rPr lang="ru-RU" sz="2000" b="1" dirty="0">
                <a:solidFill>
                  <a:srgbClr val="FFFFFF"/>
                </a:solidFill>
                <a:latin typeface="Calibri" pitchFamily="34" charset="0"/>
              </a:rPr>
              <a:t>Отражение расходов на научно-исследовательскую деятельность </a:t>
            </a:r>
            <a:endParaRPr lang="en-US" sz="2000" b="1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1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9200" y="228600"/>
            <a:ext cx="7924800" cy="838200"/>
          </a:xfrm>
        </p:spPr>
        <p:txBody>
          <a:bodyPr/>
          <a:lstStyle/>
          <a:p>
            <a:pPr eaLnBrk="1" hangingPunct="1"/>
            <a:r>
              <a:rPr lang="ru-RU" altLang="en-US" sz="2400"/>
              <a:t>Основные приоритеты по  совершенствованию национальных счетов и внедрению СНС 2008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AEB863-AF30-4CE4-9119-23FCB39A653D}" type="slidenum">
              <a:rPr lang="en-US"/>
              <a:pPr>
                <a:defRPr/>
              </a:pPr>
              <a:t>7</a:t>
            </a:fld>
            <a:endParaRPr lang="en-US"/>
          </a:p>
        </p:txBody>
      </p:sp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51038"/>
            <a:ext cx="8856662" cy="399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1412875"/>
            <a:ext cx="468788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29"/>
          <p:cNvSpPr txBox="1">
            <a:spLocks noChangeArrowheads="1"/>
          </p:cNvSpPr>
          <p:nvPr/>
        </p:nvSpPr>
        <p:spPr bwMode="black">
          <a:xfrm>
            <a:off x="500063" y="2357438"/>
            <a:ext cx="8643937" cy="357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en-US">
                <a:solidFill>
                  <a:srgbClr val="000000"/>
                </a:solidFill>
                <a:latin typeface="Calibri" pitchFamily="34" charset="0"/>
              </a:rPr>
              <a:t> Р</a:t>
            </a:r>
            <a:r>
              <a:rPr lang="ru-RU" altLang="en-US"/>
              <a:t>ешение данного вопроса проходило во взаимодействии с Министерством обороны. </a:t>
            </a:r>
          </a:p>
          <a:p>
            <a:pPr eaLnBrk="1" hangingPunct="1"/>
            <a:endParaRPr lang="ru-RU" altLang="en-US"/>
          </a:p>
          <a:p>
            <a:pPr eaLnBrk="1" hangingPunct="1"/>
            <a:r>
              <a:rPr lang="ru-RU" altLang="en-US"/>
              <a:t>Определены расходы на системы вооружения, которые постоянно используются для производства услуг в области обороны.</a:t>
            </a:r>
          </a:p>
          <a:p>
            <a:pPr eaLnBrk="1" hangingPunct="1"/>
            <a:endParaRPr lang="ru-RU" altLang="en-US"/>
          </a:p>
          <a:p>
            <a:pPr eaLnBrk="1" hangingPunct="1"/>
            <a:r>
              <a:rPr lang="ru-RU" altLang="en-US"/>
              <a:t>Предоставлены годовые данные о расходах на системы вооружений, данные о количестве и ценах активов в год их покупки и сроке службы каждого из них.</a:t>
            </a:r>
          </a:p>
          <a:p>
            <a:pPr eaLnBrk="1" hangingPunct="1"/>
            <a:endParaRPr lang="ru-RU" altLang="en-US"/>
          </a:p>
          <a:p>
            <a:pPr eaLnBrk="1" hangingPunct="1"/>
            <a:r>
              <a:rPr lang="ru-RU" altLang="en-US"/>
              <a:t>Осуществлены расчеты потребления основного капитала.</a:t>
            </a:r>
          </a:p>
          <a:p>
            <a:pPr eaLnBrk="1" hangingPunct="1"/>
            <a:r>
              <a:rPr lang="ru-RU" altLang="en-US"/>
              <a:t> </a:t>
            </a:r>
          </a:p>
          <a:p>
            <a:pPr eaLnBrk="1" hangingPunct="1">
              <a:lnSpc>
                <a:spcPts val="1500"/>
              </a:lnSpc>
            </a:pPr>
            <a:endParaRPr lang="ru-RU" altLang="en-US" sz="1500" b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126" name="Rectangle 21"/>
          <p:cNvSpPr>
            <a:spLocks noChangeArrowheads="1"/>
          </p:cNvSpPr>
          <p:nvPr/>
        </p:nvSpPr>
        <p:spPr bwMode="gray">
          <a:xfrm>
            <a:off x="714375" y="1571625"/>
            <a:ext cx="442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spcBef>
                <a:spcPts val="0"/>
              </a:spcBef>
              <a:buClr>
                <a:srgbClr val="1F3F5F"/>
              </a:buClr>
              <a:defRPr/>
            </a:pPr>
            <a:r>
              <a:rPr lang="ru-RU" sz="2000" b="1" dirty="0">
                <a:solidFill>
                  <a:srgbClr val="FFFFFF"/>
                </a:solidFill>
                <a:latin typeface="Calibri" pitchFamily="34" charset="0"/>
              </a:rPr>
              <a:t>Отражение расходов на вооружение</a:t>
            </a:r>
            <a:endParaRPr lang="en-US" sz="2000" b="1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2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9200" y="228600"/>
            <a:ext cx="7924800" cy="838200"/>
          </a:xfrm>
        </p:spPr>
        <p:txBody>
          <a:bodyPr/>
          <a:lstStyle/>
          <a:p>
            <a:pPr eaLnBrk="1" hangingPunct="1"/>
            <a:r>
              <a:rPr lang="ru-RU" altLang="en-US" sz="2400"/>
              <a:t>Основные приоритеты по  совершенствованию национальных счетов и внедрению СНС 2008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EDB457-A319-44E5-9843-73DDE6C37B89}" type="slidenum">
              <a:rPr lang="en-US"/>
              <a:pPr>
                <a:defRPr/>
              </a:pPr>
              <a:t>8</a:t>
            </a:fld>
            <a:endParaRPr lang="en-US"/>
          </a:p>
        </p:txBody>
      </p:sp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51038"/>
            <a:ext cx="8856662" cy="399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1412875"/>
            <a:ext cx="4687888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29"/>
          <p:cNvSpPr txBox="1">
            <a:spLocks noChangeArrowheads="1"/>
          </p:cNvSpPr>
          <p:nvPr/>
        </p:nvSpPr>
        <p:spPr bwMode="black">
          <a:xfrm>
            <a:off x="500063" y="2357438"/>
            <a:ext cx="8358187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en-US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altLang="en-US">
                <a:solidFill>
                  <a:srgbClr val="000000"/>
                </a:solidFill>
              </a:rPr>
              <a:t>В настоящее время УФПИК </a:t>
            </a:r>
            <a:r>
              <a:rPr lang="ru-RU" altLang="en-US">
                <a:solidFill>
                  <a:srgbClr val="000000"/>
                </a:solidFill>
                <a:cs typeface="Arial" charset="0"/>
              </a:rPr>
              <a:t>рассчитывается</a:t>
            </a:r>
            <a:r>
              <a:rPr lang="ru-RU" altLang="en-US">
                <a:solidFill>
                  <a:srgbClr val="000000"/>
                </a:solidFill>
              </a:rPr>
              <a:t> согласно СНС-93 </a:t>
            </a:r>
            <a:br>
              <a:rPr lang="ru-RU" altLang="en-US">
                <a:solidFill>
                  <a:srgbClr val="000000"/>
                </a:solidFill>
              </a:rPr>
            </a:br>
            <a:r>
              <a:rPr lang="ru-RU" altLang="en-US">
                <a:solidFill>
                  <a:srgbClr val="000000"/>
                </a:solidFill>
              </a:rPr>
              <a:t>и выделяются в отдельный вид экономической деятельности</a:t>
            </a:r>
          </a:p>
          <a:p>
            <a:pPr algn="just" eaLnBrk="1" hangingPunct="1"/>
            <a:endParaRPr lang="ru-RU" altLang="en-US">
              <a:solidFill>
                <a:srgbClr val="000000"/>
              </a:solidFill>
            </a:endParaRPr>
          </a:p>
          <a:p>
            <a:pPr algn="just" eaLnBrk="1" hangingPunct="1"/>
            <a:r>
              <a:rPr lang="ru-RU" altLang="en-US">
                <a:solidFill>
                  <a:srgbClr val="000000"/>
                </a:solidFill>
              </a:rPr>
              <a:t>В соответствии с СНС-2008 УФПИК рассчитан отдельно по</a:t>
            </a:r>
            <a:br>
              <a:rPr lang="ru-RU" altLang="en-US">
                <a:solidFill>
                  <a:srgbClr val="000000"/>
                </a:solidFill>
              </a:rPr>
            </a:br>
            <a:r>
              <a:rPr lang="ru-RU" altLang="en-US">
                <a:solidFill>
                  <a:srgbClr val="000000"/>
                </a:solidFill>
              </a:rPr>
              <a:t>депозитам и по </a:t>
            </a:r>
            <a:r>
              <a:rPr lang="ru-RU" altLang="en-US">
                <a:solidFill>
                  <a:srgbClr val="000000"/>
                </a:solidFill>
                <a:cs typeface="Arial" charset="0"/>
              </a:rPr>
              <a:t>кредитам</a:t>
            </a:r>
            <a:r>
              <a:rPr lang="ru-RU" altLang="en-US">
                <a:solidFill>
                  <a:srgbClr val="000000"/>
                </a:solidFill>
              </a:rPr>
              <a:t> с использованием базисной ставки</a:t>
            </a:r>
          </a:p>
          <a:p>
            <a:pPr algn="just" eaLnBrk="1" hangingPunct="1"/>
            <a:endParaRPr lang="ru-RU" altLang="en-US">
              <a:solidFill>
                <a:srgbClr val="000000"/>
              </a:solidFill>
            </a:endParaRPr>
          </a:p>
          <a:p>
            <a:pPr algn="just" eaLnBrk="1" hangingPunct="1"/>
            <a:r>
              <a:rPr lang="ru-RU" altLang="en-US">
                <a:solidFill>
                  <a:srgbClr val="000000"/>
                </a:solidFill>
              </a:rPr>
              <a:t>При оценке базисной ставки  принимались во внимание </a:t>
            </a:r>
          </a:p>
          <a:p>
            <a:pPr algn="just" eaLnBrk="1" hangingPunct="1"/>
            <a:r>
              <a:rPr lang="ru-RU" altLang="en-US">
                <a:solidFill>
                  <a:srgbClr val="000000"/>
                </a:solidFill>
              </a:rPr>
              <a:t>межбанковские ставки, наиболее высокие банковские ставки </a:t>
            </a:r>
          </a:p>
          <a:p>
            <a:pPr algn="just" eaLnBrk="1" hangingPunct="1"/>
            <a:r>
              <a:rPr lang="ru-RU" altLang="en-US">
                <a:solidFill>
                  <a:srgbClr val="000000"/>
                </a:solidFill>
              </a:rPr>
              <a:t>по депозитам, наиболее низкие ставки по кредитам и ставки </a:t>
            </a:r>
          </a:p>
          <a:p>
            <a:pPr algn="just" eaLnBrk="1" hangingPunct="1"/>
            <a:r>
              <a:rPr lang="ru-RU" altLang="en-US">
                <a:solidFill>
                  <a:srgbClr val="000000"/>
                </a:solidFill>
              </a:rPr>
              <a:t>по долгосрочным государственным облигациям</a:t>
            </a:r>
          </a:p>
          <a:p>
            <a:pPr eaLnBrk="1" hangingPunct="1">
              <a:lnSpc>
                <a:spcPts val="1500"/>
              </a:lnSpc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126" name="Rectangle 21"/>
          <p:cNvSpPr>
            <a:spLocks noChangeArrowheads="1"/>
          </p:cNvSpPr>
          <p:nvPr/>
        </p:nvSpPr>
        <p:spPr bwMode="gray">
          <a:xfrm>
            <a:off x="714375" y="1428750"/>
            <a:ext cx="4429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spcBef>
                <a:spcPts val="0"/>
              </a:spcBef>
              <a:buClr>
                <a:srgbClr val="1F3F5F"/>
              </a:buClr>
              <a:defRPr/>
            </a:pPr>
            <a:r>
              <a:rPr lang="ru-RU" sz="2000" b="1" dirty="0">
                <a:solidFill>
                  <a:srgbClr val="FFFFFF"/>
                </a:solidFill>
                <a:latin typeface="Calibri" pitchFamily="34" charset="0"/>
              </a:rPr>
              <a:t>Услуги финансового посредничества, измеряемые косвенным образом</a:t>
            </a:r>
            <a:endParaRPr lang="en-US" sz="2000" b="1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9200" y="228600"/>
            <a:ext cx="7924800" cy="838200"/>
          </a:xfrm>
        </p:spPr>
        <p:txBody>
          <a:bodyPr/>
          <a:lstStyle/>
          <a:p>
            <a:pPr eaLnBrk="1" hangingPunct="1"/>
            <a:r>
              <a:rPr lang="ru-RU" altLang="en-US" sz="2400"/>
              <a:t>Основные приоритеты по  совершенствованию национальных счетов и внедрению СНС 2008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16B8F9-3685-432C-B0DF-5FB54A813868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1266" name="Text Box 29"/>
          <p:cNvSpPr txBox="1">
            <a:spLocks noChangeArrowheads="1"/>
          </p:cNvSpPr>
          <p:nvPr/>
        </p:nvSpPr>
        <p:spPr bwMode="black">
          <a:xfrm>
            <a:off x="500063" y="2357438"/>
            <a:ext cx="83581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en-US">
                <a:solidFill>
                  <a:srgbClr val="000000"/>
                </a:solidFill>
                <a:latin typeface="Calibri" pitchFamily="34" charset="0"/>
              </a:rPr>
              <a:t>   </a:t>
            </a:r>
            <a:endParaRPr lang="ru-RU" altLang="en-US" sz="1500" b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26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76600" y="228600"/>
            <a:ext cx="5867400" cy="838200"/>
          </a:xfrm>
        </p:spPr>
        <p:txBody>
          <a:bodyPr/>
          <a:lstStyle/>
          <a:p>
            <a:r>
              <a:rPr lang="ru-RU" altLang="en-US" sz="2400">
                <a:latin typeface="Calibri" pitchFamily="34" charset="0"/>
              </a:rPr>
              <a:t>Услуги финансового посредничества, измеряемые косвенным образом</a:t>
            </a:r>
            <a:endParaRPr lang="en-US" altLang="en-US" sz="2400">
              <a:latin typeface="Calibri" pitchFamily="34" charset="0"/>
            </a:endParaRPr>
          </a:p>
        </p:txBody>
      </p:sp>
      <p:graphicFrame>
        <p:nvGraphicFramePr>
          <p:cNvPr id="11332" name="Group 68"/>
          <p:cNvGraphicFramePr>
            <a:graphicFrameLocks noGrp="1"/>
          </p:cNvGraphicFramePr>
          <p:nvPr/>
        </p:nvGraphicFramePr>
        <p:xfrm>
          <a:off x="827088" y="1557338"/>
          <a:ext cx="7500937" cy="3381694"/>
        </p:xfrm>
        <a:graphic>
          <a:graphicData uri="http://schemas.openxmlformats.org/drawingml/2006/table">
            <a:tbl>
              <a:tblPr/>
              <a:tblGrid>
                <a:gridCol w="2155825"/>
                <a:gridCol w="1206500"/>
                <a:gridCol w="1120775"/>
                <a:gridCol w="219075"/>
                <a:gridCol w="1354137"/>
                <a:gridCol w="1444625"/>
              </a:tblGrid>
              <a:tr h="357188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УФПИК, млрд.руб.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ВВП, млрд.руб.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159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2011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2011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3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СНС-93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9 359,3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12 808,8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297 157,7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530 355,5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СНС-2008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8 552,4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11 704,6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301 385,6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536 020,9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Удельный вес в ВВП, в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СНС-93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603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СНС-2008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!!!!!581TGp_gold_light_ani">
  <a:themeElements>
    <a:clrScheme name="!!!!!581TGp_gold_light_ani 1">
      <a:dk1>
        <a:srgbClr val="000000"/>
      </a:dk1>
      <a:lt1>
        <a:srgbClr val="FFFFFF"/>
      </a:lt1>
      <a:dk2>
        <a:srgbClr val="800000"/>
      </a:dk2>
      <a:lt2>
        <a:srgbClr val="333333"/>
      </a:lt2>
      <a:accent1>
        <a:srgbClr val="EB6743"/>
      </a:accent1>
      <a:accent2>
        <a:srgbClr val="D3A911"/>
      </a:accent2>
      <a:accent3>
        <a:srgbClr val="FFFFFF"/>
      </a:accent3>
      <a:accent4>
        <a:srgbClr val="000000"/>
      </a:accent4>
      <a:accent5>
        <a:srgbClr val="F3B8B0"/>
      </a:accent5>
      <a:accent6>
        <a:srgbClr val="BF990E"/>
      </a:accent6>
      <a:hlink>
        <a:srgbClr val="7B9B63"/>
      </a:hlink>
      <a:folHlink>
        <a:srgbClr val="38A3B2"/>
      </a:folHlink>
    </a:clrScheme>
    <a:fontScheme name="!!!!!581TGp_gold_light_ani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bg2">
              <a:alpha val="50000"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bg2">
              <a:alpha val="50000"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!!!!!581TGp_gold_light_ani 1">
        <a:dk1>
          <a:srgbClr val="000000"/>
        </a:dk1>
        <a:lt1>
          <a:srgbClr val="FFFFFF"/>
        </a:lt1>
        <a:dk2>
          <a:srgbClr val="800000"/>
        </a:dk2>
        <a:lt2>
          <a:srgbClr val="333333"/>
        </a:lt2>
        <a:accent1>
          <a:srgbClr val="EB6743"/>
        </a:accent1>
        <a:accent2>
          <a:srgbClr val="D3A911"/>
        </a:accent2>
        <a:accent3>
          <a:srgbClr val="FFFFFF"/>
        </a:accent3>
        <a:accent4>
          <a:srgbClr val="000000"/>
        </a:accent4>
        <a:accent5>
          <a:srgbClr val="F3B8B0"/>
        </a:accent5>
        <a:accent6>
          <a:srgbClr val="BF990E"/>
        </a:accent6>
        <a:hlink>
          <a:srgbClr val="7B9B63"/>
        </a:hlink>
        <a:folHlink>
          <a:srgbClr val="38A3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!!!!581TGp_gold_light_ani 2">
        <a:dk1>
          <a:srgbClr val="000000"/>
        </a:dk1>
        <a:lt1>
          <a:srgbClr val="FFFFFF"/>
        </a:lt1>
        <a:dk2>
          <a:srgbClr val="2E507A"/>
        </a:dk2>
        <a:lt2>
          <a:srgbClr val="333333"/>
        </a:lt2>
        <a:accent1>
          <a:srgbClr val="5A90C2"/>
        </a:accent1>
        <a:accent2>
          <a:srgbClr val="8AC246"/>
        </a:accent2>
        <a:accent3>
          <a:srgbClr val="FFFFFF"/>
        </a:accent3>
        <a:accent4>
          <a:srgbClr val="000000"/>
        </a:accent4>
        <a:accent5>
          <a:srgbClr val="B5C6DD"/>
        </a:accent5>
        <a:accent6>
          <a:srgbClr val="7DB03F"/>
        </a:accent6>
        <a:hlink>
          <a:srgbClr val="F6831A"/>
        </a:hlink>
        <a:folHlink>
          <a:srgbClr val="EFC8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!!!!581TGp_gold_light_ani 3">
        <a:dk1>
          <a:srgbClr val="000000"/>
        </a:dk1>
        <a:lt1>
          <a:srgbClr val="FFFFFF"/>
        </a:lt1>
        <a:dk2>
          <a:srgbClr val="A82A9F"/>
        </a:dk2>
        <a:lt2>
          <a:srgbClr val="4D4D4D"/>
        </a:lt2>
        <a:accent1>
          <a:srgbClr val="12B4D4"/>
        </a:accent1>
        <a:accent2>
          <a:srgbClr val="F1C23D"/>
        </a:accent2>
        <a:accent3>
          <a:srgbClr val="FFFFFF"/>
        </a:accent3>
        <a:accent4>
          <a:srgbClr val="000000"/>
        </a:accent4>
        <a:accent5>
          <a:srgbClr val="AAD6E6"/>
        </a:accent5>
        <a:accent6>
          <a:srgbClr val="DAB036"/>
        </a:accent6>
        <a:hlink>
          <a:srgbClr val="8CA62C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1285</TotalTime>
  <Words>1024</Words>
  <Application>Microsoft Office PowerPoint</Application>
  <PresentationFormat>On-screen Show (4:3)</PresentationFormat>
  <Paragraphs>304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Cambria</vt:lpstr>
      <vt:lpstr>!!!!!581TGp_gold_light_ani</vt:lpstr>
      <vt:lpstr> Переход национальных счетов Республики Беларусь на методологию СНС-2008 и взаимодействие между производителями официальной статистики </vt:lpstr>
      <vt:lpstr>Национальные счета Республики Беларусь</vt:lpstr>
      <vt:lpstr>Направления по внедрению СНС 2008</vt:lpstr>
      <vt:lpstr>Основные приоритеты по  совершенствованию национальных счетов и внедрению СНС 2008</vt:lpstr>
      <vt:lpstr>Основные приоритеты по  совершенствованию национальных счетов и внедрению СНС 2008</vt:lpstr>
      <vt:lpstr>Основные приоритеты по  совершенствованию национальных счетов и внедрению СНС 2008</vt:lpstr>
      <vt:lpstr>Основные приоритеты по  совершенствованию национальных счетов и внедрению СНС 2008</vt:lpstr>
      <vt:lpstr>Основные приоритеты по  совершенствованию национальных счетов и внедрению СНС 2008</vt:lpstr>
      <vt:lpstr>Услуги финансового посредничества, измеряемые косвенным образом</vt:lpstr>
      <vt:lpstr>УФПИК после распределения по видам экономической деятельности </vt:lpstr>
      <vt:lpstr>Основные приоритеты по  совершенствованию национальных счетов и внедрению СНС 2008</vt:lpstr>
      <vt:lpstr>Услуги по проживанию в собственном жилище</vt:lpstr>
      <vt:lpstr>Основные приоритеты по  совершенствованию национальных счетов и внедрению СНС 2008</vt:lpstr>
      <vt:lpstr>Основные приоритеты по  совершенствованию национальных счетов и внедрению СНС 2008</vt:lpstr>
      <vt:lpstr>Влияние методологии СНС-2008 на ВВП (производственный метод) за 2012 год</vt:lpstr>
      <vt:lpstr>Влияние методологии СНС-2008 на ВВП (методом конечного использования) за 2012 год</vt:lpstr>
      <vt:lpstr>PowerPoint Presentation</vt:lpstr>
    </vt:vector>
  </TitlesOfParts>
  <Company>Belstat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Елена Тарашкевич</dc:creator>
  <cp:lastModifiedBy>Oleksandr Svirchevskyy</cp:lastModifiedBy>
  <cp:revision>107</cp:revision>
  <dcterms:created xsi:type="dcterms:W3CDTF">2014-11-20T11:59:19Z</dcterms:created>
  <dcterms:modified xsi:type="dcterms:W3CDTF">2015-04-14T13:50:29Z</dcterms:modified>
</cp:coreProperties>
</file>