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81" r:id="rId2"/>
  </p:sldMasterIdLst>
  <p:notesMasterIdLst>
    <p:notesMasterId r:id="rId18"/>
  </p:notesMasterIdLst>
  <p:handoutMasterIdLst>
    <p:handoutMasterId r:id="rId19"/>
  </p:handoutMasterIdLst>
  <p:sldIdLst>
    <p:sldId id="261" r:id="rId3"/>
    <p:sldId id="325" r:id="rId4"/>
    <p:sldId id="365" r:id="rId5"/>
    <p:sldId id="373" r:id="rId6"/>
    <p:sldId id="290" r:id="rId7"/>
    <p:sldId id="300" r:id="rId8"/>
    <p:sldId id="366" r:id="rId9"/>
    <p:sldId id="301" r:id="rId10"/>
    <p:sldId id="375" r:id="rId11"/>
    <p:sldId id="355" r:id="rId12"/>
    <p:sldId id="356" r:id="rId13"/>
    <p:sldId id="351" r:id="rId14"/>
    <p:sldId id="357" r:id="rId15"/>
    <p:sldId id="275" r:id="rId16"/>
    <p:sldId id="353" r:id="rId17"/>
  </p:sldIdLst>
  <p:sldSz cx="9144000" cy="6858000" type="screen4x3"/>
  <p:notesSz cx="6810375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0F5494"/>
    <a:srgbClr val="0099CC"/>
    <a:srgbClr val="133176"/>
    <a:srgbClr val="FFD624"/>
    <a:srgbClr val="3E6FD2"/>
    <a:srgbClr val="2D5EC1"/>
    <a:srgbClr val="B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3" autoAdjust="0"/>
    <p:restoredTop sz="91829" autoAdjust="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54" y="-102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59C39F-D89F-4C51-8CF2-861E7295A6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418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363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83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1FA5D3D-62C7-4FBB-B974-E2A709EFD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692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C6C77E-128B-48A4-AB21-10D9507A7624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77F23E-451A-4E73-8567-F9F678E85687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87FD7F-CA3A-4A5B-9B1F-5A4EFDBC421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DC1C9F-CD94-4F40-ACA1-2892666185F7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824035-3F1A-47B4-B880-B961EC5CE61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5CA575-B5EE-423A-8F8F-A2078084E6B2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8B511D-872B-487D-9AAC-C01716FAC7B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1100" dirty="0" smtClean="0"/>
          </a:p>
          <a:p>
            <a:endParaRPr lang="en-GB" alt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22E4-A5F9-4DBF-9CE6-02BE714C300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FA5D3D-62C7-4FBB-B974-E2A709EFDB5D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9708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endParaRPr lang="en-GB" altLang="en-US" sz="800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422845-E3FE-49F4-A400-049BFAB469C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357A99-512E-4B27-A895-D572AB33DF7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54648C-29CF-4FCE-93E7-590DFBC7151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ABC690-DE3C-4808-93A6-7DA9A9983B88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ECF408-CC97-4150-AE95-4BF9D677D152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dirty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chemeClr val="bg1">
                    <a:lumMod val="95000"/>
                  </a:scheme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910FD0D-55A9-476C-9B71-9B4F1C42252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608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01FF3189-4F65-47C1-A731-38D9DC9E67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19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78946C5-19FE-4A82-A0BF-17785029AF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586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dirty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rgbClr val="FFFFFF">
                    <a:lumMod val="95000"/>
                  </a:srgb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59EDF4-4F29-450C-A568-70CB24F3F8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405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3496A-2B74-4A9B-A62E-E0D3C79308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911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9B39EDE4-9E00-4550-B465-65E1AC3AD7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472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9C8B26D-1A1C-485A-86F2-D16F789F3A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749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DAF461D4-7737-4401-955E-B2EC754D6C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764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452F7A9-B51A-48B2-A402-A19FAF581D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98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1D8BE9A-A2FC-4312-912F-DDEAF36CA4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541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4C5AD03-278A-4D68-8CDA-D62704DC173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26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402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C98E1666-BED8-40CF-BFDF-B1BD530BB9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224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F152B2E-DE5D-40FC-ACB5-AD8045D75C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022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34D8D47-1A31-4889-93C0-439E9B7549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65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CD9FB04-8123-415D-B877-845F91E700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62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DA9BA19-F41E-4275-8021-71B67265D2B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16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737C0B9-17CA-45CF-B210-9F390ED32A9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6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A4052C6-D30C-4B1C-B28C-E95FA9FA02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00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68A4DA32-2379-4263-8372-DE5BB52D2DF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1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640FBA5A-8169-4C7F-9530-7E6948678A4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04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62EC456F-DFE5-4770-A421-A3825F240A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74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3F8F917-689E-492F-AC6B-2DD6B24D63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91" r:id="rId1"/>
    <p:sldLayoutId id="2147487792" r:id="rId2"/>
    <p:sldLayoutId id="2147487793" r:id="rId3"/>
    <p:sldLayoutId id="2147487794" r:id="rId4"/>
    <p:sldLayoutId id="2147487795" r:id="rId5"/>
    <p:sldLayoutId id="2147487796" r:id="rId6"/>
    <p:sldLayoutId id="2147487797" r:id="rId7"/>
    <p:sldLayoutId id="2147487798" r:id="rId8"/>
    <p:sldLayoutId id="2147487799" r:id="rId9"/>
    <p:sldLayoutId id="2147487800" r:id="rId10"/>
    <p:sldLayoutId id="2147487801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03E3BDC-3259-4231-85C9-4F623D0E1E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13" r:id="rId1"/>
    <p:sldLayoutId id="2147487814" r:id="rId2"/>
    <p:sldLayoutId id="2147487815" r:id="rId3"/>
    <p:sldLayoutId id="2147487816" r:id="rId4"/>
    <p:sldLayoutId id="2147487817" r:id="rId5"/>
    <p:sldLayoutId id="2147487818" r:id="rId6"/>
    <p:sldLayoutId id="2147487819" r:id="rId7"/>
    <p:sldLayoutId id="2147487820" r:id="rId8"/>
    <p:sldLayoutId id="2147487821" r:id="rId9"/>
    <p:sldLayoutId id="2147487822" r:id="rId10"/>
    <p:sldLayoutId id="21474878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79388" y="1484313"/>
            <a:ext cx="8856662" cy="2952750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</a:pPr>
            <a:r>
              <a:rPr lang="it-IT" altLang="en-US" sz="1600" dirty="0" smtClean="0">
                <a:solidFill>
                  <a:schemeClr val="bg1"/>
                </a:solidFill>
              </a:rPr>
              <a:t/>
            </a:r>
            <a:br>
              <a:rPr lang="it-IT" altLang="en-US" sz="1600" dirty="0" smtClean="0">
                <a:solidFill>
                  <a:schemeClr val="bg1"/>
                </a:solidFill>
              </a:rPr>
            </a:br>
            <a:r>
              <a:rPr lang="it-IT" altLang="en-US" sz="1600" dirty="0" smtClean="0">
                <a:solidFill>
                  <a:schemeClr val="bg1"/>
                </a:solidFill>
              </a:rPr>
              <a:t/>
            </a:r>
            <a:br>
              <a:rPr lang="it-IT" altLang="en-US" sz="1600" dirty="0" smtClean="0">
                <a:solidFill>
                  <a:schemeClr val="bg1"/>
                </a:solidFill>
              </a:rPr>
            </a:br>
            <a:r>
              <a:rPr lang="it-IT" altLang="en-US" sz="1600" dirty="0" smtClean="0">
                <a:solidFill>
                  <a:schemeClr val="bg1"/>
                </a:solidFill>
              </a:rPr>
              <a:t/>
            </a:r>
            <a:br>
              <a:rPr lang="it-IT" altLang="en-US" sz="1600" dirty="0" smtClean="0">
                <a:solidFill>
                  <a:schemeClr val="bg1"/>
                </a:solidFill>
              </a:rPr>
            </a:br>
            <a:r>
              <a:rPr lang="ru-RU" altLang="en-US" sz="2800" dirty="0" smtClean="0"/>
              <a:t>Применение статистики для целей экономического управления и наблюдений в Европейском Союзе</a:t>
            </a:r>
            <a:r>
              <a:rPr lang="en-GB" altLang="en-US" sz="2800" dirty="0" smtClean="0"/>
              <a:t/>
            </a:r>
            <a:br>
              <a:rPr lang="en-GB" altLang="en-US" sz="2800" dirty="0" smtClean="0"/>
            </a:br>
            <a:r>
              <a:rPr lang="en-GB" altLang="en-US" sz="2800" dirty="0" smtClean="0"/>
              <a:t/>
            </a:r>
            <a:br>
              <a:rPr lang="en-GB" altLang="en-US" sz="2800" dirty="0" smtClean="0"/>
            </a:br>
            <a:r>
              <a:rPr lang="ru-RU" altLang="en-US" sz="2800" dirty="0" smtClean="0"/>
              <a:t>Процедура макроэкономических дисбалансов</a:t>
            </a:r>
            <a:endParaRPr lang="en-GB" altLang="en-US" sz="2800" dirty="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68313" y="4868863"/>
            <a:ext cx="7775575" cy="1366837"/>
          </a:xfrm>
        </p:spPr>
        <p:txBody>
          <a:bodyPr/>
          <a:lstStyle/>
          <a:p>
            <a:pPr eaLnBrk="1" hangingPunct="1"/>
            <a:r>
              <a:rPr lang="ru-RU" altLang="en-US" sz="1800" i="1" dirty="0" smtClean="0"/>
              <a:t>Джон </a:t>
            </a:r>
            <a:r>
              <a:rPr lang="ru-RU" altLang="en-US" sz="1800" i="1" dirty="0" err="1" smtClean="0"/>
              <a:t>Верриндер</a:t>
            </a:r>
            <a:endParaRPr lang="en-GB" altLang="en-US" sz="1800" i="1" dirty="0" smtClean="0"/>
          </a:p>
          <a:p>
            <a:pPr eaLnBrk="1" hangingPunct="1"/>
            <a:r>
              <a:rPr lang="ru-RU" altLang="en-US" sz="1800" i="1" dirty="0" err="1" smtClean="0"/>
              <a:t>Евростат</a:t>
            </a:r>
            <a:endParaRPr lang="en-GB" altLang="en-US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r>
              <a:rPr lang="ru-RU" altLang="en-US" sz="2800" dirty="0" smtClean="0"/>
              <a:t>Источники данных</a:t>
            </a:r>
            <a:endParaRPr lang="en-GB" altLang="en-US" sz="2800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0938"/>
            <a:ext cx="8229600" cy="3778250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2000" dirty="0" smtClean="0"/>
              <a:t>Основные поставщики: Национальные статистические институты и </a:t>
            </a:r>
            <a:r>
              <a:rPr lang="ru-RU" altLang="en-US" sz="2000" dirty="0" err="1" smtClean="0"/>
              <a:t>Евростат</a:t>
            </a:r>
            <a:endParaRPr lang="en-GB" altLang="en-US" sz="20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2000" dirty="0" smtClean="0"/>
              <a:t>Некоторая статистика платежных балансов</a:t>
            </a:r>
            <a:r>
              <a:rPr lang="ru-RU" altLang="en-US" sz="2000" dirty="0" smtClean="0"/>
              <a:t>, международной </a:t>
            </a:r>
            <a:r>
              <a:rPr lang="ru-RU" altLang="en-US" sz="2000" dirty="0" smtClean="0"/>
              <a:t>инвестиционной позиции и финансового счета, производимая совместно с Национальными Центральными банками</a:t>
            </a:r>
            <a:endParaRPr lang="en-GB" altLang="en-US" sz="20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2000" dirty="0" smtClean="0"/>
              <a:t>Показатели </a:t>
            </a:r>
            <a:r>
              <a:rPr lang="ru-RU" sz="2000" dirty="0" smtClean="0"/>
              <a:t>РЭВК, </a:t>
            </a:r>
            <a:r>
              <a:rPr lang="ru-RU" altLang="en-US" sz="2000" dirty="0" smtClean="0"/>
              <a:t>скомпилированные Генеральным директоратом по экономике и финансам Европейской комиссии </a:t>
            </a:r>
            <a:endParaRPr lang="en-GB" altLang="en-US" sz="20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2000" dirty="0" smtClean="0"/>
              <a:t>Цифры по общему мировому экспорту, полученные Международным валютным фондом</a:t>
            </a:r>
            <a:endParaRPr lang="en-GB" alt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496A-2B74-4A9B-A62E-E0D3C79308D5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936625"/>
          </a:xfrm>
        </p:spPr>
        <p:txBody>
          <a:bodyPr/>
          <a:lstStyle/>
          <a:p>
            <a:r>
              <a:rPr lang="ru-RU" altLang="en-US" sz="2800" dirty="0" smtClean="0"/>
              <a:t>Роль </a:t>
            </a:r>
            <a:r>
              <a:rPr lang="ru-RU" altLang="en-US" sz="2800" dirty="0" err="1" smtClean="0"/>
              <a:t>Евростата</a:t>
            </a:r>
            <a:endParaRPr lang="en-GB" altLang="en-US" sz="2800" dirty="0" smtClean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3849688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1900" dirty="0" smtClean="0"/>
              <a:t>Обеспечение статистической поддержки ПМД</a:t>
            </a:r>
            <a:endParaRPr lang="en-GB" altLang="en-US" sz="19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1900" dirty="0" smtClean="0"/>
              <a:t>Производство и поставка соответствующих статистических данных</a:t>
            </a:r>
            <a:endParaRPr lang="en-GB" altLang="en-US" sz="19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1900" dirty="0" smtClean="0"/>
              <a:t>Обеспечение высокого качества данных </a:t>
            </a:r>
            <a:r>
              <a:rPr lang="en-GB" altLang="en-US" sz="1900" dirty="0" smtClean="0"/>
              <a:t>– </a:t>
            </a:r>
            <a:r>
              <a:rPr lang="ru-RU" altLang="en-US" sz="1900" dirty="0" smtClean="0"/>
              <a:t>Кодекс норм</a:t>
            </a:r>
            <a:endParaRPr lang="en-GB" altLang="en-US" sz="19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1900" dirty="0" smtClean="0"/>
              <a:t>Определение и внедрение концепции контроля и мониторинга для соответствующей статистики ПМД</a:t>
            </a:r>
            <a:endParaRPr lang="en-GB" altLang="en-US" sz="19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1900" dirty="0" smtClean="0"/>
              <a:t>Предоставление методической поддержки в процессе выбора и определения показателей</a:t>
            </a:r>
            <a:endParaRPr lang="en-GB" altLang="en-US" sz="1900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ru-RU" altLang="en-US" sz="1900" dirty="0" smtClean="0"/>
              <a:t>Способствование гармонизации и документированию процессов производства</a:t>
            </a:r>
            <a:endParaRPr lang="en-GB" altLang="en-US" sz="1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496A-2B74-4A9B-A62E-E0D3C79308D5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2565400"/>
            <a:ext cx="8229600" cy="3633788"/>
          </a:xfrm>
        </p:spPr>
        <p:txBody>
          <a:bodyPr/>
          <a:lstStyle/>
          <a:p>
            <a:pPr>
              <a:buFontTx/>
              <a:buChar char="•"/>
            </a:pPr>
            <a:endParaRPr lang="en-US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9" y="1052736"/>
            <a:ext cx="8639175" cy="514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Content Placeholder 2"/>
          <p:cNvSpPr>
            <a:spLocks noGrp="1"/>
          </p:cNvSpPr>
          <p:nvPr>
            <p:ph idx="1"/>
          </p:nvPr>
        </p:nvSpPr>
        <p:spPr>
          <a:xfrm>
            <a:off x="395288" y="2133600"/>
            <a:ext cx="8229600" cy="403225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altLang="en-US" dirty="0" smtClean="0"/>
              <a:t>Сопоставимость, надежность, целостность</a:t>
            </a:r>
            <a:endParaRPr lang="fr-BE" altLang="en-US" dirty="0" smtClean="0"/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altLang="en-US" dirty="0" smtClean="0"/>
              <a:t>Контроль качества и товарных запасов</a:t>
            </a:r>
            <a:endParaRPr lang="fr-BE" altLang="en-US" dirty="0" smtClean="0"/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altLang="en-US" dirty="0" smtClean="0"/>
              <a:t>Охват данных</a:t>
            </a:r>
            <a:r>
              <a:rPr lang="fr-BE" altLang="en-US" dirty="0" smtClean="0"/>
              <a:t>: </a:t>
            </a:r>
            <a:r>
              <a:rPr lang="ru-RU" altLang="en-US" dirty="0" smtClean="0"/>
              <a:t>последние 10 лет </a:t>
            </a:r>
            <a:r>
              <a:rPr lang="fr-BE" altLang="en-US" dirty="0" smtClean="0"/>
              <a:t>(</a:t>
            </a:r>
            <a:r>
              <a:rPr lang="ru-RU" altLang="en-US" dirty="0" smtClean="0"/>
              <a:t>больше, если учитывать трансформацию данных</a:t>
            </a:r>
            <a:r>
              <a:rPr lang="fr-BE" altLang="en-US" dirty="0" smtClean="0"/>
              <a:t>)</a:t>
            </a:r>
            <a:endParaRPr lang="fr-BE" altLang="en-US" dirty="0"/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altLang="en-US" dirty="0" smtClean="0"/>
              <a:t>Расчет поздних данных</a:t>
            </a:r>
            <a:endParaRPr lang="fr-BE" altLang="en-US" dirty="0" smtClean="0"/>
          </a:p>
          <a:p>
            <a:pPr lvl="2" eaLnBrk="1" hangingPunct="1">
              <a:defRPr/>
            </a:pPr>
            <a:r>
              <a:rPr lang="en-GB" altLang="en-US" sz="2400" dirty="0" smtClean="0">
                <a:ea typeface="+mn-ea"/>
                <a:cs typeface="+mn-cs"/>
              </a:rPr>
              <a:t>- </a:t>
            </a:r>
            <a:r>
              <a:rPr lang="en-US" altLang="en-US" sz="2400" dirty="0" smtClean="0">
                <a:ea typeface="+mn-ea"/>
                <a:cs typeface="+mn-cs"/>
              </a:rPr>
              <a:t>ESA </a:t>
            </a:r>
            <a:r>
              <a:rPr lang="en-GB" altLang="en-US" sz="2400" dirty="0" smtClean="0">
                <a:ea typeface="+mn-ea"/>
                <a:cs typeface="+mn-cs"/>
              </a:rPr>
              <a:t>2010</a:t>
            </a:r>
            <a:endParaRPr lang="en-GB" altLang="en-US" sz="2400" dirty="0" smtClean="0">
              <a:ea typeface="+mn-ea"/>
              <a:cs typeface="+mn-cs"/>
            </a:endParaRPr>
          </a:p>
          <a:p>
            <a:pPr lvl="2" eaLnBrk="1" hangingPunct="1">
              <a:defRPr/>
            </a:pPr>
            <a:r>
              <a:rPr lang="en-GB" altLang="en-US" sz="2400" dirty="0" smtClean="0">
                <a:ea typeface="+mn-ea"/>
                <a:cs typeface="+mn-cs"/>
              </a:rPr>
              <a:t>- </a:t>
            </a:r>
            <a:r>
              <a:rPr lang="ru-RU" altLang="en-US" sz="2400" dirty="0" smtClean="0">
                <a:ea typeface="+mn-ea"/>
                <a:cs typeface="+mn-cs"/>
              </a:rPr>
              <a:t>РПБ-</a:t>
            </a:r>
            <a:r>
              <a:rPr lang="en-GB" altLang="en-US" sz="2400" dirty="0" smtClean="0">
                <a:ea typeface="+mn-ea"/>
                <a:cs typeface="+mn-cs"/>
              </a:rPr>
              <a:t>6</a:t>
            </a:r>
          </a:p>
          <a:p>
            <a:pPr lvl="2" eaLnBrk="1" hangingPunct="1">
              <a:defRPr/>
            </a:pPr>
            <a:endParaRPr lang="en-GB" altLang="en-US" sz="2400" dirty="0">
              <a:ea typeface="+mn-ea"/>
              <a:cs typeface="+mn-cs"/>
            </a:endParaRPr>
          </a:p>
        </p:txBody>
      </p:sp>
      <p:sp>
        <p:nvSpPr>
          <p:cNvPr id="54275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649287"/>
          </a:xfrm>
        </p:spPr>
        <p:txBody>
          <a:bodyPr/>
          <a:lstStyle/>
          <a:p>
            <a:pPr eaLnBrk="1" hangingPunct="1"/>
            <a:r>
              <a:rPr lang="ru-RU" altLang="en-US" dirty="0" smtClean="0"/>
              <a:t>Проблемы статистики</a:t>
            </a:r>
            <a:endParaRPr lang="da-DK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936625"/>
          </a:xfrm>
        </p:spPr>
        <p:txBody>
          <a:bodyPr/>
          <a:lstStyle/>
          <a:p>
            <a:r>
              <a:rPr lang="ru-RU" altLang="en-US" sz="2600" dirty="0" smtClean="0"/>
              <a:t>Статистическое приложение за </a:t>
            </a:r>
            <a:r>
              <a:rPr lang="en-GB" altLang="en-US" sz="2600" dirty="0" smtClean="0"/>
              <a:t>2015</a:t>
            </a:r>
            <a:r>
              <a:rPr lang="ru-RU" altLang="en-US" sz="2600" dirty="0" smtClean="0"/>
              <a:t> г.</a:t>
            </a:r>
            <a:endParaRPr lang="en-US" altLang="en-US" sz="2600" dirty="0" smtClean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464050"/>
          </a:xfrm>
        </p:spPr>
        <p:txBody>
          <a:bodyPr/>
          <a:lstStyle/>
          <a:p>
            <a:pPr>
              <a:buFontTx/>
              <a:buChar char="•"/>
              <a:defRPr/>
            </a:pPr>
            <a:r>
              <a:rPr lang="en-GB" altLang="en-US" sz="2000" b="1" dirty="0" smtClean="0">
                <a:latin typeface="Arial" charset="0"/>
                <a:cs typeface="Arial" charset="0"/>
              </a:rPr>
              <a:t>11 </a:t>
            </a:r>
            <a:r>
              <a:rPr lang="ru-RU" altLang="en-US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основных показателей</a:t>
            </a:r>
            <a:endParaRPr lang="en-GB" altLang="en-US" sz="20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355600" indent="-35560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GB" altLang="en-US" sz="2000" b="1" dirty="0" smtClean="0">
                <a:latin typeface="Arial" charset="0"/>
                <a:cs typeface="Arial" charset="0"/>
              </a:rPr>
              <a:t>	+ </a:t>
            </a:r>
          </a:p>
          <a:p>
            <a:pPr>
              <a:spcBef>
                <a:spcPts val="0"/>
              </a:spcBef>
              <a:buFontTx/>
              <a:buChar char="•"/>
              <a:defRPr/>
            </a:pPr>
            <a:r>
              <a:rPr lang="en-GB" altLang="en-US" sz="2000" b="1" dirty="0" smtClean="0">
                <a:latin typeface="Arial" charset="0"/>
                <a:cs typeface="Arial" charset="0"/>
              </a:rPr>
              <a:t>28 </a:t>
            </a:r>
            <a:r>
              <a:rPr lang="ru-RU" altLang="en-US" sz="20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дополнительных показателей </a:t>
            </a:r>
            <a:r>
              <a:rPr lang="en-GB" altLang="en-US" sz="2000" b="1" dirty="0" smtClean="0">
                <a:latin typeface="Arial" charset="0"/>
                <a:cs typeface="Arial" charset="0"/>
              </a:rPr>
              <a:t>(8 </a:t>
            </a:r>
            <a:r>
              <a:rPr lang="ru-RU" altLang="en-US" sz="2000" b="1" dirty="0" smtClean="0">
                <a:latin typeface="Arial" charset="0"/>
                <a:cs typeface="Arial" charset="0"/>
              </a:rPr>
              <a:t>социальных показателей</a:t>
            </a:r>
            <a:r>
              <a:rPr lang="en-GB" altLang="en-US" sz="2000" b="1" dirty="0" smtClean="0">
                <a:latin typeface="Arial" charset="0"/>
                <a:cs typeface="Arial" charset="0"/>
              </a:rPr>
              <a:t>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ru-RU" altLang="en-US" sz="2000" dirty="0" smtClean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</a:t>
            </a:r>
            <a:r>
              <a:rPr lang="en-GB" altLang="en-US" sz="2800" dirty="0" smtClean="0">
                <a:latin typeface="Arial" charset="0"/>
                <a:cs typeface="Arial" charset="0"/>
              </a:rPr>
              <a:t>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Показатель активности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Уровень длительный безработицы 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Уровень безработицы среди молодежи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% молодежи, не имеющей работы, образования или профессиональной подготовки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Люди на грани бедности или социальной </a:t>
            </a:r>
            <a:r>
              <a:rPr lang="ru-RU" altLang="en-US" sz="1600" dirty="0" err="1" smtClean="0">
                <a:latin typeface="Arial" charset="0"/>
                <a:cs typeface="Arial" charset="0"/>
              </a:rPr>
              <a:t>маргинализации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На грани порога бедности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Люди, </a:t>
            </a:r>
            <a:r>
              <a:rPr lang="ru-RU" sz="1600" dirty="0" smtClean="0"/>
              <a:t>живущие в чрезвычайно стесненных материальных обстоятельствах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r>
              <a:rPr lang="en-GB" altLang="en-US" sz="1600" dirty="0">
                <a:latin typeface="Arial" charset="0"/>
                <a:cs typeface="Arial" charset="0"/>
              </a:rPr>
              <a:t>	</a:t>
            </a:r>
            <a:r>
              <a:rPr lang="en-GB" altLang="en-US" sz="1600" dirty="0" smtClean="0">
                <a:latin typeface="Arial" charset="0"/>
                <a:cs typeface="Arial" charset="0"/>
              </a:rPr>
              <a:t>- </a:t>
            </a:r>
            <a:r>
              <a:rPr lang="ru-RU" altLang="en-US" sz="1600" dirty="0" smtClean="0">
                <a:latin typeface="Arial" charset="0"/>
                <a:cs typeface="Arial" charset="0"/>
              </a:rPr>
              <a:t>Лица, проживающие в домохозяйствах с крайне низкой интенсивностью труда</a:t>
            </a:r>
            <a:endParaRPr lang="en-GB" altLang="en-US" sz="1600" dirty="0" smtClean="0">
              <a:latin typeface="Arial" charset="0"/>
              <a:cs typeface="Arial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 smtClean="0">
                <a:latin typeface="Arial" charset="0"/>
                <a:cs typeface="Arial" charset="0"/>
              </a:rPr>
              <a:t>		</a:t>
            </a:r>
            <a:r>
              <a:rPr lang="en-GB" altLang="en-US" sz="2000" b="1" dirty="0" smtClean="0">
                <a:latin typeface="Arial" charset="0"/>
                <a:cs typeface="Arial" charset="0"/>
              </a:rPr>
              <a:t>	</a:t>
            </a:r>
            <a:endParaRPr lang="en-GB" altLang="en-US" sz="2800" b="1" dirty="0" smtClean="0">
              <a:latin typeface="Arial" charset="0"/>
              <a:cs typeface="Arial" charset="0"/>
            </a:endParaRPr>
          </a:p>
          <a:p>
            <a:pPr>
              <a:buFontTx/>
              <a:buChar char="•"/>
              <a:defRPr/>
            </a:pPr>
            <a:endParaRPr lang="en-GB" altLang="en-US" sz="2800" b="1" dirty="0" smtClean="0">
              <a:latin typeface="Arial" charset="0"/>
              <a:cs typeface="Arial" charset="0"/>
            </a:endParaRPr>
          </a:p>
          <a:p>
            <a:pPr>
              <a:buFontTx/>
              <a:buChar char="•"/>
              <a:defRPr/>
            </a:pP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936625"/>
          </a:xfrm>
        </p:spPr>
        <p:txBody>
          <a:bodyPr/>
          <a:lstStyle/>
          <a:p>
            <a:r>
              <a:rPr lang="ru-RU" altLang="en-US" dirty="0" smtClean="0"/>
              <a:t>Будущая работа</a:t>
            </a:r>
            <a:endParaRPr lang="en-GB" altLang="en-US" dirty="0" smtClean="0"/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497387"/>
          </a:xfrm>
        </p:spPr>
        <p:txBody>
          <a:bodyPr/>
          <a:lstStyle/>
          <a:p>
            <a:pPr>
              <a:spcAft>
                <a:spcPts val="600"/>
              </a:spcAft>
              <a:buFontTx/>
              <a:buChar char="•"/>
            </a:pPr>
            <a:r>
              <a:rPr lang="ru-RU" altLang="en-US" dirty="0" smtClean="0"/>
              <a:t>Продолжение работ по обеспечению качества данных</a:t>
            </a:r>
            <a:endParaRPr lang="en-GB" altLang="en-US" dirty="0" smtClean="0"/>
          </a:p>
          <a:p>
            <a:pPr lvl="1">
              <a:spcAft>
                <a:spcPts val="600"/>
              </a:spcAft>
            </a:pPr>
            <a:r>
              <a:rPr lang="ru-RU" altLang="en-US" dirty="0" smtClean="0"/>
              <a:t>Ежегодный отчет по оценке качества </a:t>
            </a:r>
            <a:r>
              <a:rPr lang="en-GB" altLang="en-US" dirty="0" smtClean="0"/>
              <a:t>(</a:t>
            </a:r>
            <a:r>
              <a:rPr lang="ru-RU" altLang="en-US" dirty="0" err="1" smtClean="0"/>
              <a:t>Евростат</a:t>
            </a:r>
            <a:r>
              <a:rPr lang="ru-RU" altLang="en-US" dirty="0" smtClean="0"/>
              <a:t>/ЕЦБ</a:t>
            </a:r>
            <a:r>
              <a:rPr lang="en-GB" altLang="en-US" dirty="0" smtClean="0"/>
              <a:t>)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en-US" dirty="0" smtClean="0"/>
              <a:t>Статистическая поддержка, оказываемая в ходе проверки структуры системы оценки</a:t>
            </a:r>
            <a:endParaRPr lang="en-GB" altLang="en-US" dirty="0" smtClean="0"/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en-US" dirty="0" smtClean="0"/>
              <a:t>Повышение доступности системы оценки ПМД</a:t>
            </a:r>
            <a:r>
              <a:rPr lang="en-GB" altLang="en-US" dirty="0" smtClean="0"/>
              <a:t> 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ru-RU" altLang="en-US" dirty="0" smtClean="0"/>
              <a:t>Формирование сети национальных корреспондентов по ПМД</a:t>
            </a:r>
            <a:endParaRPr lang="en-GB" altLang="en-US" dirty="0" smtClean="0"/>
          </a:p>
          <a:p>
            <a:pPr>
              <a:buFontTx/>
              <a:buChar char="•"/>
            </a:pPr>
            <a:endParaRPr lang="en-GB" altLang="en-US" dirty="0" smtClean="0"/>
          </a:p>
          <a:p>
            <a:pPr>
              <a:buFontTx/>
              <a:buChar char="•"/>
            </a:pP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936625"/>
          </a:xfrm>
        </p:spPr>
        <p:txBody>
          <a:bodyPr/>
          <a:lstStyle/>
          <a:p>
            <a:r>
              <a:rPr lang="ru-RU" altLang="en-US" dirty="0" smtClean="0"/>
              <a:t>План</a:t>
            </a:r>
            <a:endParaRPr lang="en-GB" altLang="en-US" dirty="0" smtClean="0"/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065587"/>
          </a:xfrm>
        </p:spPr>
        <p:txBody>
          <a:bodyPr/>
          <a:lstStyle/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ru-RU" altLang="en-US" dirty="0" smtClean="0"/>
              <a:t>Политический контекст</a:t>
            </a:r>
            <a:endParaRPr lang="en-GB" altLang="en-US" dirty="0" smtClean="0"/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ru-RU" altLang="en-US" dirty="0" smtClean="0"/>
              <a:t>Макроэкономические исследования и </a:t>
            </a:r>
            <a:r>
              <a:rPr lang="ru-RU" altLang="en-US" dirty="0"/>
              <a:t>п</a:t>
            </a:r>
            <a:r>
              <a:rPr lang="ru-RU" altLang="en-US" dirty="0" smtClean="0"/>
              <a:t>роцедура </a:t>
            </a:r>
            <a:r>
              <a:rPr lang="ru-RU" altLang="en-US" dirty="0" smtClean="0"/>
              <a:t>макроэкономических </a:t>
            </a:r>
            <a:r>
              <a:rPr lang="ru-RU" altLang="en-US" dirty="0" smtClean="0"/>
              <a:t>дисбалансов</a:t>
            </a:r>
            <a:r>
              <a:rPr lang="en-US" altLang="en-US" dirty="0" smtClean="0"/>
              <a:t> (</a:t>
            </a:r>
            <a:r>
              <a:rPr lang="uk-UA" altLang="en-US" smtClean="0"/>
              <a:t>ПМД</a:t>
            </a:r>
            <a:r>
              <a:rPr lang="en-US" altLang="en-US" smtClean="0"/>
              <a:t>)</a:t>
            </a:r>
            <a:endParaRPr lang="en-GB" altLang="en-US" dirty="0"/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ru-RU" altLang="en-US" dirty="0" smtClean="0"/>
              <a:t>Показатели ПМД</a:t>
            </a:r>
            <a:r>
              <a:rPr lang="en-GB" altLang="en-US" dirty="0" smtClean="0"/>
              <a:t>: </a:t>
            </a:r>
            <a:r>
              <a:rPr lang="ru-RU" altLang="en-US" dirty="0"/>
              <a:t>роль </a:t>
            </a:r>
            <a:r>
              <a:rPr lang="ru-RU" altLang="en-US" dirty="0" err="1" smtClean="0"/>
              <a:t>Евростата</a:t>
            </a:r>
            <a:r>
              <a:rPr lang="ru-RU" altLang="en-US" dirty="0" smtClean="0"/>
              <a:t> в улучшении качества</a:t>
            </a:r>
            <a:endParaRPr lang="en-GB" altLang="en-US" dirty="0" smtClean="0"/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ru-RU" altLang="en-US" dirty="0" smtClean="0"/>
              <a:t>Показатели в Статистическом приложении за 2015 г.</a:t>
            </a:r>
            <a:endParaRPr lang="en-GB" altLang="en-US" dirty="0" smtClean="0"/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ru-RU" altLang="en-US" dirty="0" smtClean="0"/>
              <a:t>Будущая работа</a:t>
            </a:r>
            <a:endParaRPr lang="en-GB" altLang="en-US" dirty="0" smtClean="0"/>
          </a:p>
          <a:p>
            <a:pPr>
              <a:spcAft>
                <a:spcPts val="600"/>
              </a:spcAft>
              <a:buFontTx/>
              <a:buChar char="•"/>
              <a:defRPr/>
            </a:pPr>
            <a:endParaRPr lang="en-GB" alt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250825" y="1052513"/>
            <a:ext cx="8229600" cy="936625"/>
          </a:xfrm>
        </p:spPr>
        <p:txBody>
          <a:bodyPr/>
          <a:lstStyle/>
          <a:p>
            <a:r>
              <a:rPr lang="ru-RU" altLang="en-US" sz="2800" dirty="0" smtClean="0"/>
              <a:t>Политический контекст</a:t>
            </a:r>
            <a:r>
              <a:rPr lang="en-GB" altLang="en-US" sz="2800" dirty="0" smtClean="0"/>
              <a:t>: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4259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2000" dirty="0" smtClean="0"/>
              <a:t>Кризис экономического, финансового и суверенного долга</a:t>
            </a:r>
            <a:endParaRPr lang="en-GB" altLang="en-US" sz="2000" dirty="0" smtClean="0"/>
          </a:p>
          <a:p>
            <a:pPr marL="0" indent="0">
              <a:spcBef>
                <a:spcPct val="0"/>
              </a:spcBef>
              <a:buFontTx/>
              <a:buNone/>
            </a:pPr>
            <a:endParaRPr lang="en-GB" altLang="en-US" dirty="0" smtClean="0"/>
          </a:p>
          <a:p>
            <a:pPr marL="0" indent="0" algn="ctr">
              <a:spcBef>
                <a:spcPts val="1200"/>
              </a:spcBef>
              <a:buFontTx/>
              <a:buNone/>
            </a:pPr>
            <a:r>
              <a:rPr lang="ru-RU" altLang="en-US" sz="2000" dirty="0" smtClean="0"/>
              <a:t>Политические инициативы ЕС</a:t>
            </a:r>
            <a:r>
              <a:rPr lang="en-GB" altLang="en-US" sz="2000" dirty="0" smtClean="0"/>
              <a:t>:</a:t>
            </a:r>
          </a:p>
          <a:p>
            <a:pPr marL="0" indent="0">
              <a:buFontTx/>
              <a:buNone/>
            </a:pPr>
            <a:endParaRPr lang="en-GB" altLang="en-US" sz="1400" b="1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ru-RU" altLang="en-US" sz="2000" b="1" dirty="0" smtClean="0">
                <a:solidFill>
                  <a:srgbClr val="FF0000"/>
                </a:solidFill>
              </a:rPr>
              <a:t>Шесть регламентов ЕС о реформировании Пакта стабильности и роста (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Six-Pack Regulation</a:t>
            </a:r>
            <a:r>
              <a:rPr lang="ru-RU" altLang="en-US" sz="2000" b="1" dirty="0" smtClean="0">
                <a:solidFill>
                  <a:srgbClr val="FF0000"/>
                </a:solidFill>
              </a:rPr>
              <a:t>)</a:t>
            </a:r>
            <a:r>
              <a:rPr lang="en-GB" altLang="en-US" sz="2000" b="1" dirty="0" smtClean="0"/>
              <a:t>: </a:t>
            </a:r>
            <a:r>
              <a:rPr lang="ru-RU" altLang="en-US" sz="2000" dirty="0" smtClean="0"/>
              <a:t>улучшенная координация экономической политики и обследование</a:t>
            </a:r>
            <a:r>
              <a:rPr lang="en-GB" altLang="en-US" sz="2000" dirty="0" smtClean="0"/>
              <a:t>, </a:t>
            </a:r>
            <a:r>
              <a:rPr lang="ru-RU" altLang="en-US" sz="2000" dirty="0" smtClean="0"/>
              <a:t>включая ПМД</a:t>
            </a:r>
            <a:endParaRPr lang="en-GB" altLang="en-US" sz="2000" dirty="0" smtClean="0"/>
          </a:p>
          <a:p>
            <a:pPr marL="0" indent="0">
              <a:spcBef>
                <a:spcPct val="0"/>
              </a:spcBef>
              <a:buFontTx/>
              <a:buNone/>
            </a:pPr>
            <a:endParaRPr lang="en-GB" altLang="en-US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altLang="en-US" sz="2000" b="1" dirty="0" smtClean="0">
                <a:solidFill>
                  <a:srgbClr val="FF0000"/>
                </a:solidFill>
              </a:rPr>
              <a:t>ПМД</a:t>
            </a:r>
            <a:r>
              <a:rPr lang="en-GB" altLang="en-US" sz="2000" b="1" dirty="0" smtClean="0"/>
              <a:t>: </a:t>
            </a:r>
            <a:r>
              <a:rPr lang="ru-RU" altLang="en-US" sz="2000" dirty="0" smtClean="0"/>
              <a:t>механизм обследования</a:t>
            </a:r>
            <a:endParaRPr lang="en-GB" altLang="en-US" sz="2000" dirty="0" smtClean="0"/>
          </a:p>
          <a:p>
            <a:pPr marL="0" indent="0">
              <a:spcBef>
                <a:spcPts val="1200"/>
              </a:spcBef>
              <a:buFontTx/>
              <a:buNone/>
            </a:pPr>
            <a:r>
              <a:rPr lang="en-GB" altLang="en-US" sz="2000" b="1" dirty="0" smtClean="0"/>
              <a:t>	</a:t>
            </a:r>
            <a:r>
              <a:rPr lang="en-GB" altLang="en-US" sz="2000" dirty="0" smtClean="0"/>
              <a:t>- </a:t>
            </a:r>
            <a:r>
              <a:rPr lang="ru-RU" altLang="en-US" sz="2000" dirty="0" smtClean="0"/>
              <a:t>часть «Европейского семестра»</a:t>
            </a:r>
            <a:endParaRPr lang="en-GB" altLang="en-US" sz="2000" dirty="0" smtClean="0"/>
          </a:p>
          <a:p>
            <a:pPr marL="0" indent="0">
              <a:spcBef>
                <a:spcPts val="1200"/>
              </a:spcBef>
              <a:buFontTx/>
              <a:buNone/>
            </a:pPr>
            <a:r>
              <a:rPr lang="en-GB" altLang="en-US" sz="2000" dirty="0" smtClean="0"/>
              <a:t>	- </a:t>
            </a:r>
            <a:r>
              <a:rPr lang="ru-RU" altLang="en-US" sz="2000" dirty="0" smtClean="0"/>
              <a:t>превентивный и корректирующий рычаг</a:t>
            </a:r>
            <a:endParaRPr lang="en-GB" altLang="en-US" sz="2000" dirty="0" smtClean="0"/>
          </a:p>
          <a:p>
            <a:pPr marL="0" indent="0">
              <a:buFontTx/>
              <a:buNone/>
            </a:pPr>
            <a:endParaRPr lang="en-GB" altLang="en-US" dirty="0" smtClean="0"/>
          </a:p>
          <a:p>
            <a:pPr marL="0" indent="0">
              <a:buFontTx/>
              <a:buNone/>
            </a:pPr>
            <a:endParaRPr lang="en-GB" altLang="en-US" dirty="0" smtClean="0"/>
          </a:p>
        </p:txBody>
      </p:sp>
      <p:sp>
        <p:nvSpPr>
          <p:cNvPr id="2" name="Down Arrow 1"/>
          <p:cNvSpPr/>
          <p:nvPr/>
        </p:nvSpPr>
        <p:spPr>
          <a:xfrm>
            <a:off x="4379912" y="2268538"/>
            <a:ext cx="288925" cy="360362"/>
          </a:xfrm>
          <a:prstGeom prst="downArrow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762000"/>
            <a:ext cx="8961437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76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pPr marL="0" indent="0"/>
            <a:r>
              <a:rPr lang="ru-RU" altLang="en-US" dirty="0" smtClean="0"/>
              <a:t>Процедура </a:t>
            </a:r>
            <a:r>
              <a:rPr lang="ru-RU" altLang="en-US" dirty="0"/>
              <a:t>м</a:t>
            </a:r>
            <a:r>
              <a:rPr lang="ru-RU" altLang="en-US" dirty="0" smtClean="0"/>
              <a:t>акроэкономических дисбалансов </a:t>
            </a:r>
            <a:r>
              <a:rPr lang="en-GB" altLang="en-US" dirty="0" smtClean="0"/>
              <a:t>(</a:t>
            </a:r>
            <a:r>
              <a:rPr lang="ru-RU" altLang="en-US" dirty="0" smtClean="0"/>
              <a:t>ПМД</a:t>
            </a:r>
            <a:r>
              <a:rPr lang="en-GB" altLang="en-US" dirty="0" smtClean="0"/>
              <a:t>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229600" cy="4105275"/>
          </a:xfrm>
        </p:spPr>
        <p:txBody>
          <a:bodyPr/>
          <a:lstStyle/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Система оценки </a:t>
            </a:r>
            <a:r>
              <a:rPr lang="ru-RU" altLang="en-US" sz="2200" dirty="0" smtClean="0">
                <a:latin typeface="Arial" charset="0"/>
                <a:cs typeface="Arial" charset="0"/>
              </a:rPr>
              <a:t>соответствующих макроэкономических и </a:t>
            </a:r>
            <a:r>
              <a:rPr lang="ru-RU" altLang="en-US" sz="2200" dirty="0" err="1" smtClean="0">
                <a:latin typeface="Arial" charset="0"/>
                <a:cs typeface="Arial" charset="0"/>
              </a:rPr>
              <a:t>макрофинансовых</a:t>
            </a:r>
            <a:r>
              <a:rPr lang="ru-RU" altLang="en-US" sz="2200" dirty="0" smtClean="0">
                <a:latin typeface="Arial" charset="0"/>
                <a:cs typeface="Arial" charset="0"/>
              </a:rPr>
              <a:t> показателей</a:t>
            </a:r>
            <a:endParaRPr lang="en-GB" altLang="en-US" sz="2200" dirty="0" smtClean="0">
              <a:latin typeface="Arial" charset="0"/>
              <a:cs typeface="Arial" charset="0"/>
            </a:endParaRP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dirty="0" smtClean="0">
                <a:latin typeface="Arial" charset="0"/>
                <a:cs typeface="Arial" charset="0"/>
              </a:rPr>
              <a:t>В настоящий момент имеются 11 </a:t>
            </a:r>
            <a:r>
              <a:rPr lang="ru-RU" altLang="en-US" sz="2200" dirty="0" smtClean="0">
                <a:latin typeface="Arial" charset="0"/>
                <a:cs typeface="Arial" charset="0"/>
              </a:rPr>
              <a:t>основных </a:t>
            </a:r>
            <a:r>
              <a:rPr lang="ru-RU" altLang="en-US" sz="2200" dirty="0" smtClean="0">
                <a:latin typeface="Arial" charset="0"/>
                <a:cs typeface="Arial" charset="0"/>
              </a:rPr>
              <a:t>показателей</a:t>
            </a:r>
            <a:endParaRPr lang="en-GB" altLang="en-US" sz="2200" dirty="0" smtClean="0">
              <a:latin typeface="Arial" charset="0"/>
              <a:cs typeface="Arial" charset="0"/>
            </a:endParaRP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dirty="0" smtClean="0">
                <a:latin typeface="Arial" charset="0"/>
                <a:cs typeface="Arial" charset="0"/>
              </a:rPr>
              <a:t>Не является ни целями, </a:t>
            </a:r>
            <a:r>
              <a:rPr lang="ru-RU" altLang="en-US" sz="2200" dirty="0" smtClean="0">
                <a:latin typeface="Arial" charset="0"/>
                <a:cs typeface="Arial" charset="0"/>
              </a:rPr>
              <a:t>ни </a:t>
            </a:r>
            <a:r>
              <a:rPr lang="ru-RU" altLang="en-US" sz="2200" dirty="0" smtClean="0">
                <a:latin typeface="Arial" charset="0"/>
                <a:cs typeface="Arial" charset="0"/>
              </a:rPr>
              <a:t>инструментами </a:t>
            </a:r>
            <a:r>
              <a:rPr lang="ru-RU" altLang="en-US" sz="2200" dirty="0" smtClean="0">
                <a:latin typeface="Arial" charset="0"/>
                <a:cs typeface="Arial" charset="0"/>
              </a:rPr>
              <a:t>политики</a:t>
            </a:r>
            <a:endParaRPr lang="en-GB" altLang="en-US" sz="2200" dirty="0" smtClean="0">
              <a:latin typeface="Arial" charset="0"/>
              <a:cs typeface="Arial" charset="0"/>
            </a:endParaRP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dirty="0" smtClean="0">
                <a:latin typeface="Arial" charset="0"/>
                <a:cs typeface="Arial" charset="0"/>
              </a:rPr>
              <a:t>Дополняется экономическим заключением и специфическим опытом страны</a:t>
            </a:r>
            <a:endParaRPr lang="en-GB" altLang="en-US" sz="2200" dirty="0" smtClean="0">
              <a:latin typeface="Arial" charset="0"/>
              <a:cs typeface="Arial" charset="0"/>
            </a:endParaRP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dirty="0" smtClean="0">
                <a:latin typeface="Arial" charset="0"/>
                <a:cs typeface="Arial" charset="0"/>
              </a:rPr>
              <a:t>Пороговые значения, определенные Европейской комиссией</a:t>
            </a:r>
            <a:endParaRPr lang="en-GB" altLang="en-US" sz="2200" dirty="0" smtClean="0">
              <a:latin typeface="Arial" charset="0"/>
              <a:cs typeface="Arial" charset="0"/>
            </a:endParaRP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dirty="0" smtClean="0">
                <a:latin typeface="Arial" charset="0"/>
                <a:cs typeface="Arial" charset="0"/>
              </a:rPr>
              <a:t>Состав может развиваться с течением времени</a:t>
            </a:r>
            <a:endParaRPr lang="en-GB" altLang="en-US" sz="2200" dirty="0" smtClean="0">
              <a:latin typeface="Arial" charset="0"/>
              <a:cs typeface="Arial" charset="0"/>
            </a:endParaRP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ru-RU" altLang="en-US" sz="2200" dirty="0" smtClean="0">
                <a:latin typeface="Arial" charset="0"/>
                <a:cs typeface="Arial" charset="0"/>
              </a:rPr>
              <a:t>Ежегодные мероприятия – результаты, опубликованные в Докладе о механизме предупреждения</a:t>
            </a:r>
            <a:r>
              <a:rPr lang="en-GB" altLang="en-US" sz="2200" dirty="0" smtClean="0">
                <a:latin typeface="Arial" charset="0"/>
                <a:cs typeface="Arial" charset="0"/>
              </a:rPr>
              <a:t> (</a:t>
            </a:r>
            <a:r>
              <a:rPr lang="ru-RU" altLang="en-US" sz="2200" dirty="0" smtClean="0">
                <a:latin typeface="Arial" charset="0"/>
                <a:cs typeface="Arial" charset="0"/>
              </a:rPr>
              <a:t>ДМП</a:t>
            </a:r>
            <a:r>
              <a:rPr lang="en-GB" altLang="en-US" sz="2200" dirty="0" smtClean="0"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2"/>
          <p:cNvSpPr>
            <a:spLocks noGrp="1"/>
          </p:cNvSpPr>
          <p:nvPr>
            <p:ph type="title"/>
          </p:nvPr>
        </p:nvSpPr>
        <p:spPr>
          <a:xfrm>
            <a:off x="323850" y="1484313"/>
            <a:ext cx="8640638" cy="936625"/>
          </a:xfrm>
        </p:spPr>
        <p:txBody>
          <a:bodyPr/>
          <a:lstStyle/>
          <a:p>
            <a:pPr marL="0" indent="0"/>
            <a:r>
              <a:rPr lang="ru-RU" altLang="en-US" sz="2800" dirty="0" smtClean="0"/>
              <a:t>Процедура макроэкономических дисбалансов</a:t>
            </a:r>
            <a:endParaRPr lang="en-GB" altLang="en-US" sz="2800" dirty="0" smtClean="0"/>
          </a:p>
        </p:txBody>
      </p:sp>
      <p:sp>
        <p:nvSpPr>
          <p:cNvPr id="58371" name="Content Placeholder 1"/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381635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  <a:defRPr/>
            </a:pPr>
            <a:r>
              <a:rPr lang="ru-RU" altLang="en-US" b="1" dirty="0" smtClean="0">
                <a:solidFill>
                  <a:srgbClr val="FF0000"/>
                </a:solidFill>
              </a:rPr>
              <a:t>Доклад о механизме предупреждения </a:t>
            </a:r>
            <a:r>
              <a:rPr lang="en-GB" altLang="en-US" b="1" dirty="0" smtClean="0">
                <a:solidFill>
                  <a:srgbClr val="FF0000"/>
                </a:solidFill>
              </a:rPr>
              <a:t>(</a:t>
            </a:r>
            <a:r>
              <a:rPr lang="ru-RU" altLang="en-US" b="1" dirty="0" smtClean="0">
                <a:solidFill>
                  <a:srgbClr val="FF0000"/>
                </a:solidFill>
              </a:rPr>
              <a:t>ДМП</a:t>
            </a:r>
            <a:r>
              <a:rPr lang="en-GB" altLang="en-US" b="1" dirty="0" smtClean="0">
                <a:solidFill>
                  <a:srgbClr val="FF0000"/>
                </a:solidFill>
              </a:rPr>
              <a:t>)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ru-RU" altLang="en-US" dirty="0" smtClean="0"/>
              <a:t>Один из начальных документов по ПМД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ru-RU" altLang="en-US" dirty="0" smtClean="0"/>
              <a:t>Метод предварительного рассмотрения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ru-RU" altLang="en-US" dirty="0" smtClean="0"/>
              <a:t>Определяет страны для углубленных проверок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ru-RU" altLang="en-US" dirty="0" smtClean="0"/>
              <a:t>Система оценки </a:t>
            </a:r>
            <a:r>
              <a:rPr lang="ru-RU" altLang="en-US" dirty="0" smtClean="0"/>
              <a:t>ПМД </a:t>
            </a:r>
            <a:r>
              <a:rPr lang="da-DK" altLang="en-US" dirty="0" smtClean="0"/>
              <a:t>+ </a:t>
            </a:r>
            <a:r>
              <a:rPr lang="ru-RU" altLang="en-US" dirty="0" smtClean="0"/>
              <a:t>экономические данные</a:t>
            </a:r>
            <a:endParaRPr lang="en-GB" altLang="en-US" dirty="0" smtClean="0"/>
          </a:p>
          <a:p>
            <a:pPr>
              <a:buFontTx/>
              <a:buChar char="•"/>
              <a:defRPr/>
            </a:pPr>
            <a:endParaRPr lang="en-GB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323528" y="980728"/>
            <a:ext cx="8640960" cy="936625"/>
          </a:xfrm>
        </p:spPr>
        <p:txBody>
          <a:bodyPr/>
          <a:lstStyle/>
          <a:p>
            <a:r>
              <a:rPr lang="ru-RU" altLang="en-US" sz="2400" dirty="0" smtClean="0"/>
              <a:t>Процедура макроэкономических дисбалансов</a:t>
            </a:r>
            <a:endParaRPr lang="en-GB" altLang="en-US" sz="2400" dirty="0" smtClean="0"/>
          </a:p>
        </p:txBody>
      </p:sp>
      <p:sp>
        <p:nvSpPr>
          <p:cNvPr id="58371" name="Content Placeholder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80372"/>
          </a:xfrm>
        </p:spPr>
        <p:txBody>
          <a:bodyPr/>
          <a:lstStyle/>
          <a:p>
            <a:pPr marL="0" indent="0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ru-RU" altLang="en-US" sz="1800" b="1" dirty="0" smtClean="0">
                <a:solidFill>
                  <a:schemeClr val="tx1"/>
                </a:solidFill>
              </a:rPr>
              <a:t>Углубленные проверки 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(</a:t>
            </a:r>
            <a:r>
              <a:rPr lang="ru-RU" altLang="en-US" sz="1800" b="1" dirty="0" smtClean="0">
                <a:solidFill>
                  <a:schemeClr val="tx1"/>
                </a:solidFill>
              </a:rPr>
              <a:t>УП</a:t>
            </a:r>
            <a:r>
              <a:rPr lang="en-GB" altLang="en-US" sz="1800" b="1" dirty="0" smtClean="0">
                <a:solidFill>
                  <a:schemeClr val="tx1"/>
                </a:solidFill>
              </a:rPr>
              <a:t>)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ru-RU" altLang="en-US" sz="1600" dirty="0" smtClean="0"/>
              <a:t>Комиссия проверяет на наличие дисбаланса</a:t>
            </a:r>
            <a:r>
              <a:rPr lang="en-GB" altLang="en-US" sz="1600" dirty="0" smtClean="0"/>
              <a:t> </a:t>
            </a:r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 smtClean="0"/>
              <a:t>Дисбаланс отсутствует</a:t>
            </a:r>
            <a:endParaRPr lang="en-GB" altLang="en-US" sz="1600" b="0" dirty="0" smtClean="0"/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 smtClean="0"/>
              <a:t>Дисбаланс, требующий мониторинга и действий в сфере политики</a:t>
            </a:r>
            <a:endParaRPr lang="en-GB" altLang="en-US" sz="1600" b="0" dirty="0"/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/>
              <a:t>Дисбаланс, требующий мониторинга и </a:t>
            </a:r>
            <a:r>
              <a:rPr lang="ru-RU" altLang="en-US" sz="1600" b="0" dirty="0" smtClean="0"/>
              <a:t>решительных действий </a:t>
            </a:r>
            <a:r>
              <a:rPr lang="ru-RU" altLang="en-US" sz="1600" b="0" dirty="0"/>
              <a:t>в сфере политики</a:t>
            </a:r>
            <a:endParaRPr lang="en-GB" altLang="en-US" sz="1600" b="0" dirty="0"/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/>
              <a:t>Дисбаланс, требующий </a:t>
            </a:r>
            <a:r>
              <a:rPr lang="ru-RU" altLang="en-US" sz="1600" b="0" dirty="0" smtClean="0"/>
              <a:t>особого мониторинга </a:t>
            </a:r>
            <a:r>
              <a:rPr lang="ru-RU" altLang="en-US" sz="1600" b="0" dirty="0"/>
              <a:t>и решительных действий в сфере политики</a:t>
            </a:r>
            <a:endParaRPr lang="en-GB" altLang="en-US" sz="1600" b="0" dirty="0"/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 smtClean="0"/>
              <a:t>Чрезмерный дисбаланс</a:t>
            </a:r>
            <a:r>
              <a:rPr lang="ru-RU" altLang="en-US" sz="1600" b="0" dirty="0"/>
              <a:t>, требующий особого мониторинга и решительных действий в сфере политики</a:t>
            </a:r>
            <a:endParaRPr lang="en-GB" altLang="en-US" sz="1600" b="0" dirty="0"/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/>
              <a:t>Чрезмерный дисбаланс, требующий </a:t>
            </a:r>
            <a:r>
              <a:rPr lang="ru-RU" altLang="en-US" sz="1600" b="0" dirty="0" smtClean="0"/>
              <a:t>решительных </a:t>
            </a:r>
            <a:r>
              <a:rPr lang="ru-RU" altLang="en-US" sz="1600" b="0" dirty="0"/>
              <a:t>действий в сфере </a:t>
            </a:r>
            <a:r>
              <a:rPr lang="ru-RU" altLang="en-US" sz="1600" b="0" dirty="0" smtClean="0"/>
              <a:t>политики и активации </a:t>
            </a:r>
            <a:r>
              <a:rPr lang="ru-RU" altLang="en-US" sz="1600" b="0" dirty="0"/>
              <a:t>П</a:t>
            </a:r>
            <a:r>
              <a:rPr lang="ru-RU" altLang="en-US" sz="1600" b="0" dirty="0" smtClean="0"/>
              <a:t>роцедуры чрезмерного дисбаланса</a:t>
            </a:r>
            <a:endParaRPr lang="en-GB" altLang="en-US" sz="1600" b="0" dirty="0"/>
          </a:p>
          <a:p>
            <a:pPr lvl="1">
              <a:spcAft>
                <a:spcPts val="600"/>
              </a:spcAft>
              <a:defRPr/>
            </a:pPr>
            <a:r>
              <a:rPr lang="ru-RU" altLang="en-US" sz="1600" b="0" dirty="0" smtClean="0"/>
              <a:t>Страны, включенные в программу, не охватываются, но тщательно обследуются </a:t>
            </a:r>
            <a:endParaRPr lang="en-GB" altLang="en-US" sz="1600" b="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68313" y="1463675"/>
            <a:ext cx="8229600" cy="9366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 altLang="en-US" sz="2400" dirty="0" smtClean="0"/>
              <a:t>Система оценки общих показателей ПМД</a:t>
            </a:r>
            <a:endParaRPr lang="en-GB" altLang="en-US" sz="2400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850" y="2420938"/>
            <a:ext cx="8505825" cy="363378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1600" b="1" i="1" dirty="0" smtClean="0">
                <a:solidFill>
                  <a:srgbClr val="FF0000"/>
                </a:solidFill>
              </a:rPr>
              <a:t>Внешний дисбаланс</a:t>
            </a:r>
            <a:endParaRPr lang="en-GB" sz="1600" b="1" i="1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ru-RU" sz="1600" b="1" dirty="0" smtClean="0"/>
              <a:t>Платежный баланс</a:t>
            </a:r>
            <a:endParaRPr lang="en-GB" sz="1600" b="1" dirty="0"/>
          </a:p>
          <a:p>
            <a:pPr lvl="1" eaLnBrk="1" hangingPunct="1">
              <a:defRPr/>
            </a:pPr>
            <a:r>
              <a:rPr lang="ru-RU" sz="1600" b="0" dirty="0"/>
              <a:t>Т</a:t>
            </a:r>
            <a:r>
              <a:rPr lang="ru-RU" sz="1600" b="0" dirty="0" smtClean="0"/>
              <a:t>екущий счет</a:t>
            </a:r>
            <a:endParaRPr lang="en-GB" sz="1600" b="0" dirty="0"/>
          </a:p>
          <a:p>
            <a:pPr lvl="1" eaLnBrk="1" hangingPunct="1">
              <a:defRPr/>
            </a:pPr>
            <a:r>
              <a:rPr lang="ru-RU" sz="1600" b="0" dirty="0" smtClean="0"/>
              <a:t>Чистые зарубежные инвестиции</a:t>
            </a:r>
            <a:endParaRPr lang="en-GB" sz="1600" b="0" dirty="0"/>
          </a:p>
          <a:p>
            <a:pPr lvl="1" eaLnBrk="1" hangingPunct="1">
              <a:defRPr/>
            </a:pPr>
            <a:endParaRPr lang="en-GB" sz="1600" dirty="0"/>
          </a:p>
          <a:p>
            <a:pPr eaLnBrk="1" hangingPunct="1">
              <a:defRPr/>
            </a:pPr>
            <a:r>
              <a:rPr lang="ru-RU" sz="1600" b="1" dirty="0" smtClean="0"/>
              <a:t>Конкурентоспособность</a:t>
            </a:r>
            <a:endParaRPr lang="en-GB" sz="1600" b="1" dirty="0"/>
          </a:p>
          <a:p>
            <a:pPr lvl="1" eaLnBrk="1" hangingPunct="1">
              <a:defRPr/>
            </a:pPr>
            <a:r>
              <a:rPr lang="ru-RU" sz="1600" b="0" dirty="0" smtClean="0"/>
              <a:t>Реальный эффективный валютный </a:t>
            </a:r>
          </a:p>
          <a:p>
            <a:pPr marL="457200" lvl="1" indent="0" eaLnBrk="1" hangingPunct="1">
              <a:buNone/>
              <a:defRPr/>
            </a:pPr>
            <a:r>
              <a:rPr lang="ru-RU" sz="1600" b="0" dirty="0" smtClean="0"/>
              <a:t>курс </a:t>
            </a:r>
            <a:r>
              <a:rPr lang="en-GB" sz="1600" b="0" dirty="0" smtClean="0"/>
              <a:t>(</a:t>
            </a:r>
            <a:r>
              <a:rPr lang="ru-RU" sz="1600" b="0" dirty="0" smtClean="0"/>
              <a:t>РЭВК</a:t>
            </a:r>
            <a:r>
              <a:rPr lang="en-GB" sz="1600" b="0" dirty="0" smtClean="0"/>
              <a:t>)</a:t>
            </a:r>
            <a:endParaRPr lang="en-GB" sz="1600" b="0" dirty="0"/>
          </a:p>
          <a:p>
            <a:pPr lvl="1" eaLnBrk="1" hangingPunct="1">
              <a:defRPr/>
            </a:pPr>
            <a:r>
              <a:rPr lang="ru-RU" sz="1600" b="0" dirty="0" smtClean="0"/>
              <a:t>Доля мирового экспорта</a:t>
            </a:r>
            <a:endParaRPr lang="en-GB" sz="1600" b="0" dirty="0"/>
          </a:p>
          <a:p>
            <a:pPr lvl="1" eaLnBrk="1" hangingPunct="1">
              <a:defRPr/>
            </a:pPr>
            <a:r>
              <a:rPr lang="ru-RU" sz="1600" b="0" dirty="0" smtClean="0"/>
              <a:t>Номинальные затраты на рабочую </a:t>
            </a:r>
          </a:p>
          <a:p>
            <a:pPr lvl="1" eaLnBrk="1" hangingPunct="1">
              <a:buNone/>
              <a:defRPr/>
            </a:pPr>
            <a:r>
              <a:rPr lang="ru-RU" sz="1600" b="0" dirty="0" smtClean="0"/>
              <a:t>силу в расчете на единицу продукции</a:t>
            </a:r>
            <a:endParaRPr lang="en-GB" sz="1600" dirty="0"/>
          </a:p>
          <a:p>
            <a:pPr marL="457200" lvl="1" indent="0">
              <a:buFontTx/>
              <a:buNone/>
              <a:defRPr/>
            </a:pPr>
            <a:endParaRPr lang="en-GB" sz="1600" dirty="0"/>
          </a:p>
          <a:p>
            <a:pPr lvl="1">
              <a:defRPr/>
            </a:pPr>
            <a:endParaRPr lang="da-DK" sz="1400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854575" y="2420938"/>
            <a:ext cx="3975100" cy="34559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sz="2200">
                <a:solidFill>
                  <a:srgbClr val="0F3277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F3277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F3277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464847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ru-RU" sz="1600" i="1" dirty="0" smtClean="0">
                <a:solidFill>
                  <a:srgbClr val="FF0000"/>
                </a:solidFill>
              </a:rPr>
              <a:t>Внутренний дисбаланс</a:t>
            </a:r>
            <a:endParaRPr lang="en-GB" sz="1600" i="1" dirty="0">
              <a:solidFill>
                <a:srgbClr val="FF0000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ru-RU" sz="1600" b="0" dirty="0" smtClean="0">
                <a:solidFill>
                  <a:srgbClr val="0F5494"/>
                </a:solidFill>
              </a:rPr>
              <a:t>Индекс цен на жилье</a:t>
            </a:r>
            <a:endParaRPr lang="en-GB" sz="1600" b="0" dirty="0">
              <a:solidFill>
                <a:srgbClr val="0F5494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ru-RU" sz="1600" b="0" dirty="0" smtClean="0">
                <a:solidFill>
                  <a:srgbClr val="0F5494"/>
                </a:solidFill>
              </a:rPr>
              <a:t>Кредитный поток частного сектора</a:t>
            </a:r>
            <a:r>
              <a:rPr lang="en-GB" sz="1600" b="0" dirty="0" smtClean="0">
                <a:solidFill>
                  <a:srgbClr val="0F5494"/>
                </a:solidFill>
              </a:rPr>
              <a:t> </a:t>
            </a:r>
            <a:endParaRPr lang="en-GB" sz="1600" b="0" dirty="0">
              <a:solidFill>
                <a:srgbClr val="0F5494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ru-RU" sz="1600" b="0" dirty="0" smtClean="0">
                <a:solidFill>
                  <a:srgbClr val="0F5494"/>
                </a:solidFill>
              </a:rPr>
              <a:t>Долг частного сектора</a:t>
            </a:r>
            <a:endParaRPr lang="en-GB" sz="1600" b="0" dirty="0">
              <a:solidFill>
                <a:srgbClr val="0F5494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ru-RU" sz="1600" b="0" dirty="0" smtClean="0">
                <a:solidFill>
                  <a:srgbClr val="0F5494"/>
                </a:solidFill>
              </a:rPr>
              <a:t>Общий государственный долг</a:t>
            </a:r>
            <a:endParaRPr lang="en-GB" sz="1600" b="0" dirty="0">
              <a:solidFill>
                <a:srgbClr val="0F5494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ru-RU" sz="1600" b="0" dirty="0" smtClean="0">
                <a:solidFill>
                  <a:srgbClr val="0F5494"/>
                </a:solidFill>
              </a:rPr>
              <a:t>Уровень безработицы</a:t>
            </a:r>
            <a:r>
              <a:rPr lang="en-GB" sz="1600" dirty="0" smtClean="0">
                <a:solidFill>
                  <a:srgbClr val="0F5494"/>
                </a:solidFill>
              </a:rPr>
              <a:t> </a:t>
            </a:r>
            <a:endParaRPr lang="en-GB" sz="1600" dirty="0">
              <a:solidFill>
                <a:srgbClr val="0F5494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GB" sz="1600" b="0" dirty="0" smtClean="0"/>
              <a:t>                     +</a:t>
            </a: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ru-RU" sz="1600" b="0" dirty="0" smtClean="0">
                <a:solidFill>
                  <a:srgbClr val="0F5494"/>
                </a:solidFill>
              </a:rPr>
              <a:t>Общая сумма обязательств финансового сектора</a:t>
            </a:r>
            <a:endParaRPr lang="en-GB" sz="1600" b="0" dirty="0">
              <a:solidFill>
                <a:srgbClr val="0F5494"/>
              </a:solidFill>
            </a:endParaRPr>
          </a:p>
          <a:p>
            <a:pPr marL="457200" lvl="1" indent="0" eaLnBrk="1" hangingPunct="1">
              <a:buClr>
                <a:srgbClr val="0F5494"/>
              </a:buClr>
              <a:buFontTx/>
              <a:buNone/>
              <a:defRPr/>
            </a:pPr>
            <a:r>
              <a:rPr lang="en-GB" sz="1400" b="0" i="1" dirty="0" smtClean="0">
                <a:solidFill>
                  <a:srgbClr val="0F5494"/>
                </a:solidFill>
              </a:rPr>
              <a:t>  (</a:t>
            </a:r>
            <a:r>
              <a:rPr lang="ru-RU" sz="1400" b="0" i="1" dirty="0" smtClean="0">
                <a:solidFill>
                  <a:srgbClr val="0F5494"/>
                </a:solidFill>
              </a:rPr>
              <a:t>с момента второго проведения мероприятий</a:t>
            </a:r>
            <a:r>
              <a:rPr lang="en-GB" sz="1400" b="0" i="1" dirty="0" smtClean="0">
                <a:solidFill>
                  <a:srgbClr val="0F5494"/>
                </a:solidFill>
              </a:rPr>
              <a:t>)</a:t>
            </a:r>
            <a:endParaRPr lang="en-GB" sz="1400" b="0" i="1" dirty="0">
              <a:solidFill>
                <a:srgbClr val="0F5494"/>
              </a:solidFill>
            </a:endParaRPr>
          </a:p>
          <a:p>
            <a:pPr lvl="1">
              <a:defRPr/>
            </a:pPr>
            <a:endParaRPr lang="en-GB" sz="16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466726" y="1052513"/>
            <a:ext cx="8404228" cy="5514975"/>
            <a:chOff x="294" y="663"/>
            <a:chExt cx="5294" cy="347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95" y="663"/>
              <a:ext cx="5274" cy="3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294" y="682"/>
              <a:ext cx="5275" cy="3020"/>
              <a:chOff x="294" y="682"/>
              <a:chExt cx="5275" cy="3020"/>
            </a:xfrm>
          </p:grpSpPr>
          <p:sp>
            <p:nvSpPr>
              <p:cNvPr id="5883" name="Rectangle 5"/>
              <p:cNvSpPr>
                <a:spLocks noChangeArrowheads="1"/>
              </p:cNvSpPr>
              <p:nvPr/>
            </p:nvSpPr>
            <p:spPr bwMode="auto">
              <a:xfrm>
                <a:off x="295" y="753"/>
                <a:ext cx="5274" cy="619"/>
              </a:xfrm>
              <a:prstGeom prst="rect">
                <a:avLst/>
              </a:prstGeom>
              <a:solidFill>
                <a:srgbClr val="EBDE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84" name="Rectangle 6"/>
              <p:cNvSpPr>
                <a:spLocks noChangeArrowheads="1"/>
              </p:cNvSpPr>
              <p:nvPr/>
            </p:nvSpPr>
            <p:spPr bwMode="auto">
              <a:xfrm>
                <a:off x="295" y="1367"/>
                <a:ext cx="5274" cy="85"/>
              </a:xfrm>
              <a:prstGeom prst="rect">
                <a:avLst/>
              </a:prstGeom>
              <a:solidFill>
                <a:srgbClr val="D6B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85" name="Line 7"/>
              <p:cNvSpPr>
                <a:spLocks noChangeShapeType="1"/>
              </p:cNvSpPr>
              <p:nvPr/>
            </p:nvSpPr>
            <p:spPr bwMode="auto">
              <a:xfrm>
                <a:off x="1107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86" name="Rectangle 8"/>
              <p:cNvSpPr>
                <a:spLocks noChangeArrowheads="1"/>
              </p:cNvSpPr>
              <p:nvPr/>
            </p:nvSpPr>
            <p:spPr bwMode="auto">
              <a:xfrm>
                <a:off x="1107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87" name="Line 9"/>
              <p:cNvSpPr>
                <a:spLocks noChangeShapeType="1"/>
              </p:cNvSpPr>
              <p:nvPr/>
            </p:nvSpPr>
            <p:spPr bwMode="auto">
              <a:xfrm>
                <a:off x="1107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88" name="Rectangle 10"/>
              <p:cNvSpPr>
                <a:spLocks noChangeArrowheads="1"/>
              </p:cNvSpPr>
              <p:nvPr/>
            </p:nvSpPr>
            <p:spPr bwMode="auto">
              <a:xfrm>
                <a:off x="1107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89" name="Line 11"/>
              <p:cNvSpPr>
                <a:spLocks noChangeShapeType="1"/>
              </p:cNvSpPr>
              <p:nvPr/>
            </p:nvSpPr>
            <p:spPr bwMode="auto">
              <a:xfrm>
                <a:off x="1107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0" name="Rectangle 12"/>
              <p:cNvSpPr>
                <a:spLocks noChangeArrowheads="1"/>
              </p:cNvSpPr>
              <p:nvPr/>
            </p:nvSpPr>
            <p:spPr bwMode="auto">
              <a:xfrm>
                <a:off x="1107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1" name="Line 13"/>
              <p:cNvSpPr>
                <a:spLocks noChangeShapeType="1"/>
              </p:cNvSpPr>
              <p:nvPr/>
            </p:nvSpPr>
            <p:spPr bwMode="auto">
              <a:xfrm>
                <a:off x="1107" y="1386"/>
                <a:ext cx="10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2" name="Rectangle 14"/>
              <p:cNvSpPr>
                <a:spLocks noChangeArrowheads="1"/>
              </p:cNvSpPr>
              <p:nvPr/>
            </p:nvSpPr>
            <p:spPr bwMode="auto">
              <a:xfrm>
                <a:off x="1107" y="1386"/>
                <a:ext cx="10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3" name="Line 15"/>
              <p:cNvSpPr>
                <a:spLocks noChangeShapeType="1"/>
              </p:cNvSpPr>
              <p:nvPr/>
            </p:nvSpPr>
            <p:spPr bwMode="auto">
              <a:xfrm>
                <a:off x="1107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4" name="Rectangle 16"/>
              <p:cNvSpPr>
                <a:spLocks noChangeArrowheads="1"/>
              </p:cNvSpPr>
              <p:nvPr/>
            </p:nvSpPr>
            <p:spPr bwMode="auto">
              <a:xfrm>
                <a:off x="1107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5" name="Line 17"/>
              <p:cNvSpPr>
                <a:spLocks noChangeShapeType="1"/>
              </p:cNvSpPr>
              <p:nvPr/>
            </p:nvSpPr>
            <p:spPr bwMode="auto">
              <a:xfrm>
                <a:off x="2094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6" name="Rectangle 18"/>
              <p:cNvSpPr>
                <a:spLocks noChangeArrowheads="1"/>
              </p:cNvSpPr>
              <p:nvPr/>
            </p:nvSpPr>
            <p:spPr bwMode="auto">
              <a:xfrm>
                <a:off x="2094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7" name="Line 19"/>
              <p:cNvSpPr>
                <a:spLocks noChangeShapeType="1"/>
              </p:cNvSpPr>
              <p:nvPr/>
            </p:nvSpPr>
            <p:spPr bwMode="auto">
              <a:xfrm>
                <a:off x="2094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8" name="Rectangle 20"/>
              <p:cNvSpPr>
                <a:spLocks noChangeArrowheads="1"/>
              </p:cNvSpPr>
              <p:nvPr/>
            </p:nvSpPr>
            <p:spPr bwMode="auto">
              <a:xfrm>
                <a:off x="2094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99" name="Line 21"/>
              <p:cNvSpPr>
                <a:spLocks noChangeShapeType="1"/>
              </p:cNvSpPr>
              <p:nvPr/>
            </p:nvSpPr>
            <p:spPr bwMode="auto">
              <a:xfrm>
                <a:off x="2094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0" name="Rectangle 22"/>
              <p:cNvSpPr>
                <a:spLocks noChangeArrowheads="1"/>
              </p:cNvSpPr>
              <p:nvPr/>
            </p:nvSpPr>
            <p:spPr bwMode="auto">
              <a:xfrm>
                <a:off x="2094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1" name="Line 23"/>
              <p:cNvSpPr>
                <a:spLocks noChangeShapeType="1"/>
              </p:cNvSpPr>
              <p:nvPr/>
            </p:nvSpPr>
            <p:spPr bwMode="auto">
              <a:xfrm>
                <a:off x="2094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2" name="Rectangle 24"/>
              <p:cNvSpPr>
                <a:spLocks noChangeArrowheads="1"/>
              </p:cNvSpPr>
              <p:nvPr/>
            </p:nvSpPr>
            <p:spPr bwMode="auto">
              <a:xfrm>
                <a:off x="2094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3" name="Line 25"/>
              <p:cNvSpPr>
                <a:spLocks noChangeShapeType="1"/>
              </p:cNvSpPr>
              <p:nvPr/>
            </p:nvSpPr>
            <p:spPr bwMode="auto">
              <a:xfrm>
                <a:off x="2094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4" name="Rectangle 26"/>
              <p:cNvSpPr>
                <a:spLocks noChangeArrowheads="1"/>
              </p:cNvSpPr>
              <p:nvPr/>
            </p:nvSpPr>
            <p:spPr bwMode="auto">
              <a:xfrm>
                <a:off x="2094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5" name="Line 27"/>
              <p:cNvSpPr>
                <a:spLocks noChangeShapeType="1"/>
              </p:cNvSpPr>
              <p:nvPr/>
            </p:nvSpPr>
            <p:spPr bwMode="auto">
              <a:xfrm>
                <a:off x="3194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6" name="Rectangle 28"/>
              <p:cNvSpPr>
                <a:spLocks noChangeArrowheads="1"/>
              </p:cNvSpPr>
              <p:nvPr/>
            </p:nvSpPr>
            <p:spPr bwMode="auto">
              <a:xfrm>
                <a:off x="3194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7" name="Line 29"/>
              <p:cNvSpPr>
                <a:spLocks noChangeShapeType="1"/>
              </p:cNvSpPr>
              <p:nvPr/>
            </p:nvSpPr>
            <p:spPr bwMode="auto">
              <a:xfrm>
                <a:off x="3194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8" name="Rectangle 30"/>
              <p:cNvSpPr>
                <a:spLocks noChangeArrowheads="1"/>
              </p:cNvSpPr>
              <p:nvPr/>
            </p:nvSpPr>
            <p:spPr bwMode="auto">
              <a:xfrm>
                <a:off x="3194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09" name="Line 31"/>
              <p:cNvSpPr>
                <a:spLocks noChangeShapeType="1"/>
              </p:cNvSpPr>
              <p:nvPr/>
            </p:nvSpPr>
            <p:spPr bwMode="auto">
              <a:xfrm>
                <a:off x="3194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0" name="Rectangle 32"/>
              <p:cNvSpPr>
                <a:spLocks noChangeArrowheads="1"/>
              </p:cNvSpPr>
              <p:nvPr/>
            </p:nvSpPr>
            <p:spPr bwMode="auto">
              <a:xfrm>
                <a:off x="3194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1" name="Line 33"/>
              <p:cNvSpPr>
                <a:spLocks noChangeShapeType="1"/>
              </p:cNvSpPr>
              <p:nvPr/>
            </p:nvSpPr>
            <p:spPr bwMode="auto">
              <a:xfrm>
                <a:off x="3194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2" name="Rectangle 34"/>
              <p:cNvSpPr>
                <a:spLocks noChangeArrowheads="1"/>
              </p:cNvSpPr>
              <p:nvPr/>
            </p:nvSpPr>
            <p:spPr bwMode="auto">
              <a:xfrm>
                <a:off x="3194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3" name="Line 35"/>
              <p:cNvSpPr>
                <a:spLocks noChangeShapeType="1"/>
              </p:cNvSpPr>
              <p:nvPr/>
            </p:nvSpPr>
            <p:spPr bwMode="auto">
              <a:xfrm>
                <a:off x="3194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4" name="Rectangle 36"/>
              <p:cNvSpPr>
                <a:spLocks noChangeArrowheads="1"/>
              </p:cNvSpPr>
              <p:nvPr/>
            </p:nvSpPr>
            <p:spPr bwMode="auto">
              <a:xfrm>
                <a:off x="3194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5" name="Line 37"/>
              <p:cNvSpPr>
                <a:spLocks noChangeShapeType="1"/>
              </p:cNvSpPr>
              <p:nvPr/>
            </p:nvSpPr>
            <p:spPr bwMode="auto">
              <a:xfrm>
                <a:off x="3567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6" name="Rectangle 38"/>
              <p:cNvSpPr>
                <a:spLocks noChangeArrowheads="1"/>
              </p:cNvSpPr>
              <p:nvPr/>
            </p:nvSpPr>
            <p:spPr bwMode="auto">
              <a:xfrm>
                <a:off x="3567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7" name="Line 39"/>
              <p:cNvSpPr>
                <a:spLocks noChangeShapeType="1"/>
              </p:cNvSpPr>
              <p:nvPr/>
            </p:nvSpPr>
            <p:spPr bwMode="auto">
              <a:xfrm>
                <a:off x="3567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8" name="Rectangle 40"/>
              <p:cNvSpPr>
                <a:spLocks noChangeArrowheads="1"/>
              </p:cNvSpPr>
              <p:nvPr/>
            </p:nvSpPr>
            <p:spPr bwMode="auto">
              <a:xfrm>
                <a:off x="3567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19" name="Line 41"/>
              <p:cNvSpPr>
                <a:spLocks noChangeShapeType="1"/>
              </p:cNvSpPr>
              <p:nvPr/>
            </p:nvSpPr>
            <p:spPr bwMode="auto">
              <a:xfrm>
                <a:off x="3567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0" name="Rectangle 42"/>
              <p:cNvSpPr>
                <a:spLocks noChangeArrowheads="1"/>
              </p:cNvSpPr>
              <p:nvPr/>
            </p:nvSpPr>
            <p:spPr bwMode="auto">
              <a:xfrm>
                <a:off x="3567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1" name="Line 43"/>
              <p:cNvSpPr>
                <a:spLocks noChangeShapeType="1"/>
              </p:cNvSpPr>
              <p:nvPr/>
            </p:nvSpPr>
            <p:spPr bwMode="auto">
              <a:xfrm>
                <a:off x="3567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2" name="Rectangle 44"/>
              <p:cNvSpPr>
                <a:spLocks noChangeArrowheads="1"/>
              </p:cNvSpPr>
              <p:nvPr/>
            </p:nvSpPr>
            <p:spPr bwMode="auto">
              <a:xfrm>
                <a:off x="3567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3" name="Line 45"/>
              <p:cNvSpPr>
                <a:spLocks noChangeShapeType="1"/>
              </p:cNvSpPr>
              <p:nvPr/>
            </p:nvSpPr>
            <p:spPr bwMode="auto">
              <a:xfrm>
                <a:off x="3567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4" name="Rectangle 46"/>
              <p:cNvSpPr>
                <a:spLocks noChangeArrowheads="1"/>
              </p:cNvSpPr>
              <p:nvPr/>
            </p:nvSpPr>
            <p:spPr bwMode="auto">
              <a:xfrm>
                <a:off x="3567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5" name="Line 47"/>
              <p:cNvSpPr>
                <a:spLocks noChangeShapeType="1"/>
              </p:cNvSpPr>
              <p:nvPr/>
            </p:nvSpPr>
            <p:spPr bwMode="auto">
              <a:xfrm>
                <a:off x="3940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6" name="Rectangle 48"/>
              <p:cNvSpPr>
                <a:spLocks noChangeArrowheads="1"/>
              </p:cNvSpPr>
              <p:nvPr/>
            </p:nvSpPr>
            <p:spPr bwMode="auto">
              <a:xfrm>
                <a:off x="3940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7" name="Line 49"/>
              <p:cNvSpPr>
                <a:spLocks noChangeShapeType="1"/>
              </p:cNvSpPr>
              <p:nvPr/>
            </p:nvSpPr>
            <p:spPr bwMode="auto">
              <a:xfrm>
                <a:off x="3940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8" name="Rectangle 50"/>
              <p:cNvSpPr>
                <a:spLocks noChangeArrowheads="1"/>
              </p:cNvSpPr>
              <p:nvPr/>
            </p:nvSpPr>
            <p:spPr bwMode="auto">
              <a:xfrm>
                <a:off x="3940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29" name="Line 51"/>
              <p:cNvSpPr>
                <a:spLocks noChangeShapeType="1"/>
              </p:cNvSpPr>
              <p:nvPr/>
            </p:nvSpPr>
            <p:spPr bwMode="auto">
              <a:xfrm>
                <a:off x="3940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0" name="Rectangle 52"/>
              <p:cNvSpPr>
                <a:spLocks noChangeArrowheads="1"/>
              </p:cNvSpPr>
              <p:nvPr/>
            </p:nvSpPr>
            <p:spPr bwMode="auto">
              <a:xfrm>
                <a:off x="3940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1" name="Line 53"/>
              <p:cNvSpPr>
                <a:spLocks noChangeShapeType="1"/>
              </p:cNvSpPr>
              <p:nvPr/>
            </p:nvSpPr>
            <p:spPr bwMode="auto">
              <a:xfrm>
                <a:off x="3940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2" name="Rectangle 54"/>
              <p:cNvSpPr>
                <a:spLocks noChangeArrowheads="1"/>
              </p:cNvSpPr>
              <p:nvPr/>
            </p:nvSpPr>
            <p:spPr bwMode="auto">
              <a:xfrm>
                <a:off x="3940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3" name="Line 55"/>
              <p:cNvSpPr>
                <a:spLocks noChangeShapeType="1"/>
              </p:cNvSpPr>
              <p:nvPr/>
            </p:nvSpPr>
            <p:spPr bwMode="auto">
              <a:xfrm>
                <a:off x="3940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4" name="Rectangle 56"/>
              <p:cNvSpPr>
                <a:spLocks noChangeArrowheads="1"/>
              </p:cNvSpPr>
              <p:nvPr/>
            </p:nvSpPr>
            <p:spPr bwMode="auto">
              <a:xfrm>
                <a:off x="3940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5" name="Line 57"/>
              <p:cNvSpPr>
                <a:spLocks noChangeShapeType="1"/>
              </p:cNvSpPr>
              <p:nvPr/>
            </p:nvSpPr>
            <p:spPr bwMode="auto">
              <a:xfrm>
                <a:off x="4313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6" name="Rectangle 58"/>
              <p:cNvSpPr>
                <a:spLocks noChangeArrowheads="1"/>
              </p:cNvSpPr>
              <p:nvPr/>
            </p:nvSpPr>
            <p:spPr bwMode="auto">
              <a:xfrm>
                <a:off x="4313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7" name="Line 59"/>
              <p:cNvSpPr>
                <a:spLocks noChangeShapeType="1"/>
              </p:cNvSpPr>
              <p:nvPr/>
            </p:nvSpPr>
            <p:spPr bwMode="auto">
              <a:xfrm>
                <a:off x="4313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8" name="Rectangle 60"/>
              <p:cNvSpPr>
                <a:spLocks noChangeArrowheads="1"/>
              </p:cNvSpPr>
              <p:nvPr/>
            </p:nvSpPr>
            <p:spPr bwMode="auto">
              <a:xfrm>
                <a:off x="4313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39" name="Line 61"/>
              <p:cNvSpPr>
                <a:spLocks noChangeShapeType="1"/>
              </p:cNvSpPr>
              <p:nvPr/>
            </p:nvSpPr>
            <p:spPr bwMode="auto">
              <a:xfrm>
                <a:off x="4313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0" name="Rectangle 62"/>
              <p:cNvSpPr>
                <a:spLocks noChangeArrowheads="1"/>
              </p:cNvSpPr>
              <p:nvPr/>
            </p:nvSpPr>
            <p:spPr bwMode="auto">
              <a:xfrm>
                <a:off x="4313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1" name="Line 63"/>
              <p:cNvSpPr>
                <a:spLocks noChangeShapeType="1"/>
              </p:cNvSpPr>
              <p:nvPr/>
            </p:nvSpPr>
            <p:spPr bwMode="auto">
              <a:xfrm>
                <a:off x="4313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2" name="Rectangle 64"/>
              <p:cNvSpPr>
                <a:spLocks noChangeArrowheads="1"/>
              </p:cNvSpPr>
              <p:nvPr/>
            </p:nvSpPr>
            <p:spPr bwMode="auto">
              <a:xfrm>
                <a:off x="4313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3" name="Line 65"/>
              <p:cNvSpPr>
                <a:spLocks noChangeShapeType="1"/>
              </p:cNvSpPr>
              <p:nvPr/>
            </p:nvSpPr>
            <p:spPr bwMode="auto">
              <a:xfrm>
                <a:off x="4313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4" name="Rectangle 66"/>
              <p:cNvSpPr>
                <a:spLocks noChangeArrowheads="1"/>
              </p:cNvSpPr>
              <p:nvPr/>
            </p:nvSpPr>
            <p:spPr bwMode="auto">
              <a:xfrm>
                <a:off x="4313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5" name="Line 67"/>
              <p:cNvSpPr>
                <a:spLocks noChangeShapeType="1"/>
              </p:cNvSpPr>
              <p:nvPr/>
            </p:nvSpPr>
            <p:spPr bwMode="auto">
              <a:xfrm>
                <a:off x="4686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6" name="Rectangle 68"/>
              <p:cNvSpPr>
                <a:spLocks noChangeArrowheads="1"/>
              </p:cNvSpPr>
              <p:nvPr/>
            </p:nvSpPr>
            <p:spPr bwMode="auto">
              <a:xfrm>
                <a:off x="4686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7" name="Line 69"/>
              <p:cNvSpPr>
                <a:spLocks noChangeShapeType="1"/>
              </p:cNvSpPr>
              <p:nvPr/>
            </p:nvSpPr>
            <p:spPr bwMode="auto">
              <a:xfrm>
                <a:off x="4686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8" name="Rectangle 70"/>
              <p:cNvSpPr>
                <a:spLocks noChangeArrowheads="1"/>
              </p:cNvSpPr>
              <p:nvPr/>
            </p:nvSpPr>
            <p:spPr bwMode="auto">
              <a:xfrm>
                <a:off x="4686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49" name="Line 71"/>
              <p:cNvSpPr>
                <a:spLocks noChangeShapeType="1"/>
              </p:cNvSpPr>
              <p:nvPr/>
            </p:nvSpPr>
            <p:spPr bwMode="auto">
              <a:xfrm>
                <a:off x="4686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0" name="Rectangle 72"/>
              <p:cNvSpPr>
                <a:spLocks noChangeArrowheads="1"/>
              </p:cNvSpPr>
              <p:nvPr/>
            </p:nvSpPr>
            <p:spPr bwMode="auto">
              <a:xfrm>
                <a:off x="4686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1" name="Line 73"/>
              <p:cNvSpPr>
                <a:spLocks noChangeShapeType="1"/>
              </p:cNvSpPr>
              <p:nvPr/>
            </p:nvSpPr>
            <p:spPr bwMode="auto">
              <a:xfrm>
                <a:off x="4686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2" name="Rectangle 74"/>
              <p:cNvSpPr>
                <a:spLocks noChangeArrowheads="1"/>
              </p:cNvSpPr>
              <p:nvPr/>
            </p:nvSpPr>
            <p:spPr bwMode="auto">
              <a:xfrm>
                <a:off x="4686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3" name="Line 75"/>
              <p:cNvSpPr>
                <a:spLocks noChangeShapeType="1"/>
              </p:cNvSpPr>
              <p:nvPr/>
            </p:nvSpPr>
            <p:spPr bwMode="auto">
              <a:xfrm>
                <a:off x="4686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4" name="Rectangle 76"/>
              <p:cNvSpPr>
                <a:spLocks noChangeArrowheads="1"/>
              </p:cNvSpPr>
              <p:nvPr/>
            </p:nvSpPr>
            <p:spPr bwMode="auto">
              <a:xfrm>
                <a:off x="4686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5" name="Line 77"/>
              <p:cNvSpPr>
                <a:spLocks noChangeShapeType="1"/>
              </p:cNvSpPr>
              <p:nvPr/>
            </p:nvSpPr>
            <p:spPr bwMode="auto">
              <a:xfrm>
                <a:off x="5196" y="137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6" name="Rectangle 78"/>
              <p:cNvSpPr>
                <a:spLocks noChangeArrowheads="1"/>
              </p:cNvSpPr>
              <p:nvPr/>
            </p:nvSpPr>
            <p:spPr bwMode="auto">
              <a:xfrm>
                <a:off x="5196" y="1372"/>
                <a:ext cx="2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7" name="Line 79"/>
              <p:cNvSpPr>
                <a:spLocks noChangeShapeType="1"/>
              </p:cNvSpPr>
              <p:nvPr/>
            </p:nvSpPr>
            <p:spPr bwMode="auto">
              <a:xfrm>
                <a:off x="5196" y="13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8" name="Rectangle 80"/>
              <p:cNvSpPr>
                <a:spLocks noChangeArrowheads="1"/>
              </p:cNvSpPr>
              <p:nvPr/>
            </p:nvSpPr>
            <p:spPr bwMode="auto">
              <a:xfrm>
                <a:off x="5196" y="1377"/>
                <a:ext cx="19" cy="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59" name="Line 81"/>
              <p:cNvSpPr>
                <a:spLocks noChangeShapeType="1"/>
              </p:cNvSpPr>
              <p:nvPr/>
            </p:nvSpPr>
            <p:spPr bwMode="auto">
              <a:xfrm>
                <a:off x="5196" y="1381"/>
                <a:ext cx="14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0" name="Rectangle 82"/>
              <p:cNvSpPr>
                <a:spLocks noChangeArrowheads="1"/>
              </p:cNvSpPr>
              <p:nvPr/>
            </p:nvSpPr>
            <p:spPr bwMode="auto">
              <a:xfrm>
                <a:off x="5196" y="1381"/>
                <a:ext cx="14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1" name="Line 83"/>
              <p:cNvSpPr>
                <a:spLocks noChangeShapeType="1"/>
              </p:cNvSpPr>
              <p:nvPr/>
            </p:nvSpPr>
            <p:spPr bwMode="auto">
              <a:xfrm>
                <a:off x="5196" y="1386"/>
                <a:ext cx="9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2" name="Rectangle 84"/>
              <p:cNvSpPr>
                <a:spLocks noChangeArrowheads="1"/>
              </p:cNvSpPr>
              <p:nvPr/>
            </p:nvSpPr>
            <p:spPr bwMode="auto">
              <a:xfrm>
                <a:off x="5196" y="1386"/>
                <a:ext cx="9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3" name="Line 85"/>
              <p:cNvSpPr>
                <a:spLocks noChangeShapeType="1"/>
              </p:cNvSpPr>
              <p:nvPr/>
            </p:nvSpPr>
            <p:spPr bwMode="auto">
              <a:xfrm>
                <a:off x="5196" y="1391"/>
                <a:ext cx="5" cy="0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4" name="Rectangle 86"/>
              <p:cNvSpPr>
                <a:spLocks noChangeArrowheads="1"/>
              </p:cNvSpPr>
              <p:nvPr/>
            </p:nvSpPr>
            <p:spPr bwMode="auto">
              <a:xfrm>
                <a:off x="5196" y="1391"/>
                <a:ext cx="5" cy="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5" name="Rectangle 87"/>
              <p:cNvSpPr>
                <a:spLocks noChangeArrowheads="1"/>
              </p:cNvSpPr>
              <p:nvPr/>
            </p:nvSpPr>
            <p:spPr bwMode="auto">
              <a:xfrm>
                <a:off x="2089" y="1448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6" name="Rectangle 88"/>
              <p:cNvSpPr>
                <a:spLocks noChangeArrowheads="1"/>
              </p:cNvSpPr>
              <p:nvPr/>
            </p:nvSpPr>
            <p:spPr bwMode="auto">
              <a:xfrm>
                <a:off x="3935" y="1448"/>
                <a:ext cx="751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7" name="Rectangle 89"/>
              <p:cNvSpPr>
                <a:spLocks noChangeArrowheads="1"/>
              </p:cNvSpPr>
              <p:nvPr/>
            </p:nvSpPr>
            <p:spPr bwMode="auto">
              <a:xfrm>
                <a:off x="1102" y="1528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8" name="Rectangle 90"/>
              <p:cNvSpPr>
                <a:spLocks noChangeArrowheads="1"/>
              </p:cNvSpPr>
              <p:nvPr/>
            </p:nvSpPr>
            <p:spPr bwMode="auto">
              <a:xfrm>
                <a:off x="2599" y="1528"/>
                <a:ext cx="37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69" name="Rectangle 91"/>
              <p:cNvSpPr>
                <a:spLocks noChangeArrowheads="1"/>
              </p:cNvSpPr>
              <p:nvPr/>
            </p:nvSpPr>
            <p:spPr bwMode="auto">
              <a:xfrm>
                <a:off x="4681" y="1528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0" name="Rectangle 92"/>
              <p:cNvSpPr>
                <a:spLocks noChangeArrowheads="1"/>
              </p:cNvSpPr>
              <p:nvPr/>
            </p:nvSpPr>
            <p:spPr bwMode="auto">
              <a:xfrm>
                <a:off x="1102" y="1608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1" name="Rectangle 93"/>
              <p:cNvSpPr>
                <a:spLocks noChangeArrowheads="1"/>
              </p:cNvSpPr>
              <p:nvPr/>
            </p:nvSpPr>
            <p:spPr bwMode="auto">
              <a:xfrm>
                <a:off x="2089" y="1608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2" name="Rectangle 94"/>
              <p:cNvSpPr>
                <a:spLocks noChangeArrowheads="1"/>
              </p:cNvSpPr>
              <p:nvPr/>
            </p:nvSpPr>
            <p:spPr bwMode="auto">
              <a:xfrm>
                <a:off x="592" y="1689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3" name="Rectangle 95"/>
              <p:cNvSpPr>
                <a:spLocks noChangeArrowheads="1"/>
              </p:cNvSpPr>
              <p:nvPr/>
            </p:nvSpPr>
            <p:spPr bwMode="auto">
              <a:xfrm>
                <a:off x="2089" y="1689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4" name="Rectangle 96"/>
              <p:cNvSpPr>
                <a:spLocks noChangeArrowheads="1"/>
              </p:cNvSpPr>
              <p:nvPr/>
            </p:nvSpPr>
            <p:spPr bwMode="auto">
              <a:xfrm>
                <a:off x="3935" y="1689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5" name="Rectangle 97"/>
              <p:cNvSpPr>
                <a:spLocks noChangeArrowheads="1"/>
              </p:cNvSpPr>
              <p:nvPr/>
            </p:nvSpPr>
            <p:spPr bwMode="auto">
              <a:xfrm>
                <a:off x="592" y="1769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6" name="Rectangle 98"/>
              <p:cNvSpPr>
                <a:spLocks noChangeArrowheads="1"/>
              </p:cNvSpPr>
              <p:nvPr/>
            </p:nvSpPr>
            <p:spPr bwMode="auto">
              <a:xfrm>
                <a:off x="2089" y="1769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7" name="Rectangle 99"/>
              <p:cNvSpPr>
                <a:spLocks noChangeArrowheads="1"/>
              </p:cNvSpPr>
              <p:nvPr/>
            </p:nvSpPr>
            <p:spPr bwMode="auto">
              <a:xfrm>
                <a:off x="4308" y="1769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8" name="Rectangle 100"/>
              <p:cNvSpPr>
                <a:spLocks noChangeArrowheads="1"/>
              </p:cNvSpPr>
              <p:nvPr/>
            </p:nvSpPr>
            <p:spPr bwMode="auto">
              <a:xfrm>
                <a:off x="1102" y="1849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79" name="Rectangle 101"/>
              <p:cNvSpPr>
                <a:spLocks noChangeArrowheads="1"/>
              </p:cNvSpPr>
              <p:nvPr/>
            </p:nvSpPr>
            <p:spPr bwMode="auto">
              <a:xfrm>
                <a:off x="2599" y="1849"/>
                <a:ext cx="37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0" name="Rectangle 102"/>
              <p:cNvSpPr>
                <a:spLocks noChangeArrowheads="1"/>
              </p:cNvSpPr>
              <p:nvPr/>
            </p:nvSpPr>
            <p:spPr bwMode="auto">
              <a:xfrm>
                <a:off x="3189" y="1849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1" name="Rectangle 103"/>
              <p:cNvSpPr>
                <a:spLocks noChangeArrowheads="1"/>
              </p:cNvSpPr>
              <p:nvPr/>
            </p:nvSpPr>
            <p:spPr bwMode="auto">
              <a:xfrm>
                <a:off x="4681" y="1849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2" name="Rectangle 104"/>
              <p:cNvSpPr>
                <a:spLocks noChangeArrowheads="1"/>
              </p:cNvSpPr>
              <p:nvPr/>
            </p:nvSpPr>
            <p:spPr bwMode="auto">
              <a:xfrm>
                <a:off x="1102" y="1930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3" name="Rectangle 105"/>
              <p:cNvSpPr>
                <a:spLocks noChangeArrowheads="1"/>
              </p:cNvSpPr>
              <p:nvPr/>
            </p:nvSpPr>
            <p:spPr bwMode="auto">
              <a:xfrm>
                <a:off x="3935" y="1930"/>
                <a:ext cx="1006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4" name="Rectangle 106"/>
              <p:cNvSpPr>
                <a:spLocks noChangeArrowheads="1"/>
              </p:cNvSpPr>
              <p:nvPr/>
            </p:nvSpPr>
            <p:spPr bwMode="auto">
              <a:xfrm>
                <a:off x="1102" y="2010"/>
                <a:ext cx="378" cy="16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5" name="Rectangle 107"/>
              <p:cNvSpPr>
                <a:spLocks noChangeArrowheads="1"/>
              </p:cNvSpPr>
              <p:nvPr/>
            </p:nvSpPr>
            <p:spPr bwMode="auto">
              <a:xfrm>
                <a:off x="2089" y="2010"/>
                <a:ext cx="260" cy="16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6" name="Rectangle 108"/>
              <p:cNvSpPr>
                <a:spLocks noChangeArrowheads="1"/>
              </p:cNvSpPr>
              <p:nvPr/>
            </p:nvSpPr>
            <p:spPr bwMode="auto">
              <a:xfrm>
                <a:off x="3935" y="2010"/>
                <a:ext cx="1006" cy="16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7" name="Rectangle 109"/>
              <p:cNvSpPr>
                <a:spLocks noChangeArrowheads="1"/>
              </p:cNvSpPr>
              <p:nvPr/>
            </p:nvSpPr>
            <p:spPr bwMode="auto">
              <a:xfrm>
                <a:off x="2089" y="2171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8" name="Rectangle 110"/>
              <p:cNvSpPr>
                <a:spLocks noChangeArrowheads="1"/>
              </p:cNvSpPr>
              <p:nvPr/>
            </p:nvSpPr>
            <p:spPr bwMode="auto">
              <a:xfrm>
                <a:off x="3935" y="2171"/>
                <a:ext cx="751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89" name="Rectangle 111"/>
              <p:cNvSpPr>
                <a:spLocks noChangeArrowheads="1"/>
              </p:cNvSpPr>
              <p:nvPr/>
            </p:nvSpPr>
            <p:spPr bwMode="auto">
              <a:xfrm>
                <a:off x="1102" y="2251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0" name="Rectangle 112"/>
              <p:cNvSpPr>
                <a:spLocks noChangeArrowheads="1"/>
              </p:cNvSpPr>
              <p:nvPr/>
            </p:nvSpPr>
            <p:spPr bwMode="auto">
              <a:xfrm>
                <a:off x="2089" y="2251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1" name="Rectangle 113"/>
              <p:cNvSpPr>
                <a:spLocks noChangeArrowheads="1"/>
              </p:cNvSpPr>
              <p:nvPr/>
            </p:nvSpPr>
            <p:spPr bwMode="auto">
              <a:xfrm>
                <a:off x="4308" y="2251"/>
                <a:ext cx="63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2" name="Rectangle 114"/>
              <p:cNvSpPr>
                <a:spLocks noChangeArrowheads="1"/>
              </p:cNvSpPr>
              <p:nvPr/>
            </p:nvSpPr>
            <p:spPr bwMode="auto">
              <a:xfrm>
                <a:off x="2089" y="2331"/>
                <a:ext cx="260" cy="86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3" name="Rectangle 115"/>
              <p:cNvSpPr>
                <a:spLocks noChangeArrowheads="1"/>
              </p:cNvSpPr>
              <p:nvPr/>
            </p:nvSpPr>
            <p:spPr bwMode="auto">
              <a:xfrm>
                <a:off x="4308" y="2331"/>
                <a:ext cx="633" cy="86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4" name="Rectangle 116"/>
              <p:cNvSpPr>
                <a:spLocks noChangeArrowheads="1"/>
              </p:cNvSpPr>
              <p:nvPr/>
            </p:nvSpPr>
            <p:spPr bwMode="auto">
              <a:xfrm>
                <a:off x="592" y="2412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5" name="Rectangle 117"/>
              <p:cNvSpPr>
                <a:spLocks noChangeArrowheads="1"/>
              </p:cNvSpPr>
              <p:nvPr/>
            </p:nvSpPr>
            <p:spPr bwMode="auto">
              <a:xfrm>
                <a:off x="1102" y="2412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6" name="Rectangle 118"/>
              <p:cNvSpPr>
                <a:spLocks noChangeArrowheads="1"/>
              </p:cNvSpPr>
              <p:nvPr/>
            </p:nvSpPr>
            <p:spPr bwMode="auto">
              <a:xfrm>
                <a:off x="2089" y="2412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7" name="Rectangle 119"/>
              <p:cNvSpPr>
                <a:spLocks noChangeArrowheads="1"/>
              </p:cNvSpPr>
              <p:nvPr/>
            </p:nvSpPr>
            <p:spPr bwMode="auto">
              <a:xfrm>
                <a:off x="3935" y="2412"/>
                <a:ext cx="1006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8" name="Rectangle 120"/>
              <p:cNvSpPr>
                <a:spLocks noChangeArrowheads="1"/>
              </p:cNvSpPr>
              <p:nvPr/>
            </p:nvSpPr>
            <p:spPr bwMode="auto">
              <a:xfrm>
                <a:off x="1102" y="2492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99" name="Rectangle 121"/>
              <p:cNvSpPr>
                <a:spLocks noChangeArrowheads="1"/>
              </p:cNvSpPr>
              <p:nvPr/>
            </p:nvSpPr>
            <p:spPr bwMode="auto">
              <a:xfrm>
                <a:off x="3189" y="2492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0" name="Rectangle 122"/>
              <p:cNvSpPr>
                <a:spLocks noChangeArrowheads="1"/>
              </p:cNvSpPr>
              <p:nvPr/>
            </p:nvSpPr>
            <p:spPr bwMode="auto">
              <a:xfrm>
                <a:off x="4681" y="2492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1" name="Rectangle 123"/>
              <p:cNvSpPr>
                <a:spLocks noChangeArrowheads="1"/>
              </p:cNvSpPr>
              <p:nvPr/>
            </p:nvSpPr>
            <p:spPr bwMode="auto">
              <a:xfrm>
                <a:off x="1102" y="2573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2" name="Rectangle 124"/>
              <p:cNvSpPr>
                <a:spLocks noChangeArrowheads="1"/>
              </p:cNvSpPr>
              <p:nvPr/>
            </p:nvSpPr>
            <p:spPr bwMode="auto">
              <a:xfrm>
                <a:off x="4681" y="2573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3" name="Rectangle 125"/>
              <p:cNvSpPr>
                <a:spLocks noChangeArrowheads="1"/>
              </p:cNvSpPr>
              <p:nvPr/>
            </p:nvSpPr>
            <p:spPr bwMode="auto">
              <a:xfrm>
                <a:off x="2599" y="2653"/>
                <a:ext cx="37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4" name="Rectangle 126"/>
              <p:cNvSpPr>
                <a:spLocks noChangeArrowheads="1"/>
              </p:cNvSpPr>
              <p:nvPr/>
            </p:nvSpPr>
            <p:spPr bwMode="auto">
              <a:xfrm>
                <a:off x="3562" y="2653"/>
                <a:ext cx="751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5" name="Rectangle 127"/>
              <p:cNvSpPr>
                <a:spLocks noChangeArrowheads="1"/>
              </p:cNvSpPr>
              <p:nvPr/>
            </p:nvSpPr>
            <p:spPr bwMode="auto">
              <a:xfrm>
                <a:off x="1102" y="2733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6" name="Rectangle 128"/>
              <p:cNvSpPr>
                <a:spLocks noChangeArrowheads="1"/>
              </p:cNvSpPr>
              <p:nvPr/>
            </p:nvSpPr>
            <p:spPr bwMode="auto">
              <a:xfrm>
                <a:off x="2089" y="2733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7" name="Rectangle 129"/>
              <p:cNvSpPr>
                <a:spLocks noChangeArrowheads="1"/>
              </p:cNvSpPr>
              <p:nvPr/>
            </p:nvSpPr>
            <p:spPr bwMode="auto">
              <a:xfrm>
                <a:off x="4308" y="2733"/>
                <a:ext cx="63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8" name="Rectangle 130"/>
              <p:cNvSpPr>
                <a:spLocks noChangeArrowheads="1"/>
              </p:cNvSpPr>
              <p:nvPr/>
            </p:nvSpPr>
            <p:spPr bwMode="auto">
              <a:xfrm>
                <a:off x="2599" y="2814"/>
                <a:ext cx="37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09" name="Rectangle 131"/>
              <p:cNvSpPr>
                <a:spLocks noChangeArrowheads="1"/>
              </p:cNvSpPr>
              <p:nvPr/>
            </p:nvSpPr>
            <p:spPr bwMode="auto">
              <a:xfrm>
                <a:off x="3935" y="2814"/>
                <a:ext cx="751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0" name="Rectangle 132"/>
              <p:cNvSpPr>
                <a:spLocks noChangeArrowheads="1"/>
              </p:cNvSpPr>
              <p:nvPr/>
            </p:nvSpPr>
            <p:spPr bwMode="auto">
              <a:xfrm>
                <a:off x="592" y="2894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1" name="Rectangle 133"/>
              <p:cNvSpPr>
                <a:spLocks noChangeArrowheads="1"/>
              </p:cNvSpPr>
              <p:nvPr/>
            </p:nvSpPr>
            <p:spPr bwMode="auto">
              <a:xfrm>
                <a:off x="2089" y="2894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2" name="Rectangle 134"/>
              <p:cNvSpPr>
                <a:spLocks noChangeArrowheads="1"/>
              </p:cNvSpPr>
              <p:nvPr/>
            </p:nvSpPr>
            <p:spPr bwMode="auto">
              <a:xfrm>
                <a:off x="3935" y="2894"/>
                <a:ext cx="751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3" name="Rectangle 135"/>
              <p:cNvSpPr>
                <a:spLocks noChangeArrowheads="1"/>
              </p:cNvSpPr>
              <p:nvPr/>
            </p:nvSpPr>
            <p:spPr bwMode="auto">
              <a:xfrm>
                <a:off x="2089" y="2974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4" name="Rectangle 136"/>
              <p:cNvSpPr>
                <a:spLocks noChangeArrowheads="1"/>
              </p:cNvSpPr>
              <p:nvPr/>
            </p:nvSpPr>
            <p:spPr bwMode="auto">
              <a:xfrm>
                <a:off x="4308" y="2974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5" name="Rectangle 137"/>
              <p:cNvSpPr>
                <a:spLocks noChangeArrowheads="1"/>
              </p:cNvSpPr>
              <p:nvPr/>
            </p:nvSpPr>
            <p:spPr bwMode="auto">
              <a:xfrm>
                <a:off x="1102" y="3055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6" name="Rectangle 138"/>
              <p:cNvSpPr>
                <a:spLocks noChangeArrowheads="1"/>
              </p:cNvSpPr>
              <p:nvPr/>
            </p:nvSpPr>
            <p:spPr bwMode="auto">
              <a:xfrm>
                <a:off x="4681" y="3055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7" name="Rectangle 139"/>
              <p:cNvSpPr>
                <a:spLocks noChangeArrowheads="1"/>
              </p:cNvSpPr>
              <p:nvPr/>
            </p:nvSpPr>
            <p:spPr bwMode="auto">
              <a:xfrm>
                <a:off x="1102" y="3135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8" name="Rectangle 140"/>
              <p:cNvSpPr>
                <a:spLocks noChangeArrowheads="1"/>
              </p:cNvSpPr>
              <p:nvPr/>
            </p:nvSpPr>
            <p:spPr bwMode="auto">
              <a:xfrm>
                <a:off x="3935" y="3135"/>
                <a:ext cx="1006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19" name="Rectangle 141"/>
              <p:cNvSpPr>
                <a:spLocks noChangeArrowheads="1"/>
              </p:cNvSpPr>
              <p:nvPr/>
            </p:nvSpPr>
            <p:spPr bwMode="auto">
              <a:xfrm>
                <a:off x="1102" y="3215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0" name="Rectangle 142"/>
              <p:cNvSpPr>
                <a:spLocks noChangeArrowheads="1"/>
              </p:cNvSpPr>
              <p:nvPr/>
            </p:nvSpPr>
            <p:spPr bwMode="auto">
              <a:xfrm>
                <a:off x="1102" y="3296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1" name="Rectangle 143"/>
              <p:cNvSpPr>
                <a:spLocks noChangeArrowheads="1"/>
              </p:cNvSpPr>
              <p:nvPr/>
            </p:nvSpPr>
            <p:spPr bwMode="auto">
              <a:xfrm>
                <a:off x="2089" y="3296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2" name="Rectangle 144"/>
              <p:cNvSpPr>
                <a:spLocks noChangeArrowheads="1"/>
              </p:cNvSpPr>
              <p:nvPr/>
            </p:nvSpPr>
            <p:spPr bwMode="auto">
              <a:xfrm>
                <a:off x="4308" y="3296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3" name="Rectangle 145"/>
              <p:cNvSpPr>
                <a:spLocks noChangeArrowheads="1"/>
              </p:cNvSpPr>
              <p:nvPr/>
            </p:nvSpPr>
            <p:spPr bwMode="auto">
              <a:xfrm>
                <a:off x="1102" y="3376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4" name="Rectangle 146"/>
              <p:cNvSpPr>
                <a:spLocks noChangeArrowheads="1"/>
              </p:cNvSpPr>
              <p:nvPr/>
            </p:nvSpPr>
            <p:spPr bwMode="auto">
              <a:xfrm>
                <a:off x="4681" y="3376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5" name="Rectangle 147"/>
              <p:cNvSpPr>
                <a:spLocks noChangeArrowheads="1"/>
              </p:cNvSpPr>
              <p:nvPr/>
            </p:nvSpPr>
            <p:spPr bwMode="auto">
              <a:xfrm>
                <a:off x="2089" y="3456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6" name="Rectangle 148"/>
              <p:cNvSpPr>
                <a:spLocks noChangeArrowheads="1"/>
              </p:cNvSpPr>
              <p:nvPr/>
            </p:nvSpPr>
            <p:spPr bwMode="auto">
              <a:xfrm>
                <a:off x="2599" y="3456"/>
                <a:ext cx="373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7" name="Rectangle 149"/>
              <p:cNvSpPr>
                <a:spLocks noChangeArrowheads="1"/>
              </p:cNvSpPr>
              <p:nvPr/>
            </p:nvSpPr>
            <p:spPr bwMode="auto">
              <a:xfrm>
                <a:off x="3935" y="3456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8" name="Rectangle 150"/>
              <p:cNvSpPr>
                <a:spLocks noChangeArrowheads="1"/>
              </p:cNvSpPr>
              <p:nvPr/>
            </p:nvSpPr>
            <p:spPr bwMode="auto">
              <a:xfrm>
                <a:off x="592" y="3537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29" name="Rectangle 151"/>
              <p:cNvSpPr>
                <a:spLocks noChangeArrowheads="1"/>
              </p:cNvSpPr>
              <p:nvPr/>
            </p:nvSpPr>
            <p:spPr bwMode="auto">
              <a:xfrm>
                <a:off x="2089" y="3537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30" name="Rectangle 152"/>
              <p:cNvSpPr>
                <a:spLocks noChangeArrowheads="1"/>
              </p:cNvSpPr>
              <p:nvPr/>
            </p:nvSpPr>
            <p:spPr bwMode="auto">
              <a:xfrm>
                <a:off x="3935" y="3537"/>
                <a:ext cx="378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31" name="Rectangle 153"/>
              <p:cNvSpPr>
                <a:spLocks noChangeArrowheads="1"/>
              </p:cNvSpPr>
              <p:nvPr/>
            </p:nvSpPr>
            <p:spPr bwMode="auto">
              <a:xfrm>
                <a:off x="2089" y="3617"/>
                <a:ext cx="260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32" name="Rectangle 154"/>
              <p:cNvSpPr>
                <a:spLocks noChangeArrowheads="1"/>
              </p:cNvSpPr>
              <p:nvPr/>
            </p:nvSpPr>
            <p:spPr bwMode="auto">
              <a:xfrm>
                <a:off x="3935" y="3617"/>
                <a:ext cx="751" cy="85"/>
              </a:xfrm>
              <a:prstGeom prst="rect">
                <a:avLst/>
              </a:prstGeom>
              <a:solidFill>
                <a:srgbClr val="E4DF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33" name="Rectangle 155"/>
              <p:cNvSpPr>
                <a:spLocks noChangeArrowheads="1"/>
              </p:cNvSpPr>
              <p:nvPr/>
            </p:nvSpPr>
            <p:spPr bwMode="auto">
              <a:xfrm>
                <a:off x="309" y="682"/>
                <a:ext cx="105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Система ежегодной оценки </a:t>
                </a:r>
                <a:r>
                  <a:rPr lang="ru-RU" sz="7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ПМД</a:t>
                </a:r>
                <a:r>
                  <a:rPr kumimoji="0" lang="en-US" sz="7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2013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34" name="Rectangle 156"/>
              <p:cNvSpPr>
                <a:spLocks noChangeArrowheads="1"/>
              </p:cNvSpPr>
              <p:nvPr/>
            </p:nvSpPr>
            <p:spPr bwMode="auto">
              <a:xfrm>
                <a:off x="649" y="1192"/>
                <a:ext cx="1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сред.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35" name="Rectangle 157"/>
              <p:cNvSpPr>
                <a:spLocks noChangeArrowheads="1"/>
              </p:cNvSpPr>
              <p:nvPr/>
            </p:nvSpPr>
            <p:spPr bwMode="auto">
              <a:xfrm>
                <a:off x="601" y="1263"/>
                <a:ext cx="23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за 3 года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36" name="Rectangle 158"/>
                  <p:cNvSpPr>
                    <a:spLocks noChangeArrowheads="1"/>
                  </p:cNvSpPr>
                  <p:nvPr/>
                </p:nvSpPr>
                <p:spPr bwMode="auto">
                  <a:xfrm>
                    <a:off x="923" y="1159"/>
                    <a:ext cx="59" cy="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14:m>
                      <m:oMath xmlns:m="http://schemas.openxmlformats.org/officeDocument/2006/math">
                        <m:r>
                          <a:rPr kumimoji="0" lang="ru-RU" sz="700" b="0" i="1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±</m:t>
                        </m:r>
                      </m:oMath>
                    </a14:m>
                    <a:r>
                      <a: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:</a:t>
                    </a: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036" name="Rectangle 1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923" y="1159"/>
                    <a:ext cx="59" cy="68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 l="-31250" t="-33333" r="-56250" b="-44444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37" name="Rectangle 159"/>
              <p:cNvSpPr>
                <a:spLocks noChangeArrowheads="1"/>
              </p:cNvSpPr>
              <p:nvPr/>
            </p:nvSpPr>
            <p:spPr bwMode="auto">
              <a:xfrm>
                <a:off x="861" y="1229"/>
                <a:ext cx="21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уровень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38" name="Rectangle 160"/>
              <p:cNvSpPr>
                <a:spLocks noChangeArrowheads="1"/>
              </p:cNvSpPr>
              <p:nvPr/>
            </p:nvSpPr>
            <p:spPr bwMode="auto">
              <a:xfrm>
                <a:off x="883" y="1298"/>
                <a:ext cx="1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за год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39" name="Rectangle 161"/>
              <p:cNvSpPr>
                <a:spLocks noChangeArrowheads="1"/>
              </p:cNvSpPr>
              <p:nvPr/>
            </p:nvSpPr>
            <p:spPr bwMode="auto">
              <a:xfrm>
                <a:off x="1560" y="1192"/>
                <a:ext cx="302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изменения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0" name="Rectangle 162"/>
              <p:cNvSpPr>
                <a:spLocks noChangeArrowheads="1"/>
              </p:cNvSpPr>
              <p:nvPr/>
            </p:nvSpPr>
            <p:spPr bwMode="auto">
              <a:xfrm>
                <a:off x="1570" y="1263"/>
                <a:ext cx="1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(3 года)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41" name="Rectangle 163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1159"/>
                    <a:ext cx="61" cy="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lvl="0"/>
                    <a14:m>
                      <m:oMath xmlns:m="http://schemas.openxmlformats.org/officeDocument/2006/math">
                        <m:r>
                          <a:rPr lang="ru-RU" sz="400" b="0" i="1" dirty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±</m:t>
                        </m:r>
                      </m:oMath>
                    </a14:m>
                    <a:r>
                      <a:rPr lang="ru-RU" sz="4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: </a:t>
                    </a:r>
                    <a:r>
                      <a:rPr kumimoji="0" lang="ru-RU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: </a:t>
                    </a:r>
                    <a:endParaRPr kumimoji="0" lang="ru-RU" sz="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041" name="Rectangle 16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1929" y="1159"/>
                    <a:ext cx="61" cy="39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 l="-18750" t="-30000" r="-31250" b="-50000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42" name="Rectangle 164"/>
              <p:cNvSpPr>
                <a:spLocks noChangeArrowheads="1"/>
              </p:cNvSpPr>
              <p:nvPr/>
            </p:nvSpPr>
            <p:spPr bwMode="auto">
              <a:xfrm>
                <a:off x="1862" y="1229"/>
                <a:ext cx="20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изм. по </a:t>
                </a:r>
                <a:r>
                  <a:rPr kumimoji="0" lang="ru-RU" sz="4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ср.</a:t>
                </a:r>
                <a:endParaRPr kumimoji="0" lang="ru-RU" sz="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3" name="Rectangle 165"/>
              <p:cNvSpPr>
                <a:spLocks noChangeArrowheads="1"/>
              </p:cNvSpPr>
              <p:nvPr/>
            </p:nvSpPr>
            <p:spPr bwMode="auto">
              <a:xfrm>
                <a:off x="1895" y="1289"/>
                <a:ext cx="189" cy="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 </a:t>
                </a:r>
                <a:r>
                  <a:rPr kumimoji="0" lang="ru-RU" sz="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анал</a:t>
                </a:r>
                <a:r>
                  <a:rPr kumimoji="0" lang="ru-RU" sz="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пер.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4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прош</a:t>
                </a:r>
                <a:r>
                  <a:rPr kumimoji="0" lang="ru-RU" sz="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г.</a:t>
                </a:r>
                <a:endParaRPr kumimoji="0" lang="ru-RU" sz="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4" name="Rectangle 166"/>
              <p:cNvSpPr>
                <a:spLocks noChangeArrowheads="1"/>
              </p:cNvSpPr>
              <p:nvPr/>
            </p:nvSpPr>
            <p:spPr bwMode="auto">
              <a:xfrm>
                <a:off x="2100" y="1203"/>
                <a:ext cx="24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/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% изменения</a:t>
                </a:r>
                <a:endParaRPr lang="ru-RU" sz="500" b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5" name="Rectangle 167"/>
              <p:cNvSpPr>
                <a:spLocks noChangeArrowheads="1"/>
              </p:cNvSpPr>
              <p:nvPr/>
            </p:nvSpPr>
            <p:spPr bwMode="auto">
              <a:xfrm>
                <a:off x="2113" y="1263"/>
                <a:ext cx="123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(5 лет)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46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2420" y="1159"/>
                    <a:ext cx="75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lvl="0"/>
                    <a14:m>
                      <m:oMath xmlns:m="http://schemas.openxmlformats.org/officeDocument/2006/math">
                        <m:r>
                          <a:rPr lang="ru-RU" sz="500" b="0" i="1" dirty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±</m:t>
                        </m:r>
                      </m:oMath>
                    </a14:m>
                    <a:r>
                      <a:rPr lang="ru-RU" sz="5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: : </a:t>
                    </a:r>
                    <a:endParaRPr lang="ru-RU" sz="500" b="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046" name="Rectangle 16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420" y="1159"/>
                    <a:ext cx="75" cy="48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l="-20000" t="-33333" r="-30000" b="-50000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47" name="Rectangle 169"/>
              <p:cNvSpPr>
                <a:spLocks noChangeArrowheads="1"/>
              </p:cNvSpPr>
              <p:nvPr/>
            </p:nvSpPr>
            <p:spPr bwMode="auto">
              <a:xfrm>
                <a:off x="2349" y="1229"/>
                <a:ext cx="25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/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% изм. по  ср.</a:t>
                </a:r>
                <a:endParaRPr lang="ru-RU" sz="500" b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8" name="Rectangle 170"/>
              <p:cNvSpPr>
                <a:spLocks noChangeArrowheads="1"/>
              </p:cNvSpPr>
              <p:nvPr/>
            </p:nvSpPr>
            <p:spPr bwMode="auto">
              <a:xfrm>
                <a:off x="2343" y="1269"/>
                <a:ext cx="232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/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с </a:t>
                </a:r>
                <a:r>
                  <a:rPr lang="ru-RU" sz="500" b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анал</a:t>
                </a:r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пер. </a:t>
                </a:r>
              </a:p>
              <a:p>
                <a:pPr lvl="0"/>
                <a:r>
                  <a:rPr lang="ru-RU" sz="500" b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прош</a:t>
                </a:r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г.</a:t>
                </a:r>
                <a:endParaRPr lang="ru-RU" sz="500" b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49" name="Rectangle 171"/>
              <p:cNvSpPr>
                <a:spLocks noChangeArrowheads="1"/>
              </p:cNvSpPr>
              <p:nvPr/>
            </p:nvSpPr>
            <p:spPr bwMode="auto">
              <a:xfrm>
                <a:off x="2639" y="1193"/>
                <a:ext cx="302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изменения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0" name="Rectangle 172"/>
              <p:cNvSpPr>
                <a:spLocks noChangeArrowheads="1"/>
              </p:cNvSpPr>
              <p:nvPr/>
            </p:nvSpPr>
            <p:spPr bwMode="auto">
              <a:xfrm>
                <a:off x="2679" y="1263"/>
                <a:ext cx="174" cy="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(3 года)</a:t>
                </a:r>
                <a:endParaRPr kumimoji="0" lang="ru-RU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51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159"/>
                    <a:ext cx="75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lvl="0"/>
                    <a14:m>
                      <m:oMath xmlns:m="http://schemas.openxmlformats.org/officeDocument/2006/math">
                        <m:r>
                          <a:rPr lang="ru-RU" sz="500" b="0" i="1" dirty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±</m:t>
                        </m:r>
                      </m:oMath>
                    </a14:m>
                    <a:r>
                      <a:rPr lang="ru-RU" sz="5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: : </a:t>
                    </a:r>
                    <a:endParaRPr lang="ru-RU" sz="500" b="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051" name="Rectangle 17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024" y="1159"/>
                    <a:ext cx="75" cy="48"/>
                  </a:xfrm>
                  <a:prstGeom prst="rect">
                    <a:avLst/>
                  </a:prstGeom>
                  <a:blipFill rotWithShape="1">
                    <a:blip r:embed="rId5" cstate="print"/>
                    <a:stretch>
                      <a:fillRect l="-26316" t="-33333" r="-31579" b="-50000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52" name="Rectangle 174"/>
              <p:cNvSpPr>
                <a:spLocks noChangeArrowheads="1"/>
              </p:cNvSpPr>
              <p:nvPr/>
            </p:nvSpPr>
            <p:spPr bwMode="auto">
              <a:xfrm>
                <a:off x="2974" y="1227"/>
                <a:ext cx="25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/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% изм. по  ср.</a:t>
                </a:r>
                <a:endParaRPr lang="ru-RU" sz="500" b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3" name="Rectangle 175"/>
              <p:cNvSpPr>
                <a:spLocks noChangeArrowheads="1"/>
              </p:cNvSpPr>
              <p:nvPr/>
            </p:nvSpPr>
            <p:spPr bwMode="auto">
              <a:xfrm>
                <a:off x="2976" y="1264"/>
                <a:ext cx="232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/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с </a:t>
                </a:r>
                <a:r>
                  <a:rPr lang="ru-RU" sz="500" b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анал</a:t>
                </a:r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пер. </a:t>
                </a:r>
              </a:p>
              <a:p>
                <a:pPr lvl="0"/>
                <a:r>
                  <a:rPr lang="ru-RU" sz="500" b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прош</a:t>
                </a:r>
                <a:r>
                  <a:rPr lang="ru-RU" sz="5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. г.</a:t>
                </a:r>
                <a:endParaRPr lang="ru-RU" sz="500" b="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4" name="Rectangle 176"/>
              <p:cNvSpPr>
                <a:spLocks noChangeArrowheads="1"/>
              </p:cNvSpPr>
              <p:nvPr/>
            </p:nvSpPr>
            <p:spPr bwMode="auto">
              <a:xfrm>
                <a:off x="4738" y="1192"/>
                <a:ext cx="14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сред.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5" name="Rectangle 177"/>
              <p:cNvSpPr>
                <a:spLocks noChangeArrowheads="1"/>
              </p:cNvSpPr>
              <p:nvPr/>
            </p:nvSpPr>
            <p:spPr bwMode="auto">
              <a:xfrm>
                <a:off x="4714" y="1263"/>
                <a:ext cx="23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за 3 года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56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5012" y="1159"/>
                    <a:ext cx="59" cy="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lvl="0"/>
                    <a14:m>
                      <m:oMath xmlns:m="http://schemas.openxmlformats.org/officeDocument/2006/math">
                        <m:r>
                          <a:rPr lang="ru-RU" sz="700" b="0" i="1" dirty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±</m:t>
                        </m:r>
                      </m:oMath>
                    </a14:m>
                    <a:r>
                      <a:rPr lang="ru-RU" sz="7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:</a:t>
                    </a:r>
                    <a:endParaRPr lang="ru-RU" sz="1800" b="0" dirty="0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056" name="Rectangle 17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012" y="1159"/>
                    <a:ext cx="59" cy="68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 l="-31250" t="-33333" r="-56250" b="-44444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57" name="Rectangle 179"/>
              <p:cNvSpPr>
                <a:spLocks noChangeArrowheads="1"/>
              </p:cNvSpPr>
              <p:nvPr/>
            </p:nvSpPr>
            <p:spPr bwMode="auto">
              <a:xfrm>
                <a:off x="4973" y="1240"/>
                <a:ext cx="21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уровень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8" name="Rectangle 180"/>
              <p:cNvSpPr>
                <a:spLocks noChangeArrowheads="1"/>
              </p:cNvSpPr>
              <p:nvPr/>
            </p:nvSpPr>
            <p:spPr bwMode="auto">
              <a:xfrm>
                <a:off x="5017" y="1301"/>
                <a:ext cx="1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за год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59" name="Rectangle 181"/>
              <p:cNvSpPr>
                <a:spLocks noChangeArrowheads="1"/>
              </p:cNvSpPr>
              <p:nvPr/>
            </p:nvSpPr>
            <p:spPr bwMode="auto">
              <a:xfrm>
                <a:off x="294" y="1378"/>
                <a:ext cx="33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Порог.</a:t>
                </a:r>
                <a:r>
                  <a:rPr kumimoji="0" lang="ru-RU" sz="700" b="0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знач.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0" name="Rectangle 182"/>
              <p:cNvSpPr>
                <a:spLocks noChangeArrowheads="1"/>
              </p:cNvSpPr>
              <p:nvPr/>
            </p:nvSpPr>
            <p:spPr bwMode="auto">
              <a:xfrm>
                <a:off x="659" y="1377"/>
                <a:ext cx="175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-4/6%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1" name="Rectangle 183"/>
              <p:cNvSpPr>
                <a:spLocks noChangeArrowheads="1"/>
              </p:cNvSpPr>
              <p:nvPr/>
            </p:nvSpPr>
            <p:spPr bwMode="auto">
              <a:xfrm>
                <a:off x="989" y="1377"/>
                <a:ext cx="4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2" name="Rectangle 184"/>
              <p:cNvSpPr>
                <a:spLocks noChangeArrowheads="1"/>
              </p:cNvSpPr>
              <p:nvPr/>
            </p:nvSpPr>
            <p:spPr bwMode="auto">
              <a:xfrm>
                <a:off x="1258" y="1377"/>
                <a:ext cx="156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-35%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3" name="Rectangle 185"/>
              <p:cNvSpPr>
                <a:spLocks noChangeArrowheads="1"/>
              </p:cNvSpPr>
              <p:nvPr/>
            </p:nvSpPr>
            <p:spPr bwMode="auto">
              <a:xfrm>
                <a:off x="1527" y="1377"/>
                <a:ext cx="3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±5% </a:t>
                </a:r>
                <a:r>
                  <a:rPr lang="ru-RU" sz="700" b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и</a:t>
                </a: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±11%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4" name="Rectangle 186"/>
              <p:cNvSpPr>
                <a:spLocks noChangeArrowheads="1"/>
              </p:cNvSpPr>
              <p:nvPr/>
            </p:nvSpPr>
            <p:spPr bwMode="auto">
              <a:xfrm>
                <a:off x="1976" y="1377"/>
                <a:ext cx="4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5" name="Rectangle 187"/>
              <p:cNvSpPr>
                <a:spLocks noChangeArrowheads="1"/>
              </p:cNvSpPr>
              <p:nvPr/>
            </p:nvSpPr>
            <p:spPr bwMode="auto">
              <a:xfrm>
                <a:off x="2198" y="1377"/>
                <a:ext cx="127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-6%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6" name="Rectangle 188"/>
              <p:cNvSpPr>
                <a:spLocks noChangeArrowheads="1"/>
              </p:cNvSpPr>
              <p:nvPr/>
            </p:nvSpPr>
            <p:spPr bwMode="auto">
              <a:xfrm>
                <a:off x="2486" y="1377"/>
                <a:ext cx="4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7" name="Rectangle 189"/>
              <p:cNvSpPr>
                <a:spLocks noChangeArrowheads="1"/>
              </p:cNvSpPr>
              <p:nvPr/>
            </p:nvSpPr>
            <p:spPr bwMode="auto">
              <a:xfrm>
                <a:off x="2675" y="1377"/>
                <a:ext cx="25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</a:t>
                </a: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и </a:t>
                </a: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12%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8" name="Rectangle 190"/>
              <p:cNvSpPr>
                <a:spLocks noChangeArrowheads="1"/>
              </p:cNvSpPr>
              <p:nvPr/>
            </p:nvSpPr>
            <p:spPr bwMode="auto">
              <a:xfrm>
                <a:off x="3076" y="1377"/>
                <a:ext cx="4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69" name="Rectangle 191"/>
              <p:cNvSpPr>
                <a:spLocks noChangeArrowheads="1"/>
              </p:cNvSpPr>
              <p:nvPr/>
            </p:nvSpPr>
            <p:spPr bwMode="auto">
              <a:xfrm>
                <a:off x="3350" y="1377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0" name="Rectangle 192"/>
              <p:cNvSpPr>
                <a:spLocks noChangeArrowheads="1"/>
              </p:cNvSpPr>
              <p:nvPr/>
            </p:nvSpPr>
            <p:spPr bwMode="auto">
              <a:xfrm>
                <a:off x="3695" y="1377"/>
                <a:ext cx="137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14%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1" name="Rectangle 193"/>
              <p:cNvSpPr>
                <a:spLocks noChangeArrowheads="1"/>
              </p:cNvSpPr>
              <p:nvPr/>
            </p:nvSpPr>
            <p:spPr bwMode="auto">
              <a:xfrm>
                <a:off x="4082" y="1377"/>
                <a:ext cx="170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133%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2" name="Rectangle 194"/>
              <p:cNvSpPr>
                <a:spLocks noChangeArrowheads="1"/>
              </p:cNvSpPr>
              <p:nvPr/>
            </p:nvSpPr>
            <p:spPr bwMode="auto">
              <a:xfrm>
                <a:off x="4441" y="1377"/>
                <a:ext cx="137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3" name="Rectangle 195"/>
              <p:cNvSpPr>
                <a:spLocks noChangeArrowheads="1"/>
              </p:cNvSpPr>
              <p:nvPr/>
            </p:nvSpPr>
            <p:spPr bwMode="auto">
              <a:xfrm>
                <a:off x="4780" y="1377"/>
                <a:ext cx="137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4" name="Rectangle 196"/>
              <p:cNvSpPr>
                <a:spLocks noChangeArrowheads="1"/>
              </p:cNvSpPr>
              <p:nvPr/>
            </p:nvSpPr>
            <p:spPr bwMode="auto">
              <a:xfrm>
                <a:off x="5078" y="1377"/>
                <a:ext cx="42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5" name="Rectangle 197"/>
              <p:cNvSpPr>
                <a:spLocks noChangeArrowheads="1"/>
              </p:cNvSpPr>
              <p:nvPr/>
            </p:nvSpPr>
            <p:spPr bwMode="auto">
              <a:xfrm>
                <a:off x="5323" y="1377"/>
                <a:ext cx="18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16.5%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6" name="Rectangle 198"/>
              <p:cNvSpPr>
                <a:spLocks noChangeArrowheads="1"/>
              </p:cNvSpPr>
              <p:nvPr/>
            </p:nvSpPr>
            <p:spPr bwMode="auto">
              <a:xfrm>
                <a:off x="352" y="1457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7" name="Rectangle 199"/>
              <p:cNvSpPr>
                <a:spLocks noChangeArrowheads="1"/>
              </p:cNvSpPr>
              <p:nvPr/>
            </p:nvSpPr>
            <p:spPr bwMode="auto">
              <a:xfrm>
                <a:off x="687" y="145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8" name="Rectangle 200"/>
              <p:cNvSpPr>
                <a:spLocks noChangeArrowheads="1"/>
              </p:cNvSpPr>
              <p:nvPr/>
            </p:nvSpPr>
            <p:spPr bwMode="auto">
              <a:xfrm>
                <a:off x="1008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79" name="Rectangle 201"/>
              <p:cNvSpPr>
                <a:spLocks noChangeArrowheads="1"/>
              </p:cNvSpPr>
              <p:nvPr/>
            </p:nvSpPr>
            <p:spPr bwMode="auto">
              <a:xfrm>
                <a:off x="1253" y="145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45.8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80" name="Rectangle 202"/>
              <p:cNvSpPr>
                <a:spLocks noChangeArrowheads="1"/>
              </p:cNvSpPr>
              <p:nvPr/>
            </p:nvSpPr>
            <p:spPr bwMode="auto">
              <a:xfrm>
                <a:off x="1631" y="145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81" name="Rectangle 203"/>
              <p:cNvSpPr>
                <a:spLocks noChangeArrowheads="1"/>
              </p:cNvSpPr>
              <p:nvPr/>
            </p:nvSpPr>
            <p:spPr bwMode="auto">
              <a:xfrm>
                <a:off x="1952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82" name="Rectangle 204"/>
              <p:cNvSpPr>
                <a:spLocks noChangeArrowheads="1"/>
              </p:cNvSpPr>
              <p:nvPr/>
            </p:nvSpPr>
            <p:spPr bwMode="auto">
              <a:xfrm>
                <a:off x="2184" y="145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-9.1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406"/>
            <p:cNvGrpSpPr>
              <a:grpSpLocks/>
            </p:cNvGrpSpPr>
            <p:nvPr/>
          </p:nvGrpSpPr>
          <p:grpSpPr bwMode="auto">
            <a:xfrm>
              <a:off x="352" y="1457"/>
              <a:ext cx="5160" cy="1044"/>
              <a:chOff x="352" y="1457"/>
              <a:chExt cx="5160" cy="1044"/>
            </a:xfrm>
          </p:grpSpPr>
          <p:sp>
            <p:nvSpPr>
              <p:cNvPr id="5683" name="Rectangle 206"/>
              <p:cNvSpPr>
                <a:spLocks noChangeArrowheads="1"/>
              </p:cNvSpPr>
              <p:nvPr/>
            </p:nvSpPr>
            <p:spPr bwMode="auto">
              <a:xfrm>
                <a:off x="2462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4" name="Rectangle 207"/>
              <p:cNvSpPr>
                <a:spLocks noChangeArrowheads="1"/>
              </p:cNvSpPr>
              <p:nvPr/>
            </p:nvSpPr>
            <p:spPr bwMode="auto">
              <a:xfrm>
                <a:off x="2788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8.6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5" name="Rectangle 208"/>
              <p:cNvSpPr>
                <a:spLocks noChangeArrowheads="1"/>
              </p:cNvSpPr>
              <p:nvPr/>
            </p:nvSpPr>
            <p:spPr bwMode="auto">
              <a:xfrm>
                <a:off x="3052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6" name="Rectangle 209"/>
              <p:cNvSpPr>
                <a:spLocks noChangeArrowheads="1"/>
              </p:cNvSpPr>
              <p:nvPr/>
            </p:nvSpPr>
            <p:spPr bwMode="auto">
              <a:xfrm>
                <a:off x="3340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7" name="Rectangle 210"/>
              <p:cNvSpPr>
                <a:spLocks noChangeArrowheads="1"/>
              </p:cNvSpPr>
              <p:nvPr/>
            </p:nvSpPr>
            <p:spPr bwMode="auto">
              <a:xfrm>
                <a:off x="3713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8" name="Rectangle 211"/>
              <p:cNvSpPr>
                <a:spLocks noChangeArrowheads="1"/>
              </p:cNvSpPr>
              <p:nvPr/>
            </p:nvSpPr>
            <p:spPr bwMode="auto">
              <a:xfrm>
                <a:off x="4063" y="1457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163.0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9" name="Rectangle 212"/>
              <p:cNvSpPr>
                <a:spLocks noChangeArrowheads="1"/>
              </p:cNvSpPr>
              <p:nvPr/>
            </p:nvSpPr>
            <p:spPr bwMode="auto">
              <a:xfrm>
                <a:off x="4393" y="1457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104.5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0" name="Rectangle 213"/>
              <p:cNvSpPr>
                <a:spLocks noChangeArrowheads="1"/>
              </p:cNvSpPr>
              <p:nvPr/>
            </p:nvSpPr>
            <p:spPr bwMode="auto">
              <a:xfrm>
                <a:off x="4799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1" name="Rectangle 214"/>
              <p:cNvSpPr>
                <a:spLocks noChangeArrowheads="1"/>
              </p:cNvSpPr>
              <p:nvPr/>
            </p:nvSpPr>
            <p:spPr bwMode="auto">
              <a:xfrm>
                <a:off x="5054" y="145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2" name="Rectangle 215"/>
              <p:cNvSpPr>
                <a:spLocks noChangeArrowheads="1"/>
              </p:cNvSpPr>
              <p:nvPr/>
            </p:nvSpPr>
            <p:spPr bwMode="auto">
              <a:xfrm>
                <a:off x="5361" y="145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3" name="Rectangle 216"/>
              <p:cNvSpPr>
                <a:spLocks noChangeArrowheads="1"/>
              </p:cNvSpPr>
              <p:nvPr/>
            </p:nvSpPr>
            <p:spPr bwMode="auto">
              <a:xfrm>
                <a:off x="352" y="1537"/>
                <a:ext cx="113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4" name="Rectangle 217"/>
              <p:cNvSpPr>
                <a:spLocks noChangeArrowheads="1"/>
              </p:cNvSpPr>
              <p:nvPr/>
            </p:nvSpPr>
            <p:spPr bwMode="auto">
              <a:xfrm>
                <a:off x="701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5" name="Rectangle 218"/>
              <p:cNvSpPr>
                <a:spLocks noChangeArrowheads="1"/>
              </p:cNvSpPr>
              <p:nvPr/>
            </p:nvSpPr>
            <p:spPr bwMode="auto">
              <a:xfrm>
                <a:off x="1008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6" name="Rectangle 219"/>
              <p:cNvSpPr>
                <a:spLocks noChangeArrowheads="1"/>
              </p:cNvSpPr>
              <p:nvPr/>
            </p:nvSpPr>
            <p:spPr bwMode="auto">
              <a:xfrm>
                <a:off x="1230" y="1537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-76.2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7" name="Rectangle 220"/>
              <p:cNvSpPr>
                <a:spLocks noChangeArrowheads="1"/>
              </p:cNvSpPr>
              <p:nvPr/>
            </p:nvSpPr>
            <p:spPr bwMode="auto">
              <a:xfrm>
                <a:off x="1631" y="153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8" name="Rectangle 221"/>
              <p:cNvSpPr>
                <a:spLocks noChangeArrowheads="1"/>
              </p:cNvSpPr>
              <p:nvPr/>
            </p:nvSpPr>
            <p:spPr bwMode="auto">
              <a:xfrm>
                <a:off x="1952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9" name="Rectangle 222"/>
              <p:cNvSpPr>
                <a:spLocks noChangeArrowheads="1"/>
              </p:cNvSpPr>
              <p:nvPr/>
            </p:nvSpPr>
            <p:spPr bwMode="auto">
              <a:xfrm>
                <a:off x="2198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0" name="Rectangle 223"/>
              <p:cNvSpPr>
                <a:spLocks noChangeArrowheads="1"/>
              </p:cNvSpPr>
              <p:nvPr/>
            </p:nvSpPr>
            <p:spPr bwMode="auto">
              <a:xfrm>
                <a:off x="2453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1" name="Rectangle 224"/>
              <p:cNvSpPr>
                <a:spLocks noChangeArrowheads="1"/>
              </p:cNvSpPr>
              <p:nvPr/>
            </p:nvSpPr>
            <p:spPr bwMode="auto">
              <a:xfrm>
                <a:off x="2722" y="1537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14.8p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2" name="Rectangle 225"/>
              <p:cNvSpPr>
                <a:spLocks noChangeArrowheads="1"/>
              </p:cNvSpPr>
              <p:nvPr/>
            </p:nvSpPr>
            <p:spPr bwMode="auto">
              <a:xfrm>
                <a:off x="3019" y="153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7.2p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3" name="Rectangle 226"/>
              <p:cNvSpPr>
                <a:spLocks noChangeArrowheads="1"/>
              </p:cNvSpPr>
              <p:nvPr/>
            </p:nvSpPr>
            <p:spPr bwMode="auto">
              <a:xfrm>
                <a:off x="3317" y="153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4" name="Rectangle 227"/>
              <p:cNvSpPr>
                <a:spLocks noChangeArrowheads="1"/>
              </p:cNvSpPr>
              <p:nvPr/>
            </p:nvSpPr>
            <p:spPr bwMode="auto">
              <a:xfrm>
                <a:off x="3713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5" name="Rectangle 228"/>
              <p:cNvSpPr>
                <a:spLocks noChangeArrowheads="1"/>
              </p:cNvSpPr>
              <p:nvPr/>
            </p:nvSpPr>
            <p:spPr bwMode="auto">
              <a:xfrm>
                <a:off x="4063" y="1537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108.8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6" name="Rectangle 229"/>
              <p:cNvSpPr>
                <a:spLocks noChangeArrowheads="1"/>
              </p:cNvSpPr>
              <p:nvPr/>
            </p:nvSpPr>
            <p:spPr bwMode="auto">
              <a:xfrm>
                <a:off x="4426" y="153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18.3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7" name="Rectangle 230"/>
              <p:cNvSpPr>
                <a:spLocks noChangeArrowheads="1"/>
              </p:cNvSpPr>
              <p:nvPr/>
            </p:nvSpPr>
            <p:spPr bwMode="auto">
              <a:xfrm>
                <a:off x="4766" y="153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8" name="Rectangle 231"/>
              <p:cNvSpPr>
                <a:spLocks noChangeArrowheads="1"/>
              </p:cNvSpPr>
              <p:nvPr/>
            </p:nvSpPr>
            <p:spPr bwMode="auto">
              <a:xfrm>
                <a:off x="5021" y="153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13.0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9" name="Rectangle 232"/>
              <p:cNvSpPr>
                <a:spLocks noChangeArrowheads="1"/>
              </p:cNvSpPr>
              <p:nvPr/>
            </p:nvSpPr>
            <p:spPr bwMode="auto">
              <a:xfrm>
                <a:off x="5385" y="153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0" name="Rectangle 233"/>
              <p:cNvSpPr>
                <a:spLocks noChangeArrowheads="1"/>
              </p:cNvSpPr>
              <p:nvPr/>
            </p:nvSpPr>
            <p:spPr bwMode="auto">
              <a:xfrm>
                <a:off x="352" y="1618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CZ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1" name="Rectangle 234"/>
              <p:cNvSpPr>
                <a:spLocks noChangeArrowheads="1"/>
              </p:cNvSpPr>
              <p:nvPr/>
            </p:nvSpPr>
            <p:spPr bwMode="auto">
              <a:xfrm>
                <a:off x="687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2" name="Rectangle 235"/>
              <p:cNvSpPr>
                <a:spLocks noChangeArrowheads="1"/>
              </p:cNvSpPr>
              <p:nvPr/>
            </p:nvSpPr>
            <p:spPr bwMode="auto">
              <a:xfrm>
                <a:off x="984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3" name="Rectangle 236"/>
              <p:cNvSpPr>
                <a:spLocks noChangeArrowheads="1"/>
              </p:cNvSpPr>
              <p:nvPr/>
            </p:nvSpPr>
            <p:spPr bwMode="auto">
              <a:xfrm>
                <a:off x="1239" y="1618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4" name="Rectangle 237"/>
              <p:cNvSpPr>
                <a:spLocks noChangeArrowheads="1"/>
              </p:cNvSpPr>
              <p:nvPr/>
            </p:nvSpPr>
            <p:spPr bwMode="auto">
              <a:xfrm>
                <a:off x="1631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5" name="Rectangle 238"/>
              <p:cNvSpPr>
                <a:spLocks noChangeArrowheads="1"/>
              </p:cNvSpPr>
              <p:nvPr/>
            </p:nvSpPr>
            <p:spPr bwMode="auto">
              <a:xfrm>
                <a:off x="1929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6" name="Rectangle 239"/>
              <p:cNvSpPr>
                <a:spLocks noChangeArrowheads="1"/>
              </p:cNvSpPr>
              <p:nvPr/>
            </p:nvSpPr>
            <p:spPr bwMode="auto">
              <a:xfrm>
                <a:off x="2184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-7.7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7" name="Rectangle 240"/>
              <p:cNvSpPr>
                <a:spLocks noChangeArrowheads="1"/>
              </p:cNvSpPr>
              <p:nvPr/>
            </p:nvSpPr>
            <p:spPr bwMode="auto">
              <a:xfrm>
                <a:off x="2439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8" name="Rectangle 241"/>
              <p:cNvSpPr>
                <a:spLocks noChangeArrowheads="1"/>
              </p:cNvSpPr>
              <p:nvPr/>
            </p:nvSpPr>
            <p:spPr bwMode="auto">
              <a:xfrm>
                <a:off x="2788" y="161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9" name="Rectangle 242"/>
              <p:cNvSpPr>
                <a:spLocks noChangeArrowheads="1"/>
              </p:cNvSpPr>
              <p:nvPr/>
            </p:nvSpPr>
            <p:spPr bwMode="auto">
              <a:xfrm>
                <a:off x="3052" y="161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0" name="Rectangle 243"/>
              <p:cNvSpPr>
                <a:spLocks noChangeArrowheads="1"/>
              </p:cNvSpPr>
              <p:nvPr/>
            </p:nvSpPr>
            <p:spPr bwMode="auto">
              <a:xfrm>
                <a:off x="3317" y="161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1" name="Rectangle 244"/>
              <p:cNvSpPr>
                <a:spLocks noChangeArrowheads="1"/>
              </p:cNvSpPr>
              <p:nvPr/>
            </p:nvSpPr>
            <p:spPr bwMode="auto">
              <a:xfrm>
                <a:off x="3680" y="161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3.1p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2" name="Rectangle 245"/>
              <p:cNvSpPr>
                <a:spLocks noChangeArrowheads="1"/>
              </p:cNvSpPr>
              <p:nvPr/>
            </p:nvSpPr>
            <p:spPr bwMode="auto">
              <a:xfrm>
                <a:off x="4063" y="1618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73.7p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3" name="Rectangle 246"/>
              <p:cNvSpPr>
                <a:spLocks noChangeArrowheads="1"/>
              </p:cNvSpPr>
              <p:nvPr/>
            </p:nvSpPr>
            <p:spPr bwMode="auto">
              <a:xfrm>
                <a:off x="4426" y="161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45.7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4" name="Rectangle 247"/>
              <p:cNvSpPr>
                <a:spLocks noChangeArrowheads="1"/>
              </p:cNvSpPr>
              <p:nvPr/>
            </p:nvSpPr>
            <p:spPr bwMode="auto">
              <a:xfrm>
                <a:off x="4799" y="161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5" name="Rectangle 248"/>
              <p:cNvSpPr>
                <a:spLocks noChangeArrowheads="1"/>
              </p:cNvSpPr>
              <p:nvPr/>
            </p:nvSpPr>
            <p:spPr bwMode="auto">
              <a:xfrm>
                <a:off x="5054" y="161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6" name="Rectangle 249"/>
              <p:cNvSpPr>
                <a:spLocks noChangeArrowheads="1"/>
              </p:cNvSpPr>
              <p:nvPr/>
            </p:nvSpPr>
            <p:spPr bwMode="auto">
              <a:xfrm>
                <a:off x="5352" y="161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9.8p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7" name="Rectangle 250"/>
              <p:cNvSpPr>
                <a:spLocks noChangeArrowheads="1"/>
              </p:cNvSpPr>
              <p:nvPr/>
            </p:nvSpPr>
            <p:spPr bwMode="auto">
              <a:xfrm>
                <a:off x="352" y="1698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DK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8" name="Rectangle 251"/>
              <p:cNvSpPr>
                <a:spLocks noChangeArrowheads="1"/>
              </p:cNvSpPr>
              <p:nvPr/>
            </p:nvSpPr>
            <p:spPr bwMode="auto">
              <a:xfrm>
                <a:off x="710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9" name="Rectangle 252"/>
              <p:cNvSpPr>
                <a:spLocks noChangeArrowheads="1"/>
              </p:cNvSpPr>
              <p:nvPr/>
            </p:nvSpPr>
            <p:spPr bwMode="auto">
              <a:xfrm>
                <a:off x="1008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0" name="Rectangle 253"/>
              <p:cNvSpPr>
                <a:spLocks noChangeArrowheads="1"/>
              </p:cNvSpPr>
              <p:nvPr/>
            </p:nvSpPr>
            <p:spPr bwMode="auto">
              <a:xfrm>
                <a:off x="1253" y="169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39.7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1" name="Rectangle 254"/>
              <p:cNvSpPr>
                <a:spLocks noChangeArrowheads="1"/>
              </p:cNvSpPr>
              <p:nvPr/>
            </p:nvSpPr>
            <p:spPr bwMode="auto">
              <a:xfrm>
                <a:off x="1631" y="169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2" name="Rectangle 255"/>
              <p:cNvSpPr>
                <a:spLocks noChangeArrowheads="1"/>
              </p:cNvSpPr>
              <p:nvPr/>
            </p:nvSpPr>
            <p:spPr bwMode="auto">
              <a:xfrm>
                <a:off x="1952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3" name="Rectangle 256"/>
              <p:cNvSpPr>
                <a:spLocks noChangeArrowheads="1"/>
              </p:cNvSpPr>
              <p:nvPr/>
            </p:nvSpPr>
            <p:spPr bwMode="auto">
              <a:xfrm>
                <a:off x="2151" y="1698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-17.9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4" name="Rectangle 257"/>
              <p:cNvSpPr>
                <a:spLocks noChangeArrowheads="1"/>
              </p:cNvSpPr>
              <p:nvPr/>
            </p:nvSpPr>
            <p:spPr bwMode="auto">
              <a:xfrm>
                <a:off x="2462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5" name="Rectangle 258"/>
              <p:cNvSpPr>
                <a:spLocks noChangeArrowheads="1"/>
              </p:cNvSpPr>
              <p:nvPr/>
            </p:nvSpPr>
            <p:spPr bwMode="auto">
              <a:xfrm>
                <a:off x="2788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6" name="Rectangle 259"/>
              <p:cNvSpPr>
                <a:spLocks noChangeArrowheads="1"/>
              </p:cNvSpPr>
              <p:nvPr/>
            </p:nvSpPr>
            <p:spPr bwMode="auto">
              <a:xfrm>
                <a:off x="3052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7" name="Rectangle 260"/>
              <p:cNvSpPr>
                <a:spLocks noChangeArrowheads="1"/>
              </p:cNvSpPr>
              <p:nvPr/>
            </p:nvSpPr>
            <p:spPr bwMode="auto">
              <a:xfrm>
                <a:off x="3340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8" name="Rectangle 261"/>
              <p:cNvSpPr>
                <a:spLocks noChangeArrowheads="1"/>
              </p:cNvSpPr>
              <p:nvPr/>
            </p:nvSpPr>
            <p:spPr bwMode="auto">
              <a:xfrm>
                <a:off x="3690" y="169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9" name="Rectangle 262"/>
              <p:cNvSpPr>
                <a:spLocks noChangeArrowheads="1"/>
              </p:cNvSpPr>
              <p:nvPr/>
            </p:nvSpPr>
            <p:spPr bwMode="auto">
              <a:xfrm>
                <a:off x="4063" y="1698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222.6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0" name="Rectangle 263"/>
              <p:cNvSpPr>
                <a:spLocks noChangeArrowheads="1"/>
              </p:cNvSpPr>
              <p:nvPr/>
            </p:nvSpPr>
            <p:spPr bwMode="auto">
              <a:xfrm>
                <a:off x="4426" y="169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45.0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1" name="Rectangle 264"/>
              <p:cNvSpPr>
                <a:spLocks noChangeArrowheads="1"/>
              </p:cNvSpPr>
              <p:nvPr/>
            </p:nvSpPr>
            <p:spPr bwMode="auto">
              <a:xfrm>
                <a:off x="4799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2" name="Rectangle 265"/>
              <p:cNvSpPr>
                <a:spLocks noChangeArrowheads="1"/>
              </p:cNvSpPr>
              <p:nvPr/>
            </p:nvSpPr>
            <p:spPr bwMode="auto">
              <a:xfrm>
                <a:off x="5054" y="169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3" name="Rectangle 266"/>
              <p:cNvSpPr>
                <a:spLocks noChangeArrowheads="1"/>
              </p:cNvSpPr>
              <p:nvPr/>
            </p:nvSpPr>
            <p:spPr bwMode="auto">
              <a:xfrm>
                <a:off x="5361" y="169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4" name="Rectangle 267"/>
              <p:cNvSpPr>
                <a:spLocks noChangeArrowheads="1"/>
              </p:cNvSpPr>
              <p:nvPr/>
            </p:nvSpPr>
            <p:spPr bwMode="auto">
              <a:xfrm>
                <a:off x="352" y="1778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5" name="Rectangle 268"/>
              <p:cNvSpPr>
                <a:spLocks noChangeArrowheads="1"/>
              </p:cNvSpPr>
              <p:nvPr/>
            </p:nvSpPr>
            <p:spPr bwMode="auto">
              <a:xfrm>
                <a:off x="710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6" name="Rectangle 269"/>
              <p:cNvSpPr>
                <a:spLocks noChangeArrowheads="1"/>
              </p:cNvSpPr>
              <p:nvPr/>
            </p:nvSpPr>
            <p:spPr bwMode="auto">
              <a:xfrm>
                <a:off x="1008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7" name="Rectangle 270"/>
              <p:cNvSpPr>
                <a:spLocks noChangeArrowheads="1"/>
              </p:cNvSpPr>
              <p:nvPr/>
            </p:nvSpPr>
            <p:spPr bwMode="auto">
              <a:xfrm>
                <a:off x="1263" y="177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42.9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8" name="Rectangle 271"/>
              <p:cNvSpPr>
                <a:spLocks noChangeArrowheads="1"/>
              </p:cNvSpPr>
              <p:nvPr/>
            </p:nvSpPr>
            <p:spPr bwMode="auto">
              <a:xfrm>
                <a:off x="1631" y="1778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49" name="Rectangle 272"/>
              <p:cNvSpPr>
                <a:spLocks noChangeArrowheads="1"/>
              </p:cNvSpPr>
              <p:nvPr/>
            </p:nvSpPr>
            <p:spPr bwMode="auto">
              <a:xfrm>
                <a:off x="1952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0" name="Rectangle 273"/>
              <p:cNvSpPr>
                <a:spLocks noChangeArrowheads="1"/>
              </p:cNvSpPr>
              <p:nvPr/>
            </p:nvSpPr>
            <p:spPr bwMode="auto">
              <a:xfrm>
                <a:off x="2151" y="1778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1" name="Rectangle 274"/>
              <p:cNvSpPr>
                <a:spLocks noChangeArrowheads="1"/>
              </p:cNvSpPr>
              <p:nvPr/>
            </p:nvSpPr>
            <p:spPr bwMode="auto">
              <a:xfrm>
                <a:off x="2462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2" name="Rectangle 275"/>
              <p:cNvSpPr>
                <a:spLocks noChangeArrowheads="1"/>
              </p:cNvSpPr>
              <p:nvPr/>
            </p:nvSpPr>
            <p:spPr bwMode="auto">
              <a:xfrm>
                <a:off x="2788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3" name="Rectangle 276"/>
              <p:cNvSpPr>
                <a:spLocks noChangeArrowheads="1"/>
              </p:cNvSpPr>
              <p:nvPr/>
            </p:nvSpPr>
            <p:spPr bwMode="auto">
              <a:xfrm>
                <a:off x="3052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4" name="Rectangle 277"/>
              <p:cNvSpPr>
                <a:spLocks noChangeArrowheads="1"/>
              </p:cNvSpPr>
              <p:nvPr/>
            </p:nvSpPr>
            <p:spPr bwMode="auto">
              <a:xfrm>
                <a:off x="3307" y="177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1.8p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5" name="Rectangle 278"/>
              <p:cNvSpPr>
                <a:spLocks noChangeArrowheads="1"/>
              </p:cNvSpPr>
              <p:nvPr/>
            </p:nvSpPr>
            <p:spPr bwMode="auto">
              <a:xfrm>
                <a:off x="3680" y="177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1.2p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6" name="Rectangle 279"/>
              <p:cNvSpPr>
                <a:spLocks noChangeArrowheads="1"/>
              </p:cNvSpPr>
              <p:nvPr/>
            </p:nvSpPr>
            <p:spPr bwMode="auto">
              <a:xfrm>
                <a:off x="4030" y="1778"/>
                <a:ext cx="231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103.5p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7" name="Rectangle 280"/>
              <p:cNvSpPr>
                <a:spLocks noChangeArrowheads="1"/>
              </p:cNvSpPr>
              <p:nvPr/>
            </p:nvSpPr>
            <p:spPr bwMode="auto">
              <a:xfrm>
                <a:off x="4426" y="1778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76.9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8" name="Rectangle 281"/>
              <p:cNvSpPr>
                <a:spLocks noChangeArrowheads="1"/>
              </p:cNvSpPr>
              <p:nvPr/>
            </p:nvSpPr>
            <p:spPr bwMode="auto">
              <a:xfrm>
                <a:off x="4799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59" name="Rectangle 282"/>
              <p:cNvSpPr>
                <a:spLocks noChangeArrowheads="1"/>
              </p:cNvSpPr>
              <p:nvPr/>
            </p:nvSpPr>
            <p:spPr bwMode="auto">
              <a:xfrm>
                <a:off x="5054" y="1778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0" name="Rectangle 283"/>
              <p:cNvSpPr>
                <a:spLocks noChangeArrowheads="1"/>
              </p:cNvSpPr>
              <p:nvPr/>
            </p:nvSpPr>
            <p:spPr bwMode="auto">
              <a:xfrm>
                <a:off x="5328" y="1778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-6.3p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1" name="Rectangle 284"/>
              <p:cNvSpPr>
                <a:spLocks noChangeArrowheads="1"/>
              </p:cNvSpPr>
              <p:nvPr/>
            </p:nvSpPr>
            <p:spPr bwMode="auto">
              <a:xfrm>
                <a:off x="352" y="1859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2" name="Rectangle 285"/>
              <p:cNvSpPr>
                <a:spLocks noChangeArrowheads="1"/>
              </p:cNvSpPr>
              <p:nvPr/>
            </p:nvSpPr>
            <p:spPr bwMode="auto">
              <a:xfrm>
                <a:off x="687" y="1859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3" name="Rectangle 286"/>
              <p:cNvSpPr>
                <a:spLocks noChangeArrowheads="1"/>
              </p:cNvSpPr>
              <p:nvPr/>
            </p:nvSpPr>
            <p:spPr bwMode="auto">
              <a:xfrm>
                <a:off x="984" y="1859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4" name="Rectangle 287"/>
              <p:cNvSpPr>
                <a:spLocks noChangeArrowheads="1"/>
              </p:cNvSpPr>
              <p:nvPr/>
            </p:nvSpPr>
            <p:spPr bwMode="auto">
              <a:xfrm>
                <a:off x="1239" y="1859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-47.1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5" name="Rectangle 288"/>
              <p:cNvSpPr>
                <a:spLocks noChangeArrowheads="1"/>
              </p:cNvSpPr>
              <p:nvPr/>
            </p:nvSpPr>
            <p:spPr bwMode="auto">
              <a:xfrm>
                <a:off x="1655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6" name="Rectangle 289"/>
              <p:cNvSpPr>
                <a:spLocks noChangeArrowheads="1"/>
              </p:cNvSpPr>
              <p:nvPr/>
            </p:nvSpPr>
            <p:spPr bwMode="auto">
              <a:xfrm>
                <a:off x="1952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7" name="Rectangle 290"/>
              <p:cNvSpPr>
                <a:spLocks noChangeArrowheads="1"/>
              </p:cNvSpPr>
              <p:nvPr/>
            </p:nvSpPr>
            <p:spPr bwMode="auto">
              <a:xfrm>
                <a:off x="2174" y="1859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8" name="Rectangle 291"/>
              <p:cNvSpPr>
                <a:spLocks noChangeArrowheads="1"/>
              </p:cNvSpPr>
              <p:nvPr/>
            </p:nvSpPr>
            <p:spPr bwMode="auto">
              <a:xfrm>
                <a:off x="2462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69" name="Rectangle 292"/>
              <p:cNvSpPr>
                <a:spLocks noChangeArrowheads="1"/>
              </p:cNvSpPr>
              <p:nvPr/>
            </p:nvSpPr>
            <p:spPr bwMode="auto">
              <a:xfrm>
                <a:off x="2788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0" name="Rectangle 293"/>
              <p:cNvSpPr>
                <a:spLocks noChangeArrowheads="1"/>
              </p:cNvSpPr>
              <p:nvPr/>
            </p:nvSpPr>
            <p:spPr bwMode="auto">
              <a:xfrm>
                <a:off x="3052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1" name="Rectangle 294"/>
              <p:cNvSpPr>
                <a:spLocks noChangeArrowheads="1"/>
              </p:cNvSpPr>
              <p:nvPr/>
            </p:nvSpPr>
            <p:spPr bwMode="auto">
              <a:xfrm>
                <a:off x="3340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2" name="Rectangle 295"/>
              <p:cNvSpPr>
                <a:spLocks noChangeArrowheads="1"/>
              </p:cNvSpPr>
              <p:nvPr/>
            </p:nvSpPr>
            <p:spPr bwMode="auto">
              <a:xfrm>
                <a:off x="3713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3" name="Rectangle 296"/>
              <p:cNvSpPr>
                <a:spLocks noChangeArrowheads="1"/>
              </p:cNvSpPr>
              <p:nvPr/>
            </p:nvSpPr>
            <p:spPr bwMode="auto">
              <a:xfrm>
                <a:off x="4063" y="1859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119.4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4" name="Rectangle 297"/>
              <p:cNvSpPr>
                <a:spLocks noChangeArrowheads="1"/>
              </p:cNvSpPr>
              <p:nvPr/>
            </p:nvSpPr>
            <p:spPr bwMode="auto">
              <a:xfrm>
                <a:off x="4426" y="1859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5" name="Rectangle 298"/>
              <p:cNvSpPr>
                <a:spLocks noChangeArrowheads="1"/>
              </p:cNvSpPr>
              <p:nvPr/>
            </p:nvSpPr>
            <p:spPr bwMode="auto">
              <a:xfrm>
                <a:off x="4766" y="1859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6" name="Rectangle 299"/>
              <p:cNvSpPr>
                <a:spLocks noChangeArrowheads="1"/>
              </p:cNvSpPr>
              <p:nvPr/>
            </p:nvSpPr>
            <p:spPr bwMode="auto">
              <a:xfrm>
                <a:off x="5054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7" name="Rectangle 300"/>
              <p:cNvSpPr>
                <a:spLocks noChangeArrowheads="1"/>
              </p:cNvSpPr>
              <p:nvPr/>
            </p:nvSpPr>
            <p:spPr bwMode="auto">
              <a:xfrm>
                <a:off x="5385" y="185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8" name="Rectangle 301"/>
              <p:cNvSpPr>
                <a:spLocks noChangeArrowheads="1"/>
              </p:cNvSpPr>
              <p:nvPr/>
            </p:nvSpPr>
            <p:spPr bwMode="auto">
              <a:xfrm>
                <a:off x="352" y="1939"/>
                <a:ext cx="80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79" name="Rectangle 302"/>
              <p:cNvSpPr>
                <a:spLocks noChangeArrowheads="1"/>
              </p:cNvSpPr>
              <p:nvPr/>
            </p:nvSpPr>
            <p:spPr bwMode="auto">
              <a:xfrm>
                <a:off x="710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0" name="Rectangle 303"/>
              <p:cNvSpPr>
                <a:spLocks noChangeArrowheads="1"/>
              </p:cNvSpPr>
              <p:nvPr/>
            </p:nvSpPr>
            <p:spPr bwMode="auto">
              <a:xfrm>
                <a:off x="1008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1" name="Rectangle 304"/>
              <p:cNvSpPr>
                <a:spLocks noChangeArrowheads="1"/>
              </p:cNvSpPr>
              <p:nvPr/>
            </p:nvSpPr>
            <p:spPr bwMode="auto">
              <a:xfrm>
                <a:off x="1197" y="1939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2" name="Rectangle 305"/>
              <p:cNvSpPr>
                <a:spLocks noChangeArrowheads="1"/>
              </p:cNvSpPr>
              <p:nvPr/>
            </p:nvSpPr>
            <p:spPr bwMode="auto">
              <a:xfrm>
                <a:off x="1631" y="1939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3" name="Rectangle 306"/>
              <p:cNvSpPr>
                <a:spLocks noChangeArrowheads="1"/>
              </p:cNvSpPr>
              <p:nvPr/>
            </p:nvSpPr>
            <p:spPr bwMode="auto">
              <a:xfrm>
                <a:off x="1952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4" name="Rectangle 307"/>
              <p:cNvSpPr>
                <a:spLocks noChangeArrowheads="1"/>
              </p:cNvSpPr>
              <p:nvPr/>
            </p:nvSpPr>
            <p:spPr bwMode="auto">
              <a:xfrm>
                <a:off x="2184" y="1939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5" name="Rectangle 308"/>
              <p:cNvSpPr>
                <a:spLocks noChangeArrowheads="1"/>
              </p:cNvSpPr>
              <p:nvPr/>
            </p:nvSpPr>
            <p:spPr bwMode="auto">
              <a:xfrm>
                <a:off x="2462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6" name="Rectangle 309"/>
              <p:cNvSpPr>
                <a:spLocks noChangeArrowheads="1"/>
              </p:cNvSpPr>
              <p:nvPr/>
            </p:nvSpPr>
            <p:spPr bwMode="auto">
              <a:xfrm>
                <a:off x="2788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7" name="Rectangle 310"/>
              <p:cNvSpPr>
                <a:spLocks noChangeArrowheads="1"/>
              </p:cNvSpPr>
              <p:nvPr/>
            </p:nvSpPr>
            <p:spPr bwMode="auto">
              <a:xfrm>
                <a:off x="3052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8" name="Rectangle 311"/>
              <p:cNvSpPr>
                <a:spLocks noChangeArrowheads="1"/>
              </p:cNvSpPr>
              <p:nvPr/>
            </p:nvSpPr>
            <p:spPr bwMode="auto">
              <a:xfrm>
                <a:off x="3340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89" name="Rectangle 312"/>
              <p:cNvSpPr>
                <a:spLocks noChangeArrowheads="1"/>
              </p:cNvSpPr>
              <p:nvPr/>
            </p:nvSpPr>
            <p:spPr bwMode="auto">
              <a:xfrm>
                <a:off x="3690" y="1939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0" name="Rectangle 313"/>
              <p:cNvSpPr>
                <a:spLocks noChangeArrowheads="1"/>
              </p:cNvSpPr>
              <p:nvPr/>
            </p:nvSpPr>
            <p:spPr bwMode="auto">
              <a:xfrm>
                <a:off x="4063" y="1939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266.3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1" name="Rectangle 314"/>
              <p:cNvSpPr>
                <a:spLocks noChangeArrowheads="1"/>
              </p:cNvSpPr>
              <p:nvPr/>
            </p:nvSpPr>
            <p:spPr bwMode="auto">
              <a:xfrm>
                <a:off x="4393" y="1939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123.3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2" name="Rectangle 315"/>
              <p:cNvSpPr>
                <a:spLocks noChangeArrowheads="1"/>
              </p:cNvSpPr>
              <p:nvPr/>
            </p:nvSpPr>
            <p:spPr bwMode="auto">
              <a:xfrm>
                <a:off x="4766" y="1939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3" name="Rectangle 316"/>
              <p:cNvSpPr>
                <a:spLocks noChangeArrowheads="1"/>
              </p:cNvSpPr>
              <p:nvPr/>
            </p:nvSpPr>
            <p:spPr bwMode="auto">
              <a:xfrm>
                <a:off x="5021" y="1939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13.1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4" name="Rectangle 317"/>
              <p:cNvSpPr>
                <a:spLocks noChangeArrowheads="1"/>
              </p:cNvSpPr>
              <p:nvPr/>
            </p:nvSpPr>
            <p:spPr bwMode="auto">
              <a:xfrm>
                <a:off x="5385" y="1939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5" name="Rectangle 318"/>
              <p:cNvSpPr>
                <a:spLocks noChangeArrowheads="1"/>
              </p:cNvSpPr>
              <p:nvPr/>
            </p:nvSpPr>
            <p:spPr bwMode="auto">
              <a:xfrm>
                <a:off x="352" y="2020"/>
                <a:ext cx="9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6" name="Rectangle 319"/>
              <p:cNvSpPr>
                <a:spLocks noChangeArrowheads="1"/>
              </p:cNvSpPr>
              <p:nvPr/>
            </p:nvSpPr>
            <p:spPr bwMode="auto">
              <a:xfrm>
                <a:off x="687" y="202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7" name="Rectangle 320"/>
              <p:cNvSpPr>
                <a:spLocks noChangeArrowheads="1"/>
              </p:cNvSpPr>
              <p:nvPr/>
            </p:nvSpPr>
            <p:spPr bwMode="auto">
              <a:xfrm>
                <a:off x="1008" y="202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8" name="Rectangle 321"/>
              <p:cNvSpPr>
                <a:spLocks noChangeArrowheads="1"/>
              </p:cNvSpPr>
              <p:nvPr/>
            </p:nvSpPr>
            <p:spPr bwMode="auto">
              <a:xfrm>
                <a:off x="1206" y="2020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-121.1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99" name="Rectangle 322"/>
              <p:cNvSpPr>
                <a:spLocks noChangeArrowheads="1"/>
              </p:cNvSpPr>
              <p:nvPr/>
            </p:nvSpPr>
            <p:spPr bwMode="auto">
              <a:xfrm>
                <a:off x="1631" y="202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0" name="Rectangle 323"/>
              <p:cNvSpPr>
                <a:spLocks noChangeArrowheads="1"/>
              </p:cNvSpPr>
              <p:nvPr/>
            </p:nvSpPr>
            <p:spPr bwMode="auto">
              <a:xfrm>
                <a:off x="1929" y="202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1" name="Rectangle 324"/>
              <p:cNvSpPr>
                <a:spLocks noChangeArrowheads="1"/>
              </p:cNvSpPr>
              <p:nvPr/>
            </p:nvSpPr>
            <p:spPr bwMode="auto">
              <a:xfrm>
                <a:off x="2141" y="202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-27.3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2" name="Rectangle 325"/>
              <p:cNvSpPr>
                <a:spLocks noChangeArrowheads="1"/>
              </p:cNvSpPr>
              <p:nvPr/>
            </p:nvSpPr>
            <p:spPr bwMode="auto">
              <a:xfrm>
                <a:off x="2462" y="202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3" name="Rectangle 326"/>
              <p:cNvSpPr>
                <a:spLocks noChangeArrowheads="1"/>
              </p:cNvSpPr>
              <p:nvPr/>
            </p:nvSpPr>
            <p:spPr bwMode="auto">
              <a:xfrm>
                <a:off x="2698" y="2020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-10.3p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4" name="Rectangle 327"/>
              <p:cNvSpPr>
                <a:spLocks noChangeArrowheads="1"/>
              </p:cNvSpPr>
              <p:nvPr/>
            </p:nvSpPr>
            <p:spPr bwMode="auto">
              <a:xfrm>
                <a:off x="2996" y="202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-7.0p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5" name="Rectangle 328"/>
              <p:cNvSpPr>
                <a:spLocks noChangeArrowheads="1"/>
              </p:cNvSpPr>
              <p:nvPr/>
            </p:nvSpPr>
            <p:spPr bwMode="auto">
              <a:xfrm>
                <a:off x="3284" y="2020"/>
                <a:ext cx="179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-9.3e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6" name="Rectangle 329"/>
              <p:cNvSpPr>
                <a:spLocks noChangeArrowheads="1"/>
              </p:cNvSpPr>
              <p:nvPr/>
            </p:nvSpPr>
            <p:spPr bwMode="auto">
              <a:xfrm>
                <a:off x="3657" y="202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-1.1p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7" name="Rectangle 330"/>
              <p:cNvSpPr>
                <a:spLocks noChangeArrowheads="1"/>
              </p:cNvSpPr>
              <p:nvPr/>
            </p:nvSpPr>
            <p:spPr bwMode="auto">
              <a:xfrm>
                <a:off x="4030" y="2020"/>
                <a:ext cx="231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135.6p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8" name="Rectangle 331"/>
              <p:cNvSpPr>
                <a:spLocks noChangeArrowheads="1"/>
              </p:cNvSpPr>
              <p:nvPr/>
            </p:nvSpPr>
            <p:spPr bwMode="auto">
              <a:xfrm>
                <a:off x="4393" y="2020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174.9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09" name="Rectangle 332"/>
              <p:cNvSpPr>
                <a:spLocks noChangeArrowheads="1"/>
              </p:cNvSpPr>
              <p:nvPr/>
            </p:nvSpPr>
            <p:spPr bwMode="auto">
              <a:xfrm>
                <a:off x="4766" y="202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23.3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0" name="Rectangle 333"/>
              <p:cNvSpPr>
                <a:spLocks noChangeArrowheads="1"/>
              </p:cNvSpPr>
              <p:nvPr/>
            </p:nvSpPr>
            <p:spPr bwMode="auto">
              <a:xfrm>
                <a:off x="5021" y="202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27.5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1" name="Rectangle 334"/>
              <p:cNvSpPr>
                <a:spLocks noChangeArrowheads="1"/>
              </p:cNvSpPr>
              <p:nvPr/>
            </p:nvSpPr>
            <p:spPr bwMode="auto">
              <a:xfrm>
                <a:off x="5328" y="202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-16.3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2" name="Rectangle 335"/>
              <p:cNvSpPr>
                <a:spLocks noChangeArrowheads="1"/>
              </p:cNvSpPr>
              <p:nvPr/>
            </p:nvSpPr>
            <p:spPr bwMode="auto">
              <a:xfrm>
                <a:off x="352" y="2100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3" name="Rectangle 336"/>
              <p:cNvSpPr>
                <a:spLocks noChangeArrowheads="1"/>
              </p:cNvSpPr>
              <p:nvPr/>
            </p:nvSpPr>
            <p:spPr bwMode="auto">
              <a:xfrm>
                <a:off x="687" y="210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4" name="Rectangle 337"/>
              <p:cNvSpPr>
                <a:spLocks noChangeArrowheads="1"/>
              </p:cNvSpPr>
              <p:nvPr/>
            </p:nvSpPr>
            <p:spPr bwMode="auto">
              <a:xfrm>
                <a:off x="1008" y="210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5" name="Rectangle 338"/>
              <p:cNvSpPr>
                <a:spLocks noChangeArrowheads="1"/>
              </p:cNvSpPr>
              <p:nvPr/>
            </p:nvSpPr>
            <p:spPr bwMode="auto">
              <a:xfrm>
                <a:off x="1239" y="210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-92.6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6" name="Rectangle 339"/>
              <p:cNvSpPr>
                <a:spLocks noChangeArrowheads="1"/>
              </p:cNvSpPr>
              <p:nvPr/>
            </p:nvSpPr>
            <p:spPr bwMode="auto">
              <a:xfrm>
                <a:off x="1631" y="210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7" name="Rectangle 340"/>
              <p:cNvSpPr>
                <a:spLocks noChangeArrowheads="1"/>
              </p:cNvSpPr>
              <p:nvPr/>
            </p:nvSpPr>
            <p:spPr bwMode="auto">
              <a:xfrm>
                <a:off x="1952" y="210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8" name="Rectangle 341"/>
              <p:cNvSpPr>
                <a:spLocks noChangeArrowheads="1"/>
              </p:cNvSpPr>
              <p:nvPr/>
            </p:nvSpPr>
            <p:spPr bwMode="auto">
              <a:xfrm>
                <a:off x="2174" y="210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-7.1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19" name="Rectangle 342"/>
              <p:cNvSpPr>
                <a:spLocks noChangeArrowheads="1"/>
              </p:cNvSpPr>
              <p:nvPr/>
            </p:nvSpPr>
            <p:spPr bwMode="auto">
              <a:xfrm>
                <a:off x="2462" y="210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0" name="Rectangle 343"/>
              <p:cNvSpPr>
                <a:spLocks noChangeArrowheads="1"/>
              </p:cNvSpPr>
              <p:nvPr/>
            </p:nvSpPr>
            <p:spPr bwMode="auto">
              <a:xfrm>
                <a:off x="2731" y="210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-4.6p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1" name="Rectangle 344"/>
              <p:cNvSpPr>
                <a:spLocks noChangeArrowheads="1"/>
              </p:cNvSpPr>
              <p:nvPr/>
            </p:nvSpPr>
            <p:spPr bwMode="auto">
              <a:xfrm>
                <a:off x="2996" y="210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-0.6p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2" name="Rectangle 345"/>
              <p:cNvSpPr>
                <a:spLocks noChangeArrowheads="1"/>
              </p:cNvSpPr>
              <p:nvPr/>
            </p:nvSpPr>
            <p:spPr bwMode="auto">
              <a:xfrm>
                <a:off x="3317" y="210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-9.9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3" name="Rectangle 346"/>
              <p:cNvSpPr>
                <a:spLocks noChangeArrowheads="1"/>
              </p:cNvSpPr>
              <p:nvPr/>
            </p:nvSpPr>
            <p:spPr bwMode="auto">
              <a:xfrm>
                <a:off x="3624" y="2100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-10.7p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4" name="Rectangle 347"/>
              <p:cNvSpPr>
                <a:spLocks noChangeArrowheads="1"/>
              </p:cNvSpPr>
              <p:nvPr/>
            </p:nvSpPr>
            <p:spPr bwMode="auto">
              <a:xfrm>
                <a:off x="4030" y="2100"/>
                <a:ext cx="231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188.0p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5" name="Rectangle 348"/>
              <p:cNvSpPr>
                <a:spLocks noChangeArrowheads="1"/>
              </p:cNvSpPr>
              <p:nvPr/>
            </p:nvSpPr>
            <p:spPr bwMode="auto">
              <a:xfrm>
                <a:off x="4426" y="210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6" name="Rectangle 349"/>
              <p:cNvSpPr>
                <a:spLocks noChangeArrowheads="1"/>
              </p:cNvSpPr>
              <p:nvPr/>
            </p:nvSpPr>
            <p:spPr bwMode="auto">
              <a:xfrm>
                <a:off x="4766" y="210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24.1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7" name="Rectangle 350"/>
              <p:cNvSpPr>
                <a:spLocks noChangeArrowheads="1"/>
              </p:cNvSpPr>
              <p:nvPr/>
            </p:nvSpPr>
            <p:spPr bwMode="auto">
              <a:xfrm>
                <a:off x="5021" y="210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26.1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8" name="Rectangle 351"/>
              <p:cNvSpPr>
                <a:spLocks noChangeArrowheads="1"/>
              </p:cNvSpPr>
              <p:nvPr/>
            </p:nvSpPr>
            <p:spPr bwMode="auto">
              <a:xfrm>
                <a:off x="5328" y="210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29" name="Rectangle 352"/>
              <p:cNvSpPr>
                <a:spLocks noChangeArrowheads="1"/>
              </p:cNvSpPr>
              <p:nvPr/>
            </p:nvSpPr>
            <p:spPr bwMode="auto">
              <a:xfrm>
                <a:off x="352" y="2180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FR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0" name="Rectangle 353"/>
              <p:cNvSpPr>
                <a:spLocks noChangeArrowheads="1"/>
              </p:cNvSpPr>
              <p:nvPr/>
            </p:nvSpPr>
            <p:spPr bwMode="auto">
              <a:xfrm>
                <a:off x="687" y="218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1" name="Rectangle 354"/>
              <p:cNvSpPr>
                <a:spLocks noChangeArrowheads="1"/>
              </p:cNvSpPr>
              <p:nvPr/>
            </p:nvSpPr>
            <p:spPr bwMode="auto">
              <a:xfrm>
                <a:off x="984" y="218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2" name="Rectangle 355"/>
              <p:cNvSpPr>
                <a:spLocks noChangeArrowheads="1"/>
              </p:cNvSpPr>
              <p:nvPr/>
            </p:nvSpPr>
            <p:spPr bwMode="auto">
              <a:xfrm>
                <a:off x="1239" y="218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-15.6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3" name="Rectangle 356"/>
              <p:cNvSpPr>
                <a:spLocks noChangeArrowheads="1"/>
              </p:cNvSpPr>
              <p:nvPr/>
            </p:nvSpPr>
            <p:spPr bwMode="auto">
              <a:xfrm>
                <a:off x="1631" y="218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4" name="Rectangle 357"/>
              <p:cNvSpPr>
                <a:spLocks noChangeArrowheads="1"/>
              </p:cNvSpPr>
              <p:nvPr/>
            </p:nvSpPr>
            <p:spPr bwMode="auto">
              <a:xfrm>
                <a:off x="1952" y="218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5" name="Rectangle 358"/>
              <p:cNvSpPr>
                <a:spLocks noChangeArrowheads="1"/>
              </p:cNvSpPr>
              <p:nvPr/>
            </p:nvSpPr>
            <p:spPr bwMode="auto">
              <a:xfrm>
                <a:off x="2151" y="2180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-13.0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6" name="Rectangle 359"/>
              <p:cNvSpPr>
                <a:spLocks noChangeArrowheads="1"/>
              </p:cNvSpPr>
              <p:nvPr/>
            </p:nvSpPr>
            <p:spPr bwMode="auto">
              <a:xfrm>
                <a:off x="2462" y="218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7" name="Rectangle 360"/>
              <p:cNvSpPr>
                <a:spLocks noChangeArrowheads="1"/>
              </p:cNvSpPr>
              <p:nvPr/>
            </p:nvSpPr>
            <p:spPr bwMode="auto">
              <a:xfrm>
                <a:off x="2788" y="218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8" name="Rectangle 361"/>
              <p:cNvSpPr>
                <a:spLocks noChangeArrowheads="1"/>
              </p:cNvSpPr>
              <p:nvPr/>
            </p:nvSpPr>
            <p:spPr bwMode="auto">
              <a:xfrm>
                <a:off x="3052" y="218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39" name="Rectangle 362"/>
              <p:cNvSpPr>
                <a:spLocks noChangeArrowheads="1"/>
              </p:cNvSpPr>
              <p:nvPr/>
            </p:nvSpPr>
            <p:spPr bwMode="auto">
              <a:xfrm>
                <a:off x="3317" y="218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0" name="Rectangle 363"/>
              <p:cNvSpPr>
                <a:spLocks noChangeArrowheads="1"/>
              </p:cNvSpPr>
              <p:nvPr/>
            </p:nvSpPr>
            <p:spPr bwMode="auto">
              <a:xfrm>
                <a:off x="3680" y="218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1.8e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1" name="Rectangle 364"/>
              <p:cNvSpPr>
                <a:spLocks noChangeArrowheads="1"/>
              </p:cNvSpPr>
              <p:nvPr/>
            </p:nvSpPr>
            <p:spPr bwMode="auto">
              <a:xfrm>
                <a:off x="4030" y="2180"/>
                <a:ext cx="22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137.3e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2" name="Rectangle 365"/>
              <p:cNvSpPr>
                <a:spLocks noChangeArrowheads="1"/>
              </p:cNvSpPr>
              <p:nvPr/>
            </p:nvSpPr>
            <p:spPr bwMode="auto">
              <a:xfrm>
                <a:off x="4426" y="218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3" name="Rectangle 366"/>
              <p:cNvSpPr>
                <a:spLocks noChangeArrowheads="1"/>
              </p:cNvSpPr>
              <p:nvPr/>
            </p:nvSpPr>
            <p:spPr bwMode="auto">
              <a:xfrm>
                <a:off x="4799" y="2180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4" name="Rectangle 367"/>
              <p:cNvSpPr>
                <a:spLocks noChangeArrowheads="1"/>
              </p:cNvSpPr>
              <p:nvPr/>
            </p:nvSpPr>
            <p:spPr bwMode="auto">
              <a:xfrm>
                <a:off x="5021" y="2180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5" name="Rectangle 368"/>
              <p:cNvSpPr>
                <a:spLocks noChangeArrowheads="1"/>
              </p:cNvSpPr>
              <p:nvPr/>
            </p:nvSpPr>
            <p:spPr bwMode="auto">
              <a:xfrm>
                <a:off x="5361" y="2180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-0.6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6" name="Rectangle 369"/>
              <p:cNvSpPr>
                <a:spLocks noChangeArrowheads="1"/>
              </p:cNvSpPr>
              <p:nvPr/>
            </p:nvSpPr>
            <p:spPr bwMode="auto">
              <a:xfrm>
                <a:off x="352" y="2261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HR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7" name="Rectangle 370"/>
              <p:cNvSpPr>
                <a:spLocks noChangeArrowheads="1"/>
              </p:cNvSpPr>
              <p:nvPr/>
            </p:nvSpPr>
            <p:spPr bwMode="auto">
              <a:xfrm>
                <a:off x="687" y="226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8" name="Rectangle 371"/>
              <p:cNvSpPr>
                <a:spLocks noChangeArrowheads="1"/>
              </p:cNvSpPr>
              <p:nvPr/>
            </p:nvSpPr>
            <p:spPr bwMode="auto">
              <a:xfrm>
                <a:off x="1008" y="226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9" name="Rectangle 372"/>
              <p:cNvSpPr>
                <a:spLocks noChangeArrowheads="1"/>
              </p:cNvSpPr>
              <p:nvPr/>
            </p:nvSpPr>
            <p:spPr bwMode="auto">
              <a:xfrm>
                <a:off x="1230" y="226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-88.7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0" name="Rectangle 373"/>
              <p:cNvSpPr>
                <a:spLocks noChangeArrowheads="1"/>
              </p:cNvSpPr>
              <p:nvPr/>
            </p:nvSpPr>
            <p:spPr bwMode="auto">
              <a:xfrm>
                <a:off x="1631" y="226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1" name="Rectangle 374"/>
              <p:cNvSpPr>
                <a:spLocks noChangeArrowheads="1"/>
              </p:cNvSpPr>
              <p:nvPr/>
            </p:nvSpPr>
            <p:spPr bwMode="auto">
              <a:xfrm>
                <a:off x="1952" y="226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2" name="Rectangle 375"/>
              <p:cNvSpPr>
                <a:spLocks noChangeArrowheads="1"/>
              </p:cNvSpPr>
              <p:nvPr/>
            </p:nvSpPr>
            <p:spPr bwMode="auto">
              <a:xfrm>
                <a:off x="2151" y="226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3" name="Rectangle 376"/>
              <p:cNvSpPr>
                <a:spLocks noChangeArrowheads="1"/>
              </p:cNvSpPr>
              <p:nvPr/>
            </p:nvSpPr>
            <p:spPr bwMode="auto">
              <a:xfrm>
                <a:off x="2462" y="226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4" name="Rectangle 377"/>
              <p:cNvSpPr>
                <a:spLocks noChangeArrowheads="1"/>
              </p:cNvSpPr>
              <p:nvPr/>
            </p:nvSpPr>
            <p:spPr bwMode="auto">
              <a:xfrm>
                <a:off x="2779" y="226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5" name="Rectangle 378"/>
              <p:cNvSpPr>
                <a:spLocks noChangeArrowheads="1"/>
              </p:cNvSpPr>
              <p:nvPr/>
            </p:nvSpPr>
            <p:spPr bwMode="auto">
              <a:xfrm>
                <a:off x="3043" y="226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6" name="Rectangle 379"/>
              <p:cNvSpPr>
                <a:spLocks noChangeArrowheads="1"/>
              </p:cNvSpPr>
              <p:nvPr/>
            </p:nvSpPr>
            <p:spPr bwMode="auto">
              <a:xfrm>
                <a:off x="3251" y="2261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-18.1p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7" name="Rectangle 380"/>
              <p:cNvSpPr>
                <a:spLocks noChangeArrowheads="1"/>
              </p:cNvSpPr>
              <p:nvPr/>
            </p:nvSpPr>
            <p:spPr bwMode="auto">
              <a:xfrm>
                <a:off x="3690" y="226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8" name="Rectangle 381"/>
              <p:cNvSpPr>
                <a:spLocks noChangeArrowheads="1"/>
              </p:cNvSpPr>
              <p:nvPr/>
            </p:nvSpPr>
            <p:spPr bwMode="auto">
              <a:xfrm>
                <a:off x="4063" y="2261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59" name="Rectangle 382"/>
              <p:cNvSpPr>
                <a:spLocks noChangeArrowheads="1"/>
              </p:cNvSpPr>
              <p:nvPr/>
            </p:nvSpPr>
            <p:spPr bwMode="auto">
              <a:xfrm>
                <a:off x="4426" y="226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75.7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0" name="Rectangle 383"/>
              <p:cNvSpPr>
                <a:spLocks noChangeArrowheads="1"/>
              </p:cNvSpPr>
              <p:nvPr/>
            </p:nvSpPr>
            <p:spPr bwMode="auto">
              <a:xfrm>
                <a:off x="4766" y="226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15.8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1" name="Rectangle 384"/>
              <p:cNvSpPr>
                <a:spLocks noChangeArrowheads="1"/>
              </p:cNvSpPr>
              <p:nvPr/>
            </p:nvSpPr>
            <p:spPr bwMode="auto">
              <a:xfrm>
                <a:off x="5021" y="226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17.3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2" name="Rectangle 385"/>
              <p:cNvSpPr>
                <a:spLocks noChangeArrowheads="1"/>
              </p:cNvSpPr>
              <p:nvPr/>
            </p:nvSpPr>
            <p:spPr bwMode="auto">
              <a:xfrm>
                <a:off x="5385" y="226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3" name="Rectangle 386"/>
              <p:cNvSpPr>
                <a:spLocks noChangeArrowheads="1"/>
              </p:cNvSpPr>
              <p:nvPr/>
            </p:nvSpPr>
            <p:spPr bwMode="auto">
              <a:xfrm>
                <a:off x="352" y="2341"/>
                <a:ext cx="80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4" name="Rectangle 387"/>
              <p:cNvSpPr>
                <a:spLocks noChangeArrowheads="1"/>
              </p:cNvSpPr>
              <p:nvPr/>
            </p:nvSpPr>
            <p:spPr bwMode="auto">
              <a:xfrm>
                <a:off x="687" y="234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5" name="Rectangle 388"/>
              <p:cNvSpPr>
                <a:spLocks noChangeArrowheads="1"/>
              </p:cNvSpPr>
              <p:nvPr/>
            </p:nvSpPr>
            <p:spPr bwMode="auto">
              <a:xfrm>
                <a:off x="1008" y="234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6" name="Rectangle 389"/>
              <p:cNvSpPr>
                <a:spLocks noChangeArrowheads="1"/>
              </p:cNvSpPr>
              <p:nvPr/>
            </p:nvSpPr>
            <p:spPr bwMode="auto">
              <a:xfrm>
                <a:off x="1239" y="234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7" name="Rectangle 390"/>
              <p:cNvSpPr>
                <a:spLocks noChangeArrowheads="1"/>
              </p:cNvSpPr>
              <p:nvPr/>
            </p:nvSpPr>
            <p:spPr bwMode="auto">
              <a:xfrm>
                <a:off x="1655" y="234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8" name="Rectangle 391"/>
              <p:cNvSpPr>
                <a:spLocks noChangeArrowheads="1"/>
              </p:cNvSpPr>
              <p:nvPr/>
            </p:nvSpPr>
            <p:spPr bwMode="auto">
              <a:xfrm>
                <a:off x="1952" y="234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69" name="Rectangle 392"/>
              <p:cNvSpPr>
                <a:spLocks noChangeArrowheads="1"/>
              </p:cNvSpPr>
              <p:nvPr/>
            </p:nvSpPr>
            <p:spPr bwMode="auto">
              <a:xfrm>
                <a:off x="2151" y="234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-18.4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0" name="Rectangle 393"/>
              <p:cNvSpPr>
                <a:spLocks noChangeArrowheads="1"/>
              </p:cNvSpPr>
              <p:nvPr/>
            </p:nvSpPr>
            <p:spPr bwMode="auto">
              <a:xfrm>
                <a:off x="2462" y="234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1" name="Rectangle 394"/>
              <p:cNvSpPr>
                <a:spLocks noChangeArrowheads="1"/>
              </p:cNvSpPr>
              <p:nvPr/>
            </p:nvSpPr>
            <p:spPr bwMode="auto">
              <a:xfrm>
                <a:off x="2788" y="234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2" name="Rectangle 395"/>
              <p:cNvSpPr>
                <a:spLocks noChangeArrowheads="1"/>
              </p:cNvSpPr>
              <p:nvPr/>
            </p:nvSpPr>
            <p:spPr bwMode="auto">
              <a:xfrm>
                <a:off x="3052" y="234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3" name="Rectangle 396"/>
              <p:cNvSpPr>
                <a:spLocks noChangeArrowheads="1"/>
              </p:cNvSpPr>
              <p:nvPr/>
            </p:nvSpPr>
            <p:spPr bwMode="auto">
              <a:xfrm>
                <a:off x="3284" y="234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-6.9p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4" name="Rectangle 397"/>
              <p:cNvSpPr>
                <a:spLocks noChangeArrowheads="1"/>
              </p:cNvSpPr>
              <p:nvPr/>
            </p:nvSpPr>
            <p:spPr bwMode="auto">
              <a:xfrm>
                <a:off x="3690" y="234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5" name="Rectangle 398"/>
              <p:cNvSpPr>
                <a:spLocks noChangeArrowheads="1"/>
              </p:cNvSpPr>
              <p:nvPr/>
            </p:nvSpPr>
            <p:spPr bwMode="auto">
              <a:xfrm>
                <a:off x="4063" y="2341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118.8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6" name="Rectangle 399"/>
              <p:cNvSpPr>
                <a:spLocks noChangeArrowheads="1"/>
              </p:cNvSpPr>
              <p:nvPr/>
            </p:nvSpPr>
            <p:spPr bwMode="auto">
              <a:xfrm>
                <a:off x="4393" y="2341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127.9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7" name="Rectangle 400"/>
              <p:cNvSpPr>
                <a:spLocks noChangeArrowheads="1"/>
              </p:cNvSpPr>
              <p:nvPr/>
            </p:nvSpPr>
            <p:spPr bwMode="auto">
              <a:xfrm>
                <a:off x="4766" y="234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8" name="Rectangle 401"/>
              <p:cNvSpPr>
                <a:spLocks noChangeArrowheads="1"/>
              </p:cNvSpPr>
              <p:nvPr/>
            </p:nvSpPr>
            <p:spPr bwMode="auto">
              <a:xfrm>
                <a:off x="5021" y="234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79" name="Rectangle 402"/>
              <p:cNvSpPr>
                <a:spLocks noChangeArrowheads="1"/>
              </p:cNvSpPr>
              <p:nvPr/>
            </p:nvSpPr>
            <p:spPr bwMode="auto">
              <a:xfrm>
                <a:off x="5361" y="234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80" name="Rectangle 403"/>
              <p:cNvSpPr>
                <a:spLocks noChangeArrowheads="1"/>
              </p:cNvSpPr>
              <p:nvPr/>
            </p:nvSpPr>
            <p:spPr bwMode="auto">
              <a:xfrm>
                <a:off x="352" y="2421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CY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81" name="Rectangle 404"/>
              <p:cNvSpPr>
                <a:spLocks noChangeArrowheads="1"/>
              </p:cNvSpPr>
              <p:nvPr/>
            </p:nvSpPr>
            <p:spPr bwMode="auto">
              <a:xfrm>
                <a:off x="677" y="242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82" name="Rectangle 405"/>
              <p:cNvSpPr>
                <a:spLocks noChangeArrowheads="1"/>
              </p:cNvSpPr>
              <p:nvPr/>
            </p:nvSpPr>
            <p:spPr bwMode="auto">
              <a:xfrm>
                <a:off x="984" y="242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607"/>
            <p:cNvGrpSpPr>
              <a:grpSpLocks/>
            </p:cNvGrpSpPr>
            <p:nvPr/>
          </p:nvGrpSpPr>
          <p:grpSpPr bwMode="auto">
            <a:xfrm>
              <a:off x="352" y="2421"/>
              <a:ext cx="5160" cy="964"/>
              <a:chOff x="352" y="2421"/>
              <a:chExt cx="5160" cy="964"/>
            </a:xfrm>
          </p:grpSpPr>
          <p:sp>
            <p:nvSpPr>
              <p:cNvPr id="5483" name="Rectangle 407"/>
              <p:cNvSpPr>
                <a:spLocks noChangeArrowheads="1"/>
              </p:cNvSpPr>
              <p:nvPr/>
            </p:nvSpPr>
            <p:spPr bwMode="auto">
              <a:xfrm>
                <a:off x="1206" y="2421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-156.8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4" name="Rectangle 408"/>
              <p:cNvSpPr>
                <a:spLocks noChangeArrowheads="1"/>
              </p:cNvSpPr>
              <p:nvPr/>
            </p:nvSpPr>
            <p:spPr bwMode="auto">
              <a:xfrm>
                <a:off x="1631" y="242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5" name="Rectangle 409"/>
              <p:cNvSpPr>
                <a:spLocks noChangeArrowheads="1"/>
              </p:cNvSpPr>
              <p:nvPr/>
            </p:nvSpPr>
            <p:spPr bwMode="auto">
              <a:xfrm>
                <a:off x="1952" y="2421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6" name="Rectangle 410"/>
              <p:cNvSpPr>
                <a:spLocks noChangeArrowheads="1"/>
              </p:cNvSpPr>
              <p:nvPr/>
            </p:nvSpPr>
            <p:spPr bwMode="auto">
              <a:xfrm>
                <a:off x="2141" y="242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-27.2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7" name="Rectangle 411"/>
              <p:cNvSpPr>
                <a:spLocks noChangeArrowheads="1"/>
              </p:cNvSpPr>
              <p:nvPr/>
            </p:nvSpPr>
            <p:spPr bwMode="auto">
              <a:xfrm>
                <a:off x="2429" y="242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8" name="Rectangle 412"/>
              <p:cNvSpPr>
                <a:spLocks noChangeArrowheads="1"/>
              </p:cNvSpPr>
              <p:nvPr/>
            </p:nvSpPr>
            <p:spPr bwMode="auto">
              <a:xfrm>
                <a:off x="2731" y="242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-5.9p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9" name="Rectangle 413"/>
              <p:cNvSpPr>
                <a:spLocks noChangeArrowheads="1"/>
              </p:cNvSpPr>
              <p:nvPr/>
            </p:nvSpPr>
            <p:spPr bwMode="auto">
              <a:xfrm>
                <a:off x="2996" y="242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-5.9p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0" name="Rectangle 414"/>
              <p:cNvSpPr>
                <a:spLocks noChangeArrowheads="1"/>
              </p:cNvSpPr>
              <p:nvPr/>
            </p:nvSpPr>
            <p:spPr bwMode="auto">
              <a:xfrm>
                <a:off x="3317" y="2421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1" name="Rectangle 415"/>
              <p:cNvSpPr>
                <a:spLocks noChangeArrowheads="1"/>
              </p:cNvSpPr>
              <p:nvPr/>
            </p:nvSpPr>
            <p:spPr bwMode="auto">
              <a:xfrm>
                <a:off x="3624" y="2421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-11.2p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2" name="Rectangle 416"/>
              <p:cNvSpPr>
                <a:spLocks noChangeArrowheads="1"/>
              </p:cNvSpPr>
              <p:nvPr/>
            </p:nvSpPr>
            <p:spPr bwMode="auto">
              <a:xfrm>
                <a:off x="4030" y="2421"/>
                <a:ext cx="231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344.8p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3" name="Rectangle 417"/>
              <p:cNvSpPr>
                <a:spLocks noChangeArrowheads="1"/>
              </p:cNvSpPr>
              <p:nvPr/>
            </p:nvSpPr>
            <p:spPr bwMode="auto">
              <a:xfrm>
                <a:off x="4393" y="2421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4" name="Rectangle 418"/>
              <p:cNvSpPr>
                <a:spLocks noChangeArrowheads="1"/>
              </p:cNvSpPr>
              <p:nvPr/>
            </p:nvSpPr>
            <p:spPr bwMode="auto">
              <a:xfrm>
                <a:off x="4766" y="242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11.9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5" name="Rectangle 419"/>
              <p:cNvSpPr>
                <a:spLocks noChangeArrowheads="1"/>
              </p:cNvSpPr>
              <p:nvPr/>
            </p:nvSpPr>
            <p:spPr bwMode="auto">
              <a:xfrm>
                <a:off x="5021" y="2421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15.9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6" name="Rectangle 420"/>
              <p:cNvSpPr>
                <a:spLocks noChangeArrowheads="1"/>
              </p:cNvSpPr>
              <p:nvPr/>
            </p:nvSpPr>
            <p:spPr bwMode="auto">
              <a:xfrm>
                <a:off x="5328" y="2421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-19.5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7" name="Rectangle 421"/>
              <p:cNvSpPr>
                <a:spLocks noChangeArrowheads="1"/>
              </p:cNvSpPr>
              <p:nvPr/>
            </p:nvSpPr>
            <p:spPr bwMode="auto">
              <a:xfrm>
                <a:off x="352" y="2502"/>
                <a:ext cx="9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LV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8" name="Rectangle 422"/>
              <p:cNvSpPr>
                <a:spLocks noChangeArrowheads="1"/>
              </p:cNvSpPr>
              <p:nvPr/>
            </p:nvSpPr>
            <p:spPr bwMode="auto">
              <a:xfrm>
                <a:off x="687" y="250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9" name="Rectangle 423"/>
              <p:cNvSpPr>
                <a:spLocks noChangeArrowheads="1"/>
              </p:cNvSpPr>
              <p:nvPr/>
            </p:nvSpPr>
            <p:spPr bwMode="auto">
              <a:xfrm>
                <a:off x="984" y="250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0" name="Rectangle 424"/>
              <p:cNvSpPr>
                <a:spLocks noChangeArrowheads="1"/>
              </p:cNvSpPr>
              <p:nvPr/>
            </p:nvSpPr>
            <p:spPr bwMode="auto">
              <a:xfrm>
                <a:off x="1239" y="2502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-65.1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1" name="Rectangle 425"/>
              <p:cNvSpPr>
                <a:spLocks noChangeArrowheads="1"/>
              </p:cNvSpPr>
              <p:nvPr/>
            </p:nvSpPr>
            <p:spPr bwMode="auto">
              <a:xfrm>
                <a:off x="1631" y="250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2" name="Rectangle 426"/>
              <p:cNvSpPr>
                <a:spLocks noChangeArrowheads="1"/>
              </p:cNvSpPr>
              <p:nvPr/>
            </p:nvSpPr>
            <p:spPr bwMode="auto">
              <a:xfrm>
                <a:off x="1929" y="250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3" name="Rectangle 427"/>
              <p:cNvSpPr>
                <a:spLocks noChangeArrowheads="1"/>
              </p:cNvSpPr>
              <p:nvPr/>
            </p:nvSpPr>
            <p:spPr bwMode="auto">
              <a:xfrm>
                <a:off x="2207" y="250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4" name="Rectangle 428"/>
              <p:cNvSpPr>
                <a:spLocks noChangeArrowheads="1"/>
              </p:cNvSpPr>
              <p:nvPr/>
            </p:nvSpPr>
            <p:spPr bwMode="auto">
              <a:xfrm>
                <a:off x="2462" y="250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5" name="Rectangle 429"/>
              <p:cNvSpPr>
                <a:spLocks noChangeArrowheads="1"/>
              </p:cNvSpPr>
              <p:nvPr/>
            </p:nvSpPr>
            <p:spPr bwMode="auto">
              <a:xfrm>
                <a:off x="2755" y="250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6" name="Rectangle 430"/>
              <p:cNvSpPr>
                <a:spLocks noChangeArrowheads="1"/>
              </p:cNvSpPr>
              <p:nvPr/>
            </p:nvSpPr>
            <p:spPr bwMode="auto">
              <a:xfrm>
                <a:off x="3052" y="250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7" name="Rectangle 431"/>
              <p:cNvSpPr>
                <a:spLocks noChangeArrowheads="1"/>
              </p:cNvSpPr>
              <p:nvPr/>
            </p:nvSpPr>
            <p:spPr bwMode="auto">
              <a:xfrm>
                <a:off x="3340" y="250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8" name="Rectangle 432"/>
              <p:cNvSpPr>
                <a:spLocks noChangeArrowheads="1"/>
              </p:cNvSpPr>
              <p:nvPr/>
            </p:nvSpPr>
            <p:spPr bwMode="auto">
              <a:xfrm>
                <a:off x="3713" y="250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9" name="Rectangle 433"/>
              <p:cNvSpPr>
                <a:spLocks noChangeArrowheads="1"/>
              </p:cNvSpPr>
              <p:nvPr/>
            </p:nvSpPr>
            <p:spPr bwMode="auto">
              <a:xfrm>
                <a:off x="4096" y="250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0" name="Rectangle 434"/>
              <p:cNvSpPr>
                <a:spLocks noChangeArrowheads="1"/>
              </p:cNvSpPr>
              <p:nvPr/>
            </p:nvSpPr>
            <p:spPr bwMode="auto">
              <a:xfrm>
                <a:off x="4426" y="250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38.2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1" name="Rectangle 435"/>
              <p:cNvSpPr>
                <a:spLocks noChangeArrowheads="1"/>
              </p:cNvSpPr>
              <p:nvPr/>
            </p:nvSpPr>
            <p:spPr bwMode="auto">
              <a:xfrm>
                <a:off x="4766" y="250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2" name="Rectangle 436"/>
              <p:cNvSpPr>
                <a:spLocks noChangeArrowheads="1"/>
              </p:cNvSpPr>
              <p:nvPr/>
            </p:nvSpPr>
            <p:spPr bwMode="auto">
              <a:xfrm>
                <a:off x="5021" y="250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11.9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3" name="Rectangle 437"/>
              <p:cNvSpPr>
                <a:spLocks noChangeArrowheads="1"/>
              </p:cNvSpPr>
              <p:nvPr/>
            </p:nvSpPr>
            <p:spPr bwMode="auto">
              <a:xfrm>
                <a:off x="5385" y="250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4" name="Rectangle 438"/>
              <p:cNvSpPr>
                <a:spLocks noChangeArrowheads="1"/>
              </p:cNvSpPr>
              <p:nvPr/>
            </p:nvSpPr>
            <p:spPr bwMode="auto">
              <a:xfrm>
                <a:off x="352" y="2582"/>
                <a:ext cx="9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5" name="Rectangle 439"/>
              <p:cNvSpPr>
                <a:spLocks noChangeArrowheads="1"/>
              </p:cNvSpPr>
              <p:nvPr/>
            </p:nvSpPr>
            <p:spPr bwMode="auto">
              <a:xfrm>
                <a:off x="687" y="258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6" name="Rectangle 440"/>
              <p:cNvSpPr>
                <a:spLocks noChangeArrowheads="1"/>
              </p:cNvSpPr>
              <p:nvPr/>
            </p:nvSpPr>
            <p:spPr bwMode="auto">
              <a:xfrm>
                <a:off x="1008" y="258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7" name="Rectangle 441"/>
              <p:cNvSpPr>
                <a:spLocks noChangeArrowheads="1"/>
              </p:cNvSpPr>
              <p:nvPr/>
            </p:nvSpPr>
            <p:spPr bwMode="auto">
              <a:xfrm>
                <a:off x="1239" y="2582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8" name="Rectangle 442"/>
              <p:cNvSpPr>
                <a:spLocks noChangeArrowheads="1"/>
              </p:cNvSpPr>
              <p:nvPr/>
            </p:nvSpPr>
            <p:spPr bwMode="auto">
              <a:xfrm>
                <a:off x="1631" y="258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9" name="Rectangle 443"/>
              <p:cNvSpPr>
                <a:spLocks noChangeArrowheads="1"/>
              </p:cNvSpPr>
              <p:nvPr/>
            </p:nvSpPr>
            <p:spPr bwMode="auto">
              <a:xfrm>
                <a:off x="1952" y="258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0" name="Rectangle 444"/>
              <p:cNvSpPr>
                <a:spLocks noChangeArrowheads="1"/>
              </p:cNvSpPr>
              <p:nvPr/>
            </p:nvSpPr>
            <p:spPr bwMode="auto">
              <a:xfrm>
                <a:off x="2174" y="258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1" name="Rectangle 445"/>
              <p:cNvSpPr>
                <a:spLocks noChangeArrowheads="1"/>
              </p:cNvSpPr>
              <p:nvPr/>
            </p:nvSpPr>
            <p:spPr bwMode="auto">
              <a:xfrm>
                <a:off x="2462" y="258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2" name="Rectangle 446"/>
              <p:cNvSpPr>
                <a:spLocks noChangeArrowheads="1"/>
              </p:cNvSpPr>
              <p:nvPr/>
            </p:nvSpPr>
            <p:spPr bwMode="auto">
              <a:xfrm>
                <a:off x="2788" y="258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3" name="Rectangle 447"/>
              <p:cNvSpPr>
                <a:spLocks noChangeArrowheads="1"/>
              </p:cNvSpPr>
              <p:nvPr/>
            </p:nvSpPr>
            <p:spPr bwMode="auto">
              <a:xfrm>
                <a:off x="3052" y="258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4" name="Rectangle 448"/>
              <p:cNvSpPr>
                <a:spLocks noChangeArrowheads="1"/>
              </p:cNvSpPr>
              <p:nvPr/>
            </p:nvSpPr>
            <p:spPr bwMode="auto">
              <a:xfrm>
                <a:off x="3340" y="258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5" name="Rectangle 449"/>
              <p:cNvSpPr>
                <a:spLocks noChangeArrowheads="1"/>
              </p:cNvSpPr>
              <p:nvPr/>
            </p:nvSpPr>
            <p:spPr bwMode="auto">
              <a:xfrm>
                <a:off x="3690" y="258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6" name="Rectangle 450"/>
              <p:cNvSpPr>
                <a:spLocks noChangeArrowheads="1"/>
              </p:cNvSpPr>
              <p:nvPr/>
            </p:nvSpPr>
            <p:spPr bwMode="auto">
              <a:xfrm>
                <a:off x="4096" y="258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7" name="Rectangle 451"/>
              <p:cNvSpPr>
                <a:spLocks noChangeArrowheads="1"/>
              </p:cNvSpPr>
              <p:nvPr/>
            </p:nvSpPr>
            <p:spPr bwMode="auto">
              <a:xfrm>
                <a:off x="4426" y="258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39.0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8" name="Rectangle 452"/>
              <p:cNvSpPr>
                <a:spLocks noChangeArrowheads="1"/>
              </p:cNvSpPr>
              <p:nvPr/>
            </p:nvSpPr>
            <p:spPr bwMode="auto">
              <a:xfrm>
                <a:off x="4766" y="258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13.5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29" name="Rectangle 453"/>
              <p:cNvSpPr>
                <a:spLocks noChangeArrowheads="1"/>
              </p:cNvSpPr>
              <p:nvPr/>
            </p:nvSpPr>
            <p:spPr bwMode="auto">
              <a:xfrm>
                <a:off x="5021" y="258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11.8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0" name="Rectangle 454"/>
              <p:cNvSpPr>
                <a:spLocks noChangeArrowheads="1"/>
              </p:cNvSpPr>
              <p:nvPr/>
            </p:nvSpPr>
            <p:spPr bwMode="auto">
              <a:xfrm>
                <a:off x="5361" y="2582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1" name="Rectangle 455"/>
              <p:cNvSpPr>
                <a:spLocks noChangeArrowheads="1"/>
              </p:cNvSpPr>
              <p:nvPr/>
            </p:nvSpPr>
            <p:spPr bwMode="auto">
              <a:xfrm>
                <a:off x="352" y="2662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LU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2" name="Rectangle 456"/>
              <p:cNvSpPr>
                <a:spLocks noChangeArrowheads="1"/>
              </p:cNvSpPr>
              <p:nvPr/>
            </p:nvSpPr>
            <p:spPr bwMode="auto">
              <a:xfrm>
                <a:off x="710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3" name="Rectangle 457"/>
              <p:cNvSpPr>
                <a:spLocks noChangeArrowheads="1"/>
              </p:cNvSpPr>
              <p:nvPr/>
            </p:nvSpPr>
            <p:spPr bwMode="auto">
              <a:xfrm>
                <a:off x="1008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4" name="Rectangle 458"/>
              <p:cNvSpPr>
                <a:spLocks noChangeArrowheads="1"/>
              </p:cNvSpPr>
              <p:nvPr/>
            </p:nvSpPr>
            <p:spPr bwMode="auto">
              <a:xfrm>
                <a:off x="1230" y="2662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216.4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5" name="Rectangle 459"/>
              <p:cNvSpPr>
                <a:spLocks noChangeArrowheads="1"/>
              </p:cNvSpPr>
              <p:nvPr/>
            </p:nvSpPr>
            <p:spPr bwMode="auto">
              <a:xfrm>
                <a:off x="1655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6" name="Rectangle 460"/>
              <p:cNvSpPr>
                <a:spLocks noChangeArrowheads="1"/>
              </p:cNvSpPr>
              <p:nvPr/>
            </p:nvSpPr>
            <p:spPr bwMode="auto">
              <a:xfrm>
                <a:off x="1952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7" name="Rectangle 461"/>
              <p:cNvSpPr>
                <a:spLocks noChangeArrowheads="1"/>
              </p:cNvSpPr>
              <p:nvPr/>
            </p:nvSpPr>
            <p:spPr bwMode="auto">
              <a:xfrm>
                <a:off x="2207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8" name="Rectangle 462"/>
              <p:cNvSpPr>
                <a:spLocks noChangeArrowheads="1"/>
              </p:cNvSpPr>
              <p:nvPr/>
            </p:nvSpPr>
            <p:spPr bwMode="auto">
              <a:xfrm>
                <a:off x="2462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39" name="Rectangle 463"/>
              <p:cNvSpPr>
                <a:spLocks noChangeArrowheads="1"/>
              </p:cNvSpPr>
              <p:nvPr/>
            </p:nvSpPr>
            <p:spPr bwMode="auto">
              <a:xfrm>
                <a:off x="2755" y="266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0" name="Rectangle 464"/>
              <p:cNvSpPr>
                <a:spLocks noChangeArrowheads="1"/>
              </p:cNvSpPr>
              <p:nvPr/>
            </p:nvSpPr>
            <p:spPr bwMode="auto">
              <a:xfrm>
                <a:off x="3052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1" name="Rectangle 465"/>
              <p:cNvSpPr>
                <a:spLocks noChangeArrowheads="1"/>
              </p:cNvSpPr>
              <p:nvPr/>
            </p:nvSpPr>
            <p:spPr bwMode="auto">
              <a:xfrm>
                <a:off x="3340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2" name="Rectangle 466"/>
              <p:cNvSpPr>
                <a:spLocks noChangeArrowheads="1"/>
              </p:cNvSpPr>
              <p:nvPr/>
            </p:nvSpPr>
            <p:spPr bwMode="auto">
              <a:xfrm>
                <a:off x="3680" y="266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27.7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3" name="Rectangle 467"/>
              <p:cNvSpPr>
                <a:spLocks noChangeArrowheads="1"/>
              </p:cNvSpPr>
              <p:nvPr/>
            </p:nvSpPr>
            <p:spPr bwMode="auto">
              <a:xfrm>
                <a:off x="4063" y="2662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356.2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4" name="Rectangle 468"/>
              <p:cNvSpPr>
                <a:spLocks noChangeArrowheads="1"/>
              </p:cNvSpPr>
              <p:nvPr/>
            </p:nvSpPr>
            <p:spPr bwMode="auto">
              <a:xfrm>
                <a:off x="4426" y="2662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23.6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5" name="Rectangle 469"/>
              <p:cNvSpPr>
                <a:spLocks noChangeArrowheads="1"/>
              </p:cNvSpPr>
              <p:nvPr/>
            </p:nvSpPr>
            <p:spPr bwMode="auto">
              <a:xfrm>
                <a:off x="4799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6" name="Rectangle 470"/>
              <p:cNvSpPr>
                <a:spLocks noChangeArrowheads="1"/>
              </p:cNvSpPr>
              <p:nvPr/>
            </p:nvSpPr>
            <p:spPr bwMode="auto">
              <a:xfrm>
                <a:off x="5054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7" name="Rectangle 471"/>
              <p:cNvSpPr>
                <a:spLocks noChangeArrowheads="1"/>
              </p:cNvSpPr>
              <p:nvPr/>
            </p:nvSpPr>
            <p:spPr bwMode="auto">
              <a:xfrm>
                <a:off x="5385" y="2662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8" name="Rectangle 472"/>
              <p:cNvSpPr>
                <a:spLocks noChangeArrowheads="1"/>
              </p:cNvSpPr>
              <p:nvPr/>
            </p:nvSpPr>
            <p:spPr bwMode="auto">
              <a:xfrm>
                <a:off x="352" y="2743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HU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49" name="Rectangle 473"/>
              <p:cNvSpPr>
                <a:spLocks noChangeArrowheads="1"/>
              </p:cNvSpPr>
              <p:nvPr/>
            </p:nvSpPr>
            <p:spPr bwMode="auto">
              <a:xfrm>
                <a:off x="710" y="274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0" name="Rectangle 474"/>
              <p:cNvSpPr>
                <a:spLocks noChangeArrowheads="1"/>
              </p:cNvSpPr>
              <p:nvPr/>
            </p:nvSpPr>
            <p:spPr bwMode="auto">
              <a:xfrm>
                <a:off x="1008" y="274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1" name="Rectangle 475"/>
              <p:cNvSpPr>
                <a:spLocks noChangeArrowheads="1"/>
              </p:cNvSpPr>
              <p:nvPr/>
            </p:nvSpPr>
            <p:spPr bwMode="auto">
              <a:xfrm>
                <a:off x="1239" y="2743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-84.4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2" name="Rectangle 476"/>
              <p:cNvSpPr>
                <a:spLocks noChangeArrowheads="1"/>
              </p:cNvSpPr>
              <p:nvPr/>
            </p:nvSpPr>
            <p:spPr bwMode="auto">
              <a:xfrm>
                <a:off x="1631" y="274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3" name="Rectangle 477"/>
              <p:cNvSpPr>
                <a:spLocks noChangeArrowheads="1"/>
              </p:cNvSpPr>
              <p:nvPr/>
            </p:nvSpPr>
            <p:spPr bwMode="auto">
              <a:xfrm>
                <a:off x="1929" y="274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4" name="Rectangle 478"/>
              <p:cNvSpPr>
                <a:spLocks noChangeArrowheads="1"/>
              </p:cNvSpPr>
              <p:nvPr/>
            </p:nvSpPr>
            <p:spPr bwMode="auto">
              <a:xfrm>
                <a:off x="2151" y="2743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-19.2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5" name="Rectangle 479"/>
              <p:cNvSpPr>
                <a:spLocks noChangeArrowheads="1"/>
              </p:cNvSpPr>
              <p:nvPr/>
            </p:nvSpPr>
            <p:spPr bwMode="auto">
              <a:xfrm>
                <a:off x="2462" y="274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6" name="Rectangle 480"/>
              <p:cNvSpPr>
                <a:spLocks noChangeArrowheads="1"/>
              </p:cNvSpPr>
              <p:nvPr/>
            </p:nvSpPr>
            <p:spPr bwMode="auto">
              <a:xfrm>
                <a:off x="2788" y="274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7" name="Rectangle 481"/>
              <p:cNvSpPr>
                <a:spLocks noChangeArrowheads="1"/>
              </p:cNvSpPr>
              <p:nvPr/>
            </p:nvSpPr>
            <p:spPr bwMode="auto">
              <a:xfrm>
                <a:off x="3052" y="274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8" name="Rectangle 482"/>
              <p:cNvSpPr>
                <a:spLocks noChangeArrowheads="1"/>
              </p:cNvSpPr>
              <p:nvPr/>
            </p:nvSpPr>
            <p:spPr bwMode="auto">
              <a:xfrm>
                <a:off x="3317" y="274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59" name="Rectangle 483"/>
              <p:cNvSpPr>
                <a:spLocks noChangeArrowheads="1"/>
              </p:cNvSpPr>
              <p:nvPr/>
            </p:nvSpPr>
            <p:spPr bwMode="auto">
              <a:xfrm>
                <a:off x="3690" y="274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0" name="Rectangle 484"/>
              <p:cNvSpPr>
                <a:spLocks noChangeArrowheads="1"/>
              </p:cNvSpPr>
              <p:nvPr/>
            </p:nvSpPr>
            <p:spPr bwMode="auto">
              <a:xfrm>
                <a:off x="4096" y="274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95.5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1" name="Rectangle 485"/>
              <p:cNvSpPr>
                <a:spLocks noChangeArrowheads="1"/>
              </p:cNvSpPr>
              <p:nvPr/>
            </p:nvSpPr>
            <p:spPr bwMode="auto">
              <a:xfrm>
                <a:off x="4426" y="274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77.3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2" name="Rectangle 486"/>
              <p:cNvSpPr>
                <a:spLocks noChangeArrowheads="1"/>
              </p:cNvSpPr>
              <p:nvPr/>
            </p:nvSpPr>
            <p:spPr bwMode="auto">
              <a:xfrm>
                <a:off x="4766" y="274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3" name="Rectangle 487"/>
              <p:cNvSpPr>
                <a:spLocks noChangeArrowheads="1"/>
              </p:cNvSpPr>
              <p:nvPr/>
            </p:nvSpPr>
            <p:spPr bwMode="auto">
              <a:xfrm>
                <a:off x="5021" y="274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4" name="Rectangle 488"/>
              <p:cNvSpPr>
                <a:spLocks noChangeArrowheads="1"/>
              </p:cNvSpPr>
              <p:nvPr/>
            </p:nvSpPr>
            <p:spPr bwMode="auto">
              <a:xfrm>
                <a:off x="5361" y="274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5" name="Rectangle 489"/>
              <p:cNvSpPr>
                <a:spLocks noChangeArrowheads="1"/>
              </p:cNvSpPr>
              <p:nvPr/>
            </p:nvSpPr>
            <p:spPr bwMode="auto">
              <a:xfrm>
                <a:off x="352" y="2823"/>
                <a:ext cx="113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6" name="Rectangle 490"/>
              <p:cNvSpPr>
                <a:spLocks noChangeArrowheads="1"/>
              </p:cNvSpPr>
              <p:nvPr/>
            </p:nvSpPr>
            <p:spPr bwMode="auto">
              <a:xfrm>
                <a:off x="710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7" name="Rectangle 491"/>
              <p:cNvSpPr>
                <a:spLocks noChangeArrowheads="1"/>
              </p:cNvSpPr>
              <p:nvPr/>
            </p:nvSpPr>
            <p:spPr bwMode="auto">
              <a:xfrm>
                <a:off x="1008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8" name="Rectangle 492"/>
              <p:cNvSpPr>
                <a:spLocks noChangeArrowheads="1"/>
              </p:cNvSpPr>
              <p:nvPr/>
            </p:nvSpPr>
            <p:spPr bwMode="auto">
              <a:xfrm>
                <a:off x="1263" y="282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49.2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69" name="Rectangle 493"/>
              <p:cNvSpPr>
                <a:spLocks noChangeArrowheads="1"/>
              </p:cNvSpPr>
              <p:nvPr/>
            </p:nvSpPr>
            <p:spPr bwMode="auto">
              <a:xfrm>
                <a:off x="1631" y="282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0" name="Rectangle 494"/>
              <p:cNvSpPr>
                <a:spLocks noChangeArrowheads="1"/>
              </p:cNvSpPr>
              <p:nvPr/>
            </p:nvSpPr>
            <p:spPr bwMode="auto">
              <a:xfrm>
                <a:off x="1952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1" name="Rectangle 495"/>
              <p:cNvSpPr>
                <a:spLocks noChangeArrowheads="1"/>
              </p:cNvSpPr>
              <p:nvPr/>
            </p:nvSpPr>
            <p:spPr bwMode="auto">
              <a:xfrm>
                <a:off x="2174" y="282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2" name="Rectangle 496"/>
              <p:cNvSpPr>
                <a:spLocks noChangeArrowheads="1"/>
              </p:cNvSpPr>
              <p:nvPr/>
            </p:nvSpPr>
            <p:spPr bwMode="auto">
              <a:xfrm>
                <a:off x="2439" y="282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3" name="Rectangle 497"/>
              <p:cNvSpPr>
                <a:spLocks noChangeArrowheads="1"/>
              </p:cNvSpPr>
              <p:nvPr/>
            </p:nvSpPr>
            <p:spPr bwMode="auto">
              <a:xfrm>
                <a:off x="2788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4" name="Rectangle 498"/>
              <p:cNvSpPr>
                <a:spLocks noChangeArrowheads="1"/>
              </p:cNvSpPr>
              <p:nvPr/>
            </p:nvSpPr>
            <p:spPr bwMode="auto">
              <a:xfrm>
                <a:off x="3052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5" name="Rectangle 499"/>
              <p:cNvSpPr>
                <a:spLocks noChangeArrowheads="1"/>
              </p:cNvSpPr>
              <p:nvPr/>
            </p:nvSpPr>
            <p:spPr bwMode="auto">
              <a:xfrm>
                <a:off x="3317" y="282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6" name="Rectangle 500"/>
              <p:cNvSpPr>
                <a:spLocks noChangeArrowheads="1"/>
              </p:cNvSpPr>
              <p:nvPr/>
            </p:nvSpPr>
            <p:spPr bwMode="auto">
              <a:xfrm>
                <a:off x="3680" y="282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0.4p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7" name="Rectangle 501"/>
              <p:cNvSpPr>
                <a:spLocks noChangeArrowheads="1"/>
              </p:cNvSpPr>
              <p:nvPr/>
            </p:nvSpPr>
            <p:spPr bwMode="auto">
              <a:xfrm>
                <a:off x="4063" y="2823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137.1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8" name="Rectangle 502"/>
              <p:cNvSpPr>
                <a:spLocks noChangeArrowheads="1"/>
              </p:cNvSpPr>
              <p:nvPr/>
            </p:nvSpPr>
            <p:spPr bwMode="auto">
              <a:xfrm>
                <a:off x="4426" y="282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69.8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79" name="Rectangle 503"/>
              <p:cNvSpPr>
                <a:spLocks noChangeArrowheads="1"/>
              </p:cNvSpPr>
              <p:nvPr/>
            </p:nvSpPr>
            <p:spPr bwMode="auto">
              <a:xfrm>
                <a:off x="4799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0" name="Rectangle 504"/>
              <p:cNvSpPr>
                <a:spLocks noChangeArrowheads="1"/>
              </p:cNvSpPr>
              <p:nvPr/>
            </p:nvSpPr>
            <p:spPr bwMode="auto">
              <a:xfrm>
                <a:off x="5054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1" name="Rectangle 505"/>
              <p:cNvSpPr>
                <a:spLocks noChangeArrowheads="1"/>
              </p:cNvSpPr>
              <p:nvPr/>
            </p:nvSpPr>
            <p:spPr bwMode="auto">
              <a:xfrm>
                <a:off x="5385" y="282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2" name="Rectangle 506"/>
              <p:cNvSpPr>
                <a:spLocks noChangeArrowheads="1"/>
              </p:cNvSpPr>
              <p:nvPr/>
            </p:nvSpPr>
            <p:spPr bwMode="auto">
              <a:xfrm>
                <a:off x="352" y="2903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3" name="Rectangle 507"/>
              <p:cNvSpPr>
                <a:spLocks noChangeArrowheads="1"/>
              </p:cNvSpPr>
              <p:nvPr/>
            </p:nvSpPr>
            <p:spPr bwMode="auto">
              <a:xfrm>
                <a:off x="701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4" name="Rectangle 508"/>
              <p:cNvSpPr>
                <a:spLocks noChangeArrowheads="1"/>
              </p:cNvSpPr>
              <p:nvPr/>
            </p:nvSpPr>
            <p:spPr bwMode="auto">
              <a:xfrm>
                <a:off x="1008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5" name="Rectangle 509"/>
              <p:cNvSpPr>
                <a:spLocks noChangeArrowheads="1"/>
              </p:cNvSpPr>
              <p:nvPr/>
            </p:nvSpPr>
            <p:spPr bwMode="auto">
              <a:xfrm>
                <a:off x="1263" y="290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6" name="Rectangle 510"/>
              <p:cNvSpPr>
                <a:spLocks noChangeArrowheads="1"/>
              </p:cNvSpPr>
              <p:nvPr/>
            </p:nvSpPr>
            <p:spPr bwMode="auto">
              <a:xfrm>
                <a:off x="1655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7" name="Rectangle 511"/>
              <p:cNvSpPr>
                <a:spLocks noChangeArrowheads="1"/>
              </p:cNvSpPr>
              <p:nvPr/>
            </p:nvSpPr>
            <p:spPr bwMode="auto">
              <a:xfrm>
                <a:off x="1952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8" name="Rectangle 512"/>
              <p:cNvSpPr>
                <a:spLocks noChangeArrowheads="1"/>
              </p:cNvSpPr>
              <p:nvPr/>
            </p:nvSpPr>
            <p:spPr bwMode="auto">
              <a:xfrm>
                <a:off x="2174" y="290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-9.2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89" name="Rectangle 513"/>
              <p:cNvSpPr>
                <a:spLocks noChangeArrowheads="1"/>
              </p:cNvSpPr>
              <p:nvPr/>
            </p:nvSpPr>
            <p:spPr bwMode="auto">
              <a:xfrm>
                <a:off x="2453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0" name="Rectangle 514"/>
              <p:cNvSpPr>
                <a:spLocks noChangeArrowheads="1"/>
              </p:cNvSpPr>
              <p:nvPr/>
            </p:nvSpPr>
            <p:spPr bwMode="auto">
              <a:xfrm>
                <a:off x="2755" y="290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6.3p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1" name="Rectangle 515"/>
              <p:cNvSpPr>
                <a:spLocks noChangeArrowheads="1"/>
              </p:cNvSpPr>
              <p:nvPr/>
            </p:nvSpPr>
            <p:spPr bwMode="auto">
              <a:xfrm>
                <a:off x="3019" y="290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1.6p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2" name="Rectangle 516"/>
              <p:cNvSpPr>
                <a:spLocks noChangeArrowheads="1"/>
              </p:cNvSpPr>
              <p:nvPr/>
            </p:nvSpPr>
            <p:spPr bwMode="auto">
              <a:xfrm>
                <a:off x="3317" y="290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-7.8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3" name="Rectangle 517"/>
              <p:cNvSpPr>
                <a:spLocks noChangeArrowheads="1"/>
              </p:cNvSpPr>
              <p:nvPr/>
            </p:nvSpPr>
            <p:spPr bwMode="auto">
              <a:xfrm>
                <a:off x="3680" y="290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2.1p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4" name="Rectangle 518"/>
              <p:cNvSpPr>
                <a:spLocks noChangeArrowheads="1"/>
              </p:cNvSpPr>
              <p:nvPr/>
            </p:nvSpPr>
            <p:spPr bwMode="auto">
              <a:xfrm>
                <a:off x="4030" y="2903"/>
                <a:ext cx="231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229.7p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5" name="Rectangle 519"/>
              <p:cNvSpPr>
                <a:spLocks noChangeArrowheads="1"/>
              </p:cNvSpPr>
              <p:nvPr/>
            </p:nvSpPr>
            <p:spPr bwMode="auto">
              <a:xfrm>
                <a:off x="4426" y="2903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68.6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6" name="Rectangle 520"/>
              <p:cNvSpPr>
                <a:spLocks noChangeArrowheads="1"/>
              </p:cNvSpPr>
              <p:nvPr/>
            </p:nvSpPr>
            <p:spPr bwMode="auto">
              <a:xfrm>
                <a:off x="4799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7" name="Rectangle 521"/>
              <p:cNvSpPr>
                <a:spLocks noChangeArrowheads="1"/>
              </p:cNvSpPr>
              <p:nvPr/>
            </p:nvSpPr>
            <p:spPr bwMode="auto">
              <a:xfrm>
                <a:off x="5054" y="2903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8" name="Rectangle 522"/>
              <p:cNvSpPr>
                <a:spLocks noChangeArrowheads="1"/>
              </p:cNvSpPr>
              <p:nvPr/>
            </p:nvSpPr>
            <p:spPr bwMode="auto">
              <a:xfrm>
                <a:off x="5361" y="2903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99" name="Rectangle 523"/>
              <p:cNvSpPr>
                <a:spLocks noChangeArrowheads="1"/>
              </p:cNvSpPr>
              <p:nvPr/>
            </p:nvSpPr>
            <p:spPr bwMode="auto">
              <a:xfrm>
                <a:off x="352" y="2984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0" name="Rectangle 524"/>
              <p:cNvSpPr>
                <a:spLocks noChangeArrowheads="1"/>
              </p:cNvSpPr>
              <p:nvPr/>
            </p:nvSpPr>
            <p:spPr bwMode="auto">
              <a:xfrm>
                <a:off x="710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1" name="Rectangle 525"/>
              <p:cNvSpPr>
                <a:spLocks noChangeArrowheads="1"/>
              </p:cNvSpPr>
              <p:nvPr/>
            </p:nvSpPr>
            <p:spPr bwMode="auto">
              <a:xfrm>
                <a:off x="1008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2" name="Rectangle 526"/>
              <p:cNvSpPr>
                <a:spLocks noChangeArrowheads="1"/>
              </p:cNvSpPr>
              <p:nvPr/>
            </p:nvSpPr>
            <p:spPr bwMode="auto">
              <a:xfrm>
                <a:off x="1272" y="298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3" name="Rectangle 527"/>
              <p:cNvSpPr>
                <a:spLocks noChangeArrowheads="1"/>
              </p:cNvSpPr>
              <p:nvPr/>
            </p:nvSpPr>
            <p:spPr bwMode="auto">
              <a:xfrm>
                <a:off x="1655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4" name="Rectangle 528"/>
              <p:cNvSpPr>
                <a:spLocks noChangeArrowheads="1"/>
              </p:cNvSpPr>
              <p:nvPr/>
            </p:nvSpPr>
            <p:spPr bwMode="auto">
              <a:xfrm>
                <a:off x="1952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5" name="Rectangle 529"/>
              <p:cNvSpPr>
                <a:spLocks noChangeArrowheads="1"/>
              </p:cNvSpPr>
              <p:nvPr/>
            </p:nvSpPr>
            <p:spPr bwMode="auto">
              <a:xfrm>
                <a:off x="2151" y="2984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-17.0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6" name="Rectangle 530"/>
              <p:cNvSpPr>
                <a:spLocks noChangeArrowheads="1"/>
              </p:cNvSpPr>
              <p:nvPr/>
            </p:nvSpPr>
            <p:spPr bwMode="auto">
              <a:xfrm>
                <a:off x="2462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7" name="Rectangle 531"/>
              <p:cNvSpPr>
                <a:spLocks noChangeArrowheads="1"/>
              </p:cNvSpPr>
              <p:nvPr/>
            </p:nvSpPr>
            <p:spPr bwMode="auto">
              <a:xfrm>
                <a:off x="2788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8" name="Rectangle 532"/>
              <p:cNvSpPr>
                <a:spLocks noChangeArrowheads="1"/>
              </p:cNvSpPr>
              <p:nvPr/>
            </p:nvSpPr>
            <p:spPr bwMode="auto">
              <a:xfrm>
                <a:off x="3052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09" name="Rectangle 533"/>
              <p:cNvSpPr>
                <a:spLocks noChangeArrowheads="1"/>
              </p:cNvSpPr>
              <p:nvPr/>
            </p:nvSpPr>
            <p:spPr bwMode="auto">
              <a:xfrm>
                <a:off x="3307" y="298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2.5e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0" name="Rectangle 534"/>
              <p:cNvSpPr>
                <a:spLocks noChangeArrowheads="1"/>
              </p:cNvSpPr>
              <p:nvPr/>
            </p:nvSpPr>
            <p:spPr bwMode="auto">
              <a:xfrm>
                <a:off x="3713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1" name="Rectangle 535"/>
              <p:cNvSpPr>
                <a:spLocks noChangeArrowheads="1"/>
              </p:cNvSpPr>
              <p:nvPr/>
            </p:nvSpPr>
            <p:spPr bwMode="auto">
              <a:xfrm>
                <a:off x="4063" y="2984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125.5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2" name="Rectangle 536"/>
              <p:cNvSpPr>
                <a:spLocks noChangeArrowheads="1"/>
              </p:cNvSpPr>
              <p:nvPr/>
            </p:nvSpPr>
            <p:spPr bwMode="auto">
              <a:xfrm>
                <a:off x="4426" y="298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81.2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3" name="Rectangle 537"/>
              <p:cNvSpPr>
                <a:spLocks noChangeArrowheads="1"/>
              </p:cNvSpPr>
              <p:nvPr/>
            </p:nvSpPr>
            <p:spPr bwMode="auto">
              <a:xfrm>
                <a:off x="4799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4" name="Rectangle 538"/>
              <p:cNvSpPr>
                <a:spLocks noChangeArrowheads="1"/>
              </p:cNvSpPr>
              <p:nvPr/>
            </p:nvSpPr>
            <p:spPr bwMode="auto">
              <a:xfrm>
                <a:off x="5054" y="298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5" name="Rectangle 539"/>
              <p:cNvSpPr>
                <a:spLocks noChangeArrowheads="1"/>
              </p:cNvSpPr>
              <p:nvPr/>
            </p:nvSpPr>
            <p:spPr bwMode="auto">
              <a:xfrm>
                <a:off x="5361" y="298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6" name="Rectangle 540"/>
              <p:cNvSpPr>
                <a:spLocks noChangeArrowheads="1"/>
              </p:cNvSpPr>
              <p:nvPr/>
            </p:nvSpPr>
            <p:spPr bwMode="auto">
              <a:xfrm>
                <a:off x="352" y="3064"/>
                <a:ext cx="9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7" name="Rectangle 541"/>
              <p:cNvSpPr>
                <a:spLocks noChangeArrowheads="1"/>
              </p:cNvSpPr>
              <p:nvPr/>
            </p:nvSpPr>
            <p:spPr bwMode="auto">
              <a:xfrm>
                <a:off x="687" y="306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8" name="Rectangle 542"/>
              <p:cNvSpPr>
                <a:spLocks noChangeArrowheads="1"/>
              </p:cNvSpPr>
              <p:nvPr/>
            </p:nvSpPr>
            <p:spPr bwMode="auto">
              <a:xfrm>
                <a:off x="984" y="306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19" name="Rectangle 543"/>
              <p:cNvSpPr>
                <a:spLocks noChangeArrowheads="1"/>
              </p:cNvSpPr>
              <p:nvPr/>
            </p:nvSpPr>
            <p:spPr bwMode="auto">
              <a:xfrm>
                <a:off x="1239" y="3064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-68.0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0" name="Rectangle 544"/>
              <p:cNvSpPr>
                <a:spLocks noChangeArrowheads="1"/>
              </p:cNvSpPr>
              <p:nvPr/>
            </p:nvSpPr>
            <p:spPr bwMode="auto">
              <a:xfrm>
                <a:off x="1631" y="306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1" name="Rectangle 545"/>
              <p:cNvSpPr>
                <a:spLocks noChangeArrowheads="1"/>
              </p:cNvSpPr>
              <p:nvPr/>
            </p:nvSpPr>
            <p:spPr bwMode="auto">
              <a:xfrm>
                <a:off x="1952" y="306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2" name="Rectangle 546"/>
              <p:cNvSpPr>
                <a:spLocks noChangeArrowheads="1"/>
              </p:cNvSpPr>
              <p:nvPr/>
            </p:nvSpPr>
            <p:spPr bwMode="auto">
              <a:xfrm>
                <a:off x="2174" y="306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3" name="Rectangle 547"/>
              <p:cNvSpPr>
                <a:spLocks noChangeArrowheads="1"/>
              </p:cNvSpPr>
              <p:nvPr/>
            </p:nvSpPr>
            <p:spPr bwMode="auto">
              <a:xfrm>
                <a:off x="2462" y="306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4" name="Rectangle 548"/>
              <p:cNvSpPr>
                <a:spLocks noChangeArrowheads="1"/>
              </p:cNvSpPr>
              <p:nvPr/>
            </p:nvSpPr>
            <p:spPr bwMode="auto">
              <a:xfrm>
                <a:off x="2755" y="306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3.9p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5" name="Rectangle 549"/>
              <p:cNvSpPr>
                <a:spLocks noChangeArrowheads="1"/>
              </p:cNvSpPr>
              <p:nvPr/>
            </p:nvSpPr>
            <p:spPr bwMode="auto">
              <a:xfrm>
                <a:off x="3019" y="306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0.9p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6" name="Rectangle 550"/>
              <p:cNvSpPr>
                <a:spLocks noChangeArrowheads="1"/>
              </p:cNvSpPr>
              <p:nvPr/>
            </p:nvSpPr>
            <p:spPr bwMode="auto">
              <a:xfrm>
                <a:off x="3284" y="3064"/>
                <a:ext cx="179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-4.4e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7" name="Rectangle 551"/>
              <p:cNvSpPr>
                <a:spLocks noChangeArrowheads="1"/>
              </p:cNvSpPr>
              <p:nvPr/>
            </p:nvSpPr>
            <p:spPr bwMode="auto">
              <a:xfrm>
                <a:off x="3713" y="306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8" name="Rectangle 552"/>
              <p:cNvSpPr>
                <a:spLocks noChangeArrowheads="1"/>
              </p:cNvSpPr>
              <p:nvPr/>
            </p:nvSpPr>
            <p:spPr bwMode="auto">
              <a:xfrm>
                <a:off x="4096" y="306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74.9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29" name="Rectangle 553"/>
              <p:cNvSpPr>
                <a:spLocks noChangeArrowheads="1"/>
              </p:cNvSpPr>
              <p:nvPr/>
            </p:nvSpPr>
            <p:spPr bwMode="auto">
              <a:xfrm>
                <a:off x="4426" y="306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55.7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0" name="Rectangle 554"/>
              <p:cNvSpPr>
                <a:spLocks noChangeArrowheads="1"/>
              </p:cNvSpPr>
              <p:nvPr/>
            </p:nvSpPr>
            <p:spPr bwMode="auto">
              <a:xfrm>
                <a:off x="4766" y="306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1" name="Rectangle 555"/>
              <p:cNvSpPr>
                <a:spLocks noChangeArrowheads="1"/>
              </p:cNvSpPr>
              <p:nvPr/>
            </p:nvSpPr>
            <p:spPr bwMode="auto">
              <a:xfrm>
                <a:off x="5021" y="306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2" name="Rectangle 556"/>
              <p:cNvSpPr>
                <a:spLocks noChangeArrowheads="1"/>
              </p:cNvSpPr>
              <p:nvPr/>
            </p:nvSpPr>
            <p:spPr bwMode="auto">
              <a:xfrm>
                <a:off x="5385" y="306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3" name="Rectangle 557"/>
              <p:cNvSpPr>
                <a:spLocks noChangeArrowheads="1"/>
              </p:cNvSpPr>
              <p:nvPr/>
            </p:nvSpPr>
            <p:spPr bwMode="auto">
              <a:xfrm>
                <a:off x="352" y="3144"/>
                <a:ext cx="9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4" name="Rectangle 558"/>
              <p:cNvSpPr>
                <a:spLocks noChangeArrowheads="1"/>
              </p:cNvSpPr>
              <p:nvPr/>
            </p:nvSpPr>
            <p:spPr bwMode="auto">
              <a:xfrm>
                <a:off x="687" y="314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5" name="Rectangle 559"/>
              <p:cNvSpPr>
                <a:spLocks noChangeArrowheads="1"/>
              </p:cNvSpPr>
              <p:nvPr/>
            </p:nvSpPr>
            <p:spPr bwMode="auto">
              <a:xfrm>
                <a:off x="1008" y="314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6" name="Rectangle 560"/>
              <p:cNvSpPr>
                <a:spLocks noChangeArrowheads="1"/>
              </p:cNvSpPr>
              <p:nvPr/>
            </p:nvSpPr>
            <p:spPr bwMode="auto">
              <a:xfrm>
                <a:off x="1206" y="3144"/>
                <a:ext cx="21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-116.2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7" name="Rectangle 561"/>
              <p:cNvSpPr>
                <a:spLocks noChangeArrowheads="1"/>
              </p:cNvSpPr>
              <p:nvPr/>
            </p:nvSpPr>
            <p:spPr bwMode="auto">
              <a:xfrm>
                <a:off x="1631" y="314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8" name="Rectangle 562"/>
              <p:cNvSpPr>
                <a:spLocks noChangeArrowheads="1"/>
              </p:cNvSpPr>
              <p:nvPr/>
            </p:nvSpPr>
            <p:spPr bwMode="auto">
              <a:xfrm>
                <a:off x="1952" y="314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39" name="Rectangle 563"/>
              <p:cNvSpPr>
                <a:spLocks noChangeArrowheads="1"/>
              </p:cNvSpPr>
              <p:nvPr/>
            </p:nvSpPr>
            <p:spPr bwMode="auto">
              <a:xfrm>
                <a:off x="2184" y="314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0" name="Rectangle 564"/>
              <p:cNvSpPr>
                <a:spLocks noChangeArrowheads="1"/>
              </p:cNvSpPr>
              <p:nvPr/>
            </p:nvSpPr>
            <p:spPr bwMode="auto">
              <a:xfrm>
                <a:off x="2462" y="3144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1" name="Rectangle 565"/>
              <p:cNvSpPr>
                <a:spLocks noChangeArrowheads="1"/>
              </p:cNvSpPr>
              <p:nvPr/>
            </p:nvSpPr>
            <p:spPr bwMode="auto">
              <a:xfrm>
                <a:off x="2731" y="3144"/>
                <a:ext cx="179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-3.0e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2" name="Rectangle 566"/>
              <p:cNvSpPr>
                <a:spLocks noChangeArrowheads="1"/>
              </p:cNvSpPr>
              <p:nvPr/>
            </p:nvSpPr>
            <p:spPr bwMode="auto">
              <a:xfrm>
                <a:off x="3019" y="314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1.9e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3" name="Rectangle 567"/>
              <p:cNvSpPr>
                <a:spLocks noChangeArrowheads="1"/>
              </p:cNvSpPr>
              <p:nvPr/>
            </p:nvSpPr>
            <p:spPr bwMode="auto">
              <a:xfrm>
                <a:off x="3317" y="314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4" name="Rectangle 568"/>
              <p:cNvSpPr>
                <a:spLocks noChangeArrowheads="1"/>
              </p:cNvSpPr>
              <p:nvPr/>
            </p:nvSpPr>
            <p:spPr bwMode="auto">
              <a:xfrm>
                <a:off x="3657" y="3144"/>
                <a:ext cx="179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-2.4e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5" name="Rectangle 569"/>
              <p:cNvSpPr>
                <a:spLocks noChangeArrowheads="1"/>
              </p:cNvSpPr>
              <p:nvPr/>
            </p:nvSpPr>
            <p:spPr bwMode="auto">
              <a:xfrm>
                <a:off x="4030" y="3144"/>
                <a:ext cx="227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202.8e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6" name="Rectangle 570"/>
              <p:cNvSpPr>
                <a:spLocks noChangeArrowheads="1"/>
              </p:cNvSpPr>
              <p:nvPr/>
            </p:nvSpPr>
            <p:spPr bwMode="auto">
              <a:xfrm>
                <a:off x="4393" y="3144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128.0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7" name="Rectangle 571"/>
              <p:cNvSpPr>
                <a:spLocks noChangeArrowheads="1"/>
              </p:cNvSpPr>
              <p:nvPr/>
            </p:nvSpPr>
            <p:spPr bwMode="auto">
              <a:xfrm>
                <a:off x="4766" y="314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15.0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8" name="Rectangle 572"/>
              <p:cNvSpPr>
                <a:spLocks noChangeArrowheads="1"/>
              </p:cNvSpPr>
              <p:nvPr/>
            </p:nvSpPr>
            <p:spPr bwMode="auto">
              <a:xfrm>
                <a:off x="5021" y="3144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49" name="Rectangle 573"/>
              <p:cNvSpPr>
                <a:spLocks noChangeArrowheads="1"/>
              </p:cNvSpPr>
              <p:nvPr/>
            </p:nvSpPr>
            <p:spPr bwMode="auto">
              <a:xfrm>
                <a:off x="5361" y="3144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0" name="Rectangle 574"/>
              <p:cNvSpPr>
                <a:spLocks noChangeArrowheads="1"/>
              </p:cNvSpPr>
              <p:nvPr/>
            </p:nvSpPr>
            <p:spPr bwMode="auto">
              <a:xfrm>
                <a:off x="352" y="3225"/>
                <a:ext cx="113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RO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1" name="Rectangle 575"/>
              <p:cNvSpPr>
                <a:spLocks noChangeArrowheads="1"/>
              </p:cNvSpPr>
              <p:nvPr/>
            </p:nvSpPr>
            <p:spPr bwMode="auto">
              <a:xfrm>
                <a:off x="687" y="322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2" name="Rectangle 576"/>
              <p:cNvSpPr>
                <a:spLocks noChangeArrowheads="1"/>
              </p:cNvSpPr>
              <p:nvPr/>
            </p:nvSpPr>
            <p:spPr bwMode="auto">
              <a:xfrm>
                <a:off x="984" y="322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3" name="Rectangle 577"/>
              <p:cNvSpPr>
                <a:spLocks noChangeArrowheads="1"/>
              </p:cNvSpPr>
              <p:nvPr/>
            </p:nvSpPr>
            <p:spPr bwMode="auto">
              <a:xfrm>
                <a:off x="1239" y="322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-62.4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4" name="Rectangle 578"/>
              <p:cNvSpPr>
                <a:spLocks noChangeArrowheads="1"/>
              </p:cNvSpPr>
              <p:nvPr/>
            </p:nvSpPr>
            <p:spPr bwMode="auto">
              <a:xfrm>
                <a:off x="1655" y="322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5" name="Rectangle 579"/>
              <p:cNvSpPr>
                <a:spLocks noChangeArrowheads="1"/>
              </p:cNvSpPr>
              <p:nvPr/>
            </p:nvSpPr>
            <p:spPr bwMode="auto">
              <a:xfrm>
                <a:off x="1952" y="322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6" name="Rectangle 580"/>
              <p:cNvSpPr>
                <a:spLocks noChangeArrowheads="1"/>
              </p:cNvSpPr>
              <p:nvPr/>
            </p:nvSpPr>
            <p:spPr bwMode="auto">
              <a:xfrm>
                <a:off x="2174" y="322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16.4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7" name="Rectangle 581"/>
              <p:cNvSpPr>
                <a:spLocks noChangeArrowheads="1"/>
              </p:cNvSpPr>
              <p:nvPr/>
            </p:nvSpPr>
            <p:spPr bwMode="auto">
              <a:xfrm>
                <a:off x="2429" y="322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16.3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8" name="Rectangle 582"/>
              <p:cNvSpPr>
                <a:spLocks noChangeArrowheads="1"/>
              </p:cNvSpPr>
              <p:nvPr/>
            </p:nvSpPr>
            <p:spPr bwMode="auto">
              <a:xfrm>
                <a:off x="2755" y="322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0.7p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59" name="Rectangle 583"/>
              <p:cNvSpPr>
                <a:spLocks noChangeArrowheads="1"/>
              </p:cNvSpPr>
              <p:nvPr/>
            </p:nvSpPr>
            <p:spPr bwMode="auto">
              <a:xfrm>
                <a:off x="3019" y="322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4.2p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0" name="Rectangle 584"/>
              <p:cNvSpPr>
                <a:spLocks noChangeArrowheads="1"/>
              </p:cNvSpPr>
              <p:nvPr/>
            </p:nvSpPr>
            <p:spPr bwMode="auto">
              <a:xfrm>
                <a:off x="3284" y="322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-4.6p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1" name="Rectangle 585"/>
              <p:cNvSpPr>
                <a:spLocks noChangeArrowheads="1"/>
              </p:cNvSpPr>
              <p:nvPr/>
            </p:nvSpPr>
            <p:spPr bwMode="auto">
              <a:xfrm>
                <a:off x="3657" y="322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-1.5p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2" name="Rectangle 586"/>
              <p:cNvSpPr>
                <a:spLocks noChangeArrowheads="1"/>
              </p:cNvSpPr>
              <p:nvPr/>
            </p:nvSpPr>
            <p:spPr bwMode="auto">
              <a:xfrm>
                <a:off x="4063" y="3225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66.4p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3" name="Rectangle 587"/>
              <p:cNvSpPr>
                <a:spLocks noChangeArrowheads="1"/>
              </p:cNvSpPr>
              <p:nvPr/>
            </p:nvSpPr>
            <p:spPr bwMode="auto">
              <a:xfrm>
                <a:off x="4426" y="322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37.9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4" name="Rectangle 588"/>
              <p:cNvSpPr>
                <a:spLocks noChangeArrowheads="1"/>
              </p:cNvSpPr>
              <p:nvPr/>
            </p:nvSpPr>
            <p:spPr bwMode="auto">
              <a:xfrm>
                <a:off x="4799" y="322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5" name="Rectangle 589"/>
              <p:cNvSpPr>
                <a:spLocks noChangeArrowheads="1"/>
              </p:cNvSpPr>
              <p:nvPr/>
            </p:nvSpPr>
            <p:spPr bwMode="auto">
              <a:xfrm>
                <a:off x="5054" y="322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6" name="Rectangle 590"/>
              <p:cNvSpPr>
                <a:spLocks noChangeArrowheads="1"/>
              </p:cNvSpPr>
              <p:nvPr/>
            </p:nvSpPr>
            <p:spPr bwMode="auto">
              <a:xfrm>
                <a:off x="5385" y="322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7" name="Rectangle 591"/>
              <p:cNvSpPr>
                <a:spLocks noChangeArrowheads="1"/>
              </p:cNvSpPr>
              <p:nvPr/>
            </p:nvSpPr>
            <p:spPr bwMode="auto">
              <a:xfrm>
                <a:off x="352" y="3305"/>
                <a:ext cx="80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SI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8" name="Rectangle 592"/>
              <p:cNvSpPr>
                <a:spLocks noChangeArrowheads="1"/>
              </p:cNvSpPr>
              <p:nvPr/>
            </p:nvSpPr>
            <p:spPr bwMode="auto">
              <a:xfrm>
                <a:off x="710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69" name="Rectangle 593"/>
              <p:cNvSpPr>
                <a:spLocks noChangeArrowheads="1"/>
              </p:cNvSpPr>
              <p:nvPr/>
            </p:nvSpPr>
            <p:spPr bwMode="auto">
              <a:xfrm>
                <a:off x="1008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0" name="Rectangle 594"/>
              <p:cNvSpPr>
                <a:spLocks noChangeArrowheads="1"/>
              </p:cNvSpPr>
              <p:nvPr/>
            </p:nvSpPr>
            <p:spPr bwMode="auto">
              <a:xfrm>
                <a:off x="1239" y="330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-38.2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1" name="Rectangle 595"/>
              <p:cNvSpPr>
                <a:spLocks noChangeArrowheads="1"/>
              </p:cNvSpPr>
              <p:nvPr/>
            </p:nvSpPr>
            <p:spPr bwMode="auto">
              <a:xfrm>
                <a:off x="1631" y="330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2" name="Rectangle 596"/>
              <p:cNvSpPr>
                <a:spLocks noChangeArrowheads="1"/>
              </p:cNvSpPr>
              <p:nvPr/>
            </p:nvSpPr>
            <p:spPr bwMode="auto">
              <a:xfrm>
                <a:off x="1952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3" name="Rectangle 597"/>
              <p:cNvSpPr>
                <a:spLocks noChangeArrowheads="1"/>
              </p:cNvSpPr>
              <p:nvPr/>
            </p:nvSpPr>
            <p:spPr bwMode="auto">
              <a:xfrm>
                <a:off x="2141" y="330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-16.6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4" name="Rectangle 598"/>
              <p:cNvSpPr>
                <a:spLocks noChangeArrowheads="1"/>
              </p:cNvSpPr>
              <p:nvPr/>
            </p:nvSpPr>
            <p:spPr bwMode="auto">
              <a:xfrm>
                <a:off x="2462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5" name="Rectangle 599"/>
              <p:cNvSpPr>
                <a:spLocks noChangeArrowheads="1"/>
              </p:cNvSpPr>
              <p:nvPr/>
            </p:nvSpPr>
            <p:spPr bwMode="auto">
              <a:xfrm>
                <a:off x="2788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6" name="Rectangle 600"/>
              <p:cNvSpPr>
                <a:spLocks noChangeArrowheads="1"/>
              </p:cNvSpPr>
              <p:nvPr/>
            </p:nvSpPr>
            <p:spPr bwMode="auto">
              <a:xfrm>
                <a:off x="3052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7" name="Rectangle 601"/>
              <p:cNvSpPr>
                <a:spLocks noChangeArrowheads="1"/>
              </p:cNvSpPr>
              <p:nvPr/>
            </p:nvSpPr>
            <p:spPr bwMode="auto">
              <a:xfrm>
                <a:off x="3317" y="330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-5.8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8" name="Rectangle 602"/>
              <p:cNvSpPr>
                <a:spLocks noChangeArrowheads="1"/>
              </p:cNvSpPr>
              <p:nvPr/>
            </p:nvSpPr>
            <p:spPr bwMode="auto">
              <a:xfrm>
                <a:off x="3690" y="330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79" name="Rectangle 603"/>
              <p:cNvSpPr>
                <a:spLocks noChangeArrowheads="1"/>
              </p:cNvSpPr>
              <p:nvPr/>
            </p:nvSpPr>
            <p:spPr bwMode="auto">
              <a:xfrm>
                <a:off x="4063" y="3305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101.9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0" name="Rectangle 604"/>
              <p:cNvSpPr>
                <a:spLocks noChangeArrowheads="1"/>
              </p:cNvSpPr>
              <p:nvPr/>
            </p:nvSpPr>
            <p:spPr bwMode="auto">
              <a:xfrm>
                <a:off x="4426" y="330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70.4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1" name="Rectangle 605"/>
              <p:cNvSpPr>
                <a:spLocks noChangeArrowheads="1"/>
              </p:cNvSpPr>
              <p:nvPr/>
            </p:nvSpPr>
            <p:spPr bwMode="auto">
              <a:xfrm>
                <a:off x="4799" y="330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2" name="Rectangle 606"/>
              <p:cNvSpPr>
                <a:spLocks noChangeArrowheads="1"/>
              </p:cNvSpPr>
              <p:nvPr/>
            </p:nvSpPr>
            <p:spPr bwMode="auto">
              <a:xfrm>
                <a:off x="5021" y="330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Group 808"/>
            <p:cNvGrpSpPr>
              <a:grpSpLocks/>
            </p:cNvGrpSpPr>
            <p:nvPr/>
          </p:nvGrpSpPr>
          <p:grpSpPr bwMode="auto">
            <a:xfrm>
              <a:off x="309" y="904"/>
              <a:ext cx="5279" cy="2987"/>
              <a:chOff x="309" y="904"/>
              <a:chExt cx="5279" cy="2987"/>
            </a:xfrm>
          </p:grpSpPr>
          <p:sp>
            <p:nvSpPr>
              <p:cNvPr id="5283" name="Rectangle 608"/>
              <p:cNvSpPr>
                <a:spLocks noChangeArrowheads="1"/>
              </p:cNvSpPr>
              <p:nvPr/>
            </p:nvSpPr>
            <p:spPr bwMode="auto">
              <a:xfrm>
                <a:off x="5328" y="330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4" name="Rectangle 609"/>
              <p:cNvSpPr>
                <a:spLocks noChangeArrowheads="1"/>
              </p:cNvSpPr>
              <p:nvPr/>
            </p:nvSpPr>
            <p:spPr bwMode="auto">
              <a:xfrm>
                <a:off x="352" y="3385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SK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5" name="Rectangle 610"/>
              <p:cNvSpPr>
                <a:spLocks noChangeArrowheads="1"/>
              </p:cNvSpPr>
              <p:nvPr/>
            </p:nvSpPr>
            <p:spPr bwMode="auto">
              <a:xfrm>
                <a:off x="701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6" name="Rectangle 611"/>
              <p:cNvSpPr>
                <a:spLocks noChangeArrowheads="1"/>
              </p:cNvSpPr>
              <p:nvPr/>
            </p:nvSpPr>
            <p:spPr bwMode="auto">
              <a:xfrm>
                <a:off x="999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7" name="Rectangle 612"/>
              <p:cNvSpPr>
                <a:spLocks noChangeArrowheads="1"/>
              </p:cNvSpPr>
              <p:nvPr/>
            </p:nvSpPr>
            <p:spPr bwMode="auto">
              <a:xfrm>
                <a:off x="1230" y="3385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-65.1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8" name="Rectangle 613"/>
              <p:cNvSpPr>
                <a:spLocks noChangeArrowheads="1"/>
              </p:cNvSpPr>
              <p:nvPr/>
            </p:nvSpPr>
            <p:spPr bwMode="auto">
              <a:xfrm>
                <a:off x="1655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89" name="Rectangle 614"/>
              <p:cNvSpPr>
                <a:spLocks noChangeArrowheads="1"/>
              </p:cNvSpPr>
              <p:nvPr/>
            </p:nvSpPr>
            <p:spPr bwMode="auto">
              <a:xfrm>
                <a:off x="1952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0" name="Rectangle 615"/>
              <p:cNvSpPr>
                <a:spLocks noChangeArrowheads="1"/>
              </p:cNvSpPr>
              <p:nvPr/>
            </p:nvSpPr>
            <p:spPr bwMode="auto">
              <a:xfrm>
                <a:off x="2174" y="338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1" name="Rectangle 616"/>
              <p:cNvSpPr>
                <a:spLocks noChangeArrowheads="1"/>
              </p:cNvSpPr>
              <p:nvPr/>
            </p:nvSpPr>
            <p:spPr bwMode="auto">
              <a:xfrm>
                <a:off x="2453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2" name="Rectangle 617"/>
              <p:cNvSpPr>
                <a:spLocks noChangeArrowheads="1"/>
              </p:cNvSpPr>
              <p:nvPr/>
            </p:nvSpPr>
            <p:spPr bwMode="auto">
              <a:xfrm>
                <a:off x="2788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3" name="Rectangle 618"/>
              <p:cNvSpPr>
                <a:spLocks noChangeArrowheads="1"/>
              </p:cNvSpPr>
              <p:nvPr/>
            </p:nvSpPr>
            <p:spPr bwMode="auto">
              <a:xfrm>
                <a:off x="3052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4" name="Rectangle 619"/>
              <p:cNvSpPr>
                <a:spLocks noChangeArrowheads="1"/>
              </p:cNvSpPr>
              <p:nvPr/>
            </p:nvSpPr>
            <p:spPr bwMode="auto">
              <a:xfrm>
                <a:off x="3317" y="338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5" name="Rectangle 620"/>
              <p:cNvSpPr>
                <a:spLocks noChangeArrowheads="1"/>
              </p:cNvSpPr>
              <p:nvPr/>
            </p:nvSpPr>
            <p:spPr bwMode="auto">
              <a:xfrm>
                <a:off x="3713" y="3385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6" name="Rectangle 621"/>
              <p:cNvSpPr>
                <a:spLocks noChangeArrowheads="1"/>
              </p:cNvSpPr>
              <p:nvPr/>
            </p:nvSpPr>
            <p:spPr bwMode="auto">
              <a:xfrm>
                <a:off x="4096" y="338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74.8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7" name="Rectangle 622"/>
              <p:cNvSpPr>
                <a:spLocks noChangeArrowheads="1"/>
              </p:cNvSpPr>
              <p:nvPr/>
            </p:nvSpPr>
            <p:spPr bwMode="auto">
              <a:xfrm>
                <a:off x="4426" y="338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54.6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8" name="Rectangle 623"/>
              <p:cNvSpPr>
                <a:spLocks noChangeArrowheads="1"/>
              </p:cNvSpPr>
              <p:nvPr/>
            </p:nvSpPr>
            <p:spPr bwMode="auto">
              <a:xfrm>
                <a:off x="4752" y="3385"/>
                <a:ext cx="170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14.0i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99" name="Rectangle 624"/>
              <p:cNvSpPr>
                <a:spLocks noChangeArrowheads="1"/>
              </p:cNvSpPr>
              <p:nvPr/>
            </p:nvSpPr>
            <p:spPr bwMode="auto">
              <a:xfrm>
                <a:off x="5021" y="3385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0" name="Rectangle 625"/>
              <p:cNvSpPr>
                <a:spLocks noChangeArrowheads="1"/>
              </p:cNvSpPr>
              <p:nvPr/>
            </p:nvSpPr>
            <p:spPr bwMode="auto">
              <a:xfrm>
                <a:off x="5361" y="3385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-0.3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1" name="Rectangle 626"/>
              <p:cNvSpPr>
                <a:spLocks noChangeArrowheads="1"/>
              </p:cNvSpPr>
              <p:nvPr/>
            </p:nvSpPr>
            <p:spPr bwMode="auto">
              <a:xfrm>
                <a:off x="352" y="3466"/>
                <a:ext cx="80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2" name="Rectangle 627"/>
              <p:cNvSpPr>
                <a:spLocks noChangeArrowheads="1"/>
              </p:cNvSpPr>
              <p:nvPr/>
            </p:nvSpPr>
            <p:spPr bwMode="auto">
              <a:xfrm>
                <a:off x="687" y="3466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3" name="Rectangle 628"/>
              <p:cNvSpPr>
                <a:spLocks noChangeArrowheads="1"/>
              </p:cNvSpPr>
              <p:nvPr/>
            </p:nvSpPr>
            <p:spPr bwMode="auto">
              <a:xfrm>
                <a:off x="984" y="3466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4" name="Rectangle 629"/>
              <p:cNvSpPr>
                <a:spLocks noChangeArrowheads="1"/>
              </p:cNvSpPr>
              <p:nvPr/>
            </p:nvSpPr>
            <p:spPr bwMode="auto">
              <a:xfrm>
                <a:off x="1296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5" name="Rectangle 630"/>
              <p:cNvSpPr>
                <a:spLocks noChangeArrowheads="1"/>
              </p:cNvSpPr>
              <p:nvPr/>
            </p:nvSpPr>
            <p:spPr bwMode="auto">
              <a:xfrm>
                <a:off x="1655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6" name="Rectangle 631"/>
              <p:cNvSpPr>
                <a:spLocks noChangeArrowheads="1"/>
              </p:cNvSpPr>
              <p:nvPr/>
            </p:nvSpPr>
            <p:spPr bwMode="auto">
              <a:xfrm>
                <a:off x="1952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7" name="Rectangle 632"/>
              <p:cNvSpPr>
                <a:spLocks noChangeArrowheads="1"/>
              </p:cNvSpPr>
              <p:nvPr/>
            </p:nvSpPr>
            <p:spPr bwMode="auto">
              <a:xfrm>
                <a:off x="2151" y="3466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-32.2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8" name="Rectangle 633"/>
              <p:cNvSpPr>
                <a:spLocks noChangeArrowheads="1"/>
              </p:cNvSpPr>
              <p:nvPr/>
            </p:nvSpPr>
            <p:spPr bwMode="auto">
              <a:xfrm>
                <a:off x="2439" y="3466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-2.8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09" name="Rectangle 634"/>
              <p:cNvSpPr>
                <a:spLocks noChangeArrowheads="1"/>
              </p:cNvSpPr>
              <p:nvPr/>
            </p:nvSpPr>
            <p:spPr bwMode="auto">
              <a:xfrm>
                <a:off x="2788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0" name="Rectangle 635"/>
              <p:cNvSpPr>
                <a:spLocks noChangeArrowheads="1"/>
              </p:cNvSpPr>
              <p:nvPr/>
            </p:nvSpPr>
            <p:spPr bwMode="auto">
              <a:xfrm>
                <a:off x="3052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1" name="Rectangle 636"/>
              <p:cNvSpPr>
                <a:spLocks noChangeArrowheads="1"/>
              </p:cNvSpPr>
              <p:nvPr/>
            </p:nvSpPr>
            <p:spPr bwMode="auto">
              <a:xfrm>
                <a:off x="3317" y="3466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-1.3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2" name="Rectangle 637"/>
              <p:cNvSpPr>
                <a:spLocks noChangeArrowheads="1"/>
              </p:cNvSpPr>
              <p:nvPr/>
            </p:nvSpPr>
            <p:spPr bwMode="auto">
              <a:xfrm>
                <a:off x="3713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3" name="Rectangle 638"/>
              <p:cNvSpPr>
                <a:spLocks noChangeArrowheads="1"/>
              </p:cNvSpPr>
              <p:nvPr/>
            </p:nvSpPr>
            <p:spPr bwMode="auto">
              <a:xfrm>
                <a:off x="4063" y="3466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146.6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4" name="Rectangle 639"/>
              <p:cNvSpPr>
                <a:spLocks noChangeArrowheads="1"/>
              </p:cNvSpPr>
              <p:nvPr/>
            </p:nvSpPr>
            <p:spPr bwMode="auto">
              <a:xfrm>
                <a:off x="4426" y="3466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56.0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5" name="Rectangle 640"/>
              <p:cNvSpPr>
                <a:spLocks noChangeArrowheads="1"/>
              </p:cNvSpPr>
              <p:nvPr/>
            </p:nvSpPr>
            <p:spPr bwMode="auto">
              <a:xfrm>
                <a:off x="4799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6" name="Rectangle 641"/>
              <p:cNvSpPr>
                <a:spLocks noChangeArrowheads="1"/>
              </p:cNvSpPr>
              <p:nvPr/>
            </p:nvSpPr>
            <p:spPr bwMode="auto">
              <a:xfrm>
                <a:off x="5054" y="346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7" name="Rectangle 642"/>
              <p:cNvSpPr>
                <a:spLocks noChangeArrowheads="1"/>
              </p:cNvSpPr>
              <p:nvPr/>
            </p:nvSpPr>
            <p:spPr bwMode="auto">
              <a:xfrm>
                <a:off x="5328" y="3466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-11.8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8" name="Rectangle 643"/>
              <p:cNvSpPr>
                <a:spLocks noChangeArrowheads="1"/>
              </p:cNvSpPr>
              <p:nvPr/>
            </p:nvSpPr>
            <p:spPr bwMode="auto">
              <a:xfrm>
                <a:off x="352" y="3546"/>
                <a:ext cx="104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19" name="Rectangle 644"/>
              <p:cNvSpPr>
                <a:spLocks noChangeArrowheads="1"/>
              </p:cNvSpPr>
              <p:nvPr/>
            </p:nvSpPr>
            <p:spPr bwMode="auto">
              <a:xfrm>
                <a:off x="710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0" name="Rectangle 645"/>
              <p:cNvSpPr>
                <a:spLocks noChangeArrowheads="1"/>
              </p:cNvSpPr>
              <p:nvPr/>
            </p:nvSpPr>
            <p:spPr bwMode="auto">
              <a:xfrm>
                <a:off x="1008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6.6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1" name="Rectangle 646"/>
              <p:cNvSpPr>
                <a:spLocks noChangeArrowheads="1"/>
              </p:cNvSpPr>
              <p:nvPr/>
            </p:nvSpPr>
            <p:spPr bwMode="auto">
              <a:xfrm>
                <a:off x="1239" y="3546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-10.8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2" name="Rectangle 647"/>
              <p:cNvSpPr>
                <a:spLocks noChangeArrowheads="1"/>
              </p:cNvSpPr>
              <p:nvPr/>
            </p:nvSpPr>
            <p:spPr bwMode="auto">
              <a:xfrm>
                <a:off x="1655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5.1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3" name="Rectangle 648"/>
              <p:cNvSpPr>
                <a:spLocks noChangeArrowheads="1"/>
              </p:cNvSpPr>
              <p:nvPr/>
            </p:nvSpPr>
            <p:spPr bwMode="auto">
              <a:xfrm>
                <a:off x="1952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4" name="Rectangle 649"/>
              <p:cNvSpPr>
                <a:spLocks noChangeArrowheads="1"/>
              </p:cNvSpPr>
              <p:nvPr/>
            </p:nvSpPr>
            <p:spPr bwMode="auto">
              <a:xfrm>
                <a:off x="2151" y="3546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-15.0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5" name="Rectangle 650"/>
              <p:cNvSpPr>
                <a:spLocks noChangeArrowheads="1"/>
              </p:cNvSpPr>
              <p:nvPr/>
            </p:nvSpPr>
            <p:spPr bwMode="auto">
              <a:xfrm>
                <a:off x="2462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0.1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6" name="Rectangle 651"/>
              <p:cNvSpPr>
                <a:spLocks noChangeArrowheads="1"/>
              </p:cNvSpPr>
              <p:nvPr/>
            </p:nvSpPr>
            <p:spPr bwMode="auto">
              <a:xfrm>
                <a:off x="2788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7" name="Rectangle 652"/>
              <p:cNvSpPr>
                <a:spLocks noChangeArrowheads="1"/>
              </p:cNvSpPr>
              <p:nvPr/>
            </p:nvSpPr>
            <p:spPr bwMode="auto">
              <a:xfrm>
                <a:off x="3052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8" name="Rectangle 653"/>
              <p:cNvSpPr>
                <a:spLocks noChangeArrowheads="1"/>
              </p:cNvSpPr>
              <p:nvPr/>
            </p:nvSpPr>
            <p:spPr bwMode="auto">
              <a:xfrm>
                <a:off x="3340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4.7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29" name="Rectangle 654"/>
              <p:cNvSpPr>
                <a:spLocks noChangeArrowheads="1"/>
              </p:cNvSpPr>
              <p:nvPr/>
            </p:nvSpPr>
            <p:spPr bwMode="auto">
              <a:xfrm>
                <a:off x="3713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0" name="Rectangle 655"/>
              <p:cNvSpPr>
                <a:spLocks noChangeArrowheads="1"/>
              </p:cNvSpPr>
              <p:nvPr/>
            </p:nvSpPr>
            <p:spPr bwMode="auto">
              <a:xfrm>
                <a:off x="4063" y="3546"/>
                <a:ext cx="19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201.1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1" name="Rectangle 656"/>
              <p:cNvSpPr>
                <a:spLocks noChangeArrowheads="1"/>
              </p:cNvSpPr>
              <p:nvPr/>
            </p:nvSpPr>
            <p:spPr bwMode="auto">
              <a:xfrm>
                <a:off x="4426" y="3546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38.6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2" name="Rectangle 657"/>
              <p:cNvSpPr>
                <a:spLocks noChangeArrowheads="1"/>
              </p:cNvSpPr>
              <p:nvPr/>
            </p:nvSpPr>
            <p:spPr bwMode="auto">
              <a:xfrm>
                <a:off x="4799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3" name="Rectangle 658"/>
              <p:cNvSpPr>
                <a:spLocks noChangeArrowheads="1"/>
              </p:cNvSpPr>
              <p:nvPr/>
            </p:nvSpPr>
            <p:spPr bwMode="auto">
              <a:xfrm>
                <a:off x="5054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8.0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4" name="Rectangle 659"/>
              <p:cNvSpPr>
                <a:spLocks noChangeArrowheads="1"/>
              </p:cNvSpPr>
              <p:nvPr/>
            </p:nvSpPr>
            <p:spPr bwMode="auto">
              <a:xfrm>
                <a:off x="5385" y="3546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9.1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5" name="Rectangle 660"/>
              <p:cNvSpPr>
                <a:spLocks noChangeArrowheads="1"/>
              </p:cNvSpPr>
              <p:nvPr/>
            </p:nvSpPr>
            <p:spPr bwMode="auto">
              <a:xfrm>
                <a:off x="352" y="3627"/>
                <a:ext cx="109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UK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6" name="Rectangle 661"/>
              <p:cNvSpPr>
                <a:spLocks noChangeArrowheads="1"/>
              </p:cNvSpPr>
              <p:nvPr/>
            </p:nvSpPr>
            <p:spPr bwMode="auto">
              <a:xfrm>
                <a:off x="687" y="362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-3.2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7" name="Rectangle 662"/>
              <p:cNvSpPr>
                <a:spLocks noChangeArrowheads="1"/>
              </p:cNvSpPr>
              <p:nvPr/>
            </p:nvSpPr>
            <p:spPr bwMode="auto">
              <a:xfrm>
                <a:off x="984" y="362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-4.2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8" name="Rectangle 663"/>
              <p:cNvSpPr>
                <a:spLocks noChangeArrowheads="1"/>
              </p:cNvSpPr>
              <p:nvPr/>
            </p:nvSpPr>
            <p:spPr bwMode="auto">
              <a:xfrm>
                <a:off x="1239" y="3627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-15.6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39" name="Rectangle 664"/>
              <p:cNvSpPr>
                <a:spLocks noChangeArrowheads="1"/>
              </p:cNvSpPr>
              <p:nvPr/>
            </p:nvSpPr>
            <p:spPr bwMode="auto">
              <a:xfrm>
                <a:off x="1655" y="362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3.4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0" name="Rectangle 665"/>
              <p:cNvSpPr>
                <a:spLocks noChangeArrowheads="1"/>
              </p:cNvSpPr>
              <p:nvPr/>
            </p:nvSpPr>
            <p:spPr bwMode="auto">
              <a:xfrm>
                <a:off x="1929" y="362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1" name="Rectangle 666"/>
              <p:cNvSpPr>
                <a:spLocks noChangeArrowheads="1"/>
              </p:cNvSpPr>
              <p:nvPr/>
            </p:nvSpPr>
            <p:spPr bwMode="auto">
              <a:xfrm>
                <a:off x="2151" y="3627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-11.7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2" name="Rectangle 667"/>
              <p:cNvSpPr>
                <a:spLocks noChangeArrowheads="1"/>
              </p:cNvSpPr>
              <p:nvPr/>
            </p:nvSpPr>
            <p:spPr bwMode="auto">
              <a:xfrm>
                <a:off x="2439" y="3627"/>
                <a:ext cx="14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-1.7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3" name="Rectangle 668"/>
              <p:cNvSpPr>
                <a:spLocks noChangeArrowheads="1"/>
              </p:cNvSpPr>
              <p:nvPr/>
            </p:nvSpPr>
            <p:spPr bwMode="auto">
              <a:xfrm>
                <a:off x="2788" y="362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3.8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4" name="Rectangle 669"/>
              <p:cNvSpPr>
                <a:spLocks noChangeArrowheads="1"/>
              </p:cNvSpPr>
              <p:nvPr/>
            </p:nvSpPr>
            <p:spPr bwMode="auto">
              <a:xfrm>
                <a:off x="3052" y="362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5" name="Rectangle 670"/>
              <p:cNvSpPr>
                <a:spLocks noChangeArrowheads="1"/>
              </p:cNvSpPr>
              <p:nvPr/>
            </p:nvSpPr>
            <p:spPr bwMode="auto">
              <a:xfrm>
                <a:off x="3340" y="362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6" name="Rectangle 671"/>
              <p:cNvSpPr>
                <a:spLocks noChangeArrowheads="1"/>
              </p:cNvSpPr>
              <p:nvPr/>
            </p:nvSpPr>
            <p:spPr bwMode="auto">
              <a:xfrm>
                <a:off x="3680" y="362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3.4p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7" name="Rectangle 672"/>
              <p:cNvSpPr>
                <a:spLocks noChangeArrowheads="1"/>
              </p:cNvSpPr>
              <p:nvPr/>
            </p:nvSpPr>
            <p:spPr bwMode="auto">
              <a:xfrm>
                <a:off x="4030" y="3627"/>
                <a:ext cx="231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164.5p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8" name="Rectangle 673"/>
              <p:cNvSpPr>
                <a:spLocks noChangeArrowheads="1"/>
              </p:cNvSpPr>
              <p:nvPr/>
            </p:nvSpPr>
            <p:spPr bwMode="auto">
              <a:xfrm>
                <a:off x="4426" y="3627"/>
                <a:ext cx="15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87.2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49" name="Rectangle 674"/>
              <p:cNvSpPr>
                <a:spLocks noChangeArrowheads="1"/>
              </p:cNvSpPr>
              <p:nvPr/>
            </p:nvSpPr>
            <p:spPr bwMode="auto">
              <a:xfrm>
                <a:off x="4799" y="362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7.9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0" name="Rectangle 675"/>
              <p:cNvSpPr>
                <a:spLocks noChangeArrowheads="1"/>
              </p:cNvSpPr>
              <p:nvPr/>
            </p:nvSpPr>
            <p:spPr bwMode="auto">
              <a:xfrm>
                <a:off x="5054" y="3627"/>
                <a:ext cx="123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7.6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1" name="Rectangle 676"/>
              <p:cNvSpPr>
                <a:spLocks noChangeArrowheads="1"/>
              </p:cNvSpPr>
              <p:nvPr/>
            </p:nvSpPr>
            <p:spPr bwMode="auto">
              <a:xfrm>
                <a:off x="5328" y="3627"/>
                <a:ext cx="184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Verdana" pitchFamily="34" charset="0"/>
                    <a:cs typeface="Arial" pitchFamily="34" charset="0"/>
                  </a:rPr>
                  <a:t>-7.4p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2" name="Rectangle 677"/>
              <p:cNvSpPr>
                <a:spLocks noChangeArrowheads="1"/>
              </p:cNvSpPr>
              <p:nvPr/>
            </p:nvSpPr>
            <p:spPr bwMode="auto">
              <a:xfrm>
                <a:off x="4034" y="965"/>
                <a:ext cx="95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Долг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3" name="Rectangle 678"/>
              <p:cNvSpPr>
                <a:spLocks noChangeArrowheads="1"/>
              </p:cNvSpPr>
              <p:nvPr/>
            </p:nvSpPr>
            <p:spPr bwMode="auto">
              <a:xfrm>
                <a:off x="3973" y="1036"/>
                <a:ext cx="34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частного сектора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4" name="Rectangle 679"/>
              <p:cNvSpPr>
                <a:spLocks noChangeArrowheads="1"/>
              </p:cNvSpPr>
              <p:nvPr/>
            </p:nvSpPr>
            <p:spPr bwMode="auto">
              <a:xfrm>
                <a:off x="3964" y="1107"/>
                <a:ext cx="27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как % от ВВП,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5" name="Rectangle 680"/>
              <p:cNvSpPr>
                <a:spLocks noChangeArrowheads="1"/>
              </p:cNvSpPr>
              <p:nvPr/>
            </p:nvSpPr>
            <p:spPr bwMode="auto">
              <a:xfrm>
                <a:off x="3954" y="1178"/>
                <a:ext cx="225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сведенный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6" name="Rectangle 681"/>
              <p:cNvSpPr>
                <a:spLocks noChangeArrowheads="1"/>
              </p:cNvSpPr>
              <p:nvPr/>
            </p:nvSpPr>
            <p:spPr bwMode="auto">
              <a:xfrm>
                <a:off x="4337" y="960"/>
                <a:ext cx="34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Общий долг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7" name="Rectangle 682"/>
              <p:cNvSpPr>
                <a:spLocks noChangeArrowheads="1"/>
              </p:cNvSpPr>
              <p:nvPr/>
            </p:nvSpPr>
            <p:spPr bwMode="auto">
              <a:xfrm>
                <a:off x="4332" y="1036"/>
                <a:ext cx="33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sz="70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гос. сектора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8" name="Rectangle 683"/>
              <p:cNvSpPr>
                <a:spLocks noChangeArrowheads="1"/>
              </p:cNvSpPr>
              <p:nvPr/>
            </p:nvSpPr>
            <p:spPr bwMode="auto">
              <a:xfrm>
                <a:off x="4318" y="1102"/>
                <a:ext cx="37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как % от</a:t>
                </a:r>
                <a:r>
                  <a:rPr kumimoji="0" lang="ru-RU" sz="700" b="1" i="0" u="none" strike="noStrike" cap="none" normalizeH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ВВП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59" name="Rectangle 684"/>
              <p:cNvSpPr>
                <a:spLocks noChangeArrowheads="1"/>
              </p:cNvSpPr>
              <p:nvPr/>
            </p:nvSpPr>
            <p:spPr bwMode="auto">
              <a:xfrm>
                <a:off x="4346" y="1178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0" name="Rectangle 685"/>
              <p:cNvSpPr>
                <a:spLocks noChangeArrowheads="1"/>
              </p:cNvSpPr>
              <p:nvPr/>
            </p:nvSpPr>
            <p:spPr bwMode="auto">
              <a:xfrm>
                <a:off x="4738" y="928"/>
                <a:ext cx="23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Уровень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1" name="Rectangle 686"/>
              <p:cNvSpPr>
                <a:spLocks noChangeArrowheads="1"/>
              </p:cNvSpPr>
              <p:nvPr/>
            </p:nvSpPr>
            <p:spPr bwMode="auto">
              <a:xfrm>
                <a:off x="4731" y="1003"/>
                <a:ext cx="3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7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безработицы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2" name="Rectangle 687"/>
              <p:cNvSpPr>
                <a:spLocks noChangeArrowheads="1"/>
              </p:cNvSpPr>
              <p:nvPr/>
            </p:nvSpPr>
            <p:spPr bwMode="auto">
              <a:xfrm>
                <a:off x="5220" y="904"/>
                <a:ext cx="31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% изм. в общем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3" name="Rectangle 688"/>
              <p:cNvSpPr>
                <a:spLocks noChangeArrowheads="1"/>
              </p:cNvSpPr>
              <p:nvPr/>
            </p:nvSpPr>
            <p:spPr bwMode="auto">
              <a:xfrm>
                <a:off x="5237" y="968"/>
                <a:ext cx="27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объеме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обязательств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4" name="Rectangle 689"/>
              <p:cNvSpPr>
                <a:spLocks noChangeArrowheads="1"/>
              </p:cNvSpPr>
              <p:nvPr/>
            </p:nvSpPr>
            <p:spPr bwMode="auto">
              <a:xfrm>
                <a:off x="5240" y="1047"/>
                <a:ext cx="26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финансового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5" name="Rectangle 690"/>
              <p:cNvSpPr>
                <a:spLocks noChangeArrowheads="1"/>
              </p:cNvSpPr>
              <p:nvPr/>
            </p:nvSpPr>
            <p:spPr bwMode="auto">
              <a:xfrm>
                <a:off x="5267" y="1107"/>
                <a:ext cx="15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сектора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6" name="Rectangle 691"/>
              <p:cNvSpPr>
                <a:spLocks noChangeArrowheads="1"/>
              </p:cNvSpPr>
              <p:nvPr/>
            </p:nvSpPr>
            <p:spPr bwMode="auto">
              <a:xfrm>
                <a:off x="5235" y="1174"/>
                <a:ext cx="26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по ср. с </a:t>
                </a:r>
                <a:r>
                  <a:rPr kumimoji="0" lang="ru-RU" sz="5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анал</a:t>
                </a: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7" name="Rectangle 692"/>
              <p:cNvSpPr>
                <a:spLocks noChangeArrowheads="1"/>
              </p:cNvSpPr>
              <p:nvPr/>
            </p:nvSpPr>
            <p:spPr bwMode="auto">
              <a:xfrm>
                <a:off x="5220" y="1245"/>
                <a:ext cx="36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периодом </a:t>
                </a:r>
                <a:r>
                  <a:rPr kumimoji="0" lang="ru-RU" sz="5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прош</a:t>
                </a:r>
                <a:r>
                  <a:rPr kumimoji="0" lang="ru-RU" sz="5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. г.</a:t>
                </a:r>
                <a:endPara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68" name="Rectangle 693"/>
              <p:cNvSpPr>
                <a:spLocks noChangeArrowheads="1"/>
              </p:cNvSpPr>
              <p:nvPr/>
            </p:nvSpPr>
            <p:spPr bwMode="auto">
              <a:xfrm>
                <a:off x="309" y="3702"/>
                <a:ext cx="935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ru-RU" sz="500" b="0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М</a:t>
                </a:r>
                <a:r>
                  <a:rPr kumimoji="0" lang="ru-RU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+mn-lt"/>
                    <a:cs typeface="Arial" pitchFamily="34" charset="0"/>
                  </a:rPr>
                  <a:t>етки: e: расчетный. p: приблизительный. 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Arial" pitchFamily="34" charset="0"/>
                </a:endParaRPr>
              </a:p>
            </p:txBody>
          </p:sp>
          <p:sp>
            <p:nvSpPr>
              <p:cNvPr id="5369" name="Rectangle 694"/>
              <p:cNvSpPr>
                <a:spLocks noChangeArrowheads="1"/>
              </p:cNvSpPr>
              <p:nvPr/>
            </p:nvSpPr>
            <p:spPr bwMode="auto">
              <a:xfrm>
                <a:off x="309" y="3768"/>
                <a:ext cx="2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Note</a:t>
                </a:r>
                <a:r>
                  <a:rPr kumimoji="0" lang="ru-RU" sz="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: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0" name="Rectangle 695"/>
              <p:cNvSpPr>
                <a:spLocks noChangeArrowheads="1"/>
              </p:cNvSpPr>
              <p:nvPr/>
            </p:nvSpPr>
            <p:spPr bwMode="auto">
              <a:xfrm>
                <a:off x="432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1" name="Rectangle 696"/>
              <p:cNvSpPr>
                <a:spLocks noChangeArrowheads="1"/>
              </p:cNvSpPr>
              <p:nvPr/>
            </p:nvSpPr>
            <p:spPr bwMode="auto">
              <a:xfrm>
                <a:off x="522" y="3768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figures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2" name="Rectangle 697"/>
              <p:cNvSpPr>
                <a:spLocks noChangeArrowheads="1"/>
              </p:cNvSpPr>
              <p:nvPr/>
            </p:nvSpPr>
            <p:spPr bwMode="auto">
              <a:xfrm>
                <a:off x="668" y="3768"/>
                <a:ext cx="4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highlighted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3" name="Rectangle 698"/>
              <p:cNvSpPr>
                <a:spLocks noChangeArrowheads="1"/>
              </p:cNvSpPr>
              <p:nvPr/>
            </p:nvSpPr>
            <p:spPr bwMode="auto">
              <a:xfrm>
                <a:off x="890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are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4" name="Rectangle 699"/>
              <p:cNvSpPr>
                <a:spLocks noChangeArrowheads="1"/>
              </p:cNvSpPr>
              <p:nvPr/>
            </p:nvSpPr>
            <p:spPr bwMode="auto">
              <a:xfrm>
                <a:off x="965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5" name="Rectangle 700"/>
              <p:cNvSpPr>
                <a:spLocks noChangeArrowheads="1"/>
              </p:cNvSpPr>
              <p:nvPr/>
            </p:nvSpPr>
            <p:spPr bwMode="auto">
              <a:xfrm>
                <a:off x="1041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one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6" name="Rectangle 701"/>
              <p:cNvSpPr>
                <a:spLocks noChangeArrowheads="1"/>
              </p:cNvSpPr>
              <p:nvPr/>
            </p:nvSpPr>
            <p:spPr bwMode="auto">
              <a:xfrm>
                <a:off x="1131" y="3768"/>
                <a:ext cx="2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falling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7" name="Rectangle 702"/>
              <p:cNvSpPr>
                <a:spLocks noChangeArrowheads="1"/>
              </p:cNvSpPr>
              <p:nvPr/>
            </p:nvSpPr>
            <p:spPr bwMode="auto">
              <a:xfrm>
                <a:off x="1258" y="3768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outside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8" name="Rectangle 703"/>
              <p:cNvSpPr>
                <a:spLocks noChangeArrowheads="1"/>
              </p:cNvSpPr>
              <p:nvPr/>
            </p:nvSpPr>
            <p:spPr bwMode="auto">
              <a:xfrm>
                <a:off x="1419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79" name="Rectangle 704"/>
              <p:cNvSpPr>
                <a:spLocks noChangeArrowheads="1"/>
              </p:cNvSpPr>
              <p:nvPr/>
            </p:nvSpPr>
            <p:spPr bwMode="auto">
              <a:xfrm>
                <a:off x="1494" y="3768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threshold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0" name="Rectangle 705"/>
              <p:cNvSpPr>
                <a:spLocks noChangeArrowheads="1"/>
              </p:cNvSpPr>
              <p:nvPr/>
            </p:nvSpPr>
            <p:spPr bwMode="auto">
              <a:xfrm>
                <a:off x="1693" y="3768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established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1" name="Rectangle 706"/>
              <p:cNvSpPr>
                <a:spLocks noChangeArrowheads="1"/>
              </p:cNvSpPr>
              <p:nvPr/>
            </p:nvSpPr>
            <p:spPr bwMode="auto">
              <a:xfrm>
                <a:off x="1929" y="3768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by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2" name="Rectangle 707"/>
              <p:cNvSpPr>
                <a:spLocks noChangeArrowheads="1"/>
              </p:cNvSpPr>
              <p:nvPr/>
            </p:nvSpPr>
            <p:spPr bwMode="auto">
              <a:xfrm>
                <a:off x="1985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EC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3" name="Rectangle 708"/>
              <p:cNvSpPr>
                <a:spLocks noChangeArrowheads="1"/>
              </p:cNvSpPr>
              <p:nvPr/>
            </p:nvSpPr>
            <p:spPr bwMode="auto">
              <a:xfrm>
                <a:off x="2061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4" name="Rectangle 709"/>
              <p:cNvSpPr>
                <a:spLocks noChangeArrowheads="1"/>
              </p:cNvSpPr>
              <p:nvPr/>
            </p:nvSpPr>
            <p:spPr bwMode="auto">
              <a:xfrm>
                <a:off x="2136" y="3768"/>
                <a:ext cx="2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AMR.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5" name="Rectangle 710"/>
              <p:cNvSpPr>
                <a:spLocks noChangeArrowheads="1"/>
              </p:cNvSpPr>
              <p:nvPr/>
            </p:nvSpPr>
            <p:spPr bwMode="auto">
              <a:xfrm>
                <a:off x="2269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For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6" name="Rectangle 711"/>
              <p:cNvSpPr>
                <a:spLocks noChangeArrowheads="1"/>
              </p:cNvSpPr>
              <p:nvPr/>
            </p:nvSpPr>
            <p:spPr bwMode="auto">
              <a:xfrm>
                <a:off x="2354" y="3768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REER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7" name="Rectangle 712"/>
              <p:cNvSpPr>
                <a:spLocks noChangeArrowheads="1"/>
              </p:cNvSpPr>
              <p:nvPr/>
            </p:nvSpPr>
            <p:spPr bwMode="auto">
              <a:xfrm>
                <a:off x="2491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and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8" name="Rectangle 713"/>
              <p:cNvSpPr>
                <a:spLocks noChangeArrowheads="1"/>
              </p:cNvSpPr>
              <p:nvPr/>
            </p:nvSpPr>
            <p:spPr bwMode="auto">
              <a:xfrm>
                <a:off x="2576" y="3768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ULC,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89" name="Rectangle 714"/>
              <p:cNvSpPr>
                <a:spLocks noChangeArrowheads="1"/>
              </p:cNvSpPr>
              <p:nvPr/>
            </p:nvSpPr>
            <p:spPr bwMode="auto">
              <a:xfrm>
                <a:off x="2684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0" name="Rectangle 715"/>
              <p:cNvSpPr>
                <a:spLocks noChangeArrowheads="1"/>
              </p:cNvSpPr>
              <p:nvPr/>
            </p:nvSpPr>
            <p:spPr bwMode="auto">
              <a:xfrm>
                <a:off x="2760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first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1" name="Rectangle 716"/>
              <p:cNvSpPr>
                <a:spLocks noChangeArrowheads="1"/>
              </p:cNvSpPr>
              <p:nvPr/>
            </p:nvSpPr>
            <p:spPr bwMode="auto">
              <a:xfrm>
                <a:off x="2849" y="3768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threshold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2" name="Rectangle 717"/>
              <p:cNvSpPr>
                <a:spLocks noChangeArrowheads="1"/>
              </p:cNvSpPr>
              <p:nvPr/>
            </p:nvSpPr>
            <p:spPr bwMode="auto">
              <a:xfrm>
                <a:off x="3048" y="3768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concerns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3" name="Rectangle 718"/>
              <p:cNvSpPr>
                <a:spLocks noChangeArrowheads="1"/>
              </p:cNvSpPr>
              <p:nvPr/>
            </p:nvSpPr>
            <p:spPr bwMode="auto">
              <a:xfrm>
                <a:off x="3246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EA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4" name="Rectangle 719"/>
              <p:cNvSpPr>
                <a:spLocks noChangeArrowheads="1"/>
              </p:cNvSpPr>
              <p:nvPr/>
            </p:nvSpPr>
            <p:spPr bwMode="auto">
              <a:xfrm>
                <a:off x="3326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and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5" name="Rectangle 720"/>
              <p:cNvSpPr>
                <a:spLocks noChangeArrowheads="1"/>
              </p:cNvSpPr>
              <p:nvPr/>
            </p:nvSpPr>
            <p:spPr bwMode="auto">
              <a:xfrm>
                <a:off x="3411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6" name="Rectangle 721"/>
              <p:cNvSpPr>
                <a:spLocks noChangeArrowheads="1"/>
              </p:cNvSpPr>
              <p:nvPr/>
            </p:nvSpPr>
            <p:spPr bwMode="auto">
              <a:xfrm>
                <a:off x="3482" y="3768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second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7" name="Rectangle 722"/>
              <p:cNvSpPr>
                <a:spLocks noChangeArrowheads="1"/>
              </p:cNvSpPr>
              <p:nvPr/>
            </p:nvSpPr>
            <p:spPr bwMode="auto">
              <a:xfrm>
                <a:off x="3643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one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8" name="Rectangle 723"/>
              <p:cNvSpPr>
                <a:spLocks noChangeArrowheads="1"/>
              </p:cNvSpPr>
              <p:nvPr/>
            </p:nvSpPr>
            <p:spPr bwMode="auto">
              <a:xfrm>
                <a:off x="3728" y="3768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non-EA.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99" name="Rectangle 724"/>
              <p:cNvSpPr>
                <a:spLocks noChangeArrowheads="1"/>
              </p:cNvSpPr>
              <p:nvPr/>
            </p:nvSpPr>
            <p:spPr bwMode="auto">
              <a:xfrm>
                <a:off x="3902" y="3768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(1)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0" name="Rectangle 725"/>
              <p:cNvSpPr>
                <a:spLocks noChangeArrowheads="1"/>
              </p:cNvSpPr>
              <p:nvPr/>
            </p:nvSpPr>
            <p:spPr bwMode="auto">
              <a:xfrm>
                <a:off x="3954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1" name="Rectangle 726"/>
              <p:cNvSpPr>
                <a:spLocks noChangeArrowheads="1"/>
              </p:cNvSpPr>
              <p:nvPr/>
            </p:nvSpPr>
            <p:spPr bwMode="auto">
              <a:xfrm>
                <a:off x="4044" y="3768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figures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2" name="Rectangle 727"/>
              <p:cNvSpPr>
                <a:spLocks noChangeArrowheads="1"/>
              </p:cNvSpPr>
              <p:nvPr/>
            </p:nvSpPr>
            <p:spPr bwMode="auto">
              <a:xfrm>
                <a:off x="4186" y="3768"/>
                <a:ext cx="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3" name="Rectangle 728"/>
              <p:cNvSpPr>
                <a:spLocks noChangeArrowheads="1"/>
              </p:cNvSpPr>
              <p:nvPr/>
            </p:nvSpPr>
            <p:spPr bwMode="auto">
              <a:xfrm>
                <a:off x="4233" y="3768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italic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4" name="Rectangle 729"/>
              <p:cNvSpPr>
                <a:spLocks noChangeArrowheads="1"/>
              </p:cNvSpPr>
              <p:nvPr/>
            </p:nvSpPr>
            <p:spPr bwMode="auto">
              <a:xfrm>
                <a:off x="4332" y="3768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are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5" name="Rectangle 730"/>
              <p:cNvSpPr>
                <a:spLocks noChangeArrowheads="1"/>
              </p:cNvSpPr>
              <p:nvPr/>
            </p:nvSpPr>
            <p:spPr bwMode="auto">
              <a:xfrm>
                <a:off x="4407" y="3768"/>
                <a:ext cx="4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according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6" name="Rectangle 731"/>
              <p:cNvSpPr>
                <a:spLocks noChangeArrowheads="1"/>
              </p:cNvSpPr>
              <p:nvPr/>
            </p:nvSpPr>
            <p:spPr bwMode="auto">
              <a:xfrm>
                <a:off x="4611" y="3768"/>
                <a:ext cx="76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toESA95/BPM5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7" name="Rectangle 732"/>
              <p:cNvSpPr>
                <a:spLocks noChangeArrowheads="1"/>
              </p:cNvSpPr>
              <p:nvPr/>
            </p:nvSpPr>
            <p:spPr bwMode="auto">
              <a:xfrm>
                <a:off x="4950" y="3768"/>
                <a:ext cx="4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standards.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8" name="Rectangle 733"/>
              <p:cNvSpPr>
                <a:spLocks noChangeArrowheads="1"/>
              </p:cNvSpPr>
              <p:nvPr/>
            </p:nvSpPr>
            <p:spPr bwMode="auto">
              <a:xfrm>
                <a:off x="5163" y="3768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(2)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09" name="Rectangle 734"/>
              <p:cNvSpPr>
                <a:spLocks noChangeArrowheads="1"/>
              </p:cNvSpPr>
              <p:nvPr/>
            </p:nvSpPr>
            <p:spPr bwMode="auto">
              <a:xfrm>
                <a:off x="5229" y="3768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Current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0" name="Rectangle 735"/>
              <p:cNvSpPr>
                <a:spLocks noChangeArrowheads="1"/>
              </p:cNvSpPr>
              <p:nvPr/>
            </p:nvSpPr>
            <p:spPr bwMode="auto">
              <a:xfrm>
                <a:off x="5385" y="3768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Account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1" name="Rectangle 736"/>
              <p:cNvSpPr>
                <a:spLocks noChangeArrowheads="1"/>
              </p:cNvSpPr>
              <p:nvPr/>
            </p:nvSpPr>
            <p:spPr bwMode="auto">
              <a:xfrm>
                <a:off x="309" y="3825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Balance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2" name="Rectangle 737"/>
              <p:cNvSpPr>
                <a:spLocks noChangeArrowheads="1"/>
              </p:cNvSpPr>
              <p:nvPr/>
            </p:nvSpPr>
            <p:spPr bwMode="auto">
              <a:xfrm>
                <a:off x="479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3" name="Rectangle 738"/>
              <p:cNvSpPr>
                <a:spLocks noChangeArrowheads="1"/>
              </p:cNvSpPr>
              <p:nvPr/>
            </p:nvSpPr>
            <p:spPr bwMode="auto">
              <a:xfrm>
                <a:off x="531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4" name="Rectangle 739"/>
              <p:cNvSpPr>
                <a:spLocks noChangeArrowheads="1"/>
              </p:cNvSpPr>
              <p:nvPr/>
            </p:nvSpPr>
            <p:spPr bwMode="auto">
              <a:xfrm>
                <a:off x="578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has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5" name="Rectangle 740"/>
              <p:cNvSpPr>
                <a:spLocks noChangeArrowheads="1"/>
              </p:cNvSpPr>
              <p:nvPr/>
            </p:nvSpPr>
            <p:spPr bwMode="auto">
              <a:xfrm>
                <a:off x="659" y="3825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been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6" name="Rectangle 741"/>
              <p:cNvSpPr>
                <a:spLocks noChangeArrowheads="1"/>
              </p:cNvSpPr>
              <p:nvPr/>
            </p:nvSpPr>
            <p:spPr bwMode="auto">
              <a:xfrm>
                <a:off x="762" y="3825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revised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7" name="Rectangle 742"/>
              <p:cNvSpPr>
                <a:spLocks noChangeArrowheads="1"/>
              </p:cNvSpPr>
              <p:nvPr/>
            </p:nvSpPr>
            <p:spPr bwMode="auto">
              <a:xfrm>
                <a:off x="914" y="3825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downwards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8" name="Rectangle 743"/>
              <p:cNvSpPr>
                <a:spLocks noChangeArrowheads="1"/>
              </p:cNvSpPr>
              <p:nvPr/>
            </p:nvSpPr>
            <p:spPr bwMode="auto">
              <a:xfrm>
                <a:off x="1140" y="3825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following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19" name="Rectangle 744"/>
              <p:cNvSpPr>
                <a:spLocks noChangeArrowheads="1"/>
              </p:cNvSpPr>
              <p:nvPr/>
            </p:nvSpPr>
            <p:spPr bwMode="auto">
              <a:xfrm>
                <a:off x="1324" y="3825"/>
                <a:ext cx="71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methodological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0" name="Rectangle 745"/>
              <p:cNvSpPr>
                <a:spLocks noChangeArrowheads="1"/>
              </p:cNvSpPr>
              <p:nvPr/>
            </p:nvSpPr>
            <p:spPr bwMode="auto">
              <a:xfrm>
                <a:off x="1641" y="3825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changes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1" name="Rectangle 746"/>
              <p:cNvSpPr>
                <a:spLocks noChangeArrowheads="1"/>
              </p:cNvSpPr>
              <p:nvPr/>
            </p:nvSpPr>
            <p:spPr bwMode="auto">
              <a:xfrm>
                <a:off x="1815" y="3825"/>
                <a:ext cx="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2" name="Rectangle 747"/>
              <p:cNvSpPr>
                <a:spLocks noChangeArrowheads="1"/>
              </p:cNvSpPr>
              <p:nvPr/>
            </p:nvSpPr>
            <p:spPr bwMode="auto">
              <a:xfrm>
                <a:off x="1858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3" name="Rectangle 748"/>
              <p:cNvSpPr>
                <a:spLocks noChangeArrowheads="1"/>
              </p:cNvSpPr>
              <p:nvPr/>
            </p:nvSpPr>
            <p:spPr bwMode="auto">
              <a:xfrm>
                <a:off x="1929" y="3825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treatment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4" name="Rectangle 749"/>
              <p:cNvSpPr>
                <a:spLocks noChangeArrowheads="1"/>
              </p:cNvSpPr>
              <p:nvPr/>
            </p:nvSpPr>
            <p:spPr bwMode="auto">
              <a:xfrm>
                <a:off x="2127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5" name="Rectangle 750"/>
              <p:cNvSpPr>
                <a:spLocks noChangeArrowheads="1"/>
              </p:cNvSpPr>
              <p:nvPr/>
            </p:nvSpPr>
            <p:spPr bwMode="auto">
              <a:xfrm>
                <a:off x="2179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FDI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6" name="Rectangle 751"/>
              <p:cNvSpPr>
                <a:spLocks noChangeArrowheads="1"/>
              </p:cNvSpPr>
              <p:nvPr/>
            </p:nvSpPr>
            <p:spPr bwMode="auto">
              <a:xfrm>
                <a:off x="2259" y="3825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investment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7" name="Rectangle 752"/>
              <p:cNvSpPr>
                <a:spLocks noChangeArrowheads="1"/>
              </p:cNvSpPr>
              <p:nvPr/>
            </p:nvSpPr>
            <p:spPr bwMode="auto">
              <a:xfrm>
                <a:off x="2486" y="3825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income.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8" name="Rectangle 753"/>
              <p:cNvSpPr>
                <a:spLocks noChangeArrowheads="1"/>
              </p:cNvSpPr>
              <p:nvPr/>
            </p:nvSpPr>
            <p:spPr bwMode="auto">
              <a:xfrm>
                <a:off x="2651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(3)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29" name="Rectangle 754"/>
              <p:cNvSpPr>
                <a:spLocks noChangeArrowheads="1"/>
              </p:cNvSpPr>
              <p:nvPr/>
            </p:nvSpPr>
            <p:spPr bwMode="auto">
              <a:xfrm>
                <a:off x="2712" y="3825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Current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0" name="Rectangle 755"/>
              <p:cNvSpPr>
                <a:spLocks noChangeArrowheads="1"/>
              </p:cNvSpPr>
              <p:nvPr/>
            </p:nvSpPr>
            <p:spPr bwMode="auto">
              <a:xfrm>
                <a:off x="2868" y="3825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Account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1" name="Rectangle 756"/>
              <p:cNvSpPr>
                <a:spLocks noChangeArrowheads="1"/>
              </p:cNvSpPr>
              <p:nvPr/>
            </p:nvSpPr>
            <p:spPr bwMode="auto">
              <a:xfrm>
                <a:off x="3048" y="3825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Balance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2" name="Rectangle 757"/>
              <p:cNvSpPr>
                <a:spLocks noChangeArrowheads="1"/>
              </p:cNvSpPr>
              <p:nvPr/>
            </p:nvSpPr>
            <p:spPr bwMode="auto">
              <a:xfrm>
                <a:off x="3218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3" name="Rectangle 758"/>
              <p:cNvSpPr>
                <a:spLocks noChangeArrowheads="1"/>
              </p:cNvSpPr>
              <p:nvPr/>
            </p:nvSpPr>
            <p:spPr bwMode="auto">
              <a:xfrm>
                <a:off x="3270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MT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4" name="Rectangle 759"/>
              <p:cNvSpPr>
                <a:spLocks noChangeArrowheads="1"/>
              </p:cNvSpPr>
              <p:nvPr/>
            </p:nvSpPr>
            <p:spPr bwMode="auto">
              <a:xfrm>
                <a:off x="3350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has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5" name="Rectangle 760"/>
              <p:cNvSpPr>
                <a:spLocks noChangeArrowheads="1"/>
              </p:cNvSpPr>
              <p:nvPr/>
            </p:nvSpPr>
            <p:spPr bwMode="auto">
              <a:xfrm>
                <a:off x="3430" y="3825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been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6" name="Rectangle 761"/>
              <p:cNvSpPr>
                <a:spLocks noChangeArrowheads="1"/>
              </p:cNvSpPr>
              <p:nvPr/>
            </p:nvSpPr>
            <p:spPr bwMode="auto">
              <a:xfrm>
                <a:off x="3534" y="3825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revised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7" name="Rectangle 762"/>
              <p:cNvSpPr>
                <a:spLocks noChangeArrowheads="1"/>
              </p:cNvSpPr>
              <p:nvPr/>
            </p:nvSpPr>
            <p:spPr bwMode="auto">
              <a:xfrm>
                <a:off x="3685" y="3825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upward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8" name="Rectangle 763"/>
              <p:cNvSpPr>
                <a:spLocks noChangeArrowheads="1"/>
              </p:cNvSpPr>
              <p:nvPr/>
            </p:nvSpPr>
            <p:spPr bwMode="auto">
              <a:xfrm>
                <a:off x="3831" y="3825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following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39" name="Rectangle 764"/>
              <p:cNvSpPr>
                <a:spLocks noChangeArrowheads="1"/>
              </p:cNvSpPr>
              <p:nvPr/>
            </p:nvSpPr>
            <p:spPr bwMode="auto">
              <a:xfrm>
                <a:off x="4016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0" name="Rectangle 765"/>
              <p:cNvSpPr>
                <a:spLocks noChangeArrowheads="1"/>
              </p:cNvSpPr>
              <p:nvPr/>
            </p:nvSpPr>
            <p:spPr bwMode="auto">
              <a:xfrm>
                <a:off x="4086" y="3825"/>
                <a:ext cx="61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incorporation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1" name="Rectangle 766"/>
              <p:cNvSpPr>
                <a:spLocks noChangeArrowheads="1"/>
              </p:cNvSpPr>
              <p:nvPr/>
            </p:nvSpPr>
            <p:spPr bwMode="auto">
              <a:xfrm>
                <a:off x="4360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2" name="Rectangle 767"/>
              <p:cNvSpPr>
                <a:spLocks noChangeArrowheads="1"/>
              </p:cNvSpPr>
              <p:nvPr/>
            </p:nvSpPr>
            <p:spPr bwMode="auto">
              <a:xfrm>
                <a:off x="4412" y="3825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SPEs.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3" name="Rectangle 768"/>
              <p:cNvSpPr>
                <a:spLocks noChangeArrowheads="1"/>
              </p:cNvSpPr>
              <p:nvPr/>
            </p:nvSpPr>
            <p:spPr bwMode="auto">
              <a:xfrm>
                <a:off x="4544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(4)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4" name="Rectangle 769"/>
              <p:cNvSpPr>
                <a:spLocks noChangeArrowheads="1"/>
              </p:cNvSpPr>
              <p:nvPr/>
            </p:nvSpPr>
            <p:spPr bwMode="auto">
              <a:xfrm>
                <a:off x="4606" y="3825"/>
                <a:ext cx="5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International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5" name="Rectangle 770"/>
              <p:cNvSpPr>
                <a:spLocks noChangeArrowheads="1"/>
              </p:cNvSpPr>
              <p:nvPr/>
            </p:nvSpPr>
            <p:spPr bwMode="auto">
              <a:xfrm>
                <a:off x="4856" y="3825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investment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6" name="Rectangle 771"/>
              <p:cNvSpPr>
                <a:spLocks noChangeArrowheads="1"/>
              </p:cNvSpPr>
              <p:nvPr/>
            </p:nvSpPr>
            <p:spPr bwMode="auto">
              <a:xfrm>
                <a:off x="5083" y="3825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position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7" name="Rectangle 772"/>
              <p:cNvSpPr>
                <a:spLocks noChangeArrowheads="1"/>
              </p:cNvSpPr>
              <p:nvPr/>
            </p:nvSpPr>
            <p:spPr bwMode="auto">
              <a:xfrm>
                <a:off x="5253" y="3825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8" name="Rectangle 773"/>
              <p:cNvSpPr>
                <a:spLocks noChangeArrowheads="1"/>
              </p:cNvSpPr>
              <p:nvPr/>
            </p:nvSpPr>
            <p:spPr bwMode="auto">
              <a:xfrm>
                <a:off x="5305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CY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49" name="Rectangle 774"/>
              <p:cNvSpPr>
                <a:spLocks noChangeArrowheads="1"/>
              </p:cNvSpPr>
              <p:nvPr/>
            </p:nvSpPr>
            <p:spPr bwMode="auto">
              <a:xfrm>
                <a:off x="5380" y="3825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has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0" name="Rectangle 775"/>
              <p:cNvSpPr>
                <a:spLocks noChangeArrowheads="1"/>
              </p:cNvSpPr>
              <p:nvPr/>
            </p:nvSpPr>
            <p:spPr bwMode="auto">
              <a:xfrm>
                <a:off x="5460" y="3825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been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1" name="Rectangle 776"/>
              <p:cNvSpPr>
                <a:spLocks noChangeArrowheads="1"/>
              </p:cNvSpPr>
              <p:nvPr/>
            </p:nvSpPr>
            <p:spPr bwMode="auto">
              <a:xfrm>
                <a:off x="309" y="3882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revised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2" name="Rectangle 777"/>
              <p:cNvSpPr>
                <a:spLocks noChangeArrowheads="1"/>
              </p:cNvSpPr>
              <p:nvPr/>
            </p:nvSpPr>
            <p:spPr bwMode="auto">
              <a:xfrm>
                <a:off x="460" y="3882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downwards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3" name="Rectangle 778"/>
              <p:cNvSpPr>
                <a:spLocks noChangeArrowheads="1"/>
              </p:cNvSpPr>
              <p:nvPr/>
            </p:nvSpPr>
            <p:spPr bwMode="auto">
              <a:xfrm>
                <a:off x="687" y="3882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following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4" name="Rectangle 779"/>
              <p:cNvSpPr>
                <a:spLocks noChangeArrowheads="1"/>
              </p:cNvSpPr>
              <p:nvPr/>
            </p:nvSpPr>
            <p:spPr bwMode="auto">
              <a:xfrm>
                <a:off x="871" y="3882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5" name="Rectangle 780"/>
              <p:cNvSpPr>
                <a:spLocks noChangeArrowheads="1"/>
              </p:cNvSpPr>
              <p:nvPr/>
            </p:nvSpPr>
            <p:spPr bwMode="auto">
              <a:xfrm>
                <a:off x="942" y="3882"/>
                <a:ext cx="61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incorporation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6" name="Rectangle 781"/>
              <p:cNvSpPr>
                <a:spLocks noChangeArrowheads="1"/>
              </p:cNvSpPr>
              <p:nvPr/>
            </p:nvSpPr>
            <p:spPr bwMode="auto">
              <a:xfrm>
                <a:off x="1216" y="3882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7" name="Rectangle 782"/>
              <p:cNvSpPr>
                <a:spLocks noChangeArrowheads="1"/>
              </p:cNvSpPr>
              <p:nvPr/>
            </p:nvSpPr>
            <p:spPr bwMode="auto">
              <a:xfrm>
                <a:off x="1268" y="3882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ship-owning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8" name="Rectangle 783"/>
              <p:cNvSpPr>
                <a:spLocks noChangeArrowheads="1"/>
              </p:cNvSpPr>
              <p:nvPr/>
            </p:nvSpPr>
            <p:spPr bwMode="auto">
              <a:xfrm>
                <a:off x="1508" y="3882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SPEs.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59" name="Rectangle 784"/>
              <p:cNvSpPr>
                <a:spLocks noChangeArrowheads="1"/>
              </p:cNvSpPr>
              <p:nvPr/>
            </p:nvSpPr>
            <p:spPr bwMode="auto">
              <a:xfrm>
                <a:off x="1641" y="3882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(5)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0" name="Rectangle 785"/>
              <p:cNvSpPr>
                <a:spLocks noChangeArrowheads="1"/>
              </p:cNvSpPr>
              <p:nvPr/>
            </p:nvSpPr>
            <p:spPr bwMode="auto">
              <a:xfrm>
                <a:off x="1702" y="3882"/>
                <a:ext cx="5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International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1" name="Rectangle 786"/>
              <p:cNvSpPr>
                <a:spLocks noChangeArrowheads="1"/>
              </p:cNvSpPr>
              <p:nvPr/>
            </p:nvSpPr>
            <p:spPr bwMode="auto">
              <a:xfrm>
                <a:off x="1957" y="3882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investment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2" name="Rectangle 787"/>
              <p:cNvSpPr>
                <a:spLocks noChangeArrowheads="1"/>
              </p:cNvSpPr>
              <p:nvPr/>
            </p:nvSpPr>
            <p:spPr bwMode="auto">
              <a:xfrm>
                <a:off x="2184" y="3882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position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3" name="Rectangle 788"/>
              <p:cNvSpPr>
                <a:spLocks noChangeArrowheads="1"/>
              </p:cNvSpPr>
              <p:nvPr/>
            </p:nvSpPr>
            <p:spPr bwMode="auto">
              <a:xfrm>
                <a:off x="2358" y="3882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4" name="Rectangle 789"/>
              <p:cNvSpPr>
                <a:spLocks noChangeArrowheads="1"/>
              </p:cNvSpPr>
              <p:nvPr/>
            </p:nvSpPr>
            <p:spPr bwMode="auto">
              <a:xfrm>
                <a:off x="2410" y="3882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LU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5" name="Rectangle 790"/>
              <p:cNvSpPr>
                <a:spLocks noChangeArrowheads="1"/>
              </p:cNvSpPr>
              <p:nvPr/>
            </p:nvSpPr>
            <p:spPr bwMode="auto">
              <a:xfrm>
                <a:off x="2476" y="3882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has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6" name="Rectangle 791"/>
              <p:cNvSpPr>
                <a:spLocks noChangeArrowheads="1"/>
              </p:cNvSpPr>
              <p:nvPr/>
            </p:nvSpPr>
            <p:spPr bwMode="auto">
              <a:xfrm>
                <a:off x="2557" y="3882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been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7" name="Rectangle 792"/>
              <p:cNvSpPr>
                <a:spLocks noChangeArrowheads="1"/>
              </p:cNvSpPr>
              <p:nvPr/>
            </p:nvSpPr>
            <p:spPr bwMode="auto">
              <a:xfrm>
                <a:off x="2665" y="3882"/>
                <a:ext cx="33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revised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8" name="Rectangle 793"/>
              <p:cNvSpPr>
                <a:spLocks noChangeArrowheads="1"/>
              </p:cNvSpPr>
              <p:nvPr/>
            </p:nvSpPr>
            <p:spPr bwMode="auto">
              <a:xfrm>
                <a:off x="2816" y="3882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upwards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9" name="Rectangle 794"/>
              <p:cNvSpPr>
                <a:spLocks noChangeArrowheads="1"/>
              </p:cNvSpPr>
              <p:nvPr/>
            </p:nvSpPr>
            <p:spPr bwMode="auto">
              <a:xfrm>
                <a:off x="2991" y="3882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following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0" name="Rectangle 795"/>
              <p:cNvSpPr>
                <a:spLocks noChangeArrowheads="1"/>
              </p:cNvSpPr>
              <p:nvPr/>
            </p:nvSpPr>
            <p:spPr bwMode="auto">
              <a:xfrm>
                <a:off x="3175" y="3882"/>
                <a:ext cx="71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methodological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1" name="Rectangle 796"/>
              <p:cNvSpPr>
                <a:spLocks noChangeArrowheads="1"/>
              </p:cNvSpPr>
              <p:nvPr/>
            </p:nvSpPr>
            <p:spPr bwMode="auto">
              <a:xfrm>
                <a:off x="3496" y="3882"/>
                <a:ext cx="3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changes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2" name="Rectangle 797"/>
              <p:cNvSpPr>
                <a:spLocks noChangeArrowheads="1"/>
              </p:cNvSpPr>
              <p:nvPr/>
            </p:nvSpPr>
            <p:spPr bwMode="auto">
              <a:xfrm>
                <a:off x="3671" y="3882"/>
                <a:ext cx="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3" name="Rectangle 798"/>
              <p:cNvSpPr>
                <a:spLocks noChangeArrowheads="1"/>
              </p:cNvSpPr>
              <p:nvPr/>
            </p:nvSpPr>
            <p:spPr bwMode="auto">
              <a:xfrm>
                <a:off x="3718" y="3882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the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4" name="Rectangle 799"/>
              <p:cNvSpPr>
                <a:spLocks noChangeArrowheads="1"/>
              </p:cNvSpPr>
              <p:nvPr/>
            </p:nvSpPr>
            <p:spPr bwMode="auto">
              <a:xfrm>
                <a:off x="3789" y="3882"/>
                <a:ext cx="4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treatment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5" name="Rectangle 800"/>
              <p:cNvSpPr>
                <a:spLocks noChangeArrowheads="1"/>
              </p:cNvSpPr>
              <p:nvPr/>
            </p:nvSpPr>
            <p:spPr bwMode="auto">
              <a:xfrm>
                <a:off x="3992" y="3882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6" name="Rectangle 801"/>
              <p:cNvSpPr>
                <a:spLocks noChangeArrowheads="1"/>
              </p:cNvSpPr>
              <p:nvPr/>
            </p:nvSpPr>
            <p:spPr bwMode="auto">
              <a:xfrm>
                <a:off x="4044" y="3882"/>
                <a:ext cx="47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intragroup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7" name="Rectangle 802"/>
              <p:cNvSpPr>
                <a:spLocks noChangeArrowheads="1"/>
              </p:cNvSpPr>
              <p:nvPr/>
            </p:nvSpPr>
            <p:spPr bwMode="auto">
              <a:xfrm>
                <a:off x="4256" y="3882"/>
                <a:ext cx="2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loans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8" name="Rectangle 803"/>
              <p:cNvSpPr>
                <a:spLocks noChangeArrowheads="1"/>
              </p:cNvSpPr>
              <p:nvPr/>
            </p:nvSpPr>
            <p:spPr bwMode="auto">
              <a:xfrm>
                <a:off x="4374" y="3882"/>
                <a:ext cx="1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of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9" name="Rectangle 804"/>
              <p:cNvSpPr>
                <a:spLocks noChangeArrowheads="1"/>
              </p:cNvSpPr>
              <p:nvPr/>
            </p:nvSpPr>
            <p:spPr bwMode="auto">
              <a:xfrm>
                <a:off x="4431" y="3882"/>
                <a:ext cx="28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SPEs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0" name="Rectangle 805"/>
              <p:cNvSpPr>
                <a:spLocks noChangeArrowheads="1"/>
              </p:cNvSpPr>
              <p:nvPr/>
            </p:nvSpPr>
            <p:spPr bwMode="auto">
              <a:xfrm>
                <a:off x="4554" y="3882"/>
                <a:ext cx="19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and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1" name="Rectangle 806"/>
              <p:cNvSpPr>
                <a:spLocks noChangeArrowheads="1"/>
              </p:cNvSpPr>
              <p:nvPr/>
            </p:nvSpPr>
            <p:spPr bwMode="auto">
              <a:xfrm>
                <a:off x="4639" y="3882"/>
                <a:ext cx="52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information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2" name="Rectangle 807"/>
              <p:cNvSpPr>
                <a:spLocks noChangeArrowheads="1"/>
              </p:cNvSpPr>
              <p:nvPr/>
            </p:nvSpPr>
            <p:spPr bwMode="auto">
              <a:xfrm>
                <a:off x="4875" y="3882"/>
                <a:ext cx="24" cy="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mall Fonts" charset="0"/>
                    <a:cs typeface="Arial" pitchFamily="34" charset="0"/>
                  </a:rPr>
                  <a:t>from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" name="Rectangle 809"/>
            <p:cNvSpPr>
              <a:spLocks noChangeArrowheads="1"/>
            </p:cNvSpPr>
            <p:nvPr/>
          </p:nvSpPr>
          <p:spPr bwMode="auto">
            <a:xfrm>
              <a:off x="4984" y="3882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810"/>
            <p:cNvSpPr>
              <a:spLocks noChangeArrowheads="1"/>
            </p:cNvSpPr>
            <p:nvPr/>
          </p:nvSpPr>
          <p:spPr bwMode="auto">
            <a:xfrm>
              <a:off x="5017" y="3882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new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811"/>
            <p:cNvSpPr>
              <a:spLocks noChangeArrowheads="1"/>
            </p:cNvSpPr>
            <p:nvPr/>
          </p:nvSpPr>
          <p:spPr bwMode="auto">
            <a:xfrm>
              <a:off x="5106" y="3882"/>
              <a:ext cx="47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collection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812"/>
            <p:cNvSpPr>
              <a:spLocks noChangeArrowheads="1"/>
            </p:cNvSpPr>
            <p:nvPr/>
          </p:nvSpPr>
          <p:spPr bwMode="auto">
            <a:xfrm>
              <a:off x="5309" y="3882"/>
              <a:ext cx="3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survey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813"/>
            <p:cNvSpPr>
              <a:spLocks noChangeArrowheads="1"/>
            </p:cNvSpPr>
            <p:nvPr/>
          </p:nvSpPr>
          <p:spPr bwMode="auto">
            <a:xfrm>
              <a:off x="5451" y="3882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in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814"/>
            <p:cNvSpPr>
              <a:spLocks noChangeArrowheads="1"/>
            </p:cNvSpPr>
            <p:nvPr/>
          </p:nvSpPr>
          <p:spPr bwMode="auto">
            <a:xfrm>
              <a:off x="5493" y="3882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the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815"/>
            <p:cNvSpPr>
              <a:spLocks noChangeArrowheads="1"/>
            </p:cNvSpPr>
            <p:nvPr/>
          </p:nvSpPr>
          <p:spPr bwMode="auto">
            <a:xfrm>
              <a:off x="309" y="3939"/>
              <a:ext cx="3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financial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816"/>
            <p:cNvSpPr>
              <a:spLocks noChangeArrowheads="1"/>
            </p:cNvSpPr>
            <p:nvPr/>
          </p:nvSpPr>
          <p:spPr bwMode="auto">
            <a:xfrm>
              <a:off x="479" y="3939"/>
              <a:ext cx="3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sector.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817"/>
            <p:cNvSpPr>
              <a:spLocks noChangeArrowheads="1"/>
            </p:cNvSpPr>
            <p:nvPr/>
          </p:nvSpPr>
          <p:spPr bwMode="auto">
            <a:xfrm>
              <a:off x="626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(6)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818"/>
            <p:cNvSpPr>
              <a:spLocks noChangeArrowheads="1"/>
            </p:cNvSpPr>
            <p:nvPr/>
          </p:nvSpPr>
          <p:spPr bwMode="auto">
            <a:xfrm>
              <a:off x="687" y="3939"/>
              <a:ext cx="57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International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819"/>
            <p:cNvSpPr>
              <a:spLocks noChangeArrowheads="1"/>
            </p:cNvSpPr>
            <p:nvPr/>
          </p:nvSpPr>
          <p:spPr bwMode="auto">
            <a:xfrm>
              <a:off x="937" y="3939"/>
              <a:ext cx="52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investment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820"/>
            <p:cNvSpPr>
              <a:spLocks noChangeArrowheads="1"/>
            </p:cNvSpPr>
            <p:nvPr/>
          </p:nvSpPr>
          <p:spPr bwMode="auto">
            <a:xfrm>
              <a:off x="1164" y="3939"/>
              <a:ext cx="3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position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821"/>
            <p:cNvSpPr>
              <a:spLocks noChangeArrowheads="1"/>
            </p:cNvSpPr>
            <p:nvPr/>
          </p:nvSpPr>
          <p:spPr bwMode="auto">
            <a:xfrm>
              <a:off x="1334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of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822"/>
            <p:cNvSpPr>
              <a:spLocks noChangeArrowheads="1"/>
            </p:cNvSpPr>
            <p:nvPr/>
          </p:nvSpPr>
          <p:spPr bwMode="auto">
            <a:xfrm>
              <a:off x="1386" y="3939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MT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823"/>
            <p:cNvSpPr>
              <a:spLocks noChangeArrowheads="1"/>
            </p:cNvSpPr>
            <p:nvPr/>
          </p:nvSpPr>
          <p:spPr bwMode="auto">
            <a:xfrm>
              <a:off x="1466" y="3939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has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824"/>
            <p:cNvSpPr>
              <a:spLocks noChangeArrowheads="1"/>
            </p:cNvSpPr>
            <p:nvPr/>
          </p:nvSpPr>
          <p:spPr bwMode="auto">
            <a:xfrm>
              <a:off x="1546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been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825"/>
            <p:cNvSpPr>
              <a:spLocks noChangeArrowheads="1"/>
            </p:cNvSpPr>
            <p:nvPr/>
          </p:nvSpPr>
          <p:spPr bwMode="auto">
            <a:xfrm>
              <a:off x="1650" y="3939"/>
              <a:ext cx="3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revised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826"/>
            <p:cNvSpPr>
              <a:spLocks noChangeArrowheads="1"/>
            </p:cNvSpPr>
            <p:nvPr/>
          </p:nvSpPr>
          <p:spPr bwMode="auto">
            <a:xfrm>
              <a:off x="1801" y="3939"/>
              <a:ext cx="3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upwards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827"/>
            <p:cNvSpPr>
              <a:spLocks noChangeArrowheads="1"/>
            </p:cNvSpPr>
            <p:nvPr/>
          </p:nvSpPr>
          <p:spPr bwMode="auto">
            <a:xfrm>
              <a:off x="1971" y="3939"/>
              <a:ext cx="42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following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828"/>
            <p:cNvSpPr>
              <a:spLocks noChangeArrowheads="1"/>
            </p:cNvSpPr>
            <p:nvPr/>
          </p:nvSpPr>
          <p:spPr bwMode="auto">
            <a:xfrm>
              <a:off x="2155" y="3939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the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829"/>
            <p:cNvSpPr>
              <a:spLocks noChangeArrowheads="1"/>
            </p:cNvSpPr>
            <p:nvPr/>
          </p:nvSpPr>
          <p:spPr bwMode="auto">
            <a:xfrm>
              <a:off x="2226" y="3939"/>
              <a:ext cx="61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incorporation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0" name="Rectangle 830"/>
            <p:cNvSpPr>
              <a:spLocks noChangeArrowheads="1"/>
            </p:cNvSpPr>
            <p:nvPr/>
          </p:nvSpPr>
          <p:spPr bwMode="auto">
            <a:xfrm>
              <a:off x="2500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of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1" name="Rectangle 831"/>
            <p:cNvSpPr>
              <a:spLocks noChangeArrowheads="1"/>
            </p:cNvSpPr>
            <p:nvPr/>
          </p:nvSpPr>
          <p:spPr bwMode="auto">
            <a:xfrm>
              <a:off x="2552" y="3939"/>
              <a:ext cx="3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SPEs.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3" name="Rectangle 832"/>
            <p:cNvSpPr>
              <a:spLocks noChangeArrowheads="1"/>
            </p:cNvSpPr>
            <p:nvPr/>
          </p:nvSpPr>
          <p:spPr bwMode="auto">
            <a:xfrm>
              <a:off x="2684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(7)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4" name="Rectangle 833"/>
            <p:cNvSpPr>
              <a:spLocks noChangeArrowheads="1"/>
            </p:cNvSpPr>
            <p:nvPr/>
          </p:nvSpPr>
          <p:spPr bwMode="auto">
            <a:xfrm>
              <a:off x="2745" y="3939"/>
              <a:ext cx="2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Total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5" name="Rectangle 834"/>
            <p:cNvSpPr>
              <a:spLocks noChangeArrowheads="1"/>
            </p:cNvSpPr>
            <p:nvPr/>
          </p:nvSpPr>
          <p:spPr bwMode="auto">
            <a:xfrm>
              <a:off x="2859" y="3939"/>
              <a:ext cx="2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world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6" name="Rectangle 835"/>
            <p:cNvSpPr>
              <a:spLocks noChangeArrowheads="1"/>
            </p:cNvSpPr>
            <p:nvPr/>
          </p:nvSpPr>
          <p:spPr bwMode="auto">
            <a:xfrm>
              <a:off x="2972" y="3939"/>
              <a:ext cx="3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export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7" name="Rectangle 836"/>
            <p:cNvSpPr>
              <a:spLocks noChangeArrowheads="1"/>
            </p:cNvSpPr>
            <p:nvPr/>
          </p:nvSpPr>
          <p:spPr bwMode="auto">
            <a:xfrm>
              <a:off x="3104" y="3939"/>
              <a:ext cx="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is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8" name="Rectangle 837"/>
            <p:cNvSpPr>
              <a:spLocks noChangeArrowheads="1"/>
            </p:cNvSpPr>
            <p:nvPr/>
          </p:nvSpPr>
          <p:spPr bwMode="auto">
            <a:xfrm>
              <a:off x="3152" y="3939"/>
              <a:ext cx="2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based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9" name="Rectangle 838"/>
            <p:cNvSpPr>
              <a:spLocks noChangeArrowheads="1"/>
            </p:cNvSpPr>
            <p:nvPr/>
          </p:nvSpPr>
          <p:spPr bwMode="auto">
            <a:xfrm>
              <a:off x="3279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0" name="Rectangle 839"/>
            <p:cNvSpPr>
              <a:spLocks noChangeArrowheads="1"/>
            </p:cNvSpPr>
            <p:nvPr/>
          </p:nvSpPr>
          <p:spPr bwMode="auto">
            <a:xfrm>
              <a:off x="3345" y="3939"/>
              <a:ext cx="3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BPM5.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1" name="Rectangle 840"/>
            <p:cNvSpPr>
              <a:spLocks noChangeArrowheads="1"/>
            </p:cNvSpPr>
            <p:nvPr/>
          </p:nvSpPr>
          <p:spPr bwMode="auto">
            <a:xfrm>
              <a:off x="3496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(8)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2" name="Rectangle 841"/>
            <p:cNvSpPr>
              <a:spLocks noChangeArrowheads="1"/>
            </p:cNvSpPr>
            <p:nvPr/>
          </p:nvSpPr>
          <p:spPr bwMode="auto">
            <a:xfrm>
              <a:off x="3562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Due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3" name="Rectangle 842"/>
            <p:cNvSpPr>
              <a:spLocks noChangeArrowheads="1"/>
            </p:cNvSpPr>
            <p:nvPr/>
          </p:nvSpPr>
          <p:spPr bwMode="auto">
            <a:xfrm>
              <a:off x="3652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to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4" name="Rectangle 843"/>
            <p:cNvSpPr>
              <a:spLocks noChangeArrowheads="1"/>
            </p:cNvSpPr>
            <p:nvPr/>
          </p:nvSpPr>
          <p:spPr bwMode="auto">
            <a:xfrm>
              <a:off x="3709" y="3939"/>
              <a:ext cx="57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derogations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5" name="Rectangle 844"/>
            <p:cNvSpPr>
              <a:spLocks noChangeArrowheads="1"/>
            </p:cNvSpPr>
            <p:nvPr/>
          </p:nvSpPr>
          <p:spPr bwMode="auto">
            <a:xfrm>
              <a:off x="3954" y="3939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for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6" name="Rectangle 845"/>
            <p:cNvSpPr>
              <a:spLocks noChangeArrowheads="1"/>
            </p:cNvSpPr>
            <p:nvPr/>
          </p:nvSpPr>
          <p:spPr bwMode="auto">
            <a:xfrm>
              <a:off x="4025" y="3939"/>
              <a:ext cx="57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employment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7" name="Rectangle 846"/>
            <p:cNvSpPr>
              <a:spLocks noChangeArrowheads="1"/>
            </p:cNvSpPr>
            <p:nvPr/>
          </p:nvSpPr>
          <p:spPr bwMode="auto">
            <a:xfrm>
              <a:off x="4275" y="3939"/>
              <a:ext cx="2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series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8" name="Rectangle 847"/>
            <p:cNvSpPr>
              <a:spLocks noChangeArrowheads="1"/>
            </p:cNvSpPr>
            <p:nvPr/>
          </p:nvSpPr>
          <p:spPr bwMode="auto">
            <a:xfrm>
              <a:off x="4407" y="3939"/>
              <a:ext cx="47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according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9" name="Rectangle 848"/>
            <p:cNvSpPr>
              <a:spLocks noChangeArrowheads="1"/>
            </p:cNvSpPr>
            <p:nvPr/>
          </p:nvSpPr>
          <p:spPr bwMode="auto">
            <a:xfrm>
              <a:off x="4611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to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0" name="Rectangle 849"/>
            <p:cNvSpPr>
              <a:spLocks noChangeArrowheads="1"/>
            </p:cNvSpPr>
            <p:nvPr/>
          </p:nvSpPr>
          <p:spPr bwMode="auto">
            <a:xfrm>
              <a:off x="4667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ESA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1" name="Rectangle 850"/>
            <p:cNvSpPr>
              <a:spLocks noChangeArrowheads="1"/>
            </p:cNvSpPr>
            <p:nvPr/>
          </p:nvSpPr>
          <p:spPr bwMode="auto">
            <a:xfrm>
              <a:off x="4766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2010,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2" name="Rectangle 851"/>
            <p:cNvSpPr>
              <a:spLocks noChangeArrowheads="1"/>
            </p:cNvSpPr>
            <p:nvPr/>
          </p:nvSpPr>
          <p:spPr bwMode="auto">
            <a:xfrm>
              <a:off x="4875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ULC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3" name="Rectangle 852"/>
            <p:cNvSpPr>
              <a:spLocks noChangeArrowheads="1"/>
            </p:cNvSpPr>
            <p:nvPr/>
          </p:nvSpPr>
          <p:spPr bwMode="auto">
            <a:xfrm>
              <a:off x="4969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data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4" name="Rectangle 853"/>
            <p:cNvSpPr>
              <a:spLocks noChangeArrowheads="1"/>
            </p:cNvSpPr>
            <p:nvPr/>
          </p:nvSpPr>
          <p:spPr bwMode="auto">
            <a:xfrm>
              <a:off x="5068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of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5" name="Rectangle 854"/>
            <p:cNvSpPr>
              <a:spLocks noChangeArrowheads="1"/>
            </p:cNvSpPr>
            <p:nvPr/>
          </p:nvSpPr>
          <p:spPr bwMode="auto">
            <a:xfrm>
              <a:off x="5120" y="3939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HR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6" name="Rectangle 855"/>
            <p:cNvSpPr>
              <a:spLocks noChangeArrowheads="1"/>
            </p:cNvSpPr>
            <p:nvPr/>
          </p:nvSpPr>
          <p:spPr bwMode="auto">
            <a:xfrm>
              <a:off x="5201" y="3939"/>
              <a:ext cx="19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are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7" name="Rectangle 856"/>
            <p:cNvSpPr>
              <a:spLocks noChangeArrowheads="1"/>
            </p:cNvSpPr>
            <p:nvPr/>
          </p:nvSpPr>
          <p:spPr bwMode="auto">
            <a:xfrm>
              <a:off x="5272" y="3939"/>
              <a:ext cx="28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based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8" name="Rectangle 857"/>
            <p:cNvSpPr>
              <a:spLocks noChangeArrowheads="1"/>
            </p:cNvSpPr>
            <p:nvPr/>
          </p:nvSpPr>
          <p:spPr bwMode="auto">
            <a:xfrm>
              <a:off x="5404" y="3939"/>
              <a:ext cx="1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on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9" name="Rectangle 858"/>
            <p:cNvSpPr>
              <a:spLocks noChangeArrowheads="1"/>
            </p:cNvSpPr>
            <p:nvPr/>
          </p:nvSpPr>
          <p:spPr bwMode="auto">
            <a:xfrm>
              <a:off x="5465" y="3939"/>
              <a:ext cx="24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ESA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0" name="Rectangle 859"/>
            <p:cNvSpPr>
              <a:spLocks noChangeArrowheads="1"/>
            </p:cNvSpPr>
            <p:nvPr/>
          </p:nvSpPr>
          <p:spPr bwMode="auto">
            <a:xfrm>
              <a:off x="309" y="3995"/>
              <a:ext cx="916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95. (9)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Only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for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House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Price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: e=   NSI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estimates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for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PL; AT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and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EL: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source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National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Central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Bank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. (10)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Unemployment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rate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of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FR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has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been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revised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downwards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.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The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revision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is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mainly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due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to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methodological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changes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to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</a:t>
              </a:r>
              <a:r>
                <a:rPr kumimoji="0" lang="ru-RU" sz="5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the</a:t>
              </a:r>
              <a:r>
                <a:rPr kumimoji="0" lang="ru-RU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 LFS.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1" name="Rectangle 860"/>
            <p:cNvSpPr>
              <a:spLocks noChangeArrowheads="1"/>
            </p:cNvSpPr>
            <p:nvPr/>
          </p:nvSpPr>
          <p:spPr bwMode="auto">
            <a:xfrm>
              <a:off x="309" y="4052"/>
              <a:ext cx="373" cy="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mall Fonts" charset="0"/>
                  <a:cs typeface="Arial" pitchFamily="34" charset="0"/>
                </a:rPr>
                <a:t>Source: European Commission, Eurostat and DG ECFIN (for the indicators on the REER)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2" name="Rectangle 861"/>
            <p:cNvSpPr>
              <a:spLocks noChangeArrowheads="1"/>
            </p:cNvSpPr>
            <p:nvPr/>
          </p:nvSpPr>
          <p:spPr bwMode="auto">
            <a:xfrm>
              <a:off x="352" y="989"/>
              <a:ext cx="10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Год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3" name="Rectangle 862"/>
            <p:cNvSpPr>
              <a:spLocks noChangeArrowheads="1"/>
            </p:cNvSpPr>
            <p:nvPr/>
          </p:nvSpPr>
          <p:spPr bwMode="auto">
            <a:xfrm>
              <a:off x="352" y="1060"/>
              <a:ext cx="156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2013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4" name="Rectangle 863"/>
            <p:cNvSpPr>
              <a:spLocks noChangeArrowheads="1"/>
            </p:cNvSpPr>
            <p:nvPr/>
          </p:nvSpPr>
          <p:spPr bwMode="auto">
            <a:xfrm>
              <a:off x="1348" y="762"/>
              <a:ext cx="136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Внешние дисбалансы и конкурентоспособность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5" name="Rectangle 864"/>
            <p:cNvSpPr>
              <a:spLocks noChangeArrowheads="1"/>
            </p:cNvSpPr>
            <p:nvPr/>
          </p:nvSpPr>
          <p:spPr bwMode="auto">
            <a:xfrm>
              <a:off x="4124" y="762"/>
              <a:ext cx="70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7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Внутренние дисбалансы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6" name="Rectangle 865"/>
            <p:cNvSpPr>
              <a:spLocks noChangeArrowheads="1"/>
            </p:cNvSpPr>
            <p:nvPr/>
          </p:nvSpPr>
          <p:spPr bwMode="auto">
            <a:xfrm>
              <a:off x="602" y="895"/>
              <a:ext cx="497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Баланс по текущему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7" name="Rectangle 866"/>
            <p:cNvSpPr>
              <a:spLocks noChangeArrowheads="1"/>
            </p:cNvSpPr>
            <p:nvPr/>
          </p:nvSpPr>
          <p:spPr bwMode="auto">
            <a:xfrm>
              <a:off x="654" y="965"/>
              <a:ext cx="354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счету как % от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8" name="Rectangle 867"/>
            <p:cNvSpPr>
              <a:spLocks noChangeArrowheads="1"/>
            </p:cNvSpPr>
            <p:nvPr/>
          </p:nvSpPr>
          <p:spPr bwMode="auto">
            <a:xfrm>
              <a:off x="800" y="1036"/>
              <a:ext cx="121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ВВП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9" name="Rectangle 868"/>
            <p:cNvSpPr>
              <a:spLocks noChangeArrowheads="1"/>
            </p:cNvSpPr>
            <p:nvPr/>
          </p:nvSpPr>
          <p:spPr bwMode="auto">
            <a:xfrm>
              <a:off x="1249" y="928"/>
              <a:ext cx="17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Чистая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0" name="Rectangle 869"/>
            <p:cNvSpPr>
              <a:spLocks noChangeArrowheads="1"/>
            </p:cNvSpPr>
            <p:nvPr/>
          </p:nvSpPr>
          <p:spPr bwMode="auto">
            <a:xfrm>
              <a:off x="1101" y="1003"/>
              <a:ext cx="38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международная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1" name="Rectangle 870"/>
            <p:cNvSpPr>
              <a:spLocks noChangeArrowheads="1"/>
            </p:cNvSpPr>
            <p:nvPr/>
          </p:nvSpPr>
          <p:spPr bwMode="auto">
            <a:xfrm>
              <a:off x="1099" y="1076"/>
              <a:ext cx="403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инвестиционн</a:t>
              </a:r>
              <a:r>
                <a:rPr lang="ru-RU" sz="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ая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2" name="Rectangle 871"/>
            <p:cNvSpPr>
              <a:spLocks noChangeArrowheads="1"/>
            </p:cNvSpPr>
            <p:nvPr/>
          </p:nvSpPr>
          <p:spPr bwMode="auto">
            <a:xfrm>
              <a:off x="1219" y="1140"/>
              <a:ext cx="2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позиция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3" name="Rectangle 872"/>
            <p:cNvSpPr>
              <a:spLocks noChangeArrowheads="1"/>
            </p:cNvSpPr>
            <p:nvPr/>
          </p:nvSpPr>
          <p:spPr bwMode="auto">
            <a:xfrm>
              <a:off x="1148" y="1211"/>
              <a:ext cx="31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как % от ВВП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4" name="Rectangle 873"/>
            <p:cNvSpPr>
              <a:spLocks noChangeArrowheads="1"/>
            </p:cNvSpPr>
            <p:nvPr/>
          </p:nvSpPr>
          <p:spPr bwMode="auto">
            <a:xfrm>
              <a:off x="1612" y="895"/>
              <a:ext cx="35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Эффективный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5" name="Rectangle 874"/>
            <p:cNvSpPr>
              <a:spLocks noChangeArrowheads="1"/>
            </p:cNvSpPr>
            <p:nvPr/>
          </p:nvSpPr>
          <p:spPr bwMode="auto">
            <a:xfrm>
              <a:off x="1598" y="965"/>
              <a:ext cx="37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валютный курс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6" name="Rectangle 875"/>
            <p:cNvSpPr>
              <a:spLocks noChangeArrowheads="1"/>
            </p:cNvSpPr>
            <p:nvPr/>
          </p:nvSpPr>
          <p:spPr bwMode="auto">
            <a:xfrm>
              <a:off x="1518" y="1036"/>
              <a:ext cx="602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(дефлятор 42 </a:t>
              </a:r>
              <a:r>
                <a:rPr lang="ru-RU" sz="600" b="0" i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ИК</a:t>
              </a:r>
              <a:r>
                <a:rPr kumimoji="0" lang="ru-RU" sz="6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- СИЦП)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7" name="Rectangle 876"/>
            <p:cNvSpPr>
              <a:spLocks noChangeArrowheads="1"/>
            </p:cNvSpPr>
            <p:nvPr/>
          </p:nvSpPr>
          <p:spPr bwMode="auto">
            <a:xfrm>
              <a:off x="2287" y="928"/>
              <a:ext cx="124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Доли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8" name="Rectangle 877"/>
            <p:cNvSpPr>
              <a:spLocks noChangeArrowheads="1"/>
            </p:cNvSpPr>
            <p:nvPr/>
          </p:nvSpPr>
          <p:spPr bwMode="auto">
            <a:xfrm>
              <a:off x="2094" y="1006"/>
              <a:ext cx="463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экспортного рынка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69" name="Rectangle 878"/>
            <p:cNvSpPr>
              <a:spLocks noChangeArrowheads="1"/>
            </p:cNvSpPr>
            <p:nvPr/>
          </p:nvSpPr>
          <p:spPr bwMode="auto">
            <a:xfrm>
              <a:off x="2623" y="965"/>
              <a:ext cx="40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Номинальные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трудозатраты на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ед. продукции</a:t>
              </a:r>
              <a:r>
                <a:rPr kumimoji="0" lang="ru-RU" sz="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0" name="Rectangle 879"/>
            <p:cNvSpPr>
              <a:spLocks noChangeArrowheads="1"/>
            </p:cNvSpPr>
            <p:nvPr/>
          </p:nvSpPr>
          <p:spPr bwMode="auto">
            <a:xfrm>
              <a:off x="3198" y="965"/>
              <a:ext cx="37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% изм. сниженных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1" name="Rectangle 880"/>
            <p:cNvSpPr>
              <a:spLocks noChangeArrowheads="1"/>
            </p:cNvSpPr>
            <p:nvPr/>
          </p:nvSpPr>
          <p:spPr bwMode="auto">
            <a:xfrm>
              <a:off x="3251" y="1036"/>
              <a:ext cx="26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цен на жилье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2" name="Rectangle 881"/>
            <p:cNvSpPr>
              <a:spLocks noChangeArrowheads="1"/>
            </p:cNvSpPr>
            <p:nvPr/>
          </p:nvSpPr>
          <p:spPr bwMode="auto">
            <a:xfrm>
              <a:off x="3270" y="1107"/>
              <a:ext cx="26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по ср. с </a:t>
              </a:r>
              <a:r>
                <a:rPr kumimoji="0" lang="ru-RU" sz="5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анал</a:t>
              </a: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3" name="Rectangle 882"/>
            <p:cNvSpPr>
              <a:spLocks noChangeArrowheads="1"/>
            </p:cNvSpPr>
            <p:nvPr/>
          </p:nvSpPr>
          <p:spPr bwMode="auto">
            <a:xfrm>
              <a:off x="3203" y="1178"/>
              <a:ext cx="368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периодом </a:t>
              </a:r>
              <a:r>
                <a:rPr kumimoji="0" lang="ru-RU" sz="5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прош</a:t>
              </a: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г.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4" name="Rectangle 883"/>
            <p:cNvSpPr>
              <a:spLocks noChangeArrowheads="1"/>
            </p:cNvSpPr>
            <p:nvPr/>
          </p:nvSpPr>
          <p:spPr bwMode="auto">
            <a:xfrm>
              <a:off x="3577" y="928"/>
              <a:ext cx="3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Кредитный поток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5" name="Rectangle 884"/>
            <p:cNvSpPr>
              <a:spLocks noChangeArrowheads="1"/>
            </p:cNvSpPr>
            <p:nvPr/>
          </p:nvSpPr>
          <p:spPr bwMode="auto">
            <a:xfrm>
              <a:off x="3576" y="999"/>
              <a:ext cx="344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частного сектора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6" name="Rectangle 885"/>
            <p:cNvSpPr>
              <a:spLocks noChangeArrowheads="1"/>
            </p:cNvSpPr>
            <p:nvPr/>
          </p:nvSpPr>
          <p:spPr bwMode="auto">
            <a:xfrm>
              <a:off x="3591" y="1069"/>
              <a:ext cx="276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как % от ВВП,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7" name="Rectangle 886"/>
            <p:cNvSpPr>
              <a:spLocks noChangeArrowheads="1"/>
            </p:cNvSpPr>
            <p:nvPr/>
          </p:nvSpPr>
          <p:spPr bwMode="auto">
            <a:xfrm>
              <a:off x="3616" y="1145"/>
              <a:ext cx="22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5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сведенный</a:t>
              </a: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8" name="Rectangle 887"/>
            <p:cNvSpPr>
              <a:spLocks noChangeArrowheads="1"/>
            </p:cNvSpPr>
            <p:nvPr/>
          </p:nvSpPr>
          <p:spPr bwMode="auto">
            <a:xfrm>
              <a:off x="3581" y="1211"/>
              <a:ext cx="0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79" name="Line 888"/>
            <p:cNvSpPr>
              <a:spLocks noChangeShapeType="1"/>
            </p:cNvSpPr>
            <p:nvPr/>
          </p:nvSpPr>
          <p:spPr bwMode="auto">
            <a:xfrm>
              <a:off x="597" y="1155"/>
              <a:ext cx="5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0" name="Rectangle 889"/>
            <p:cNvSpPr>
              <a:spLocks noChangeArrowheads="1"/>
            </p:cNvSpPr>
            <p:nvPr/>
          </p:nvSpPr>
          <p:spPr bwMode="auto">
            <a:xfrm>
              <a:off x="597" y="1155"/>
              <a:ext cx="51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1" name="Line 890"/>
            <p:cNvSpPr>
              <a:spLocks noChangeShapeType="1"/>
            </p:cNvSpPr>
            <p:nvPr/>
          </p:nvSpPr>
          <p:spPr bwMode="auto">
            <a:xfrm>
              <a:off x="1480" y="1155"/>
              <a:ext cx="170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2" name="Rectangle 891"/>
            <p:cNvSpPr>
              <a:spLocks noChangeArrowheads="1"/>
            </p:cNvSpPr>
            <p:nvPr/>
          </p:nvSpPr>
          <p:spPr bwMode="auto">
            <a:xfrm>
              <a:off x="1480" y="1155"/>
              <a:ext cx="170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3" name="Line 892"/>
            <p:cNvSpPr>
              <a:spLocks noChangeShapeType="1"/>
            </p:cNvSpPr>
            <p:nvPr/>
          </p:nvSpPr>
          <p:spPr bwMode="auto">
            <a:xfrm>
              <a:off x="847" y="1159"/>
              <a:ext cx="0" cy="2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4" name="Rectangle 893"/>
            <p:cNvSpPr>
              <a:spLocks noChangeArrowheads="1"/>
            </p:cNvSpPr>
            <p:nvPr/>
          </p:nvSpPr>
          <p:spPr bwMode="auto">
            <a:xfrm>
              <a:off x="847" y="1159"/>
              <a:ext cx="5" cy="20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5" name="Line 894"/>
            <p:cNvSpPr>
              <a:spLocks noChangeShapeType="1"/>
            </p:cNvSpPr>
            <p:nvPr/>
          </p:nvSpPr>
          <p:spPr bwMode="auto">
            <a:xfrm>
              <a:off x="1102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6" name="Rectangle 895"/>
            <p:cNvSpPr>
              <a:spLocks noChangeArrowheads="1"/>
            </p:cNvSpPr>
            <p:nvPr/>
          </p:nvSpPr>
          <p:spPr bwMode="auto">
            <a:xfrm>
              <a:off x="1102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7" name="Line 896"/>
            <p:cNvSpPr>
              <a:spLocks noChangeShapeType="1"/>
            </p:cNvSpPr>
            <p:nvPr/>
          </p:nvSpPr>
          <p:spPr bwMode="auto">
            <a:xfrm>
              <a:off x="1475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8" name="Rectangle 897"/>
            <p:cNvSpPr>
              <a:spLocks noChangeArrowheads="1"/>
            </p:cNvSpPr>
            <p:nvPr/>
          </p:nvSpPr>
          <p:spPr bwMode="auto">
            <a:xfrm>
              <a:off x="1475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89" name="Line 898"/>
            <p:cNvSpPr>
              <a:spLocks noChangeShapeType="1"/>
            </p:cNvSpPr>
            <p:nvPr/>
          </p:nvSpPr>
          <p:spPr bwMode="auto">
            <a:xfrm>
              <a:off x="1877" y="1159"/>
              <a:ext cx="0" cy="2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0" name="Rectangle 899"/>
            <p:cNvSpPr>
              <a:spLocks noChangeArrowheads="1"/>
            </p:cNvSpPr>
            <p:nvPr/>
          </p:nvSpPr>
          <p:spPr bwMode="auto">
            <a:xfrm>
              <a:off x="1877" y="1159"/>
              <a:ext cx="4" cy="20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1" name="Line 900"/>
            <p:cNvSpPr>
              <a:spLocks noChangeShapeType="1"/>
            </p:cNvSpPr>
            <p:nvPr/>
          </p:nvSpPr>
          <p:spPr bwMode="auto">
            <a:xfrm>
              <a:off x="2089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2" name="Rectangle 901"/>
            <p:cNvSpPr>
              <a:spLocks noChangeArrowheads="1"/>
            </p:cNvSpPr>
            <p:nvPr/>
          </p:nvSpPr>
          <p:spPr bwMode="auto">
            <a:xfrm>
              <a:off x="2089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3" name="Line 902"/>
            <p:cNvSpPr>
              <a:spLocks noChangeShapeType="1"/>
            </p:cNvSpPr>
            <p:nvPr/>
          </p:nvSpPr>
          <p:spPr bwMode="auto">
            <a:xfrm>
              <a:off x="2344" y="1159"/>
              <a:ext cx="0" cy="2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4" name="Rectangle 903"/>
            <p:cNvSpPr>
              <a:spLocks noChangeArrowheads="1"/>
            </p:cNvSpPr>
            <p:nvPr/>
          </p:nvSpPr>
          <p:spPr bwMode="auto">
            <a:xfrm>
              <a:off x="2344" y="1159"/>
              <a:ext cx="5" cy="20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5" name="Line 904"/>
            <p:cNvSpPr>
              <a:spLocks noChangeShapeType="1"/>
            </p:cNvSpPr>
            <p:nvPr/>
          </p:nvSpPr>
          <p:spPr bwMode="auto">
            <a:xfrm>
              <a:off x="2599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6" name="Rectangle 905"/>
            <p:cNvSpPr>
              <a:spLocks noChangeArrowheads="1"/>
            </p:cNvSpPr>
            <p:nvPr/>
          </p:nvSpPr>
          <p:spPr bwMode="auto">
            <a:xfrm>
              <a:off x="2599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7" name="Line 906"/>
            <p:cNvSpPr>
              <a:spLocks noChangeShapeType="1"/>
            </p:cNvSpPr>
            <p:nvPr/>
          </p:nvSpPr>
          <p:spPr bwMode="auto">
            <a:xfrm>
              <a:off x="2967" y="1159"/>
              <a:ext cx="0" cy="2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8" name="Rectangle 907"/>
            <p:cNvSpPr>
              <a:spLocks noChangeArrowheads="1"/>
            </p:cNvSpPr>
            <p:nvPr/>
          </p:nvSpPr>
          <p:spPr bwMode="auto">
            <a:xfrm>
              <a:off x="2967" y="1159"/>
              <a:ext cx="5" cy="20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99" name="Line 908"/>
            <p:cNvSpPr>
              <a:spLocks noChangeShapeType="1"/>
            </p:cNvSpPr>
            <p:nvPr/>
          </p:nvSpPr>
          <p:spPr bwMode="auto">
            <a:xfrm>
              <a:off x="3562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0" name="Rectangle 909"/>
            <p:cNvSpPr>
              <a:spLocks noChangeArrowheads="1"/>
            </p:cNvSpPr>
            <p:nvPr/>
          </p:nvSpPr>
          <p:spPr bwMode="auto">
            <a:xfrm>
              <a:off x="3562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1" name="Line 910"/>
            <p:cNvSpPr>
              <a:spLocks noChangeShapeType="1"/>
            </p:cNvSpPr>
            <p:nvPr/>
          </p:nvSpPr>
          <p:spPr bwMode="auto">
            <a:xfrm>
              <a:off x="3935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2" name="Rectangle 911"/>
            <p:cNvSpPr>
              <a:spLocks noChangeArrowheads="1"/>
            </p:cNvSpPr>
            <p:nvPr/>
          </p:nvSpPr>
          <p:spPr bwMode="auto">
            <a:xfrm>
              <a:off x="3935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3" name="Line 912"/>
            <p:cNvSpPr>
              <a:spLocks noChangeShapeType="1"/>
            </p:cNvSpPr>
            <p:nvPr/>
          </p:nvSpPr>
          <p:spPr bwMode="auto">
            <a:xfrm>
              <a:off x="4308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4" name="Rectangle 913"/>
            <p:cNvSpPr>
              <a:spLocks noChangeArrowheads="1"/>
            </p:cNvSpPr>
            <p:nvPr/>
          </p:nvSpPr>
          <p:spPr bwMode="auto">
            <a:xfrm>
              <a:off x="4308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5" name="Line 914"/>
            <p:cNvSpPr>
              <a:spLocks noChangeShapeType="1"/>
            </p:cNvSpPr>
            <p:nvPr/>
          </p:nvSpPr>
          <p:spPr bwMode="auto">
            <a:xfrm>
              <a:off x="4681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6" name="Rectangle 915"/>
            <p:cNvSpPr>
              <a:spLocks noChangeArrowheads="1"/>
            </p:cNvSpPr>
            <p:nvPr/>
          </p:nvSpPr>
          <p:spPr bwMode="auto">
            <a:xfrm>
              <a:off x="4681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7" name="Line 916"/>
            <p:cNvSpPr>
              <a:spLocks noChangeShapeType="1"/>
            </p:cNvSpPr>
            <p:nvPr/>
          </p:nvSpPr>
          <p:spPr bwMode="auto">
            <a:xfrm>
              <a:off x="4936" y="1159"/>
              <a:ext cx="0" cy="2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8" name="Rectangle 917"/>
            <p:cNvSpPr>
              <a:spLocks noChangeArrowheads="1"/>
            </p:cNvSpPr>
            <p:nvPr/>
          </p:nvSpPr>
          <p:spPr bwMode="auto">
            <a:xfrm>
              <a:off x="4936" y="1159"/>
              <a:ext cx="5" cy="20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09" name="Line 918"/>
            <p:cNvSpPr>
              <a:spLocks noChangeShapeType="1"/>
            </p:cNvSpPr>
            <p:nvPr/>
          </p:nvSpPr>
          <p:spPr bwMode="auto">
            <a:xfrm>
              <a:off x="5191" y="847"/>
              <a:ext cx="0" cy="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0" name="Rectangle 919"/>
            <p:cNvSpPr>
              <a:spLocks noChangeArrowheads="1"/>
            </p:cNvSpPr>
            <p:nvPr/>
          </p:nvSpPr>
          <p:spPr bwMode="auto">
            <a:xfrm>
              <a:off x="5191" y="847"/>
              <a:ext cx="5" cy="5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1" name="Line 920"/>
            <p:cNvSpPr>
              <a:spLocks noChangeShapeType="1"/>
            </p:cNvSpPr>
            <p:nvPr/>
          </p:nvSpPr>
          <p:spPr bwMode="auto">
            <a:xfrm>
              <a:off x="847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2" name="Rectangle 921"/>
            <p:cNvSpPr>
              <a:spLocks noChangeArrowheads="1"/>
            </p:cNvSpPr>
            <p:nvPr/>
          </p:nvSpPr>
          <p:spPr bwMode="auto">
            <a:xfrm>
              <a:off x="847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3" name="Line 922"/>
            <p:cNvSpPr>
              <a:spLocks noChangeShapeType="1"/>
            </p:cNvSpPr>
            <p:nvPr/>
          </p:nvSpPr>
          <p:spPr bwMode="auto">
            <a:xfrm>
              <a:off x="1102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4" name="Rectangle 923"/>
            <p:cNvSpPr>
              <a:spLocks noChangeArrowheads="1"/>
            </p:cNvSpPr>
            <p:nvPr/>
          </p:nvSpPr>
          <p:spPr bwMode="auto">
            <a:xfrm>
              <a:off x="1102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5" name="Line 924"/>
            <p:cNvSpPr>
              <a:spLocks noChangeShapeType="1"/>
            </p:cNvSpPr>
            <p:nvPr/>
          </p:nvSpPr>
          <p:spPr bwMode="auto">
            <a:xfrm>
              <a:off x="1475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6" name="Rectangle 925"/>
            <p:cNvSpPr>
              <a:spLocks noChangeArrowheads="1"/>
            </p:cNvSpPr>
            <p:nvPr/>
          </p:nvSpPr>
          <p:spPr bwMode="auto">
            <a:xfrm>
              <a:off x="1475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7" name="Line 926"/>
            <p:cNvSpPr>
              <a:spLocks noChangeShapeType="1"/>
            </p:cNvSpPr>
            <p:nvPr/>
          </p:nvSpPr>
          <p:spPr bwMode="auto">
            <a:xfrm>
              <a:off x="1877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8" name="Rectangle 927"/>
            <p:cNvSpPr>
              <a:spLocks noChangeArrowheads="1"/>
            </p:cNvSpPr>
            <p:nvPr/>
          </p:nvSpPr>
          <p:spPr bwMode="auto">
            <a:xfrm>
              <a:off x="1877" y="1372"/>
              <a:ext cx="4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19" name="Line 928"/>
            <p:cNvSpPr>
              <a:spLocks noChangeShapeType="1"/>
            </p:cNvSpPr>
            <p:nvPr/>
          </p:nvSpPr>
          <p:spPr bwMode="auto">
            <a:xfrm>
              <a:off x="2089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0" name="Rectangle 929"/>
            <p:cNvSpPr>
              <a:spLocks noChangeArrowheads="1"/>
            </p:cNvSpPr>
            <p:nvPr/>
          </p:nvSpPr>
          <p:spPr bwMode="auto">
            <a:xfrm>
              <a:off x="2089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1" name="Line 930"/>
            <p:cNvSpPr>
              <a:spLocks noChangeShapeType="1"/>
            </p:cNvSpPr>
            <p:nvPr/>
          </p:nvSpPr>
          <p:spPr bwMode="auto">
            <a:xfrm>
              <a:off x="2344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2" name="Rectangle 931"/>
            <p:cNvSpPr>
              <a:spLocks noChangeArrowheads="1"/>
            </p:cNvSpPr>
            <p:nvPr/>
          </p:nvSpPr>
          <p:spPr bwMode="auto">
            <a:xfrm>
              <a:off x="2344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3" name="Line 932"/>
            <p:cNvSpPr>
              <a:spLocks noChangeShapeType="1"/>
            </p:cNvSpPr>
            <p:nvPr/>
          </p:nvSpPr>
          <p:spPr bwMode="auto">
            <a:xfrm>
              <a:off x="2599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4" name="Rectangle 933"/>
            <p:cNvSpPr>
              <a:spLocks noChangeArrowheads="1"/>
            </p:cNvSpPr>
            <p:nvPr/>
          </p:nvSpPr>
          <p:spPr bwMode="auto">
            <a:xfrm>
              <a:off x="2599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5" name="Line 934"/>
            <p:cNvSpPr>
              <a:spLocks noChangeShapeType="1"/>
            </p:cNvSpPr>
            <p:nvPr/>
          </p:nvSpPr>
          <p:spPr bwMode="auto">
            <a:xfrm>
              <a:off x="2967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6" name="Rectangle 935"/>
            <p:cNvSpPr>
              <a:spLocks noChangeArrowheads="1"/>
            </p:cNvSpPr>
            <p:nvPr/>
          </p:nvSpPr>
          <p:spPr bwMode="auto">
            <a:xfrm>
              <a:off x="2967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7" name="Line 936"/>
            <p:cNvSpPr>
              <a:spLocks noChangeShapeType="1"/>
            </p:cNvSpPr>
            <p:nvPr/>
          </p:nvSpPr>
          <p:spPr bwMode="auto">
            <a:xfrm>
              <a:off x="3562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8" name="Rectangle 937"/>
            <p:cNvSpPr>
              <a:spLocks noChangeArrowheads="1"/>
            </p:cNvSpPr>
            <p:nvPr/>
          </p:nvSpPr>
          <p:spPr bwMode="auto">
            <a:xfrm>
              <a:off x="3562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29" name="Line 938"/>
            <p:cNvSpPr>
              <a:spLocks noChangeShapeType="1"/>
            </p:cNvSpPr>
            <p:nvPr/>
          </p:nvSpPr>
          <p:spPr bwMode="auto">
            <a:xfrm>
              <a:off x="3935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0" name="Rectangle 939"/>
            <p:cNvSpPr>
              <a:spLocks noChangeArrowheads="1"/>
            </p:cNvSpPr>
            <p:nvPr/>
          </p:nvSpPr>
          <p:spPr bwMode="auto">
            <a:xfrm>
              <a:off x="3935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1" name="Line 940"/>
            <p:cNvSpPr>
              <a:spLocks noChangeShapeType="1"/>
            </p:cNvSpPr>
            <p:nvPr/>
          </p:nvSpPr>
          <p:spPr bwMode="auto">
            <a:xfrm>
              <a:off x="4308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2" name="Rectangle 941"/>
            <p:cNvSpPr>
              <a:spLocks noChangeArrowheads="1"/>
            </p:cNvSpPr>
            <p:nvPr/>
          </p:nvSpPr>
          <p:spPr bwMode="auto">
            <a:xfrm>
              <a:off x="4308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3" name="Line 942"/>
            <p:cNvSpPr>
              <a:spLocks noChangeShapeType="1"/>
            </p:cNvSpPr>
            <p:nvPr/>
          </p:nvSpPr>
          <p:spPr bwMode="auto">
            <a:xfrm>
              <a:off x="4681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4" name="Rectangle 943"/>
            <p:cNvSpPr>
              <a:spLocks noChangeArrowheads="1"/>
            </p:cNvSpPr>
            <p:nvPr/>
          </p:nvSpPr>
          <p:spPr bwMode="auto">
            <a:xfrm>
              <a:off x="4681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5" name="Line 944"/>
            <p:cNvSpPr>
              <a:spLocks noChangeShapeType="1"/>
            </p:cNvSpPr>
            <p:nvPr/>
          </p:nvSpPr>
          <p:spPr bwMode="auto">
            <a:xfrm>
              <a:off x="4936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6" name="Rectangle 945"/>
            <p:cNvSpPr>
              <a:spLocks noChangeArrowheads="1"/>
            </p:cNvSpPr>
            <p:nvPr/>
          </p:nvSpPr>
          <p:spPr bwMode="auto">
            <a:xfrm>
              <a:off x="4936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7" name="Line 946"/>
            <p:cNvSpPr>
              <a:spLocks noChangeShapeType="1"/>
            </p:cNvSpPr>
            <p:nvPr/>
          </p:nvSpPr>
          <p:spPr bwMode="auto">
            <a:xfrm>
              <a:off x="5191" y="1372"/>
              <a:ext cx="0" cy="7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8" name="Rectangle 947"/>
            <p:cNvSpPr>
              <a:spLocks noChangeArrowheads="1"/>
            </p:cNvSpPr>
            <p:nvPr/>
          </p:nvSpPr>
          <p:spPr bwMode="auto">
            <a:xfrm>
              <a:off x="5191" y="1372"/>
              <a:ext cx="5" cy="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39" name="Line 948"/>
            <p:cNvSpPr>
              <a:spLocks noChangeShapeType="1"/>
            </p:cNvSpPr>
            <p:nvPr/>
          </p:nvSpPr>
          <p:spPr bwMode="auto">
            <a:xfrm>
              <a:off x="592" y="758"/>
              <a:ext cx="0" cy="294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0" name="Rectangle 949"/>
            <p:cNvSpPr>
              <a:spLocks noChangeArrowheads="1"/>
            </p:cNvSpPr>
            <p:nvPr/>
          </p:nvSpPr>
          <p:spPr bwMode="auto">
            <a:xfrm>
              <a:off x="592" y="758"/>
              <a:ext cx="5" cy="294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1" name="Line 950"/>
            <p:cNvSpPr>
              <a:spLocks noChangeShapeType="1"/>
            </p:cNvSpPr>
            <p:nvPr/>
          </p:nvSpPr>
          <p:spPr bwMode="auto">
            <a:xfrm>
              <a:off x="3189" y="758"/>
              <a:ext cx="0" cy="294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2" name="Rectangle 951"/>
            <p:cNvSpPr>
              <a:spLocks noChangeArrowheads="1"/>
            </p:cNvSpPr>
            <p:nvPr/>
          </p:nvSpPr>
          <p:spPr bwMode="auto">
            <a:xfrm>
              <a:off x="3189" y="758"/>
              <a:ext cx="5" cy="294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3" name="Line 952"/>
            <p:cNvSpPr>
              <a:spLocks noChangeShapeType="1"/>
            </p:cNvSpPr>
            <p:nvPr/>
          </p:nvSpPr>
          <p:spPr bwMode="auto">
            <a:xfrm>
              <a:off x="1102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4" name="Rectangle 953"/>
            <p:cNvSpPr>
              <a:spLocks noChangeArrowheads="1"/>
            </p:cNvSpPr>
            <p:nvPr/>
          </p:nvSpPr>
          <p:spPr bwMode="auto">
            <a:xfrm>
              <a:off x="1102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5" name="Line 954"/>
            <p:cNvSpPr>
              <a:spLocks noChangeShapeType="1"/>
            </p:cNvSpPr>
            <p:nvPr/>
          </p:nvSpPr>
          <p:spPr bwMode="auto">
            <a:xfrm>
              <a:off x="1475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6" name="Rectangle 955"/>
            <p:cNvSpPr>
              <a:spLocks noChangeArrowheads="1"/>
            </p:cNvSpPr>
            <p:nvPr/>
          </p:nvSpPr>
          <p:spPr bwMode="auto">
            <a:xfrm>
              <a:off x="1475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7" name="Line 956"/>
            <p:cNvSpPr>
              <a:spLocks noChangeShapeType="1"/>
            </p:cNvSpPr>
            <p:nvPr/>
          </p:nvSpPr>
          <p:spPr bwMode="auto">
            <a:xfrm>
              <a:off x="2089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8" name="Rectangle 957"/>
            <p:cNvSpPr>
              <a:spLocks noChangeArrowheads="1"/>
            </p:cNvSpPr>
            <p:nvPr/>
          </p:nvSpPr>
          <p:spPr bwMode="auto">
            <a:xfrm>
              <a:off x="2089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49" name="Line 958"/>
            <p:cNvSpPr>
              <a:spLocks noChangeShapeType="1"/>
            </p:cNvSpPr>
            <p:nvPr/>
          </p:nvSpPr>
          <p:spPr bwMode="auto">
            <a:xfrm>
              <a:off x="2599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0" name="Rectangle 959"/>
            <p:cNvSpPr>
              <a:spLocks noChangeArrowheads="1"/>
            </p:cNvSpPr>
            <p:nvPr/>
          </p:nvSpPr>
          <p:spPr bwMode="auto">
            <a:xfrm>
              <a:off x="2599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1" name="Line 960"/>
            <p:cNvSpPr>
              <a:spLocks noChangeShapeType="1"/>
            </p:cNvSpPr>
            <p:nvPr/>
          </p:nvSpPr>
          <p:spPr bwMode="auto">
            <a:xfrm>
              <a:off x="3562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2" name="Rectangle 961"/>
            <p:cNvSpPr>
              <a:spLocks noChangeArrowheads="1"/>
            </p:cNvSpPr>
            <p:nvPr/>
          </p:nvSpPr>
          <p:spPr bwMode="auto">
            <a:xfrm>
              <a:off x="3562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3" name="Line 962"/>
            <p:cNvSpPr>
              <a:spLocks noChangeShapeType="1"/>
            </p:cNvSpPr>
            <p:nvPr/>
          </p:nvSpPr>
          <p:spPr bwMode="auto">
            <a:xfrm>
              <a:off x="3935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4" name="Rectangle 963"/>
            <p:cNvSpPr>
              <a:spLocks noChangeArrowheads="1"/>
            </p:cNvSpPr>
            <p:nvPr/>
          </p:nvSpPr>
          <p:spPr bwMode="auto">
            <a:xfrm>
              <a:off x="3935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5" name="Line 964"/>
            <p:cNvSpPr>
              <a:spLocks noChangeShapeType="1"/>
            </p:cNvSpPr>
            <p:nvPr/>
          </p:nvSpPr>
          <p:spPr bwMode="auto">
            <a:xfrm>
              <a:off x="4308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6" name="Rectangle 965"/>
            <p:cNvSpPr>
              <a:spLocks noChangeArrowheads="1"/>
            </p:cNvSpPr>
            <p:nvPr/>
          </p:nvSpPr>
          <p:spPr bwMode="auto">
            <a:xfrm>
              <a:off x="4308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7" name="Line 966"/>
            <p:cNvSpPr>
              <a:spLocks noChangeShapeType="1"/>
            </p:cNvSpPr>
            <p:nvPr/>
          </p:nvSpPr>
          <p:spPr bwMode="auto">
            <a:xfrm>
              <a:off x="4681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8" name="Rectangle 967"/>
            <p:cNvSpPr>
              <a:spLocks noChangeArrowheads="1"/>
            </p:cNvSpPr>
            <p:nvPr/>
          </p:nvSpPr>
          <p:spPr bwMode="auto">
            <a:xfrm>
              <a:off x="4681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59" name="Line 968"/>
            <p:cNvSpPr>
              <a:spLocks noChangeShapeType="1"/>
            </p:cNvSpPr>
            <p:nvPr/>
          </p:nvSpPr>
          <p:spPr bwMode="auto">
            <a:xfrm>
              <a:off x="5191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0" name="Rectangle 969"/>
            <p:cNvSpPr>
              <a:spLocks noChangeArrowheads="1"/>
            </p:cNvSpPr>
            <p:nvPr/>
          </p:nvSpPr>
          <p:spPr bwMode="auto">
            <a:xfrm>
              <a:off x="5191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1" name="Line 970"/>
            <p:cNvSpPr>
              <a:spLocks noChangeShapeType="1"/>
            </p:cNvSpPr>
            <p:nvPr/>
          </p:nvSpPr>
          <p:spPr bwMode="auto">
            <a:xfrm>
              <a:off x="847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2" name="Rectangle 971"/>
            <p:cNvSpPr>
              <a:spLocks noChangeArrowheads="1"/>
            </p:cNvSpPr>
            <p:nvPr/>
          </p:nvSpPr>
          <p:spPr bwMode="auto">
            <a:xfrm>
              <a:off x="847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3" name="Line 972"/>
            <p:cNvSpPr>
              <a:spLocks noChangeShapeType="1"/>
            </p:cNvSpPr>
            <p:nvPr/>
          </p:nvSpPr>
          <p:spPr bwMode="auto">
            <a:xfrm>
              <a:off x="1877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4" name="Rectangle 973"/>
            <p:cNvSpPr>
              <a:spLocks noChangeArrowheads="1"/>
            </p:cNvSpPr>
            <p:nvPr/>
          </p:nvSpPr>
          <p:spPr bwMode="auto">
            <a:xfrm>
              <a:off x="1877" y="1452"/>
              <a:ext cx="4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5" name="Line 974"/>
            <p:cNvSpPr>
              <a:spLocks noChangeShapeType="1"/>
            </p:cNvSpPr>
            <p:nvPr/>
          </p:nvSpPr>
          <p:spPr bwMode="auto">
            <a:xfrm>
              <a:off x="2344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6" name="Rectangle 975"/>
            <p:cNvSpPr>
              <a:spLocks noChangeArrowheads="1"/>
            </p:cNvSpPr>
            <p:nvPr/>
          </p:nvSpPr>
          <p:spPr bwMode="auto">
            <a:xfrm>
              <a:off x="2344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7" name="Line 976"/>
            <p:cNvSpPr>
              <a:spLocks noChangeShapeType="1"/>
            </p:cNvSpPr>
            <p:nvPr/>
          </p:nvSpPr>
          <p:spPr bwMode="auto">
            <a:xfrm>
              <a:off x="2967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8" name="Rectangle 977"/>
            <p:cNvSpPr>
              <a:spLocks noChangeArrowheads="1"/>
            </p:cNvSpPr>
            <p:nvPr/>
          </p:nvSpPr>
          <p:spPr bwMode="auto">
            <a:xfrm>
              <a:off x="2967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69" name="Line 978"/>
            <p:cNvSpPr>
              <a:spLocks noChangeShapeType="1"/>
            </p:cNvSpPr>
            <p:nvPr/>
          </p:nvSpPr>
          <p:spPr bwMode="auto">
            <a:xfrm>
              <a:off x="4936" y="1452"/>
              <a:ext cx="0" cy="224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0" name="Rectangle 979"/>
            <p:cNvSpPr>
              <a:spLocks noChangeArrowheads="1"/>
            </p:cNvSpPr>
            <p:nvPr/>
          </p:nvSpPr>
          <p:spPr bwMode="auto">
            <a:xfrm>
              <a:off x="4936" y="1452"/>
              <a:ext cx="5" cy="22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1" name="Line 980"/>
            <p:cNvSpPr>
              <a:spLocks noChangeShapeType="1"/>
            </p:cNvSpPr>
            <p:nvPr/>
          </p:nvSpPr>
          <p:spPr bwMode="auto">
            <a:xfrm>
              <a:off x="295" y="753"/>
              <a:ext cx="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2" name="Rectangle 981"/>
            <p:cNvSpPr>
              <a:spLocks noChangeArrowheads="1"/>
            </p:cNvSpPr>
            <p:nvPr/>
          </p:nvSpPr>
          <p:spPr bwMode="auto">
            <a:xfrm>
              <a:off x="295" y="753"/>
              <a:ext cx="527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3" name="Line 982"/>
            <p:cNvSpPr>
              <a:spLocks noChangeShapeType="1"/>
            </p:cNvSpPr>
            <p:nvPr/>
          </p:nvSpPr>
          <p:spPr bwMode="auto">
            <a:xfrm>
              <a:off x="597" y="843"/>
              <a:ext cx="49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4" name="Rectangle 983"/>
            <p:cNvSpPr>
              <a:spLocks noChangeArrowheads="1"/>
            </p:cNvSpPr>
            <p:nvPr/>
          </p:nvSpPr>
          <p:spPr bwMode="auto">
            <a:xfrm>
              <a:off x="597" y="843"/>
              <a:ext cx="497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5" name="Line 984"/>
            <p:cNvSpPr>
              <a:spLocks noChangeShapeType="1"/>
            </p:cNvSpPr>
            <p:nvPr/>
          </p:nvSpPr>
          <p:spPr bwMode="auto">
            <a:xfrm>
              <a:off x="4686" y="1155"/>
              <a:ext cx="5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6" name="Rectangle 985"/>
            <p:cNvSpPr>
              <a:spLocks noChangeArrowheads="1"/>
            </p:cNvSpPr>
            <p:nvPr/>
          </p:nvSpPr>
          <p:spPr bwMode="auto">
            <a:xfrm>
              <a:off x="4686" y="1155"/>
              <a:ext cx="510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7" name="Line 986"/>
            <p:cNvSpPr>
              <a:spLocks noChangeShapeType="1"/>
            </p:cNvSpPr>
            <p:nvPr/>
          </p:nvSpPr>
          <p:spPr bwMode="auto">
            <a:xfrm>
              <a:off x="295" y="1367"/>
              <a:ext cx="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8" name="Rectangle 987"/>
            <p:cNvSpPr>
              <a:spLocks noChangeArrowheads="1"/>
            </p:cNvSpPr>
            <p:nvPr/>
          </p:nvSpPr>
          <p:spPr bwMode="auto">
            <a:xfrm>
              <a:off x="295" y="1367"/>
              <a:ext cx="527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79" name="Line 988"/>
            <p:cNvSpPr>
              <a:spLocks noChangeShapeType="1"/>
            </p:cNvSpPr>
            <p:nvPr/>
          </p:nvSpPr>
          <p:spPr bwMode="auto">
            <a:xfrm>
              <a:off x="295" y="1448"/>
              <a:ext cx="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0" name="Rectangle 989"/>
            <p:cNvSpPr>
              <a:spLocks noChangeArrowheads="1"/>
            </p:cNvSpPr>
            <p:nvPr/>
          </p:nvSpPr>
          <p:spPr bwMode="auto">
            <a:xfrm>
              <a:off x="295" y="1448"/>
              <a:ext cx="527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1" name="Line 990"/>
            <p:cNvSpPr>
              <a:spLocks noChangeShapeType="1"/>
            </p:cNvSpPr>
            <p:nvPr/>
          </p:nvSpPr>
          <p:spPr bwMode="auto">
            <a:xfrm>
              <a:off x="295" y="3697"/>
              <a:ext cx="527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82" name="Rectangle 991"/>
            <p:cNvSpPr>
              <a:spLocks noChangeArrowheads="1"/>
            </p:cNvSpPr>
            <p:nvPr/>
          </p:nvSpPr>
          <p:spPr bwMode="auto">
            <a:xfrm>
              <a:off x="295" y="3697"/>
              <a:ext cx="527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083" name="TextBox 6082"/>
          <p:cNvSpPr txBox="1"/>
          <p:nvPr/>
        </p:nvSpPr>
        <p:spPr>
          <a:xfrm>
            <a:off x="490539" y="5949280"/>
            <a:ext cx="840194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500" b="0" dirty="0">
                <a:solidFill>
                  <a:schemeClr val="tx1"/>
                </a:solidFill>
              </a:rPr>
              <a:t>Примечание: цифры, на которые здесь обращено внимание, вытекают из пороговых значений, установленных </a:t>
            </a:r>
            <a:r>
              <a:rPr lang="ru-RU" sz="500" b="0" dirty="0" smtClean="0">
                <a:solidFill>
                  <a:schemeClr val="tx1"/>
                </a:solidFill>
              </a:rPr>
              <a:t>ЕК в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AMR</a:t>
            </a:r>
            <a:r>
              <a:rPr lang="ru-RU" sz="500" b="0" dirty="0">
                <a:solidFill>
                  <a:schemeClr val="tx1"/>
                </a:solidFill>
              </a:rPr>
              <a:t>. Для эффективного обменного курса и трудозатрат на единицу продукции первое пороговое значение относится к </a:t>
            </a:r>
            <a:r>
              <a:rPr lang="en-US" sz="500" b="0" dirty="0">
                <a:solidFill>
                  <a:schemeClr val="tx1"/>
                </a:solidFill>
              </a:rPr>
              <a:t>EA</a:t>
            </a:r>
            <a:r>
              <a:rPr lang="ru-RU" sz="500" b="0" dirty="0" smtClean="0">
                <a:solidFill>
                  <a:schemeClr val="tx1"/>
                </a:solidFill>
              </a:rPr>
              <a:t>, </a:t>
            </a:r>
            <a:r>
              <a:rPr lang="ru-RU" sz="500" b="0" dirty="0">
                <a:solidFill>
                  <a:schemeClr val="tx1"/>
                </a:solidFill>
              </a:rPr>
              <a:t>а второе – нет. (1) Цифры, выделенные курсивом, соответствуют стандартам </a:t>
            </a:r>
            <a:r>
              <a:rPr lang="ru-RU" sz="500" b="0" dirty="0" smtClean="0">
                <a:solidFill>
                  <a:schemeClr val="tx1"/>
                </a:solidFill>
              </a:rPr>
              <a:t>ЕСНС95/РПБ5</a:t>
            </a:r>
            <a:r>
              <a:rPr lang="ru-RU" sz="500" b="0" dirty="0">
                <a:solidFill>
                  <a:schemeClr val="tx1"/>
                </a:solidFill>
              </a:rPr>
              <a:t>. (2) Баланс текущих счетов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IE</a:t>
            </a:r>
            <a:r>
              <a:rPr lang="ru-RU" sz="500" b="0" dirty="0">
                <a:solidFill>
                  <a:schemeClr val="tx1"/>
                </a:solidFill>
              </a:rPr>
              <a:t> был пересмотрен в сторону уменьшения после изменений в методике обработки дохода с прямых денежных инвестиций; (3) баланс текущих счетов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MT </a:t>
            </a:r>
            <a:r>
              <a:rPr lang="ru-RU" sz="500" b="0" dirty="0">
                <a:solidFill>
                  <a:schemeClr val="tx1"/>
                </a:solidFill>
              </a:rPr>
              <a:t>был пересмотрен в сторону увеличения после объединения юридических лиц специального назначения (4)  Международная инвестиционная позиция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CY </a:t>
            </a:r>
            <a:r>
              <a:rPr lang="ru-RU" sz="500" b="0" dirty="0">
                <a:solidFill>
                  <a:schemeClr val="tx1"/>
                </a:solidFill>
              </a:rPr>
              <a:t>была пересмотрена в сторону уменьшения после того, как объединились компании специального назначения, владеющие кораблями (5) Международная инвестиционная позиция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LU </a:t>
            </a:r>
            <a:r>
              <a:rPr lang="ru-RU" sz="500" b="0" dirty="0">
                <a:solidFill>
                  <a:schemeClr val="tx1"/>
                </a:solidFill>
              </a:rPr>
              <a:t>была пересмотрена в сторону увеличения после изменений в методике обработки внутригрупповых займов компаний специального назначения и совокупности данных по исследованиям в финансовом секторе. (6) Международная инвестиционная позиция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MT </a:t>
            </a:r>
            <a:r>
              <a:rPr lang="ru-RU" sz="500" b="0" dirty="0">
                <a:solidFill>
                  <a:schemeClr val="tx1"/>
                </a:solidFill>
              </a:rPr>
              <a:t>была пересмотрена в сторону увеличения после объединения специальных компаний. (7) Общий мировой экспорт основан на РПБ 5. (8) Из-за уменьшения ряда занятости в соответствии с ЕСНС 2010, данные </a:t>
            </a:r>
            <a:r>
              <a:rPr lang="en-US" sz="500" b="0" dirty="0">
                <a:solidFill>
                  <a:schemeClr val="tx1"/>
                </a:solidFill>
                <a:latin typeface="Small Fonts"/>
              </a:rPr>
              <a:t>HR </a:t>
            </a:r>
            <a:r>
              <a:rPr lang="ru-RU" sz="500" b="0" dirty="0">
                <a:solidFill>
                  <a:schemeClr val="tx1"/>
                </a:solidFill>
              </a:rPr>
              <a:t>по трудозатратам на единицу продукции основываются на ЕСНС.</a:t>
            </a:r>
          </a:p>
          <a:p>
            <a:r>
              <a:rPr lang="ru-RU" sz="500" b="0" dirty="0">
                <a:solidFill>
                  <a:schemeClr val="tx1"/>
                </a:solidFill>
              </a:rPr>
              <a:t>Источник: </a:t>
            </a:r>
            <a:r>
              <a:rPr lang="ru-RU" sz="500" b="0" dirty="0" smtClean="0">
                <a:solidFill>
                  <a:schemeClr val="tx1"/>
                </a:solidFill>
              </a:rPr>
              <a:t>Европейская </a:t>
            </a:r>
            <a:r>
              <a:rPr lang="ru-RU" sz="500" b="0" dirty="0">
                <a:solidFill>
                  <a:schemeClr val="tx1"/>
                </a:solidFill>
              </a:rPr>
              <a:t>комиссия, </a:t>
            </a:r>
            <a:r>
              <a:rPr lang="ru-RU" sz="500" b="0" dirty="0" err="1">
                <a:solidFill>
                  <a:schemeClr val="tx1"/>
                </a:solidFill>
              </a:rPr>
              <a:t>Евростат</a:t>
            </a:r>
            <a:r>
              <a:rPr lang="ru-RU" sz="500" b="0" dirty="0">
                <a:solidFill>
                  <a:schemeClr val="tx1"/>
                </a:solidFill>
              </a:rPr>
              <a:t> </a:t>
            </a:r>
            <a:r>
              <a:rPr lang="ru-RU" sz="500" b="0" dirty="0" smtClean="0">
                <a:solidFill>
                  <a:schemeClr val="tx1"/>
                </a:solidFill>
              </a:rPr>
              <a:t>и</a:t>
            </a:r>
            <a:r>
              <a:rPr lang="en-US" sz="500" b="0" dirty="0" smtClean="0">
                <a:solidFill>
                  <a:schemeClr val="tx1"/>
                </a:solidFill>
              </a:rPr>
              <a:t> </a:t>
            </a:r>
            <a:r>
              <a:rPr lang="ru-RU" sz="500" b="0" dirty="0" smtClean="0">
                <a:solidFill>
                  <a:schemeClr val="tx1"/>
                </a:solidFill>
              </a:rPr>
              <a:t>Генеральный </a:t>
            </a:r>
            <a:r>
              <a:rPr lang="ru-RU" sz="500" b="0" dirty="0">
                <a:solidFill>
                  <a:schemeClr val="tx1"/>
                </a:solidFill>
              </a:rPr>
              <a:t>директорат по экономике и финансам (для показателей по эффективному валютному курсу)</a:t>
            </a:r>
          </a:p>
          <a:p>
            <a:endParaRPr lang="ru-RU" sz="500" b="0" dirty="0" err="1" smtClean="0">
              <a:solidFill>
                <a:srgbClr val="0F5494"/>
              </a:solidFill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6691316" y="6253163"/>
            <a:ext cx="2133600" cy="476250"/>
          </a:xfrm>
        </p:spPr>
        <p:txBody>
          <a:bodyPr/>
          <a:lstStyle/>
          <a:p>
            <a:pPr>
              <a:defRPr/>
            </a:pPr>
            <a:fld id="{4473496A-2B74-4A9B-A62E-E0D3C79308D5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651101"/>
      </p:ext>
    </p:extLst>
  </p:cSld>
  <p:clrMapOvr>
    <a:masterClrMapping/>
  </p:clrMapOvr>
</p:sld>
</file>

<file path=ppt/theme/theme1.xml><?xml version="1.0" encoding="utf-8"?>
<a:theme xmlns:a="http://schemas.openxmlformats.org/drawingml/2006/main" name="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Estat_blue_EN</Template>
  <TotalTime>11826</TotalTime>
  <Words>1880</Words>
  <Application>Microsoft Office PowerPoint</Application>
  <PresentationFormat>On-screen Show (4:3)</PresentationFormat>
  <Paragraphs>865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Estat_blue_EN</vt:lpstr>
      <vt:lpstr>3_Estat_blue_EN</vt:lpstr>
      <vt:lpstr>   Применение статистики для целей экономического управления и наблюдений в Европейском Союзе  Процедура макроэкономических дисбалансов</vt:lpstr>
      <vt:lpstr>План</vt:lpstr>
      <vt:lpstr>Политический контекст:</vt:lpstr>
      <vt:lpstr>PowerPoint Presentation</vt:lpstr>
      <vt:lpstr>Процедура макроэкономических дисбалансов (ПМД)</vt:lpstr>
      <vt:lpstr>Процедура макроэкономических дисбалансов</vt:lpstr>
      <vt:lpstr>Процедура макроэкономических дисбалансов</vt:lpstr>
      <vt:lpstr>Система оценки общих показателей ПМД</vt:lpstr>
      <vt:lpstr>PowerPoint Presentation</vt:lpstr>
      <vt:lpstr>Источники данных</vt:lpstr>
      <vt:lpstr>Роль Евростата</vt:lpstr>
      <vt:lpstr>PowerPoint Presentation</vt:lpstr>
      <vt:lpstr>Проблемы статистики</vt:lpstr>
      <vt:lpstr>Статистическое приложение за 2015 г.</vt:lpstr>
      <vt:lpstr>Будущая работа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IDRs 2014</dc:title>
  <dc:creator>BUONO Dario (ESTAT);Kirsten.WENTZEL-FROBERG@ec.europa.eu</dc:creator>
  <cp:lastModifiedBy>Oleksandr Svirchevskyy</cp:lastModifiedBy>
  <cp:revision>609</cp:revision>
  <cp:lastPrinted>2014-11-21T17:11:08Z</cp:lastPrinted>
  <dcterms:created xsi:type="dcterms:W3CDTF">2014-03-06T10:19:52Z</dcterms:created>
  <dcterms:modified xsi:type="dcterms:W3CDTF">2015-04-15T12:46:07Z</dcterms:modified>
</cp:coreProperties>
</file>