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8" r:id="rId1"/>
  </p:sldMasterIdLst>
  <p:notesMasterIdLst>
    <p:notesMasterId r:id="rId12"/>
  </p:notesMasterIdLst>
  <p:sldIdLst>
    <p:sldId id="269" r:id="rId2"/>
    <p:sldId id="256" r:id="rId3"/>
    <p:sldId id="260" r:id="rId4"/>
    <p:sldId id="261" r:id="rId5"/>
    <p:sldId id="263" r:id="rId6"/>
    <p:sldId id="267" r:id="rId7"/>
    <p:sldId id="264" r:id="rId8"/>
    <p:sldId id="266" r:id="rId9"/>
    <p:sldId id="265" r:id="rId10"/>
    <p:sldId id="268" r:id="rId11"/>
  </p:sldIdLst>
  <p:sldSz cx="9144000" cy="6858000" type="screen4x3"/>
  <p:notesSz cx="6797675" cy="9872663"/>
  <p:defaultTextStyle>
    <a:defPPr>
      <a:defRPr lang="is-I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2514" y="-75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s-I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F2D8FB-3151-4EFD-A942-0DAC473E7BA9}" type="datetimeFigureOut">
              <a:rPr lang="is-IS" smtClean="0"/>
              <a:t>22.4.2015</a:t>
            </a:fld>
            <a:endParaRPr lang="is-I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s-I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689475"/>
            <a:ext cx="5438775" cy="444341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s-I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63"/>
            <a:ext cx="2946400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s-I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377363"/>
            <a:ext cx="2946400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F88EAE-7EBC-44AA-8577-25963B8FE6A7}" type="slidenum">
              <a:rPr lang="is-IS" smtClean="0"/>
              <a:t>‹#›</a:t>
            </a:fld>
            <a:endParaRPr lang="is-IS"/>
          </a:p>
        </p:txBody>
      </p:sp>
    </p:spTree>
    <p:extLst>
      <p:ext uri="{BB962C8B-B14F-4D97-AF65-F5344CB8AC3E}">
        <p14:creationId xmlns:p14="http://schemas.microsoft.com/office/powerpoint/2010/main" val="39427457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s-I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F88EAE-7EBC-44AA-8577-25963B8FE6A7}" type="slidenum">
              <a:rPr lang="is-IS" smtClean="0"/>
              <a:t>3</a:t>
            </a:fld>
            <a:endParaRPr lang="is-IS"/>
          </a:p>
        </p:txBody>
      </p:sp>
    </p:spTree>
    <p:extLst>
      <p:ext uri="{BB962C8B-B14F-4D97-AF65-F5344CB8AC3E}">
        <p14:creationId xmlns:p14="http://schemas.microsoft.com/office/powerpoint/2010/main" val="36517684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s-I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09C334-E96C-4C51-9DA9-772D243567B0}" type="slidenum">
              <a:rPr lang="is-IS" smtClean="0"/>
              <a:t>5</a:t>
            </a:fld>
            <a:endParaRPr lang="is-IS"/>
          </a:p>
        </p:txBody>
      </p:sp>
    </p:spTree>
    <p:extLst>
      <p:ext uri="{BB962C8B-B14F-4D97-AF65-F5344CB8AC3E}">
        <p14:creationId xmlns:p14="http://schemas.microsoft.com/office/powerpoint/2010/main" val="20003173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FCBAC891-A3ED-483F-8C92-B70AE675B608}" type="slidenum">
              <a:rPr lang="en-US" altLang="is-IS" smtClean="0"/>
              <a:pPr eaLnBrk="1" hangingPunct="1">
                <a:spcBef>
                  <a:spcPct val="0"/>
                </a:spcBef>
              </a:pPr>
              <a:t>6</a:t>
            </a:fld>
            <a:endParaRPr lang="en-US" altLang="is-IS" smtClean="0"/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30275" y="738188"/>
            <a:ext cx="4940300" cy="3705225"/>
          </a:xfrm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6357" y="4691230"/>
            <a:ext cx="4984962" cy="444269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163" tIns="46582" rIns="93163" bIns="46582"/>
          <a:lstStyle/>
          <a:p>
            <a:endParaRPr lang="en-GB" altLang="is-I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E9036-D07F-4A55-8940-4D6DCA31844F}" type="datetimeFigureOut">
              <a:rPr lang="is-IS" smtClean="0"/>
              <a:t>22.4.2015</a:t>
            </a:fld>
            <a:endParaRPr lang="is-I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s-I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30333-582D-4087-B7C7-94B002ADC21D}" type="slidenum">
              <a:rPr lang="is-IS" smtClean="0"/>
              <a:t>‹#›</a:t>
            </a:fld>
            <a:endParaRPr lang="is-I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E9036-D07F-4A55-8940-4D6DCA31844F}" type="datetimeFigureOut">
              <a:rPr lang="is-IS" smtClean="0"/>
              <a:t>22.4.2015</a:t>
            </a:fld>
            <a:endParaRPr lang="is-I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s-I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30333-582D-4087-B7C7-94B002ADC21D}" type="slidenum">
              <a:rPr lang="is-IS" smtClean="0"/>
              <a:t>‹#›</a:t>
            </a:fld>
            <a:endParaRPr lang="is-I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E9036-D07F-4A55-8940-4D6DCA31844F}" type="datetimeFigureOut">
              <a:rPr lang="is-IS" smtClean="0"/>
              <a:t>22.4.2015</a:t>
            </a:fld>
            <a:endParaRPr lang="is-I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s-I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30333-582D-4087-B7C7-94B002ADC21D}" type="slidenum">
              <a:rPr lang="is-IS" smtClean="0"/>
              <a:t>‹#›</a:t>
            </a:fld>
            <a:endParaRPr lang="is-I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E9036-D07F-4A55-8940-4D6DCA31844F}" type="datetimeFigureOut">
              <a:rPr lang="is-IS" smtClean="0"/>
              <a:t>22.4.2015</a:t>
            </a:fld>
            <a:endParaRPr lang="is-I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s-I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30333-582D-4087-B7C7-94B002ADC21D}" type="slidenum">
              <a:rPr lang="is-IS" smtClean="0"/>
              <a:t>‹#›</a:t>
            </a:fld>
            <a:endParaRPr lang="is-I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E9036-D07F-4A55-8940-4D6DCA31844F}" type="datetimeFigureOut">
              <a:rPr lang="is-IS" smtClean="0"/>
              <a:t>22.4.2015</a:t>
            </a:fld>
            <a:endParaRPr lang="is-I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s-I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30333-582D-4087-B7C7-94B002ADC21D}" type="slidenum">
              <a:rPr lang="is-IS" smtClean="0"/>
              <a:t>‹#›</a:t>
            </a:fld>
            <a:endParaRPr lang="is-I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E9036-D07F-4A55-8940-4D6DCA31844F}" type="datetimeFigureOut">
              <a:rPr lang="is-IS" smtClean="0"/>
              <a:t>22.4.2015</a:t>
            </a:fld>
            <a:endParaRPr lang="is-I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s-I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30333-582D-4087-B7C7-94B002ADC21D}" type="slidenum">
              <a:rPr lang="is-IS" smtClean="0"/>
              <a:t>‹#›</a:t>
            </a:fld>
            <a:endParaRPr lang="is-I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E9036-D07F-4A55-8940-4D6DCA31844F}" type="datetimeFigureOut">
              <a:rPr lang="is-IS" smtClean="0"/>
              <a:t>22.4.2015</a:t>
            </a:fld>
            <a:endParaRPr lang="is-I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s-I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30333-582D-4087-B7C7-94B002ADC21D}" type="slidenum">
              <a:rPr lang="is-IS" smtClean="0"/>
              <a:t>‹#›</a:t>
            </a:fld>
            <a:endParaRPr lang="is-I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E9036-D07F-4A55-8940-4D6DCA31844F}" type="datetimeFigureOut">
              <a:rPr lang="is-IS" smtClean="0"/>
              <a:t>22.4.2015</a:t>
            </a:fld>
            <a:endParaRPr lang="is-I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s-I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30333-582D-4087-B7C7-94B002ADC21D}" type="slidenum">
              <a:rPr lang="is-IS" smtClean="0"/>
              <a:t>‹#›</a:t>
            </a:fld>
            <a:endParaRPr lang="is-I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E9036-D07F-4A55-8940-4D6DCA31844F}" type="datetimeFigureOut">
              <a:rPr lang="is-IS" smtClean="0"/>
              <a:t>22.4.2015</a:t>
            </a:fld>
            <a:endParaRPr lang="is-I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s-I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30333-582D-4087-B7C7-94B002ADC21D}" type="slidenum">
              <a:rPr lang="is-IS" smtClean="0"/>
              <a:t>‹#›</a:t>
            </a:fld>
            <a:endParaRPr lang="is-I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E9036-D07F-4A55-8940-4D6DCA31844F}" type="datetimeFigureOut">
              <a:rPr lang="is-IS" smtClean="0"/>
              <a:t>22.4.2015</a:t>
            </a:fld>
            <a:endParaRPr lang="is-I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s-I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30333-582D-4087-B7C7-94B002ADC21D}" type="slidenum">
              <a:rPr lang="is-IS" smtClean="0"/>
              <a:t>‹#›</a:t>
            </a:fld>
            <a:endParaRPr lang="is-I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E9036-D07F-4A55-8940-4D6DCA31844F}" type="datetimeFigureOut">
              <a:rPr lang="is-IS" smtClean="0"/>
              <a:t>22.4.2015</a:t>
            </a:fld>
            <a:endParaRPr lang="is-I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s-I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30333-582D-4087-B7C7-94B002ADC21D}" type="slidenum">
              <a:rPr lang="is-IS" smtClean="0"/>
              <a:t>‹#›</a:t>
            </a:fld>
            <a:endParaRPr lang="is-I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675E9036-D07F-4A55-8940-4D6DCA31844F}" type="datetimeFigureOut">
              <a:rPr lang="is-IS" smtClean="0"/>
              <a:t>22.4.2015</a:t>
            </a:fld>
            <a:endParaRPr lang="is-I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is-I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4A030333-582D-4087-B7C7-94B002ADC21D}" type="slidenum">
              <a:rPr lang="is-IS" smtClean="0"/>
              <a:t>‹#›</a:t>
            </a:fld>
            <a:endParaRPr lang="is-I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55576" y="2564904"/>
            <a:ext cx="7704856" cy="1296144"/>
          </a:xfrm>
        </p:spPr>
        <p:txBody>
          <a:bodyPr>
            <a:normAutofit/>
          </a:bodyPr>
          <a:lstStyle/>
          <a:p>
            <a:pPr algn="ctr"/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IPSAS – practical use for budgeting and benefits in terms of how GFS statistics and fiscal indicators can be extracted from the budgetary system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1560" y="260648"/>
            <a:ext cx="7056784" cy="648071"/>
          </a:xfrm>
          <a:solidFill>
            <a:schemeClr val="accent1"/>
          </a:solidFill>
        </p:spPr>
        <p:txBody>
          <a:bodyPr/>
          <a:lstStyle/>
          <a:p>
            <a:r>
              <a:rPr lang="en-US" sz="3200" dirty="0" smtClean="0">
                <a:solidFill>
                  <a:schemeClr val="bg1"/>
                </a:solidFill>
              </a:rPr>
              <a:t>IPSAS vs. GFS</a:t>
            </a:r>
            <a:endParaRPr lang="is-IS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8896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5536" y="188641"/>
            <a:ext cx="7920880" cy="360040"/>
          </a:xfrm>
          <a:solidFill>
            <a:schemeClr val="accent1"/>
          </a:solidFill>
        </p:spPr>
        <p:txBody>
          <a:bodyPr/>
          <a:lstStyle/>
          <a:p>
            <a:r>
              <a:rPr lang="en-US" sz="1800" dirty="0" smtClean="0">
                <a:solidFill>
                  <a:schemeClr val="bg1"/>
                </a:solidFill>
              </a:rPr>
              <a:t>Reporting practice  </a:t>
            </a:r>
            <a:endParaRPr lang="en-US" sz="1800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259632" y="4365104"/>
            <a:ext cx="6120679" cy="830997"/>
          </a:xfrm>
          <a:prstGeom prst="rect">
            <a:avLst/>
          </a:prstGeom>
          <a:gradFill>
            <a:gsLst>
              <a:gs pos="0">
                <a:schemeClr val="tx2">
                  <a:lumMod val="20000"/>
                  <a:lumOff val="80000"/>
                </a:schemeClr>
              </a:gs>
              <a:gs pos="50000">
                <a:schemeClr val="tx2">
                  <a:lumMod val="40000"/>
                  <a:lumOff val="60000"/>
                </a:schemeClr>
              </a:gs>
              <a:gs pos="100000">
                <a:schemeClr val="tx2">
                  <a:lumMod val="20000"/>
                  <a:lumOff val="80000"/>
                </a:schemeClr>
              </a:gs>
            </a:gsLst>
            <a:lin ang="5400000" scaled="0"/>
          </a:gradFill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Ministers’ Annual Reports</a:t>
            </a:r>
          </a:p>
          <a:p>
            <a:endParaRPr lang="en-US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99592" y="1240396"/>
            <a:ext cx="2160240" cy="2308324"/>
          </a:xfrm>
          <a:prstGeom prst="rect">
            <a:avLst/>
          </a:prstGeom>
          <a:gradFill>
            <a:gsLst>
              <a:gs pos="0">
                <a:schemeClr val="accent6">
                  <a:lumMod val="60000"/>
                  <a:lumOff val="40000"/>
                </a:schemeClr>
              </a:gs>
              <a:gs pos="50000">
                <a:schemeClr val="accent6">
                  <a:lumMod val="20000"/>
                  <a:lumOff val="80000"/>
                </a:schemeClr>
              </a:gs>
              <a:gs pos="100000">
                <a:schemeClr val="accent6">
                  <a:lumMod val="40000"/>
                  <a:lumOff val="60000"/>
                </a:schemeClr>
              </a:gs>
            </a:gsLst>
            <a:lin ang="5400000" scaled="0"/>
          </a:gradFill>
          <a:ln>
            <a:solidFill>
              <a:schemeClr val="tx1"/>
            </a:solidFill>
            <a:prstDash val="solid"/>
          </a:ln>
        </p:spPr>
        <p:txBody>
          <a:bodyPr wrap="square" rtlCol="0">
            <a:spAutoFit/>
          </a:bodyPr>
          <a:lstStyle/>
          <a:p>
            <a:pPr algn="ctr"/>
            <a:r>
              <a:rPr lang="is-I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Monthly</a:t>
            </a:r>
            <a:r>
              <a:rPr lang="is-I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r>
              <a:rPr lang="is-I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Statement of Operations</a:t>
            </a:r>
          </a:p>
          <a:p>
            <a:pPr algn="ctr"/>
            <a:endParaRPr lang="is-I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is-I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Central govenment</a:t>
            </a:r>
          </a:p>
          <a:p>
            <a:pPr algn="ctr"/>
            <a:endParaRPr lang="is-I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is-I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is-I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Cash basis </a:t>
            </a:r>
            <a:endParaRPr lang="is-I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491880" y="1240396"/>
            <a:ext cx="2160240" cy="2308324"/>
          </a:xfrm>
          <a:prstGeom prst="rect">
            <a:avLst/>
          </a:prstGeom>
          <a:gradFill>
            <a:gsLst>
              <a:gs pos="0">
                <a:schemeClr val="accent3">
                  <a:lumMod val="40000"/>
                  <a:lumOff val="60000"/>
                </a:schemeClr>
              </a:gs>
              <a:gs pos="50000">
                <a:schemeClr val="accent3">
                  <a:lumMod val="60000"/>
                  <a:lumOff val="40000"/>
                </a:schemeClr>
              </a:gs>
              <a:gs pos="100000">
                <a:schemeClr val="accent3">
                  <a:lumMod val="40000"/>
                  <a:lumOff val="60000"/>
                </a:schemeClr>
              </a:gs>
            </a:gsLst>
            <a:lin ang="5400000" scaled="0"/>
          </a:gradFill>
          <a:ln>
            <a:solidFill>
              <a:schemeClr val="tx1"/>
            </a:solidFill>
            <a:prstDash val="solid"/>
          </a:ln>
        </p:spPr>
        <p:txBody>
          <a:bodyPr wrap="square" rtlCol="0">
            <a:spAutoFit/>
          </a:bodyPr>
          <a:lstStyle/>
          <a:p>
            <a:pPr algn="ctr"/>
            <a:r>
              <a:rPr lang="is-I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Quarterly</a:t>
            </a:r>
            <a:r>
              <a:rPr lang="is-I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r>
              <a:rPr lang="is-I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Statement of Operations</a:t>
            </a:r>
          </a:p>
          <a:p>
            <a:pPr algn="ctr"/>
            <a:endParaRPr lang="is-I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is-I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General govenment</a:t>
            </a:r>
          </a:p>
          <a:p>
            <a:pPr algn="ctr"/>
            <a:r>
              <a:rPr lang="is-I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Public sector</a:t>
            </a:r>
          </a:p>
          <a:p>
            <a:pPr algn="ctr"/>
            <a:endParaRPr lang="is-I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is-I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Accrual basis </a:t>
            </a:r>
            <a:endParaRPr lang="is-I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084168" y="1240395"/>
            <a:ext cx="2160240" cy="2308324"/>
          </a:xfrm>
          <a:prstGeom prst="rect">
            <a:avLst/>
          </a:prstGeom>
          <a:gradFill>
            <a:gsLst>
              <a:gs pos="0">
                <a:schemeClr val="bg2">
                  <a:lumMod val="90000"/>
                </a:schemeClr>
              </a:gs>
              <a:gs pos="50000">
                <a:schemeClr val="bg2">
                  <a:lumMod val="75000"/>
                </a:schemeClr>
              </a:gs>
              <a:gs pos="100000">
                <a:schemeClr val="bg2">
                  <a:lumMod val="90000"/>
                </a:schemeClr>
              </a:gs>
            </a:gsLst>
            <a:lin ang="5400000" scaled="0"/>
          </a:gradFill>
          <a:ln>
            <a:solidFill>
              <a:schemeClr val="tx1"/>
            </a:solidFill>
            <a:prstDash val="solid"/>
          </a:ln>
        </p:spPr>
        <p:txBody>
          <a:bodyPr wrap="square" rtlCol="0">
            <a:spAutoFit/>
          </a:bodyPr>
          <a:lstStyle/>
          <a:p>
            <a:pPr algn="ctr"/>
            <a:r>
              <a:rPr lang="is-I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Annual</a:t>
            </a:r>
            <a:r>
              <a:rPr lang="is-I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r>
              <a:rPr lang="is-I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Statement of Operations</a:t>
            </a:r>
          </a:p>
          <a:p>
            <a:pPr algn="ctr"/>
            <a:endParaRPr lang="is-I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is-I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General govenment</a:t>
            </a:r>
          </a:p>
          <a:p>
            <a:pPr algn="ctr"/>
            <a:r>
              <a:rPr lang="is-I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Public sector</a:t>
            </a:r>
          </a:p>
          <a:p>
            <a:pPr algn="ctr"/>
            <a:endParaRPr lang="is-I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is-I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Accrual basis </a:t>
            </a:r>
            <a:endParaRPr lang="is-I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4429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99592" y="1124744"/>
            <a:ext cx="7776864" cy="5328592"/>
          </a:xfrm>
        </p:spPr>
        <p:txBody>
          <a:bodyPr>
            <a:normAutofit fontScale="70000" lnSpcReduction="20000"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US" sz="2300" smtClean="0">
                <a:latin typeface="Times New Roman" pitchFamily="18" charset="0"/>
                <a:cs typeface="Times New Roman" pitchFamily="18" charset="0"/>
              </a:rPr>
              <a:t>Previously, the focus was on next year/detailed appropriations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300" smtClean="0">
                <a:latin typeface="Times New Roman" pitchFamily="18" charset="0"/>
                <a:cs typeface="Times New Roman" pitchFamily="18" charset="0"/>
              </a:rPr>
              <a:t>Fiscal policy was relatively poor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300" smtClean="0">
                <a:latin typeface="Times New Roman" pitchFamily="18" charset="0"/>
                <a:cs typeface="Times New Roman" pitchFamily="18" charset="0"/>
              </a:rPr>
              <a:t>The new PFA is looking to at least 5 years regarding policies on expenditure areas, revenues and taxes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300" smtClean="0">
                <a:latin typeface="Times New Roman" pitchFamily="18" charset="0"/>
                <a:cs typeface="Times New Roman" pitchFamily="18" charset="0"/>
              </a:rPr>
              <a:t>The focus in not the only on BCG (budgetary central government), but also on CG, LGs (local governments) and the public sector.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300" smtClean="0">
                <a:latin typeface="Times New Roman" pitchFamily="18" charset="0"/>
                <a:cs typeface="Times New Roman" pitchFamily="18" charset="0"/>
              </a:rPr>
              <a:t>Statement of Fiscal Policy (SFP)</a:t>
            </a:r>
            <a:endParaRPr lang="en-US" sz="1900" smtClean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</a:pPr>
            <a:r>
              <a:rPr lang="en-US" sz="1400" smtClean="0">
                <a:latin typeface="Times New Roman" pitchFamily="18" charset="0"/>
                <a:cs typeface="Times New Roman" pitchFamily="18" charset="0"/>
              </a:rPr>
              <a:t>           </a:t>
            </a:r>
            <a:r>
              <a:rPr lang="en-US" sz="1700" smtClean="0">
                <a:latin typeface="Times New Roman" pitchFamily="18" charset="0"/>
                <a:cs typeface="Times New Roman" pitchFamily="18" charset="0"/>
              </a:rPr>
              <a:t>-  When government is formed, a SFP should be submitted to Althingi for approval</a:t>
            </a:r>
          </a:p>
          <a:p>
            <a:pPr>
              <a:spcBef>
                <a:spcPts val="0"/>
              </a:spcBef>
            </a:pPr>
            <a:r>
              <a:rPr lang="en-US" sz="1700" smtClean="0">
                <a:latin typeface="Times New Roman" pitchFamily="18" charset="0"/>
                <a:cs typeface="Times New Roman" pitchFamily="18" charset="0"/>
              </a:rPr>
              <a:t>         -  The Policy is based on following principles: substainabitity, prudence, stability, predicatabilty and transparency</a:t>
            </a:r>
          </a:p>
          <a:p>
            <a:pPr>
              <a:spcBef>
                <a:spcPts val="0"/>
              </a:spcBef>
            </a:pPr>
            <a:r>
              <a:rPr lang="en-US" sz="1700" smtClean="0">
                <a:latin typeface="Times New Roman" pitchFamily="18" charset="0"/>
                <a:cs typeface="Times New Roman" pitchFamily="18" charset="0"/>
              </a:rPr>
              <a:t>         -  Fiscal conditions for both SFP and Fiscal Strategy Plan (FSP). FSP is based on SFP    </a:t>
            </a:r>
          </a:p>
          <a:p>
            <a:pPr>
              <a:spcBef>
                <a:spcPts val="0"/>
              </a:spcBef>
            </a:pPr>
            <a:r>
              <a:rPr lang="en-US" sz="1700" smtClean="0">
                <a:latin typeface="Times New Roman" pitchFamily="18" charset="0"/>
                <a:cs typeface="Times New Roman" pitchFamily="18" charset="0"/>
              </a:rPr>
              <a:t>         -  Objectives for the scope, fiscal balances and development of assets and liabilities for  GG and PS.</a:t>
            </a:r>
          </a:p>
          <a:p>
            <a:pPr>
              <a:spcBef>
                <a:spcPts val="0"/>
              </a:spcBef>
            </a:pPr>
            <a:r>
              <a:rPr lang="en-US" sz="1700" smtClean="0">
                <a:latin typeface="Times New Roman" pitchFamily="18" charset="0"/>
                <a:cs typeface="Times New Roman" pitchFamily="18" charset="0"/>
              </a:rPr>
              <a:t>         -  A Report on how the principles should be followed </a:t>
            </a:r>
          </a:p>
          <a:p>
            <a:pPr>
              <a:spcBef>
                <a:spcPts val="0"/>
              </a:spcBef>
            </a:pPr>
            <a:r>
              <a:rPr lang="en-US" sz="1700" smtClean="0">
                <a:latin typeface="Times New Roman" pitchFamily="18" charset="0"/>
                <a:cs typeface="Times New Roman" pitchFamily="18" charset="0"/>
              </a:rPr>
              <a:t>         -  SFP and FSP should be presented in accordance with </a:t>
            </a:r>
            <a:r>
              <a:rPr lang="en-US" sz="17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GFS</a:t>
            </a:r>
            <a:r>
              <a:rPr lang="en-US" sz="170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spcBef>
                <a:spcPts val="0"/>
              </a:spcBef>
            </a:pPr>
            <a:r>
              <a:rPr lang="en-US" sz="1700" smtClean="0">
                <a:latin typeface="Times New Roman" pitchFamily="18" charset="0"/>
                <a:cs typeface="Times New Roman" pitchFamily="18" charset="0"/>
              </a:rPr>
              <a:t>         -  Long-term outlook and development at least every three years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mtClean="0">
                <a:latin typeface="Times New Roman" pitchFamily="18" charset="0"/>
                <a:cs typeface="Times New Roman" pitchFamily="18" charset="0"/>
              </a:rPr>
              <a:t>Fiscal Strategy Plan for at least next 5 years</a:t>
            </a:r>
          </a:p>
          <a:p>
            <a:pPr>
              <a:spcBef>
                <a:spcPts val="0"/>
              </a:spcBef>
            </a:pPr>
            <a:r>
              <a:rPr lang="en-US" sz="1700" smtClean="0">
                <a:latin typeface="Times New Roman" pitchFamily="18" charset="0"/>
                <a:cs typeface="Times New Roman" pitchFamily="18" charset="0"/>
              </a:rPr>
              <a:t>         -  FSP for CG, LG and public sector – no later than 1 April each year</a:t>
            </a:r>
          </a:p>
          <a:p>
            <a:pPr>
              <a:spcBef>
                <a:spcPts val="0"/>
              </a:spcBef>
            </a:pPr>
            <a:r>
              <a:rPr lang="en-US" sz="1700" smtClean="0">
                <a:latin typeface="Times New Roman" pitchFamily="18" charset="0"/>
                <a:cs typeface="Times New Roman" pitchFamily="18" charset="0"/>
              </a:rPr>
              <a:t>         -  Targets for fiscal balances and balance sheet positions, revenues and expenditure (economic type), etc.</a:t>
            </a:r>
          </a:p>
          <a:p>
            <a:pPr>
              <a:spcBef>
                <a:spcPts val="0"/>
              </a:spcBef>
            </a:pPr>
            <a:r>
              <a:rPr lang="en-US" sz="1700" smtClean="0">
                <a:latin typeface="Times New Roman" pitchFamily="18" charset="0"/>
                <a:cs typeface="Times New Roman" pitchFamily="18" charset="0"/>
              </a:rPr>
              <a:t>         -  Targets for ca. 30 expenditure areas 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mtClean="0">
                <a:latin typeface="Times New Roman" pitchFamily="18" charset="0"/>
                <a:cs typeface="Times New Roman" pitchFamily="18" charset="0"/>
              </a:rPr>
              <a:t>Budget bill for BCG for the next year in the authumn </a:t>
            </a:r>
          </a:p>
          <a:p>
            <a:pPr>
              <a:spcBef>
                <a:spcPts val="0"/>
              </a:spcBef>
            </a:pPr>
            <a:r>
              <a:rPr lang="en-US" sz="1700" smtClean="0">
                <a:latin typeface="Times New Roman" pitchFamily="18" charset="0"/>
                <a:cs typeface="Times New Roman" pitchFamily="18" charset="0"/>
              </a:rPr>
              <a:t>         -  Appropriations for expenditure areas (ca. 30) and expenditure functions (ca. 200)</a:t>
            </a:r>
          </a:p>
          <a:p>
            <a:pPr>
              <a:spcBef>
                <a:spcPts val="0"/>
              </a:spcBef>
            </a:pPr>
            <a:r>
              <a:rPr lang="en-US" sz="1700" smtClean="0">
                <a:latin typeface="Times New Roman" pitchFamily="18" charset="0"/>
                <a:cs typeface="Times New Roman" pitchFamily="18" charset="0"/>
              </a:rPr>
              <a:t>         -  Revenue estimations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mtClean="0">
                <a:latin typeface="Times New Roman" pitchFamily="18" charset="0"/>
                <a:cs typeface="Times New Roman" pitchFamily="18" charset="0"/>
              </a:rPr>
              <a:t>Fiscal Council</a:t>
            </a:r>
          </a:p>
          <a:p>
            <a:pPr>
              <a:spcBef>
                <a:spcPts val="0"/>
              </a:spcBef>
            </a:pPr>
            <a:r>
              <a:rPr lang="en-US" sz="1500" smtClean="0">
                <a:latin typeface="Times New Roman" pitchFamily="18" charset="0"/>
                <a:cs typeface="Times New Roman" pitchFamily="18" charset="0"/>
              </a:rPr>
              <a:t>          -  </a:t>
            </a:r>
            <a:r>
              <a:rPr lang="en-US" sz="1700" smtClean="0">
                <a:latin typeface="Times New Roman" pitchFamily="18" charset="0"/>
                <a:cs typeface="Times New Roman" pitchFamily="18" charset="0"/>
              </a:rPr>
              <a:t>Form an opinion as to whether the fiscal policy and fiscal strategy are in accordance with the principles</a:t>
            </a:r>
          </a:p>
          <a:p>
            <a:pPr>
              <a:spcBef>
                <a:spcPts val="0"/>
              </a:spcBef>
            </a:pPr>
            <a:r>
              <a:rPr lang="en-US" sz="1700" smtClean="0">
                <a:latin typeface="Times New Roman" pitchFamily="18" charset="0"/>
                <a:cs typeface="Times New Roman" pitchFamily="18" charset="0"/>
              </a:rPr>
              <a:t>         -  The opinions of the Fiscal Council shall be made public</a:t>
            </a:r>
            <a:endParaRPr lang="en-US" sz="17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1560" y="260648"/>
            <a:ext cx="7056784" cy="648071"/>
          </a:xfrm>
          <a:solidFill>
            <a:schemeClr val="accent1"/>
          </a:solidFill>
        </p:spPr>
        <p:txBody>
          <a:bodyPr/>
          <a:lstStyle/>
          <a:p>
            <a:r>
              <a:rPr lang="en-US" sz="3200" dirty="0" smtClean="0">
                <a:solidFill>
                  <a:schemeClr val="bg1"/>
                </a:solidFill>
              </a:rPr>
              <a:t>New Public Finance Act (PFA)</a:t>
            </a:r>
            <a:endParaRPr lang="is-IS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762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Text Box 2"/>
          <p:cNvSpPr txBox="1">
            <a:spLocks noChangeArrowheads="1"/>
          </p:cNvSpPr>
          <p:nvPr/>
        </p:nvSpPr>
        <p:spPr bwMode="auto">
          <a:xfrm>
            <a:off x="1196085" y="3242591"/>
            <a:ext cx="1881608" cy="2889021"/>
          </a:xfrm>
          <a:prstGeom prst="rect">
            <a:avLst/>
          </a:prstGeom>
          <a:gradFill>
            <a:gsLst>
              <a:gs pos="0">
                <a:schemeClr val="accent2">
                  <a:lumMod val="40000"/>
                  <a:lumOff val="60000"/>
                </a:schemeClr>
              </a:gs>
              <a:gs pos="39999">
                <a:schemeClr val="accent2">
                  <a:lumMod val="60000"/>
                  <a:lumOff val="40000"/>
                </a:schemeClr>
              </a:gs>
              <a:gs pos="70000">
                <a:schemeClr val="accent2">
                  <a:lumMod val="60000"/>
                  <a:lumOff val="40000"/>
                </a:schemeClr>
              </a:gs>
              <a:gs pos="100000">
                <a:schemeClr val="accent2">
                  <a:lumMod val="40000"/>
                  <a:lumOff val="60000"/>
                </a:schemeClr>
              </a:gs>
            </a:gsLst>
            <a:lin ang="5400000" scaled="0"/>
          </a:gradFill>
          <a:ln w="15875">
            <a:solidFill>
              <a:schemeClr val="tx2">
                <a:lumMod val="50000"/>
              </a:schemeClr>
            </a:solidFill>
            <a:miter lim="800000"/>
            <a:headEnd/>
            <a:tailEnd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1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Fiscal Policy of general government sector</a:t>
            </a:r>
            <a:endParaRPr lang="en-US" sz="11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is-IS" sz="1200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is-IS" sz="1200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is-IS" sz="1200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is-IS" sz="1200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is-IS" sz="1200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is-IS" sz="1200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is-IS" sz="1200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is-IS" sz="1200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is-IS" sz="1200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is-IS" sz="1200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is-IS" sz="1200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is-IS" sz="1200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is-IS" sz="1200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75" name="Straight Arrow Connector 74"/>
          <p:cNvCxnSpPr/>
          <p:nvPr/>
        </p:nvCxnSpPr>
        <p:spPr>
          <a:xfrm>
            <a:off x="539552" y="1427994"/>
            <a:ext cx="5976664" cy="10225"/>
          </a:xfrm>
          <a:prstGeom prst="straightConnector1">
            <a:avLst/>
          </a:prstGeom>
          <a:ln w="19050" cmpd="sng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 Box 1"/>
          <p:cNvSpPr txBox="1">
            <a:spLocks noChangeArrowheads="1"/>
          </p:cNvSpPr>
          <p:nvPr/>
        </p:nvSpPr>
        <p:spPr bwMode="auto">
          <a:xfrm>
            <a:off x="2127817" y="2563017"/>
            <a:ext cx="5136299" cy="310800"/>
          </a:xfrm>
          <a:prstGeom prst="rect">
            <a:avLst/>
          </a:prstGeom>
          <a:ln w="15875">
            <a:solidFill>
              <a:schemeClr val="tx2">
                <a:lumMod val="50000"/>
              </a:schemeClr>
            </a:solidFill>
            <a:miter lim="800000"/>
            <a:headEnd/>
            <a:tailEnd/>
          </a:ln>
        </p:spPr>
        <p:style>
          <a:lnRef idx="0">
            <a:scrgbClr r="0" g="0" b="0"/>
          </a:lnRef>
          <a:fillRef idx="1002">
            <a:schemeClr val="lt2"/>
          </a:fillRef>
          <a:effectRef idx="0">
            <a:scrgbClr r="0" g="0" b="0"/>
          </a:effectRef>
          <a:fontRef idx="major"/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300" b="1" dirty="0" smtClean="0">
                <a:latin typeface="Times New Roman" pitchFamily="18" charset="0"/>
                <a:cs typeface="Times New Roman" pitchFamily="18" charset="0"/>
              </a:rPr>
              <a:t>Fiscal Strategy Plan / Public sector finance / BCG finances</a:t>
            </a:r>
            <a:endParaRPr lang="en-US" sz="13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6230678" y="3250937"/>
            <a:ext cx="1998921" cy="2880675"/>
          </a:xfrm>
          <a:prstGeom prst="rect">
            <a:avLst/>
          </a:prstGeom>
          <a:solidFill>
            <a:srgbClr val="FFFFCC"/>
          </a:solidFill>
          <a:ln w="15875">
            <a:solidFill>
              <a:schemeClr val="tx2">
                <a:lumMod val="50000"/>
              </a:schemeClr>
            </a:solidFill>
            <a:miter lim="800000"/>
            <a:headEnd/>
            <a:tailEnd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1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BCG‘s policy on expenditure areas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is-IS" sz="1100" b="1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is-IS" sz="11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is-IS" sz="1100" b="1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is-IS" sz="11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is-IS" sz="1100" b="1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is-IS" sz="11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is-IS" sz="1100" b="1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is-IS" sz="11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is-IS" sz="1100" b="1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is-IS" sz="11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is-IS" sz="1100" b="1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is-IS" sz="11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is-IS" sz="1100" b="1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is-IS" sz="11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is-IS" sz="11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is-IS" sz="1100" dirty="0" smtClean="0">
              <a:latin typeface="Arial" pitchFamily="34" charset="0"/>
            </a:endParaRPr>
          </a:p>
        </p:txBody>
      </p:sp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1377422" y="3987857"/>
            <a:ext cx="1532201" cy="178997"/>
          </a:xfrm>
          <a:prstGeom prst="rect">
            <a:avLst/>
          </a:prstGeom>
          <a:gradFill>
            <a:gsLst>
              <a:gs pos="0">
                <a:srgbClr val="FFC000"/>
              </a:gs>
              <a:gs pos="80000">
                <a:srgbClr val="FFC000"/>
              </a:gs>
              <a:gs pos="100000">
                <a:srgbClr val="C00000"/>
              </a:gs>
            </a:gsLst>
            <a:lin ang="16200000" scaled="0"/>
          </a:gradFill>
          <a:ln w="15875">
            <a:solidFill>
              <a:schemeClr val="tx2">
                <a:lumMod val="50000"/>
              </a:schemeClr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Revenue and tax policy</a:t>
            </a:r>
            <a:endParaRPr kumimoji="0" lang="en-US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8" name="Text Box 9"/>
          <p:cNvSpPr txBox="1">
            <a:spLocks noChangeArrowheads="1"/>
          </p:cNvSpPr>
          <p:nvPr/>
        </p:nvSpPr>
        <p:spPr bwMode="auto">
          <a:xfrm>
            <a:off x="1377422" y="4211752"/>
            <a:ext cx="1532201" cy="227384"/>
          </a:xfrm>
          <a:prstGeom prst="rect">
            <a:avLst/>
          </a:prstGeom>
          <a:gradFill>
            <a:gsLst>
              <a:gs pos="0">
                <a:srgbClr val="FFC000"/>
              </a:gs>
              <a:gs pos="80000">
                <a:srgbClr val="FFC000"/>
              </a:gs>
              <a:gs pos="100000">
                <a:srgbClr val="C00000"/>
              </a:gs>
            </a:gsLst>
            <a:lin ang="16200000" scaled="0"/>
          </a:gradFill>
          <a:ln w="15875">
            <a:solidFill>
              <a:schemeClr val="tx2">
                <a:lumMod val="50000"/>
              </a:schemeClr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Employee and wage policies</a:t>
            </a:r>
            <a:endParaRPr kumimoji="0" lang="en-US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9" name="Text Box 14"/>
          <p:cNvSpPr txBox="1">
            <a:spLocks noChangeArrowheads="1"/>
          </p:cNvSpPr>
          <p:nvPr/>
        </p:nvSpPr>
        <p:spPr bwMode="auto">
          <a:xfrm>
            <a:off x="1398296" y="5464349"/>
            <a:ext cx="1511326" cy="216024"/>
          </a:xfrm>
          <a:prstGeom prst="rect">
            <a:avLst/>
          </a:prstGeom>
          <a:gradFill>
            <a:gsLst>
              <a:gs pos="0">
                <a:srgbClr val="FFC000"/>
              </a:gs>
              <a:gs pos="80000">
                <a:srgbClr val="FFC000"/>
              </a:gs>
              <a:gs pos="100000">
                <a:srgbClr val="C00000"/>
              </a:gs>
            </a:gsLst>
            <a:lin ang="16200000" scaled="0"/>
          </a:gradFill>
          <a:ln w="15875">
            <a:solidFill>
              <a:schemeClr val="tx2">
                <a:lumMod val="50000"/>
              </a:schemeClr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s-IS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Fj</a:t>
            </a:r>
            <a:r>
              <a:rPr kumimoji="0" lang="is-IS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á</a:t>
            </a:r>
            <a:r>
              <a:rPr kumimoji="0" lang="is-IS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rm</a:t>
            </a:r>
            <a:r>
              <a:rPr kumimoji="0" lang="is-IS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ö</a:t>
            </a:r>
            <a:r>
              <a:rPr kumimoji="0" lang="is-IS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gnunarstefna</a:t>
            </a:r>
            <a:endParaRPr kumimoji="0" lang="is-IS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" name="Text Box 10"/>
          <p:cNvSpPr txBox="1">
            <a:spLocks noChangeArrowheads="1"/>
          </p:cNvSpPr>
          <p:nvPr/>
        </p:nvSpPr>
        <p:spPr bwMode="auto">
          <a:xfrm>
            <a:off x="1379227" y="4481591"/>
            <a:ext cx="1553792" cy="216024"/>
          </a:xfrm>
          <a:prstGeom prst="rect">
            <a:avLst/>
          </a:prstGeom>
          <a:gradFill>
            <a:gsLst>
              <a:gs pos="0">
                <a:srgbClr val="FFC000"/>
              </a:gs>
              <a:gs pos="80000">
                <a:srgbClr val="FFC000"/>
              </a:gs>
              <a:gs pos="100000">
                <a:srgbClr val="C00000"/>
              </a:gs>
            </a:gsLst>
            <a:lin ang="16200000" scaled="0"/>
          </a:gradFill>
          <a:ln w="15875">
            <a:solidFill>
              <a:schemeClr val="tx2">
                <a:lumMod val="50000"/>
              </a:schemeClr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Subsidies; corporate support</a:t>
            </a:r>
            <a:endParaRPr kumimoji="0" lang="en-US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1" name="Text Box 11"/>
          <p:cNvSpPr txBox="1">
            <a:spLocks noChangeArrowheads="1"/>
          </p:cNvSpPr>
          <p:nvPr/>
        </p:nvSpPr>
        <p:spPr bwMode="auto">
          <a:xfrm>
            <a:off x="1377421" y="4757701"/>
            <a:ext cx="1548785" cy="195213"/>
          </a:xfrm>
          <a:prstGeom prst="rect">
            <a:avLst/>
          </a:prstGeom>
          <a:gradFill>
            <a:gsLst>
              <a:gs pos="0">
                <a:srgbClr val="FFC000"/>
              </a:gs>
              <a:gs pos="80000">
                <a:srgbClr val="FFC000"/>
              </a:gs>
              <a:gs pos="100000">
                <a:srgbClr val="C00000"/>
              </a:gs>
            </a:gsLst>
            <a:lin ang="16200000" scaled="0"/>
          </a:gradFill>
          <a:ln w="15875">
            <a:solidFill>
              <a:schemeClr val="tx2">
                <a:lumMod val="50000"/>
              </a:schemeClr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Benefits, households</a:t>
            </a:r>
            <a:r>
              <a:rPr kumimoji="0" lang="en-US" sz="9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support</a:t>
            </a:r>
            <a:endParaRPr kumimoji="0" lang="en-US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2" name="Text Box 12"/>
          <p:cNvSpPr txBox="1">
            <a:spLocks noChangeArrowheads="1"/>
          </p:cNvSpPr>
          <p:nvPr/>
        </p:nvSpPr>
        <p:spPr bwMode="auto">
          <a:xfrm>
            <a:off x="1377422" y="4992177"/>
            <a:ext cx="1576565" cy="215956"/>
          </a:xfrm>
          <a:prstGeom prst="rect">
            <a:avLst/>
          </a:prstGeom>
          <a:gradFill>
            <a:gsLst>
              <a:gs pos="0">
                <a:srgbClr val="FFC000"/>
              </a:gs>
              <a:gs pos="80000">
                <a:srgbClr val="FFC000"/>
              </a:gs>
              <a:gs pos="100000">
                <a:srgbClr val="C00000"/>
              </a:gs>
            </a:gsLst>
            <a:lin ang="16200000" scaled="0"/>
          </a:gradFill>
          <a:ln w="15875">
            <a:solidFill>
              <a:schemeClr val="tx2">
                <a:lumMod val="50000"/>
              </a:schemeClr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Grants; LGs</a:t>
            </a:r>
            <a:r>
              <a:rPr kumimoji="0" lang="en-US" sz="9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&amp;</a:t>
            </a: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foreign support</a:t>
            </a:r>
            <a:endParaRPr kumimoji="0" lang="en-US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3" name="Text Box 13"/>
          <p:cNvSpPr txBox="1">
            <a:spLocks noChangeArrowheads="1"/>
          </p:cNvSpPr>
          <p:nvPr/>
        </p:nvSpPr>
        <p:spPr bwMode="auto">
          <a:xfrm>
            <a:off x="1398295" y="5208133"/>
            <a:ext cx="1527911" cy="231527"/>
          </a:xfrm>
          <a:prstGeom prst="rect">
            <a:avLst/>
          </a:prstGeom>
          <a:gradFill>
            <a:gsLst>
              <a:gs pos="0">
                <a:srgbClr val="FFC000"/>
              </a:gs>
              <a:gs pos="80000">
                <a:srgbClr val="FFC000"/>
              </a:gs>
              <a:gs pos="100000">
                <a:srgbClr val="C00000"/>
              </a:gs>
            </a:gsLst>
            <a:lin ang="16200000" scaled="0"/>
          </a:gradFill>
          <a:ln w="15875">
            <a:solidFill>
              <a:schemeClr val="tx2">
                <a:lumMod val="50000"/>
              </a:schemeClr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Investment policy</a:t>
            </a:r>
            <a:endParaRPr kumimoji="0" lang="en-US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5" name="Text Box 27"/>
          <p:cNvSpPr txBox="1">
            <a:spLocks noChangeArrowheads="1"/>
          </p:cNvSpPr>
          <p:nvPr/>
        </p:nvSpPr>
        <p:spPr bwMode="auto">
          <a:xfrm>
            <a:off x="6606290" y="3695446"/>
            <a:ext cx="1435396" cy="176562"/>
          </a:xfrm>
          <a:prstGeom prst="rect">
            <a:avLst/>
          </a:prstGeom>
          <a:gradFill>
            <a:gsLst>
              <a:gs pos="0">
                <a:schemeClr val="bg2">
                  <a:lumMod val="50000"/>
                </a:schemeClr>
              </a:gs>
              <a:gs pos="80000">
                <a:srgbClr val="00B050"/>
              </a:gs>
              <a:gs pos="100000">
                <a:srgbClr val="00B050"/>
              </a:gs>
            </a:gsLst>
            <a:lin ang="16200000" scaled="0"/>
          </a:gradFill>
          <a:ln w="15875">
            <a:solidFill>
              <a:schemeClr val="tx2">
                <a:lumMod val="50000"/>
              </a:schemeClr>
            </a:solidFill>
            <a:miter lim="800000"/>
            <a:headEnd/>
            <a:tailEnd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s-IS" sz="900" b="1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Public</a:t>
            </a:r>
            <a:r>
              <a:rPr kumimoji="0" lang="is-IS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order and </a:t>
            </a:r>
            <a:r>
              <a:rPr kumimoji="0" lang="is-IS" sz="900" b="1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safety</a:t>
            </a:r>
            <a:endParaRPr kumimoji="0" lang="is-IS" sz="9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</a:endParaRPr>
          </a:p>
        </p:txBody>
      </p:sp>
      <p:sp>
        <p:nvSpPr>
          <p:cNvPr id="16" name="Text Box 28"/>
          <p:cNvSpPr txBox="1">
            <a:spLocks noChangeArrowheads="1"/>
          </p:cNvSpPr>
          <p:nvPr/>
        </p:nvSpPr>
        <p:spPr bwMode="auto">
          <a:xfrm>
            <a:off x="6606290" y="3872008"/>
            <a:ext cx="1435397" cy="216024"/>
          </a:xfrm>
          <a:prstGeom prst="rect">
            <a:avLst/>
          </a:prstGeom>
          <a:gradFill>
            <a:gsLst>
              <a:gs pos="0">
                <a:schemeClr val="bg2">
                  <a:lumMod val="50000"/>
                </a:schemeClr>
              </a:gs>
              <a:gs pos="80000">
                <a:srgbClr val="00B050"/>
              </a:gs>
              <a:gs pos="100000">
                <a:srgbClr val="00B050"/>
              </a:gs>
            </a:gsLst>
            <a:lin ang="16200000" scaled="0"/>
          </a:gradFill>
          <a:ln w="15875">
            <a:solidFill>
              <a:schemeClr val="tx2">
                <a:lumMod val="50000"/>
              </a:schemeClr>
            </a:solidFill>
            <a:miter lim="800000"/>
            <a:headEnd/>
            <a:tailEnd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Education </a:t>
            </a:r>
            <a:endParaRPr kumimoji="0" lang="en-US" sz="9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</a:endParaRPr>
          </a:p>
        </p:txBody>
      </p:sp>
      <p:sp>
        <p:nvSpPr>
          <p:cNvPr id="37" name="Text Box 16"/>
          <p:cNvSpPr txBox="1">
            <a:spLocks noChangeArrowheads="1"/>
          </p:cNvSpPr>
          <p:nvPr/>
        </p:nvSpPr>
        <p:spPr bwMode="auto">
          <a:xfrm>
            <a:off x="1297172" y="5757148"/>
            <a:ext cx="1656815" cy="216024"/>
          </a:xfrm>
          <a:prstGeom prst="rect">
            <a:avLst/>
          </a:prstGeom>
          <a:solidFill>
            <a:srgbClr val="C00000"/>
          </a:solidFill>
          <a:ln w="15875">
            <a:solidFill>
              <a:schemeClr val="tx2">
                <a:lumMod val="50000"/>
              </a:schemeClr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Finance</a:t>
            </a:r>
            <a:r>
              <a:rPr lang="en-US" sz="900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and debt policy</a:t>
            </a:r>
            <a:endParaRPr kumimoji="0" lang="en-US" sz="9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6714350" y="4095016"/>
            <a:ext cx="1219275" cy="143676"/>
          </a:xfrm>
          <a:prstGeom prst="rect">
            <a:avLst/>
          </a:prstGeom>
          <a:gradFill>
            <a:gsLst>
              <a:gs pos="0">
                <a:srgbClr val="FFFF00"/>
              </a:gs>
              <a:gs pos="72000">
                <a:srgbClr val="FFFF00"/>
              </a:gs>
              <a:gs pos="100000">
                <a:srgbClr val="92D050"/>
              </a:gs>
            </a:gsLst>
            <a:lin ang="16200000" scaled="0"/>
          </a:gradFill>
          <a:ln w="15875">
            <a:solidFill>
              <a:schemeClr val="tx2">
                <a:lumMod val="50000"/>
              </a:schemeClr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Tertiary education</a:t>
            </a:r>
            <a:endParaRPr lang="en-US" sz="9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6714350" y="4238692"/>
            <a:ext cx="1219275" cy="200444"/>
          </a:xfrm>
          <a:prstGeom prst="rect">
            <a:avLst/>
          </a:prstGeom>
          <a:solidFill>
            <a:srgbClr val="FFFF00"/>
          </a:solidFill>
          <a:ln w="15875">
            <a:solidFill>
              <a:schemeClr val="tx2">
                <a:lumMod val="50000"/>
              </a:schemeClr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Secondary education</a:t>
            </a:r>
            <a:endParaRPr lang="en-US" sz="9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6714350" y="4453753"/>
            <a:ext cx="1219274" cy="193132"/>
          </a:xfrm>
          <a:prstGeom prst="rect">
            <a:avLst/>
          </a:prstGeom>
          <a:solidFill>
            <a:srgbClr val="FFFF00"/>
          </a:solidFill>
          <a:ln w="15875">
            <a:solidFill>
              <a:schemeClr val="tx2">
                <a:lumMod val="50000"/>
              </a:schemeClr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Other education</a:t>
            </a:r>
            <a:endParaRPr lang="en-US" sz="9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9" name="Rectangle 118"/>
          <p:cNvSpPr/>
          <p:nvPr/>
        </p:nvSpPr>
        <p:spPr>
          <a:xfrm>
            <a:off x="6606290" y="5603599"/>
            <a:ext cx="1435398" cy="153549"/>
          </a:xfrm>
          <a:prstGeom prst="rect">
            <a:avLst/>
          </a:prstGeom>
          <a:gradFill>
            <a:gsLst>
              <a:gs pos="0">
                <a:schemeClr val="bg2">
                  <a:lumMod val="50000"/>
                </a:schemeClr>
              </a:gs>
              <a:gs pos="80000">
                <a:srgbClr val="00B050"/>
              </a:gs>
              <a:gs pos="100000">
                <a:srgbClr val="00B050"/>
              </a:gs>
            </a:gsLst>
            <a:lin ang="16200000" scaled="0"/>
          </a:gradFill>
          <a:ln w="158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Social protection</a:t>
            </a:r>
            <a:endParaRPr kumimoji="0" lang="en-US" sz="9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0" name="Rectangle 119"/>
          <p:cNvSpPr/>
          <p:nvPr/>
        </p:nvSpPr>
        <p:spPr>
          <a:xfrm>
            <a:off x="6606290" y="5757148"/>
            <a:ext cx="1435400" cy="163651"/>
          </a:xfrm>
          <a:prstGeom prst="rect">
            <a:avLst/>
          </a:prstGeom>
          <a:gradFill>
            <a:gsLst>
              <a:gs pos="0">
                <a:schemeClr val="bg2">
                  <a:lumMod val="50000"/>
                </a:schemeClr>
              </a:gs>
              <a:gs pos="80000">
                <a:srgbClr val="00B050"/>
              </a:gs>
              <a:gs pos="100000">
                <a:srgbClr val="00B050"/>
              </a:gs>
            </a:gsLst>
            <a:lin ang="16200000" scaled="0"/>
          </a:gradFill>
          <a:ln w="158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Environmental </a:t>
            </a:r>
            <a:r>
              <a:rPr kumimoji="0" lang="en-US" sz="900" b="1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prot.</a:t>
            </a:r>
            <a:endParaRPr kumimoji="0" lang="en-US" sz="9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8032427"/>
            <a:ext cx="2133600" cy="365125"/>
          </a:xfrm>
          <a:ln w="15875">
            <a:noFill/>
          </a:ln>
        </p:spPr>
        <p:txBody>
          <a:bodyPr/>
          <a:lstStyle/>
          <a:p>
            <a:fld id="{E60F38F2-D565-43AC-8E89-FA48BE847546}" type="datetime1">
              <a:rPr lang="is-IS" smtClean="0"/>
              <a:pPr/>
              <a:t>22.4.2015</a:t>
            </a:fld>
            <a:endParaRPr lang="is-IS"/>
          </a:p>
        </p:txBody>
      </p:sp>
      <p:sp>
        <p:nvSpPr>
          <p:cNvPr id="60" name="Text Box 8"/>
          <p:cNvSpPr txBox="1">
            <a:spLocks noChangeArrowheads="1"/>
          </p:cNvSpPr>
          <p:nvPr/>
        </p:nvSpPr>
        <p:spPr bwMode="auto">
          <a:xfrm>
            <a:off x="1297172" y="3739191"/>
            <a:ext cx="1656815" cy="198911"/>
          </a:xfrm>
          <a:prstGeom prst="rect">
            <a:avLst/>
          </a:prstGeom>
          <a:solidFill>
            <a:srgbClr val="C00000"/>
          </a:solidFill>
          <a:ln w="15875">
            <a:solidFill>
              <a:schemeClr val="tx2">
                <a:lumMod val="50000"/>
              </a:schemeClr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Fiscal</a:t>
            </a:r>
            <a:r>
              <a:rPr kumimoji="0" lang="en-US" sz="900" b="1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 balances</a:t>
            </a:r>
            <a:endParaRPr kumimoji="0" lang="en-US" sz="9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926207" y="156830"/>
            <a:ext cx="3120347" cy="369332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1002">
            <a:schemeClr val="lt2"/>
          </a:fillRef>
          <a:effectRef idx="0">
            <a:scrgbClr r="0" g="0" b="0"/>
          </a:effectRef>
          <a:fontRef idx="major"/>
        </p:style>
        <p:txBody>
          <a:bodyPr wrap="square" rtlCol="0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is-IS" cap="all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Hugmyndafræðin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381924" y="677427"/>
            <a:ext cx="8294532" cy="27699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tx1"/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The Policy is based on following principles: (1) </a:t>
            </a:r>
            <a:r>
              <a:rPr lang="en-US" sz="1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substanability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, (2) </a:t>
            </a:r>
            <a:r>
              <a:rPr lang="en-US" sz="1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stability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, (3) prudence, (4) predicability and (5) transparency</a:t>
            </a:r>
            <a:endParaRPr lang="en-US" sz="12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62" name="Straight Arrow Connector 61"/>
          <p:cNvCxnSpPr>
            <a:endCxn id="78" idx="1"/>
          </p:cNvCxnSpPr>
          <p:nvPr/>
        </p:nvCxnSpPr>
        <p:spPr>
          <a:xfrm>
            <a:off x="539552" y="1800535"/>
            <a:ext cx="1944216" cy="0"/>
          </a:xfrm>
          <a:prstGeom prst="straightConnector1">
            <a:avLst/>
          </a:prstGeom>
          <a:ln w="19050" cmpd="sng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TextBox 77"/>
          <p:cNvSpPr txBox="1"/>
          <p:nvPr/>
        </p:nvSpPr>
        <p:spPr>
          <a:xfrm>
            <a:off x="2483768" y="1662035"/>
            <a:ext cx="39604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Statement of Fiscal Policy</a:t>
            </a:r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 – fiscal balances and debt</a:t>
            </a:r>
            <a:endParaRPr lang="en-US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6702669" y="1102156"/>
            <a:ext cx="1526930" cy="900246"/>
          </a:xfrm>
          <a:prstGeom prst="rect">
            <a:avLst/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22000">
                <a:schemeClr val="accent1">
                  <a:lumMod val="40000"/>
                  <a:lumOff val="60000"/>
                </a:schemeClr>
              </a:gs>
              <a:gs pos="100000">
                <a:schemeClr val="tx2">
                  <a:lumMod val="40000"/>
                  <a:lumOff val="60000"/>
                </a:schemeClr>
              </a:gs>
            </a:gsLst>
            <a:lin ang="16200000" scaled="0"/>
          </a:gradFill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square" rtlCol="0">
            <a:spAutoFit/>
          </a:bodyPr>
          <a:lstStyle/>
          <a:p>
            <a:r>
              <a:rPr lang="en-US" sz="105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Health,</a:t>
            </a:r>
          </a:p>
          <a:p>
            <a:r>
              <a:rPr lang="en-US" sz="105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Old age,</a:t>
            </a:r>
          </a:p>
          <a:p>
            <a:r>
              <a:rPr lang="en-US" sz="105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Environmental issues,</a:t>
            </a:r>
          </a:p>
          <a:p>
            <a:r>
              <a:rPr lang="en-US" sz="105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Education,</a:t>
            </a:r>
          </a:p>
          <a:p>
            <a:r>
              <a:rPr lang="en-US" sz="105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Liabilities, </a:t>
            </a:r>
            <a:r>
              <a:rPr lang="en-US" sz="1050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etc</a:t>
            </a:r>
            <a:endParaRPr lang="en-US" sz="105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77692" y="1315109"/>
            <a:ext cx="2006373" cy="246221"/>
          </a:xfrm>
          <a:prstGeom prst="rect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Times New Roman" pitchFamily="18" charset="0"/>
                <a:cs typeface="Times New Roman" pitchFamily="18" charset="0"/>
              </a:rPr>
              <a:t>30 years/ underlying analysis</a:t>
            </a:r>
            <a:endParaRPr lang="en-US" sz="1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1222583" y="1664593"/>
            <a:ext cx="568691" cy="246221"/>
          </a:xfrm>
          <a:prstGeom prst="rect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r>
              <a:rPr lang="is-IS" sz="1000" b="1" dirty="0" smtClean="0">
                <a:latin typeface="Times New Roman" pitchFamily="18" charset="0"/>
                <a:cs typeface="Times New Roman" pitchFamily="18" charset="0"/>
              </a:rPr>
              <a:t>5 </a:t>
            </a:r>
            <a:r>
              <a:rPr lang="en-US" sz="1000" b="1" dirty="0" smtClean="0">
                <a:latin typeface="Times New Roman" pitchFamily="18" charset="0"/>
                <a:cs typeface="Times New Roman" pitchFamily="18" charset="0"/>
              </a:rPr>
              <a:t>years</a:t>
            </a:r>
            <a:endParaRPr lang="en-US" sz="1000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68" name="Straight Arrow Connector 67"/>
          <p:cNvCxnSpPr/>
          <p:nvPr/>
        </p:nvCxnSpPr>
        <p:spPr>
          <a:xfrm>
            <a:off x="530090" y="2123055"/>
            <a:ext cx="1953678" cy="0"/>
          </a:xfrm>
          <a:prstGeom prst="straightConnector1">
            <a:avLst/>
          </a:prstGeom>
          <a:ln w="19050" cmpd="sng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TextBox 69"/>
          <p:cNvSpPr txBox="1"/>
          <p:nvPr/>
        </p:nvSpPr>
        <p:spPr>
          <a:xfrm>
            <a:off x="1227315" y="2002402"/>
            <a:ext cx="568690" cy="246221"/>
          </a:xfrm>
          <a:prstGeom prst="rect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r>
              <a:rPr lang="is-IS" sz="1000" b="1" dirty="0" smtClean="0">
                <a:latin typeface="Times New Roman" pitchFamily="18" charset="0"/>
                <a:cs typeface="Times New Roman" pitchFamily="18" charset="0"/>
              </a:rPr>
              <a:t>5 </a:t>
            </a:r>
            <a:r>
              <a:rPr lang="en-US" sz="1000" b="1" dirty="0" smtClean="0">
                <a:latin typeface="Times New Roman" pitchFamily="18" charset="0"/>
                <a:cs typeface="Times New Roman" pitchFamily="18" charset="0"/>
              </a:rPr>
              <a:t>years</a:t>
            </a:r>
            <a:endParaRPr lang="en-US" sz="1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2475628" y="1967813"/>
            <a:ext cx="44191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Fiscal Strategy Plan</a:t>
            </a:r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 – Fiscal policy and expenditure plans</a:t>
            </a:r>
            <a:endParaRPr lang="en-US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7" name="Rectangle 76"/>
          <p:cNvSpPr/>
          <p:nvPr/>
        </p:nvSpPr>
        <p:spPr>
          <a:xfrm>
            <a:off x="6606290" y="4650292"/>
            <a:ext cx="1435397" cy="230784"/>
          </a:xfrm>
          <a:prstGeom prst="rect">
            <a:avLst/>
          </a:prstGeom>
          <a:gradFill>
            <a:gsLst>
              <a:gs pos="0">
                <a:schemeClr val="bg2">
                  <a:lumMod val="50000"/>
                </a:schemeClr>
              </a:gs>
              <a:gs pos="80000">
                <a:srgbClr val="00B050"/>
              </a:gs>
              <a:gs pos="100000">
                <a:srgbClr val="00B050"/>
              </a:gs>
            </a:gsLst>
            <a:lin ang="16200000" scaled="0"/>
          </a:gradFill>
          <a:ln w="15875">
            <a:solidFill>
              <a:schemeClr val="tx2">
                <a:lumMod val="50000"/>
              </a:schemeClr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Health</a:t>
            </a:r>
            <a:endParaRPr kumimoji="0" lang="en-US" sz="9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9" name="Rectangle 78"/>
          <p:cNvSpPr/>
          <p:nvPr/>
        </p:nvSpPr>
        <p:spPr>
          <a:xfrm>
            <a:off x="6714350" y="5459923"/>
            <a:ext cx="1219275" cy="143676"/>
          </a:xfrm>
          <a:prstGeom prst="rect">
            <a:avLst/>
          </a:prstGeom>
          <a:gradFill>
            <a:gsLst>
              <a:gs pos="0">
                <a:srgbClr val="FFFF00"/>
              </a:gs>
              <a:gs pos="72000">
                <a:srgbClr val="FFFF00"/>
              </a:gs>
              <a:gs pos="100000">
                <a:srgbClr val="92D050"/>
              </a:gs>
            </a:gsLst>
            <a:lin ang="16200000" scaled="0"/>
          </a:gradFill>
          <a:ln w="15875">
            <a:solidFill>
              <a:schemeClr val="tx2">
                <a:lumMod val="50000"/>
              </a:schemeClr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Management &amp; </a:t>
            </a:r>
            <a:r>
              <a:rPr lang="en-US" sz="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surv</a:t>
            </a:r>
            <a:r>
              <a:rPr lang="is-IS" sz="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is-IS" sz="9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0" name="Rectangle 79"/>
          <p:cNvSpPr/>
          <p:nvPr/>
        </p:nvSpPr>
        <p:spPr>
          <a:xfrm>
            <a:off x="6714350" y="5312104"/>
            <a:ext cx="1219275" cy="143676"/>
          </a:xfrm>
          <a:prstGeom prst="rect">
            <a:avLst/>
          </a:prstGeom>
          <a:gradFill>
            <a:gsLst>
              <a:gs pos="0">
                <a:srgbClr val="FFFF00"/>
              </a:gs>
              <a:gs pos="72000">
                <a:srgbClr val="FFFF00"/>
              </a:gs>
              <a:gs pos="100000">
                <a:srgbClr val="92D050"/>
              </a:gs>
            </a:gsLst>
            <a:lin ang="16200000" scaled="0"/>
          </a:gradFill>
          <a:ln w="15875">
            <a:solidFill>
              <a:schemeClr val="tx2">
                <a:lumMod val="50000"/>
              </a:schemeClr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Nursing homes</a:t>
            </a:r>
            <a:endParaRPr lang="en-US" sz="9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1" name="Rectangle 80"/>
          <p:cNvSpPr/>
          <p:nvPr/>
        </p:nvSpPr>
        <p:spPr>
          <a:xfrm>
            <a:off x="6714350" y="5168428"/>
            <a:ext cx="1219275" cy="143676"/>
          </a:xfrm>
          <a:prstGeom prst="rect">
            <a:avLst/>
          </a:prstGeom>
          <a:gradFill>
            <a:gsLst>
              <a:gs pos="0">
                <a:srgbClr val="FFFF00"/>
              </a:gs>
              <a:gs pos="72000">
                <a:srgbClr val="FFFF00"/>
              </a:gs>
              <a:gs pos="100000">
                <a:srgbClr val="92D050"/>
              </a:gs>
            </a:gsLst>
            <a:lin ang="16200000" scaled="0"/>
          </a:gradFill>
          <a:ln w="15875">
            <a:solidFill>
              <a:schemeClr val="tx2">
                <a:lumMod val="50000"/>
              </a:schemeClr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Hospital services</a:t>
            </a:r>
            <a:endParaRPr lang="en-US" sz="9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2" name="Rectangle 81"/>
          <p:cNvSpPr/>
          <p:nvPr/>
        </p:nvSpPr>
        <p:spPr>
          <a:xfrm>
            <a:off x="6714350" y="5024752"/>
            <a:ext cx="1219275" cy="143676"/>
          </a:xfrm>
          <a:prstGeom prst="rect">
            <a:avLst/>
          </a:prstGeom>
          <a:gradFill>
            <a:gsLst>
              <a:gs pos="0">
                <a:srgbClr val="FFFF00"/>
              </a:gs>
              <a:gs pos="72000">
                <a:srgbClr val="FFFF00"/>
              </a:gs>
              <a:gs pos="100000">
                <a:srgbClr val="92D050"/>
              </a:gs>
            </a:gsLst>
            <a:lin ang="16200000" scaled="0"/>
          </a:gradFill>
          <a:ln w="15875">
            <a:solidFill>
              <a:schemeClr val="tx2">
                <a:lumMod val="50000"/>
              </a:schemeClr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Outpatient services</a:t>
            </a:r>
            <a:endParaRPr lang="en-US" sz="9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3" name="Rectangle 82"/>
          <p:cNvSpPr/>
          <p:nvPr/>
        </p:nvSpPr>
        <p:spPr>
          <a:xfrm>
            <a:off x="6714349" y="4881076"/>
            <a:ext cx="1219275" cy="143676"/>
          </a:xfrm>
          <a:prstGeom prst="rect">
            <a:avLst/>
          </a:prstGeom>
          <a:gradFill>
            <a:gsLst>
              <a:gs pos="0">
                <a:srgbClr val="FFFF00"/>
              </a:gs>
              <a:gs pos="72000">
                <a:srgbClr val="FFFF00"/>
              </a:gs>
              <a:gs pos="100000">
                <a:srgbClr val="92D050"/>
              </a:gs>
            </a:gsLst>
            <a:lin ang="16200000" scaled="0"/>
          </a:gradFill>
          <a:ln w="15875">
            <a:solidFill>
              <a:schemeClr val="tx2">
                <a:lumMod val="50000"/>
              </a:schemeClr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Medical products</a:t>
            </a:r>
            <a:endParaRPr lang="en-US" sz="9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6" name="Text Box 2"/>
          <p:cNvSpPr txBox="1">
            <a:spLocks noChangeArrowheads="1"/>
          </p:cNvSpPr>
          <p:nvPr/>
        </p:nvSpPr>
        <p:spPr bwMode="auto">
          <a:xfrm>
            <a:off x="3703674" y="3250937"/>
            <a:ext cx="1998921" cy="2880675"/>
          </a:xfrm>
          <a:prstGeom prst="rect">
            <a:avLst/>
          </a:prstGeom>
          <a:gradFill>
            <a:gsLst>
              <a:gs pos="0">
                <a:schemeClr val="accent4">
                  <a:lumMod val="75000"/>
                </a:schemeClr>
              </a:gs>
              <a:gs pos="22000">
                <a:schemeClr val="accent4">
                  <a:lumMod val="60000"/>
                  <a:lumOff val="40000"/>
                </a:schemeClr>
              </a:gs>
              <a:gs pos="100000">
                <a:schemeClr val="accent4">
                  <a:lumMod val="40000"/>
                  <a:lumOff val="60000"/>
                </a:schemeClr>
              </a:gs>
            </a:gsLst>
            <a:lin ang="16200000" scaled="0"/>
          </a:gradFill>
          <a:ln w="15875">
            <a:solidFill>
              <a:schemeClr val="tx2">
                <a:lumMod val="50000"/>
              </a:schemeClr>
            </a:solidFill>
            <a:miter lim="800000"/>
            <a:headEnd/>
            <a:tailEnd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1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The Policy of the Public Corporations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is-IS" sz="1100" b="1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is-IS" sz="11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is-IS" sz="1100" b="1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is-IS" sz="11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is-IS" sz="1100" b="1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is-IS" sz="11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is-IS" sz="1100" b="1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is-IS" sz="11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is-IS" sz="1100" b="1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is-IS" sz="11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is-IS" sz="1100" b="1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is-IS" sz="11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is-IS" sz="1100" b="1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is-IS" sz="11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is-IS" sz="1100" dirty="0" smtClean="0">
              <a:latin typeface="Arial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3926958" y="3832016"/>
            <a:ext cx="1594884" cy="1954381"/>
          </a:xfrm>
          <a:prstGeom prst="rect">
            <a:avLst/>
          </a:prstGeom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80000">
                <a:schemeClr val="tx2">
                  <a:lumMod val="40000"/>
                  <a:lumOff val="6000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16200000" scaled="0"/>
          </a:gradFill>
        </p:spPr>
        <p:txBody>
          <a:bodyPr wrap="square" rtlCol="0">
            <a:spAutoFit/>
          </a:bodyPr>
          <a:lstStyle/>
          <a:p>
            <a:r>
              <a:rPr lang="en-US" sz="1100" b="1" i="1" dirty="0" smtClean="0">
                <a:latin typeface="Times New Roman" pitchFamily="18" charset="0"/>
                <a:cs typeface="Times New Roman" pitchFamily="18" charset="0"/>
              </a:rPr>
              <a:t>Key indicators:</a:t>
            </a:r>
          </a:p>
          <a:p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Revenue,</a:t>
            </a:r>
          </a:p>
          <a:p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Expense</a:t>
            </a:r>
          </a:p>
          <a:p>
            <a:r>
              <a:rPr lang="en-US" sz="1100" b="1" dirty="0" smtClean="0">
                <a:latin typeface="Times New Roman" pitchFamily="18" charset="0"/>
                <a:cs typeface="Times New Roman" pitchFamily="18" charset="0"/>
              </a:rPr>
              <a:t>Operating balance</a:t>
            </a:r>
          </a:p>
          <a:p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Investment</a:t>
            </a:r>
          </a:p>
          <a:p>
            <a:r>
              <a:rPr lang="en-US" sz="1100" b="1" dirty="0" smtClean="0">
                <a:latin typeface="Times New Roman" pitchFamily="18" charset="0"/>
                <a:cs typeface="Times New Roman" pitchFamily="18" charset="0"/>
              </a:rPr>
              <a:t>Net lending/borrowing</a:t>
            </a:r>
          </a:p>
          <a:p>
            <a:endParaRPr lang="en-US" sz="11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Nonfinancial assets</a:t>
            </a:r>
          </a:p>
          <a:p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Financial assets</a:t>
            </a:r>
          </a:p>
          <a:p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Liabilities</a:t>
            </a:r>
          </a:p>
          <a:p>
            <a:r>
              <a:rPr lang="en-US" sz="1100" b="1" dirty="0" smtClean="0">
                <a:latin typeface="Times New Roman" pitchFamily="18" charset="0"/>
                <a:cs typeface="Times New Roman" pitchFamily="18" charset="0"/>
              </a:rPr>
              <a:t>Net worth</a:t>
            </a:r>
          </a:p>
        </p:txBody>
      </p:sp>
      <p:cxnSp>
        <p:nvCxnSpPr>
          <p:cNvPr id="56" name="Straight Connector 55"/>
          <p:cNvCxnSpPr/>
          <p:nvPr/>
        </p:nvCxnSpPr>
        <p:spPr>
          <a:xfrm>
            <a:off x="2127817" y="3050241"/>
            <a:ext cx="5114805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Arrow Connector 73"/>
          <p:cNvCxnSpPr>
            <a:endCxn id="86" idx="0"/>
          </p:cNvCxnSpPr>
          <p:nvPr/>
        </p:nvCxnSpPr>
        <p:spPr>
          <a:xfrm>
            <a:off x="4703134" y="2873817"/>
            <a:ext cx="1" cy="377120"/>
          </a:xfrm>
          <a:prstGeom prst="straightConnector1">
            <a:avLst/>
          </a:prstGeom>
          <a:ln w="19050">
            <a:headEnd type="none" w="sm" len="sm"/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Arrow Connector 93"/>
          <p:cNvCxnSpPr/>
          <p:nvPr/>
        </p:nvCxnSpPr>
        <p:spPr>
          <a:xfrm>
            <a:off x="7264113" y="3072809"/>
            <a:ext cx="1" cy="169782"/>
          </a:xfrm>
          <a:prstGeom prst="straightConnector1">
            <a:avLst/>
          </a:prstGeom>
          <a:ln w="19050">
            <a:headEnd type="none" w="sm" len="sm"/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traight Arrow Connector 94"/>
          <p:cNvCxnSpPr/>
          <p:nvPr/>
        </p:nvCxnSpPr>
        <p:spPr>
          <a:xfrm>
            <a:off x="2149310" y="3072809"/>
            <a:ext cx="1" cy="169782"/>
          </a:xfrm>
          <a:prstGeom prst="straightConnector1">
            <a:avLst/>
          </a:prstGeom>
          <a:ln w="19050">
            <a:headEnd type="none" w="sm" len="sm"/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5-Point Star 13">
            <a:hlinkClick r:id="" action="ppaction://noaction"/>
          </p:cNvPr>
          <p:cNvSpPr/>
          <p:nvPr/>
        </p:nvSpPr>
        <p:spPr>
          <a:xfrm>
            <a:off x="2001341" y="6347637"/>
            <a:ext cx="218126" cy="191386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s-IS"/>
          </a:p>
        </p:txBody>
      </p:sp>
      <p:sp>
        <p:nvSpPr>
          <p:cNvPr id="17" name="5-Point Star 16">
            <a:hlinkClick r:id="" action="ppaction://noaction"/>
          </p:cNvPr>
          <p:cNvSpPr/>
          <p:nvPr/>
        </p:nvSpPr>
        <p:spPr>
          <a:xfrm>
            <a:off x="7230138" y="6347637"/>
            <a:ext cx="202020" cy="191386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s-IS"/>
          </a:p>
        </p:txBody>
      </p:sp>
      <p:sp>
        <p:nvSpPr>
          <p:cNvPr id="47" name="Title 1"/>
          <p:cNvSpPr>
            <a:spLocks noGrp="1"/>
          </p:cNvSpPr>
          <p:nvPr>
            <p:ph type="ctrTitle"/>
          </p:nvPr>
        </p:nvSpPr>
        <p:spPr>
          <a:xfrm>
            <a:off x="552755" y="109129"/>
            <a:ext cx="7272808" cy="384000"/>
          </a:xfrm>
          <a:solidFill>
            <a:schemeClr val="accent1"/>
          </a:solidFill>
        </p:spPr>
        <p:txBody>
          <a:bodyPr/>
          <a:lstStyle/>
          <a:p>
            <a:r>
              <a:rPr lang="en-US" sz="2000" dirty="0" smtClean="0">
                <a:solidFill>
                  <a:schemeClr val="bg1"/>
                </a:solidFill>
              </a:rPr>
              <a:t>The Concept</a:t>
            </a:r>
            <a:endParaRPr lang="en-US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5564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3528" y="980728"/>
            <a:ext cx="7704856" cy="2016224"/>
          </a:xfrm>
          <a:ln w="15875">
            <a:solidFill>
              <a:schemeClr val="accent1"/>
            </a:solidFill>
          </a:ln>
        </p:spPr>
        <p:txBody>
          <a:bodyPr>
            <a:noAutofit/>
          </a:bodyPr>
          <a:lstStyle/>
          <a:p>
            <a:pPr algn="ctr">
              <a:spcBef>
                <a:spcPts val="0"/>
              </a:spcBef>
            </a:pPr>
            <a:r>
              <a:rPr lang="en-GB" sz="1200" b="1" dirty="0">
                <a:latin typeface="Times New Roman" pitchFamily="18" charset="0"/>
                <a:cs typeface="Times New Roman" pitchFamily="18" charset="0"/>
              </a:rPr>
              <a:t>CHAPTER </a:t>
            </a:r>
            <a:r>
              <a:rPr lang="en-GB" sz="1200" b="1" dirty="0" smtClean="0"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is-IS" sz="1200" b="1" dirty="0" smtClean="0">
                <a:latin typeface="Times New Roman" pitchFamily="18" charset="0"/>
                <a:cs typeface="Times New Roman" pitchFamily="18" charset="0"/>
              </a:rPr>
              <a:t>:  </a:t>
            </a:r>
            <a:r>
              <a:rPr lang="en-GB" sz="1200" b="1" dirty="0" smtClean="0">
                <a:latin typeface="Times New Roman" pitchFamily="18" charset="0"/>
                <a:cs typeface="Times New Roman" pitchFamily="18" charset="0"/>
              </a:rPr>
              <a:t>Fiscal policymaking – </a:t>
            </a:r>
            <a:r>
              <a:rPr lang="en-GB" sz="1200" i="1" dirty="0" smtClean="0">
                <a:latin typeface="Times New Roman" pitchFamily="18" charset="0"/>
                <a:cs typeface="Times New Roman" pitchFamily="18" charset="0"/>
              </a:rPr>
              <a:t>Article 4</a:t>
            </a:r>
            <a:r>
              <a:rPr lang="en-GB" sz="12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1200" i="1" dirty="0" smtClean="0">
                <a:latin typeface="Times New Roman" pitchFamily="18" charset="0"/>
                <a:cs typeface="Times New Roman" pitchFamily="18" charset="0"/>
              </a:rPr>
              <a:t> Fiscal </a:t>
            </a:r>
            <a:r>
              <a:rPr lang="en-GB" sz="1200" i="1" dirty="0">
                <a:latin typeface="Times New Roman" pitchFamily="18" charset="0"/>
                <a:cs typeface="Times New Roman" pitchFamily="18" charset="0"/>
              </a:rPr>
              <a:t>Policy Statement</a:t>
            </a:r>
            <a:endParaRPr lang="is-IS" sz="12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GB" sz="1200" dirty="0" smtClean="0">
                <a:latin typeface="Times New Roman" pitchFamily="18" charset="0"/>
                <a:cs typeface="Times New Roman" pitchFamily="18" charset="0"/>
              </a:rPr>
              <a:t>Whenever </a:t>
            </a:r>
            <a:r>
              <a:rPr lang="en-GB" sz="1200" dirty="0">
                <a:latin typeface="Times New Roman" pitchFamily="18" charset="0"/>
                <a:cs typeface="Times New Roman" pitchFamily="18" charset="0"/>
              </a:rPr>
              <a:t>a government has been formed, it shall formulate a Statement of Fiscal Policy to be submitted by the Minister to the Althingi in the form of a proposal for a parliamentary resolution as soon as possible, no later than concurrently with the submission of the next Budget Bill.</a:t>
            </a:r>
            <a:endParaRPr lang="is-IS" sz="12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GB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GB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Statement of Fiscal Policy shall be divided into the following components:</a:t>
            </a:r>
            <a:endParaRPr lang="is-IS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228600" lvl="0" indent="-228600">
              <a:buFont typeface="+mj-lt"/>
              <a:buAutoNum type="arabicPeriod"/>
            </a:pPr>
            <a:r>
              <a:rPr lang="en-GB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Objectives </a:t>
            </a:r>
            <a:r>
              <a:rPr lang="en-GB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for the scope, fiscal balances and development of assets, liabilities and long-term obligations of public entities as a whole and of the general government for a period of at least five years. The objectives shall be presented as a ratio of gross domestic product. Definitions of objectives regarding fiscal performance, such as fiscal balances and the balance sheets, </a:t>
            </a:r>
            <a:r>
              <a:rPr lang="en-GB" sz="1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shall take account of international statistical standard (GFS).</a:t>
            </a:r>
            <a:endParaRPr lang="is-IS" sz="1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GB" sz="1200" dirty="0">
                <a:latin typeface="Times New Roman" pitchFamily="18" charset="0"/>
                <a:cs typeface="Times New Roman" pitchFamily="18" charset="0"/>
              </a:rPr>
              <a:t>	</a:t>
            </a:r>
            <a:endParaRPr lang="is-IS" sz="12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5536" y="188640"/>
            <a:ext cx="6552728" cy="648071"/>
          </a:xfrm>
          <a:solidFill>
            <a:schemeClr val="accent1"/>
          </a:solidFill>
        </p:spPr>
        <p:txBody>
          <a:bodyPr/>
          <a:lstStyle/>
          <a:p>
            <a:r>
              <a:rPr lang="en-US" sz="3200" dirty="0" smtClean="0">
                <a:solidFill>
                  <a:schemeClr val="bg1"/>
                </a:solidFill>
              </a:rPr>
              <a:t>GFS references in PFA</a:t>
            </a:r>
            <a:endParaRPr lang="en-US" sz="3200" dirty="0">
              <a:solidFill>
                <a:schemeClr val="bg1"/>
              </a:solidFill>
            </a:endParaRP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323528" y="3140968"/>
            <a:ext cx="7704856" cy="1296144"/>
          </a:xfrm>
          <a:prstGeom prst="rect">
            <a:avLst/>
          </a:prstGeom>
          <a:ln w="15875">
            <a:solidFill>
              <a:schemeClr val="accent1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200" i="1" dirty="0" smtClean="0">
                <a:latin typeface="Times New Roman" pitchFamily="18" charset="0"/>
                <a:cs typeface="Times New Roman" pitchFamily="18" charset="0"/>
              </a:rPr>
              <a:t>Article 5 – Fiscal </a:t>
            </a:r>
            <a:r>
              <a:rPr lang="en-GB" sz="1200" i="1" dirty="0">
                <a:latin typeface="Times New Roman" pitchFamily="18" charset="0"/>
                <a:cs typeface="Times New Roman" pitchFamily="18" charset="0"/>
              </a:rPr>
              <a:t>Strategy Plan</a:t>
            </a:r>
            <a:endParaRPr lang="is-IS" sz="12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GB" sz="1200" dirty="0" smtClean="0">
                <a:latin typeface="Times New Roman" pitchFamily="18" charset="0"/>
                <a:cs typeface="Times New Roman" pitchFamily="18" charset="0"/>
              </a:rPr>
              <a:t>No </a:t>
            </a:r>
            <a:r>
              <a:rPr lang="en-GB" sz="1200" dirty="0">
                <a:latin typeface="Times New Roman" pitchFamily="18" charset="0"/>
                <a:cs typeface="Times New Roman" pitchFamily="18" charset="0"/>
              </a:rPr>
              <a:t>later than 1 April each year, the Minister shall submit to the Althingi a proposal for a parliamentary resolution on a Fiscal Strategy Plan for at least the next five years</a:t>
            </a:r>
            <a:r>
              <a:rPr lang="en-GB" sz="1200" dirty="0" smtClean="0">
                <a:latin typeface="Times New Roman" pitchFamily="18" charset="0"/>
                <a:cs typeface="Times New Roman" pitchFamily="18" charset="0"/>
              </a:rPr>
              <a:t>. …………………………</a:t>
            </a:r>
          </a:p>
          <a:p>
            <a:r>
              <a:rPr lang="en-GB" sz="1200" dirty="0" smtClean="0">
                <a:latin typeface="Times New Roman" pitchFamily="18" charset="0"/>
                <a:cs typeface="Times New Roman" pitchFamily="18" charset="0"/>
              </a:rPr>
              <a:t>……………………..  </a:t>
            </a:r>
            <a:r>
              <a:rPr lang="en-GB" sz="1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GB" sz="1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presentation of the Fiscal Strategy Plan shall be in accordance with the international standards specified in Chapter V</a:t>
            </a:r>
            <a:r>
              <a:rPr lang="en-GB" sz="1200" b="1" dirty="0">
                <a:latin typeface="Times New Roman" pitchFamily="18" charset="0"/>
                <a:cs typeface="Times New Roman" pitchFamily="18" charset="0"/>
              </a:rPr>
              <a:t>.</a:t>
            </a:r>
            <a:endParaRPr lang="is-IS" sz="12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GB" sz="1200" dirty="0" smtClean="0">
                <a:latin typeface="Times New Roman" pitchFamily="18" charset="0"/>
                <a:cs typeface="Times New Roman" pitchFamily="18" charset="0"/>
              </a:rPr>
              <a:t>	</a:t>
            </a:r>
            <a:endParaRPr lang="is-IS" sz="12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323528" y="4589512"/>
            <a:ext cx="7704856" cy="1863824"/>
          </a:xfrm>
          <a:prstGeom prst="rect">
            <a:avLst/>
          </a:prstGeom>
          <a:ln w="15875">
            <a:solidFill>
              <a:schemeClr val="accent1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200" b="1" dirty="0">
                <a:latin typeface="Times New Roman" pitchFamily="18" charset="0"/>
                <a:cs typeface="Times New Roman" pitchFamily="18" charset="0"/>
              </a:rPr>
              <a:t>CHAPTER </a:t>
            </a:r>
            <a:r>
              <a:rPr lang="en-GB" sz="1200" b="1" dirty="0" smtClean="0">
                <a:latin typeface="Times New Roman" pitchFamily="18" charset="0"/>
                <a:cs typeface="Times New Roman" pitchFamily="18" charset="0"/>
              </a:rPr>
              <a:t>V:  Financial </a:t>
            </a:r>
            <a:r>
              <a:rPr lang="en-GB" sz="1200" b="1" dirty="0">
                <a:latin typeface="Times New Roman" pitchFamily="18" charset="0"/>
                <a:cs typeface="Times New Roman" pitchFamily="18" charset="0"/>
              </a:rPr>
              <a:t>statements and fiscal reporting</a:t>
            </a:r>
            <a:endParaRPr lang="is-IS" sz="12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GB" sz="1200" i="1" dirty="0">
                <a:latin typeface="Times New Roman" pitchFamily="18" charset="0"/>
                <a:cs typeface="Times New Roman" pitchFamily="18" charset="0"/>
              </a:rPr>
              <a:t>Article </a:t>
            </a:r>
            <a:r>
              <a:rPr lang="en-GB" sz="1200" i="1" dirty="0" smtClean="0">
                <a:latin typeface="Times New Roman" pitchFamily="18" charset="0"/>
                <a:cs typeface="Times New Roman" pitchFamily="18" charset="0"/>
              </a:rPr>
              <a:t>50 – Central government </a:t>
            </a:r>
            <a:r>
              <a:rPr lang="en-GB" sz="1200" i="1" dirty="0">
                <a:latin typeface="Times New Roman" pitchFamily="18" charset="0"/>
                <a:cs typeface="Times New Roman" pitchFamily="18" charset="0"/>
              </a:rPr>
              <a:t>activities and programmes</a:t>
            </a:r>
            <a:endParaRPr lang="is-IS" sz="12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GB" sz="1200" dirty="0" smtClean="0">
                <a:latin typeface="Times New Roman" pitchFamily="18" charset="0"/>
                <a:cs typeface="Times New Roman" pitchFamily="18" charset="0"/>
              </a:rPr>
              <a:t>……………</a:t>
            </a:r>
            <a:r>
              <a:rPr lang="en-GB" sz="1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GB" sz="1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classification of central government activities is based on international statistical standard for public sector (GFS</a:t>
            </a:r>
            <a:r>
              <a:rPr lang="en-GB" sz="1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 algn="ctr"/>
            <a:r>
              <a:rPr lang="en-GB" sz="1200" i="1" dirty="0" smtClean="0">
                <a:latin typeface="Times New Roman" pitchFamily="18" charset="0"/>
                <a:cs typeface="Times New Roman" pitchFamily="18" charset="0"/>
              </a:rPr>
              <a:t>Article 52</a:t>
            </a:r>
            <a:r>
              <a:rPr lang="is-IS" sz="12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s-IS" sz="1200" i="1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en-GB" sz="1200" i="1" dirty="0" smtClean="0">
                <a:latin typeface="Times New Roman" pitchFamily="18" charset="0"/>
                <a:cs typeface="Times New Roman" pitchFamily="18" charset="0"/>
              </a:rPr>
              <a:t>Preparation </a:t>
            </a:r>
            <a:r>
              <a:rPr lang="en-GB" sz="1200" i="1" dirty="0">
                <a:latin typeface="Times New Roman" pitchFamily="18" charset="0"/>
                <a:cs typeface="Times New Roman" pitchFamily="18" charset="0"/>
              </a:rPr>
              <a:t>and presentation of financial statements</a:t>
            </a:r>
            <a:endParaRPr lang="is-IS" sz="12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GB" sz="1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GB" sz="1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financial statements for Group A of the central government as a whole shall be prepared and presented in accordance with international accounting standards for public </a:t>
            </a:r>
            <a:r>
              <a:rPr lang="en-GB" sz="1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sector (IPSAS), </a:t>
            </a:r>
            <a:r>
              <a:rPr lang="en-GB" sz="1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which are on accrual basis.</a:t>
            </a:r>
            <a:endParaRPr lang="is-IS" sz="12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7597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9512" y="116632"/>
            <a:ext cx="8712968" cy="360040"/>
          </a:xfrm>
          <a:solidFill>
            <a:schemeClr val="accent1"/>
          </a:solidFill>
        </p:spPr>
        <p:txBody>
          <a:bodyPr/>
          <a:lstStyle/>
          <a:p>
            <a:r>
              <a:rPr lang="en-US" sz="2000" dirty="0" smtClean="0">
                <a:solidFill>
                  <a:schemeClr val="bg1"/>
                </a:solidFill>
                <a:effectLst/>
              </a:rPr>
              <a:t>Fiscal strategy for General Government</a:t>
            </a:r>
            <a:br>
              <a:rPr lang="en-US" sz="2000" dirty="0" smtClean="0">
                <a:solidFill>
                  <a:schemeClr val="bg1"/>
                </a:solidFill>
                <a:effectLst/>
              </a:rPr>
            </a:br>
            <a:r>
              <a:rPr lang="en-US" sz="2000" dirty="0" smtClean="0">
                <a:solidFill>
                  <a:schemeClr val="bg1"/>
                </a:solidFill>
                <a:effectLst/>
              </a:rPr>
              <a:t> 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3" name="Right Brace 2"/>
          <p:cNvSpPr/>
          <p:nvPr/>
        </p:nvSpPr>
        <p:spPr>
          <a:xfrm>
            <a:off x="5441037" y="1024283"/>
            <a:ext cx="72008" cy="1584176"/>
          </a:xfrm>
          <a:prstGeom prst="rightBrace">
            <a:avLst/>
          </a:prstGeom>
          <a:ln w="95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s-IS"/>
          </a:p>
        </p:txBody>
      </p:sp>
      <p:sp>
        <p:nvSpPr>
          <p:cNvPr id="4" name="TextBox 3"/>
          <p:cNvSpPr txBox="1"/>
          <p:nvPr/>
        </p:nvSpPr>
        <p:spPr>
          <a:xfrm>
            <a:off x="6068213" y="1608622"/>
            <a:ext cx="2608239" cy="415498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sz="1050" dirty="0" smtClean="0">
                <a:latin typeface="Times New Roman" pitchFamily="18" charset="0"/>
                <a:cs typeface="Times New Roman" pitchFamily="18" charset="0"/>
              </a:rPr>
              <a:t>Policy on taxation and other revenues to 5 years</a:t>
            </a:r>
            <a:endParaRPr lang="en-US" sz="105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095310" y="2837830"/>
            <a:ext cx="2581143" cy="415498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sz="1050" dirty="0" smtClean="0">
                <a:latin typeface="Times New Roman" pitchFamily="18" charset="0"/>
                <a:cs typeface="Times New Roman" pitchFamily="18" charset="0"/>
              </a:rPr>
              <a:t>Employment and wage policies and policy on government consumption to 5 years.</a:t>
            </a:r>
            <a:endParaRPr lang="en-US" sz="105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Right Brace 11"/>
          <p:cNvSpPr/>
          <p:nvPr/>
        </p:nvSpPr>
        <p:spPr>
          <a:xfrm>
            <a:off x="5424995" y="2972510"/>
            <a:ext cx="106422" cy="367891"/>
          </a:xfrm>
          <a:prstGeom prst="rightBrace">
            <a:avLst/>
          </a:prstGeom>
          <a:ln w="95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s-IS"/>
          </a:p>
        </p:txBody>
      </p:sp>
      <p:sp>
        <p:nvSpPr>
          <p:cNvPr id="14" name="TextBox 13"/>
          <p:cNvSpPr txBox="1"/>
          <p:nvPr/>
        </p:nvSpPr>
        <p:spPr>
          <a:xfrm>
            <a:off x="6098620" y="3340401"/>
            <a:ext cx="2577834" cy="253916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sz="1050" dirty="0" smtClean="0">
                <a:latin typeface="Times New Roman" pitchFamily="18" charset="0"/>
                <a:cs typeface="Times New Roman" pitchFamily="18" charset="0"/>
              </a:rPr>
              <a:t>Part of finance policy</a:t>
            </a:r>
            <a:endParaRPr lang="en-US" sz="105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6" name="Straight Arrow Connector 5"/>
          <p:cNvCxnSpPr>
            <a:stCxn id="12" idx="1"/>
          </p:cNvCxnSpPr>
          <p:nvPr/>
        </p:nvCxnSpPr>
        <p:spPr>
          <a:xfrm flipV="1">
            <a:off x="5531417" y="3045579"/>
            <a:ext cx="536797" cy="110877"/>
          </a:xfrm>
          <a:prstGeom prst="straightConnector1">
            <a:avLst/>
          </a:prstGeom>
          <a:ln w="952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ight Brace 15"/>
          <p:cNvSpPr/>
          <p:nvPr/>
        </p:nvSpPr>
        <p:spPr>
          <a:xfrm>
            <a:off x="5375631" y="4625172"/>
            <a:ext cx="155786" cy="1684148"/>
          </a:xfrm>
          <a:prstGeom prst="rightBrace">
            <a:avLst/>
          </a:prstGeom>
          <a:ln w="95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s-IS"/>
          </a:p>
        </p:txBody>
      </p:sp>
      <p:sp>
        <p:nvSpPr>
          <p:cNvPr id="17" name="TextBox 16"/>
          <p:cNvSpPr txBox="1"/>
          <p:nvPr/>
        </p:nvSpPr>
        <p:spPr>
          <a:xfrm>
            <a:off x="6114472" y="5340288"/>
            <a:ext cx="2561980" cy="253916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sz="1050" dirty="0" smtClean="0">
                <a:latin typeface="Times New Roman" pitchFamily="18" charset="0"/>
                <a:cs typeface="Times New Roman" pitchFamily="18" charset="0"/>
              </a:rPr>
              <a:t>Finance policy</a:t>
            </a:r>
            <a:endParaRPr lang="en-US" sz="105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5461556" y="3461077"/>
            <a:ext cx="606658" cy="6282"/>
          </a:xfrm>
          <a:prstGeom prst="straightConnector1">
            <a:avLst/>
          </a:prstGeom>
          <a:ln w="127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6107219" y="3674870"/>
            <a:ext cx="2569235" cy="253916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sz="1050" dirty="0" smtClean="0">
                <a:latin typeface="Times New Roman" pitchFamily="18" charset="0"/>
                <a:cs typeface="Times New Roman" pitchFamily="18" charset="0"/>
              </a:rPr>
              <a:t>Policy on subsidizing the corporate sector</a:t>
            </a:r>
            <a:endParaRPr lang="en-US" sz="105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105972" y="3962537"/>
            <a:ext cx="2570483" cy="253916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sz="1050" dirty="0" smtClean="0">
                <a:latin typeface="Times New Roman" pitchFamily="18" charset="0"/>
                <a:cs typeface="Times New Roman" pitchFamily="18" charset="0"/>
              </a:rPr>
              <a:t>Policy and foreign grants and GG subsectors</a:t>
            </a:r>
            <a:endParaRPr lang="en-US" sz="105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6" name="Straight Arrow Connector 25"/>
          <p:cNvCxnSpPr/>
          <p:nvPr/>
        </p:nvCxnSpPr>
        <p:spPr>
          <a:xfrm>
            <a:off x="5453579" y="3562793"/>
            <a:ext cx="614635" cy="239035"/>
          </a:xfrm>
          <a:prstGeom prst="straightConnector1">
            <a:avLst/>
          </a:prstGeom>
          <a:ln w="952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6107220" y="4319793"/>
            <a:ext cx="2569232" cy="253916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sz="1050" dirty="0" smtClean="0">
                <a:latin typeface="Times New Roman" pitchFamily="18" charset="0"/>
                <a:cs typeface="Times New Roman" pitchFamily="18" charset="0"/>
              </a:rPr>
              <a:t>Policy on social benefits / households</a:t>
            </a:r>
            <a:endParaRPr lang="en-US" sz="105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9" name="Straight Arrow Connector 28"/>
          <p:cNvCxnSpPr/>
          <p:nvPr/>
        </p:nvCxnSpPr>
        <p:spPr>
          <a:xfrm>
            <a:off x="5447639" y="3682310"/>
            <a:ext cx="614527" cy="357256"/>
          </a:xfrm>
          <a:prstGeom prst="straightConnector1">
            <a:avLst/>
          </a:prstGeom>
          <a:ln w="127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Right Brace 30"/>
          <p:cNvSpPr/>
          <p:nvPr/>
        </p:nvSpPr>
        <p:spPr>
          <a:xfrm>
            <a:off x="5423830" y="4135847"/>
            <a:ext cx="106422" cy="367891"/>
          </a:xfrm>
          <a:prstGeom prst="rightBrace">
            <a:avLst/>
          </a:prstGeom>
          <a:ln w="95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s-IS"/>
          </a:p>
        </p:txBody>
      </p:sp>
      <p:sp>
        <p:nvSpPr>
          <p:cNvPr id="32" name="TextBox 31"/>
          <p:cNvSpPr txBox="1"/>
          <p:nvPr/>
        </p:nvSpPr>
        <p:spPr>
          <a:xfrm>
            <a:off x="6099968" y="4710123"/>
            <a:ext cx="2576484" cy="253916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sz="1050" dirty="0" smtClean="0">
                <a:latin typeface="Times New Roman" pitchFamily="18" charset="0"/>
                <a:cs typeface="Times New Roman" pitchFamily="18" charset="0"/>
              </a:rPr>
              <a:t>Investment policy</a:t>
            </a:r>
            <a:endParaRPr lang="en-US" sz="105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395" y="562694"/>
            <a:ext cx="5050685" cy="5962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30" name="Straight Arrow Connector 29"/>
          <p:cNvCxnSpPr/>
          <p:nvPr/>
        </p:nvCxnSpPr>
        <p:spPr>
          <a:xfrm>
            <a:off x="5424995" y="3860938"/>
            <a:ext cx="614635" cy="585813"/>
          </a:xfrm>
          <a:prstGeom prst="straightConnector1">
            <a:avLst/>
          </a:prstGeom>
          <a:ln w="952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>
            <a:off x="5559123" y="4352867"/>
            <a:ext cx="480507" cy="484214"/>
          </a:xfrm>
          <a:prstGeom prst="straightConnector1">
            <a:avLst/>
          </a:prstGeom>
          <a:ln w="127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95677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3581400" y="3200400"/>
            <a:ext cx="914400" cy="2514600"/>
          </a:xfrm>
          <a:prstGeom prst="rect">
            <a:avLst/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is-IS" altLang="is-IS" sz="2400"/>
          </a:p>
        </p:txBody>
      </p:sp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4572000" y="3200400"/>
            <a:ext cx="914400" cy="2514600"/>
          </a:xfrm>
          <a:prstGeom prst="rect">
            <a:avLst/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is-IS" altLang="is-IS" sz="2400"/>
          </a:p>
        </p:txBody>
      </p:sp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5562600" y="3200400"/>
            <a:ext cx="1752600" cy="2514600"/>
          </a:xfrm>
          <a:prstGeom prst="rect">
            <a:avLst/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is-IS" altLang="is-IS" sz="2400"/>
          </a:p>
        </p:txBody>
      </p:sp>
      <p:sp>
        <p:nvSpPr>
          <p:cNvPr id="5125" name="Rectangle 5"/>
          <p:cNvSpPr>
            <a:spLocks noChangeArrowheads="1"/>
          </p:cNvSpPr>
          <p:nvPr/>
        </p:nvSpPr>
        <p:spPr bwMode="auto">
          <a:xfrm>
            <a:off x="7391400" y="3200400"/>
            <a:ext cx="914400" cy="2514600"/>
          </a:xfrm>
          <a:prstGeom prst="rect">
            <a:avLst/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is-IS" altLang="is-IS" sz="2400"/>
          </a:p>
        </p:txBody>
      </p:sp>
      <p:sp>
        <p:nvSpPr>
          <p:cNvPr id="5126" name="Rectangle 6"/>
          <p:cNvSpPr>
            <a:spLocks noChangeArrowheads="1"/>
          </p:cNvSpPr>
          <p:nvPr/>
        </p:nvSpPr>
        <p:spPr bwMode="auto">
          <a:xfrm>
            <a:off x="3657600" y="3352800"/>
            <a:ext cx="762000" cy="685800"/>
          </a:xfrm>
          <a:prstGeom prst="rect">
            <a:avLst/>
          </a:prstGeom>
          <a:solidFill>
            <a:srgbClr val="FF99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is-IS" sz="1200" b="1" dirty="0"/>
              <a:t>Non-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n-US" altLang="is-IS" sz="1200" b="1" dirty="0"/>
              <a:t>financial 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n-US" altLang="is-IS" sz="1200" b="1" dirty="0"/>
              <a:t>assets</a:t>
            </a:r>
          </a:p>
        </p:txBody>
      </p:sp>
      <p:sp>
        <p:nvSpPr>
          <p:cNvPr id="5127" name="Rectangle 7"/>
          <p:cNvSpPr>
            <a:spLocks noChangeArrowheads="1"/>
          </p:cNvSpPr>
          <p:nvPr/>
        </p:nvSpPr>
        <p:spPr bwMode="auto">
          <a:xfrm>
            <a:off x="3657600" y="4191000"/>
            <a:ext cx="762000" cy="685800"/>
          </a:xfrm>
          <a:prstGeom prst="rect">
            <a:avLst/>
          </a:prstGeom>
          <a:solidFill>
            <a:srgbClr val="FF99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is-IS" sz="1200" b="1"/>
              <a:t>Financial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n-US" altLang="is-IS" sz="1200" b="1"/>
              <a:t>assets</a:t>
            </a:r>
          </a:p>
        </p:txBody>
      </p:sp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301300" y="4191000"/>
            <a:ext cx="762000" cy="1447800"/>
          </a:xfrm>
          <a:prstGeom prst="rect">
            <a:avLst/>
          </a:prstGeom>
          <a:gradFill>
            <a:gsLst>
              <a:gs pos="0">
                <a:schemeClr val="accent5">
                  <a:lumMod val="20000"/>
                  <a:lumOff val="80000"/>
                </a:schemeClr>
              </a:gs>
              <a:gs pos="50000">
                <a:schemeClr val="accent5">
                  <a:lumMod val="60000"/>
                  <a:lumOff val="40000"/>
                </a:schemeClr>
              </a:gs>
              <a:gs pos="100000">
                <a:schemeClr val="accent5">
                  <a:lumMod val="40000"/>
                  <a:lumOff val="60000"/>
                </a:schemeClr>
              </a:gs>
            </a:gsLst>
            <a:lin ang="5400000" scaled="0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en-US" altLang="is-IS" sz="1400" b="1" dirty="0"/>
          </a:p>
          <a:p>
            <a:pPr algn="ctr">
              <a:spcBef>
                <a:spcPct val="0"/>
              </a:spcBef>
              <a:buFontTx/>
              <a:buNone/>
            </a:pPr>
            <a:r>
              <a:rPr lang="en-US" altLang="is-IS" sz="1200" b="1" dirty="0" smtClean="0"/>
              <a:t>Assets 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n-US" altLang="is-IS" sz="1200" b="1" dirty="0" smtClean="0"/>
              <a:t>and 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n-US" altLang="is-IS" sz="1200" b="1" dirty="0" smtClean="0"/>
              <a:t>liabilities</a:t>
            </a:r>
            <a:endParaRPr lang="en-US" altLang="is-IS" sz="1200" b="1" dirty="0"/>
          </a:p>
          <a:p>
            <a:pPr algn="ctr">
              <a:spcBef>
                <a:spcPct val="0"/>
              </a:spcBef>
              <a:buFontTx/>
              <a:buNone/>
            </a:pPr>
            <a:endParaRPr lang="en-US" altLang="is-IS" sz="1400" dirty="0"/>
          </a:p>
        </p:txBody>
      </p:sp>
      <p:sp>
        <p:nvSpPr>
          <p:cNvPr id="5129" name="Rectangle 9"/>
          <p:cNvSpPr>
            <a:spLocks noChangeArrowheads="1"/>
          </p:cNvSpPr>
          <p:nvPr/>
        </p:nvSpPr>
        <p:spPr bwMode="auto">
          <a:xfrm>
            <a:off x="4648200" y="3352800"/>
            <a:ext cx="762000" cy="685800"/>
          </a:xfrm>
          <a:prstGeom prst="rect">
            <a:avLst/>
          </a:prstGeom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50000">
                <a:schemeClr val="accent1">
                  <a:lumMod val="20000"/>
                  <a:lumOff val="80000"/>
                </a:schemeClr>
              </a:gs>
              <a:gs pos="100000">
                <a:schemeClr val="accent1">
                  <a:lumMod val="40000"/>
                  <a:lumOff val="60000"/>
                </a:schemeClr>
              </a:gs>
            </a:gsLst>
            <a:lin ang="5400000" scaled="0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is-IS" sz="1400" b="1"/>
              <a:t>NFA</a:t>
            </a:r>
          </a:p>
        </p:txBody>
      </p:sp>
      <p:sp>
        <p:nvSpPr>
          <p:cNvPr id="5130" name="Rectangle 10"/>
          <p:cNvSpPr>
            <a:spLocks noChangeArrowheads="1"/>
          </p:cNvSpPr>
          <p:nvPr/>
        </p:nvSpPr>
        <p:spPr bwMode="auto">
          <a:xfrm>
            <a:off x="4648200" y="4191000"/>
            <a:ext cx="762000" cy="685800"/>
          </a:xfrm>
          <a:prstGeom prst="rect">
            <a:avLst/>
          </a:prstGeom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50000">
                <a:schemeClr val="accent1">
                  <a:lumMod val="20000"/>
                  <a:lumOff val="80000"/>
                </a:schemeClr>
              </a:gs>
              <a:gs pos="100000">
                <a:schemeClr val="accent1">
                  <a:lumMod val="40000"/>
                  <a:lumOff val="60000"/>
                </a:schemeClr>
              </a:gs>
            </a:gsLst>
            <a:lin ang="5400000" scaled="0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is-IS" sz="1400" b="1"/>
              <a:t>FA</a:t>
            </a:r>
          </a:p>
        </p:txBody>
      </p:sp>
      <p:sp>
        <p:nvSpPr>
          <p:cNvPr id="5131" name="Rectangle 11"/>
          <p:cNvSpPr>
            <a:spLocks noChangeArrowheads="1"/>
          </p:cNvSpPr>
          <p:nvPr/>
        </p:nvSpPr>
        <p:spPr bwMode="auto">
          <a:xfrm>
            <a:off x="7467600" y="4953000"/>
            <a:ext cx="762000" cy="685800"/>
          </a:xfrm>
          <a:prstGeom prst="rect">
            <a:avLst/>
          </a:prstGeom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50000">
                <a:schemeClr val="accent1">
                  <a:lumMod val="20000"/>
                  <a:lumOff val="80000"/>
                </a:schemeClr>
              </a:gs>
              <a:gs pos="100000">
                <a:schemeClr val="accent1">
                  <a:lumMod val="40000"/>
                  <a:lumOff val="60000"/>
                </a:schemeClr>
              </a:gs>
            </a:gsLst>
            <a:lin ang="5400000" scaled="0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en-US" altLang="is-IS" sz="1400" b="1" dirty="0"/>
          </a:p>
          <a:p>
            <a:pPr algn="ctr">
              <a:spcBef>
                <a:spcPct val="0"/>
              </a:spcBef>
              <a:buFontTx/>
              <a:buNone/>
            </a:pPr>
            <a:r>
              <a:rPr lang="en-US" altLang="is-IS" sz="1400" b="1" dirty="0" err="1"/>
              <a:t>Liab</a:t>
            </a:r>
            <a:endParaRPr lang="en-US" altLang="is-IS" sz="1400" b="1" dirty="0"/>
          </a:p>
          <a:p>
            <a:pPr algn="ctr">
              <a:spcBef>
                <a:spcPct val="0"/>
              </a:spcBef>
              <a:buFontTx/>
              <a:buNone/>
            </a:pPr>
            <a:endParaRPr lang="en-US" altLang="is-IS" sz="1400" dirty="0"/>
          </a:p>
        </p:txBody>
      </p:sp>
      <p:sp>
        <p:nvSpPr>
          <p:cNvPr id="5132" name="Rectangle 12"/>
          <p:cNvSpPr>
            <a:spLocks noChangeArrowheads="1"/>
          </p:cNvSpPr>
          <p:nvPr/>
        </p:nvSpPr>
        <p:spPr bwMode="auto">
          <a:xfrm>
            <a:off x="6477000" y="4953000"/>
            <a:ext cx="762000" cy="685800"/>
          </a:xfrm>
          <a:prstGeom prst="rect">
            <a:avLst/>
          </a:prstGeom>
          <a:solidFill>
            <a:srgbClr val="FF99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en-US" altLang="is-IS" sz="1400" b="1"/>
          </a:p>
          <a:p>
            <a:pPr algn="ctr">
              <a:spcBef>
                <a:spcPct val="0"/>
              </a:spcBef>
              <a:buFontTx/>
              <a:buNone/>
            </a:pPr>
            <a:r>
              <a:rPr lang="en-US" altLang="is-IS" sz="1400" b="1"/>
              <a:t>Liab</a:t>
            </a:r>
          </a:p>
          <a:p>
            <a:pPr algn="ctr">
              <a:spcBef>
                <a:spcPct val="0"/>
              </a:spcBef>
              <a:buFontTx/>
              <a:buNone/>
            </a:pPr>
            <a:endParaRPr lang="en-US" altLang="is-IS" sz="1400"/>
          </a:p>
        </p:txBody>
      </p:sp>
      <p:sp>
        <p:nvSpPr>
          <p:cNvPr id="5133" name="Rectangle 13"/>
          <p:cNvSpPr>
            <a:spLocks noChangeArrowheads="1"/>
          </p:cNvSpPr>
          <p:nvPr/>
        </p:nvSpPr>
        <p:spPr bwMode="auto">
          <a:xfrm>
            <a:off x="4648200" y="4953000"/>
            <a:ext cx="762000" cy="685800"/>
          </a:xfrm>
          <a:prstGeom prst="rect">
            <a:avLst/>
          </a:prstGeom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50000">
                <a:schemeClr val="accent1">
                  <a:lumMod val="20000"/>
                  <a:lumOff val="80000"/>
                </a:schemeClr>
              </a:gs>
              <a:gs pos="100000">
                <a:schemeClr val="accent1">
                  <a:lumMod val="40000"/>
                  <a:lumOff val="60000"/>
                </a:schemeClr>
              </a:gs>
            </a:gsLst>
            <a:lin ang="5400000" scaled="0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en-US" altLang="is-IS" sz="1400" b="1" dirty="0"/>
          </a:p>
          <a:p>
            <a:pPr algn="ctr">
              <a:spcBef>
                <a:spcPct val="0"/>
              </a:spcBef>
              <a:buFontTx/>
              <a:buNone/>
            </a:pPr>
            <a:r>
              <a:rPr lang="en-US" altLang="is-IS" sz="1400" b="1" dirty="0" err="1"/>
              <a:t>Liab</a:t>
            </a:r>
            <a:endParaRPr lang="en-US" altLang="is-IS" sz="1400" b="1" dirty="0"/>
          </a:p>
          <a:p>
            <a:pPr algn="ctr">
              <a:spcBef>
                <a:spcPct val="0"/>
              </a:spcBef>
              <a:buFontTx/>
              <a:buNone/>
            </a:pPr>
            <a:endParaRPr lang="en-US" altLang="is-IS" sz="1400" dirty="0"/>
          </a:p>
        </p:txBody>
      </p:sp>
      <p:sp>
        <p:nvSpPr>
          <p:cNvPr id="5134" name="Rectangle 14"/>
          <p:cNvSpPr>
            <a:spLocks noChangeArrowheads="1"/>
          </p:cNvSpPr>
          <p:nvPr/>
        </p:nvSpPr>
        <p:spPr bwMode="auto">
          <a:xfrm>
            <a:off x="6477000" y="4191000"/>
            <a:ext cx="762000" cy="685800"/>
          </a:xfrm>
          <a:prstGeom prst="rect">
            <a:avLst/>
          </a:prstGeom>
          <a:solidFill>
            <a:srgbClr val="FF99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is-IS" sz="1400" b="1"/>
              <a:t>FA</a:t>
            </a:r>
          </a:p>
        </p:txBody>
      </p:sp>
      <p:sp>
        <p:nvSpPr>
          <p:cNvPr id="5135" name="Rectangle 15"/>
          <p:cNvSpPr>
            <a:spLocks noChangeArrowheads="1"/>
          </p:cNvSpPr>
          <p:nvPr/>
        </p:nvSpPr>
        <p:spPr bwMode="auto">
          <a:xfrm>
            <a:off x="7467600" y="4191000"/>
            <a:ext cx="762000" cy="685800"/>
          </a:xfrm>
          <a:prstGeom prst="rect">
            <a:avLst/>
          </a:prstGeom>
          <a:solidFill>
            <a:srgbClr val="FF99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is-IS" sz="1400" b="1"/>
              <a:t>FA</a:t>
            </a:r>
          </a:p>
        </p:txBody>
      </p:sp>
      <p:sp>
        <p:nvSpPr>
          <p:cNvPr id="5136" name="Rectangle 16"/>
          <p:cNvSpPr>
            <a:spLocks noChangeArrowheads="1"/>
          </p:cNvSpPr>
          <p:nvPr/>
        </p:nvSpPr>
        <p:spPr bwMode="auto">
          <a:xfrm>
            <a:off x="6477000" y="3352800"/>
            <a:ext cx="762000" cy="685800"/>
          </a:xfrm>
          <a:prstGeom prst="rect">
            <a:avLst/>
          </a:prstGeom>
          <a:solidFill>
            <a:srgbClr val="FF99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is-IS" sz="1400" b="1"/>
              <a:t>NFA</a:t>
            </a:r>
          </a:p>
        </p:txBody>
      </p:sp>
      <p:sp>
        <p:nvSpPr>
          <p:cNvPr id="5137" name="Rectangle 17"/>
          <p:cNvSpPr>
            <a:spLocks noChangeArrowheads="1"/>
          </p:cNvSpPr>
          <p:nvPr/>
        </p:nvSpPr>
        <p:spPr bwMode="auto">
          <a:xfrm>
            <a:off x="7467600" y="3352800"/>
            <a:ext cx="762000" cy="685800"/>
          </a:xfrm>
          <a:prstGeom prst="rect">
            <a:avLst/>
          </a:prstGeom>
          <a:solidFill>
            <a:srgbClr val="FF99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is-IS" sz="1400" b="1"/>
              <a:t>NFA</a:t>
            </a:r>
          </a:p>
        </p:txBody>
      </p:sp>
      <p:sp>
        <p:nvSpPr>
          <p:cNvPr id="5138" name="Rectangle 18"/>
          <p:cNvSpPr>
            <a:spLocks noChangeArrowheads="1"/>
          </p:cNvSpPr>
          <p:nvPr/>
        </p:nvSpPr>
        <p:spPr bwMode="auto">
          <a:xfrm>
            <a:off x="4648200" y="2286000"/>
            <a:ext cx="762000" cy="685800"/>
          </a:xfrm>
          <a:prstGeom prst="rect">
            <a:avLst/>
          </a:prstGeom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50000">
                <a:schemeClr val="accent1">
                  <a:lumMod val="20000"/>
                  <a:lumOff val="80000"/>
                </a:schemeClr>
              </a:gs>
              <a:gs pos="100000">
                <a:schemeClr val="accent1">
                  <a:lumMod val="40000"/>
                  <a:lumOff val="60000"/>
                </a:schemeClr>
              </a:gs>
            </a:gsLst>
            <a:lin ang="5400000" scaled="0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is-IS" sz="1400" b="1" dirty="0"/>
              <a:t>Expense</a:t>
            </a:r>
          </a:p>
        </p:txBody>
      </p:sp>
      <p:sp>
        <p:nvSpPr>
          <p:cNvPr id="5139" name="Rectangle 19"/>
          <p:cNvSpPr>
            <a:spLocks noChangeArrowheads="1"/>
          </p:cNvSpPr>
          <p:nvPr/>
        </p:nvSpPr>
        <p:spPr bwMode="auto">
          <a:xfrm>
            <a:off x="4648200" y="1447800"/>
            <a:ext cx="762000" cy="685800"/>
          </a:xfrm>
          <a:prstGeom prst="rect">
            <a:avLst/>
          </a:prstGeom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50000">
                <a:schemeClr val="accent1">
                  <a:lumMod val="20000"/>
                  <a:lumOff val="80000"/>
                </a:schemeClr>
              </a:gs>
              <a:gs pos="100000">
                <a:schemeClr val="accent1">
                  <a:lumMod val="40000"/>
                  <a:lumOff val="60000"/>
                </a:schemeClr>
              </a:gs>
            </a:gsLst>
            <a:lin ang="5400000" scaled="0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is-IS" sz="1400" b="1" dirty="0"/>
              <a:t>Revenue</a:t>
            </a:r>
          </a:p>
        </p:txBody>
      </p:sp>
      <p:sp>
        <p:nvSpPr>
          <p:cNvPr id="5140" name="Text Box 20"/>
          <p:cNvSpPr txBox="1">
            <a:spLocks noChangeArrowheads="1"/>
          </p:cNvSpPr>
          <p:nvPr/>
        </p:nvSpPr>
        <p:spPr bwMode="auto">
          <a:xfrm>
            <a:off x="3657600" y="2590800"/>
            <a:ext cx="835025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is-IS" sz="1400" b="1"/>
              <a:t>Opening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n-US" altLang="is-IS" sz="1400" b="1"/>
              <a:t> balance</a:t>
            </a:r>
          </a:p>
        </p:txBody>
      </p:sp>
      <p:sp>
        <p:nvSpPr>
          <p:cNvPr id="5141" name="Text Box 21"/>
          <p:cNvSpPr txBox="1">
            <a:spLocks noChangeArrowheads="1"/>
          </p:cNvSpPr>
          <p:nvPr/>
        </p:nvSpPr>
        <p:spPr bwMode="auto">
          <a:xfrm>
            <a:off x="4343400" y="1066800"/>
            <a:ext cx="13716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is-IS" sz="1400" b="1" dirty="0"/>
              <a:t>Transactions</a:t>
            </a:r>
          </a:p>
        </p:txBody>
      </p:sp>
      <p:sp>
        <p:nvSpPr>
          <p:cNvPr id="5142" name="Text Box 22"/>
          <p:cNvSpPr txBox="1">
            <a:spLocks noChangeArrowheads="1"/>
          </p:cNvSpPr>
          <p:nvPr/>
        </p:nvSpPr>
        <p:spPr bwMode="auto">
          <a:xfrm>
            <a:off x="5486400" y="2590800"/>
            <a:ext cx="19812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is-IS" sz="1400" b="1"/>
              <a:t>Other economic flows</a:t>
            </a:r>
          </a:p>
        </p:txBody>
      </p:sp>
      <p:sp>
        <p:nvSpPr>
          <p:cNvPr id="5143" name="Text Box 23"/>
          <p:cNvSpPr txBox="1">
            <a:spLocks noChangeArrowheads="1"/>
          </p:cNvSpPr>
          <p:nvPr/>
        </p:nvSpPr>
        <p:spPr bwMode="auto">
          <a:xfrm>
            <a:off x="7467600" y="2590800"/>
            <a:ext cx="801688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is-IS" sz="1400" b="1"/>
              <a:t>Closing 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n-US" altLang="is-IS" sz="1400" b="1"/>
              <a:t>balance</a:t>
            </a:r>
          </a:p>
        </p:txBody>
      </p:sp>
      <p:sp>
        <p:nvSpPr>
          <p:cNvPr id="5144" name="Line 24"/>
          <p:cNvSpPr>
            <a:spLocks noChangeShapeType="1"/>
          </p:cNvSpPr>
          <p:nvPr/>
        </p:nvSpPr>
        <p:spPr bwMode="auto">
          <a:xfrm>
            <a:off x="3429000" y="3124200"/>
            <a:ext cx="5029200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is-IS"/>
          </a:p>
        </p:txBody>
      </p:sp>
      <p:sp>
        <p:nvSpPr>
          <p:cNvPr id="5145" name="Line 25"/>
          <p:cNvSpPr>
            <a:spLocks noChangeShapeType="1"/>
          </p:cNvSpPr>
          <p:nvPr/>
        </p:nvSpPr>
        <p:spPr bwMode="auto">
          <a:xfrm>
            <a:off x="3429000" y="3124200"/>
            <a:ext cx="0" cy="27432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is-IS"/>
          </a:p>
        </p:txBody>
      </p:sp>
      <p:sp>
        <p:nvSpPr>
          <p:cNvPr id="5146" name="Line 26"/>
          <p:cNvSpPr>
            <a:spLocks noChangeShapeType="1"/>
          </p:cNvSpPr>
          <p:nvPr/>
        </p:nvSpPr>
        <p:spPr bwMode="auto">
          <a:xfrm>
            <a:off x="3429000" y="5867400"/>
            <a:ext cx="5029200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is-IS"/>
          </a:p>
        </p:txBody>
      </p:sp>
      <p:sp>
        <p:nvSpPr>
          <p:cNvPr id="5147" name="Line 27"/>
          <p:cNvSpPr>
            <a:spLocks noChangeShapeType="1"/>
          </p:cNvSpPr>
          <p:nvPr/>
        </p:nvSpPr>
        <p:spPr bwMode="auto">
          <a:xfrm flipV="1">
            <a:off x="8458200" y="3124200"/>
            <a:ext cx="0" cy="27432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is-IS"/>
          </a:p>
        </p:txBody>
      </p:sp>
      <p:sp>
        <p:nvSpPr>
          <p:cNvPr id="5148" name="Rectangle 28"/>
          <p:cNvSpPr>
            <a:spLocks noChangeArrowheads="1"/>
          </p:cNvSpPr>
          <p:nvPr/>
        </p:nvSpPr>
        <p:spPr bwMode="auto">
          <a:xfrm>
            <a:off x="1219200" y="1454056"/>
            <a:ext cx="1066800" cy="1295400"/>
          </a:xfrm>
          <a:prstGeom prst="rect">
            <a:avLst/>
          </a:prstGeom>
          <a:gradFill>
            <a:gsLst>
              <a:gs pos="0">
                <a:schemeClr val="accent5">
                  <a:lumMod val="20000"/>
                  <a:lumOff val="80000"/>
                </a:schemeClr>
              </a:gs>
              <a:gs pos="50000">
                <a:schemeClr val="accent5">
                  <a:lumMod val="60000"/>
                  <a:lumOff val="40000"/>
                </a:schemeClr>
              </a:gs>
              <a:gs pos="100000">
                <a:schemeClr val="accent5">
                  <a:lumMod val="40000"/>
                  <a:lumOff val="60000"/>
                </a:schemeClr>
              </a:gs>
            </a:gsLst>
            <a:lin ang="5400000" scaled="0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is-IS" sz="1400" b="1" dirty="0" smtClean="0"/>
              <a:t>Revenue 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n-US" altLang="is-IS" sz="1400" dirty="0" smtClean="0"/>
              <a:t>transactions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n-US" altLang="is-IS" sz="1400" dirty="0" smtClean="0"/>
              <a:t>Revaluation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n-US" altLang="is-IS" sz="1400" dirty="0" smtClean="0"/>
              <a:t>Volume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n-US" altLang="is-IS" sz="1400" dirty="0" smtClean="0"/>
              <a:t>change</a:t>
            </a:r>
            <a:endParaRPr lang="en-US" altLang="is-IS" sz="1400" dirty="0"/>
          </a:p>
        </p:txBody>
      </p:sp>
      <p:sp>
        <p:nvSpPr>
          <p:cNvPr id="5149" name="Rectangle 29"/>
          <p:cNvSpPr>
            <a:spLocks noChangeArrowheads="1"/>
          </p:cNvSpPr>
          <p:nvPr/>
        </p:nvSpPr>
        <p:spPr bwMode="auto">
          <a:xfrm>
            <a:off x="1219200" y="2819649"/>
            <a:ext cx="1066800" cy="1219200"/>
          </a:xfrm>
          <a:prstGeom prst="rect">
            <a:avLst/>
          </a:prstGeom>
          <a:gradFill>
            <a:gsLst>
              <a:gs pos="0">
                <a:schemeClr val="accent5">
                  <a:lumMod val="20000"/>
                  <a:lumOff val="80000"/>
                </a:schemeClr>
              </a:gs>
              <a:gs pos="50000">
                <a:schemeClr val="accent5">
                  <a:lumMod val="60000"/>
                  <a:lumOff val="40000"/>
                </a:schemeClr>
              </a:gs>
              <a:gs pos="100000">
                <a:schemeClr val="accent5">
                  <a:lumMod val="40000"/>
                  <a:lumOff val="60000"/>
                </a:schemeClr>
              </a:gs>
            </a:gsLst>
            <a:lin ang="5400000" scaled="0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is-IS" sz="1400" b="1" dirty="0" smtClean="0"/>
              <a:t>Expense</a:t>
            </a:r>
            <a:endParaRPr lang="en-US" altLang="is-IS" sz="1400" b="1" dirty="0"/>
          </a:p>
          <a:p>
            <a:pPr algn="ctr">
              <a:spcBef>
                <a:spcPct val="0"/>
              </a:spcBef>
              <a:buFontTx/>
              <a:buNone/>
            </a:pPr>
            <a:r>
              <a:rPr lang="en-US" altLang="is-IS" sz="1400" dirty="0" smtClean="0"/>
              <a:t>Transactions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n-US" altLang="is-IS" sz="1400" dirty="0" smtClean="0"/>
              <a:t>Revaluation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n-US" altLang="is-IS" sz="1400" dirty="0" smtClean="0"/>
              <a:t>Volume 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n-US" altLang="is-IS" sz="1400" dirty="0" smtClean="0"/>
              <a:t>change</a:t>
            </a:r>
            <a:endParaRPr lang="en-US" altLang="is-IS" sz="1400" dirty="0"/>
          </a:p>
        </p:txBody>
      </p:sp>
      <p:sp>
        <p:nvSpPr>
          <p:cNvPr id="5150" name="Rectangle 30"/>
          <p:cNvSpPr>
            <a:spLocks noChangeArrowheads="1"/>
          </p:cNvSpPr>
          <p:nvPr/>
        </p:nvSpPr>
        <p:spPr bwMode="auto">
          <a:xfrm>
            <a:off x="1219200" y="4191000"/>
            <a:ext cx="1066800" cy="685800"/>
          </a:xfrm>
          <a:prstGeom prst="rect">
            <a:avLst/>
          </a:prstGeom>
          <a:gradFill>
            <a:gsLst>
              <a:gs pos="0">
                <a:schemeClr val="accent5">
                  <a:lumMod val="20000"/>
                  <a:lumOff val="80000"/>
                </a:schemeClr>
              </a:gs>
              <a:gs pos="50000">
                <a:schemeClr val="accent5">
                  <a:lumMod val="60000"/>
                  <a:lumOff val="40000"/>
                </a:schemeClr>
              </a:gs>
              <a:gs pos="100000">
                <a:schemeClr val="accent5">
                  <a:lumMod val="40000"/>
                  <a:lumOff val="60000"/>
                </a:schemeClr>
              </a:gs>
            </a:gsLst>
            <a:lin ang="5400000" scaled="0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is-IS" sz="1200" b="1" dirty="0" smtClean="0"/>
              <a:t>Non-financial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is-IS" sz="1200" b="1" dirty="0" smtClean="0"/>
              <a:t>Financial</a:t>
            </a:r>
            <a:endParaRPr lang="en-US" altLang="is-IS" sz="1200" b="1" dirty="0"/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is-IS" sz="1200" b="1" dirty="0"/>
              <a:t>assets</a:t>
            </a:r>
          </a:p>
        </p:txBody>
      </p:sp>
      <p:sp>
        <p:nvSpPr>
          <p:cNvPr id="5151" name="Rectangle 31"/>
          <p:cNvSpPr>
            <a:spLocks noChangeArrowheads="1"/>
          </p:cNvSpPr>
          <p:nvPr/>
        </p:nvSpPr>
        <p:spPr bwMode="auto">
          <a:xfrm>
            <a:off x="1219200" y="4953000"/>
            <a:ext cx="1066800" cy="685800"/>
          </a:xfrm>
          <a:prstGeom prst="rect">
            <a:avLst/>
          </a:prstGeom>
          <a:gradFill>
            <a:gsLst>
              <a:gs pos="0">
                <a:schemeClr val="accent5">
                  <a:lumMod val="20000"/>
                  <a:lumOff val="80000"/>
                </a:schemeClr>
              </a:gs>
              <a:gs pos="50000">
                <a:schemeClr val="accent5">
                  <a:lumMod val="60000"/>
                  <a:lumOff val="40000"/>
                </a:schemeClr>
              </a:gs>
              <a:gs pos="100000">
                <a:schemeClr val="accent5">
                  <a:lumMod val="40000"/>
                  <a:lumOff val="60000"/>
                </a:schemeClr>
              </a:gs>
            </a:gsLst>
            <a:lin ang="5400000" scaled="0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en-US" altLang="is-IS" sz="1400" b="1" dirty="0"/>
          </a:p>
          <a:p>
            <a:pPr algn="ctr">
              <a:spcBef>
                <a:spcPct val="0"/>
              </a:spcBef>
              <a:buFontTx/>
              <a:buNone/>
            </a:pPr>
            <a:r>
              <a:rPr lang="en-US" altLang="is-IS" sz="1400" b="1" dirty="0" smtClean="0"/>
              <a:t>Liabilities</a:t>
            </a:r>
            <a:endParaRPr lang="en-US" altLang="is-IS" sz="1400" b="1" dirty="0"/>
          </a:p>
          <a:p>
            <a:pPr algn="ctr">
              <a:spcBef>
                <a:spcPct val="0"/>
              </a:spcBef>
              <a:buFontTx/>
              <a:buNone/>
            </a:pPr>
            <a:endParaRPr lang="en-US" altLang="is-IS" sz="1400" dirty="0"/>
          </a:p>
        </p:txBody>
      </p:sp>
      <p:sp>
        <p:nvSpPr>
          <p:cNvPr id="5153" name="Rectangle 33"/>
          <p:cNvSpPr>
            <a:spLocks noChangeArrowheads="1"/>
          </p:cNvSpPr>
          <p:nvPr/>
        </p:nvSpPr>
        <p:spPr bwMode="auto">
          <a:xfrm>
            <a:off x="3657600" y="4953000"/>
            <a:ext cx="762000" cy="685800"/>
          </a:xfrm>
          <a:prstGeom prst="rect">
            <a:avLst/>
          </a:prstGeom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50000">
                <a:schemeClr val="accent1">
                  <a:lumMod val="20000"/>
                  <a:lumOff val="80000"/>
                </a:schemeClr>
              </a:gs>
              <a:gs pos="100000">
                <a:schemeClr val="accent1">
                  <a:lumMod val="40000"/>
                  <a:lumOff val="60000"/>
                </a:schemeClr>
              </a:gs>
            </a:gsLst>
            <a:lin ang="5400000" scaled="0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en-US" altLang="is-IS" sz="1200" b="1" dirty="0"/>
          </a:p>
          <a:p>
            <a:pPr algn="ctr">
              <a:spcBef>
                <a:spcPct val="0"/>
              </a:spcBef>
              <a:buFontTx/>
              <a:buNone/>
            </a:pPr>
            <a:r>
              <a:rPr lang="en-US" altLang="is-IS" sz="1200" b="1" dirty="0"/>
              <a:t>Liabilities</a:t>
            </a:r>
          </a:p>
          <a:p>
            <a:pPr algn="ctr">
              <a:spcBef>
                <a:spcPct val="0"/>
              </a:spcBef>
              <a:buFontTx/>
              <a:buNone/>
            </a:pPr>
            <a:endParaRPr lang="en-US" altLang="is-IS" sz="1400" dirty="0"/>
          </a:p>
        </p:txBody>
      </p:sp>
      <p:sp>
        <p:nvSpPr>
          <p:cNvPr id="5154" name="Text Box 34"/>
          <p:cNvSpPr txBox="1">
            <a:spLocks noChangeArrowheads="1"/>
          </p:cNvSpPr>
          <p:nvPr/>
        </p:nvSpPr>
        <p:spPr bwMode="auto">
          <a:xfrm>
            <a:off x="261351" y="3352800"/>
            <a:ext cx="841897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is-IS" sz="1400" b="1" dirty="0"/>
              <a:t>Opening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n-US" altLang="is-IS" sz="1400" b="1" dirty="0"/>
              <a:t> </a:t>
            </a:r>
            <a:r>
              <a:rPr lang="en-US" altLang="is-IS" sz="1400" b="1" dirty="0" smtClean="0"/>
              <a:t>Balance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n-US" altLang="is-IS" sz="1400" b="1" dirty="0" smtClean="0"/>
              <a:t>Sheet</a:t>
            </a:r>
            <a:endParaRPr lang="en-US" altLang="is-IS" sz="1400" b="1" dirty="0"/>
          </a:p>
        </p:txBody>
      </p:sp>
      <p:sp>
        <p:nvSpPr>
          <p:cNvPr id="5155" name="Text Box 35"/>
          <p:cNvSpPr txBox="1">
            <a:spLocks noChangeArrowheads="1"/>
          </p:cNvSpPr>
          <p:nvPr/>
        </p:nvSpPr>
        <p:spPr bwMode="auto">
          <a:xfrm>
            <a:off x="2435042" y="3352800"/>
            <a:ext cx="793807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is-IS" sz="1400" b="1" dirty="0"/>
              <a:t>Closing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n-US" altLang="is-IS" sz="1400" b="1" dirty="0" smtClean="0"/>
              <a:t>Balance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n-US" altLang="is-IS" sz="1400" b="1" dirty="0" smtClean="0"/>
              <a:t>Sheet</a:t>
            </a:r>
            <a:endParaRPr lang="en-US" altLang="is-IS" sz="1400" b="1" dirty="0"/>
          </a:p>
        </p:txBody>
      </p:sp>
      <p:sp>
        <p:nvSpPr>
          <p:cNvPr id="5156" name="Text Box 36"/>
          <p:cNvSpPr txBox="1">
            <a:spLocks noChangeArrowheads="1"/>
          </p:cNvSpPr>
          <p:nvPr/>
        </p:nvSpPr>
        <p:spPr bwMode="auto">
          <a:xfrm>
            <a:off x="1219200" y="1066800"/>
            <a:ext cx="1066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is-IS" sz="1400" b="1" dirty="0" smtClean="0"/>
              <a:t>Flows</a:t>
            </a:r>
            <a:endParaRPr lang="en-US" altLang="is-IS" sz="1400" b="1" dirty="0"/>
          </a:p>
        </p:txBody>
      </p:sp>
      <p:sp>
        <p:nvSpPr>
          <p:cNvPr id="5157" name="Text Box 37"/>
          <p:cNvSpPr txBox="1">
            <a:spLocks noChangeArrowheads="1"/>
          </p:cNvSpPr>
          <p:nvPr/>
        </p:nvSpPr>
        <p:spPr bwMode="auto">
          <a:xfrm>
            <a:off x="3352800" y="685800"/>
            <a:ext cx="13716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is-IS" sz="1600" b="1" i="1" dirty="0" smtClean="0">
                <a:solidFill>
                  <a:srgbClr val="CC0000"/>
                </a:solidFill>
              </a:rPr>
              <a:t>GFS:</a:t>
            </a:r>
            <a:endParaRPr lang="en-US" altLang="is-IS" sz="1600" b="1" i="1" dirty="0">
              <a:solidFill>
                <a:srgbClr val="CC0000"/>
              </a:solidFill>
            </a:endParaRPr>
          </a:p>
        </p:txBody>
      </p:sp>
      <p:sp>
        <p:nvSpPr>
          <p:cNvPr id="5158" name="Text Box 38"/>
          <p:cNvSpPr txBox="1">
            <a:spLocks noChangeArrowheads="1"/>
          </p:cNvSpPr>
          <p:nvPr/>
        </p:nvSpPr>
        <p:spPr bwMode="auto">
          <a:xfrm>
            <a:off x="304800" y="685800"/>
            <a:ext cx="13716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is-IS" sz="1600" b="1" i="1" dirty="0" smtClean="0">
                <a:solidFill>
                  <a:srgbClr val="CC0000"/>
                </a:solidFill>
              </a:rPr>
              <a:t>Accounting</a:t>
            </a:r>
            <a:r>
              <a:rPr lang="en-US" altLang="is-IS" sz="1600" b="1" dirty="0" smtClean="0">
                <a:solidFill>
                  <a:srgbClr val="CC0000"/>
                </a:solidFill>
              </a:rPr>
              <a:t>:</a:t>
            </a:r>
            <a:endParaRPr lang="en-US" altLang="is-IS" sz="1600" b="1" dirty="0">
              <a:solidFill>
                <a:srgbClr val="CC0000"/>
              </a:solidFill>
            </a:endParaRPr>
          </a:p>
        </p:txBody>
      </p:sp>
      <p:sp>
        <p:nvSpPr>
          <p:cNvPr id="5159" name="Text Box 39"/>
          <p:cNvSpPr txBox="1">
            <a:spLocks noChangeArrowheads="1"/>
          </p:cNvSpPr>
          <p:nvPr/>
        </p:nvSpPr>
        <p:spPr bwMode="auto">
          <a:xfrm>
            <a:off x="990600" y="0"/>
            <a:ext cx="71342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is-IS" sz="2400" b="1" dirty="0" smtClean="0">
                <a:solidFill>
                  <a:srgbClr val="000099"/>
                </a:solidFill>
              </a:rPr>
              <a:t>Accounting vs GFS frameworks</a:t>
            </a:r>
            <a:endParaRPr lang="en-US" altLang="is-IS" sz="2400" b="1" dirty="0">
              <a:solidFill>
                <a:srgbClr val="000099"/>
              </a:solidFill>
            </a:endParaRPr>
          </a:p>
        </p:txBody>
      </p:sp>
      <p:sp>
        <p:nvSpPr>
          <p:cNvPr id="5160" name="Rectangle 40"/>
          <p:cNvSpPr>
            <a:spLocks noChangeArrowheads="1"/>
          </p:cNvSpPr>
          <p:nvPr/>
        </p:nvSpPr>
        <p:spPr bwMode="auto">
          <a:xfrm>
            <a:off x="5638800" y="3352800"/>
            <a:ext cx="762000" cy="685800"/>
          </a:xfrm>
          <a:prstGeom prst="rect">
            <a:avLst/>
          </a:prstGeom>
          <a:solidFill>
            <a:srgbClr val="FF99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is-IS" sz="1400" b="1"/>
              <a:t>NFA</a:t>
            </a:r>
          </a:p>
        </p:txBody>
      </p:sp>
      <p:sp>
        <p:nvSpPr>
          <p:cNvPr id="5161" name="Rectangle 41"/>
          <p:cNvSpPr>
            <a:spLocks noChangeArrowheads="1"/>
          </p:cNvSpPr>
          <p:nvPr/>
        </p:nvSpPr>
        <p:spPr bwMode="auto">
          <a:xfrm>
            <a:off x="5638800" y="4191000"/>
            <a:ext cx="762000" cy="685800"/>
          </a:xfrm>
          <a:prstGeom prst="rect">
            <a:avLst/>
          </a:prstGeom>
          <a:solidFill>
            <a:srgbClr val="FF99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is-IS" sz="1400" b="1"/>
              <a:t>FA</a:t>
            </a:r>
          </a:p>
        </p:txBody>
      </p:sp>
      <p:sp>
        <p:nvSpPr>
          <p:cNvPr id="5162" name="Rectangle 42"/>
          <p:cNvSpPr>
            <a:spLocks noChangeArrowheads="1"/>
          </p:cNvSpPr>
          <p:nvPr/>
        </p:nvSpPr>
        <p:spPr bwMode="auto">
          <a:xfrm>
            <a:off x="5638800" y="4953000"/>
            <a:ext cx="762000" cy="685800"/>
          </a:xfrm>
          <a:prstGeom prst="rect">
            <a:avLst/>
          </a:prstGeom>
          <a:solidFill>
            <a:srgbClr val="FF99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en-US" altLang="is-IS" sz="1400" b="1"/>
          </a:p>
          <a:p>
            <a:pPr algn="ctr">
              <a:spcBef>
                <a:spcPct val="0"/>
              </a:spcBef>
              <a:buFontTx/>
              <a:buNone/>
            </a:pPr>
            <a:r>
              <a:rPr lang="en-US" altLang="is-IS" sz="1400" b="1"/>
              <a:t>Liab</a:t>
            </a:r>
          </a:p>
          <a:p>
            <a:pPr algn="ctr">
              <a:spcBef>
                <a:spcPct val="0"/>
              </a:spcBef>
              <a:buFontTx/>
              <a:buNone/>
            </a:pPr>
            <a:endParaRPr lang="en-US" altLang="is-IS" sz="1400"/>
          </a:p>
        </p:txBody>
      </p:sp>
      <p:sp>
        <p:nvSpPr>
          <p:cNvPr id="5163" name="Text Box 43"/>
          <p:cNvSpPr txBox="1">
            <a:spLocks noChangeArrowheads="1"/>
          </p:cNvSpPr>
          <p:nvPr/>
        </p:nvSpPr>
        <p:spPr bwMode="auto">
          <a:xfrm>
            <a:off x="4876800" y="2895600"/>
            <a:ext cx="5334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is-IS" sz="1800">
                <a:solidFill>
                  <a:srgbClr val="CC0000"/>
                </a:solidFill>
              </a:rPr>
              <a:t>**</a:t>
            </a:r>
          </a:p>
        </p:txBody>
      </p:sp>
      <p:sp>
        <p:nvSpPr>
          <p:cNvPr id="5164" name="Text Box 44"/>
          <p:cNvSpPr txBox="1">
            <a:spLocks noChangeArrowheads="1"/>
          </p:cNvSpPr>
          <p:nvPr/>
        </p:nvSpPr>
        <p:spPr bwMode="auto">
          <a:xfrm>
            <a:off x="4800600" y="3962400"/>
            <a:ext cx="5334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is-IS" sz="1800">
                <a:solidFill>
                  <a:srgbClr val="CC0000"/>
                </a:solidFill>
              </a:rPr>
              <a:t>***</a:t>
            </a:r>
          </a:p>
        </p:txBody>
      </p:sp>
      <p:sp>
        <p:nvSpPr>
          <p:cNvPr id="5165" name="Text Box 45"/>
          <p:cNvSpPr txBox="1">
            <a:spLocks noChangeArrowheads="1"/>
          </p:cNvSpPr>
          <p:nvPr/>
        </p:nvSpPr>
        <p:spPr bwMode="auto">
          <a:xfrm>
            <a:off x="5562600" y="2819400"/>
            <a:ext cx="9906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is-IS" sz="1000" b="1"/>
              <a:t>Revaluation  / </a:t>
            </a:r>
          </a:p>
        </p:txBody>
      </p:sp>
      <p:sp>
        <p:nvSpPr>
          <p:cNvPr id="5166" name="Text Box 46"/>
          <p:cNvSpPr txBox="1">
            <a:spLocks noChangeArrowheads="1"/>
          </p:cNvSpPr>
          <p:nvPr/>
        </p:nvSpPr>
        <p:spPr bwMode="auto">
          <a:xfrm>
            <a:off x="6324600" y="2819400"/>
            <a:ext cx="12192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is-IS" sz="1000" b="1"/>
              <a:t> Volume change</a:t>
            </a:r>
          </a:p>
        </p:txBody>
      </p:sp>
      <p:sp>
        <p:nvSpPr>
          <p:cNvPr id="5167" name="Text Box 47"/>
          <p:cNvSpPr txBox="1">
            <a:spLocks noChangeArrowheads="1"/>
          </p:cNvSpPr>
          <p:nvPr/>
        </p:nvSpPr>
        <p:spPr bwMode="auto">
          <a:xfrm>
            <a:off x="6477000" y="1295400"/>
            <a:ext cx="2362200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is-IS" sz="1400" b="1" i="1" dirty="0">
                <a:solidFill>
                  <a:srgbClr val="CC0000"/>
                </a:solidFill>
              </a:rPr>
              <a:t>*      </a:t>
            </a:r>
            <a:r>
              <a:rPr lang="en-US" altLang="is-IS" sz="1400" b="1" i="1" dirty="0" smtClean="0">
                <a:solidFill>
                  <a:srgbClr val="CC0000"/>
                </a:solidFill>
              </a:rPr>
              <a:t>Operating result</a:t>
            </a:r>
            <a:endParaRPr lang="en-US" altLang="is-IS" sz="1400" b="1" i="1" dirty="0">
              <a:solidFill>
                <a:srgbClr val="CC0000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is-IS" sz="1400" b="1" i="1" dirty="0">
                <a:solidFill>
                  <a:srgbClr val="CC0000"/>
                </a:solidFill>
              </a:rPr>
              <a:t>**    operating balance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is-IS" sz="1400" b="1" i="1" dirty="0">
                <a:solidFill>
                  <a:srgbClr val="CC0000"/>
                </a:solidFill>
              </a:rPr>
              <a:t>***  net lending / borrowing</a:t>
            </a:r>
          </a:p>
          <a:p>
            <a:pPr eaLnBrk="1" hangingPunct="1">
              <a:spcBef>
                <a:spcPct val="0"/>
              </a:spcBef>
            </a:pPr>
            <a:endParaRPr lang="en-US" altLang="is-IS" sz="1400" i="1" dirty="0">
              <a:solidFill>
                <a:srgbClr val="CC0000"/>
              </a:solidFill>
            </a:endParaRPr>
          </a:p>
        </p:txBody>
      </p:sp>
      <p:sp>
        <p:nvSpPr>
          <p:cNvPr id="5168" name="AutoShape 48"/>
          <p:cNvSpPr>
            <a:spLocks/>
          </p:cNvSpPr>
          <p:nvPr/>
        </p:nvSpPr>
        <p:spPr bwMode="auto">
          <a:xfrm rot="5400000">
            <a:off x="5791200" y="4724400"/>
            <a:ext cx="304800" cy="2743200"/>
          </a:xfrm>
          <a:prstGeom prst="rightBrace">
            <a:avLst>
              <a:gd name="adj1" fmla="val 75000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is-IS" altLang="is-IS" sz="2400"/>
          </a:p>
        </p:txBody>
      </p:sp>
      <p:sp>
        <p:nvSpPr>
          <p:cNvPr id="5169" name="Text Box 49"/>
          <p:cNvSpPr txBox="1">
            <a:spLocks noChangeArrowheads="1"/>
          </p:cNvSpPr>
          <p:nvPr/>
        </p:nvSpPr>
        <p:spPr bwMode="auto">
          <a:xfrm>
            <a:off x="5181600" y="6324600"/>
            <a:ext cx="163195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is-IS" sz="1400" dirty="0">
                <a:solidFill>
                  <a:srgbClr val="CC0000"/>
                </a:solidFill>
              </a:rPr>
              <a:t>Change in net worth</a:t>
            </a:r>
          </a:p>
        </p:txBody>
      </p:sp>
      <p:sp>
        <p:nvSpPr>
          <p:cNvPr id="5170" name="AutoShape 50"/>
          <p:cNvSpPr>
            <a:spLocks/>
          </p:cNvSpPr>
          <p:nvPr/>
        </p:nvSpPr>
        <p:spPr bwMode="auto">
          <a:xfrm rot="5400000">
            <a:off x="3886200" y="5638800"/>
            <a:ext cx="304800" cy="914400"/>
          </a:xfrm>
          <a:prstGeom prst="rightBrace">
            <a:avLst>
              <a:gd name="adj1" fmla="val 25000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is-IS" altLang="is-IS" sz="2400"/>
          </a:p>
        </p:txBody>
      </p:sp>
      <p:sp>
        <p:nvSpPr>
          <p:cNvPr id="5171" name="AutoShape 51"/>
          <p:cNvSpPr>
            <a:spLocks/>
          </p:cNvSpPr>
          <p:nvPr/>
        </p:nvSpPr>
        <p:spPr bwMode="auto">
          <a:xfrm rot="5400000">
            <a:off x="7696200" y="5638800"/>
            <a:ext cx="304800" cy="914400"/>
          </a:xfrm>
          <a:prstGeom prst="rightBrace">
            <a:avLst>
              <a:gd name="adj1" fmla="val 25000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is-IS" altLang="is-IS" sz="2400"/>
          </a:p>
        </p:txBody>
      </p:sp>
      <p:sp>
        <p:nvSpPr>
          <p:cNvPr id="5172" name="Text Box 52"/>
          <p:cNvSpPr txBox="1">
            <a:spLocks noChangeArrowheads="1"/>
          </p:cNvSpPr>
          <p:nvPr/>
        </p:nvSpPr>
        <p:spPr bwMode="auto">
          <a:xfrm>
            <a:off x="3429000" y="6324600"/>
            <a:ext cx="1204913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is-IS" sz="1400">
                <a:solidFill>
                  <a:srgbClr val="CC0000"/>
                </a:solidFill>
              </a:rPr>
              <a:t>Net worth</a:t>
            </a:r>
          </a:p>
        </p:txBody>
      </p:sp>
      <p:sp>
        <p:nvSpPr>
          <p:cNvPr id="5173" name="Text Box 53"/>
          <p:cNvSpPr txBox="1">
            <a:spLocks noChangeArrowheads="1"/>
          </p:cNvSpPr>
          <p:nvPr/>
        </p:nvSpPr>
        <p:spPr bwMode="auto">
          <a:xfrm>
            <a:off x="7239000" y="6324600"/>
            <a:ext cx="1204913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is-IS" sz="1400">
                <a:solidFill>
                  <a:srgbClr val="CC0000"/>
                </a:solidFill>
              </a:rPr>
              <a:t>Net worth</a:t>
            </a:r>
          </a:p>
        </p:txBody>
      </p:sp>
      <p:sp>
        <p:nvSpPr>
          <p:cNvPr id="5174" name="Text Box 54"/>
          <p:cNvSpPr txBox="1">
            <a:spLocks noChangeArrowheads="1"/>
          </p:cNvSpPr>
          <p:nvPr/>
        </p:nvSpPr>
        <p:spPr bwMode="auto">
          <a:xfrm>
            <a:off x="1580866" y="3962399"/>
            <a:ext cx="3810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is-IS" sz="1800" dirty="0">
                <a:solidFill>
                  <a:srgbClr val="CC0000"/>
                </a:solidFill>
              </a:rPr>
              <a:t>*</a:t>
            </a:r>
          </a:p>
        </p:txBody>
      </p:sp>
      <p:sp>
        <p:nvSpPr>
          <p:cNvPr id="5175" name="Line 55"/>
          <p:cNvSpPr>
            <a:spLocks noChangeShapeType="1"/>
          </p:cNvSpPr>
          <p:nvPr/>
        </p:nvSpPr>
        <p:spPr bwMode="auto">
          <a:xfrm>
            <a:off x="304800" y="457200"/>
            <a:ext cx="8305800" cy="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s-IS"/>
          </a:p>
        </p:txBody>
      </p:sp>
      <p:sp>
        <p:nvSpPr>
          <p:cNvPr id="5176" name="Line 56"/>
          <p:cNvSpPr>
            <a:spLocks noChangeShapeType="1"/>
          </p:cNvSpPr>
          <p:nvPr/>
        </p:nvSpPr>
        <p:spPr bwMode="auto">
          <a:xfrm>
            <a:off x="457200" y="6705600"/>
            <a:ext cx="8305800" cy="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s-IS"/>
          </a:p>
        </p:txBody>
      </p:sp>
      <p:sp>
        <p:nvSpPr>
          <p:cNvPr id="57" name="Rectangle 8"/>
          <p:cNvSpPr>
            <a:spLocks noChangeArrowheads="1"/>
          </p:cNvSpPr>
          <p:nvPr/>
        </p:nvSpPr>
        <p:spPr bwMode="auto">
          <a:xfrm>
            <a:off x="2383062" y="4191000"/>
            <a:ext cx="762000" cy="1447800"/>
          </a:xfrm>
          <a:prstGeom prst="rect">
            <a:avLst/>
          </a:prstGeom>
          <a:gradFill>
            <a:gsLst>
              <a:gs pos="0">
                <a:schemeClr val="accent5">
                  <a:lumMod val="20000"/>
                  <a:lumOff val="80000"/>
                </a:schemeClr>
              </a:gs>
              <a:gs pos="50000">
                <a:schemeClr val="accent5">
                  <a:lumMod val="60000"/>
                  <a:lumOff val="40000"/>
                </a:schemeClr>
              </a:gs>
              <a:gs pos="100000">
                <a:schemeClr val="accent5">
                  <a:lumMod val="40000"/>
                  <a:lumOff val="60000"/>
                </a:schemeClr>
              </a:gs>
            </a:gsLst>
            <a:lin ang="5400000" scaled="0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en-US" altLang="is-IS" sz="1400" b="1" dirty="0"/>
          </a:p>
          <a:p>
            <a:pPr algn="ctr">
              <a:spcBef>
                <a:spcPct val="0"/>
              </a:spcBef>
              <a:buFontTx/>
              <a:buNone/>
            </a:pPr>
            <a:r>
              <a:rPr lang="en-US" altLang="is-IS" sz="1200" b="1" dirty="0" smtClean="0"/>
              <a:t>Assets 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n-US" altLang="is-IS" sz="1200" b="1" dirty="0" smtClean="0"/>
              <a:t>and 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n-US" altLang="is-IS" sz="1200" b="1" dirty="0" smtClean="0"/>
              <a:t>liabilities</a:t>
            </a:r>
            <a:endParaRPr lang="en-US" altLang="is-IS" sz="1200" b="1" dirty="0"/>
          </a:p>
          <a:p>
            <a:pPr algn="ctr">
              <a:spcBef>
                <a:spcPct val="0"/>
              </a:spcBef>
              <a:buFontTx/>
              <a:buNone/>
            </a:pPr>
            <a:endParaRPr lang="en-US" altLang="is-IS" sz="1400" dirty="0"/>
          </a:p>
        </p:txBody>
      </p:sp>
    </p:spTree>
    <p:extLst>
      <p:ext uri="{BB962C8B-B14F-4D97-AF65-F5344CB8AC3E}">
        <p14:creationId xmlns:p14="http://schemas.microsoft.com/office/powerpoint/2010/main" val="604383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5536" y="188641"/>
            <a:ext cx="6552728" cy="360040"/>
          </a:xfrm>
          <a:solidFill>
            <a:schemeClr val="accent1"/>
          </a:solidFill>
        </p:spPr>
        <p:txBody>
          <a:bodyPr/>
          <a:lstStyle/>
          <a:p>
            <a:r>
              <a:rPr lang="en-US" sz="2000" dirty="0" smtClean="0">
                <a:solidFill>
                  <a:schemeClr val="bg1"/>
                </a:solidFill>
              </a:rPr>
              <a:t>GFS versus Accounting (</a:t>
            </a:r>
            <a:r>
              <a:rPr lang="en-US" sz="2000" i="1" dirty="0" smtClean="0">
                <a:solidFill>
                  <a:schemeClr val="bg1"/>
                </a:solidFill>
              </a:rPr>
              <a:t>IPSAS or IFRS</a:t>
            </a:r>
            <a:r>
              <a:rPr lang="en-US" sz="2000" dirty="0" smtClean="0">
                <a:solidFill>
                  <a:schemeClr val="bg1"/>
                </a:solidFill>
              </a:rPr>
              <a:t>)</a:t>
            </a:r>
            <a:endParaRPr lang="en-US" sz="2000" dirty="0">
              <a:solidFill>
                <a:schemeClr val="bg1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293" y="692695"/>
            <a:ext cx="5191125" cy="60486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Oval 8"/>
          <p:cNvSpPr/>
          <p:nvPr/>
        </p:nvSpPr>
        <p:spPr>
          <a:xfrm>
            <a:off x="539552" y="3717032"/>
            <a:ext cx="1440160" cy="288032"/>
          </a:xfrm>
          <a:prstGeom prst="ellipse">
            <a:avLst/>
          </a:prstGeom>
          <a:noFill/>
          <a:ln w="12700" cap="flat" cmpd="sng" algn="ctr">
            <a:solidFill>
              <a:srgbClr val="C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s-I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" name="Oval 9"/>
          <p:cNvSpPr/>
          <p:nvPr/>
        </p:nvSpPr>
        <p:spPr>
          <a:xfrm>
            <a:off x="539552" y="5733256"/>
            <a:ext cx="1440160" cy="288032"/>
          </a:xfrm>
          <a:prstGeom prst="ellipse">
            <a:avLst/>
          </a:prstGeom>
          <a:noFill/>
          <a:ln w="12700" cap="flat" cmpd="sng" algn="ctr">
            <a:solidFill>
              <a:srgbClr val="C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s-I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539552" y="6529815"/>
            <a:ext cx="2232247" cy="235598"/>
          </a:xfrm>
          <a:prstGeom prst="ellipse">
            <a:avLst/>
          </a:prstGeom>
          <a:noFill/>
          <a:ln w="12700" cap="flat" cmpd="sng" algn="ctr">
            <a:solidFill>
              <a:srgbClr val="C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s-I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2" name="Oval 11"/>
          <p:cNvSpPr/>
          <p:nvPr/>
        </p:nvSpPr>
        <p:spPr>
          <a:xfrm>
            <a:off x="3595506" y="1052736"/>
            <a:ext cx="2319185" cy="360040"/>
          </a:xfrm>
          <a:prstGeom prst="ellipse">
            <a:avLst/>
          </a:prstGeom>
          <a:noFill/>
          <a:ln w="12700" cap="flat" cmpd="sng" algn="ctr">
            <a:solidFill>
              <a:srgbClr val="C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s-I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Right Brace 6"/>
          <p:cNvSpPr/>
          <p:nvPr/>
        </p:nvSpPr>
        <p:spPr>
          <a:xfrm>
            <a:off x="6110045" y="1340768"/>
            <a:ext cx="216024" cy="2520280"/>
          </a:xfrm>
          <a:prstGeom prst="rightBrace">
            <a:avLst/>
          </a:prstGeom>
          <a:ln w="952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s-IS">
              <a:solidFill>
                <a:srgbClr val="FF0000"/>
              </a:solidFill>
            </a:endParaRPr>
          </a:p>
        </p:txBody>
      </p:sp>
      <p:sp>
        <p:nvSpPr>
          <p:cNvPr id="14" name="Right Brace 13"/>
          <p:cNvSpPr/>
          <p:nvPr/>
        </p:nvSpPr>
        <p:spPr>
          <a:xfrm>
            <a:off x="6110045" y="5733255"/>
            <a:ext cx="216024" cy="1008113"/>
          </a:xfrm>
          <a:prstGeom prst="rightBrace">
            <a:avLst/>
          </a:prstGeom>
          <a:ln w="952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s-IS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468788" y="2473950"/>
            <a:ext cx="2088231" cy="253916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sz="1050" dirty="0" smtClean="0">
                <a:latin typeface="Times New Roman" pitchFamily="18" charset="0"/>
                <a:cs typeface="Times New Roman" pitchFamily="18" charset="0"/>
              </a:rPr>
              <a:t>Transactions between units</a:t>
            </a:r>
            <a:endParaRPr lang="en-US" sz="105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468788" y="6110353"/>
            <a:ext cx="2088231" cy="253916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sz="1050" dirty="0" smtClean="0">
                <a:latin typeface="Times New Roman" pitchFamily="18" charset="0"/>
                <a:cs typeface="Times New Roman" pitchFamily="18" charset="0"/>
              </a:rPr>
              <a:t>Transactions between units</a:t>
            </a:r>
            <a:endParaRPr lang="en-US" sz="105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Right Brace 16"/>
          <p:cNvSpPr/>
          <p:nvPr/>
        </p:nvSpPr>
        <p:spPr>
          <a:xfrm>
            <a:off x="6110045" y="3976255"/>
            <a:ext cx="216024" cy="1719808"/>
          </a:xfrm>
          <a:prstGeom prst="rightBrace">
            <a:avLst/>
          </a:prstGeom>
          <a:ln w="95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s-IS">
              <a:solidFill>
                <a:srgbClr val="FF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468788" y="4709201"/>
            <a:ext cx="2088231" cy="415498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sz="1050" dirty="0" smtClean="0">
                <a:latin typeface="Times New Roman" pitchFamily="18" charset="0"/>
                <a:cs typeface="Times New Roman" pitchFamily="18" charset="0"/>
              </a:rPr>
              <a:t>Revaluations and other volume changes (calculated figures)</a:t>
            </a:r>
            <a:endParaRPr lang="en-US" sz="105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61327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5536" y="188641"/>
            <a:ext cx="7200800" cy="360040"/>
          </a:xfrm>
          <a:solidFill>
            <a:schemeClr val="accent1"/>
          </a:solidFill>
        </p:spPr>
        <p:txBody>
          <a:bodyPr/>
          <a:lstStyle/>
          <a:p>
            <a:r>
              <a:rPr lang="en-US" sz="2000" dirty="0" smtClean="0">
                <a:solidFill>
                  <a:schemeClr val="bg1"/>
                </a:solidFill>
              </a:rPr>
              <a:t>Projections on net financial worth and net worth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7" name="Right Brace 6"/>
          <p:cNvSpPr/>
          <p:nvPr/>
        </p:nvSpPr>
        <p:spPr>
          <a:xfrm>
            <a:off x="5436096" y="3213462"/>
            <a:ext cx="216024" cy="3527905"/>
          </a:xfrm>
          <a:prstGeom prst="rightBrace">
            <a:avLst/>
          </a:prstGeom>
          <a:ln w="952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s-IS">
              <a:solidFill>
                <a:srgbClr val="FF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868144" y="4769665"/>
            <a:ext cx="2808312" cy="415498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sz="1050" dirty="0" smtClean="0">
                <a:latin typeface="Times New Roman" pitchFamily="18" charset="0"/>
                <a:cs typeface="Times New Roman" pitchFamily="18" charset="0"/>
              </a:rPr>
              <a:t>Supports projections on net financial worth and debt</a:t>
            </a:r>
            <a:endParaRPr lang="en-US" sz="105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728700"/>
            <a:ext cx="4362450" cy="60126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Oval 8"/>
          <p:cNvSpPr/>
          <p:nvPr/>
        </p:nvSpPr>
        <p:spPr>
          <a:xfrm>
            <a:off x="611560" y="1700808"/>
            <a:ext cx="1440160" cy="288032"/>
          </a:xfrm>
          <a:prstGeom prst="ellipse">
            <a:avLst/>
          </a:prstGeom>
          <a:noFill/>
          <a:ln w="12700" cap="flat" cmpd="sng" algn="ctr">
            <a:solidFill>
              <a:srgbClr val="C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s-I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47564" y="3145852"/>
            <a:ext cx="1368152" cy="288032"/>
          </a:xfrm>
          <a:prstGeom prst="ellipse">
            <a:avLst/>
          </a:prstGeom>
          <a:noFill/>
          <a:ln w="12700" cap="flat" cmpd="sng" algn="ctr">
            <a:solidFill>
              <a:srgbClr val="C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s-I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647565" y="4473603"/>
            <a:ext cx="1044116" cy="235598"/>
          </a:xfrm>
          <a:prstGeom prst="ellipse">
            <a:avLst/>
          </a:prstGeom>
          <a:noFill/>
          <a:ln w="12700" cap="flat" cmpd="sng" algn="ctr">
            <a:solidFill>
              <a:srgbClr val="C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s-I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2" name="Oval 11"/>
          <p:cNvSpPr/>
          <p:nvPr/>
        </p:nvSpPr>
        <p:spPr>
          <a:xfrm>
            <a:off x="467543" y="6389296"/>
            <a:ext cx="1800201" cy="360040"/>
          </a:xfrm>
          <a:prstGeom prst="ellipse">
            <a:avLst/>
          </a:prstGeom>
          <a:noFill/>
          <a:ln w="12700" cap="flat" cmpd="sng" algn="ctr">
            <a:solidFill>
              <a:srgbClr val="C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s-I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003393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5536" y="188641"/>
            <a:ext cx="7920880" cy="360040"/>
          </a:xfrm>
          <a:solidFill>
            <a:schemeClr val="accent1"/>
          </a:solidFill>
        </p:spPr>
        <p:txBody>
          <a:bodyPr/>
          <a:lstStyle/>
          <a:p>
            <a:r>
              <a:rPr lang="en-US" sz="1800" dirty="0" smtClean="0">
                <a:solidFill>
                  <a:schemeClr val="bg1"/>
                </a:solidFill>
              </a:rPr>
              <a:t>Consistency between Budgeting, Accounting and Statistics</a:t>
            </a:r>
            <a:endParaRPr lang="en-US" sz="1800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259632" y="3645024"/>
            <a:ext cx="6120679" cy="1815882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marL="171450" indent="-171450">
              <a:buFont typeface="Arial" pitchFamily="34" charset="0"/>
              <a:buChar char="•"/>
            </a:pP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Consistency between budgeting, accounting and statistics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Same terminology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Comparability of figures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Efficiency and timesaving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Reduced timeliness of data provision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Fiscal policy vs. monetary policy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Common understanding by various compilers, producers and users</a:t>
            </a:r>
            <a:endParaRPr lang="en-US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908720"/>
            <a:ext cx="7381875" cy="2352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4" name="Straight Arrow Connector 3"/>
          <p:cNvCxnSpPr/>
          <p:nvPr/>
        </p:nvCxnSpPr>
        <p:spPr>
          <a:xfrm>
            <a:off x="395536" y="1124744"/>
            <a:ext cx="8161483" cy="0"/>
          </a:xfrm>
          <a:prstGeom prst="straightConnector1">
            <a:avLst/>
          </a:prstGeom>
          <a:ln w="25400">
            <a:solidFill>
              <a:srgbClr val="7030A0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Oval 10"/>
          <p:cNvSpPr/>
          <p:nvPr/>
        </p:nvSpPr>
        <p:spPr>
          <a:xfrm>
            <a:off x="1259633" y="889146"/>
            <a:ext cx="1296144" cy="235598"/>
          </a:xfrm>
          <a:prstGeom prst="ellipse">
            <a:avLst/>
          </a:prstGeom>
          <a:noFill/>
          <a:ln w="12700" cap="flat" cmpd="sng" algn="ctr">
            <a:solidFill>
              <a:srgbClr val="C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s-I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9" name="Oval 18"/>
          <p:cNvSpPr/>
          <p:nvPr/>
        </p:nvSpPr>
        <p:spPr>
          <a:xfrm>
            <a:off x="3798441" y="889146"/>
            <a:ext cx="1296144" cy="235598"/>
          </a:xfrm>
          <a:prstGeom prst="ellipse">
            <a:avLst/>
          </a:prstGeom>
          <a:noFill/>
          <a:ln w="12700" cap="flat" cmpd="sng" algn="ctr">
            <a:solidFill>
              <a:schemeClr val="accent1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s-I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0" name="Oval 19"/>
          <p:cNvSpPr/>
          <p:nvPr/>
        </p:nvSpPr>
        <p:spPr>
          <a:xfrm>
            <a:off x="6267955" y="889146"/>
            <a:ext cx="1296144" cy="235598"/>
          </a:xfrm>
          <a:prstGeom prst="ellipse">
            <a:avLst/>
          </a:prstGeom>
          <a:noFill/>
          <a:ln w="12700" cap="flat" cmpd="sng" algn="ctr">
            <a:solidFill>
              <a:srgbClr val="C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s-I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922158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9" grpId="0" animBg="1"/>
      <p:bldP spid="20" grpId="0" animBg="1"/>
    </p:bldLst>
  </p:timing>
</p:sld>
</file>

<file path=ppt/theme/theme1.xml><?xml version="1.0" encoding="utf-8"?>
<a:theme xmlns:a="http://schemas.openxmlformats.org/drawingml/2006/main" name="Slipstream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Slipstream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lipstream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781</TotalTime>
  <Words>1077</Words>
  <Application>Microsoft Office PowerPoint</Application>
  <PresentationFormat>On-screen Show (4:3)</PresentationFormat>
  <Paragraphs>256</Paragraphs>
  <Slides>10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Slipstream</vt:lpstr>
      <vt:lpstr>IPSAS vs. GFS</vt:lpstr>
      <vt:lpstr>New Public Finance Act (PFA)</vt:lpstr>
      <vt:lpstr>The Concept</vt:lpstr>
      <vt:lpstr>GFS references in PFA</vt:lpstr>
      <vt:lpstr>Fiscal strategy for General Government  </vt:lpstr>
      <vt:lpstr>PowerPoint Presentation</vt:lpstr>
      <vt:lpstr>GFS versus Accounting (IPSAS or IFRS)</vt:lpstr>
      <vt:lpstr>Projections on net financial worth and net worth</vt:lpstr>
      <vt:lpstr>Consistency between Budgeting, Accounting and Statistics</vt:lpstr>
      <vt:lpstr>Reporting practice  </vt:lpstr>
    </vt:vector>
  </TitlesOfParts>
  <Company>HBR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Ný fjárreiðulög</dc:title>
  <dc:creator>Jóhann Rúnar Björgvinsson</dc:creator>
  <cp:lastModifiedBy>Sisene</cp:lastModifiedBy>
  <cp:revision>45</cp:revision>
  <cp:lastPrinted>2015-03-23T14:30:40Z</cp:lastPrinted>
  <dcterms:created xsi:type="dcterms:W3CDTF">2014-12-22T07:29:29Z</dcterms:created>
  <dcterms:modified xsi:type="dcterms:W3CDTF">2015-04-22T07:56:50Z</dcterms:modified>
</cp:coreProperties>
</file>