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64" r:id="rId4"/>
    <p:sldId id="258" r:id="rId5"/>
    <p:sldId id="265" r:id="rId6"/>
    <p:sldId id="266" r:id="rId7"/>
    <p:sldId id="261" r:id="rId8"/>
    <p:sldId id="268" r:id="rId9"/>
    <p:sldId id="269" r:id="rId10"/>
    <p:sldId id="270" r:id="rId11"/>
    <p:sldId id="271" r:id="rId12"/>
    <p:sldId id="283" r:id="rId13"/>
    <p:sldId id="282" r:id="rId14"/>
    <p:sldId id="285" r:id="rId15"/>
    <p:sldId id="287" r:id="rId16"/>
    <p:sldId id="286" r:id="rId17"/>
    <p:sldId id="284" r:id="rId18"/>
    <p:sldId id="273" r:id="rId19"/>
    <p:sldId id="274" r:id="rId20"/>
    <p:sldId id="276" r:id="rId21"/>
    <p:sldId id="277" r:id="rId22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  <a:srgbClr val="FF0000"/>
    <a:srgbClr val="CC3300"/>
    <a:srgbClr val="FF3300"/>
    <a:srgbClr val="0000FF"/>
    <a:srgbClr val="B1D7BA"/>
    <a:srgbClr val="00CC99"/>
    <a:srgbClr val="9FCDA2"/>
    <a:srgbClr val="88C28C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 autoAdjust="0"/>
    <p:restoredTop sz="93857" autoAdjust="0"/>
  </p:normalViewPr>
  <p:slideViewPr>
    <p:cSldViewPr>
      <p:cViewPr varScale="1">
        <p:scale>
          <a:sx n="110" d="100"/>
          <a:sy n="110" d="100"/>
        </p:scale>
        <p:origin x="-25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131" y="-86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4\users4\DTanzer\My%20Documents\PSDS%20WG\Net%20debt\150201_IMF_GFS_assets_liab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4\users4\DTanzer\My%20Documents\PSDS%20WG\TFFS\PSDS%20status3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b="1" i="0" u="none" strike="noStrike" baseline="0" dirty="0" smtClean="0"/>
              <a:t>Состав общего государственного долга</a:t>
            </a:r>
            <a:r>
              <a:rPr lang="en-GB" sz="1400" b="1" i="0" u="none" strike="noStrike" baseline="0" dirty="0" smtClean="0"/>
              <a:t> </a:t>
            </a:r>
            <a:r>
              <a:rPr lang="ru-RU" sz="1400" b="1" i="0" u="none" strike="noStrike" baseline="0" dirty="0" smtClean="0"/>
              <a:t>в процентном отношении к ВВП</a:t>
            </a:r>
            <a:endParaRPr lang="en-US" sz="1400" dirty="0"/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v>GL1</c:v>
          </c:tx>
          <c:spPr>
            <a:solidFill>
              <a:srgbClr val="FFC000"/>
            </a:solidFill>
          </c:spPr>
          <c:invertIfNegative val="0"/>
          <c:cat>
            <c:strRef>
              <c:f>INdiv_graph!$AC$6:$AC$9</c:f>
              <c:strCache>
                <c:ptCount val="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D4</c:v>
                </c:pt>
              </c:strCache>
            </c:strRef>
          </c:cat>
          <c:val>
            <c:numRef>
              <c:f>INdiv_graph!$AD$6:$AD$9</c:f>
              <c:numCache>
                <c:formatCode>0.0</c:formatCode>
                <c:ptCount val="4"/>
                <c:pt idx="0">
                  <c:v>38.441300399999996</c:v>
                </c:pt>
                <c:pt idx="1">
                  <c:v>38.746127900000012</c:v>
                </c:pt>
                <c:pt idx="2">
                  <c:v>43.124365900000164</c:v>
                </c:pt>
                <c:pt idx="3">
                  <c:v>51.586180900000002</c:v>
                </c:pt>
              </c:numCache>
            </c:numRef>
          </c:val>
        </c:ser>
        <c:ser>
          <c:idx val="1"/>
          <c:order val="1"/>
          <c:tx>
            <c:v>GL2</c:v>
          </c:tx>
          <c:spPr>
            <a:solidFill>
              <a:srgbClr val="4472C4"/>
            </a:solidFill>
          </c:spPr>
          <c:invertIfNegative val="0"/>
          <c:cat>
            <c:strRef>
              <c:f>INdiv_graph!$AC$6:$AC$9</c:f>
              <c:strCache>
                <c:ptCount val="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D4</c:v>
                </c:pt>
              </c:strCache>
            </c:strRef>
          </c:cat>
          <c:val>
            <c:numRef>
              <c:f>INdiv_graph!$AE$6:$AE$9</c:f>
              <c:numCache>
                <c:formatCode>0.0</c:formatCode>
                <c:ptCount val="4"/>
                <c:pt idx="0">
                  <c:v>38.521840399999995</c:v>
                </c:pt>
                <c:pt idx="1">
                  <c:v>38.826667900000004</c:v>
                </c:pt>
                <c:pt idx="2">
                  <c:v>43.448003900000003</c:v>
                </c:pt>
                <c:pt idx="3">
                  <c:v>51.909818900000012</c:v>
                </c:pt>
              </c:numCache>
            </c:numRef>
          </c:val>
        </c:ser>
        <c:ser>
          <c:idx val="2"/>
          <c:order val="2"/>
          <c:tx>
            <c:v>GL3</c:v>
          </c:tx>
          <c:spPr>
            <a:solidFill>
              <a:schemeClr val="accent6"/>
            </a:solidFill>
          </c:spPr>
          <c:invertIfNegative val="0"/>
          <c:cat>
            <c:strRef>
              <c:f>INdiv_graph!$AC$6:$AC$9</c:f>
              <c:strCache>
                <c:ptCount val="4"/>
                <c:pt idx="0">
                  <c:v>D1</c:v>
                </c:pt>
                <c:pt idx="1">
                  <c:v>D2</c:v>
                </c:pt>
                <c:pt idx="2">
                  <c:v>D3</c:v>
                </c:pt>
                <c:pt idx="3">
                  <c:v>D4</c:v>
                </c:pt>
              </c:strCache>
            </c:strRef>
          </c:cat>
          <c:val>
            <c:numRef>
              <c:f>INdiv_graph!$AF$6:$AF$9</c:f>
              <c:numCache>
                <c:formatCode>0.0</c:formatCode>
                <c:ptCount val="4"/>
                <c:pt idx="0">
                  <c:v>70.118141999999978</c:v>
                </c:pt>
                <c:pt idx="1">
                  <c:v>70.422969499999994</c:v>
                </c:pt>
                <c:pt idx="2">
                  <c:v>93.495609500000327</c:v>
                </c:pt>
                <c:pt idx="3">
                  <c:v>106.19456950000033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115328"/>
        <c:axId val="62290688"/>
        <c:axId val="104436992"/>
      </c:bar3DChart>
      <c:catAx>
        <c:axId val="94115328"/>
        <c:scaling>
          <c:orientation val="minMax"/>
        </c:scaling>
        <c:delete val="0"/>
        <c:axPos val="b"/>
        <c:majorTickMark val="out"/>
        <c:minorTickMark val="none"/>
        <c:tickLblPos val="nextTo"/>
        <c:crossAx val="62290688"/>
        <c:crosses val="autoZero"/>
        <c:auto val="1"/>
        <c:lblAlgn val="ctr"/>
        <c:lblOffset val="100"/>
        <c:noMultiLvlLbl val="0"/>
      </c:catAx>
      <c:valAx>
        <c:axId val="62290688"/>
        <c:scaling>
          <c:orientation val="minMax"/>
          <c:max val="14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" sourceLinked="0"/>
        <c:majorTickMark val="out"/>
        <c:minorTickMark val="none"/>
        <c:tickLblPos val="nextTo"/>
        <c:crossAx val="94115328"/>
        <c:crosses val="autoZero"/>
        <c:crossBetween val="between"/>
      </c:valAx>
      <c:serAx>
        <c:axId val="104436992"/>
        <c:scaling>
          <c:orientation val="minMax"/>
        </c:scaling>
        <c:delete val="0"/>
        <c:axPos val="b"/>
        <c:majorTickMark val="out"/>
        <c:minorTickMark val="none"/>
        <c:tickLblPos val="nextTo"/>
        <c:crossAx val="62290688"/>
        <c:crosses val="autoZero"/>
      </c:serAx>
    </c:plotArea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'D1-D4'!$C$3</c:f>
              <c:strCache>
                <c:ptCount val="1"/>
                <c:pt idx="0">
                  <c:v>D1</c:v>
                </c:pt>
              </c:strCache>
            </c:strRef>
          </c:tx>
          <c:spPr>
            <a:solidFill>
              <a:srgbClr val="858585"/>
            </a:solidFill>
          </c:spPr>
          <c:invertIfNegative val="0"/>
          <c:cat>
            <c:strRef>
              <c:f>'D1-D4'!$B$4:$B$82</c:f>
              <c:strCache>
                <c:ptCount val="79"/>
                <c:pt idx="0">
                  <c:v>1995Q1</c:v>
                </c:pt>
                <c:pt idx="1">
                  <c:v>1995Q2</c:v>
                </c:pt>
                <c:pt idx="2">
                  <c:v>1995Q3</c:v>
                </c:pt>
                <c:pt idx="3">
                  <c:v>1995Q4</c:v>
                </c:pt>
                <c:pt idx="4">
                  <c:v>1996Q1</c:v>
                </c:pt>
                <c:pt idx="5">
                  <c:v>1996Q2</c:v>
                </c:pt>
                <c:pt idx="6">
                  <c:v>1996Q3</c:v>
                </c:pt>
                <c:pt idx="7">
                  <c:v>1996Q4</c:v>
                </c:pt>
                <c:pt idx="8">
                  <c:v>1997Q1</c:v>
                </c:pt>
                <c:pt idx="9">
                  <c:v>1997Q2</c:v>
                </c:pt>
                <c:pt idx="10">
                  <c:v>1997Q3</c:v>
                </c:pt>
                <c:pt idx="11">
                  <c:v>1997Q4</c:v>
                </c:pt>
                <c:pt idx="12">
                  <c:v>1998Q1</c:v>
                </c:pt>
                <c:pt idx="13">
                  <c:v>1998Q2</c:v>
                </c:pt>
                <c:pt idx="14">
                  <c:v>1998Q3</c:v>
                </c:pt>
                <c:pt idx="15">
                  <c:v>1998Q4</c:v>
                </c:pt>
                <c:pt idx="16">
                  <c:v>1999Q1</c:v>
                </c:pt>
                <c:pt idx="17">
                  <c:v>1999Q2</c:v>
                </c:pt>
                <c:pt idx="18">
                  <c:v>1999Q3</c:v>
                </c:pt>
                <c:pt idx="19">
                  <c:v>1999Q4</c:v>
                </c:pt>
                <c:pt idx="20">
                  <c:v>2000Q1</c:v>
                </c:pt>
                <c:pt idx="21">
                  <c:v>2000Q2</c:v>
                </c:pt>
                <c:pt idx="22">
                  <c:v>2000Q3</c:v>
                </c:pt>
                <c:pt idx="23">
                  <c:v>2000Q4</c:v>
                </c:pt>
                <c:pt idx="24">
                  <c:v>2001Q1</c:v>
                </c:pt>
                <c:pt idx="25">
                  <c:v>2001Q2</c:v>
                </c:pt>
                <c:pt idx="26">
                  <c:v>2001Q3</c:v>
                </c:pt>
                <c:pt idx="27">
                  <c:v>2001Q4</c:v>
                </c:pt>
                <c:pt idx="28">
                  <c:v>2002Q1</c:v>
                </c:pt>
                <c:pt idx="29">
                  <c:v>2002Q2</c:v>
                </c:pt>
                <c:pt idx="30">
                  <c:v>2002Q3</c:v>
                </c:pt>
                <c:pt idx="31">
                  <c:v>2002Q4</c:v>
                </c:pt>
                <c:pt idx="32">
                  <c:v>2003Q1</c:v>
                </c:pt>
                <c:pt idx="33">
                  <c:v>2003Q2</c:v>
                </c:pt>
                <c:pt idx="34">
                  <c:v>2003Q3</c:v>
                </c:pt>
                <c:pt idx="35">
                  <c:v>2003Q4</c:v>
                </c:pt>
                <c:pt idx="36">
                  <c:v>2004Q1</c:v>
                </c:pt>
                <c:pt idx="37">
                  <c:v>2004Q2</c:v>
                </c:pt>
                <c:pt idx="38">
                  <c:v>2004Q3</c:v>
                </c:pt>
                <c:pt idx="39">
                  <c:v>2004Q4</c:v>
                </c:pt>
                <c:pt idx="40">
                  <c:v>2005Q1</c:v>
                </c:pt>
                <c:pt idx="41">
                  <c:v>2005Q2</c:v>
                </c:pt>
                <c:pt idx="42">
                  <c:v>2005Q3</c:v>
                </c:pt>
                <c:pt idx="43">
                  <c:v>2005Q4</c:v>
                </c:pt>
                <c:pt idx="44">
                  <c:v>2006Q1</c:v>
                </c:pt>
                <c:pt idx="45">
                  <c:v>2006Q2</c:v>
                </c:pt>
                <c:pt idx="46">
                  <c:v>2006Q3</c:v>
                </c:pt>
                <c:pt idx="47">
                  <c:v>2006Q4</c:v>
                </c:pt>
                <c:pt idx="48">
                  <c:v>2007Q1</c:v>
                </c:pt>
                <c:pt idx="49">
                  <c:v>2007Q2</c:v>
                </c:pt>
                <c:pt idx="50">
                  <c:v>2007Q3</c:v>
                </c:pt>
                <c:pt idx="51">
                  <c:v>2007Q4</c:v>
                </c:pt>
                <c:pt idx="52">
                  <c:v>2008Q1</c:v>
                </c:pt>
                <c:pt idx="53">
                  <c:v>2008Q2</c:v>
                </c:pt>
                <c:pt idx="54">
                  <c:v>2008Q3</c:v>
                </c:pt>
                <c:pt idx="55">
                  <c:v>2008Q4</c:v>
                </c:pt>
                <c:pt idx="56">
                  <c:v>2009Q1</c:v>
                </c:pt>
                <c:pt idx="57">
                  <c:v>2009Q2</c:v>
                </c:pt>
                <c:pt idx="58">
                  <c:v>2009Q3</c:v>
                </c:pt>
                <c:pt idx="59">
                  <c:v>2009Q4</c:v>
                </c:pt>
                <c:pt idx="60">
                  <c:v>2010Q1</c:v>
                </c:pt>
                <c:pt idx="61">
                  <c:v>2010Q2</c:v>
                </c:pt>
                <c:pt idx="62">
                  <c:v>2010Q3</c:v>
                </c:pt>
                <c:pt idx="63">
                  <c:v>2010Q4</c:v>
                </c:pt>
                <c:pt idx="64">
                  <c:v>2011Q1</c:v>
                </c:pt>
                <c:pt idx="65">
                  <c:v>2011Q2</c:v>
                </c:pt>
                <c:pt idx="66">
                  <c:v>2011Q3</c:v>
                </c:pt>
                <c:pt idx="67">
                  <c:v>2011Q4</c:v>
                </c:pt>
                <c:pt idx="68">
                  <c:v>2012Q1</c:v>
                </c:pt>
                <c:pt idx="69">
                  <c:v>2012Q2</c:v>
                </c:pt>
                <c:pt idx="70">
                  <c:v>2012Q3</c:v>
                </c:pt>
                <c:pt idx="71">
                  <c:v>2012Q4</c:v>
                </c:pt>
                <c:pt idx="72">
                  <c:v>2013Q1</c:v>
                </c:pt>
                <c:pt idx="73">
                  <c:v>2013Q2</c:v>
                </c:pt>
                <c:pt idx="74">
                  <c:v>2013Q3</c:v>
                </c:pt>
                <c:pt idx="75">
                  <c:v>2013Q4</c:v>
                </c:pt>
                <c:pt idx="76">
                  <c:v>2014Q1</c:v>
                </c:pt>
                <c:pt idx="77">
                  <c:v>2014Q2</c:v>
                </c:pt>
                <c:pt idx="78">
                  <c:v>2014Q3</c:v>
                </c:pt>
              </c:strCache>
            </c:strRef>
          </c:cat>
          <c:val>
            <c:numRef>
              <c:f>'D1-D4'!$C$4:$C$82</c:f>
              <c:numCache>
                <c:formatCode>General</c:formatCode>
                <c:ptCount val="79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2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5</c:v>
                </c:pt>
                <c:pt idx="25">
                  <c:v>5</c:v>
                </c:pt>
                <c:pt idx="26">
                  <c:v>5</c:v>
                </c:pt>
                <c:pt idx="27">
                  <c:v>5</c:v>
                </c:pt>
                <c:pt idx="28">
                  <c:v>5</c:v>
                </c:pt>
                <c:pt idx="29">
                  <c:v>5</c:v>
                </c:pt>
                <c:pt idx="30">
                  <c:v>5</c:v>
                </c:pt>
                <c:pt idx="31">
                  <c:v>5</c:v>
                </c:pt>
                <c:pt idx="32">
                  <c:v>5</c:v>
                </c:pt>
                <c:pt idx="33">
                  <c:v>5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5</c:v>
                </c:pt>
                <c:pt idx="38">
                  <c:v>5</c:v>
                </c:pt>
                <c:pt idx="39">
                  <c:v>5</c:v>
                </c:pt>
                <c:pt idx="40">
                  <c:v>5</c:v>
                </c:pt>
                <c:pt idx="41">
                  <c:v>5</c:v>
                </c:pt>
                <c:pt idx="42">
                  <c:v>5</c:v>
                </c:pt>
                <c:pt idx="43">
                  <c:v>6</c:v>
                </c:pt>
                <c:pt idx="44">
                  <c:v>7</c:v>
                </c:pt>
                <c:pt idx="45">
                  <c:v>6</c:v>
                </c:pt>
                <c:pt idx="46">
                  <c:v>7</c:v>
                </c:pt>
                <c:pt idx="47">
                  <c:v>7</c:v>
                </c:pt>
                <c:pt idx="48">
                  <c:v>7</c:v>
                </c:pt>
                <c:pt idx="49">
                  <c:v>7</c:v>
                </c:pt>
                <c:pt idx="50">
                  <c:v>7</c:v>
                </c:pt>
                <c:pt idx="51">
                  <c:v>7</c:v>
                </c:pt>
                <c:pt idx="52">
                  <c:v>6</c:v>
                </c:pt>
                <c:pt idx="53">
                  <c:v>6</c:v>
                </c:pt>
                <c:pt idx="54">
                  <c:v>6</c:v>
                </c:pt>
                <c:pt idx="55">
                  <c:v>6</c:v>
                </c:pt>
                <c:pt idx="56">
                  <c:v>7</c:v>
                </c:pt>
                <c:pt idx="57">
                  <c:v>8</c:v>
                </c:pt>
                <c:pt idx="58">
                  <c:v>20</c:v>
                </c:pt>
                <c:pt idx="59">
                  <c:v>24</c:v>
                </c:pt>
                <c:pt idx="60">
                  <c:v>25</c:v>
                </c:pt>
                <c:pt idx="61">
                  <c:v>27</c:v>
                </c:pt>
                <c:pt idx="62">
                  <c:v>25</c:v>
                </c:pt>
                <c:pt idx="63">
                  <c:v>27</c:v>
                </c:pt>
                <c:pt idx="64">
                  <c:v>32</c:v>
                </c:pt>
                <c:pt idx="65">
                  <c:v>34</c:v>
                </c:pt>
                <c:pt idx="66">
                  <c:v>33</c:v>
                </c:pt>
                <c:pt idx="67">
                  <c:v>35</c:v>
                </c:pt>
                <c:pt idx="68">
                  <c:v>33</c:v>
                </c:pt>
                <c:pt idx="69">
                  <c:v>34</c:v>
                </c:pt>
                <c:pt idx="70">
                  <c:v>34</c:v>
                </c:pt>
                <c:pt idx="71">
                  <c:v>34</c:v>
                </c:pt>
                <c:pt idx="72">
                  <c:v>34</c:v>
                </c:pt>
                <c:pt idx="73">
                  <c:v>33</c:v>
                </c:pt>
                <c:pt idx="74">
                  <c:v>33</c:v>
                </c:pt>
                <c:pt idx="75">
                  <c:v>34</c:v>
                </c:pt>
                <c:pt idx="76">
                  <c:v>33</c:v>
                </c:pt>
                <c:pt idx="77">
                  <c:v>34</c:v>
                </c:pt>
                <c:pt idx="78">
                  <c:v>30</c:v>
                </c:pt>
              </c:numCache>
            </c:numRef>
          </c:val>
        </c:ser>
        <c:ser>
          <c:idx val="1"/>
          <c:order val="1"/>
          <c:tx>
            <c:strRef>
              <c:f>'D1-D4'!$D$3</c:f>
              <c:strCache>
                <c:ptCount val="1"/>
                <c:pt idx="0">
                  <c:v>D2</c:v>
                </c:pt>
              </c:strCache>
            </c:strRef>
          </c:tx>
          <c:spPr>
            <a:solidFill>
              <a:srgbClr val="A2C816"/>
            </a:solidFill>
          </c:spPr>
          <c:invertIfNegative val="0"/>
          <c:cat>
            <c:strRef>
              <c:f>'D1-D4'!$B$4:$B$82</c:f>
              <c:strCache>
                <c:ptCount val="79"/>
                <c:pt idx="0">
                  <c:v>1995Q1</c:v>
                </c:pt>
                <c:pt idx="1">
                  <c:v>1995Q2</c:v>
                </c:pt>
                <c:pt idx="2">
                  <c:v>1995Q3</c:v>
                </c:pt>
                <c:pt idx="3">
                  <c:v>1995Q4</c:v>
                </c:pt>
                <c:pt idx="4">
                  <c:v>1996Q1</c:v>
                </c:pt>
                <c:pt idx="5">
                  <c:v>1996Q2</c:v>
                </c:pt>
                <c:pt idx="6">
                  <c:v>1996Q3</c:v>
                </c:pt>
                <c:pt idx="7">
                  <c:v>1996Q4</c:v>
                </c:pt>
                <c:pt idx="8">
                  <c:v>1997Q1</c:v>
                </c:pt>
                <c:pt idx="9">
                  <c:v>1997Q2</c:v>
                </c:pt>
                <c:pt idx="10">
                  <c:v>1997Q3</c:v>
                </c:pt>
                <c:pt idx="11">
                  <c:v>1997Q4</c:v>
                </c:pt>
                <c:pt idx="12">
                  <c:v>1998Q1</c:v>
                </c:pt>
                <c:pt idx="13">
                  <c:v>1998Q2</c:v>
                </c:pt>
                <c:pt idx="14">
                  <c:v>1998Q3</c:v>
                </c:pt>
                <c:pt idx="15">
                  <c:v>1998Q4</c:v>
                </c:pt>
                <c:pt idx="16">
                  <c:v>1999Q1</c:v>
                </c:pt>
                <c:pt idx="17">
                  <c:v>1999Q2</c:v>
                </c:pt>
                <c:pt idx="18">
                  <c:v>1999Q3</c:v>
                </c:pt>
                <c:pt idx="19">
                  <c:v>1999Q4</c:v>
                </c:pt>
                <c:pt idx="20">
                  <c:v>2000Q1</c:v>
                </c:pt>
                <c:pt idx="21">
                  <c:v>2000Q2</c:v>
                </c:pt>
                <c:pt idx="22">
                  <c:v>2000Q3</c:v>
                </c:pt>
                <c:pt idx="23">
                  <c:v>2000Q4</c:v>
                </c:pt>
                <c:pt idx="24">
                  <c:v>2001Q1</c:v>
                </c:pt>
                <c:pt idx="25">
                  <c:v>2001Q2</c:v>
                </c:pt>
                <c:pt idx="26">
                  <c:v>2001Q3</c:v>
                </c:pt>
                <c:pt idx="27">
                  <c:v>2001Q4</c:v>
                </c:pt>
                <c:pt idx="28">
                  <c:v>2002Q1</c:v>
                </c:pt>
                <c:pt idx="29">
                  <c:v>2002Q2</c:v>
                </c:pt>
                <c:pt idx="30">
                  <c:v>2002Q3</c:v>
                </c:pt>
                <c:pt idx="31">
                  <c:v>2002Q4</c:v>
                </c:pt>
                <c:pt idx="32">
                  <c:v>2003Q1</c:v>
                </c:pt>
                <c:pt idx="33">
                  <c:v>2003Q2</c:v>
                </c:pt>
                <c:pt idx="34">
                  <c:v>2003Q3</c:v>
                </c:pt>
                <c:pt idx="35">
                  <c:v>2003Q4</c:v>
                </c:pt>
                <c:pt idx="36">
                  <c:v>2004Q1</c:v>
                </c:pt>
                <c:pt idx="37">
                  <c:v>2004Q2</c:v>
                </c:pt>
                <c:pt idx="38">
                  <c:v>2004Q3</c:v>
                </c:pt>
                <c:pt idx="39">
                  <c:v>2004Q4</c:v>
                </c:pt>
                <c:pt idx="40">
                  <c:v>2005Q1</c:v>
                </c:pt>
                <c:pt idx="41">
                  <c:v>2005Q2</c:v>
                </c:pt>
                <c:pt idx="42">
                  <c:v>2005Q3</c:v>
                </c:pt>
                <c:pt idx="43">
                  <c:v>2005Q4</c:v>
                </c:pt>
                <c:pt idx="44">
                  <c:v>2006Q1</c:v>
                </c:pt>
                <c:pt idx="45">
                  <c:v>2006Q2</c:v>
                </c:pt>
                <c:pt idx="46">
                  <c:v>2006Q3</c:v>
                </c:pt>
                <c:pt idx="47">
                  <c:v>2006Q4</c:v>
                </c:pt>
                <c:pt idx="48">
                  <c:v>2007Q1</c:v>
                </c:pt>
                <c:pt idx="49">
                  <c:v>2007Q2</c:v>
                </c:pt>
                <c:pt idx="50">
                  <c:v>2007Q3</c:v>
                </c:pt>
                <c:pt idx="51">
                  <c:v>2007Q4</c:v>
                </c:pt>
                <c:pt idx="52">
                  <c:v>2008Q1</c:v>
                </c:pt>
                <c:pt idx="53">
                  <c:v>2008Q2</c:v>
                </c:pt>
                <c:pt idx="54">
                  <c:v>2008Q3</c:v>
                </c:pt>
                <c:pt idx="55">
                  <c:v>2008Q4</c:v>
                </c:pt>
                <c:pt idx="56">
                  <c:v>2009Q1</c:v>
                </c:pt>
                <c:pt idx="57">
                  <c:v>2009Q2</c:v>
                </c:pt>
                <c:pt idx="58">
                  <c:v>2009Q3</c:v>
                </c:pt>
                <c:pt idx="59">
                  <c:v>2009Q4</c:v>
                </c:pt>
                <c:pt idx="60">
                  <c:v>2010Q1</c:v>
                </c:pt>
                <c:pt idx="61">
                  <c:v>2010Q2</c:v>
                </c:pt>
                <c:pt idx="62">
                  <c:v>2010Q3</c:v>
                </c:pt>
                <c:pt idx="63">
                  <c:v>2010Q4</c:v>
                </c:pt>
                <c:pt idx="64">
                  <c:v>2011Q1</c:v>
                </c:pt>
                <c:pt idx="65">
                  <c:v>2011Q2</c:v>
                </c:pt>
                <c:pt idx="66">
                  <c:v>2011Q3</c:v>
                </c:pt>
                <c:pt idx="67">
                  <c:v>2011Q4</c:v>
                </c:pt>
                <c:pt idx="68">
                  <c:v>2012Q1</c:v>
                </c:pt>
                <c:pt idx="69">
                  <c:v>2012Q2</c:v>
                </c:pt>
                <c:pt idx="70">
                  <c:v>2012Q3</c:v>
                </c:pt>
                <c:pt idx="71">
                  <c:v>2012Q4</c:v>
                </c:pt>
                <c:pt idx="72">
                  <c:v>2013Q1</c:v>
                </c:pt>
                <c:pt idx="73">
                  <c:v>2013Q2</c:v>
                </c:pt>
                <c:pt idx="74">
                  <c:v>2013Q3</c:v>
                </c:pt>
                <c:pt idx="75">
                  <c:v>2013Q4</c:v>
                </c:pt>
                <c:pt idx="76">
                  <c:v>2014Q1</c:v>
                </c:pt>
                <c:pt idx="77">
                  <c:v>2014Q2</c:v>
                </c:pt>
                <c:pt idx="78">
                  <c:v>2014Q3</c:v>
                </c:pt>
              </c:strCache>
            </c:strRef>
          </c:cat>
          <c:val>
            <c:numRef>
              <c:f>'D1-D4'!$D$4:$D$82</c:f>
              <c:numCache>
                <c:formatCode>General</c:formatCode>
                <c:ptCount val="7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3</c:v>
                </c:pt>
                <c:pt idx="45">
                  <c:v>4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2</c:v>
                </c:pt>
                <c:pt idx="50">
                  <c:v>2</c:v>
                </c:pt>
                <c:pt idx="51">
                  <c:v>2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5</c:v>
                </c:pt>
                <c:pt idx="58">
                  <c:v>6</c:v>
                </c:pt>
                <c:pt idx="59">
                  <c:v>7</c:v>
                </c:pt>
                <c:pt idx="60">
                  <c:v>6</c:v>
                </c:pt>
                <c:pt idx="61">
                  <c:v>4</c:v>
                </c:pt>
                <c:pt idx="62">
                  <c:v>5</c:v>
                </c:pt>
                <c:pt idx="63">
                  <c:v>5</c:v>
                </c:pt>
                <c:pt idx="64">
                  <c:v>5</c:v>
                </c:pt>
                <c:pt idx="65">
                  <c:v>5</c:v>
                </c:pt>
                <c:pt idx="66">
                  <c:v>5</c:v>
                </c:pt>
                <c:pt idx="67">
                  <c:v>4</c:v>
                </c:pt>
                <c:pt idx="68">
                  <c:v>4</c:v>
                </c:pt>
                <c:pt idx="69">
                  <c:v>4</c:v>
                </c:pt>
                <c:pt idx="70">
                  <c:v>4</c:v>
                </c:pt>
                <c:pt idx="71">
                  <c:v>4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4</c:v>
                </c:pt>
                <c:pt idx="77">
                  <c:v>4</c:v>
                </c:pt>
                <c:pt idx="78">
                  <c:v>4</c:v>
                </c:pt>
              </c:numCache>
            </c:numRef>
          </c:val>
        </c:ser>
        <c:ser>
          <c:idx val="2"/>
          <c:order val="2"/>
          <c:tx>
            <c:strRef>
              <c:f>'D1-D4'!$E$3</c:f>
              <c:strCache>
                <c:ptCount val="1"/>
                <c:pt idx="0">
                  <c:v>D3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'D1-D4'!$B$4:$B$82</c:f>
              <c:strCache>
                <c:ptCount val="79"/>
                <c:pt idx="0">
                  <c:v>1995Q1</c:v>
                </c:pt>
                <c:pt idx="1">
                  <c:v>1995Q2</c:v>
                </c:pt>
                <c:pt idx="2">
                  <c:v>1995Q3</c:v>
                </c:pt>
                <c:pt idx="3">
                  <c:v>1995Q4</c:v>
                </c:pt>
                <c:pt idx="4">
                  <c:v>1996Q1</c:v>
                </c:pt>
                <c:pt idx="5">
                  <c:v>1996Q2</c:v>
                </c:pt>
                <c:pt idx="6">
                  <c:v>1996Q3</c:v>
                </c:pt>
                <c:pt idx="7">
                  <c:v>1996Q4</c:v>
                </c:pt>
                <c:pt idx="8">
                  <c:v>1997Q1</c:v>
                </c:pt>
                <c:pt idx="9">
                  <c:v>1997Q2</c:v>
                </c:pt>
                <c:pt idx="10">
                  <c:v>1997Q3</c:v>
                </c:pt>
                <c:pt idx="11">
                  <c:v>1997Q4</c:v>
                </c:pt>
                <c:pt idx="12">
                  <c:v>1998Q1</c:v>
                </c:pt>
                <c:pt idx="13">
                  <c:v>1998Q2</c:v>
                </c:pt>
                <c:pt idx="14">
                  <c:v>1998Q3</c:v>
                </c:pt>
                <c:pt idx="15">
                  <c:v>1998Q4</c:v>
                </c:pt>
                <c:pt idx="16">
                  <c:v>1999Q1</c:v>
                </c:pt>
                <c:pt idx="17">
                  <c:v>1999Q2</c:v>
                </c:pt>
                <c:pt idx="18">
                  <c:v>1999Q3</c:v>
                </c:pt>
                <c:pt idx="19">
                  <c:v>1999Q4</c:v>
                </c:pt>
                <c:pt idx="20">
                  <c:v>2000Q1</c:v>
                </c:pt>
                <c:pt idx="21">
                  <c:v>2000Q2</c:v>
                </c:pt>
                <c:pt idx="22">
                  <c:v>2000Q3</c:v>
                </c:pt>
                <c:pt idx="23">
                  <c:v>2000Q4</c:v>
                </c:pt>
                <c:pt idx="24">
                  <c:v>2001Q1</c:v>
                </c:pt>
                <c:pt idx="25">
                  <c:v>2001Q2</c:v>
                </c:pt>
                <c:pt idx="26">
                  <c:v>2001Q3</c:v>
                </c:pt>
                <c:pt idx="27">
                  <c:v>2001Q4</c:v>
                </c:pt>
                <c:pt idx="28">
                  <c:v>2002Q1</c:v>
                </c:pt>
                <c:pt idx="29">
                  <c:v>2002Q2</c:v>
                </c:pt>
                <c:pt idx="30">
                  <c:v>2002Q3</c:v>
                </c:pt>
                <c:pt idx="31">
                  <c:v>2002Q4</c:v>
                </c:pt>
                <c:pt idx="32">
                  <c:v>2003Q1</c:v>
                </c:pt>
                <c:pt idx="33">
                  <c:v>2003Q2</c:v>
                </c:pt>
                <c:pt idx="34">
                  <c:v>2003Q3</c:v>
                </c:pt>
                <c:pt idx="35">
                  <c:v>2003Q4</c:v>
                </c:pt>
                <c:pt idx="36">
                  <c:v>2004Q1</c:v>
                </c:pt>
                <c:pt idx="37">
                  <c:v>2004Q2</c:v>
                </c:pt>
                <c:pt idx="38">
                  <c:v>2004Q3</c:v>
                </c:pt>
                <c:pt idx="39">
                  <c:v>2004Q4</c:v>
                </c:pt>
                <c:pt idx="40">
                  <c:v>2005Q1</c:v>
                </c:pt>
                <c:pt idx="41">
                  <c:v>2005Q2</c:v>
                </c:pt>
                <c:pt idx="42">
                  <c:v>2005Q3</c:v>
                </c:pt>
                <c:pt idx="43">
                  <c:v>2005Q4</c:v>
                </c:pt>
                <c:pt idx="44">
                  <c:v>2006Q1</c:v>
                </c:pt>
                <c:pt idx="45">
                  <c:v>2006Q2</c:v>
                </c:pt>
                <c:pt idx="46">
                  <c:v>2006Q3</c:v>
                </c:pt>
                <c:pt idx="47">
                  <c:v>2006Q4</c:v>
                </c:pt>
                <c:pt idx="48">
                  <c:v>2007Q1</c:v>
                </c:pt>
                <c:pt idx="49">
                  <c:v>2007Q2</c:v>
                </c:pt>
                <c:pt idx="50">
                  <c:v>2007Q3</c:v>
                </c:pt>
                <c:pt idx="51">
                  <c:v>2007Q4</c:v>
                </c:pt>
                <c:pt idx="52">
                  <c:v>2008Q1</c:v>
                </c:pt>
                <c:pt idx="53">
                  <c:v>2008Q2</c:v>
                </c:pt>
                <c:pt idx="54">
                  <c:v>2008Q3</c:v>
                </c:pt>
                <c:pt idx="55">
                  <c:v>2008Q4</c:v>
                </c:pt>
                <c:pt idx="56">
                  <c:v>2009Q1</c:v>
                </c:pt>
                <c:pt idx="57">
                  <c:v>2009Q2</c:v>
                </c:pt>
                <c:pt idx="58">
                  <c:v>2009Q3</c:v>
                </c:pt>
                <c:pt idx="59">
                  <c:v>2009Q4</c:v>
                </c:pt>
                <c:pt idx="60">
                  <c:v>2010Q1</c:v>
                </c:pt>
                <c:pt idx="61">
                  <c:v>2010Q2</c:v>
                </c:pt>
                <c:pt idx="62">
                  <c:v>2010Q3</c:v>
                </c:pt>
                <c:pt idx="63">
                  <c:v>2010Q4</c:v>
                </c:pt>
                <c:pt idx="64">
                  <c:v>2011Q1</c:v>
                </c:pt>
                <c:pt idx="65">
                  <c:v>2011Q2</c:v>
                </c:pt>
                <c:pt idx="66">
                  <c:v>2011Q3</c:v>
                </c:pt>
                <c:pt idx="67">
                  <c:v>2011Q4</c:v>
                </c:pt>
                <c:pt idx="68">
                  <c:v>2012Q1</c:v>
                </c:pt>
                <c:pt idx="69">
                  <c:v>2012Q2</c:v>
                </c:pt>
                <c:pt idx="70">
                  <c:v>2012Q3</c:v>
                </c:pt>
                <c:pt idx="71">
                  <c:v>2012Q4</c:v>
                </c:pt>
                <c:pt idx="72">
                  <c:v>2013Q1</c:v>
                </c:pt>
                <c:pt idx="73">
                  <c:v>2013Q2</c:v>
                </c:pt>
                <c:pt idx="74">
                  <c:v>2013Q3</c:v>
                </c:pt>
                <c:pt idx="75">
                  <c:v>2013Q4</c:v>
                </c:pt>
                <c:pt idx="76">
                  <c:v>2014Q1</c:v>
                </c:pt>
                <c:pt idx="77">
                  <c:v>2014Q2</c:v>
                </c:pt>
                <c:pt idx="78">
                  <c:v>2014Q3</c:v>
                </c:pt>
              </c:strCache>
            </c:strRef>
          </c:cat>
          <c:val>
            <c:numRef>
              <c:f>'D1-D4'!$E$4:$E$82</c:f>
              <c:numCache>
                <c:formatCode>General</c:formatCode>
                <c:ptCount val="79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5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5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5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5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7</c:v>
                </c:pt>
                <c:pt idx="24">
                  <c:v>6</c:v>
                </c:pt>
                <c:pt idx="25">
                  <c:v>6</c:v>
                </c:pt>
                <c:pt idx="26">
                  <c:v>6</c:v>
                </c:pt>
                <c:pt idx="27">
                  <c:v>7</c:v>
                </c:pt>
                <c:pt idx="28">
                  <c:v>6</c:v>
                </c:pt>
                <c:pt idx="29">
                  <c:v>6</c:v>
                </c:pt>
                <c:pt idx="30">
                  <c:v>6</c:v>
                </c:pt>
                <c:pt idx="31">
                  <c:v>7</c:v>
                </c:pt>
                <c:pt idx="32">
                  <c:v>6</c:v>
                </c:pt>
                <c:pt idx="33">
                  <c:v>6</c:v>
                </c:pt>
                <c:pt idx="34">
                  <c:v>6</c:v>
                </c:pt>
                <c:pt idx="35">
                  <c:v>7</c:v>
                </c:pt>
                <c:pt idx="36">
                  <c:v>6</c:v>
                </c:pt>
                <c:pt idx="37">
                  <c:v>6</c:v>
                </c:pt>
                <c:pt idx="38">
                  <c:v>6</c:v>
                </c:pt>
                <c:pt idx="39">
                  <c:v>7</c:v>
                </c:pt>
                <c:pt idx="40">
                  <c:v>6</c:v>
                </c:pt>
                <c:pt idx="41">
                  <c:v>6</c:v>
                </c:pt>
                <c:pt idx="42">
                  <c:v>6</c:v>
                </c:pt>
                <c:pt idx="43">
                  <c:v>7</c:v>
                </c:pt>
                <c:pt idx="44">
                  <c:v>7</c:v>
                </c:pt>
                <c:pt idx="45">
                  <c:v>7</c:v>
                </c:pt>
                <c:pt idx="46">
                  <c:v>7</c:v>
                </c:pt>
                <c:pt idx="47">
                  <c:v>8</c:v>
                </c:pt>
                <c:pt idx="48">
                  <c:v>7</c:v>
                </c:pt>
                <c:pt idx="49">
                  <c:v>7</c:v>
                </c:pt>
                <c:pt idx="50">
                  <c:v>7</c:v>
                </c:pt>
                <c:pt idx="51">
                  <c:v>8</c:v>
                </c:pt>
                <c:pt idx="52">
                  <c:v>6</c:v>
                </c:pt>
                <c:pt idx="53">
                  <c:v>6</c:v>
                </c:pt>
                <c:pt idx="54">
                  <c:v>6</c:v>
                </c:pt>
                <c:pt idx="55">
                  <c:v>7</c:v>
                </c:pt>
                <c:pt idx="56">
                  <c:v>5</c:v>
                </c:pt>
                <c:pt idx="57">
                  <c:v>5</c:v>
                </c:pt>
                <c:pt idx="58">
                  <c:v>6</c:v>
                </c:pt>
                <c:pt idx="59">
                  <c:v>7</c:v>
                </c:pt>
                <c:pt idx="60">
                  <c:v>8</c:v>
                </c:pt>
                <c:pt idx="61">
                  <c:v>9</c:v>
                </c:pt>
                <c:pt idx="62">
                  <c:v>7</c:v>
                </c:pt>
                <c:pt idx="63">
                  <c:v>9</c:v>
                </c:pt>
                <c:pt idx="64">
                  <c:v>9</c:v>
                </c:pt>
                <c:pt idx="65">
                  <c:v>9</c:v>
                </c:pt>
                <c:pt idx="66">
                  <c:v>9</c:v>
                </c:pt>
                <c:pt idx="67">
                  <c:v>11</c:v>
                </c:pt>
                <c:pt idx="68">
                  <c:v>10</c:v>
                </c:pt>
                <c:pt idx="69">
                  <c:v>10</c:v>
                </c:pt>
                <c:pt idx="70">
                  <c:v>10</c:v>
                </c:pt>
                <c:pt idx="71">
                  <c:v>12</c:v>
                </c:pt>
                <c:pt idx="72">
                  <c:v>11</c:v>
                </c:pt>
                <c:pt idx="73">
                  <c:v>11</c:v>
                </c:pt>
                <c:pt idx="74">
                  <c:v>11</c:v>
                </c:pt>
                <c:pt idx="75">
                  <c:v>12</c:v>
                </c:pt>
                <c:pt idx="76">
                  <c:v>11</c:v>
                </c:pt>
                <c:pt idx="77">
                  <c:v>11</c:v>
                </c:pt>
                <c:pt idx="78">
                  <c:v>11</c:v>
                </c:pt>
              </c:numCache>
            </c:numRef>
          </c:val>
        </c:ser>
        <c:ser>
          <c:idx val="3"/>
          <c:order val="3"/>
          <c:tx>
            <c:strRef>
              <c:f>'D1-D4'!$F$3</c:f>
              <c:strCache>
                <c:ptCount val="1"/>
                <c:pt idx="0">
                  <c:v>D4</c:v>
                </c:pt>
              </c:strCache>
            </c:strRef>
          </c:tx>
          <c:spPr>
            <a:solidFill>
              <a:srgbClr val="7DC1EF"/>
            </a:solidFill>
          </c:spPr>
          <c:invertIfNegative val="0"/>
          <c:cat>
            <c:strRef>
              <c:f>'D1-D4'!$B$4:$B$82</c:f>
              <c:strCache>
                <c:ptCount val="79"/>
                <c:pt idx="0">
                  <c:v>1995Q1</c:v>
                </c:pt>
                <c:pt idx="1">
                  <c:v>1995Q2</c:v>
                </c:pt>
                <c:pt idx="2">
                  <c:v>1995Q3</c:v>
                </c:pt>
                <c:pt idx="3">
                  <c:v>1995Q4</c:v>
                </c:pt>
                <c:pt idx="4">
                  <c:v>1996Q1</c:v>
                </c:pt>
                <c:pt idx="5">
                  <c:v>1996Q2</c:v>
                </c:pt>
                <c:pt idx="6">
                  <c:v>1996Q3</c:v>
                </c:pt>
                <c:pt idx="7">
                  <c:v>1996Q4</c:v>
                </c:pt>
                <c:pt idx="8">
                  <c:v>1997Q1</c:v>
                </c:pt>
                <c:pt idx="9">
                  <c:v>1997Q2</c:v>
                </c:pt>
                <c:pt idx="10">
                  <c:v>1997Q3</c:v>
                </c:pt>
                <c:pt idx="11">
                  <c:v>1997Q4</c:v>
                </c:pt>
                <c:pt idx="12">
                  <c:v>1998Q1</c:v>
                </c:pt>
                <c:pt idx="13">
                  <c:v>1998Q2</c:v>
                </c:pt>
                <c:pt idx="14">
                  <c:v>1998Q3</c:v>
                </c:pt>
                <c:pt idx="15">
                  <c:v>1998Q4</c:v>
                </c:pt>
                <c:pt idx="16">
                  <c:v>1999Q1</c:v>
                </c:pt>
                <c:pt idx="17">
                  <c:v>1999Q2</c:v>
                </c:pt>
                <c:pt idx="18">
                  <c:v>1999Q3</c:v>
                </c:pt>
                <c:pt idx="19">
                  <c:v>1999Q4</c:v>
                </c:pt>
                <c:pt idx="20">
                  <c:v>2000Q1</c:v>
                </c:pt>
                <c:pt idx="21">
                  <c:v>2000Q2</c:v>
                </c:pt>
                <c:pt idx="22">
                  <c:v>2000Q3</c:v>
                </c:pt>
                <c:pt idx="23">
                  <c:v>2000Q4</c:v>
                </c:pt>
                <c:pt idx="24">
                  <c:v>2001Q1</c:v>
                </c:pt>
                <c:pt idx="25">
                  <c:v>2001Q2</c:v>
                </c:pt>
                <c:pt idx="26">
                  <c:v>2001Q3</c:v>
                </c:pt>
                <c:pt idx="27">
                  <c:v>2001Q4</c:v>
                </c:pt>
                <c:pt idx="28">
                  <c:v>2002Q1</c:v>
                </c:pt>
                <c:pt idx="29">
                  <c:v>2002Q2</c:v>
                </c:pt>
                <c:pt idx="30">
                  <c:v>2002Q3</c:v>
                </c:pt>
                <c:pt idx="31">
                  <c:v>2002Q4</c:v>
                </c:pt>
                <c:pt idx="32">
                  <c:v>2003Q1</c:v>
                </c:pt>
                <c:pt idx="33">
                  <c:v>2003Q2</c:v>
                </c:pt>
                <c:pt idx="34">
                  <c:v>2003Q3</c:v>
                </c:pt>
                <c:pt idx="35">
                  <c:v>2003Q4</c:v>
                </c:pt>
                <c:pt idx="36">
                  <c:v>2004Q1</c:v>
                </c:pt>
                <c:pt idx="37">
                  <c:v>2004Q2</c:v>
                </c:pt>
                <c:pt idx="38">
                  <c:v>2004Q3</c:v>
                </c:pt>
                <c:pt idx="39">
                  <c:v>2004Q4</c:v>
                </c:pt>
                <c:pt idx="40">
                  <c:v>2005Q1</c:v>
                </c:pt>
                <c:pt idx="41">
                  <c:v>2005Q2</c:v>
                </c:pt>
                <c:pt idx="42">
                  <c:v>2005Q3</c:v>
                </c:pt>
                <c:pt idx="43">
                  <c:v>2005Q4</c:v>
                </c:pt>
                <c:pt idx="44">
                  <c:v>2006Q1</c:v>
                </c:pt>
                <c:pt idx="45">
                  <c:v>2006Q2</c:v>
                </c:pt>
                <c:pt idx="46">
                  <c:v>2006Q3</c:v>
                </c:pt>
                <c:pt idx="47">
                  <c:v>2006Q4</c:v>
                </c:pt>
                <c:pt idx="48">
                  <c:v>2007Q1</c:v>
                </c:pt>
                <c:pt idx="49">
                  <c:v>2007Q2</c:v>
                </c:pt>
                <c:pt idx="50">
                  <c:v>2007Q3</c:v>
                </c:pt>
                <c:pt idx="51">
                  <c:v>2007Q4</c:v>
                </c:pt>
                <c:pt idx="52">
                  <c:v>2008Q1</c:v>
                </c:pt>
                <c:pt idx="53">
                  <c:v>2008Q2</c:v>
                </c:pt>
                <c:pt idx="54">
                  <c:v>2008Q3</c:v>
                </c:pt>
                <c:pt idx="55">
                  <c:v>2008Q4</c:v>
                </c:pt>
                <c:pt idx="56">
                  <c:v>2009Q1</c:v>
                </c:pt>
                <c:pt idx="57">
                  <c:v>2009Q2</c:v>
                </c:pt>
                <c:pt idx="58">
                  <c:v>2009Q3</c:v>
                </c:pt>
                <c:pt idx="59">
                  <c:v>2009Q4</c:v>
                </c:pt>
                <c:pt idx="60">
                  <c:v>2010Q1</c:v>
                </c:pt>
                <c:pt idx="61">
                  <c:v>2010Q2</c:v>
                </c:pt>
                <c:pt idx="62">
                  <c:v>2010Q3</c:v>
                </c:pt>
                <c:pt idx="63">
                  <c:v>2010Q4</c:v>
                </c:pt>
                <c:pt idx="64">
                  <c:v>2011Q1</c:v>
                </c:pt>
                <c:pt idx="65">
                  <c:v>2011Q2</c:v>
                </c:pt>
                <c:pt idx="66">
                  <c:v>2011Q3</c:v>
                </c:pt>
                <c:pt idx="67">
                  <c:v>2011Q4</c:v>
                </c:pt>
                <c:pt idx="68">
                  <c:v>2012Q1</c:v>
                </c:pt>
                <c:pt idx="69">
                  <c:v>2012Q2</c:v>
                </c:pt>
                <c:pt idx="70">
                  <c:v>2012Q3</c:v>
                </c:pt>
                <c:pt idx="71">
                  <c:v>2012Q4</c:v>
                </c:pt>
                <c:pt idx="72">
                  <c:v>2013Q1</c:v>
                </c:pt>
                <c:pt idx="73">
                  <c:v>2013Q2</c:v>
                </c:pt>
                <c:pt idx="74">
                  <c:v>2013Q3</c:v>
                </c:pt>
                <c:pt idx="75">
                  <c:v>2013Q4</c:v>
                </c:pt>
                <c:pt idx="76">
                  <c:v>2014Q1</c:v>
                </c:pt>
                <c:pt idx="77">
                  <c:v>2014Q2</c:v>
                </c:pt>
                <c:pt idx="78">
                  <c:v>2014Q3</c:v>
                </c:pt>
              </c:strCache>
            </c:strRef>
          </c:cat>
          <c:val>
            <c:numRef>
              <c:f>'D1-D4'!$F$4:$F$82</c:f>
              <c:numCache>
                <c:formatCode>General</c:formatCode>
                <c:ptCount val="79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  <c:pt idx="7">
                  <c:v>8</c:v>
                </c:pt>
                <c:pt idx="8">
                  <c:v>9</c:v>
                </c:pt>
                <c:pt idx="9">
                  <c:v>9</c:v>
                </c:pt>
                <c:pt idx="10">
                  <c:v>9</c:v>
                </c:pt>
                <c:pt idx="11">
                  <c:v>9</c:v>
                </c:pt>
                <c:pt idx="12">
                  <c:v>9</c:v>
                </c:pt>
                <c:pt idx="13">
                  <c:v>9</c:v>
                </c:pt>
                <c:pt idx="14">
                  <c:v>9</c:v>
                </c:pt>
                <c:pt idx="15">
                  <c:v>9</c:v>
                </c:pt>
                <c:pt idx="16">
                  <c:v>9</c:v>
                </c:pt>
                <c:pt idx="17">
                  <c:v>9</c:v>
                </c:pt>
                <c:pt idx="18">
                  <c:v>9</c:v>
                </c:pt>
                <c:pt idx="19">
                  <c:v>10</c:v>
                </c:pt>
                <c:pt idx="20">
                  <c:v>11</c:v>
                </c:pt>
                <c:pt idx="21">
                  <c:v>11</c:v>
                </c:pt>
                <c:pt idx="22">
                  <c:v>11</c:v>
                </c:pt>
                <c:pt idx="23">
                  <c:v>11</c:v>
                </c:pt>
                <c:pt idx="24">
                  <c:v>11</c:v>
                </c:pt>
                <c:pt idx="25">
                  <c:v>11</c:v>
                </c:pt>
                <c:pt idx="26">
                  <c:v>11</c:v>
                </c:pt>
                <c:pt idx="27">
                  <c:v>11</c:v>
                </c:pt>
                <c:pt idx="28">
                  <c:v>11</c:v>
                </c:pt>
                <c:pt idx="29">
                  <c:v>11</c:v>
                </c:pt>
                <c:pt idx="30">
                  <c:v>11</c:v>
                </c:pt>
                <c:pt idx="31">
                  <c:v>11</c:v>
                </c:pt>
                <c:pt idx="32">
                  <c:v>11</c:v>
                </c:pt>
                <c:pt idx="33">
                  <c:v>11</c:v>
                </c:pt>
                <c:pt idx="34">
                  <c:v>11</c:v>
                </c:pt>
                <c:pt idx="35">
                  <c:v>11</c:v>
                </c:pt>
                <c:pt idx="36">
                  <c:v>12</c:v>
                </c:pt>
                <c:pt idx="37">
                  <c:v>11</c:v>
                </c:pt>
                <c:pt idx="38">
                  <c:v>11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>
                  <c:v>12</c:v>
                </c:pt>
                <c:pt idx="45">
                  <c:v>11</c:v>
                </c:pt>
                <c:pt idx="46">
                  <c:v>13</c:v>
                </c:pt>
                <c:pt idx="47">
                  <c:v>14</c:v>
                </c:pt>
                <c:pt idx="48">
                  <c:v>14</c:v>
                </c:pt>
                <c:pt idx="49">
                  <c:v>14</c:v>
                </c:pt>
                <c:pt idx="50">
                  <c:v>14</c:v>
                </c:pt>
                <c:pt idx="51">
                  <c:v>14</c:v>
                </c:pt>
                <c:pt idx="52">
                  <c:v>16</c:v>
                </c:pt>
                <c:pt idx="53">
                  <c:v>16</c:v>
                </c:pt>
                <c:pt idx="54">
                  <c:v>16</c:v>
                </c:pt>
                <c:pt idx="55">
                  <c:v>16</c:v>
                </c:pt>
                <c:pt idx="56">
                  <c:v>17</c:v>
                </c:pt>
                <c:pt idx="57">
                  <c:v>17</c:v>
                </c:pt>
                <c:pt idx="58">
                  <c:v>18</c:v>
                </c:pt>
                <c:pt idx="59">
                  <c:v>18</c:v>
                </c:pt>
                <c:pt idx="60">
                  <c:v>20</c:v>
                </c:pt>
                <c:pt idx="61">
                  <c:v>20</c:v>
                </c:pt>
                <c:pt idx="62">
                  <c:v>21</c:v>
                </c:pt>
                <c:pt idx="63">
                  <c:v>20</c:v>
                </c:pt>
                <c:pt idx="64">
                  <c:v>20</c:v>
                </c:pt>
                <c:pt idx="65">
                  <c:v>21</c:v>
                </c:pt>
                <c:pt idx="66">
                  <c:v>21</c:v>
                </c:pt>
                <c:pt idx="67">
                  <c:v>21</c:v>
                </c:pt>
                <c:pt idx="68">
                  <c:v>20</c:v>
                </c:pt>
                <c:pt idx="69">
                  <c:v>19</c:v>
                </c:pt>
                <c:pt idx="70">
                  <c:v>19</c:v>
                </c:pt>
                <c:pt idx="71">
                  <c:v>20</c:v>
                </c:pt>
                <c:pt idx="72">
                  <c:v>19</c:v>
                </c:pt>
                <c:pt idx="73">
                  <c:v>20</c:v>
                </c:pt>
                <c:pt idx="74">
                  <c:v>19</c:v>
                </c:pt>
                <c:pt idx="75">
                  <c:v>20</c:v>
                </c:pt>
                <c:pt idx="76">
                  <c:v>19</c:v>
                </c:pt>
                <c:pt idx="77">
                  <c:v>19</c:v>
                </c:pt>
                <c:pt idx="78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08427264"/>
        <c:axId val="85251136"/>
      </c:barChart>
      <c:catAx>
        <c:axId val="108427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en-US"/>
          </a:p>
        </c:txPr>
        <c:crossAx val="85251136"/>
        <c:crosses val="autoZero"/>
        <c:auto val="1"/>
        <c:lblAlgn val="ctr"/>
        <c:lblOffset val="100"/>
        <c:noMultiLvlLbl val="0"/>
      </c:catAx>
      <c:valAx>
        <c:axId val="85251136"/>
        <c:scaling>
          <c:orientation val="minMax"/>
        </c:scaling>
        <c:delete val="0"/>
        <c:axPos val="l"/>
        <c:majorGridlines>
          <c:spPr>
            <a:ln>
              <a:solidFill>
                <a:sysClr val="windowText" lastClr="000000">
                  <a:tint val="75000"/>
                  <a:shade val="95000"/>
                  <a:satMod val="105000"/>
                  <a:alpha val="50000"/>
                </a:sys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dirty="0" smtClean="0"/>
                  <a:t>Количество</a:t>
                </a:r>
                <a:r>
                  <a:rPr lang="ru-RU" baseline="0" dirty="0" smtClean="0"/>
                  <a:t> стран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84272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C25F1-ACCC-4813-96BC-CCA46C50A0BE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E6412-C602-4F2F-A821-7A453F2F7B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920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0B6FE31F-108A-4BC9-A67D-A6174873204B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60" tIns="46680" rIns="93360" bIns="46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9AF10C07-DDCE-418F-8717-68748C140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546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Международная финансовая статистика (МФС)</a:t>
            </a:r>
          </a:p>
          <a:p>
            <a:r>
              <a:rPr lang="ru-RU" dirty="0" smtClean="0"/>
              <a:t>Ежегодник по статистике платежного баланса (ЕСПБ)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16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Координированное обследование портфельных инвестиций (КОПИ)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9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Специальный стандарт распространения данных (ССРД)</a:t>
            </a:r>
          </a:p>
          <a:p>
            <a:r>
              <a:rPr lang="ru-RU" dirty="0" smtClean="0"/>
              <a:t>Общая система распространения данных (ОСРД)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10C07-DDCE-418F-8717-68748C140B5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34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Wickens\AppData\Local\Microsoft\Windows\Temporary Internet Files\Content.Outlook\SAIB4VOD\STA_Pattern_5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8600"/>
            <a:ext cx="5181600" cy="2514600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62000" y="4724400"/>
            <a:ext cx="8153400" cy="16764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subtext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lang="pt-P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762000" y="6400800"/>
            <a:ext cx="777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endParaRPr lang="de-CH" sz="1000" baseline="0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400"/>
            <a:ext cx="8913813" cy="1524000"/>
          </a:xfrm>
          <a:solidFill>
            <a:srgbClr val="9FCDA2"/>
          </a:solidFill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/>
          <p:nvPr userDrawn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8195400" y="609600"/>
            <a:ext cx="720000" cy="7200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6781800" y="2286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Government Finance Division</a:t>
            </a:r>
            <a:b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IMF Statistics Department</a:t>
            </a:r>
            <a:endParaRPr 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 userDrawn="1"/>
        </p:nvSpPr>
        <p:spPr bwMode="auto">
          <a:xfrm>
            <a:off x="914400" y="6477000"/>
            <a:ext cx="777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500"/>
              </a:spcAft>
            </a:pPr>
            <a:r>
              <a:rPr lang="de-CH" sz="10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The views expressed herein are those of the author and should not be attributed to the IMF, its Executive Board, or its Management.</a:t>
            </a:r>
            <a:endParaRPr lang="de-CH" sz="1000" baseline="0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  <a:solidFill>
            <a:srgbClr val="9FCDA2"/>
          </a:solidFill>
        </p:spPr>
        <p:txBody>
          <a:bodyPr/>
          <a:lstStyle/>
          <a:p>
            <a:r>
              <a:rPr lang="pt-PT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924800" cy="4724400"/>
          </a:xfrm>
        </p:spPr>
        <p:txBody>
          <a:bodyPr/>
          <a:lstStyle>
            <a:lvl1pPr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Char char="§"/>
              <a:defRPr/>
            </a:lvl1pPr>
            <a:lvl2pPr>
              <a:lnSpc>
                <a:spcPts val="2200"/>
              </a:lnSpc>
              <a:buClr>
                <a:schemeClr val="tx1">
                  <a:lumMod val="75000"/>
                  <a:lumOff val="25000"/>
                </a:schemeClr>
              </a:buClr>
              <a:buSzPct val="140000"/>
              <a:buFont typeface="Arial" pitchFamily="34" charset="0"/>
              <a:buChar char="•"/>
              <a:defRPr/>
            </a:lvl2pPr>
            <a:lvl3pPr>
              <a:lnSpc>
                <a:spcPts val="2000"/>
              </a:lnSpc>
              <a:buClr>
                <a:schemeClr val="tx1">
                  <a:lumMod val="75000"/>
                  <a:lumOff val="25000"/>
                </a:schemeClr>
              </a:buClr>
              <a:buSzPct val="67000"/>
              <a:buFont typeface="Wingdings" pitchFamily="2" charset="2"/>
              <a:buChar char="v"/>
              <a:defRPr/>
            </a:lvl3pPr>
            <a:lvl4pPr>
              <a:lnSpc>
                <a:spcPts val="1800"/>
              </a:lnSpc>
              <a:buClr>
                <a:schemeClr val="tx1">
                  <a:lumMod val="75000"/>
                  <a:lumOff val="25000"/>
                </a:schemeClr>
              </a:buClr>
              <a:defRPr/>
            </a:lvl4pPr>
            <a:lvl5pPr>
              <a:lnSpc>
                <a:spcPts val="1800"/>
              </a:lnSpc>
              <a:buClr>
                <a:schemeClr val="tx1">
                  <a:lumMod val="75000"/>
                  <a:lumOff val="25000"/>
                </a:schemeClr>
              </a:buClr>
              <a:defRPr/>
            </a:lvl5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981200"/>
            <a:ext cx="3759200" cy="4572000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1981200"/>
            <a:ext cx="3759200" cy="4572000"/>
          </a:xfrm>
        </p:spPr>
        <p:txBody>
          <a:bodyPr>
            <a:noAutofit/>
          </a:bodyPr>
          <a:lstStyle>
            <a:lvl1pPr>
              <a:spcBef>
                <a:spcPts val="6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</p:spPr>
        <p:txBody>
          <a:bodyPr/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  <a:noFill/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t-P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subtitle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pt-P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Wickens\AppData\Local\Microsoft\Windows\Temporary Internet Files\Content.Outlook\SAIB4VOD\STA_Pattern_5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"/>
            <a:ext cx="1371600" cy="838199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905000"/>
            <a:ext cx="7924800" cy="472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text</a:t>
            </a:r>
            <a:r>
              <a:rPr lang="pt-PT" dirty="0" smtClean="0"/>
              <a:t> </a:t>
            </a:r>
            <a:r>
              <a:rPr lang="pt-PT" dirty="0" err="1" smtClean="0"/>
              <a:t>styles</a:t>
            </a:r>
            <a:endParaRPr lang="pt-PT" dirty="0" smtClean="0"/>
          </a:p>
          <a:p>
            <a:pPr lvl="1"/>
            <a:r>
              <a:rPr lang="pt-PT" dirty="0" err="1" smtClean="0"/>
              <a:t>Second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2"/>
            <a:r>
              <a:rPr lang="pt-PT" dirty="0" err="1" smtClean="0"/>
              <a:t>Third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3"/>
            <a:r>
              <a:rPr lang="pt-PT" dirty="0" err="1" smtClean="0"/>
              <a:t>Fourth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lang="pt-PT" dirty="0" smtClean="0"/>
          </a:p>
          <a:p>
            <a:pPr lvl="4"/>
            <a:r>
              <a:rPr lang="pt-PT" dirty="0" err="1" smtClean="0"/>
              <a:t>Fifth</a:t>
            </a:r>
            <a:r>
              <a:rPr lang="pt-PT" dirty="0" smtClean="0"/>
              <a:t> </a:t>
            </a:r>
            <a:r>
              <a:rPr lang="pt-PT" dirty="0" err="1" smtClean="0"/>
              <a:t>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53200"/>
            <a:ext cx="4572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CC528B02-F942-42BE-9906-3835683091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  <a:prstGeom prst="rect">
            <a:avLst/>
          </a:prstGeom>
          <a:solidFill>
            <a:srgbClr val="9FCDA2"/>
          </a:solidFill>
        </p:spPr>
        <p:txBody>
          <a:bodyPr vert="horz" lIns="1044000" tIns="36000" rIns="274320" bIns="36000" rtlCol="0" anchor="ctr">
            <a:noAutofit/>
          </a:bodyPr>
          <a:lstStyle/>
          <a:p>
            <a:r>
              <a:rPr lang="pt-PT" dirty="0" err="1" smtClean="0"/>
              <a:t>Click</a:t>
            </a:r>
            <a:r>
              <a:rPr lang="pt-PT" dirty="0" smtClean="0"/>
              <a:t> to </a:t>
            </a:r>
            <a:r>
              <a:rPr lang="pt-PT" dirty="0" err="1" smtClean="0"/>
              <a:t>edit</a:t>
            </a:r>
            <a:r>
              <a:rPr lang="pt-PT" dirty="0" smtClean="0"/>
              <a:t> Master </a:t>
            </a:r>
            <a:r>
              <a:rPr lang="pt-PT" dirty="0" err="1" smtClean="0"/>
              <a:t>title</a:t>
            </a:r>
            <a:r>
              <a:rPr lang="pt-PT" dirty="0" smtClean="0"/>
              <a:t> </a:t>
            </a:r>
            <a:r>
              <a:rPr lang="pt-PT" dirty="0" err="1" smtClean="0"/>
              <a:t>style</a:t>
            </a:r>
            <a:endParaRPr dirty="0"/>
          </a:p>
        </p:txBody>
      </p:sp>
      <p:sp>
        <p:nvSpPr>
          <p:cNvPr id="12" name="Title Placeholder 1"/>
          <p:cNvSpPr txBox="1">
            <a:spLocks/>
          </p:cNvSpPr>
          <p:nvPr/>
        </p:nvSpPr>
        <p:spPr>
          <a:xfrm>
            <a:off x="990600" y="6705600"/>
            <a:ext cx="7923213" cy="152400"/>
          </a:xfrm>
          <a:prstGeom prst="rect">
            <a:avLst/>
          </a:prstGeom>
          <a:solidFill>
            <a:srgbClr val="9FCDA2"/>
          </a:solidFill>
        </p:spPr>
        <p:txBody>
          <a:bodyPr vert="horz" lIns="1044000" tIns="36000" rIns="274320" bIns="36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800" y="2286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Government Finance Division</a:t>
            </a:r>
            <a:b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IMF Statistics Department</a:t>
            </a:r>
            <a:endParaRPr 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2" r:id="rId2"/>
    <p:sldLayoutId id="2147483665" r:id="rId3"/>
    <p:sldLayoutId id="2147483667" r:id="rId4"/>
    <p:sldLayoutId id="2147483668" r:id="rId5"/>
    <p:sldLayoutId id="2147483661" r:id="rId6"/>
    <p:sldLayoutId id="2147483663" r:id="rId7"/>
    <p:sldLayoutId id="2147483671" r:id="rId8"/>
    <p:sldLayoutId id="2147483672" r:id="rId9"/>
    <p:sldLayoutId id="2147483673" r:id="rId10"/>
    <p:sldLayoutId id="2147483675" r:id="rId11"/>
  </p:sldLayoutIdLst>
  <p:hf hd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</p:titleStyle>
    <p:bodyStyle>
      <a:lvl1pPr marL="342900" indent="-342900" algn="l" defTabSz="914400" rtl="0" eaLnBrk="1" latinLnBrk="0" hangingPunct="1">
        <a:lnSpc>
          <a:spcPts val="2500"/>
        </a:lnSpc>
        <a:spcBef>
          <a:spcPts val="900"/>
        </a:spcBef>
        <a:buClr>
          <a:schemeClr val="tx1">
            <a:lumMod val="75000"/>
            <a:lumOff val="25000"/>
          </a:schemeClr>
        </a:buClr>
        <a:buSzPct val="120000"/>
        <a:buFont typeface="Wingdings" pitchFamily="2" charset="2"/>
        <a:buChar char="§"/>
        <a:defRPr sz="25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85800" indent="-336550" algn="l" defTabSz="914400" rtl="0" eaLnBrk="1" latinLnBrk="0" hangingPunct="1">
        <a:lnSpc>
          <a:spcPts val="2200"/>
        </a:lnSpc>
        <a:spcBef>
          <a:spcPts val="600"/>
        </a:spcBef>
        <a:buClr>
          <a:schemeClr val="tx1">
            <a:lumMod val="75000"/>
            <a:lumOff val="25000"/>
          </a:schemeClr>
        </a:buClr>
        <a:buSzPct val="135000"/>
        <a:buFont typeface="Arial" pitchFamily="34" charset="0"/>
        <a:buChar char="•"/>
        <a:defRPr sz="22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1035050" indent="-349250" algn="l" defTabSz="914400" rtl="0" eaLnBrk="1" latinLnBrk="0" hangingPunct="1">
        <a:lnSpc>
          <a:spcPts val="2000"/>
        </a:lnSpc>
        <a:spcBef>
          <a:spcPts val="500"/>
        </a:spcBef>
        <a:buClr>
          <a:schemeClr val="tx1">
            <a:lumMod val="75000"/>
            <a:lumOff val="25000"/>
          </a:schemeClr>
        </a:buClr>
        <a:buSzPct val="67000"/>
        <a:buFont typeface="Wingdings" pitchFamily="2" charset="2"/>
        <a:buChar char="v"/>
        <a:defRPr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371600" indent="-336550" algn="l" defTabSz="914400" rtl="0" eaLnBrk="1" latinLnBrk="0" hangingPunct="1">
        <a:lnSpc>
          <a:spcPts val="1800"/>
        </a:lnSpc>
        <a:spcBef>
          <a:spcPts val="4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720850" indent="-349250" algn="l" defTabSz="914400" rtl="0" eaLnBrk="1" latinLnBrk="0" hangingPunct="1">
        <a:lnSpc>
          <a:spcPts val="1800"/>
        </a:lnSpc>
        <a:spcBef>
          <a:spcPts val="4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700" i="1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ffs.org/edsguide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tatopics.worldbank.org/debt/hom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f.org/external/Pubs/FT/GFS/Manual/2014/gfsfinal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f.org/external/pubs/ft/bop/2007/bop6comp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pis.imf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imf.org/CDI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0" y="4572000"/>
            <a:ext cx="8153400" cy="18288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b="1" i="1" dirty="0" smtClean="0"/>
              <a:t>Рабочее совещание по внедрению CHC 2008 года в странах ВЕКЦА и связи с РПБ-6 и РСГФ 2014 года</a:t>
            </a:r>
            <a:endParaRPr lang="en-US" b="1" i="1" dirty="0" smtClean="0"/>
          </a:p>
          <a:p>
            <a:pPr algn="ctr">
              <a:lnSpc>
                <a:spcPct val="80000"/>
              </a:lnSpc>
            </a:pPr>
            <a:r>
              <a:rPr lang="ru-RU" b="1" i="1" dirty="0" smtClean="0"/>
              <a:t>Стамбул </a:t>
            </a:r>
            <a:r>
              <a:rPr lang="en-US" b="1" i="1" dirty="0" smtClean="0"/>
              <a:t>(6–8</a:t>
            </a:r>
            <a:r>
              <a:rPr lang="ru-RU" b="1" i="1" dirty="0" smtClean="0"/>
              <a:t> мая</a:t>
            </a:r>
            <a:r>
              <a:rPr lang="en-US" b="1" i="1" dirty="0" smtClean="0"/>
              <a:t>, 2015</a:t>
            </a:r>
            <a:r>
              <a:rPr lang="ru-RU" b="1" i="1" dirty="0" smtClean="0"/>
              <a:t> г.</a:t>
            </a:r>
            <a:r>
              <a:rPr lang="en-US" b="1" i="1" dirty="0" smtClean="0"/>
              <a:t>)</a:t>
            </a:r>
          </a:p>
          <a:p>
            <a:pPr algn="ctr">
              <a:lnSpc>
                <a:spcPct val="80000"/>
              </a:lnSpc>
            </a:pPr>
            <a:endParaRPr lang="en-US" b="1" i="1" dirty="0" smtClean="0"/>
          </a:p>
          <a:p>
            <a:pPr>
              <a:lnSpc>
                <a:spcPct val="100000"/>
              </a:lnSpc>
            </a:pPr>
            <a:r>
              <a:rPr lang="ru-RU" b="1" dirty="0" smtClean="0"/>
              <a:t>Флорина </a:t>
            </a:r>
            <a:r>
              <a:rPr lang="ru-RU" b="1" dirty="0" err="1" smtClean="0"/>
              <a:t>Тэнасе</a:t>
            </a:r>
            <a:r>
              <a:rPr lang="en-US" b="1" dirty="0" smtClean="0"/>
              <a:t>, </a:t>
            </a:r>
            <a:r>
              <a:rPr lang="ru-RU" b="1" dirty="0" smtClean="0"/>
              <a:t>Заместитель начальника отдела</a:t>
            </a:r>
            <a:r>
              <a:rPr lang="en-US" b="1" dirty="0" smtClean="0"/>
              <a:t>, </a:t>
            </a:r>
            <a:r>
              <a:rPr lang="ru-RU" b="1" dirty="0" smtClean="0"/>
              <a:t>Департамент статистики МВФ</a:t>
            </a:r>
            <a:endParaRPr lang="en-US" b="1" dirty="0" smtClean="0"/>
          </a:p>
          <a:p>
            <a:pPr algn="ctr">
              <a:lnSpc>
                <a:spcPct val="80000"/>
              </a:lnSpc>
            </a:pPr>
            <a:endParaRPr lang="en-US" b="1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514600"/>
            <a:ext cx="9144000" cy="1905000"/>
          </a:xfrm>
        </p:spPr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400" dirty="0" smtClean="0"/>
              <a:t>Статус представления данных в соответствии с </a:t>
            </a:r>
            <a:r>
              <a:rPr lang="ru-RU" sz="2400" i="1" dirty="0" smtClean="0"/>
              <a:t>РПБ-</a:t>
            </a:r>
            <a:r>
              <a:rPr lang="en-US" sz="2400" i="1" dirty="0" smtClean="0"/>
              <a:t>6</a:t>
            </a:r>
            <a:r>
              <a:rPr lang="en-US" sz="2400" dirty="0" smtClean="0"/>
              <a:t> </a:t>
            </a:r>
            <a:r>
              <a:rPr lang="ru-RU" sz="2400" dirty="0" smtClean="0"/>
              <a:t>и</a:t>
            </a:r>
            <a:r>
              <a:rPr lang="en-US" sz="2400" dirty="0" smtClean="0"/>
              <a:t> </a:t>
            </a:r>
            <a:r>
              <a:rPr lang="ru-RU" sz="2400" i="1" dirty="0" smtClean="0"/>
              <a:t>РСГФ</a:t>
            </a:r>
            <a:r>
              <a:rPr lang="en-US" sz="2400" i="1" dirty="0" smtClean="0"/>
              <a:t> 2014</a:t>
            </a:r>
            <a:r>
              <a:rPr lang="en-US" sz="2400" dirty="0" smtClean="0"/>
              <a:t>—</a:t>
            </a:r>
            <a:r>
              <a:rPr lang="ru-RU" sz="2400" dirty="0" smtClean="0"/>
              <a:t>представление </a:t>
            </a:r>
            <a:r>
              <a:rPr lang="ru-RU" sz="2400" dirty="0" smtClean="0"/>
              <a:t>данных балансового отчета </a:t>
            </a:r>
            <a:r>
              <a:rPr lang="ru-RU" sz="2400" dirty="0" smtClean="0"/>
              <a:t>и меры МВФ по совершенствованию межсекторной согласованности данных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6477000"/>
            <a:ext cx="7315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Точки зрения, выраженные в настоящем документе, являются мнением автора, и не должны относиться к МВФ, его Исполнительному совету или Правлению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Составители отчета по </a:t>
            </a:r>
            <a:r>
              <a:rPr lang="ru-RU" sz="3200" dirty="0" err="1" smtClean="0"/>
              <a:t>СОПрИ</a:t>
            </a:r>
            <a:r>
              <a:rPr lang="ru-RU" sz="3200" dirty="0" smtClean="0"/>
              <a:t> и СОПИ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2400" dirty="0" smtClean="0"/>
              <a:t>(</a:t>
            </a:r>
            <a:r>
              <a:rPr lang="ru-RU" sz="2400" dirty="0" smtClean="0"/>
              <a:t>по состоянию на декабрь </a:t>
            </a:r>
            <a:r>
              <a:rPr lang="en-US" sz="2400" dirty="0" smtClean="0"/>
              <a:t>2014</a:t>
            </a:r>
            <a:r>
              <a:rPr lang="ru-RU" sz="2400" dirty="0" smtClean="0"/>
              <a:t> </a:t>
            </a:r>
            <a:r>
              <a:rPr lang="ru-RU" sz="2400" dirty="0" smtClean="0"/>
              <a:t>г. </a:t>
            </a:r>
            <a:r>
              <a:rPr lang="ru-RU" sz="2400" dirty="0" smtClean="0"/>
              <a:t>по данным за </a:t>
            </a:r>
            <a:r>
              <a:rPr lang="en-US" sz="2400" dirty="0" smtClean="0"/>
              <a:t>2013 </a:t>
            </a:r>
            <a:r>
              <a:rPr lang="ru-RU" sz="2400" dirty="0" smtClean="0"/>
              <a:t>г.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78105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 внешнего долга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534400" cy="47244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2600" dirty="0" smtClean="0"/>
              <a:t>2013</a:t>
            </a:r>
            <a:r>
              <a:rPr lang="ru-RU" sz="2600" dirty="0" smtClean="0"/>
              <a:t> год,</a:t>
            </a:r>
            <a:r>
              <a:rPr lang="en-US" sz="2600" dirty="0" smtClean="0"/>
              <a:t> </a:t>
            </a:r>
            <a:r>
              <a:rPr lang="ru-RU" sz="2600" i="1" dirty="0" smtClean="0"/>
              <a:t>Статистика внешнего долга</a:t>
            </a:r>
            <a:r>
              <a:rPr lang="en-US" sz="2600" i="1" dirty="0" smtClean="0"/>
              <a:t>: </a:t>
            </a:r>
            <a:r>
              <a:rPr lang="ru-RU" sz="2600" i="1" dirty="0" smtClean="0"/>
              <a:t>руководство для составителей и пользователей</a:t>
            </a:r>
            <a:r>
              <a:rPr lang="en-US" sz="2600" i="1" dirty="0" smtClean="0"/>
              <a:t>  (</a:t>
            </a:r>
            <a:r>
              <a:rPr lang="ru-RU" sz="2600" i="1" dirty="0" smtClean="0"/>
              <a:t>Руководство СВД </a:t>
            </a:r>
            <a:r>
              <a:rPr lang="en-US" sz="2600" dirty="0" smtClean="0"/>
              <a:t>2013</a:t>
            </a:r>
            <a:r>
              <a:rPr lang="en-US" sz="2600" i="1" dirty="0" smtClean="0"/>
              <a:t> </a:t>
            </a:r>
            <a:r>
              <a:rPr lang="ru-RU" sz="2600" dirty="0" smtClean="0"/>
              <a:t>г.</a:t>
            </a:r>
            <a:r>
              <a:rPr lang="en-US" sz="2600" i="1" dirty="0" smtClean="0"/>
              <a:t>)</a:t>
            </a:r>
            <a:r>
              <a:rPr lang="en-US" sz="2600" dirty="0" smtClean="0"/>
              <a:t> </a:t>
            </a:r>
            <a:r>
              <a:rPr lang="ru-RU" sz="2600" dirty="0" smtClean="0"/>
              <a:t>– </a:t>
            </a:r>
            <a:r>
              <a:rPr lang="ru-RU" sz="2600" dirty="0" smtClean="0"/>
              <a:t>опубликовано в </a:t>
            </a:r>
            <a:r>
              <a:rPr lang="ru-RU" sz="2600" dirty="0" smtClean="0"/>
              <a:t>мае </a:t>
            </a:r>
            <a:r>
              <a:rPr lang="en-US" sz="2600" dirty="0" smtClean="0"/>
              <a:t>2014</a:t>
            </a:r>
            <a:r>
              <a:rPr lang="ru-RU" sz="2600" dirty="0" smtClean="0"/>
              <a:t> </a:t>
            </a:r>
            <a:r>
              <a:rPr lang="ru-RU" sz="2600" dirty="0" smtClean="0"/>
              <a:t>года</a:t>
            </a:r>
            <a:r>
              <a:rPr lang="en-US" sz="2600" dirty="0" smtClean="0"/>
              <a:t>: </a:t>
            </a:r>
            <a:r>
              <a:rPr lang="en-US" sz="2400" b="1" u="sng" dirty="0" smtClean="0">
                <a:hlinkClick r:id="rId3"/>
              </a:rPr>
              <a:t>http://www.tffs.org/edsguide.htm</a:t>
            </a:r>
            <a:endParaRPr lang="en-US" sz="2400" b="1" dirty="0" smtClean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sz="2600" dirty="0" smtClean="0"/>
              <a:t>В октябре</a:t>
            </a:r>
            <a:r>
              <a:rPr lang="en-US" sz="2600" dirty="0" smtClean="0"/>
              <a:t> 2014</a:t>
            </a:r>
            <a:r>
              <a:rPr lang="ru-RU" sz="2600" dirty="0" smtClean="0"/>
              <a:t> года Всемирный банк впервые выпустил статистику внешнего долга за 2 квартал </a:t>
            </a:r>
            <a:r>
              <a:rPr lang="en-US" sz="2600" dirty="0" smtClean="0"/>
              <a:t>2014</a:t>
            </a:r>
            <a:r>
              <a:rPr lang="ru-RU" sz="2600" dirty="0" smtClean="0"/>
              <a:t> </a:t>
            </a:r>
            <a:r>
              <a:rPr lang="ru-RU" sz="2600" dirty="0" smtClean="0"/>
              <a:t>года </a:t>
            </a:r>
            <a:r>
              <a:rPr lang="en-US" sz="2600" dirty="0" smtClean="0"/>
              <a:t>(</a:t>
            </a:r>
            <a:r>
              <a:rPr lang="ru-RU" sz="2600" dirty="0" smtClean="0"/>
              <a:t>КСВД</a:t>
            </a:r>
            <a:r>
              <a:rPr lang="en-US" sz="2600" dirty="0" smtClean="0"/>
              <a:t>) </a:t>
            </a:r>
            <a:r>
              <a:rPr lang="ru-RU" sz="2600" dirty="0" smtClean="0"/>
              <a:t>на основе принципов</a:t>
            </a:r>
            <a:r>
              <a:rPr lang="en-US" sz="2600" dirty="0" smtClean="0"/>
              <a:t> </a:t>
            </a:r>
            <a:r>
              <a:rPr lang="ru-RU" sz="2600" i="1" dirty="0" smtClean="0"/>
              <a:t>Руководства СВД</a:t>
            </a:r>
            <a:r>
              <a:rPr lang="ru-RU" sz="2600" dirty="0" smtClean="0"/>
              <a:t> </a:t>
            </a:r>
            <a:r>
              <a:rPr lang="en-US" sz="2600" dirty="0" smtClean="0"/>
              <a:t>2013</a:t>
            </a:r>
            <a:r>
              <a:rPr lang="en-US" sz="2600" i="1" dirty="0" smtClean="0"/>
              <a:t>/</a:t>
            </a:r>
            <a:r>
              <a:rPr lang="ru-RU" sz="2600" i="1" dirty="0" smtClean="0"/>
              <a:t>РПБ-</a:t>
            </a:r>
            <a:r>
              <a:rPr lang="en-US" sz="2600" i="1" dirty="0" smtClean="0"/>
              <a:t>6</a:t>
            </a:r>
            <a:r>
              <a:rPr lang="en-US" sz="2600" dirty="0" smtClean="0"/>
              <a:t>: </a:t>
            </a:r>
            <a:r>
              <a:rPr lang="en-US" sz="2400" b="1" dirty="0" smtClean="0">
                <a:hlinkClick r:id="rId4"/>
              </a:rPr>
              <a:t>http://datatopics.worldbank.org/debt/home</a:t>
            </a:r>
            <a:endParaRPr lang="en-US" sz="2400" b="1" dirty="0" smtClean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sz="2600" dirty="0" smtClean="0"/>
              <a:t>Все </a:t>
            </a:r>
            <a:r>
              <a:rPr lang="en-US" sz="2600" dirty="0" smtClean="0"/>
              <a:t>71</a:t>
            </a:r>
            <a:r>
              <a:rPr lang="ru-RU" sz="2600" dirty="0" smtClean="0"/>
              <a:t> подписчик</a:t>
            </a:r>
            <a:r>
              <a:rPr lang="en-US" sz="2600" dirty="0" smtClean="0"/>
              <a:t> </a:t>
            </a:r>
            <a:r>
              <a:rPr lang="ru-RU" sz="2600" dirty="0" smtClean="0"/>
              <a:t>ССРД и около </a:t>
            </a:r>
            <a:r>
              <a:rPr lang="en-US" sz="2600" dirty="0" smtClean="0"/>
              <a:t>40 </a:t>
            </a:r>
            <a:r>
              <a:rPr lang="ru-RU" sz="2600" dirty="0" smtClean="0"/>
              <a:t>участников ОСРД представили квартальные данные по внешнему долгу для </a:t>
            </a:r>
            <a:r>
              <a:rPr lang="ru-RU" sz="2600" dirty="0" smtClean="0"/>
              <a:t>КСВД</a:t>
            </a:r>
            <a:endParaRPr lang="en-US" sz="2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1066800"/>
          </a:xfrm>
        </p:spPr>
        <p:txBody>
          <a:bodyPr/>
          <a:lstStyle/>
          <a:p>
            <a:r>
              <a:rPr lang="ru-RU" dirty="0" smtClean="0"/>
              <a:t>Статистика государственных финансов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10600" cy="4800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sz="2800" i="1" dirty="0" smtClean="0"/>
              <a:t>РСГФ</a:t>
            </a:r>
            <a:r>
              <a:rPr lang="ru-RU" sz="2800" dirty="0" smtClean="0"/>
              <a:t> </a:t>
            </a:r>
            <a:r>
              <a:rPr lang="en-US" sz="2800" i="1" dirty="0" smtClean="0"/>
              <a:t>2014 </a:t>
            </a:r>
            <a:r>
              <a:rPr lang="ru-RU" sz="2800" dirty="0" smtClean="0"/>
              <a:t>теперь доступно по ссылке</a:t>
            </a:r>
            <a:r>
              <a:rPr lang="en-US" sz="2800" dirty="0" smtClean="0"/>
              <a:t>:</a:t>
            </a:r>
            <a:endParaRPr lang="en-US" sz="2800" dirty="0" smtClean="0">
              <a:hlinkClick r:id="rId2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2800" dirty="0" smtClean="0">
                <a:hlinkClick r:id="rId2"/>
              </a:rPr>
              <a:t>http://www.imf.org/external/Pubs/FT/GFS/Manual/2014/gfsfinal.pdf</a:t>
            </a:r>
            <a:endParaRPr lang="en-US" sz="2800" dirty="0" smtClean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Соответствует </a:t>
            </a:r>
            <a:r>
              <a:rPr lang="ru-RU" sz="2800" i="1" dirty="0" smtClean="0"/>
              <a:t>СНС 2008 года </a:t>
            </a:r>
            <a:r>
              <a:rPr lang="ru-RU" sz="2800" dirty="0" smtClean="0"/>
              <a:t>и</a:t>
            </a:r>
            <a:r>
              <a:rPr lang="en-US" sz="2800" i="1" dirty="0" smtClean="0"/>
              <a:t> </a:t>
            </a:r>
            <a:r>
              <a:rPr lang="ru-RU" sz="2800" i="1" dirty="0" smtClean="0"/>
              <a:t>РПБ-</a:t>
            </a:r>
            <a:r>
              <a:rPr lang="en-US" sz="2800" i="1" dirty="0" smtClean="0"/>
              <a:t>6</a:t>
            </a:r>
            <a:r>
              <a:rPr lang="en-US" sz="2800" dirty="0" smtClean="0"/>
              <a:t>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Расширяет существующее методологическое руководство</a:t>
            </a:r>
            <a:r>
              <a:rPr lang="en-US" sz="2800" dirty="0" smtClean="0"/>
              <a:t>; </a:t>
            </a:r>
            <a:r>
              <a:rPr lang="ru-RU" sz="2800" dirty="0" smtClean="0"/>
              <a:t>и включает некоторые концепции и презентации, в том числе предметные таблицы по содействую в изменении </a:t>
            </a:r>
            <a:r>
              <a:rPr lang="ru-RU" sz="2800" dirty="0"/>
              <a:t>чистой стоимости </a:t>
            </a:r>
            <a:r>
              <a:rPr lang="ru-RU" sz="2800" dirty="0" smtClean="0"/>
              <a:t>капитала</a:t>
            </a:r>
            <a:r>
              <a:rPr lang="ru-RU" sz="2800" dirty="0" smtClean="0"/>
              <a:t> </a:t>
            </a:r>
            <a:r>
              <a:rPr lang="ru-RU" sz="2800" dirty="0" smtClean="0"/>
              <a:t>и по </a:t>
            </a:r>
            <a:r>
              <a:rPr lang="ru-RU" sz="2800" dirty="0" smtClean="0"/>
              <a:t>условным обязательствам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913813" cy="990600"/>
          </a:xfrm>
        </p:spPr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Растущее число стран, представляющих данные для </a:t>
            </a:r>
            <a:r>
              <a:rPr lang="ru-RU" sz="3200" i="1" dirty="0" smtClean="0"/>
              <a:t>Ежегодника СГФ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743200" y="6248400"/>
            <a:ext cx="3810000" cy="381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7ACAF-9156-45AA-A266-E5FD533EA16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943600"/>
            <a:ext cx="746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Источник</a:t>
            </a:r>
            <a:r>
              <a:rPr lang="en-US" sz="1400" dirty="0" smtClean="0"/>
              <a:t>: </a:t>
            </a:r>
            <a:r>
              <a:rPr lang="ru-RU" sz="1400" i="1" dirty="0" smtClean="0"/>
              <a:t>Ежегодник статистики государственных финансов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7467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991600" cy="990600"/>
          </a:xfrm>
        </p:spPr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300" b="1" dirty="0" smtClean="0">
                <a:latin typeface="Calibri" pitchFamily="34" charset="0"/>
              </a:rPr>
              <a:t>Более прозрачное представление </a:t>
            </a:r>
            <a:r>
              <a:rPr lang="ru-RU" sz="3300" b="1" dirty="0" smtClean="0">
                <a:latin typeface="Calibri" pitchFamily="34" charset="0"/>
                <a:cs typeface="Calibri" pitchFamily="34" charset="0"/>
              </a:rPr>
              <a:t>общего долга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7ACAF-9156-45AA-A266-E5FD533EA16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52600"/>
            <a:ext cx="725805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Представление общего долга</a:t>
            </a:r>
            <a:r>
              <a:rPr lang="en-US" dirty="0" smtClean="0"/>
              <a:t>: </a:t>
            </a:r>
            <a:r>
              <a:rPr lang="ru-RU" dirty="0" smtClean="0"/>
              <a:t>пример страны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990600" y="1905000"/>
          <a:ext cx="6934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Bent Arrow 12"/>
          <p:cNvSpPr/>
          <p:nvPr/>
        </p:nvSpPr>
        <p:spPr>
          <a:xfrm>
            <a:off x="2209800" y="3200400"/>
            <a:ext cx="4343400" cy="1447800"/>
          </a:xfrm>
          <a:prstGeom prst="bentArrow">
            <a:avLst>
              <a:gd name="adj1" fmla="val 7118"/>
              <a:gd name="adj2" fmla="val 14177"/>
              <a:gd name="adj3" fmla="val 15588"/>
              <a:gd name="adj4" fmla="val 43750"/>
            </a:avLst>
          </a:prstGeom>
          <a:solidFill>
            <a:srgbClr val="FF0000"/>
          </a:solidFill>
          <a:ln>
            <a:solidFill>
              <a:schemeClr val="bg2"/>
            </a:solidFill>
          </a:ln>
          <a:scene3d>
            <a:camera prst="orthographicFron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8991600" cy="990600"/>
          </a:xfrm>
        </p:spPr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Представление данных для базы данных по квартальной статистике государственного долга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7ACAF-9156-45AA-A266-E5FD533EA16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066800" y="1942998"/>
          <a:ext cx="6934200" cy="4229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26" name="AutoShape 3"/>
          <p:cNvCxnSpPr>
            <a:cxnSpLocks noChangeShapeType="1"/>
          </p:cNvCxnSpPr>
          <p:nvPr/>
        </p:nvCxnSpPr>
        <p:spPr bwMode="auto">
          <a:xfrm>
            <a:off x="6477000" y="2209800"/>
            <a:ext cx="9525" cy="3419475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027" name="AutoShape 4"/>
          <p:cNvSpPr>
            <a:spLocks noChangeArrowheads="1"/>
          </p:cNvSpPr>
          <p:nvPr/>
        </p:nvSpPr>
        <p:spPr bwMode="auto">
          <a:xfrm rot="-6624164">
            <a:off x="6008163" y="2651041"/>
            <a:ext cx="146050" cy="727075"/>
          </a:xfrm>
          <a:prstGeom prst="downArrow">
            <a:avLst>
              <a:gd name="adj1" fmla="val 50000"/>
              <a:gd name="adj2" fmla="val 124457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0" y="6135469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alibri" pitchFamily="34" charset="0"/>
                <a:cs typeface="Calibri" pitchFamily="34" charset="0"/>
              </a:rPr>
              <a:t>Источник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ru-RU" sz="1200" dirty="0" smtClean="0">
                <a:latin typeface="Calibri" pitchFamily="34" charset="0"/>
                <a:cs typeface="Calibri" pitchFamily="34" charset="0"/>
              </a:rPr>
              <a:t>База данных КСГД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1200" dirty="0" smtClean="0">
                <a:latin typeface="Calibri" pitchFamily="34" charset="0"/>
                <a:cs typeface="Calibri" pitchFamily="34" charset="0"/>
              </a:rPr>
              <a:t>Всемирный банк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ru-RU" sz="1200" dirty="0" smtClean="0">
                <a:latin typeface="Calibri" pitchFamily="34" charset="0"/>
                <a:cs typeface="Calibri" pitchFamily="34" charset="0"/>
              </a:rPr>
              <a:t>Всего 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64 </a:t>
            </a:r>
            <a:r>
              <a:rPr lang="ru-RU" sz="1200" dirty="0" smtClean="0">
                <a:latin typeface="Calibri" pitchFamily="34" charset="0"/>
                <a:cs typeface="Calibri" pitchFamily="34" charset="0"/>
              </a:rPr>
              <a:t>страны представили статистику государственного долга за 3 квартал 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2014</a:t>
            </a:r>
            <a:r>
              <a:rPr lang="ru-RU" sz="1200" dirty="0" smtClean="0">
                <a:latin typeface="Calibri" pitchFamily="34" charset="0"/>
                <a:cs typeface="Calibri" pitchFamily="34" charset="0"/>
              </a:rPr>
              <a:t> года</a:t>
            </a:r>
            <a:r>
              <a:rPr lang="en-US" sz="12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СГД</a:t>
            </a:r>
            <a:r>
              <a:rPr lang="en-US" dirty="0" smtClean="0"/>
              <a:t>: </a:t>
            </a:r>
            <a:r>
              <a:rPr lang="ru-RU" dirty="0" smtClean="0"/>
              <a:t>будущие шаги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7244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Содействие в представлении данных на основе </a:t>
            </a:r>
            <a:r>
              <a:rPr lang="ru-RU" i="1" dirty="0" smtClean="0"/>
              <a:t>РСГФ</a:t>
            </a:r>
            <a:r>
              <a:rPr lang="en-US" i="1" dirty="0" smtClean="0"/>
              <a:t> 2014 </a:t>
            </a:r>
            <a:r>
              <a:rPr lang="ru-RU" dirty="0" smtClean="0"/>
              <a:t>всеми странами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Повышение качества данных и устранение пробелов в данных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Большее использование СГФ в </a:t>
            </a:r>
            <a:r>
              <a:rPr lang="ru-RU" dirty="0" err="1" smtClean="0"/>
              <a:t>макрофискальном</a:t>
            </a:r>
            <a:r>
              <a:rPr lang="ru-RU" dirty="0" smtClean="0"/>
              <a:t> анализе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/>
              <a:t>Недавно учрежденный </a:t>
            </a:r>
            <a:r>
              <a:rPr lang="ru-RU" dirty="0" smtClean="0"/>
              <a:t>Консультативный </a:t>
            </a:r>
            <a:r>
              <a:rPr lang="ru-RU" dirty="0" smtClean="0"/>
              <a:t>комитет статистики </a:t>
            </a:r>
            <a:r>
              <a:rPr lang="ru-RU" dirty="0" smtClean="0"/>
              <a:t>государственных финансов</a:t>
            </a:r>
            <a:r>
              <a:rPr lang="en-US" dirty="0" smtClean="0"/>
              <a:t> (</a:t>
            </a:r>
            <a:r>
              <a:rPr lang="ru-RU" dirty="0" smtClean="0"/>
              <a:t>первая встреча 9-10 марта </a:t>
            </a:r>
            <a:r>
              <a:rPr lang="en-US" dirty="0" smtClean="0"/>
              <a:t>2015</a:t>
            </a:r>
            <a:r>
              <a:rPr lang="ru-RU" dirty="0" smtClean="0"/>
              <a:t> года</a:t>
            </a:r>
            <a:r>
              <a:rPr lang="en-US" dirty="0" smtClean="0"/>
              <a:t>)</a:t>
            </a:r>
            <a:r>
              <a:rPr lang="ru-RU" dirty="0" smtClean="0"/>
              <a:t>, содействующий в составлении и применении СГФ</a:t>
            </a:r>
            <a:endParaRPr lang="en-US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124200"/>
            <a:ext cx="8913813" cy="1524000"/>
          </a:xfrm>
        </p:spPr>
        <p:txBody>
          <a:bodyPr/>
          <a:lstStyle/>
          <a:p>
            <a:r>
              <a:rPr lang="ru-RU" sz="3200" dirty="0" smtClean="0"/>
              <a:t>Часть </a:t>
            </a:r>
            <a:r>
              <a:rPr lang="en-US" sz="3200" dirty="0" smtClean="0"/>
              <a:t>II: </a:t>
            </a:r>
            <a:r>
              <a:rPr lang="ru-RU" sz="3200" dirty="0" smtClean="0"/>
              <a:t>Меры МВФ по совершенствованию межсекторной согласованности данных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Межсекторная группа статистического органа по обеспечению согласованности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5720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Межсекторная группа по обеспечению согласованности (МСГС) была создана в середине марта </a:t>
            </a:r>
            <a:r>
              <a:rPr lang="en-US" sz="2800" dirty="0" smtClean="0"/>
              <a:t>2012 </a:t>
            </a:r>
            <a:r>
              <a:rPr lang="ru-RU" sz="2800" dirty="0" smtClean="0"/>
              <a:t>года в знак признательности важности изучения проблемы несогласованности данных, которые представляются </a:t>
            </a:r>
            <a:r>
              <a:rPr lang="ru-RU" sz="2800" dirty="0" smtClean="0"/>
              <a:t>департаменту статистики </a:t>
            </a:r>
            <a:r>
              <a:rPr lang="ru-RU" sz="2800" dirty="0" smtClean="0"/>
              <a:t>по разным секторам экономики</a:t>
            </a:r>
            <a:endParaRPr lang="en-US" sz="2800" dirty="0" smtClean="0"/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2800" dirty="0" smtClean="0"/>
              <a:t>Основная цель МСГС – оптимизировать согласованность наборов макроэкономических данных, </a:t>
            </a:r>
            <a:r>
              <a:rPr lang="ru-RU" sz="2800" dirty="0" smtClean="0"/>
              <a:t>представляемых </a:t>
            </a:r>
            <a:r>
              <a:rPr lang="ru-RU" sz="2800" dirty="0" smtClean="0"/>
              <a:t>в </a:t>
            </a:r>
            <a:r>
              <a:rPr lang="ru-RU" sz="2800" dirty="0" smtClean="0"/>
              <a:t>департамент статистики, </a:t>
            </a:r>
            <a:r>
              <a:rPr lang="ru-RU" sz="2800" dirty="0" smtClean="0"/>
              <a:t>которые содействуют экономическому анализу и поддерживают двусторонний и многосторонний надзор МВФ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724400"/>
          </a:xfrm>
        </p:spPr>
        <p:txBody>
          <a:bodyPr/>
          <a:lstStyle/>
          <a:p>
            <a:pPr marL="0">
              <a:spcAft>
                <a:spcPts val="1200"/>
              </a:spcAft>
              <a:buNone/>
            </a:pPr>
            <a:endParaRPr lang="en-US" sz="2800" dirty="0" smtClean="0"/>
          </a:p>
          <a:p>
            <a:pPr marL="0">
              <a:spcAft>
                <a:spcPts val="1200"/>
              </a:spcAft>
              <a:buNone/>
            </a:pPr>
            <a:r>
              <a:rPr lang="ru-RU" sz="2800" dirty="0" smtClean="0"/>
              <a:t>Часть </a:t>
            </a:r>
            <a:r>
              <a:rPr lang="en-US" sz="2800" dirty="0" smtClean="0"/>
              <a:t>I: </a:t>
            </a:r>
            <a:r>
              <a:rPr lang="ru-RU" sz="2800" dirty="0" smtClean="0"/>
              <a:t>Статус представления данных в соответствии с </a:t>
            </a:r>
            <a:r>
              <a:rPr lang="ru-RU" sz="2800" i="1" dirty="0" smtClean="0"/>
              <a:t>РПБ-</a:t>
            </a:r>
            <a:r>
              <a:rPr lang="en-US" sz="2800" i="1" dirty="0" smtClean="0"/>
              <a:t>6</a:t>
            </a:r>
            <a:r>
              <a:rPr lang="en-US" sz="2800" dirty="0" smtClean="0"/>
              <a:t> </a:t>
            </a:r>
            <a:r>
              <a:rPr lang="ru-RU" sz="2800" dirty="0" smtClean="0"/>
              <a:t>и</a:t>
            </a:r>
            <a:r>
              <a:rPr lang="en-US" sz="2800" dirty="0" smtClean="0"/>
              <a:t> </a:t>
            </a:r>
            <a:r>
              <a:rPr lang="ru-RU" sz="2800" i="1" dirty="0" smtClean="0"/>
              <a:t>РСГФ</a:t>
            </a:r>
            <a:r>
              <a:rPr lang="en-US" sz="2800" i="1" dirty="0" smtClean="0"/>
              <a:t> 2014</a:t>
            </a:r>
          </a:p>
          <a:p>
            <a:pPr marL="0">
              <a:spcAft>
                <a:spcPts val="1200"/>
              </a:spcAft>
            </a:pPr>
            <a:endParaRPr lang="en-US" sz="2800" i="1" dirty="0" smtClean="0"/>
          </a:p>
          <a:p>
            <a:pPr marL="0">
              <a:spcAft>
                <a:spcPts val="1200"/>
              </a:spcAft>
              <a:buNone/>
            </a:pPr>
            <a:r>
              <a:rPr lang="ru-RU" sz="2800" dirty="0" smtClean="0"/>
              <a:t>Часть </a:t>
            </a:r>
            <a:r>
              <a:rPr lang="en-US" sz="2800" dirty="0" smtClean="0"/>
              <a:t>II: </a:t>
            </a:r>
            <a:r>
              <a:rPr lang="ru-RU" sz="2800" dirty="0" smtClean="0"/>
              <a:t>Меры МВФ по совершенствованию межсекторной согласованности данных</a:t>
            </a:r>
            <a:endParaRPr lang="en-US" sz="2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38862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SzPct val="100000"/>
            </a:pP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762000"/>
          </a:xfrm>
        </p:spPr>
        <p:txBody>
          <a:bodyPr/>
          <a:lstStyle/>
          <a:p>
            <a:r>
              <a:rPr lang="ru-RU" dirty="0" smtClean="0"/>
              <a:t>МСГС</a:t>
            </a:r>
            <a:r>
              <a:rPr lang="en-US" dirty="0" smtClean="0"/>
              <a:t>: </a:t>
            </a:r>
            <a:r>
              <a:rPr lang="ru-RU" dirty="0" smtClean="0"/>
              <a:t>основные выводы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10600" cy="4800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 sz="2700" dirty="0" smtClean="0"/>
              <a:t>Общие причины несогласованности</a:t>
            </a:r>
            <a:r>
              <a:rPr lang="en-US" sz="2700" dirty="0" smtClean="0"/>
              <a:t>:</a:t>
            </a:r>
          </a:p>
          <a:p>
            <a:pPr lvl="1">
              <a:spcBef>
                <a:spcPts val="0"/>
              </a:spcBef>
            </a:pPr>
            <a:r>
              <a:rPr lang="ru-RU" sz="2300" dirty="0" smtClean="0"/>
              <a:t>охват институциональных единиц и</a:t>
            </a:r>
            <a:r>
              <a:rPr lang="en-US" sz="2300" dirty="0" smtClean="0"/>
              <a:t>/</a:t>
            </a:r>
            <a:r>
              <a:rPr lang="ru-RU" sz="2300" dirty="0" smtClean="0"/>
              <a:t>или финансовых инструментов</a:t>
            </a:r>
            <a:endParaRPr lang="en-US" sz="2300" dirty="0" smtClean="0"/>
          </a:p>
          <a:p>
            <a:pPr lvl="1">
              <a:spcBef>
                <a:spcPts val="0"/>
              </a:spcBef>
            </a:pPr>
            <a:r>
              <a:rPr lang="ru-RU" sz="2300" dirty="0" smtClean="0"/>
              <a:t>оценка финансовых инструментов</a:t>
            </a:r>
            <a:endParaRPr lang="en-US" sz="2300" dirty="0" smtClean="0"/>
          </a:p>
          <a:p>
            <a:pPr lvl="1">
              <a:spcBef>
                <a:spcPts val="0"/>
              </a:spcBef>
            </a:pPr>
            <a:r>
              <a:rPr lang="ru-RU" sz="2300" dirty="0" smtClean="0"/>
              <a:t>накопление по сравнению с регистрацией </a:t>
            </a:r>
            <a:r>
              <a:rPr lang="ru-RU" sz="2300" dirty="0" smtClean="0"/>
              <a:t>наличности</a:t>
            </a:r>
            <a:endParaRPr lang="en-US" sz="2300" dirty="0" smtClean="0"/>
          </a:p>
          <a:p>
            <a:pPr lvl="1">
              <a:spcBef>
                <a:spcPts val="0"/>
              </a:spcBef>
            </a:pPr>
            <a:r>
              <a:rPr lang="ru-RU" sz="2300" dirty="0" smtClean="0"/>
              <a:t>ошибки в исходных данных</a:t>
            </a:r>
            <a:endParaRPr lang="en-US" sz="2300" dirty="0" smtClean="0"/>
          </a:p>
          <a:p>
            <a:pPr lvl="1">
              <a:spcBef>
                <a:spcPts val="0"/>
              </a:spcBef>
            </a:pPr>
            <a:r>
              <a:rPr lang="ru-RU" sz="2300" dirty="0" smtClean="0"/>
              <a:t>разное время регистрации</a:t>
            </a:r>
            <a:r>
              <a:rPr lang="en-US" sz="2300" dirty="0" smtClean="0"/>
              <a:t>; </a:t>
            </a:r>
            <a:r>
              <a:rPr lang="ru-RU" sz="2300" dirty="0" smtClean="0"/>
              <a:t>и т.д.</a:t>
            </a:r>
            <a:endParaRPr lang="en-US" sz="2300" dirty="0" smtClean="0"/>
          </a:p>
          <a:p>
            <a:pPr lvl="1">
              <a:spcBef>
                <a:spcPts val="0"/>
              </a:spcBef>
            </a:pPr>
            <a:endParaRPr lang="en-US" sz="2100" dirty="0" smtClean="0"/>
          </a:p>
          <a:p>
            <a:pPr>
              <a:spcBef>
                <a:spcPts val="0"/>
              </a:spcBef>
            </a:pPr>
            <a:r>
              <a:rPr lang="ru-RU" sz="2700" dirty="0" smtClean="0"/>
              <a:t>А также методологические различия между основными статистическими руководствами</a:t>
            </a:r>
            <a:r>
              <a:rPr lang="en-US" sz="2700" dirty="0" smtClean="0"/>
              <a:t> 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913813" cy="762000"/>
          </a:xfrm>
        </p:spPr>
        <p:txBody>
          <a:bodyPr/>
          <a:lstStyle/>
          <a:p>
            <a:r>
              <a:rPr lang="ru-RU" dirty="0" smtClean="0"/>
              <a:t>МСГС</a:t>
            </a:r>
            <a:r>
              <a:rPr lang="en-US" dirty="0" smtClean="0"/>
              <a:t>: </a:t>
            </a:r>
            <a:r>
              <a:rPr lang="ru-RU" dirty="0" smtClean="0"/>
              <a:t>основные выводы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105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В </a:t>
            </a:r>
            <a:r>
              <a:rPr lang="en-US" dirty="0" smtClean="0"/>
              <a:t>2014</a:t>
            </a:r>
            <a:r>
              <a:rPr lang="ru-RU" dirty="0" smtClean="0"/>
              <a:t> году эксперт провел </a:t>
            </a:r>
            <a:r>
              <a:rPr lang="ru-RU" dirty="0" smtClean="0"/>
              <a:t>анализ публикаций</a:t>
            </a:r>
            <a:r>
              <a:rPr lang="en-US" dirty="0" smtClean="0"/>
              <a:t>: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ru-RU" sz="2100" i="1" dirty="0" smtClean="0"/>
              <a:t>Система </a:t>
            </a:r>
            <a:r>
              <a:rPr lang="ru-RU" sz="2100" i="1" dirty="0" smtClean="0"/>
              <a:t>национальных счетов</a:t>
            </a:r>
            <a:r>
              <a:rPr lang="en-US" sz="2100" i="1" dirty="0" smtClean="0"/>
              <a:t> </a:t>
            </a:r>
            <a:r>
              <a:rPr lang="en-US" sz="2100" i="1" dirty="0" smtClean="0"/>
              <a:t>2008</a:t>
            </a:r>
            <a:r>
              <a:rPr lang="ru-RU" sz="2100" i="1" dirty="0" smtClean="0"/>
              <a:t> года</a:t>
            </a:r>
            <a:r>
              <a:rPr lang="en-US" sz="2100" dirty="0" smtClean="0"/>
              <a:t> (</a:t>
            </a:r>
            <a:r>
              <a:rPr lang="ru-RU" sz="2100" i="1" dirty="0" smtClean="0"/>
              <a:t>СНС 2008</a:t>
            </a:r>
            <a:r>
              <a:rPr lang="en-US" sz="2100" dirty="0" smtClean="0"/>
              <a:t>),</a:t>
            </a:r>
            <a:endParaRPr lang="en-US" sz="2100" dirty="0" smtClean="0"/>
          </a:p>
          <a:p>
            <a:pPr lvl="1">
              <a:spcBef>
                <a:spcPts val="0"/>
              </a:spcBef>
            </a:pPr>
            <a:r>
              <a:rPr lang="ru-RU" sz="2100" i="1" dirty="0" smtClean="0"/>
              <a:t>Руководство </a:t>
            </a:r>
            <a:r>
              <a:rPr lang="ru-RU" sz="2100" i="1" dirty="0" smtClean="0"/>
              <a:t>по платежному балансу и международной инвестиционной позиции</a:t>
            </a:r>
            <a:r>
              <a:rPr lang="en-US" sz="2100" dirty="0" smtClean="0"/>
              <a:t> (</a:t>
            </a:r>
            <a:r>
              <a:rPr lang="ru-RU" sz="2100" dirty="0" smtClean="0"/>
              <a:t>РПБ-</a:t>
            </a:r>
            <a:r>
              <a:rPr lang="en-US" sz="2100" i="1" dirty="0" smtClean="0"/>
              <a:t>6</a:t>
            </a:r>
            <a:r>
              <a:rPr lang="en-US" sz="21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ru-RU" sz="2100" dirty="0" smtClean="0"/>
              <a:t>Проект </a:t>
            </a:r>
            <a:r>
              <a:rPr lang="ru-RU" sz="2100" dirty="0" smtClean="0"/>
              <a:t>объединенного </a:t>
            </a:r>
            <a:r>
              <a:rPr lang="ru-RU" sz="2100" i="1" dirty="0" smtClean="0"/>
              <a:t>Руководства по </a:t>
            </a:r>
            <a:r>
              <a:rPr lang="ru-RU" sz="2100" i="1" dirty="0" smtClean="0"/>
              <a:t>денежно-кредитной и финансовой </a:t>
            </a:r>
            <a:r>
              <a:rPr lang="ru-RU" sz="2100" i="1" dirty="0" smtClean="0"/>
              <a:t>статистике и Руководства по составлению </a:t>
            </a:r>
            <a:r>
              <a:rPr lang="ru-RU" sz="2100" i="1" dirty="0" smtClean="0"/>
              <a:t>ДФС </a:t>
            </a:r>
            <a:r>
              <a:rPr lang="ru-RU" sz="2100" i="1" dirty="0" smtClean="0"/>
              <a:t>(</a:t>
            </a:r>
            <a:r>
              <a:rPr lang="ru-RU" sz="2100" i="1" dirty="0" smtClean="0"/>
              <a:t>РДКФСРС</a:t>
            </a:r>
            <a:r>
              <a:rPr lang="en-US" sz="21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ru-RU" sz="2100" i="1" dirty="0" smtClean="0"/>
              <a:t>Руководство </a:t>
            </a:r>
            <a:r>
              <a:rPr lang="ru-RU" sz="2100" i="1" dirty="0" smtClean="0"/>
              <a:t>по статистике государственных финансов 2014 г. (РСГФ 2014) </a:t>
            </a:r>
            <a:r>
              <a:rPr lang="en-US" sz="2100" dirty="0" smtClean="0"/>
              <a:t>(</a:t>
            </a:r>
            <a:r>
              <a:rPr lang="ru-RU" sz="2100" dirty="0" smtClean="0"/>
              <a:t>предпечатный проект</a:t>
            </a:r>
            <a:r>
              <a:rPr lang="en-US" sz="2100" dirty="0" smtClean="0"/>
              <a:t>) </a:t>
            </a:r>
            <a:endParaRPr lang="en-US" sz="2100" dirty="0" smtClean="0"/>
          </a:p>
          <a:p>
            <a:pPr lvl="1">
              <a:spcBef>
                <a:spcPts val="0"/>
              </a:spcBef>
            </a:pPr>
            <a:r>
              <a:rPr lang="ru-RU" sz="2100" i="1" dirty="0" smtClean="0"/>
              <a:t>Справочник </a:t>
            </a:r>
            <a:r>
              <a:rPr lang="ru-RU" sz="2100" i="1" dirty="0" smtClean="0"/>
              <a:t>по статистике ценных бумаг </a:t>
            </a:r>
            <a:r>
              <a:rPr lang="en-US" sz="2100" dirty="0" smtClean="0"/>
              <a:t>(</a:t>
            </a:r>
            <a:r>
              <a:rPr lang="ru-RU" sz="2100" i="1" dirty="0" smtClean="0"/>
              <a:t>ССЦБ</a:t>
            </a:r>
            <a:r>
              <a:rPr lang="en-US" sz="2100" dirty="0" smtClean="0"/>
              <a:t>) </a:t>
            </a:r>
            <a:r>
              <a:rPr lang="en-US" sz="2100" dirty="0" smtClean="0"/>
              <a:t>(</a:t>
            </a:r>
            <a:r>
              <a:rPr lang="ru-RU" sz="2100" dirty="0"/>
              <a:t>предпечатный проект</a:t>
            </a:r>
            <a:r>
              <a:rPr lang="en-US" sz="2100" dirty="0" smtClean="0"/>
              <a:t>)</a:t>
            </a:r>
            <a:endParaRPr lang="en-US" sz="2800" dirty="0" smtClean="0"/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>
              <a:spcBef>
                <a:spcPts val="0"/>
              </a:spcBef>
            </a:pPr>
            <a:r>
              <a:rPr lang="ru-RU" dirty="0" smtClean="0"/>
              <a:t>Выводы эксперта были учтены при подготовке окончательного варианта </a:t>
            </a:r>
            <a:r>
              <a:rPr lang="ru-RU" i="1" dirty="0" smtClean="0"/>
              <a:t>РСГФ</a:t>
            </a:r>
            <a:r>
              <a:rPr lang="en-US" i="1" dirty="0" smtClean="0"/>
              <a:t> 2014</a:t>
            </a:r>
            <a:r>
              <a:rPr lang="ru-RU" i="1" dirty="0" smtClean="0"/>
              <a:t>,</a:t>
            </a:r>
            <a:r>
              <a:rPr lang="en-US" i="1" dirty="0" smtClean="0"/>
              <a:t> </a:t>
            </a:r>
            <a:r>
              <a:rPr lang="ru-RU" dirty="0" smtClean="0"/>
              <a:t>выпущенного в марте </a:t>
            </a:r>
            <a:r>
              <a:rPr lang="en-US" dirty="0" smtClean="0"/>
              <a:t>2015</a:t>
            </a:r>
            <a:r>
              <a:rPr lang="ru-RU" dirty="0" smtClean="0"/>
              <a:t> года</a:t>
            </a:r>
            <a:r>
              <a:rPr lang="en-US" dirty="0" smtClean="0"/>
              <a:t>; </a:t>
            </a:r>
            <a:r>
              <a:rPr lang="ru-RU" dirty="0" smtClean="0"/>
              <a:t>и включены в окончательную версию </a:t>
            </a:r>
            <a:r>
              <a:rPr lang="ru-RU" sz="2800" i="1" dirty="0"/>
              <a:t>РДКФСРС</a:t>
            </a:r>
            <a:r>
              <a:rPr lang="ru-RU" i="1" dirty="0" smtClean="0"/>
              <a:t>, </a:t>
            </a:r>
            <a:r>
              <a:rPr lang="ru-RU" dirty="0" smtClean="0"/>
              <a:t>которое практически уже готово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05000"/>
            <a:ext cx="8915400" cy="1130143"/>
          </a:xfrm>
        </p:spPr>
        <p:txBody>
          <a:bodyPr/>
          <a:lstStyle/>
          <a:p>
            <a:r>
              <a:rPr lang="ru-RU" dirty="0" smtClean="0"/>
              <a:t>Часть </a:t>
            </a:r>
            <a:r>
              <a:rPr lang="en-US" dirty="0" smtClean="0"/>
              <a:t>I: </a:t>
            </a:r>
            <a:r>
              <a:rPr lang="ru-RU" dirty="0" smtClean="0"/>
              <a:t>Статус представления данных в соответствии с </a:t>
            </a:r>
            <a:r>
              <a:rPr lang="ru-RU" i="1" dirty="0" smtClean="0"/>
              <a:t>РПБ-</a:t>
            </a:r>
            <a:r>
              <a:rPr lang="en-US" i="1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i="1" dirty="0" smtClean="0"/>
              <a:t>РСГФ</a:t>
            </a:r>
            <a:r>
              <a:rPr lang="en-US" i="1" dirty="0" smtClean="0"/>
              <a:t>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Переход к </a:t>
            </a:r>
            <a:r>
              <a:rPr lang="ru-RU" i="1" dirty="0" smtClean="0"/>
              <a:t>РПБ-</a:t>
            </a:r>
            <a:r>
              <a:rPr lang="en-US" i="1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800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ea typeface="Tahoma" pitchFamily="34" charset="0"/>
              </a:rPr>
              <a:t>Данные по платежным балансам </a:t>
            </a:r>
            <a:r>
              <a:rPr lang="en-US" sz="2000" dirty="0" smtClean="0">
                <a:ea typeface="Tahoma" pitchFamily="34" charset="0"/>
              </a:rPr>
              <a:t>(</a:t>
            </a:r>
            <a:r>
              <a:rPr lang="ru-RU" sz="2000" i="1" dirty="0" smtClean="0">
                <a:ea typeface="Tahoma" pitchFamily="34" charset="0"/>
              </a:rPr>
              <a:t>ПБ</a:t>
            </a:r>
            <a:r>
              <a:rPr lang="en-US" sz="2000" dirty="0" smtClean="0">
                <a:ea typeface="Tahoma" pitchFamily="34" charset="0"/>
              </a:rPr>
              <a:t>) </a:t>
            </a:r>
            <a:r>
              <a:rPr lang="ru-RU" sz="2000" dirty="0" smtClean="0">
                <a:ea typeface="Tahoma" pitchFamily="34" charset="0"/>
              </a:rPr>
              <a:t>и международной инвестиционной позиции </a:t>
            </a:r>
            <a:r>
              <a:rPr lang="en-US" sz="2000" dirty="0" smtClean="0">
                <a:ea typeface="Tahoma" pitchFamily="34" charset="0"/>
              </a:rPr>
              <a:t>(</a:t>
            </a:r>
            <a:r>
              <a:rPr lang="ru-RU" sz="2000" i="1" dirty="0" smtClean="0">
                <a:ea typeface="Tahoma" pitchFamily="34" charset="0"/>
              </a:rPr>
              <a:t>МИП</a:t>
            </a:r>
            <a:r>
              <a:rPr lang="en-US" sz="2000" dirty="0" smtClean="0">
                <a:ea typeface="Tahoma" pitchFamily="34" charset="0"/>
              </a:rPr>
              <a:t>) </a:t>
            </a:r>
            <a:r>
              <a:rPr lang="ru-RU" sz="2000" dirty="0" smtClean="0">
                <a:ea typeface="Tahoma" pitchFamily="34" charset="0"/>
              </a:rPr>
              <a:t>на основе </a:t>
            </a:r>
            <a:r>
              <a:rPr lang="ru-RU" sz="2000" i="1" dirty="0" smtClean="0">
                <a:ea typeface="Tahoma" pitchFamily="34" charset="0"/>
              </a:rPr>
              <a:t>РПБ-</a:t>
            </a:r>
            <a:r>
              <a:rPr lang="en-US" sz="2000" i="1" dirty="0" smtClean="0">
                <a:ea typeface="Tahoma" pitchFamily="34" charset="0"/>
              </a:rPr>
              <a:t>6 </a:t>
            </a:r>
            <a:r>
              <a:rPr lang="ru-RU" sz="2000" dirty="0" smtClean="0">
                <a:ea typeface="Tahoma" pitchFamily="34" charset="0"/>
              </a:rPr>
              <a:t>были впервые выпущены </a:t>
            </a:r>
            <a:r>
              <a:rPr lang="ru-RU" sz="2000" dirty="0" smtClean="0">
                <a:ea typeface="Tahoma" pitchFamily="34" charset="0"/>
              </a:rPr>
              <a:t>МВФ, </a:t>
            </a:r>
            <a:r>
              <a:rPr lang="ru-RU" sz="2000" i="1" dirty="0" smtClean="0">
                <a:ea typeface="Tahoma" pitchFamily="34" charset="0"/>
              </a:rPr>
              <a:t>МФС</a:t>
            </a:r>
            <a:r>
              <a:rPr lang="ru-RU" sz="2000" dirty="0" smtClean="0">
                <a:ea typeface="Tahoma" pitchFamily="34" charset="0"/>
              </a:rPr>
              <a:t> в августе </a:t>
            </a:r>
            <a:r>
              <a:rPr lang="ru-RU" sz="2000" dirty="0" smtClean="0">
                <a:ea typeface="Tahoma" pitchFamily="34" charset="0"/>
              </a:rPr>
              <a:t>2012 </a:t>
            </a:r>
            <a:r>
              <a:rPr lang="ru-RU" sz="2000" dirty="0" smtClean="0">
                <a:ea typeface="Tahoma" pitchFamily="34" charset="0"/>
              </a:rPr>
              <a:t>года и </a:t>
            </a:r>
            <a:r>
              <a:rPr lang="ru-RU" sz="2000" i="1" dirty="0" smtClean="0"/>
              <a:t>ЕСПБ</a:t>
            </a:r>
            <a:r>
              <a:rPr lang="ru-RU" sz="2000" dirty="0" smtClean="0"/>
              <a:t> </a:t>
            </a:r>
            <a:r>
              <a:rPr lang="ru-RU" sz="2000" dirty="0" smtClean="0"/>
              <a:t>в декабре</a:t>
            </a:r>
            <a:r>
              <a:rPr lang="en-US" sz="2000" dirty="0" smtClean="0">
                <a:ea typeface="Tahoma" pitchFamily="34" charset="0"/>
              </a:rPr>
              <a:t> </a:t>
            </a:r>
            <a:r>
              <a:rPr lang="en-US" sz="2000" dirty="0" smtClean="0">
                <a:ea typeface="Tahoma" pitchFamily="34" charset="0"/>
              </a:rPr>
              <a:t>2012</a:t>
            </a:r>
            <a:r>
              <a:rPr lang="ru-RU" sz="2000" dirty="0" smtClean="0">
                <a:ea typeface="Tahoma" pitchFamily="34" charset="0"/>
              </a:rPr>
              <a:t> года</a:t>
            </a:r>
            <a:endParaRPr lang="en-US" sz="2000" dirty="0" smtClean="0">
              <a:ea typeface="Tahoma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ea typeface="Tahoma" pitchFamily="34" charset="0"/>
              </a:rPr>
              <a:t>По состоянию на апрель</a:t>
            </a:r>
            <a:r>
              <a:rPr lang="en-US" sz="2000" dirty="0" smtClean="0">
                <a:ea typeface="Tahoma" pitchFamily="34" charset="0"/>
              </a:rPr>
              <a:t> 2015</a:t>
            </a:r>
            <a:r>
              <a:rPr lang="ru-RU" sz="2000" dirty="0" smtClean="0">
                <a:ea typeface="Tahoma" pitchFamily="34" charset="0"/>
              </a:rPr>
              <a:t> года</a:t>
            </a:r>
            <a:r>
              <a:rPr lang="en-US" sz="2000" dirty="0" smtClean="0">
                <a:ea typeface="Tahoma" pitchFamily="34" charset="0"/>
              </a:rPr>
              <a:t>, </a:t>
            </a:r>
            <a:r>
              <a:rPr lang="en-US" sz="2000" b="1" dirty="0" smtClean="0">
                <a:ea typeface="Tahoma" pitchFamily="34" charset="0"/>
              </a:rPr>
              <a:t>106 </a:t>
            </a:r>
            <a:r>
              <a:rPr lang="ru-RU" sz="2000" b="1" dirty="0" smtClean="0">
                <a:ea typeface="Tahoma" pitchFamily="34" charset="0"/>
              </a:rPr>
              <a:t>стран представили </a:t>
            </a:r>
            <a:r>
              <a:rPr lang="ru-RU" sz="2000" b="1" dirty="0" smtClean="0">
                <a:ea typeface="Tahoma" pitchFamily="34" charset="0"/>
              </a:rPr>
              <a:t>свои данные </a:t>
            </a:r>
            <a:r>
              <a:rPr lang="ru-RU" sz="2000" b="1" dirty="0" smtClean="0">
                <a:ea typeface="Tahoma" pitchFamily="34" charset="0"/>
              </a:rPr>
              <a:t>на основе </a:t>
            </a:r>
            <a:r>
              <a:rPr lang="ru-RU" sz="2000" b="1" i="1" dirty="0" smtClean="0">
                <a:ea typeface="Tahoma" pitchFamily="34" charset="0"/>
              </a:rPr>
              <a:t>РПБ-</a:t>
            </a:r>
            <a:r>
              <a:rPr lang="en-US" sz="2000" b="1" i="1" dirty="0" smtClean="0">
                <a:ea typeface="Tahoma" pitchFamily="34" charset="0"/>
              </a:rPr>
              <a:t>6</a:t>
            </a:r>
            <a:r>
              <a:rPr lang="en-US" sz="2000" dirty="0" smtClean="0">
                <a:ea typeface="Tahoma" pitchFamily="34" charset="0"/>
              </a:rPr>
              <a:t>. </a:t>
            </a:r>
            <a:r>
              <a:rPr lang="ru-RU" sz="2000" dirty="0" smtClean="0">
                <a:ea typeface="Tahoma" pitchFamily="34" charset="0"/>
              </a:rPr>
              <a:t>Что касается других стран, </a:t>
            </a:r>
            <a:r>
              <a:rPr lang="ru-RU" sz="2000" dirty="0" smtClean="0">
                <a:ea typeface="Tahoma" pitchFamily="34" charset="0"/>
              </a:rPr>
              <a:t>д</a:t>
            </a:r>
            <a:r>
              <a:rPr lang="ru-RU" sz="2000" dirty="0" smtClean="0">
                <a:ea typeface="Tahoma" pitchFamily="34" charset="0"/>
              </a:rPr>
              <a:t>епартамент </a:t>
            </a:r>
            <a:r>
              <a:rPr lang="ru-RU" sz="2000" dirty="0">
                <a:ea typeface="Tahoma" pitchFamily="34" charset="0"/>
              </a:rPr>
              <a:t>статистики МВФ продолжает </a:t>
            </a:r>
            <a:r>
              <a:rPr lang="ru-RU" sz="2000" dirty="0" smtClean="0">
                <a:ea typeface="Tahoma" pitchFamily="34" charset="0"/>
              </a:rPr>
              <a:t>преобразовывать данные, представленные на основе</a:t>
            </a:r>
            <a:r>
              <a:rPr lang="en-US" sz="2000" dirty="0" smtClean="0">
                <a:ea typeface="Tahoma" pitchFamily="34" charset="0"/>
              </a:rPr>
              <a:t> </a:t>
            </a:r>
            <a:r>
              <a:rPr lang="ru-RU" sz="2000" i="1" dirty="0" smtClean="0">
                <a:ea typeface="Tahoma" pitchFamily="34" charset="0"/>
              </a:rPr>
              <a:t>РПБ-</a:t>
            </a:r>
            <a:r>
              <a:rPr lang="en-US" sz="2000" i="1" dirty="0" smtClean="0">
                <a:ea typeface="Tahoma" pitchFamily="34" charset="0"/>
              </a:rPr>
              <a:t>5</a:t>
            </a:r>
            <a:r>
              <a:rPr lang="en-US" sz="2000" dirty="0" smtClean="0">
                <a:ea typeface="Tahoma" pitchFamily="34" charset="0"/>
              </a:rPr>
              <a:t> </a:t>
            </a:r>
            <a:r>
              <a:rPr lang="ru-RU" sz="2000" dirty="0" smtClean="0">
                <a:ea typeface="Tahoma" pitchFamily="34" charset="0"/>
              </a:rPr>
              <a:t>в данные на основе </a:t>
            </a:r>
            <a:r>
              <a:rPr lang="ru-RU" sz="2000" i="1" dirty="0" smtClean="0">
                <a:ea typeface="Tahoma" pitchFamily="34" charset="0"/>
              </a:rPr>
              <a:t>РПБ-</a:t>
            </a:r>
            <a:r>
              <a:rPr lang="en-US" sz="2000" i="1" dirty="0" smtClean="0">
                <a:ea typeface="Tahoma" pitchFamily="34" charset="0"/>
              </a:rPr>
              <a:t>6</a:t>
            </a:r>
            <a:r>
              <a:rPr lang="en-US" sz="2000" dirty="0" smtClean="0">
                <a:ea typeface="Tahoma" pitchFamily="34" charset="0"/>
              </a:rPr>
              <a:t>, </a:t>
            </a:r>
            <a:r>
              <a:rPr lang="ru-RU" sz="2000" dirty="0" smtClean="0">
                <a:ea typeface="Tahoma" pitchFamily="34" charset="0"/>
              </a:rPr>
              <a:t>через формулу перехода, согласованную со страной</a:t>
            </a:r>
            <a:endParaRPr lang="en-US" sz="2000" dirty="0" smtClean="0">
              <a:ea typeface="Tahoma" pitchFamily="34" charset="0"/>
            </a:endParaRPr>
          </a:p>
          <a:p>
            <a:pPr>
              <a:spcBef>
                <a:spcPts val="600"/>
              </a:spcBef>
            </a:pPr>
            <a:r>
              <a:rPr lang="ru-RU" sz="2000" i="1" dirty="0" smtClean="0"/>
              <a:t>Руководство по составлению РПБ-</a:t>
            </a:r>
            <a:r>
              <a:rPr lang="en-US" sz="2000" i="1" dirty="0" smtClean="0"/>
              <a:t>6 </a:t>
            </a:r>
            <a:r>
              <a:rPr lang="ru-RU" sz="2000" dirty="0" smtClean="0"/>
              <a:t>было </a:t>
            </a:r>
            <a:r>
              <a:rPr lang="ru-RU" sz="2000" dirty="0" smtClean="0"/>
              <a:t>размещено в </a:t>
            </a:r>
            <a:r>
              <a:rPr lang="ru-RU" sz="2000" dirty="0" smtClean="0"/>
              <a:t>ноябре</a:t>
            </a:r>
            <a:r>
              <a:rPr lang="en-US" sz="2000" dirty="0" smtClean="0"/>
              <a:t> </a:t>
            </a:r>
            <a:r>
              <a:rPr lang="en-US" sz="2000" dirty="0" smtClean="0"/>
              <a:t>2014</a:t>
            </a:r>
            <a:r>
              <a:rPr lang="ru-RU" sz="2000" dirty="0" smtClean="0"/>
              <a:t>г.:</a:t>
            </a:r>
            <a:r>
              <a:rPr lang="en-US" sz="2000" dirty="0" smtClean="0"/>
              <a:t> </a:t>
            </a:r>
            <a:r>
              <a:rPr lang="en-US" sz="2000" b="1" dirty="0" smtClean="0">
                <a:hlinkClick r:id="rId3"/>
              </a:rPr>
              <a:t>http://www.imf.org/external/pubs/ft/bop/2007/bop6comp.htm</a:t>
            </a:r>
            <a:endParaRPr lang="en-US" sz="2000" b="1" dirty="0" smtClean="0"/>
          </a:p>
          <a:p>
            <a:pPr>
              <a:spcBef>
                <a:spcPts val="600"/>
              </a:spcBef>
            </a:pPr>
            <a:r>
              <a:rPr lang="ru-RU" sz="2000" dirty="0" smtClean="0"/>
              <a:t>В октябре</a:t>
            </a:r>
            <a:r>
              <a:rPr lang="en-US" sz="2000" dirty="0" smtClean="0"/>
              <a:t> 2014</a:t>
            </a:r>
            <a:r>
              <a:rPr lang="ru-RU" sz="2000" dirty="0" smtClean="0"/>
              <a:t> года</a:t>
            </a:r>
            <a:r>
              <a:rPr lang="en-US" sz="2000" dirty="0" smtClean="0"/>
              <a:t> </a:t>
            </a:r>
            <a:r>
              <a:rPr lang="ru-RU" sz="2000" dirty="0" smtClean="0"/>
              <a:t>Комитет по статистике платежного баланса МВФ пришел к решению, что МВФ начнет выпускать данные до 2005 года на основе </a:t>
            </a:r>
            <a:r>
              <a:rPr lang="ru-RU" sz="2000" i="1" dirty="0" smtClean="0"/>
              <a:t>РПБ-</a:t>
            </a:r>
            <a:r>
              <a:rPr lang="en-US" sz="2000" i="1" dirty="0" smtClean="0"/>
              <a:t>6</a:t>
            </a:r>
            <a:r>
              <a:rPr lang="en-US" sz="2000" dirty="0" smtClean="0"/>
              <a:t> </a:t>
            </a:r>
            <a:r>
              <a:rPr lang="ru-RU" sz="2000" dirty="0" smtClean="0"/>
              <a:t>в</a:t>
            </a:r>
            <a:r>
              <a:rPr lang="en-US" sz="2000" dirty="0" smtClean="0"/>
              <a:t> 2015 </a:t>
            </a:r>
            <a:r>
              <a:rPr lang="ru-RU" sz="2000" dirty="0" smtClean="0"/>
              <a:t>году </a:t>
            </a:r>
            <a:r>
              <a:rPr lang="en-US" sz="2000" dirty="0" smtClean="0"/>
              <a:t>(</a:t>
            </a:r>
            <a:r>
              <a:rPr lang="ru-RU" sz="2000" dirty="0" smtClean="0"/>
              <a:t>в настоящий момент выпускаются только данные после </a:t>
            </a:r>
            <a:r>
              <a:rPr lang="en-US" sz="2000" dirty="0" smtClean="0"/>
              <a:t>2005 </a:t>
            </a:r>
            <a:r>
              <a:rPr lang="ru-RU" sz="2000" dirty="0" smtClean="0"/>
              <a:t>года</a:t>
            </a:r>
            <a:r>
              <a:rPr lang="en-US" sz="2000" dirty="0" smtClean="0"/>
              <a:t>)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Международная инвестиционная позиция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8006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/>
              <a:t>По состоянию на апрель </a:t>
            </a:r>
            <a:r>
              <a:rPr lang="en-US" sz="2400" dirty="0" smtClean="0"/>
              <a:t>2015</a:t>
            </a:r>
            <a:r>
              <a:rPr lang="ru-RU" sz="2400" dirty="0" smtClean="0"/>
              <a:t> года</a:t>
            </a:r>
            <a:r>
              <a:rPr lang="en-US" sz="2400" dirty="0" smtClean="0"/>
              <a:t>, </a:t>
            </a:r>
            <a:r>
              <a:rPr lang="en-US" sz="2400" b="1" dirty="0" smtClean="0"/>
              <a:t>143</a:t>
            </a:r>
            <a:r>
              <a:rPr lang="en-US" sz="2400" dirty="0" smtClean="0"/>
              <a:t> </a:t>
            </a:r>
            <a:r>
              <a:rPr lang="ru-RU" sz="2400" dirty="0" smtClean="0"/>
              <a:t>страны</a:t>
            </a:r>
            <a:r>
              <a:rPr lang="en-US" sz="2400" dirty="0" smtClean="0"/>
              <a:t> (</a:t>
            </a:r>
            <a:r>
              <a:rPr lang="ru-RU" sz="2400" dirty="0" smtClean="0"/>
              <a:t>включая Большую двадцатку</a:t>
            </a:r>
            <a:r>
              <a:rPr lang="en-US" sz="2400" dirty="0" smtClean="0"/>
              <a:t>) </a:t>
            </a:r>
            <a:r>
              <a:rPr lang="ru-RU" sz="2400" dirty="0" smtClean="0"/>
              <a:t>представляют данные по МИП </a:t>
            </a:r>
            <a:r>
              <a:rPr lang="ru-RU" sz="2400" dirty="0" smtClean="0">
                <a:ea typeface="Tahoma" pitchFamily="34" charset="0"/>
              </a:rPr>
              <a:t>департаменту </a:t>
            </a:r>
            <a:r>
              <a:rPr lang="ru-RU" sz="2400" dirty="0">
                <a:ea typeface="Tahoma" pitchFamily="34" charset="0"/>
              </a:rPr>
              <a:t>статистики </a:t>
            </a:r>
            <a:r>
              <a:rPr lang="en-US" sz="2400" dirty="0" smtClean="0"/>
              <a:t>(</a:t>
            </a:r>
            <a:r>
              <a:rPr lang="ru-RU" sz="2400" dirty="0" smtClean="0"/>
              <a:t>включая все государства Большой двадцатки</a:t>
            </a:r>
            <a:r>
              <a:rPr lang="en-US" sz="2400" dirty="0" smtClean="0"/>
              <a:t>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ru-RU" sz="2400" b="1" dirty="0" smtClean="0"/>
              <a:t>Стороны, представляющие квартальные отчеты по МИП</a:t>
            </a:r>
            <a:endParaRPr lang="en-US" sz="2400" b="1" dirty="0" smtClean="0"/>
          </a:p>
          <a:p>
            <a:r>
              <a:rPr lang="ru-RU" sz="2400" dirty="0" smtClean="0"/>
              <a:t>Количество стран, представляющие ежеквартально данные по МИП, увеличилось до </a:t>
            </a:r>
            <a:r>
              <a:rPr lang="en-US" sz="2400" b="1" dirty="0" smtClean="0"/>
              <a:t>95</a:t>
            </a:r>
            <a:r>
              <a:rPr lang="en-US" sz="2400" dirty="0" smtClean="0"/>
              <a:t> </a:t>
            </a:r>
            <a:r>
              <a:rPr lang="ru-RU" sz="2400" dirty="0" smtClean="0"/>
              <a:t>в апреле</a:t>
            </a:r>
            <a:r>
              <a:rPr lang="en-US" sz="2400" dirty="0" smtClean="0"/>
              <a:t> 2015</a:t>
            </a:r>
            <a:r>
              <a:rPr lang="ru-RU" sz="2400" dirty="0" smtClean="0"/>
              <a:t> года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/>
              <a:t>18 </a:t>
            </a:r>
            <a:r>
              <a:rPr lang="ru-RU" sz="2400" dirty="0" smtClean="0"/>
              <a:t>стран Большой двадцатки</a:t>
            </a:r>
            <a:r>
              <a:rPr lang="en-US" sz="2400" dirty="0" smtClean="0"/>
              <a:t> (</a:t>
            </a:r>
            <a:r>
              <a:rPr lang="ru-RU" sz="2400" dirty="0" smtClean="0"/>
              <a:t>включая еврозону</a:t>
            </a:r>
            <a:r>
              <a:rPr lang="en-US" sz="2400" dirty="0" smtClean="0"/>
              <a:t>)</a:t>
            </a:r>
            <a:r>
              <a:rPr lang="ru-RU" sz="2400" dirty="0" smtClean="0"/>
              <a:t> в настоящий момент представляют данные по МИП на ежеквартальной основе</a:t>
            </a:r>
            <a:endParaRPr lang="en-US" sz="2400" dirty="0" smtClean="0"/>
          </a:p>
          <a:p>
            <a:pPr lvl="1">
              <a:buNone/>
            </a:pPr>
            <a:r>
              <a:rPr lang="en-US" sz="2000" dirty="0" smtClean="0"/>
              <a:t> 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Международная инвестиционная позиция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879336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5715000"/>
            <a:ext cx="8229600" cy="838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143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подотчетных сторон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200"/>
              </a:spcAft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       95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ежеквартально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120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       48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ежегодно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913813" cy="990600"/>
          </a:xfrm>
        </p:spPr>
        <p:txBody>
          <a:bodyPr/>
          <a:lstStyle/>
          <a:p>
            <a:r>
              <a:rPr lang="ru-RU" sz="3500" dirty="0" smtClean="0"/>
              <a:t>Скоординированный обзор портфельных инвестиций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r>
              <a:rPr lang="ru-RU" sz="2400" dirty="0" smtClean="0"/>
              <a:t>Результаты по </a:t>
            </a:r>
            <a:r>
              <a:rPr lang="ru-RU" sz="2400" dirty="0" smtClean="0"/>
              <a:t>СОПИ</a:t>
            </a:r>
            <a:r>
              <a:rPr lang="ru-RU" sz="2400" dirty="0" smtClean="0"/>
              <a:t>, полученные в конце июня 2014 года, были размещены на веб-сайте МВФ в марте </a:t>
            </a:r>
            <a:r>
              <a:rPr lang="en-US" sz="2400" dirty="0" smtClean="0"/>
              <a:t>2015</a:t>
            </a:r>
            <a:r>
              <a:rPr lang="ru-RU" sz="2400" dirty="0" smtClean="0"/>
              <a:t> года</a:t>
            </a:r>
            <a:r>
              <a:rPr lang="en-US" sz="2400" dirty="0" smtClean="0">
                <a:cs typeface="Times New Roman" pitchFamily="18" charset="0"/>
              </a:rPr>
              <a:t>:  </a:t>
            </a:r>
            <a:r>
              <a:rPr lang="en-US" sz="2400" u="sng" dirty="0" smtClean="0">
                <a:cs typeface="Times New Roman" pitchFamily="18" charset="0"/>
                <a:hlinkClick r:id="rId3"/>
              </a:rPr>
              <a:t>http://cpis.imf.org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lvl="1">
              <a:buNone/>
            </a:pPr>
            <a:r>
              <a:rPr lang="en-US" sz="2400" b="1" dirty="0" smtClean="0"/>
              <a:t>61 </a:t>
            </a:r>
            <a:r>
              <a:rPr lang="ru-RU" sz="2400" dirty="0" smtClean="0"/>
              <a:t>стран представили отчет по основным позициям</a:t>
            </a:r>
            <a:r>
              <a:rPr lang="en-US" sz="2400" dirty="0" smtClean="0"/>
              <a:t>*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2400" dirty="0" smtClean="0">
              <a:solidFill>
                <a:srgbClr val="000000"/>
              </a:solidFill>
              <a:latin typeface="Calibri"/>
            </a:endParaRPr>
          </a:p>
          <a:p>
            <a:pPr lvl="1">
              <a:buNone/>
            </a:pP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*   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Чтобы участвовать в СОПИ</a:t>
            </a: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, 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страна должна представить данные о положении 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своего 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портфеля ценных бумаг </a:t>
            </a: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отдельно по основному капиталу</a:t>
            </a: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, 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долгосрочным долговым обязательствам и краткосрочным долговым обязательствам</a:t>
            </a: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)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 с разбивкой по государству </a:t>
            </a:r>
            <a:r>
              <a:rPr lang="ru-RU" sz="1800" i="1" dirty="0" err="1" smtClean="0">
                <a:solidFill>
                  <a:srgbClr val="000000"/>
                </a:solidFill>
                <a:latin typeface="Calibri"/>
              </a:rPr>
              <a:t>резиденства</a:t>
            </a:r>
            <a:r>
              <a:rPr lang="ru-RU" sz="1800" i="1" dirty="0" smtClean="0">
                <a:solidFill>
                  <a:srgbClr val="000000"/>
                </a:solidFill>
                <a:latin typeface="Calibri"/>
              </a:rPr>
              <a:t> эмитента</a:t>
            </a:r>
            <a:endParaRPr lang="en-US" sz="1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913813" cy="990600"/>
          </a:xfrm>
        </p:spPr>
        <p:txBody>
          <a:bodyPr/>
          <a:lstStyle/>
          <a:p>
            <a:r>
              <a:rPr lang="ru-RU" sz="3500" dirty="0" smtClean="0"/>
              <a:t>Скоординированный обзор портфельных инвестиций</a:t>
            </a:r>
            <a:r>
              <a:rPr lang="en-US" sz="3500" dirty="0" smtClean="0"/>
              <a:t> 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buNone/>
            </a:pPr>
            <a:r>
              <a:rPr lang="ru-RU" sz="2200" b="1" i="1" dirty="0" smtClean="0">
                <a:ea typeface="Tahoma" pitchFamily="34" charset="0"/>
              </a:rPr>
              <a:t>Следующие средства, расширяющие возможности СОПИ, были впервые внедрены вместе с данными, полученными за конец июня 2013 года (по </a:t>
            </a:r>
            <a:r>
              <a:rPr lang="en-US" sz="2200" b="1" i="1" dirty="0" smtClean="0">
                <a:ea typeface="Tahoma" pitchFamily="34" charset="0"/>
              </a:rPr>
              <a:t>56 </a:t>
            </a:r>
            <a:r>
              <a:rPr lang="ru-RU" sz="2200" b="1" i="1" dirty="0" smtClean="0">
                <a:ea typeface="Tahoma" pitchFamily="34" charset="0"/>
              </a:rPr>
              <a:t>странам</a:t>
            </a:r>
            <a:r>
              <a:rPr lang="en-US" sz="2200" b="1" i="1" dirty="0" smtClean="0">
                <a:ea typeface="Tahoma" pitchFamily="34" charset="0"/>
              </a:rPr>
              <a:t>)</a:t>
            </a:r>
            <a:r>
              <a:rPr lang="ru-RU" sz="2200" b="1" i="1" dirty="0" smtClean="0">
                <a:ea typeface="Tahoma" pitchFamily="34" charset="0"/>
              </a:rPr>
              <a:t>, выпущенными в марте</a:t>
            </a:r>
            <a:r>
              <a:rPr lang="en-US" sz="2200" b="1" i="1" dirty="0" smtClean="0">
                <a:ea typeface="Tahoma" pitchFamily="34" charset="0"/>
              </a:rPr>
              <a:t> 2014</a:t>
            </a:r>
            <a:r>
              <a:rPr lang="ru-RU" sz="2200" b="1" i="1" dirty="0" smtClean="0">
                <a:ea typeface="Tahoma" pitchFamily="34" charset="0"/>
              </a:rPr>
              <a:t> г.</a:t>
            </a:r>
            <a:r>
              <a:rPr lang="en-US" sz="2200" b="1" i="1" dirty="0" smtClean="0">
                <a:ea typeface="Tahoma" pitchFamily="34" charset="0"/>
              </a:rPr>
              <a:t>:</a:t>
            </a: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Частота</a:t>
            </a:r>
            <a:r>
              <a:rPr lang="en-US" sz="2000" b="1" dirty="0" smtClean="0">
                <a:cs typeface="Times New Roman" pitchFamily="18" charset="0"/>
              </a:rPr>
              <a:t>: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От годовых данных до полугодовых данных</a:t>
            </a:r>
            <a:endParaRPr lang="en-US" sz="20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Временной охват</a:t>
            </a:r>
            <a:r>
              <a:rPr lang="en-US" sz="2000" b="1" dirty="0" smtClean="0">
                <a:cs typeface="Times New Roman" pitchFamily="18" charset="0"/>
              </a:rPr>
              <a:t>: </a:t>
            </a:r>
            <a:r>
              <a:rPr lang="ru-RU" sz="2000" dirty="0" smtClean="0">
                <a:cs typeface="Times New Roman" pitchFamily="18" charset="0"/>
              </a:rPr>
              <a:t>Распространение сокращено с 11 месяцев до 9 месяцев со дня оценки</a:t>
            </a:r>
            <a:endParaRPr lang="en-US" sz="20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Объем</a:t>
            </a:r>
            <a:r>
              <a:rPr lang="en-US" sz="2000" dirty="0" smtClean="0">
                <a:solidFill>
                  <a:schemeClr val="tx2"/>
                </a:solidFill>
                <a:cs typeface="Times New Roman" pitchFamily="18" charset="0"/>
              </a:rPr>
              <a:t>: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На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ru-RU" sz="2000" u="sng" dirty="0" smtClean="0">
                <a:cs typeface="Times New Roman" pitchFamily="18" charset="0"/>
              </a:rPr>
              <a:t>рекомендательной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основе</a:t>
            </a:r>
            <a:r>
              <a:rPr lang="en-US" sz="2000" dirty="0" smtClean="0">
                <a:cs typeface="Times New Roman" pitchFamily="18" charset="0"/>
              </a:rPr>
              <a:t>, </a:t>
            </a:r>
            <a:r>
              <a:rPr lang="ru-RU" sz="2000" dirty="0" smtClean="0">
                <a:cs typeface="Times New Roman" pitchFamily="18" charset="0"/>
              </a:rPr>
              <a:t>представление данных по</a:t>
            </a:r>
            <a:r>
              <a:rPr lang="en-US" sz="2000" dirty="0" smtClean="0">
                <a:cs typeface="Times New Roman" pitchFamily="18" charset="0"/>
              </a:rPr>
              <a:t>:</a:t>
            </a:r>
          </a:p>
          <a:p>
            <a:pPr marL="800100">
              <a:lnSpc>
                <a:spcPct val="90000"/>
              </a:lnSpc>
              <a:spcBef>
                <a:spcPts val="600"/>
              </a:spcBef>
              <a:buFont typeface="Courier New" pitchFamily="49" charset="0"/>
              <a:buChar char="o"/>
            </a:pPr>
            <a:r>
              <a:rPr lang="ru-RU" sz="1800" dirty="0" smtClean="0">
                <a:cs typeface="Times New Roman" pitchFamily="18" charset="0"/>
              </a:rPr>
              <a:t>Институциональному сектору дебитора-нерезидента</a:t>
            </a:r>
            <a:r>
              <a:rPr lang="en-US" sz="1800" dirty="0" smtClean="0">
                <a:cs typeface="Times New Roman" pitchFamily="18" charset="0"/>
              </a:rPr>
              <a:t> (</a:t>
            </a:r>
            <a:r>
              <a:rPr lang="ru-RU" sz="1800" dirty="0" smtClean="0">
                <a:cs typeface="Times New Roman" pitchFamily="18" charset="0"/>
              </a:rPr>
              <a:t>эмитента</a:t>
            </a:r>
            <a:r>
              <a:rPr lang="en-US" sz="1800" dirty="0" smtClean="0">
                <a:cs typeface="Times New Roman" pitchFamily="18" charset="0"/>
              </a:rPr>
              <a:t>)</a:t>
            </a:r>
          </a:p>
          <a:p>
            <a:pPr marL="800100">
              <a:lnSpc>
                <a:spcPct val="90000"/>
              </a:lnSpc>
              <a:spcBef>
                <a:spcPts val="600"/>
              </a:spcBef>
              <a:buFont typeface="Courier New" pitchFamily="49" charset="0"/>
              <a:buChar char="o"/>
            </a:pPr>
            <a:r>
              <a:rPr lang="ru-RU" sz="1800" dirty="0" smtClean="0">
                <a:cs typeface="Times New Roman" pitchFamily="18" charset="0"/>
              </a:rPr>
              <a:t>Институциональному сектору держателя-резидента, перекрестно классифицируемого по институциональному сектору эмитента-нерезидента для </a:t>
            </a:r>
            <a:r>
              <a:rPr lang="en-US" sz="1800" dirty="0" smtClean="0">
                <a:cs typeface="Times New Roman" pitchFamily="18" charset="0"/>
              </a:rPr>
              <a:t>25 </a:t>
            </a:r>
            <a:r>
              <a:rPr lang="ru-RU" sz="1800" dirty="0" smtClean="0">
                <a:cs typeface="Times New Roman" pitchFamily="18" charset="0"/>
              </a:rPr>
              <a:t>стран с </a:t>
            </a:r>
            <a:r>
              <a:rPr lang="ru-RU" sz="1800" dirty="0" smtClean="0">
                <a:cs typeface="Times New Roman" pitchFamily="18" charset="0"/>
              </a:rPr>
              <a:t>системно важными финансовыми </a:t>
            </a:r>
            <a:r>
              <a:rPr lang="ru-RU" sz="1800" dirty="0" smtClean="0">
                <a:cs typeface="Times New Roman" pitchFamily="18" charset="0"/>
              </a:rPr>
              <a:t>секторами </a:t>
            </a:r>
            <a:r>
              <a:rPr lang="en-US" sz="1800" dirty="0" smtClean="0">
                <a:cs typeface="Times New Roman" pitchFamily="18" charset="0"/>
              </a:rPr>
              <a:t>(</a:t>
            </a:r>
            <a:r>
              <a:rPr lang="ru-RU" sz="1800" dirty="0" smtClean="0">
                <a:cs typeface="Times New Roman" pitchFamily="18" charset="0"/>
              </a:rPr>
              <a:t>более детальные данные по принципу «от кого кому»</a:t>
            </a:r>
            <a:r>
              <a:rPr lang="en-US" sz="1800" dirty="0" smtClean="0">
                <a:cs typeface="Times New Roman" pitchFamily="18" charset="0"/>
              </a:rPr>
              <a:t>)</a:t>
            </a:r>
          </a:p>
          <a:p>
            <a:pPr marL="800100" lvl="1" indent="-342900">
              <a:lnSpc>
                <a:spcPct val="90000"/>
              </a:lnSpc>
              <a:buFont typeface="Courier New" pitchFamily="49" charset="0"/>
              <a:buChar char="o"/>
            </a:pPr>
            <a:r>
              <a:rPr lang="ru-RU" sz="1800" dirty="0" smtClean="0">
                <a:cs typeface="Times New Roman" pitchFamily="18" charset="0"/>
              </a:rPr>
              <a:t>Коротким </a:t>
            </a:r>
            <a:r>
              <a:rPr lang="en-US" sz="1800" dirty="0" smtClean="0">
                <a:cs typeface="Times New Roman" pitchFamily="18" charset="0"/>
              </a:rPr>
              <a:t>(</a:t>
            </a:r>
            <a:r>
              <a:rPr lang="ru-RU" sz="1800" dirty="0" smtClean="0">
                <a:cs typeface="Times New Roman" pitchFamily="18" charset="0"/>
              </a:rPr>
              <a:t>негативным</a:t>
            </a:r>
            <a:r>
              <a:rPr lang="en-US" sz="1800" dirty="0" smtClean="0">
                <a:cs typeface="Times New Roman" pitchFamily="18" charset="0"/>
              </a:rPr>
              <a:t>) </a:t>
            </a:r>
            <a:r>
              <a:rPr lang="ru-RU" sz="1800" dirty="0" smtClean="0">
                <a:cs typeface="Times New Roman" pitchFamily="18" charset="0"/>
              </a:rPr>
              <a:t>позициям</a:t>
            </a:r>
            <a:endParaRPr lang="en-US" sz="18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>
                <a:cs typeface="Times New Roman" pitchFamily="18" charset="0"/>
              </a:rPr>
              <a:t>Странам также рекомендуется представлять дополнительные сведения по валютному составу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фондов</a:t>
            </a:r>
            <a:r>
              <a:rPr lang="en-US" sz="2000" dirty="0" smtClean="0">
                <a:cs typeface="Times New Roman" pitchFamily="18" charset="0"/>
              </a:rPr>
              <a:t>, </a:t>
            </a:r>
            <a:r>
              <a:rPr lang="ru-RU" sz="2000" dirty="0" smtClean="0">
                <a:cs typeface="Times New Roman" pitchFamily="18" charset="0"/>
              </a:rPr>
              <a:t>а также по их обязательствам, связанным с портфельными инвестициями</a:t>
            </a:r>
            <a:r>
              <a:rPr lang="en-US" sz="2000" dirty="0" smtClean="0">
                <a:cs typeface="Times New Roman" pitchFamily="18" charset="0"/>
              </a:rPr>
              <a:t>. </a:t>
            </a:r>
            <a:r>
              <a:rPr lang="ru-RU" sz="2000" dirty="0" smtClean="0">
                <a:cs typeface="Times New Roman" pitchFamily="18" charset="0"/>
              </a:rPr>
              <a:t>Концепции и принципы, лежащие в основе СОПИ, соответствуют </a:t>
            </a:r>
            <a:r>
              <a:rPr lang="ru-RU" sz="2000" i="1" dirty="0" smtClean="0">
                <a:cs typeface="Times New Roman" pitchFamily="18" charset="0"/>
              </a:rPr>
              <a:t>РПБ-</a:t>
            </a:r>
            <a:r>
              <a:rPr lang="en-US" sz="2000" i="1" dirty="0" smtClean="0">
                <a:cs typeface="Times New Roman" pitchFamily="18" charset="0"/>
              </a:rPr>
              <a:t>6</a:t>
            </a:r>
            <a:endParaRPr lang="en-US" sz="20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8913813" cy="990600"/>
          </a:xfrm>
        </p:spPr>
        <p:txBody>
          <a:bodyPr/>
          <a:lstStyle/>
          <a:p>
            <a:r>
              <a:rPr lang="ru-RU" sz="3500" dirty="0" smtClean="0"/>
              <a:t>Скоординированный обзор прямых инвестиций</a:t>
            </a:r>
            <a:r>
              <a:rPr lang="en-US" sz="3500" dirty="0" smtClean="0"/>
              <a:t> 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>Предварительные результаты </a:t>
            </a:r>
            <a:r>
              <a:rPr lang="ru-RU" dirty="0"/>
              <a:t>з</a:t>
            </a:r>
            <a:r>
              <a:rPr lang="ru-RU" dirty="0" smtClean="0"/>
              <a:t>а конец </a:t>
            </a:r>
            <a:r>
              <a:rPr lang="ru-RU" dirty="0" smtClean="0"/>
              <a:t>2013 года и пересмотренные данные за </a:t>
            </a:r>
            <a:r>
              <a:rPr lang="en-US" dirty="0" smtClean="0"/>
              <a:t>2009-2012 </a:t>
            </a:r>
            <a:r>
              <a:rPr lang="ru-RU" dirty="0" smtClean="0"/>
              <a:t>годы были выпущены в декабре </a:t>
            </a:r>
            <a:r>
              <a:rPr lang="en-US" dirty="0" smtClean="0"/>
              <a:t>2014</a:t>
            </a:r>
            <a:r>
              <a:rPr lang="ru-RU" dirty="0" smtClean="0"/>
              <a:t> года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91 </a:t>
            </a:r>
            <a:r>
              <a:rPr lang="ru-RU" dirty="0" smtClean="0"/>
              <a:t>страна представила данные за конец </a:t>
            </a:r>
            <a:r>
              <a:rPr lang="en-US" dirty="0" smtClean="0"/>
              <a:t>2009 </a:t>
            </a:r>
            <a:r>
              <a:rPr lang="ru-RU" dirty="0" smtClean="0"/>
              <a:t>года</a:t>
            </a:r>
            <a:r>
              <a:rPr lang="en-US" dirty="0" smtClean="0"/>
              <a:t>, 97 </a:t>
            </a:r>
            <a:r>
              <a:rPr lang="ru-RU" dirty="0" smtClean="0"/>
              <a:t>– данные за конец </a:t>
            </a:r>
            <a:r>
              <a:rPr lang="en-US" dirty="0" smtClean="0"/>
              <a:t>2010 </a:t>
            </a:r>
            <a:r>
              <a:rPr lang="ru-RU" dirty="0" smtClean="0"/>
              <a:t>года</a:t>
            </a:r>
            <a:r>
              <a:rPr lang="en-US" dirty="0" smtClean="0"/>
              <a:t>, 103 </a:t>
            </a:r>
            <a:r>
              <a:rPr lang="ru-RU" dirty="0" smtClean="0"/>
              <a:t>страны – за конец </a:t>
            </a:r>
            <a:r>
              <a:rPr lang="en-US" dirty="0" smtClean="0"/>
              <a:t>2011 </a:t>
            </a:r>
            <a:r>
              <a:rPr lang="ru-RU" dirty="0" smtClean="0"/>
              <a:t>года</a:t>
            </a:r>
            <a:r>
              <a:rPr lang="en-US" dirty="0" smtClean="0"/>
              <a:t>, 103 </a:t>
            </a:r>
            <a:r>
              <a:rPr lang="ru-RU" dirty="0" smtClean="0"/>
              <a:t>страны- за конец </a:t>
            </a:r>
            <a:r>
              <a:rPr lang="en-US" dirty="0" smtClean="0"/>
              <a:t>2012 </a:t>
            </a:r>
            <a:r>
              <a:rPr lang="ru-RU" dirty="0" smtClean="0"/>
              <a:t>года и </a:t>
            </a:r>
            <a:r>
              <a:rPr lang="en-US" dirty="0" smtClean="0"/>
              <a:t>90</a:t>
            </a:r>
            <a:r>
              <a:rPr lang="ru-RU" dirty="0" smtClean="0"/>
              <a:t> стран представили предварительные данные за 2013 год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ru-RU" dirty="0" smtClean="0"/>
              <a:t>Новая платформа/портал </a:t>
            </a:r>
            <a:r>
              <a:rPr lang="ru-RU" dirty="0" err="1" smtClean="0"/>
              <a:t>СОПрИ</a:t>
            </a:r>
            <a:r>
              <a:rPr lang="ru-RU" dirty="0" smtClean="0"/>
              <a:t> был также запущен в декабре </a:t>
            </a:r>
            <a:r>
              <a:rPr lang="en-US" dirty="0" smtClean="0"/>
              <a:t>2014</a:t>
            </a:r>
            <a:r>
              <a:rPr lang="ru-RU" dirty="0" smtClean="0"/>
              <a:t> года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http://data.imf.org/CDIS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ru-RU" dirty="0" smtClean="0"/>
              <a:t>Стали доступны пересмотренный </a:t>
            </a:r>
            <a:r>
              <a:rPr lang="ru-RU" dirty="0" smtClean="0"/>
              <a:t>вопросник по метаданным и дальнейшие удобные отчеты о </a:t>
            </a:r>
            <a:r>
              <a:rPr lang="ru-RU" dirty="0" smtClean="0"/>
              <a:t>запросах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28B02-F942-42BE-9906-38356830919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34200" y="228600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Отдел государственных финансов</a:t>
            </a:r>
          </a:p>
          <a:p>
            <a:r>
              <a:rPr lang="ru-RU" sz="900" dirty="0" smtClean="0"/>
              <a:t>Департамент статистики МВФ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_NEW_brand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STA_NEW_brand.potx</Template>
  <TotalTime>10051</TotalTime>
  <Words>1105</Words>
  <Application>Microsoft Office PowerPoint</Application>
  <PresentationFormat>On-screen Show (4:3)</PresentationFormat>
  <Paragraphs>168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STA_NEW_brand</vt:lpstr>
      <vt:lpstr>  Статус представления данных в соответствии с РПБ-6 и РСГФ 2014—представление данных балансового отчета и меры МВФ по совершенствованию межсекторной согласованности данных  </vt:lpstr>
      <vt:lpstr>План</vt:lpstr>
      <vt:lpstr>Часть I: Статус представления данных в соответствии с РПБ-6 и РСГФ 2014</vt:lpstr>
      <vt:lpstr> Переход к РПБ-6</vt:lpstr>
      <vt:lpstr> Международная инвестиционная позиция</vt:lpstr>
      <vt:lpstr>Международная инвестиционная позиция</vt:lpstr>
      <vt:lpstr>Скоординированный обзор портфельных инвестиций</vt:lpstr>
      <vt:lpstr>Скоординированный обзор портфельных инвестиций </vt:lpstr>
      <vt:lpstr>Скоординированный обзор прямых инвестиций </vt:lpstr>
      <vt:lpstr>Составители отчета по СОПрИ и СОПИ (по состоянию на декабрь 2014 г. по данным за 2013 г.)</vt:lpstr>
      <vt:lpstr>Статистика внешнего долга</vt:lpstr>
      <vt:lpstr>Статистика государственных финансов</vt:lpstr>
      <vt:lpstr> Растущее число стран, представляющих данные для Ежегодника СГФ </vt:lpstr>
      <vt:lpstr> Более прозрачное представление общего долга  </vt:lpstr>
      <vt:lpstr>Представление общего долга: пример страны</vt:lpstr>
      <vt:lpstr> Представление данных для базы данных по квартальной статистике государственного долга   </vt:lpstr>
      <vt:lpstr>СГД: будущие шаги</vt:lpstr>
      <vt:lpstr>Часть II: Меры МВФ по совершенствованию межсекторной согласованности данных </vt:lpstr>
      <vt:lpstr>Межсекторная группа статистического органа по обеспечению согласованности  </vt:lpstr>
      <vt:lpstr>МСГС: основные выводы</vt:lpstr>
      <vt:lpstr>МСГС: основные выводы</vt:lpstr>
    </vt:vector>
  </TitlesOfParts>
  <Company>International Monetary Fund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Integrated Framework for Financial Positions and Flows on a From-Whom-to-Whom Basis: Concepts, Status, and Prospects</dc:title>
  <dc:creator>kzieschang</dc:creator>
  <cp:lastModifiedBy>Oleksandr Svirchevskyy</cp:lastModifiedBy>
  <cp:revision>700</cp:revision>
  <dcterms:created xsi:type="dcterms:W3CDTF">2012-07-24T21:16:01Z</dcterms:created>
  <dcterms:modified xsi:type="dcterms:W3CDTF">2015-04-30T17:26:11Z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951630784</vt:i4>
  </property>
  <property fmtid="{D5CDD505-2E9C-101B-9397-08002B2CF9AE}" pid="3" name="_NewReviewCycle">
    <vt:lpwstr/>
  </property>
  <property fmtid="{D5CDD505-2E9C-101B-9397-08002B2CF9AE}" pid="4" name="_EmailSubject">
    <vt:lpwstr>FOR YOUR CLEARANCE: PPT for Turkey</vt:lpwstr>
  </property>
  <property fmtid="{D5CDD505-2E9C-101B-9397-08002B2CF9AE}" pid="5" name="_AuthorEmail">
    <vt:lpwstr>FTANASE@imf.org</vt:lpwstr>
  </property>
  <property fmtid="{D5CDD505-2E9C-101B-9397-08002B2CF9AE}" pid="6" name="_AuthorEmailDisplayName">
    <vt:lpwstr>Tanase, Florina</vt:lpwstr>
  </property>
  <property fmtid="{D5CDD505-2E9C-101B-9397-08002B2CF9AE}" pid="7" name="_PreviousAdHocReviewCycleID">
    <vt:i4>2086023885</vt:i4>
  </property>
</Properties>
</file>