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61" r:id="rId5"/>
    <p:sldId id="264" r:id="rId6"/>
    <p:sldId id="275" r:id="rId7"/>
    <p:sldId id="265" r:id="rId8"/>
    <p:sldId id="279" r:id="rId9"/>
    <p:sldId id="280" r:id="rId10"/>
    <p:sldId id="281" r:id="rId11"/>
    <p:sldId id="268" r:id="rId12"/>
    <p:sldId id="271" r:id="rId13"/>
    <p:sldId id="282" r:id="rId14"/>
    <p:sldId id="266" r:id="rId15"/>
    <p:sldId id="283" r:id="rId16"/>
    <p:sldId id="274" r:id="rId17"/>
    <p:sldId id="277" r:id="rId18"/>
    <p:sldId id="272" r:id="rId19"/>
    <p:sldId id="269" r:id="rId20"/>
    <p:sldId id="278" r:id="rId21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FF0000"/>
    <a:srgbClr val="CC3300"/>
    <a:srgbClr val="FF3300"/>
    <a:srgbClr val="0000FF"/>
    <a:srgbClr val="B1D7BA"/>
    <a:srgbClr val="00CC99"/>
    <a:srgbClr val="9FCDA2"/>
    <a:srgbClr val="88C28C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3" autoAdjust="0"/>
    <p:restoredTop sz="89746" autoAdjust="0"/>
  </p:normalViewPr>
  <p:slideViewPr>
    <p:cSldViewPr>
      <p:cViewPr>
        <p:scale>
          <a:sx n="100" d="100"/>
          <a:sy n="100" d="100"/>
        </p:scale>
        <p:origin x="-65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786" y="-96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C25F1-ACCC-4813-96BC-CCA46C50A0BE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E6412-C602-4F2F-A821-7A453F2F7B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20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0B6FE31F-108A-4BC9-A67D-A6174873204B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9AF10C07-DDCE-418F-8717-68748C140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546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E24F4-AC8B-45EA-891D-AA9834638F7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E24F4-AC8B-45EA-891D-AA9834638F7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E24F4-AC8B-45EA-891D-AA9834638F7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Единый фонд разрешения (ЕФР)</a:t>
            </a:r>
          </a:p>
          <a:p>
            <a:r>
              <a:rPr lang="ru-RU" dirty="0" smtClean="0"/>
              <a:t>Международная инвестиционная позиция (МИП)</a:t>
            </a:r>
          </a:p>
          <a:p>
            <a:r>
              <a:rPr lang="ru-RU" dirty="0" smtClean="0"/>
              <a:t>Другие корпораций, принимающих депозиты (ДКПД)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E24F4-AC8B-45EA-891D-AA9834638F7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Скоординированное обследование портфельных инвестиций (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СОПИ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48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Wickens\AppData\Local\Microsoft\Windows\Temporary Internet Files\Content.Outlook\SAIB4VOD\STA_Pattern_5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5181600" cy="2514600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2000" y="4724400"/>
            <a:ext cx="8153400" cy="16764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subtext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P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762000" y="6400800"/>
            <a:ext cx="777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de-CH" sz="1000" baseline="0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0"/>
            <a:ext cx="8913813" cy="1524000"/>
          </a:xfrm>
          <a:solidFill>
            <a:srgbClr val="9FCDA2"/>
          </a:solidFill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/>
          <p:nvPr userDrawn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8195400" y="609600"/>
            <a:ext cx="720000" cy="7200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781800" y="2286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Government Finance Division</a:t>
            </a:r>
            <a:b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IMF Statistics Department</a:t>
            </a:r>
            <a:endParaRPr 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 userDrawn="1"/>
        </p:nvSpPr>
        <p:spPr bwMode="auto">
          <a:xfrm>
            <a:off x="914400" y="6477000"/>
            <a:ext cx="777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de-CH" sz="1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The views expressed herein are those of the author and should not be attributed to the IMF, its Executive Board, or its Management.</a:t>
            </a:r>
            <a:endParaRPr lang="de-CH" sz="1000" baseline="0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  <a:solidFill>
            <a:srgbClr val="9FCDA2"/>
          </a:solidFill>
        </p:spPr>
        <p:txBody>
          <a:bodyPr/>
          <a:lstStyle/>
          <a:p>
            <a:r>
              <a:rPr lang="pt-PT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924800" cy="4724400"/>
          </a:xfrm>
        </p:spPr>
        <p:txBody>
          <a:bodyPr/>
          <a:lstStyle>
            <a:lvl1pPr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/>
            </a:lvl1pPr>
            <a:lvl2pPr>
              <a:lnSpc>
                <a:spcPts val="2200"/>
              </a:lnSpc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/>
            </a:lvl2pPr>
            <a:lvl3pPr>
              <a:lnSpc>
                <a:spcPts val="2000"/>
              </a:lnSpc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/>
            </a:lvl3pPr>
            <a:lvl4pPr>
              <a:lnSpc>
                <a:spcPts val="1800"/>
              </a:lnSpc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lnSpc>
                <a:spcPts val="1800"/>
              </a:lnSpc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981200"/>
            <a:ext cx="3759200" cy="45720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1981200"/>
            <a:ext cx="3759200" cy="45720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  <a:noFill/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Wickens\AppData\Local\Microsoft\Windows\Temporary Internet Files\Content.Outlook\SAIB4VOD\STA_Pattern_5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1371600" cy="838199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905000"/>
            <a:ext cx="79248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53200"/>
            <a:ext cx="4572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  <a:prstGeom prst="rect">
            <a:avLst/>
          </a:prstGeom>
          <a:solidFill>
            <a:srgbClr val="9FCDA2"/>
          </a:solidFill>
        </p:spPr>
        <p:txBody>
          <a:bodyPr vert="horz" lIns="1044000" tIns="36000" rIns="274320" bIns="36000" rtlCol="0" anchor="ctr">
            <a:noAutofit/>
          </a:bodyPr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12" name="Title Placeholder 1"/>
          <p:cNvSpPr txBox="1">
            <a:spLocks/>
          </p:cNvSpPr>
          <p:nvPr/>
        </p:nvSpPr>
        <p:spPr>
          <a:xfrm>
            <a:off x="990600" y="6705600"/>
            <a:ext cx="7923213" cy="152400"/>
          </a:xfrm>
          <a:prstGeom prst="rect">
            <a:avLst/>
          </a:prstGeom>
          <a:solidFill>
            <a:srgbClr val="9FCDA2"/>
          </a:solidFill>
        </p:spPr>
        <p:txBody>
          <a:bodyPr vert="horz" lIns="1044000" tIns="36000" rIns="274320" bIns="36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2286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Government Finance Division</a:t>
            </a:r>
            <a:b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IMF Statistics Department</a:t>
            </a:r>
            <a:endParaRPr 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5" r:id="rId3"/>
    <p:sldLayoutId id="2147483667" r:id="rId4"/>
    <p:sldLayoutId id="2147483668" r:id="rId5"/>
    <p:sldLayoutId id="2147483661" r:id="rId6"/>
    <p:sldLayoutId id="2147483663" r:id="rId7"/>
    <p:sldLayoutId id="2147483671" r:id="rId8"/>
    <p:sldLayoutId id="2147483672" r:id="rId9"/>
    <p:sldLayoutId id="2147483673" r:id="rId10"/>
    <p:sldLayoutId id="2147483675" r:id="rId11"/>
  </p:sldLayoutIdLst>
  <p:hf hd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lnSpc>
          <a:spcPts val="2500"/>
        </a:lnSpc>
        <a:spcBef>
          <a:spcPts val="900"/>
        </a:spcBef>
        <a:buClr>
          <a:schemeClr val="tx1">
            <a:lumMod val="75000"/>
            <a:lumOff val="25000"/>
          </a:schemeClr>
        </a:buClr>
        <a:buSzPct val="120000"/>
        <a:buFont typeface="Wingdings" pitchFamily="2" charset="2"/>
        <a:buChar char="§"/>
        <a:defRPr sz="25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85800" indent="-336550" algn="l" defTabSz="914400" rtl="0" eaLnBrk="1" latinLnBrk="0" hangingPunct="1">
        <a:lnSpc>
          <a:spcPts val="2200"/>
        </a:lnSpc>
        <a:spcBef>
          <a:spcPts val="600"/>
        </a:spcBef>
        <a:buClr>
          <a:schemeClr val="tx1">
            <a:lumMod val="75000"/>
            <a:lumOff val="25000"/>
          </a:schemeClr>
        </a:buClr>
        <a:buSzPct val="135000"/>
        <a:buFont typeface="Arial" pitchFamily="34" charset="0"/>
        <a:buChar char="•"/>
        <a:defRPr sz="22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035050" indent="-349250" algn="l" defTabSz="914400" rtl="0" eaLnBrk="1" latinLnBrk="0" hangingPunct="1">
        <a:lnSpc>
          <a:spcPts val="2000"/>
        </a:lnSpc>
        <a:spcBef>
          <a:spcPts val="500"/>
        </a:spcBef>
        <a:buClr>
          <a:schemeClr val="tx1">
            <a:lumMod val="75000"/>
            <a:lumOff val="25000"/>
          </a:schemeClr>
        </a:buClr>
        <a:buSzPct val="67000"/>
        <a:buFont typeface="Wingdings" pitchFamily="2" charset="2"/>
        <a:buChar char="v"/>
        <a:defRPr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371600" indent="-336550" algn="l" defTabSz="914400" rtl="0" eaLnBrk="1" latinLnBrk="0" hangingPunct="1">
        <a:lnSpc>
          <a:spcPts val="1800"/>
        </a:lnSpc>
        <a:spcBef>
          <a:spcPts val="4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720850" indent="-349250" algn="l" defTabSz="914400" rtl="0" eaLnBrk="1" latinLnBrk="0" hangingPunct="1">
        <a:lnSpc>
          <a:spcPts val="1800"/>
        </a:lnSpc>
        <a:spcBef>
          <a:spcPts val="4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700" i="1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0" y="4419600"/>
            <a:ext cx="8153400" cy="19812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b="1" i="1" dirty="0" smtClean="0"/>
              <a:t>Рабочее совещание по внедрению CHC 2008 года в странах ВЕКЦА и связи с РПБ-6 и РСГФ 2014 года</a:t>
            </a:r>
            <a:endParaRPr lang="en-US" b="1" i="1" dirty="0" smtClean="0"/>
          </a:p>
          <a:p>
            <a:pPr algn="ctr">
              <a:lnSpc>
                <a:spcPct val="80000"/>
              </a:lnSpc>
            </a:pPr>
            <a:r>
              <a:rPr lang="ru-RU" b="1" i="1" dirty="0" smtClean="0"/>
              <a:t>Стамбул </a:t>
            </a:r>
            <a:r>
              <a:rPr lang="en-US" b="1" i="1" dirty="0" smtClean="0"/>
              <a:t>(6–8</a:t>
            </a:r>
            <a:r>
              <a:rPr lang="ru-RU" b="1" i="1" dirty="0" smtClean="0"/>
              <a:t> мая</a:t>
            </a:r>
            <a:r>
              <a:rPr lang="en-US" b="1" i="1" dirty="0" smtClean="0"/>
              <a:t>, 2015</a:t>
            </a:r>
            <a:r>
              <a:rPr lang="ru-RU" b="1" i="1" dirty="0" smtClean="0"/>
              <a:t> г.</a:t>
            </a:r>
            <a:r>
              <a:rPr lang="en-US" b="1" i="1" dirty="0" smtClean="0"/>
              <a:t>)</a:t>
            </a:r>
          </a:p>
          <a:p>
            <a:pPr algn="ctr">
              <a:lnSpc>
                <a:spcPct val="80000"/>
              </a:lnSpc>
            </a:pPr>
            <a:endParaRPr lang="en-US" b="1" i="1" dirty="0" smtClean="0"/>
          </a:p>
          <a:p>
            <a:r>
              <a:rPr lang="ru-RU" b="1" dirty="0" smtClean="0"/>
              <a:t>Флорина </a:t>
            </a:r>
            <a:r>
              <a:rPr lang="ru-RU" b="1" dirty="0" err="1" smtClean="0"/>
              <a:t>Тэнасе</a:t>
            </a:r>
            <a:r>
              <a:rPr lang="en-US" b="1" dirty="0" smtClean="0"/>
              <a:t>, </a:t>
            </a:r>
            <a:r>
              <a:rPr lang="ru-RU" b="1" dirty="0" smtClean="0"/>
              <a:t>Заместитель начальника отдела</a:t>
            </a:r>
            <a:r>
              <a:rPr lang="en-US" b="1" dirty="0" smtClean="0"/>
              <a:t>, </a:t>
            </a:r>
            <a:r>
              <a:rPr lang="ru-RU" b="1" dirty="0" smtClean="0"/>
              <a:t>Департамент статистики МВФ</a:t>
            </a:r>
            <a:endParaRPr lang="en-US" b="1" dirty="0" smtClean="0"/>
          </a:p>
          <a:p>
            <a:pPr algn="ctr">
              <a:lnSpc>
                <a:spcPct val="80000"/>
              </a:lnSpc>
            </a:pP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600200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Значимость информации, представленной в балансовых отчетах</a:t>
            </a:r>
            <a:r>
              <a:rPr lang="en-US" sz="3200" dirty="0" smtClean="0"/>
              <a:t>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6488668"/>
            <a:ext cx="7315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Точки зрения, выраженные в настоящем документе, являются мнением автора, и не должны относиться к МВФ, его Исполнительному совету или Правлению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8600" y="0"/>
          <a:ext cx="8763003" cy="668648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59739"/>
                <a:gridCol w="67451"/>
                <a:gridCol w="84311"/>
                <a:gridCol w="1405226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101176"/>
              </a:tblGrid>
              <a:tr h="232473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(</a:t>
                      </a:r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Пример 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3: </a:t>
                      </a:r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материализация потенциальных обязательств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)</a:t>
                      </a:r>
                      <a:endParaRPr lang="en-US" sz="2400" b="1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78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70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70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96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Фин.сектор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Финансовый 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3" name="Rectangle 52"/>
          <p:cNvSpPr/>
          <p:nvPr/>
        </p:nvSpPr>
        <p:spPr>
          <a:xfrm>
            <a:off x="2819400" y="2743216"/>
            <a:ext cx="685800" cy="9905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8305800" y="1524016"/>
            <a:ext cx="609600" cy="9143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"/>
          <p:cNvSpPr txBox="1"/>
          <p:nvPr/>
        </p:nvSpPr>
        <p:spPr>
          <a:xfrm rot="16200000">
            <a:off x="-2530544" y="3597344"/>
            <a:ext cx="5943600" cy="272912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Эмитент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Дебиторский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sp>
        <p:nvSpPr>
          <p:cNvPr id="21" name="TextBox 2"/>
          <p:cNvSpPr txBox="1"/>
          <p:nvPr/>
        </p:nvSpPr>
        <p:spPr>
          <a:xfrm>
            <a:off x="304800" y="457200"/>
            <a:ext cx="8610600" cy="304800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Держатель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кредиторский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8610600" y="1752616"/>
            <a:ext cx="0" cy="533400"/>
          </a:xfrm>
          <a:prstGeom prst="straightConnector1">
            <a:avLst/>
          </a:prstGeom>
          <a:ln w="539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276600" y="3352800"/>
            <a:ext cx="762000" cy="914416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44"/>
          <p:cNvSpPr txBox="1"/>
          <p:nvPr/>
        </p:nvSpPr>
        <p:spPr>
          <a:xfrm>
            <a:off x="3581400" y="4267216"/>
            <a:ext cx="1219200" cy="4881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Сокращение   кредитования</a:t>
            </a:r>
            <a:endParaRPr lang="en-US" b="1" dirty="0"/>
          </a:p>
        </p:txBody>
      </p:sp>
      <p:sp>
        <p:nvSpPr>
          <p:cNvPr id="26" name="TextBox 16"/>
          <p:cNvSpPr txBox="1"/>
          <p:nvPr/>
        </p:nvSpPr>
        <p:spPr>
          <a:xfrm>
            <a:off x="2819400" y="2819416"/>
            <a:ext cx="685800" cy="6858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b="1" dirty="0" smtClean="0"/>
              <a:t>Повышение процентных ставок</a:t>
            </a:r>
            <a:endParaRPr lang="en-US" sz="900" b="1" dirty="0"/>
          </a:p>
        </p:txBody>
      </p:sp>
      <p:sp>
        <p:nvSpPr>
          <p:cNvPr id="27" name="Freeform 26"/>
          <p:cNvSpPr/>
          <p:nvPr/>
        </p:nvSpPr>
        <p:spPr>
          <a:xfrm>
            <a:off x="3733800" y="2286016"/>
            <a:ext cx="4267200" cy="838200"/>
          </a:xfrm>
          <a:custGeom>
            <a:avLst/>
            <a:gdLst>
              <a:gd name="connsiteX0" fmla="*/ 0 w 3702844"/>
              <a:gd name="connsiteY0" fmla="*/ 833437 h 1031875"/>
              <a:gd name="connsiteX1" fmla="*/ 1845469 w 3702844"/>
              <a:gd name="connsiteY1" fmla="*/ 892969 h 1031875"/>
              <a:gd name="connsiteX2" fmla="*/ 3702844 w 3702844"/>
              <a:gd name="connsiteY2" fmla="*/ 0 h 103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2844" h="1031875">
                <a:moveTo>
                  <a:pt x="0" y="833437"/>
                </a:moveTo>
                <a:cubicBezTo>
                  <a:pt x="614164" y="932656"/>
                  <a:pt x="1228328" y="1031875"/>
                  <a:pt x="1845469" y="892969"/>
                </a:cubicBezTo>
                <a:cubicBezTo>
                  <a:pt x="2462610" y="754063"/>
                  <a:pt x="3082727" y="377031"/>
                  <a:pt x="3702844" y="0"/>
                </a:cubicBezTo>
              </a:path>
            </a:pathLst>
          </a:cu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7467600" y="2133616"/>
            <a:ext cx="838200" cy="3810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37"/>
          <p:cNvSpPr txBox="1"/>
          <p:nvPr/>
        </p:nvSpPr>
        <p:spPr>
          <a:xfrm>
            <a:off x="4953000" y="3124216"/>
            <a:ext cx="1295401" cy="4572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Обратная связь с государством</a:t>
            </a:r>
            <a:endParaRPr lang="en-US" b="1" dirty="0"/>
          </a:p>
        </p:txBody>
      </p:sp>
      <p:sp>
        <p:nvSpPr>
          <p:cNvPr id="31" name="TextBox 38"/>
          <p:cNvSpPr txBox="1"/>
          <p:nvPr/>
        </p:nvSpPr>
        <p:spPr>
          <a:xfrm>
            <a:off x="7543800" y="2743216"/>
            <a:ext cx="1371600" cy="6096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Рост долга на основе потенциального обязательства</a:t>
            </a:r>
            <a:endParaRPr lang="en-US" b="1" dirty="0"/>
          </a:p>
        </p:txBody>
      </p:sp>
      <p:cxnSp>
        <p:nvCxnSpPr>
          <p:cNvPr id="32" name="Straight Arrow Connector 31"/>
          <p:cNvCxnSpPr>
            <a:endCxn id="33" idx="1"/>
          </p:cNvCxnSpPr>
          <p:nvPr/>
        </p:nvCxnSpPr>
        <p:spPr>
          <a:xfrm flipV="1">
            <a:off x="8229600" y="2315664"/>
            <a:ext cx="219355" cy="427552"/>
          </a:xfrm>
          <a:prstGeom prst="straightConnector1">
            <a:avLst/>
          </a:prstGeom>
          <a:ln w="38100" cmpd="tri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16200000">
            <a:off x="8191500" y="1790716"/>
            <a:ext cx="838200" cy="457200"/>
          </a:xfrm>
          <a:prstGeom prst="ellipse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800" b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22"/>
          <p:cNvCxnSpPr>
            <a:stCxn id="52" idx="1"/>
          </p:cNvCxnSpPr>
          <p:nvPr/>
        </p:nvCxnSpPr>
        <p:spPr>
          <a:xfrm flipH="1">
            <a:off x="3657602" y="1981208"/>
            <a:ext cx="4648198" cy="92257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6"/>
          <p:cNvSpPr txBox="1"/>
          <p:nvPr/>
        </p:nvSpPr>
        <p:spPr>
          <a:xfrm>
            <a:off x="4953000" y="1562116"/>
            <a:ext cx="1219200" cy="4572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Банковский риск непогашения суверенного долга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25" grpId="0"/>
      <p:bldP spid="26" grpId="0"/>
      <p:bldP spid="27" grpId="0" animBg="1"/>
      <p:bldP spid="30" grpId="0"/>
      <p:bldP spid="31" grpId="0"/>
      <p:bldP spid="33" grpId="0" animBg="1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Анализ балансового отчета в рамках надзорной деятельности МВФ</a:t>
            </a:r>
            <a:r>
              <a:rPr lang="en-US" dirty="0" smtClean="0"/>
              <a:t> (8/10)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4800600"/>
          </a:xfrm>
        </p:spPr>
        <p:txBody>
          <a:bodyPr/>
          <a:lstStyle/>
          <a:p>
            <a:r>
              <a:rPr lang="ru-RU" dirty="0" smtClean="0"/>
              <a:t>БП предусматривает анализ ключевых рисков</a:t>
            </a:r>
            <a:r>
              <a:rPr lang="en-US" dirty="0" smtClean="0"/>
              <a:t>, </a:t>
            </a:r>
            <a:r>
              <a:rPr lang="ru-RU" dirty="0" smtClean="0"/>
              <a:t>поскольку формирует показатели</a:t>
            </a:r>
            <a:endParaRPr lang="en-US" dirty="0" smtClean="0"/>
          </a:p>
          <a:p>
            <a:pPr lvl="1"/>
            <a:r>
              <a:rPr lang="ru-RU" dirty="0" smtClean="0"/>
              <a:t>Несоответствия валют</a:t>
            </a:r>
            <a:r>
              <a:rPr lang="en-US" dirty="0" smtClean="0"/>
              <a:t> </a:t>
            </a:r>
          </a:p>
          <a:p>
            <a:pPr lvl="1"/>
            <a:r>
              <a:rPr lang="ru-RU" dirty="0" smtClean="0"/>
              <a:t>Несовпадения сроков</a:t>
            </a:r>
            <a:r>
              <a:rPr lang="en-US" dirty="0" smtClean="0"/>
              <a:t> </a:t>
            </a:r>
            <a:r>
              <a:rPr lang="ru-RU" dirty="0" smtClean="0"/>
              <a:t>и риска ликвидности</a:t>
            </a:r>
            <a:endParaRPr lang="en-US" dirty="0" smtClean="0"/>
          </a:p>
          <a:p>
            <a:pPr lvl="1"/>
            <a:r>
              <a:rPr lang="ru-RU" dirty="0" smtClean="0"/>
              <a:t>Несоответствия структуры капитала </a:t>
            </a:r>
            <a:r>
              <a:rPr lang="en-US" dirty="0" smtClean="0"/>
              <a:t>(</a:t>
            </a:r>
            <a:r>
              <a:rPr lang="ru-RU" dirty="0" smtClean="0"/>
              <a:t>«</a:t>
            </a:r>
            <a:r>
              <a:rPr lang="ru-RU" dirty="0" err="1" smtClean="0"/>
              <a:t>левередж</a:t>
            </a:r>
            <a:r>
              <a:rPr lang="ru-RU" dirty="0" smtClean="0"/>
              <a:t>»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/>
              <a:t>Рисков неплатежеспособности или</a:t>
            </a:r>
            <a:r>
              <a:rPr lang="en-US" dirty="0" smtClean="0"/>
              <a:t> </a:t>
            </a:r>
            <a:r>
              <a:rPr lang="ru-RU" dirty="0" smtClean="0"/>
              <a:t>некредитоспособности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Двусторонние связи между секторами в БП демонстрируют то, как шоки могут</a:t>
            </a:r>
            <a:r>
              <a:rPr lang="en-US" dirty="0" smtClean="0"/>
              <a:t> </a:t>
            </a:r>
            <a:r>
              <a:rPr lang="ru-RU" dirty="0" smtClean="0"/>
              <a:t>распространяться по секторам</a:t>
            </a:r>
            <a:r>
              <a:rPr lang="en-US" dirty="0" smtClean="0"/>
              <a:t>, </a:t>
            </a:r>
            <a:r>
              <a:rPr lang="ru-RU" dirty="0" smtClean="0"/>
              <a:t>включая возможность обратного эффекта, что может увеличить их первичное воздействие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914400"/>
          </a:xfrm>
        </p:spPr>
        <p:txBody>
          <a:bodyPr/>
          <a:lstStyle/>
          <a:p>
            <a:r>
              <a:rPr lang="ru-RU" dirty="0" smtClean="0"/>
              <a:t>Анализ балансового отчета в рамках надзорной деятельности МВФ</a:t>
            </a:r>
            <a:r>
              <a:rPr lang="en-US" dirty="0" smtClean="0"/>
              <a:t> (9/10)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752600"/>
            <a:ext cx="7153275" cy="478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97431"/>
              </p:ext>
            </p:extLst>
          </p:nvPr>
        </p:nvGraphicFramePr>
        <p:xfrm>
          <a:off x="152400" y="51881"/>
          <a:ext cx="8762989" cy="6729919"/>
        </p:xfrm>
        <a:graphic>
          <a:graphicData uri="http://schemas.openxmlformats.org/drawingml/2006/table">
            <a:tbl>
              <a:tblPr/>
              <a:tblGrid>
                <a:gridCol w="291340"/>
                <a:gridCol w="25400"/>
                <a:gridCol w="29227"/>
                <a:gridCol w="68284"/>
                <a:gridCol w="1433944"/>
                <a:gridCol w="546264"/>
                <a:gridCol w="546264"/>
                <a:gridCol w="546264"/>
                <a:gridCol w="546264"/>
                <a:gridCol w="546264"/>
                <a:gridCol w="546264"/>
                <a:gridCol w="546264"/>
                <a:gridCol w="546264"/>
                <a:gridCol w="582682"/>
                <a:gridCol w="787532"/>
                <a:gridCol w="546264"/>
                <a:gridCol w="546264"/>
                <a:gridCol w="81940"/>
              </a:tblGrid>
              <a:tr h="703493"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Матрица</a:t>
                      </a:r>
                      <a:r>
                        <a:rPr lang="ru-RU" sz="2400" b="1" i="0" u="none" strike="noStrike" baseline="0" dirty="0" smtClean="0">
                          <a:solidFill>
                            <a:srgbClr val="1F497D"/>
                          </a:solidFill>
                          <a:latin typeface="Calibri"/>
                        </a:rPr>
                        <a:t> балансового отчета 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(</a:t>
                      </a:r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расширенная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600" b="1" i="0" u="none" strike="noStrike" baseline="0" dirty="0" smtClean="0">
                          <a:solidFill>
                            <a:schemeClr val="bg1"/>
                          </a:solidFill>
                          <a:latin typeface="Calibri"/>
                        </a:rPr>
                        <a:t>d</a:t>
                      </a:r>
                      <a:endParaRPr lang="en-US" sz="2400" b="1" i="0" u="none" strike="noStrike" baseline="0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205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429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банк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Банки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ДДК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Другие финансовые корпорации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ДФК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Нефинансовый сектор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Корп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. +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ДХ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59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банк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59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Банки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ДДК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Др.фин.корпорации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ДФК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Нефинансовый 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Корп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ДХ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2"/>
          <p:cNvSpPr txBox="1"/>
          <p:nvPr/>
        </p:nvSpPr>
        <p:spPr>
          <a:xfrm>
            <a:off x="76200" y="762000"/>
            <a:ext cx="8763000" cy="304800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Держатель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кредиторский сектор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8" name="TextBox 1"/>
          <p:cNvSpPr txBox="1"/>
          <p:nvPr/>
        </p:nvSpPr>
        <p:spPr>
          <a:xfrm rot="16200000">
            <a:off x="-2590800" y="3733801"/>
            <a:ext cx="5715000" cy="380998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Эмитент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Дебиторский сектор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91600" cy="1066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Источники данных и пробелы в данных для анализа балансового отчета </a:t>
            </a:r>
            <a:r>
              <a:rPr lang="en-US" sz="3000" dirty="0" smtClean="0"/>
              <a:t>(1/5)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/>
          <a:lstStyle/>
          <a:p>
            <a:pPr>
              <a:spcBef>
                <a:spcPts val="1800"/>
              </a:spcBef>
              <a:buNone/>
            </a:pPr>
            <a:r>
              <a:rPr lang="ru-RU" dirty="0" smtClean="0"/>
              <a:t>Матрица БП может быть заполнена </a:t>
            </a:r>
            <a:r>
              <a:rPr lang="en-US" dirty="0" smtClean="0"/>
              <a:t>(</a:t>
            </a:r>
            <a:r>
              <a:rPr lang="ru-RU" dirty="0" smtClean="0"/>
              <a:t>большая часть, но не вся</a:t>
            </a:r>
            <a:r>
              <a:rPr lang="en-US" dirty="0" smtClean="0"/>
              <a:t>) </a:t>
            </a:r>
            <a:r>
              <a:rPr lang="ru-RU" dirty="0" smtClean="0"/>
              <a:t>данными, полученными на основе различных наборов данных МВФ</a:t>
            </a:r>
            <a:r>
              <a:rPr lang="en-US" dirty="0" smtClean="0"/>
              <a:t>:</a:t>
            </a:r>
          </a:p>
          <a:p>
            <a:pPr>
              <a:spcBef>
                <a:spcPts val="1800"/>
              </a:spcBef>
            </a:pPr>
            <a:r>
              <a:rPr lang="ru-RU" dirty="0" smtClean="0"/>
              <a:t>Стандартизированные формы отчетности </a:t>
            </a:r>
            <a:r>
              <a:rPr lang="en-US" dirty="0" smtClean="0"/>
              <a:t>(</a:t>
            </a:r>
            <a:r>
              <a:rPr lang="ru-RU" dirty="0" smtClean="0"/>
              <a:t>СФО</a:t>
            </a:r>
            <a:r>
              <a:rPr lang="en-US" dirty="0" smtClean="0"/>
              <a:t>) </a:t>
            </a:r>
          </a:p>
          <a:p>
            <a:pPr>
              <a:spcBef>
                <a:spcPts val="1800"/>
              </a:spcBef>
            </a:pPr>
            <a:r>
              <a:rPr lang="ru-RU" dirty="0" smtClean="0"/>
              <a:t>Внешняя отраслевая статистика</a:t>
            </a:r>
            <a:endParaRPr lang="en-US" dirty="0" smtClean="0"/>
          </a:p>
          <a:p>
            <a:pPr lvl="1">
              <a:lnSpc>
                <a:spcPts val="1100"/>
              </a:lnSpc>
              <a:spcBef>
                <a:spcPts val="1200"/>
              </a:spcBef>
            </a:pPr>
            <a:r>
              <a:rPr lang="ru-RU" dirty="0" smtClean="0"/>
              <a:t>Международная инвестиционная позиция </a:t>
            </a:r>
            <a:r>
              <a:rPr lang="en-US" dirty="0" smtClean="0"/>
              <a:t>(</a:t>
            </a:r>
            <a:r>
              <a:rPr lang="ru-RU" dirty="0" smtClean="0"/>
              <a:t>МИП</a:t>
            </a:r>
            <a:r>
              <a:rPr lang="en-US" dirty="0" smtClean="0"/>
              <a:t>)</a:t>
            </a:r>
          </a:p>
          <a:p>
            <a:pPr lvl="1">
              <a:lnSpc>
                <a:spcPts val="1100"/>
              </a:lnSpc>
              <a:spcBef>
                <a:spcPts val="1200"/>
              </a:spcBef>
            </a:pPr>
            <a:r>
              <a:rPr lang="ru-RU" dirty="0" smtClean="0"/>
              <a:t>Квартальная статистика внешнего долга </a:t>
            </a:r>
            <a:r>
              <a:rPr lang="en-US" dirty="0" smtClean="0"/>
              <a:t>(</a:t>
            </a:r>
            <a:r>
              <a:rPr lang="ru-RU" dirty="0" smtClean="0"/>
              <a:t>КСВД</a:t>
            </a:r>
            <a:r>
              <a:rPr lang="en-US" dirty="0" smtClean="0"/>
              <a:t>)</a:t>
            </a:r>
          </a:p>
          <a:p>
            <a:pPr lvl="1">
              <a:lnSpc>
                <a:spcPts val="1100"/>
              </a:lnSpc>
              <a:spcBef>
                <a:spcPts val="1200"/>
              </a:spcBef>
            </a:pPr>
            <a:r>
              <a:rPr lang="ru-RU" dirty="0" smtClean="0"/>
              <a:t>Скоординированный обзор портфельных инвестиций </a:t>
            </a:r>
            <a:r>
              <a:rPr lang="en-US" dirty="0" smtClean="0"/>
              <a:t>(</a:t>
            </a:r>
            <a:r>
              <a:rPr lang="ru-RU" dirty="0" smtClean="0"/>
              <a:t>СОПИ</a:t>
            </a:r>
            <a:r>
              <a:rPr lang="en-US" dirty="0" smtClean="0"/>
              <a:t>)</a:t>
            </a:r>
          </a:p>
          <a:p>
            <a:pPr lvl="1">
              <a:lnSpc>
                <a:spcPts val="1100"/>
              </a:lnSpc>
              <a:spcBef>
                <a:spcPts val="1200"/>
              </a:spcBef>
            </a:pPr>
            <a:r>
              <a:rPr lang="ru-RU" dirty="0" smtClean="0"/>
              <a:t>Скоординированный обзор прямых инвестиций </a:t>
            </a:r>
            <a:r>
              <a:rPr lang="en-US" dirty="0" smtClean="0"/>
              <a:t>(</a:t>
            </a:r>
            <a:r>
              <a:rPr lang="ru-RU" dirty="0" err="1" smtClean="0"/>
              <a:t>СОПрИ</a:t>
            </a:r>
            <a:r>
              <a:rPr lang="en-US" dirty="0" smtClean="0"/>
              <a:t>)</a:t>
            </a:r>
          </a:p>
          <a:p>
            <a:pPr lvl="1">
              <a:lnSpc>
                <a:spcPts val="1100"/>
              </a:lnSpc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Статистика государственных финансов </a:t>
            </a:r>
            <a:r>
              <a:rPr lang="en-US" dirty="0" smtClean="0"/>
              <a:t>(</a:t>
            </a:r>
            <a:r>
              <a:rPr lang="ru-RU" dirty="0" smtClean="0"/>
              <a:t>СГФ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  <a:buNone/>
            </a:pPr>
            <a:endParaRPr lang="en-US" dirty="0" smtClean="0"/>
          </a:p>
          <a:p>
            <a:pPr>
              <a:spcBef>
                <a:spcPts val="1200"/>
              </a:spcBef>
            </a:pPr>
            <a:r>
              <a:rPr lang="ru-RU" dirty="0" smtClean="0"/>
              <a:t>Статистика государственного долга </a:t>
            </a:r>
            <a:r>
              <a:rPr lang="en-US" dirty="0" smtClean="0"/>
              <a:t>(</a:t>
            </a:r>
            <a:r>
              <a:rPr lang="ru-RU" dirty="0" smtClean="0"/>
              <a:t>СГД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345000"/>
              </p:ext>
            </p:extLst>
          </p:nvPr>
        </p:nvGraphicFramePr>
        <p:xfrm>
          <a:off x="152410" y="152400"/>
          <a:ext cx="8839191" cy="6607767"/>
        </p:xfrm>
        <a:graphic>
          <a:graphicData uri="http://schemas.openxmlformats.org/drawingml/2006/table">
            <a:tbl>
              <a:tblPr/>
              <a:tblGrid>
                <a:gridCol w="261296"/>
                <a:gridCol w="48994"/>
                <a:gridCol w="61242"/>
                <a:gridCol w="1286072"/>
                <a:gridCol w="489932"/>
                <a:gridCol w="489932"/>
                <a:gridCol w="489932"/>
                <a:gridCol w="489932"/>
                <a:gridCol w="489932"/>
                <a:gridCol w="489932"/>
                <a:gridCol w="489932"/>
                <a:gridCol w="489932"/>
                <a:gridCol w="522594"/>
                <a:gridCol w="706319"/>
                <a:gridCol w="489932"/>
                <a:gridCol w="489932"/>
                <a:gridCol w="489932"/>
                <a:gridCol w="489932"/>
                <a:gridCol w="73490"/>
              </a:tblGrid>
              <a:tr h="588601"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Пример по стране</a:t>
                      </a:r>
                      <a:endParaRPr lang="en-US" sz="2400" b="1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397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701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701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154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банк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Банки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ДДК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Финансовый сектор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ДФК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Нефинансовый сектор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Корп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. +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ДХ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21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банк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121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CCC0DA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FF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Банки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ДКПД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FFF0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Небанковские 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фин.кор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ДФК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Нефинансовый 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Корп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Домохозяйства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2158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668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TextBox 2"/>
          <p:cNvSpPr txBox="1"/>
          <p:nvPr/>
        </p:nvSpPr>
        <p:spPr>
          <a:xfrm>
            <a:off x="0" y="838200"/>
            <a:ext cx="8915400" cy="304800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Держатель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кредиторский сектор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8" name="TextBox 1"/>
          <p:cNvSpPr txBox="1"/>
          <p:nvPr/>
        </p:nvSpPr>
        <p:spPr>
          <a:xfrm rot="16200000">
            <a:off x="-2552700" y="3695701"/>
            <a:ext cx="5410200" cy="304798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Эмитент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Дебиторский сектор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234503"/>
              </p:ext>
            </p:extLst>
          </p:nvPr>
        </p:nvGraphicFramePr>
        <p:xfrm>
          <a:off x="2819401" y="1828800"/>
          <a:ext cx="914400" cy="4572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351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351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45123"/>
              </p:ext>
            </p:extLst>
          </p:nvPr>
        </p:nvGraphicFramePr>
        <p:xfrm>
          <a:off x="3810001" y="1828800"/>
          <a:ext cx="838200" cy="4572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262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188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243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183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17614"/>
              </p:ext>
            </p:extLst>
          </p:nvPr>
        </p:nvGraphicFramePr>
        <p:xfrm>
          <a:off x="4800601" y="1828800"/>
          <a:ext cx="914400" cy="4572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866315"/>
              </p:ext>
            </p:extLst>
          </p:nvPr>
        </p:nvGraphicFramePr>
        <p:xfrm>
          <a:off x="1905001" y="2514600"/>
          <a:ext cx="838200" cy="457200"/>
        </p:xfrm>
        <a:graphic>
          <a:graphicData uri="http://schemas.openxmlformats.org/drawingml/2006/table">
            <a:tbl>
              <a:tblPr/>
              <a:tblGrid>
                <a:gridCol w="381000"/>
                <a:gridCol w="457200"/>
              </a:tblGrid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351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351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8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8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14190"/>
              </p:ext>
            </p:extLst>
          </p:nvPr>
        </p:nvGraphicFramePr>
        <p:xfrm>
          <a:off x="3810001" y="2514601"/>
          <a:ext cx="5029200" cy="457199"/>
        </p:xfrm>
        <a:graphic>
          <a:graphicData uri="http://schemas.openxmlformats.org/drawingml/2006/table">
            <a:tbl>
              <a:tblPr/>
              <a:tblGrid>
                <a:gridCol w="502920"/>
                <a:gridCol w="397832"/>
                <a:gridCol w="525439"/>
                <a:gridCol w="450376"/>
                <a:gridCol w="638033"/>
                <a:gridCol w="609600"/>
                <a:gridCol w="396240"/>
                <a:gridCol w="594360"/>
                <a:gridCol w="411480"/>
                <a:gridCol w="50292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763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884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1,516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399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685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716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361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1,092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135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1,092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531632"/>
              </p:ext>
            </p:extLst>
          </p:nvPr>
        </p:nvGraphicFramePr>
        <p:xfrm>
          <a:off x="1828801" y="3200400"/>
          <a:ext cx="1905000" cy="457200"/>
        </p:xfrm>
        <a:graphic>
          <a:graphicData uri="http://schemas.openxmlformats.org/drawingml/2006/table">
            <a:tbl>
              <a:tblPr/>
              <a:tblGrid>
                <a:gridCol w="476250"/>
                <a:gridCol w="476250"/>
                <a:gridCol w="476250"/>
                <a:gridCol w="47625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188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262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763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183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243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685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076391"/>
              </p:ext>
            </p:extLst>
          </p:nvPr>
        </p:nvGraphicFramePr>
        <p:xfrm>
          <a:off x="4800601" y="3200400"/>
          <a:ext cx="4038600" cy="457200"/>
        </p:xfrm>
        <a:graphic>
          <a:graphicData uri="http://schemas.openxmlformats.org/drawingml/2006/table">
            <a:tbl>
              <a:tblPr/>
              <a:tblGrid>
                <a:gridCol w="504825"/>
                <a:gridCol w="409575"/>
                <a:gridCol w="600075"/>
                <a:gridCol w="619125"/>
                <a:gridCol w="390525"/>
                <a:gridCol w="600075"/>
                <a:gridCol w="409575"/>
                <a:gridCol w="504825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253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175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2,881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2,733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3,809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4,049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231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141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2,427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2,300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2,887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3,371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454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434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166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115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646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680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778044"/>
              </p:ext>
            </p:extLst>
          </p:nvPr>
        </p:nvGraphicFramePr>
        <p:xfrm>
          <a:off x="1828800" y="3886201"/>
          <a:ext cx="7010405" cy="457200"/>
        </p:xfrm>
        <a:graphic>
          <a:graphicData uri="http://schemas.openxmlformats.org/drawingml/2006/table">
            <a:tbl>
              <a:tblPr/>
              <a:tblGrid>
                <a:gridCol w="500743"/>
                <a:gridCol w="413658"/>
                <a:gridCol w="517831"/>
                <a:gridCol w="452284"/>
                <a:gridCol w="527665"/>
                <a:gridCol w="452284"/>
                <a:gridCol w="75381"/>
                <a:gridCol w="979948"/>
                <a:gridCol w="452284"/>
                <a:gridCol w="753806"/>
                <a:gridCol w="452284"/>
                <a:gridCol w="527665"/>
                <a:gridCol w="447368"/>
                <a:gridCol w="457204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175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253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299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219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552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141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231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241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202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472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104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85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53569"/>
              </p:ext>
            </p:extLst>
          </p:nvPr>
        </p:nvGraphicFramePr>
        <p:xfrm>
          <a:off x="2819401" y="4800600"/>
          <a:ext cx="2819400" cy="457200"/>
        </p:xfrm>
        <a:graphic>
          <a:graphicData uri="http://schemas.openxmlformats.org/drawingml/2006/table">
            <a:tbl>
              <a:tblPr/>
              <a:tblGrid>
                <a:gridCol w="519363"/>
                <a:gridCol w="370974"/>
                <a:gridCol w="519363"/>
                <a:gridCol w="469900"/>
                <a:gridCol w="469900"/>
                <a:gridCol w="4699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2,733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2,881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299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2,300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2,427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241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434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454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386089"/>
              </p:ext>
            </p:extLst>
          </p:nvPr>
        </p:nvGraphicFramePr>
        <p:xfrm>
          <a:off x="2819401" y="5410200"/>
          <a:ext cx="2819400" cy="1066800"/>
        </p:xfrm>
        <a:graphic>
          <a:graphicData uri="http://schemas.openxmlformats.org/drawingml/2006/table">
            <a:tbl>
              <a:tblPr/>
              <a:tblGrid>
                <a:gridCol w="469900"/>
                <a:gridCol w="469900"/>
                <a:gridCol w="469900"/>
                <a:gridCol w="469900"/>
                <a:gridCol w="469900"/>
                <a:gridCol w="469900"/>
              </a:tblGrid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1,092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118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209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87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1,092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115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166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1,453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851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4,051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3,533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557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306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361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716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3,371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2,887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472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202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1,092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135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680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646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85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104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81001" y="396389"/>
            <a:ext cx="1219200" cy="246221"/>
          </a:xfrm>
          <a:prstGeom prst="rect">
            <a:avLst/>
          </a:prstGeom>
          <a:solidFill>
            <a:srgbClr val="FFCC00">
              <a:alpha val="50000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ru-RU" sz="1000" dirty="0" smtClean="0"/>
              <a:t>На основе ЕФР</a:t>
            </a:r>
            <a:endParaRPr lang="en-US" sz="10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936448"/>
              </p:ext>
            </p:extLst>
          </p:nvPr>
        </p:nvGraphicFramePr>
        <p:xfrm>
          <a:off x="7010401" y="1828800"/>
          <a:ext cx="914400" cy="1524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1,124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606530"/>
              </p:ext>
            </p:extLst>
          </p:nvPr>
        </p:nvGraphicFramePr>
        <p:xfrm>
          <a:off x="7010401" y="2514600"/>
          <a:ext cx="914400" cy="1524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1,155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16220"/>
              </p:ext>
            </p:extLst>
          </p:nvPr>
        </p:nvGraphicFramePr>
        <p:xfrm>
          <a:off x="7010401" y="3200400"/>
          <a:ext cx="914400" cy="1524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484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115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43521"/>
              </p:ext>
            </p:extLst>
          </p:nvPr>
        </p:nvGraphicFramePr>
        <p:xfrm>
          <a:off x="7010401" y="4800600"/>
          <a:ext cx="838200" cy="12192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</a:tblGrid>
              <a:tr h="762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1,703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383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9994"/>
              </p:ext>
            </p:extLst>
          </p:nvPr>
        </p:nvGraphicFramePr>
        <p:xfrm>
          <a:off x="5791201" y="5486400"/>
          <a:ext cx="1066800" cy="12192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</a:tblGrid>
              <a:tr h="1143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383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1,703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041208"/>
              </p:ext>
            </p:extLst>
          </p:nvPr>
        </p:nvGraphicFramePr>
        <p:xfrm>
          <a:off x="8001001" y="5486400"/>
          <a:ext cx="838200" cy="1524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1,660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3,377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38064"/>
              </p:ext>
            </p:extLst>
          </p:nvPr>
        </p:nvGraphicFramePr>
        <p:xfrm>
          <a:off x="7010401" y="6019800"/>
          <a:ext cx="914400" cy="1524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3,377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1,660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75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18325"/>
              </p:ext>
            </p:extLst>
          </p:nvPr>
        </p:nvGraphicFramePr>
        <p:xfrm>
          <a:off x="8001001" y="1828800"/>
          <a:ext cx="914400" cy="15240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2,154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1,617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989446"/>
              </p:ext>
            </p:extLst>
          </p:nvPr>
        </p:nvGraphicFramePr>
        <p:xfrm>
          <a:off x="2362201" y="5486400"/>
          <a:ext cx="381000" cy="121920"/>
        </p:xfrm>
        <a:graphic>
          <a:graphicData uri="http://schemas.openxmlformats.org/drawingml/2006/table">
            <a:tbl>
              <a:tblPr/>
              <a:tblGrid>
                <a:gridCol w="381000"/>
              </a:tblGrid>
              <a:tr h="114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latin typeface="+mn-lt"/>
                        </a:rPr>
                        <a:t>915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17492"/>
              </p:ext>
            </p:extLst>
          </p:nvPr>
        </p:nvGraphicFramePr>
        <p:xfrm>
          <a:off x="1828801" y="6019800"/>
          <a:ext cx="914400" cy="12192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1143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1,617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2,154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682198"/>
              </p:ext>
            </p:extLst>
          </p:nvPr>
        </p:nvGraphicFramePr>
        <p:xfrm>
          <a:off x="6248401" y="381000"/>
          <a:ext cx="990600" cy="304800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На основе СГФ</a:t>
                      </a:r>
                      <a:endParaRPr lang="en-US" sz="100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993585"/>
              </p:ext>
            </p:extLst>
          </p:nvPr>
        </p:nvGraphicFramePr>
        <p:xfrm>
          <a:off x="5791201" y="1828800"/>
          <a:ext cx="1066800" cy="15240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</a:tblGrid>
              <a:tr h="1524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1,370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826953"/>
              </p:ext>
            </p:extLst>
          </p:nvPr>
        </p:nvGraphicFramePr>
        <p:xfrm>
          <a:off x="1828801" y="4800600"/>
          <a:ext cx="914400" cy="12192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</a:tblGrid>
              <a:tr h="762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417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1,370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356868"/>
              </p:ext>
            </p:extLst>
          </p:nvPr>
        </p:nvGraphicFramePr>
        <p:xfrm>
          <a:off x="8001001" y="4800600"/>
          <a:ext cx="838200" cy="12192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</a:tblGrid>
              <a:tr h="1143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3,728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6,112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402657"/>
              </p:ext>
            </p:extLst>
          </p:nvPr>
        </p:nvGraphicFramePr>
        <p:xfrm>
          <a:off x="5791201" y="6012180"/>
          <a:ext cx="1066800" cy="12192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</a:tblGrid>
              <a:tr h="114300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3,728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latin typeface="+mn-lt"/>
                        </a:rPr>
                        <a:t>6,112</a:t>
                      </a:r>
                      <a:endParaRPr lang="en-US" sz="800" b="0" i="0" u="none" strike="noStrike" dirty="0"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174807"/>
              </p:ext>
            </p:extLst>
          </p:nvPr>
        </p:nvGraphicFramePr>
        <p:xfrm>
          <a:off x="7239000" y="381000"/>
          <a:ext cx="1371600" cy="304800"/>
        </p:xfrm>
        <a:graphic>
          <a:graphicData uri="http://schemas.openxmlformats.org/drawingml/2006/table">
            <a:tbl>
              <a:tblPr/>
              <a:tblGrid>
                <a:gridCol w="1371600"/>
              </a:tblGrid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latin typeface="+mn-lt"/>
                        </a:rPr>
                        <a:t>Идентификатор БО</a:t>
                      </a:r>
                      <a:endParaRPr lang="en-US" sz="1000" b="0" i="0" u="none" strike="noStrike" dirty="0"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600201" y="396389"/>
            <a:ext cx="1219200" cy="246221"/>
          </a:xfrm>
          <a:prstGeom prst="rect">
            <a:avLst/>
          </a:prstGeom>
          <a:solidFill>
            <a:schemeClr val="tx2">
              <a:lumMod val="75000"/>
              <a:alpha val="5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sz="1000" dirty="0" smtClean="0"/>
              <a:t>На основе МИП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91600" cy="1066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sz="3200" dirty="0" smtClean="0"/>
              <a:t>Источники данных и пробелы в данных для анализа балансового отчета</a:t>
            </a:r>
            <a:r>
              <a:rPr lang="en-US" sz="3000" dirty="0" smtClean="0"/>
              <a:t>(3/5)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/>
          <a:lstStyle/>
          <a:p>
            <a:pPr>
              <a:spcBef>
                <a:spcPts val="3000"/>
              </a:spcBef>
              <a:buNone/>
            </a:pPr>
            <a:r>
              <a:rPr lang="ru-RU" sz="2400" dirty="0" smtClean="0"/>
              <a:t>Успех был достигнут благодаря разным инициативам</a:t>
            </a:r>
            <a:r>
              <a:rPr lang="en-US" sz="2400" dirty="0" smtClean="0"/>
              <a:t>:</a:t>
            </a:r>
          </a:p>
          <a:p>
            <a:pPr>
              <a:spcBef>
                <a:spcPts val="3000"/>
              </a:spcBef>
            </a:pPr>
            <a:r>
              <a:rPr lang="ru-RU" sz="2400" b="1" dirty="0" smtClean="0"/>
              <a:t>Инициатива по устранению пробелов в данных</a:t>
            </a:r>
            <a:r>
              <a:rPr lang="en-US" sz="2400" b="1" dirty="0" smtClean="0"/>
              <a:t> </a:t>
            </a:r>
            <a:r>
              <a:rPr lang="ru-RU" sz="2400" dirty="0" smtClean="0"/>
              <a:t>с фокусом на приоритетные области, выявленные в период кризиса для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G</a:t>
            </a:r>
            <a:r>
              <a:rPr lang="ru-RU" sz="2400" dirty="0" smtClean="0"/>
              <a:t>-20</a:t>
            </a:r>
            <a:endParaRPr lang="en-US" sz="2400" dirty="0" smtClean="0"/>
          </a:p>
          <a:p>
            <a:pPr lvl="1"/>
            <a:r>
              <a:rPr lang="ru-RU" sz="2000" dirty="0"/>
              <a:t>Глобальные системно </a:t>
            </a:r>
            <a:r>
              <a:rPr lang="ru-RU" sz="2000" dirty="0" smtClean="0"/>
              <a:t>значимы</a:t>
            </a:r>
            <a:r>
              <a:rPr lang="ru-RU" sz="2000" dirty="0"/>
              <a:t>е</a:t>
            </a:r>
            <a:r>
              <a:rPr lang="ru-RU" sz="2000" dirty="0" smtClean="0"/>
              <a:t> </a:t>
            </a:r>
            <a:r>
              <a:rPr lang="ru-RU" sz="2000" dirty="0"/>
              <a:t>финансовые </a:t>
            </a:r>
            <a:r>
              <a:rPr lang="ru-RU" sz="2000" dirty="0" smtClean="0"/>
              <a:t>институты</a:t>
            </a:r>
            <a:endParaRPr lang="en-US" sz="2000" dirty="0" smtClean="0"/>
          </a:p>
          <a:p>
            <a:pPr lvl="1"/>
            <a:r>
              <a:rPr lang="ru-RU" sz="2000" dirty="0" smtClean="0"/>
              <a:t>Международная банковская статистика</a:t>
            </a:r>
            <a:r>
              <a:rPr lang="en-US" sz="2000" dirty="0" smtClean="0"/>
              <a:t>, </a:t>
            </a:r>
            <a:r>
              <a:rPr lang="ru-RU" sz="2000" dirty="0" smtClean="0"/>
              <a:t>статистика ценных бумаг</a:t>
            </a:r>
            <a:r>
              <a:rPr lang="en-US" sz="2000" dirty="0" smtClean="0"/>
              <a:t>, </a:t>
            </a:r>
            <a:r>
              <a:rPr lang="ru-RU" sz="2000" dirty="0" smtClean="0"/>
              <a:t>МИП</a:t>
            </a:r>
            <a:r>
              <a:rPr lang="en-US" sz="2000" dirty="0" smtClean="0"/>
              <a:t>, </a:t>
            </a:r>
            <a:r>
              <a:rPr lang="uk-UA" sz="2000" dirty="0" smtClean="0"/>
              <a:t>С</a:t>
            </a:r>
            <a:r>
              <a:rPr lang="ru-RU" sz="2000" dirty="0" smtClean="0"/>
              <a:t>ОПИ</a:t>
            </a:r>
            <a:endParaRPr lang="en-US" sz="2000" dirty="0" smtClean="0"/>
          </a:p>
          <a:p>
            <a:pPr lvl="1"/>
            <a:r>
              <a:rPr lang="ru-RU" sz="2000" dirty="0" smtClean="0"/>
              <a:t>Отраслевые балансовые отчеты</a:t>
            </a:r>
            <a:endParaRPr lang="en-US" sz="2000" dirty="0" smtClean="0"/>
          </a:p>
          <a:p>
            <a:pPr>
              <a:spcBef>
                <a:spcPts val="600"/>
              </a:spcBef>
            </a:pPr>
            <a:r>
              <a:rPr lang="ru-RU" sz="2400" b="1" dirty="0" smtClean="0"/>
              <a:t>Стандарт </a:t>
            </a:r>
            <a:r>
              <a:rPr lang="en-US" sz="2400" b="1" dirty="0" smtClean="0"/>
              <a:t>SDDS Plus </a:t>
            </a:r>
          </a:p>
          <a:p>
            <a:pPr lvl="1"/>
            <a:r>
              <a:rPr lang="ru-RU" sz="2000" dirty="0" smtClean="0"/>
              <a:t>Включает все наборы данных, относящихся к отраслевым балансовым отчетам</a:t>
            </a:r>
            <a:endParaRPr lang="en-US" sz="2000" dirty="0" smtClean="0"/>
          </a:p>
          <a:p>
            <a:r>
              <a:rPr lang="ru-RU" sz="2400" b="1" dirty="0" smtClean="0"/>
              <a:t>Техническое содействие/обучение/разъяснительная работа МВФ</a:t>
            </a:r>
            <a:r>
              <a:rPr lang="en-US" sz="2400" b="1" dirty="0" smtClean="0"/>
              <a:t>/</a:t>
            </a:r>
            <a:r>
              <a:rPr lang="ru-RU" sz="2400" b="1" dirty="0" smtClean="0"/>
              <a:t>Департамента статистики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91600" cy="1066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sz="3200" dirty="0" smtClean="0"/>
              <a:t>Источники данных и пробелы в данных для анализа балансового отчета </a:t>
            </a:r>
            <a:r>
              <a:rPr lang="en-US" sz="3000" dirty="0" smtClean="0"/>
              <a:t>(4/5)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pPr lvl="0">
              <a:spcBef>
                <a:spcPts val="600"/>
              </a:spcBef>
            </a:pPr>
            <a:r>
              <a:rPr lang="ru-RU" sz="2600" dirty="0" smtClean="0"/>
              <a:t>Около тридцати стран представили все необходимые данные</a:t>
            </a:r>
            <a:endParaRPr lang="en-US" sz="2600" dirty="0" smtClean="0"/>
          </a:p>
          <a:p>
            <a:pPr lvl="1"/>
            <a:r>
              <a:rPr lang="ru-RU" sz="2400" dirty="0" smtClean="0"/>
              <a:t>Самый большой пробел</a:t>
            </a:r>
            <a:r>
              <a:rPr lang="en-US" sz="2400" dirty="0" smtClean="0"/>
              <a:t>: </a:t>
            </a:r>
            <a:r>
              <a:rPr lang="ru-RU" sz="2400" dirty="0" smtClean="0"/>
              <a:t>данные по небанковским финансовым организациям</a:t>
            </a:r>
            <a:r>
              <a:rPr lang="en-US" sz="2400" dirty="0" smtClean="0"/>
              <a:t> (</a:t>
            </a:r>
            <a:r>
              <a:rPr lang="ru-RU" sz="2400" dirty="0" smtClean="0"/>
              <a:t>ДФК</a:t>
            </a:r>
            <a:r>
              <a:rPr lang="en-US" sz="2400" dirty="0" smtClean="0"/>
              <a:t>)</a:t>
            </a:r>
          </a:p>
          <a:p>
            <a:pPr lvl="1">
              <a:buNone/>
            </a:pPr>
            <a:endParaRPr lang="en-US" sz="2400" dirty="0" smtClean="0"/>
          </a:p>
          <a:p>
            <a:pPr marL="692150" lvl="2" indent="-342900">
              <a:lnSpc>
                <a:spcPts val="2500"/>
              </a:lnSpc>
              <a:spcBef>
                <a:spcPts val="600"/>
              </a:spcBef>
              <a:buSzPct val="120000"/>
              <a:buFont typeface="Arial" pitchFamily="34" charset="0"/>
              <a:buChar char="•"/>
            </a:pPr>
            <a:endParaRPr lang="en-US" sz="2400" dirty="0" smtClean="0"/>
          </a:p>
          <a:p>
            <a:pPr>
              <a:spcBef>
                <a:spcPts val="600"/>
              </a:spcBef>
            </a:pPr>
            <a:r>
              <a:rPr lang="ru-RU" sz="2600" dirty="0" smtClean="0"/>
              <a:t>Матрица БП по-прежнему используется в надзорной деятельности, когда данные неполные</a:t>
            </a:r>
            <a:endParaRPr lang="en-US" sz="2600" dirty="0" smtClean="0"/>
          </a:p>
          <a:p>
            <a:pPr lvl="1"/>
            <a:r>
              <a:rPr lang="ru-RU" sz="2300" dirty="0" smtClean="0"/>
              <a:t>На некоторых развивающихся рынках и в странах с низким уровнем доходов</a:t>
            </a:r>
            <a:r>
              <a:rPr lang="en-US" sz="2300" dirty="0" smtClean="0"/>
              <a:t>,</a:t>
            </a:r>
            <a:r>
              <a:rPr lang="ru-RU" sz="2300" dirty="0" smtClean="0"/>
              <a:t> балансовые отчеты ДФК имеют малый объем и могут не учитываться</a:t>
            </a:r>
            <a:endParaRPr lang="en-US" dirty="0" smtClean="0"/>
          </a:p>
          <a:p>
            <a:pPr lvl="1"/>
            <a:r>
              <a:rPr lang="ru-RU" dirty="0" smtClean="0"/>
              <a:t>Пробелы необходимо выявить и заполнить данными национальных источников</a:t>
            </a:r>
            <a:endParaRPr lang="en-US" dirty="0" smtClean="0"/>
          </a:p>
          <a:p>
            <a:pPr marL="548640" lvl="1" indent="-274320">
              <a:buClr>
                <a:schemeClr val="tx1"/>
              </a:buClr>
              <a:buSzPct val="70000"/>
              <a:buNone/>
            </a:pPr>
            <a:endParaRPr lang="en-US" dirty="0" smtClean="0"/>
          </a:p>
          <a:p>
            <a:pPr lvl="0">
              <a:spcBef>
                <a:spcPts val="3000"/>
              </a:spcBef>
            </a:pPr>
            <a:endParaRPr lang="en-US" sz="2800" dirty="0" smtClean="0"/>
          </a:p>
          <a:p>
            <a:pPr lvl="1">
              <a:buNone/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sz="2800" b="1" dirty="0" smtClean="0"/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91600" cy="1066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sz="3200" dirty="0" smtClean="0"/>
              <a:t>Источники данных и пробелы в данных для анализа балансового отчета </a:t>
            </a:r>
            <a:r>
              <a:rPr lang="en-US" sz="3000" dirty="0" smtClean="0"/>
              <a:t>(5/5)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876800"/>
          </a:xfrm>
        </p:spPr>
        <p:txBody>
          <a:bodyPr/>
          <a:lstStyle/>
          <a:p>
            <a:pPr>
              <a:spcBef>
                <a:spcPts val="1800"/>
              </a:spcBef>
              <a:buNone/>
            </a:pPr>
            <a:r>
              <a:rPr lang="ru-RU" sz="2800" dirty="0" smtClean="0"/>
              <a:t>Основные пробелы данных для анализа балансового отчета</a:t>
            </a:r>
            <a:r>
              <a:rPr lang="en-US" sz="2800" dirty="0" smtClean="0"/>
              <a:t>:</a:t>
            </a:r>
          </a:p>
          <a:p>
            <a:pPr>
              <a:spcBef>
                <a:spcPts val="1800"/>
              </a:spcBef>
            </a:pPr>
            <a:r>
              <a:rPr lang="ru-RU" sz="2800" b="1" dirty="0" smtClean="0"/>
              <a:t>Охват</a:t>
            </a:r>
            <a:endParaRPr lang="en-US" sz="2800" b="1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Небанковские финансовые организации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Корпоративный сектор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Сектор домашних хозяйств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Данные </a:t>
            </a:r>
            <a:r>
              <a:rPr lang="ru-RU" sz="2400" dirty="0" err="1" smtClean="0"/>
              <a:t>внебалансового</a:t>
            </a:r>
            <a:r>
              <a:rPr lang="ru-RU" sz="2400" dirty="0" smtClean="0"/>
              <a:t> отчета</a:t>
            </a:r>
            <a:endParaRPr lang="en-US" sz="2400" dirty="0" smtClean="0"/>
          </a:p>
          <a:p>
            <a:pPr>
              <a:spcBef>
                <a:spcPts val="1800"/>
              </a:spcBef>
            </a:pPr>
            <a:r>
              <a:rPr lang="ru-RU" sz="2800" b="1" dirty="0" smtClean="0"/>
              <a:t>Структурированность </a:t>
            </a:r>
            <a:endParaRPr lang="en-US" sz="2800" b="1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Разбивка по основным валютам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Разбивка по оставшемуся сроку погашения</a:t>
            </a:r>
            <a:endParaRPr lang="en-US" sz="2400" dirty="0" smtClean="0"/>
          </a:p>
          <a:p>
            <a:pPr lvl="1">
              <a:spcBef>
                <a:spcPts val="1200"/>
              </a:spcBef>
            </a:pPr>
            <a:r>
              <a:rPr lang="ru-RU" sz="2400" dirty="0" smtClean="0"/>
              <a:t>Двусторонняя информация от партнеров</a:t>
            </a:r>
            <a:endParaRPr lang="en-US" sz="2400" dirty="0" smtClean="0"/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Будущие шаги </a:t>
            </a:r>
            <a:r>
              <a:rPr lang="en-US" dirty="0" smtClean="0"/>
              <a:t>(1/2)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10600" cy="4648200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en-US" sz="2800" dirty="0" smtClean="0"/>
          </a:p>
          <a:p>
            <a:pPr>
              <a:spcBef>
                <a:spcPts val="600"/>
              </a:spcBef>
            </a:pPr>
            <a:r>
              <a:rPr lang="ru-RU" sz="2800" dirty="0" smtClean="0"/>
              <a:t>Комплексное представление данных по формам отчета МВФ является ключевым условием</a:t>
            </a:r>
            <a:endParaRPr lang="en-US" sz="2800" dirty="0" smtClean="0"/>
          </a:p>
          <a:p>
            <a:pPr marL="692150" lvl="2" indent="-342900">
              <a:lnSpc>
                <a:spcPts val="2500"/>
              </a:lnSpc>
              <a:spcBef>
                <a:spcPts val="600"/>
              </a:spcBef>
              <a:buSzPct val="120000"/>
              <a:buFont typeface="Arial" pitchFamily="34" charset="0"/>
              <a:buChar char="•"/>
            </a:pPr>
            <a:r>
              <a:rPr lang="ru-RU" sz="2400" dirty="0" smtClean="0"/>
              <a:t>Еврозона собирает, но не представляет данные ДФК, поскольку системы претерпевают адаптацию</a:t>
            </a:r>
            <a:endParaRPr lang="en-US" sz="2400" dirty="0" smtClean="0"/>
          </a:p>
          <a:p>
            <a:pPr>
              <a:spcBef>
                <a:spcPts val="3000"/>
              </a:spcBef>
            </a:pPr>
            <a:r>
              <a:rPr lang="ru-RU" sz="2800" dirty="0" smtClean="0"/>
              <a:t>Выявить пробелы в данных на основе потребности политики и приоритеты, основанные на потенциале стран</a:t>
            </a:r>
            <a:endParaRPr lang="en-US" sz="2800" dirty="0" smtClean="0"/>
          </a:p>
          <a:p>
            <a:pPr>
              <a:spcBef>
                <a:spcPts val="3000"/>
              </a:spcBef>
            </a:pPr>
            <a:endParaRPr lang="en-US" sz="2400" dirty="0" smtClean="0"/>
          </a:p>
          <a:p>
            <a:pPr lvl="1">
              <a:spcBef>
                <a:spcPts val="1200"/>
              </a:spcBef>
              <a:buNone/>
            </a:pPr>
            <a:endParaRPr lang="en-US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305800" cy="4724400"/>
          </a:xfrm>
        </p:spPr>
        <p:txBody>
          <a:bodyPr/>
          <a:lstStyle/>
          <a:p>
            <a:pPr marL="0">
              <a:spcAft>
                <a:spcPts val="1200"/>
              </a:spcAft>
            </a:pPr>
            <a:r>
              <a:rPr lang="ru-RU" dirty="0" smtClean="0"/>
              <a:t>Почему балансовые отчеты важны</a:t>
            </a:r>
            <a:r>
              <a:rPr lang="en-US" dirty="0" smtClean="0"/>
              <a:t>?</a:t>
            </a:r>
          </a:p>
          <a:p>
            <a:pPr marL="0">
              <a:spcAft>
                <a:spcPts val="1200"/>
              </a:spcAft>
            </a:pPr>
            <a:r>
              <a:rPr lang="ru-RU" dirty="0" smtClean="0"/>
              <a:t>Анализ балансового отчета в рамках надзорной деятельности МВФ</a:t>
            </a:r>
            <a:endParaRPr lang="en-US" dirty="0" smtClean="0"/>
          </a:p>
          <a:p>
            <a:pPr marL="0">
              <a:spcAft>
                <a:spcPts val="1200"/>
              </a:spcAft>
            </a:pPr>
            <a:r>
              <a:rPr lang="ru-RU" dirty="0" smtClean="0"/>
              <a:t>Источники данных и пробелы в данных для анализа балансового отчета</a:t>
            </a:r>
            <a:endParaRPr lang="en-US" dirty="0" smtClean="0"/>
          </a:p>
          <a:p>
            <a:pPr marL="0">
              <a:spcAft>
                <a:spcPts val="1200"/>
              </a:spcAft>
            </a:pPr>
            <a:r>
              <a:rPr lang="ru-RU" dirty="0" smtClean="0"/>
              <a:t>Будущие шаги</a:t>
            </a:r>
            <a:endParaRPr lang="en-US" dirty="0" smtClean="0"/>
          </a:p>
          <a:p>
            <a:pPr marL="0">
              <a:spcAft>
                <a:spcPts val="1200"/>
              </a:spcAft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38862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SzPct val="100000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Будущие шаги </a:t>
            </a:r>
            <a:r>
              <a:rPr lang="en-US" dirty="0" smtClean="0"/>
              <a:t>(2/2)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4800600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ru-RU" sz="2300" dirty="0" smtClean="0"/>
              <a:t>Доработать БП для анализа связей в каждом секторе </a:t>
            </a:r>
            <a:r>
              <a:rPr lang="en-US" sz="2300" dirty="0" smtClean="0"/>
              <a:t>(</a:t>
            </a:r>
            <a:r>
              <a:rPr lang="ru-RU" sz="2300" dirty="0" smtClean="0"/>
              <a:t>например</a:t>
            </a:r>
            <a:r>
              <a:rPr lang="en-US" sz="2300" dirty="0" smtClean="0"/>
              <a:t>, </a:t>
            </a:r>
            <a:r>
              <a:rPr lang="ru-RU" sz="2300" dirty="0" smtClean="0"/>
              <a:t>в финансовом секторе</a:t>
            </a:r>
            <a:r>
              <a:rPr lang="en-US" sz="2300" dirty="0" smtClean="0"/>
              <a:t>—</a:t>
            </a:r>
            <a:r>
              <a:rPr lang="ru-RU" sz="2300" dirty="0" smtClean="0"/>
              <a:t>анализ связей между банками и небанковскими финансовыми организациями</a:t>
            </a:r>
            <a:r>
              <a:rPr lang="en-US" sz="2300" dirty="0" smtClean="0"/>
              <a:t>)</a:t>
            </a:r>
          </a:p>
          <a:p>
            <a:pPr>
              <a:spcBef>
                <a:spcPts val="3000"/>
              </a:spcBef>
            </a:pPr>
            <a:endParaRPr lang="en-US" sz="1800" dirty="0" smtClean="0"/>
          </a:p>
          <a:p>
            <a:pPr>
              <a:spcBef>
                <a:spcPts val="1800"/>
              </a:spcBef>
            </a:pPr>
            <a:r>
              <a:rPr lang="ru-RU" sz="2300" dirty="0" smtClean="0"/>
              <a:t>Создание анализа Глобальных финансовых потоков (ГФП), чтобы показать побочные каналы между национальными балансовыми отчетами</a:t>
            </a:r>
            <a:endParaRPr lang="en-US" sz="2300" dirty="0" smtClean="0"/>
          </a:p>
          <a:p>
            <a:pPr lvl="1">
              <a:spcBef>
                <a:spcPts val="1800"/>
              </a:spcBef>
            </a:pPr>
            <a:r>
              <a:rPr lang="ru-RU" sz="1800" dirty="0" smtClean="0"/>
              <a:t>дополнительные данные необходимы для построения полной матрицы ГФП</a:t>
            </a:r>
            <a:endParaRPr lang="en-US" sz="1800" dirty="0" smtClean="0"/>
          </a:p>
          <a:p>
            <a:pPr lvl="1">
              <a:spcBef>
                <a:spcPts val="1800"/>
              </a:spcBef>
            </a:pPr>
            <a:r>
              <a:rPr lang="ru-RU" sz="1800" dirty="0" smtClean="0"/>
              <a:t>частичная</a:t>
            </a:r>
            <a:r>
              <a:rPr lang="en-US" sz="1800" dirty="0" smtClean="0"/>
              <a:t> </a:t>
            </a:r>
            <a:r>
              <a:rPr lang="ru-RU" sz="1800" dirty="0" smtClean="0"/>
              <a:t>матрица ГФТ также подходит для анализа финансовых последствий</a:t>
            </a:r>
            <a:r>
              <a:rPr lang="en-US" sz="1800" dirty="0" smtClean="0"/>
              <a:t> (</a:t>
            </a:r>
            <a:r>
              <a:rPr lang="ru-RU" sz="1800" dirty="0" smtClean="0"/>
              <a:t>например, МИП</a:t>
            </a:r>
            <a:r>
              <a:rPr lang="en-US" sz="1800" dirty="0" smtClean="0"/>
              <a:t>, </a:t>
            </a:r>
            <a:r>
              <a:rPr lang="ru-RU" sz="1800" dirty="0" smtClean="0"/>
              <a:t>международная банковская статистика и </a:t>
            </a:r>
            <a:r>
              <a:rPr lang="ru-RU" sz="1800" smtClean="0"/>
              <a:t>данные </a:t>
            </a:r>
            <a:r>
              <a:rPr lang="ru-RU" sz="1800" smtClean="0"/>
              <a:t>СОПИ </a:t>
            </a:r>
            <a:r>
              <a:rPr lang="ru-RU" sz="1800" dirty="0" smtClean="0"/>
              <a:t>предусматривают для страны двусторонние финансовые связи</a:t>
            </a:r>
            <a:r>
              <a:rPr lang="en-US" sz="1800" dirty="0" smtClean="0"/>
              <a:t>)</a:t>
            </a:r>
          </a:p>
          <a:p>
            <a:pPr lvl="1">
              <a:spcBef>
                <a:spcPts val="1200"/>
              </a:spcBef>
              <a:buNone/>
            </a:pPr>
            <a:endParaRPr lang="en-US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ru-RU" dirty="0" smtClean="0"/>
              <a:t>Почему балансовые отчеты важны</a:t>
            </a:r>
            <a:r>
              <a:rPr lang="en-US" dirty="0" smtClean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724400"/>
          </a:xfrm>
        </p:spPr>
        <p:txBody>
          <a:bodyPr/>
          <a:lstStyle/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«Анализ национального балансового отчета, благодаря которому выявляются слабые места по всем секторам по отдельности и вместе</a:t>
            </a:r>
            <a:r>
              <a:rPr lang="en-US" sz="2800" dirty="0" smtClean="0"/>
              <a:t>, </a:t>
            </a:r>
            <a:r>
              <a:rPr lang="ru-RU" sz="2800" dirty="0" smtClean="0"/>
              <a:t>может помочь предупредить глобальный финансовый кризис»</a:t>
            </a:r>
            <a:r>
              <a:rPr lang="en-US" sz="2800" dirty="0" smtClean="0"/>
              <a:t>. </a:t>
            </a:r>
          </a:p>
          <a:p>
            <a:pPr lvl="2">
              <a:buNone/>
            </a:pPr>
            <a:endParaRPr lang="en-US" sz="1700" dirty="0" smtClean="0"/>
          </a:p>
          <a:p>
            <a:pPr lvl="2" indent="0">
              <a:buNone/>
            </a:pPr>
            <a:r>
              <a:rPr lang="ru-RU" sz="1700" dirty="0" smtClean="0"/>
              <a:t>Сэр Пол </a:t>
            </a:r>
            <a:r>
              <a:rPr lang="ru-RU" sz="1700" dirty="0" err="1" smtClean="0"/>
              <a:t>Такер</a:t>
            </a:r>
            <a:r>
              <a:rPr lang="en-US" sz="1700" dirty="0" smtClean="0"/>
              <a:t>, </a:t>
            </a:r>
            <a:r>
              <a:rPr lang="ru-RU" sz="1700" dirty="0" smtClean="0"/>
              <a:t>бывший заместитель управляющего Банка Англии</a:t>
            </a:r>
            <a:r>
              <a:rPr lang="en-US" sz="1700" dirty="0" smtClean="0"/>
              <a:t>, </a:t>
            </a:r>
            <a:r>
              <a:rPr lang="ru-RU" sz="1700" dirty="0" smtClean="0"/>
              <a:t>из доклада по внешнему исследованию рисков и последствий в рамках трехлетнего обзора деятельности по надзору (ТОДН) </a:t>
            </a:r>
            <a:r>
              <a:rPr lang="en-US" sz="1700" dirty="0" smtClean="0"/>
              <a:t>2014 </a:t>
            </a:r>
            <a:r>
              <a:rPr lang="ru-RU" sz="1700" dirty="0" smtClean="0"/>
              <a:t>года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5400" cy="10668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Анализ балансового отчета в рамках надзорной деятельности МВФ </a:t>
            </a:r>
            <a:r>
              <a:rPr lang="en-US" dirty="0" smtClean="0"/>
              <a:t>(1/10)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876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dirty="0" smtClean="0"/>
              <a:t>Финансово-экономический надзор</a:t>
            </a:r>
            <a:r>
              <a:rPr lang="en-US" dirty="0" smtClean="0"/>
              <a:t>: </a:t>
            </a:r>
            <a:r>
              <a:rPr lang="ru-RU" dirty="0" smtClean="0"/>
              <a:t>одна из важнейших ролей МВФ</a:t>
            </a:r>
            <a:r>
              <a:rPr lang="en-US" dirty="0" smtClean="0"/>
              <a:t>; </a:t>
            </a:r>
            <a:r>
              <a:rPr lang="ru-RU" dirty="0" smtClean="0"/>
              <a:t>фокусируется на выявлении рисков и стратегий по их снижению</a:t>
            </a:r>
            <a:endParaRPr lang="en-US" dirty="0" smtClean="0"/>
          </a:p>
          <a:p>
            <a:pPr>
              <a:spcBef>
                <a:spcPts val="600"/>
              </a:spcBef>
              <a:buNone/>
            </a:pPr>
            <a:endParaRPr lang="en-US" sz="1000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Сохранение актуальности надзора</a:t>
            </a:r>
            <a:r>
              <a:rPr lang="en-US" dirty="0" smtClean="0"/>
              <a:t>: </a:t>
            </a:r>
            <a:r>
              <a:rPr lang="ru-RU" dirty="0" smtClean="0"/>
              <a:t>трехлетние обзоры деятельности по надзору (ТОДН), самый последний завершен в сентябре </a:t>
            </a:r>
            <a:r>
              <a:rPr lang="en-US" dirty="0" smtClean="0"/>
              <a:t>2014</a:t>
            </a:r>
            <a:r>
              <a:rPr lang="ru-RU" dirty="0" smtClean="0"/>
              <a:t> года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</a:pPr>
            <a:endParaRPr lang="en-US" sz="1000" dirty="0" smtClean="0"/>
          </a:p>
          <a:p>
            <a:pPr>
              <a:spcBef>
                <a:spcPts val="600"/>
              </a:spcBef>
            </a:pPr>
            <a:r>
              <a:rPr lang="ru-RU" dirty="0" smtClean="0"/>
              <a:t>Приоритеты ТОДН на </a:t>
            </a:r>
            <a:r>
              <a:rPr lang="en-US" dirty="0" smtClean="0"/>
              <a:t>2014 </a:t>
            </a:r>
            <a:r>
              <a:rPr lang="ru-RU" dirty="0" smtClean="0"/>
              <a:t>год</a:t>
            </a:r>
            <a:r>
              <a:rPr lang="en-US" dirty="0" smtClean="0"/>
              <a:t>:</a:t>
            </a:r>
          </a:p>
          <a:p>
            <a:pPr lvl="1"/>
            <a:r>
              <a:rPr lang="ru-RU" sz="2100" dirty="0" smtClean="0"/>
              <a:t>Углубленный анализ рисков и последствий</a:t>
            </a:r>
            <a:endParaRPr lang="en-US" sz="2100" dirty="0" smtClean="0"/>
          </a:p>
          <a:p>
            <a:pPr lvl="1"/>
            <a:r>
              <a:rPr lang="ru-RU" sz="2100" dirty="0" smtClean="0"/>
              <a:t>Повышенное внимание к национальным балансовым отчетам и трансграничным позициям</a:t>
            </a:r>
            <a:endParaRPr lang="en-US" sz="2100" dirty="0" smtClean="0"/>
          </a:p>
          <a:p>
            <a:pPr lvl="1"/>
            <a:r>
              <a:rPr lang="ru-RU" sz="2100" dirty="0" smtClean="0"/>
              <a:t>Дальнейшая разработка балансового подхода (БП) на основе структурированных национальных и внешних балансовых отчетов</a:t>
            </a:r>
            <a:r>
              <a:rPr lang="en-US" sz="2100" dirty="0" smtClean="0"/>
              <a:t> </a:t>
            </a:r>
          </a:p>
          <a:p>
            <a:pPr lvl="1"/>
            <a:endParaRPr lang="en-US" sz="24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Анализ балансового отчета в рамках надзорной деятельности МВФ </a:t>
            </a:r>
            <a:r>
              <a:rPr lang="en-US" dirty="0" smtClean="0"/>
              <a:t>(2/10)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382000" cy="4724400"/>
          </a:xfrm>
        </p:spPr>
        <p:txBody>
          <a:bodyPr/>
          <a:lstStyle/>
          <a:p>
            <a:r>
              <a:rPr lang="ru-RU" sz="2800" dirty="0" smtClean="0"/>
              <a:t>Ключевая рекомендация ТОДН </a:t>
            </a:r>
            <a:r>
              <a:rPr lang="en-US" sz="2800" dirty="0" smtClean="0"/>
              <a:t>2014 </a:t>
            </a:r>
            <a:r>
              <a:rPr lang="ru-RU" sz="2800" dirty="0" smtClean="0"/>
              <a:t>года</a:t>
            </a:r>
            <a:r>
              <a:rPr lang="en-US" sz="2800" dirty="0" smtClean="0"/>
              <a:t>: </a:t>
            </a:r>
            <a:r>
              <a:rPr lang="ru-RU" sz="2800" dirty="0" smtClean="0"/>
              <a:t>усилить анализ национальных балансовых отчетов</a:t>
            </a:r>
            <a:endParaRPr lang="en-US" sz="2800" dirty="0" smtClean="0"/>
          </a:p>
          <a:p>
            <a:endParaRPr lang="en-US" sz="2800" dirty="0" smtClean="0"/>
          </a:p>
          <a:p>
            <a:pPr marL="342900" lvl="1" indent="-342900">
              <a:lnSpc>
                <a:spcPts val="2500"/>
              </a:lnSpc>
              <a:spcBef>
                <a:spcPts val="1000"/>
              </a:spcBef>
              <a:buSzPct val="120000"/>
              <a:buNone/>
            </a:pPr>
            <a:r>
              <a:rPr lang="ru-RU" sz="2000" i="1" dirty="0" smtClean="0"/>
              <a:t>«Фонд тщательно проверил свою надзорную деятельность так, чтобы она больше опиралась на оценки рисков и лучше отражала глобальные взаимосвязи</a:t>
            </a:r>
            <a:r>
              <a:rPr lang="en-US" sz="2000" i="1" dirty="0" smtClean="0"/>
              <a:t>… </a:t>
            </a:r>
            <a:r>
              <a:rPr lang="ru-RU" sz="2000" i="1" dirty="0" smtClean="0"/>
              <a:t>На сегодняшний день цель заключается в том, чтобы такая работа проводилась и на следующем уровне, более фокусируясь на том, как риски распространяются по странам и как, в свою очередь, последствия могут распространяться на сектора».</a:t>
            </a:r>
            <a:endParaRPr lang="en-US" sz="2000" i="1" dirty="0" smtClean="0"/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Анализ балансового отчета в рамках надзорной деятельности МВФ </a:t>
            </a:r>
            <a:r>
              <a:rPr lang="en-US" dirty="0" smtClean="0"/>
              <a:t>(3/10)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Зачем разрабатывать анализ балансовых отчетов</a:t>
            </a:r>
            <a:r>
              <a:rPr lang="en-US" sz="2400" dirty="0" smtClean="0"/>
              <a:t>?  </a:t>
            </a:r>
          </a:p>
          <a:p>
            <a:r>
              <a:rPr lang="ru-RU" sz="2100" dirty="0" smtClean="0"/>
              <a:t>ТОДН предлагает расширить анализ балансовых отчетов в рамках надзорной деятельности для</a:t>
            </a:r>
            <a:r>
              <a:rPr lang="en-US" sz="2100" dirty="0" smtClean="0"/>
              <a:t>:</a:t>
            </a:r>
          </a:p>
          <a:p>
            <a:pPr lvl="1"/>
            <a:r>
              <a:rPr lang="ru-RU" sz="1500" dirty="0" smtClean="0"/>
              <a:t>Показателей уязвимости балансовых отчетов</a:t>
            </a:r>
            <a:r>
              <a:rPr lang="en-US" sz="1500" dirty="0" smtClean="0"/>
              <a:t> (</a:t>
            </a:r>
            <a:r>
              <a:rPr lang="ru-RU" sz="1500" dirty="0" smtClean="0"/>
              <a:t>т.е.</a:t>
            </a:r>
            <a:r>
              <a:rPr lang="en-US" sz="1500" dirty="0" smtClean="0"/>
              <a:t> </a:t>
            </a:r>
            <a:r>
              <a:rPr lang="ru-RU" sz="1500" dirty="0" smtClean="0"/>
              <a:t>несоответствия иностранных валют</a:t>
            </a:r>
            <a:r>
              <a:rPr lang="en-US" sz="1500" dirty="0" smtClean="0"/>
              <a:t>)</a:t>
            </a:r>
          </a:p>
          <a:p>
            <a:pPr lvl="1"/>
            <a:r>
              <a:rPr lang="ru-RU" sz="1500" dirty="0" smtClean="0"/>
              <a:t>Сценарного анализа, отслеживающего распространение шоков по секторам</a:t>
            </a:r>
            <a:endParaRPr lang="en-US" sz="1500" dirty="0" smtClean="0"/>
          </a:p>
          <a:p>
            <a:pPr lvl="1"/>
            <a:r>
              <a:rPr lang="ru-RU" sz="1500" dirty="0" smtClean="0"/>
              <a:t>Оценки согласованности перспективы роста и условия балансового отчета</a:t>
            </a:r>
            <a:endParaRPr lang="en-US" sz="1500" dirty="0" smtClean="0"/>
          </a:p>
          <a:p>
            <a:r>
              <a:rPr lang="ru-RU" sz="2100" dirty="0" smtClean="0"/>
              <a:t>Оптимизация данных, используя</a:t>
            </a:r>
            <a:r>
              <a:rPr lang="en-US" sz="2100" dirty="0" smtClean="0"/>
              <a:t> </a:t>
            </a:r>
            <a:r>
              <a:rPr lang="ru-RU" sz="2100" dirty="0" smtClean="0"/>
              <a:t>матрицу БП в качестве надзорного инструмента</a:t>
            </a:r>
            <a:endParaRPr lang="en-US" sz="2100" dirty="0" smtClean="0"/>
          </a:p>
          <a:p>
            <a:pPr lvl="1"/>
            <a:r>
              <a:rPr lang="ru-RU" sz="1500" dirty="0" smtClean="0"/>
              <a:t>Начать с </a:t>
            </a:r>
            <a:r>
              <a:rPr lang="ru-RU" sz="1500" dirty="0" err="1" smtClean="0"/>
              <a:t>дезагрегирования</a:t>
            </a:r>
            <a:r>
              <a:rPr lang="ru-RU" sz="1500" dirty="0" smtClean="0"/>
              <a:t> основного сектора при помощи данных МВФ, и расширить</a:t>
            </a:r>
            <a:endParaRPr lang="en-US" sz="1500" dirty="0" smtClean="0"/>
          </a:p>
          <a:p>
            <a:r>
              <a:rPr lang="ru-RU" sz="2100" dirty="0" smtClean="0"/>
              <a:t>Предусматривает анализ связей по секторам, не только по одному сектору за раз</a:t>
            </a:r>
            <a:endParaRPr lang="en-US" sz="2400" dirty="0" smtClean="0"/>
          </a:p>
          <a:p>
            <a:pPr marL="274320" indent="-274320">
              <a:spcBef>
                <a:spcPct val="20000"/>
              </a:spcBef>
              <a:buClr>
                <a:schemeClr val="accent1"/>
              </a:buClr>
              <a:buSzPct val="85000"/>
            </a:pPr>
            <a:endParaRPr lang="en-US" sz="2000" dirty="0" smtClean="0"/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Анализ балансового отчета в рамках надзорной деятельности МВФ </a:t>
            </a:r>
            <a:r>
              <a:rPr lang="en-US" dirty="0" smtClean="0"/>
              <a:t>(4/10)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4800600"/>
          </a:xfrm>
        </p:spPr>
        <p:txBody>
          <a:bodyPr/>
          <a:lstStyle/>
          <a:p>
            <a:r>
              <a:rPr lang="ru-RU" sz="2800" dirty="0" smtClean="0"/>
              <a:t>Применение МВФ в надзоре развивающихся со временем балансовых отчетов</a:t>
            </a:r>
            <a:r>
              <a:rPr lang="en-US" sz="2800" dirty="0" smtClean="0"/>
              <a:t>:</a:t>
            </a:r>
          </a:p>
          <a:p>
            <a:pPr lvl="1"/>
            <a:r>
              <a:rPr lang="ru-RU" sz="2000" dirty="0" smtClean="0"/>
              <a:t>До Азиатского кризиса</a:t>
            </a:r>
            <a:r>
              <a:rPr lang="en-US" sz="2000" dirty="0" smtClean="0"/>
              <a:t>: </a:t>
            </a:r>
            <a:r>
              <a:rPr lang="ru-RU" sz="2000" dirty="0" smtClean="0"/>
              <a:t>балансовые отчеты с фокусом на государственный и внешний долг</a:t>
            </a:r>
            <a:endParaRPr lang="en-US" sz="2000" dirty="0" smtClean="0"/>
          </a:p>
          <a:p>
            <a:pPr lvl="1"/>
            <a:r>
              <a:rPr lang="ru-RU" sz="2000" dirty="0" smtClean="0"/>
              <a:t>Азиатский кризис, приведший к разработке матрицы балансового отчета, охватывающей всю экономику</a:t>
            </a:r>
            <a:r>
              <a:rPr lang="en-US" sz="2000" dirty="0" smtClean="0"/>
              <a:t>—</a:t>
            </a:r>
            <a:r>
              <a:rPr lang="ru-RU" sz="2000" dirty="0" smtClean="0"/>
              <a:t>балансовый подход</a:t>
            </a:r>
            <a:r>
              <a:rPr lang="en-US" sz="2000" dirty="0" smtClean="0"/>
              <a:t> (</a:t>
            </a:r>
            <a:r>
              <a:rPr lang="ru-RU" sz="2000" dirty="0" smtClean="0"/>
              <a:t>БП</a:t>
            </a:r>
            <a:r>
              <a:rPr lang="en-US" sz="2000" dirty="0" smtClean="0"/>
              <a:t>)</a:t>
            </a:r>
          </a:p>
          <a:p>
            <a:pPr lvl="1"/>
            <a:r>
              <a:rPr lang="ru-RU" sz="2000" dirty="0" smtClean="0"/>
              <a:t>Глобальный кризис выделил пробелы в анализе балансового отчета, связанные с </a:t>
            </a:r>
            <a:r>
              <a:rPr lang="en-US" sz="2000" dirty="0" smtClean="0"/>
              <a:t>(</a:t>
            </a:r>
            <a:r>
              <a:rPr lang="en-US" sz="2000" dirty="0" err="1" smtClean="0"/>
              <a:t>i</a:t>
            </a:r>
            <a:r>
              <a:rPr lang="en-US" sz="2000" dirty="0" smtClean="0"/>
              <a:t>) </a:t>
            </a:r>
            <a:r>
              <a:rPr lang="ru-RU" sz="2000" dirty="0" smtClean="0"/>
              <a:t>повышенной финансовой сложностью и </a:t>
            </a:r>
            <a:r>
              <a:rPr lang="en-US" sz="2000" dirty="0" smtClean="0"/>
              <a:t>(ii) </a:t>
            </a:r>
            <a:r>
              <a:rPr lang="ru-RU" sz="2000" dirty="0" smtClean="0"/>
              <a:t>несоответствующим надзором за трансграничными связями между балансовыми отчетами</a:t>
            </a:r>
            <a:endParaRPr lang="en-US" sz="2000" dirty="0" smtClean="0"/>
          </a:p>
          <a:p>
            <a:pPr lvl="1"/>
            <a:endParaRPr lang="en-US" dirty="0" smtClean="0"/>
          </a:p>
          <a:p>
            <a:r>
              <a:rPr lang="ru-RU" sz="2800" dirty="0" smtClean="0"/>
              <a:t>Фокус БП</a:t>
            </a:r>
            <a:r>
              <a:rPr lang="en-US" sz="2800" dirty="0" smtClean="0"/>
              <a:t>:</a:t>
            </a:r>
          </a:p>
          <a:p>
            <a:pPr lvl="1"/>
            <a:r>
              <a:rPr lang="ru-RU" sz="2100" dirty="0" smtClean="0"/>
              <a:t>Запасы активов и пассивов</a:t>
            </a:r>
            <a:endParaRPr lang="en-US" sz="2100" dirty="0" smtClean="0"/>
          </a:p>
          <a:p>
            <a:pPr lvl="1"/>
            <a:r>
              <a:rPr lang="ru-RU" sz="2100" dirty="0" smtClean="0"/>
              <a:t>Система взаимосвязанных балансовых отчетов по секторам</a:t>
            </a:r>
            <a:endParaRPr lang="en-US" sz="2100" dirty="0" smtClean="0"/>
          </a:p>
          <a:p>
            <a:pPr lvl="1"/>
            <a:endParaRPr lang="en-US" dirty="0" smtClean="0"/>
          </a:p>
          <a:p>
            <a:pPr>
              <a:spcBef>
                <a:spcPts val="3000"/>
              </a:spcBef>
            </a:pPr>
            <a:endParaRPr lang="en-US" dirty="0" smtClean="0"/>
          </a:p>
          <a:p>
            <a:pPr>
              <a:buNone/>
            </a:pPr>
            <a:endParaRPr lang="en-US" sz="2800" dirty="0" smtClean="0"/>
          </a:p>
          <a:p>
            <a:endParaRPr lang="en-US" sz="2000" dirty="0" smtClean="0"/>
          </a:p>
          <a:p>
            <a:pPr>
              <a:buNone/>
            </a:pPr>
            <a:endParaRPr lang="en-US" sz="1400" dirty="0" smtClean="0"/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400097"/>
              </a:buClr>
              <a:buSzPct val="100000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8603" y="0"/>
          <a:ext cx="8839197" cy="6612956"/>
        </p:xfrm>
        <a:graphic>
          <a:graphicData uri="http://schemas.openxmlformats.org/drawingml/2006/table">
            <a:tbl>
              <a:tblPr/>
              <a:tblGrid>
                <a:gridCol w="362867"/>
                <a:gridCol w="68038"/>
                <a:gridCol w="85044"/>
                <a:gridCol w="1417445"/>
                <a:gridCol w="680375"/>
                <a:gridCol w="680375"/>
                <a:gridCol w="680375"/>
                <a:gridCol w="680375"/>
                <a:gridCol w="680375"/>
                <a:gridCol w="680375"/>
                <a:gridCol w="680375"/>
                <a:gridCol w="680375"/>
                <a:gridCol w="680375"/>
                <a:gridCol w="680375"/>
                <a:gridCol w="102053"/>
              </a:tblGrid>
              <a:tr h="232473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(</a:t>
                      </a:r>
                      <a:r>
                        <a:rPr lang="ru-RU" sz="16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Пример </a:t>
                      </a:r>
                      <a:r>
                        <a:rPr lang="en-US" sz="16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1: </a:t>
                      </a:r>
                      <a:r>
                        <a:rPr lang="ru-RU" sz="16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шок со стороны</a:t>
                      </a:r>
                      <a:r>
                        <a:rPr lang="ru-RU" sz="1600" b="1" i="0" u="none" strike="noStrike" baseline="0" dirty="0" smtClean="0">
                          <a:solidFill>
                            <a:srgbClr val="1F497D"/>
                          </a:solidFill>
                          <a:latin typeface="Calibri"/>
                        </a:rPr>
                        <a:t> иностранной валюты</a:t>
                      </a:r>
                      <a:r>
                        <a:rPr lang="en-US" sz="1600" b="1" i="0" u="none" strike="noStrike" baseline="0" dirty="0" smtClean="0">
                          <a:solidFill>
                            <a:srgbClr val="1F497D"/>
                          </a:solidFill>
                          <a:latin typeface="Calibri"/>
                        </a:rPr>
                        <a:t>-</a:t>
                      </a:r>
                      <a:r>
                        <a:rPr lang="ru-RU" sz="1600" b="1" i="0" u="none" strike="noStrike" baseline="0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предприятия занимают в иностранной валюте</a:t>
                      </a:r>
                      <a:r>
                        <a:rPr lang="en-US" sz="16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78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70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70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3962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Фин.сектор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6664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Финансовый 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4007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6" name="Rectangle 45"/>
          <p:cNvSpPr/>
          <p:nvPr/>
        </p:nvSpPr>
        <p:spPr>
          <a:xfrm>
            <a:off x="5715000" y="5334000"/>
            <a:ext cx="533400" cy="914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581400" y="4038600"/>
            <a:ext cx="533400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638800" y="2819400"/>
            <a:ext cx="609600" cy="914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"/>
          <p:cNvSpPr txBox="1"/>
          <p:nvPr/>
        </p:nvSpPr>
        <p:spPr>
          <a:xfrm rot="16200000">
            <a:off x="-2568635" y="3635436"/>
            <a:ext cx="6019784" cy="272912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Эмитент пассива </a:t>
            </a:r>
            <a:r>
              <a:rPr lang="en-US" sz="1200" b="1" baseline="0" dirty="0" smtClean="0"/>
              <a:t>(</a:t>
            </a:r>
            <a:r>
              <a:rPr lang="ru-RU" sz="1200" b="1" baseline="0" dirty="0" smtClean="0"/>
              <a:t>Дебиторский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sp>
        <p:nvSpPr>
          <p:cNvPr id="21" name="TextBox 2"/>
          <p:cNvSpPr txBox="1"/>
          <p:nvPr/>
        </p:nvSpPr>
        <p:spPr>
          <a:xfrm>
            <a:off x="304800" y="304800"/>
            <a:ext cx="8686800" cy="304800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Держатель пассива </a:t>
            </a:r>
            <a:r>
              <a:rPr lang="en-US" sz="1200" b="1" baseline="0" dirty="0" smtClean="0"/>
              <a:t>(</a:t>
            </a:r>
            <a:r>
              <a:rPr lang="ru-RU" sz="1200" b="1" baseline="0" dirty="0" smtClean="0"/>
              <a:t>кредиторский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019800" y="5410200"/>
            <a:ext cx="0" cy="68580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962400" y="4648200"/>
            <a:ext cx="1752601" cy="7620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6"/>
          <p:cNvSpPr txBox="1"/>
          <p:nvPr/>
        </p:nvSpPr>
        <p:spPr>
          <a:xfrm>
            <a:off x="3505200" y="4191000"/>
            <a:ext cx="685800" cy="4572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dirty="0" smtClean="0"/>
              <a:t>Рост неработающих кредитов</a:t>
            </a:r>
            <a:endParaRPr lang="en-US" sz="800" b="1" dirty="0"/>
          </a:p>
        </p:txBody>
      </p:sp>
      <p:sp>
        <p:nvSpPr>
          <p:cNvPr id="31" name="TextBox 38"/>
          <p:cNvSpPr txBox="1"/>
          <p:nvPr/>
        </p:nvSpPr>
        <p:spPr>
          <a:xfrm>
            <a:off x="4191000" y="5486400"/>
            <a:ext cx="1089025" cy="6096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00" b="1" dirty="0" smtClean="0"/>
              <a:t>Обесценивание местной валюты</a:t>
            </a:r>
            <a:endParaRPr lang="en-US" sz="1000" b="1" dirty="0"/>
          </a:p>
        </p:txBody>
      </p:sp>
      <p:cxnSp>
        <p:nvCxnSpPr>
          <p:cNvPr id="32" name="Straight Arrow Connector 31"/>
          <p:cNvCxnSpPr>
            <a:endCxn id="46" idx="1"/>
          </p:cNvCxnSpPr>
          <p:nvPr/>
        </p:nvCxnSpPr>
        <p:spPr>
          <a:xfrm>
            <a:off x="5105400" y="5791200"/>
            <a:ext cx="609600" cy="0"/>
          </a:xfrm>
          <a:prstGeom prst="straightConnector1">
            <a:avLst/>
          </a:prstGeom>
          <a:ln w="38100" cmpd="tri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16200000">
            <a:off x="5600699" y="5524501"/>
            <a:ext cx="838200" cy="457197"/>
          </a:xfrm>
          <a:prstGeom prst="ellipse">
            <a:avLst/>
          </a:prstGeom>
          <a:solidFill>
            <a:schemeClr val="accent3">
              <a:lumMod val="60000"/>
              <a:lumOff val="40000"/>
              <a:alpha val="29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800" b="0">
              <a:solidFill>
                <a:sysClr val="windowText" lastClr="000000"/>
              </a:solidFill>
            </a:endParaRPr>
          </a:p>
        </p:txBody>
      </p:sp>
      <p:sp>
        <p:nvSpPr>
          <p:cNvPr id="53" name="TextBox 44"/>
          <p:cNvSpPr txBox="1"/>
          <p:nvPr/>
        </p:nvSpPr>
        <p:spPr>
          <a:xfrm rot="19954755">
            <a:off x="4154556" y="3422839"/>
            <a:ext cx="1568326" cy="41026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050" b="1" dirty="0" smtClean="0"/>
              <a:t>Сокращение кредитования</a:t>
            </a:r>
            <a:endParaRPr lang="en-US" sz="105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114800" y="3200400"/>
            <a:ext cx="1676400" cy="9144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1459896">
            <a:off x="4177210" y="4744277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Банкротство предприятий</a:t>
            </a:r>
            <a:endParaRPr lang="en-U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29" grpId="0" animBg="1"/>
      <p:bldP spid="26" grpId="0"/>
      <p:bldP spid="31" grpId="0"/>
      <p:bldP spid="33" grpId="0" animBg="1"/>
      <p:bldP spid="53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8600" y="-4"/>
          <a:ext cx="8763003" cy="6752618"/>
        </p:xfrm>
        <a:graphic>
          <a:graphicData uri="http://schemas.openxmlformats.org/drawingml/2006/table">
            <a:tbl>
              <a:tblPr/>
              <a:tblGrid>
                <a:gridCol w="359739"/>
                <a:gridCol w="67451"/>
                <a:gridCol w="84311"/>
                <a:gridCol w="1405226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674510"/>
                <a:gridCol w="101176"/>
              </a:tblGrid>
              <a:tr h="37420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(</a:t>
                      </a:r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Пример 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2: </a:t>
                      </a:r>
                      <a:r>
                        <a:rPr lang="ru-RU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шок ликвидности</a:t>
                      </a:r>
                      <a:r>
                        <a:rPr lang="en-US" sz="2400" b="1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)</a:t>
                      </a:r>
                      <a:endParaRPr lang="en-US" sz="2400" b="1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42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  <a:endParaRPr lang="en-US" sz="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5404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5404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795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151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Фин.сектор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151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Правительство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95B3D7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E6B9B8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Финансовый сектор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5919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вкл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Центр. Банк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A5A5A5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Прочие нефинансовые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сектора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F79646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Внешний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95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ДС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DnDiag">
                      <a:fgClr>
                        <a:srgbClr val="75923C"/>
                      </a:fgClr>
                      <a:bgClr>
                        <a:srgbClr val="D7E4B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9746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794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местной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3950"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 иностранной валюте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6" name="Rectangle 45"/>
          <p:cNvSpPr/>
          <p:nvPr/>
        </p:nvSpPr>
        <p:spPr>
          <a:xfrm>
            <a:off x="5562600" y="5257800"/>
            <a:ext cx="609600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267200" y="5257800"/>
            <a:ext cx="609600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505200" y="4038600"/>
            <a:ext cx="685800" cy="9144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562600" y="2743200"/>
            <a:ext cx="609600" cy="990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"/>
          <p:cNvSpPr txBox="1"/>
          <p:nvPr/>
        </p:nvSpPr>
        <p:spPr>
          <a:xfrm rot="16200000">
            <a:off x="-2568644" y="3635444"/>
            <a:ext cx="6019800" cy="272912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Эмитент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Дебиторский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sp>
        <p:nvSpPr>
          <p:cNvPr id="21" name="TextBox 2"/>
          <p:cNvSpPr txBox="1"/>
          <p:nvPr/>
        </p:nvSpPr>
        <p:spPr>
          <a:xfrm>
            <a:off x="304800" y="457200"/>
            <a:ext cx="8610600" cy="304800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/>
              <a:t>Держатель пассива </a:t>
            </a:r>
            <a:r>
              <a:rPr lang="en-US" sz="1200" b="1" dirty="0" smtClean="0"/>
              <a:t>(</a:t>
            </a:r>
            <a:r>
              <a:rPr lang="ru-RU" sz="1200" b="1" dirty="0" smtClean="0"/>
              <a:t>кредиторский сектор</a:t>
            </a:r>
            <a:r>
              <a:rPr lang="en-US" sz="1200" b="1" baseline="0" dirty="0" smtClean="0"/>
              <a:t>)</a:t>
            </a:r>
            <a:endParaRPr lang="en-US" sz="1200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4038600" y="4876800"/>
            <a:ext cx="685800" cy="5334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6"/>
          <p:cNvSpPr txBox="1"/>
          <p:nvPr/>
        </p:nvSpPr>
        <p:spPr>
          <a:xfrm>
            <a:off x="4191000" y="5334000"/>
            <a:ext cx="685800" cy="6096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00" b="1" dirty="0" smtClean="0"/>
              <a:t>Невозможность пролонгации внешнего долга</a:t>
            </a:r>
            <a:endParaRPr lang="en-US" sz="900" b="1" dirty="0"/>
          </a:p>
        </p:txBody>
      </p:sp>
      <p:sp>
        <p:nvSpPr>
          <p:cNvPr id="31" name="TextBox 38"/>
          <p:cNvSpPr txBox="1"/>
          <p:nvPr/>
        </p:nvSpPr>
        <p:spPr>
          <a:xfrm>
            <a:off x="5486400" y="5410200"/>
            <a:ext cx="762000" cy="53340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00" b="1" dirty="0" smtClean="0"/>
              <a:t>Снижение ликвидности</a:t>
            </a:r>
            <a:endParaRPr lang="en-US" sz="900" b="1" dirty="0"/>
          </a:p>
        </p:txBody>
      </p:sp>
      <p:sp>
        <p:nvSpPr>
          <p:cNvPr id="54" name="TextBox 53"/>
          <p:cNvSpPr txBox="1"/>
          <p:nvPr/>
        </p:nvSpPr>
        <p:spPr>
          <a:xfrm rot="2422801">
            <a:off x="4237642" y="5015576"/>
            <a:ext cx="1082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Распродажа активов</a:t>
            </a:r>
            <a:endParaRPr lang="en-US" sz="900" b="1" dirty="0"/>
          </a:p>
        </p:txBody>
      </p:sp>
      <p:cxnSp>
        <p:nvCxnSpPr>
          <p:cNvPr id="55" name="Straight Arrow Connector 54"/>
          <p:cNvCxnSpPr>
            <a:endCxn id="45" idx="3"/>
          </p:cNvCxnSpPr>
          <p:nvPr/>
        </p:nvCxnSpPr>
        <p:spPr>
          <a:xfrm flipH="1" flipV="1">
            <a:off x="4191000" y="4495800"/>
            <a:ext cx="1447800" cy="838200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945775">
            <a:off x="4106840" y="4478819"/>
            <a:ext cx="19789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 smtClean="0"/>
              <a:t>Невозврат</a:t>
            </a:r>
            <a:r>
              <a:rPr lang="ru-RU" sz="1000" b="1" dirty="0" smtClean="0"/>
              <a:t> кредитов, неисполнение долговых обязательств</a:t>
            </a:r>
            <a:endParaRPr lang="en-US" sz="1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352800" y="4038600"/>
            <a:ext cx="9144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Рост неработающих кредитов</a:t>
            </a:r>
            <a:endParaRPr lang="en-US" sz="1100" b="1" dirty="0" smtClean="0"/>
          </a:p>
          <a:p>
            <a:r>
              <a:rPr lang="ru-RU" sz="1100" b="1" dirty="0" smtClean="0"/>
              <a:t>Потери по активам</a:t>
            </a:r>
            <a:endParaRPr lang="en-US" sz="1100" b="1" dirty="0"/>
          </a:p>
        </p:txBody>
      </p:sp>
      <p:sp>
        <p:nvSpPr>
          <p:cNvPr id="18" name="TextBox 44"/>
          <p:cNvSpPr txBox="1"/>
          <p:nvPr/>
        </p:nvSpPr>
        <p:spPr>
          <a:xfrm rot="19722279">
            <a:off x="4129293" y="3495516"/>
            <a:ext cx="1568326" cy="49509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/>
              <a:t>Сокращение   кредитования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165236" y="3200400"/>
            <a:ext cx="1473564" cy="988551"/>
          </a:xfrm>
          <a:prstGeom prst="straightConnector1">
            <a:avLst/>
          </a:prstGeom>
          <a:ln w="317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3" grpId="0" animBg="1"/>
      <p:bldP spid="45" grpId="0" animBg="1"/>
      <p:bldP spid="17" grpId="0" animBg="1"/>
      <p:bldP spid="26" grpId="0"/>
      <p:bldP spid="31" grpId="0"/>
      <p:bldP spid="54" grpId="0"/>
      <p:bldP spid="56" grpId="0"/>
      <p:bldP spid="58" grpId="0"/>
      <p:bldP spid="18" grpId="0"/>
    </p:bldLst>
  </p:timing>
</p:sld>
</file>

<file path=ppt/theme/theme1.xml><?xml version="1.0" encoding="utf-8"?>
<a:theme xmlns:a="http://schemas.openxmlformats.org/drawingml/2006/main" name="STA_NEW_brand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STA_NEW_brand.potx</Template>
  <TotalTime>10964</TotalTime>
  <Words>1761</Words>
  <Application>Microsoft Office PowerPoint</Application>
  <PresentationFormat>On-screen Show (4:3)</PresentationFormat>
  <Paragraphs>3305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STA_NEW_brand</vt:lpstr>
      <vt:lpstr> Значимость информации, представленной в балансовых отчетах   </vt:lpstr>
      <vt:lpstr>План</vt:lpstr>
      <vt:lpstr>Почему балансовые отчеты важны?</vt:lpstr>
      <vt:lpstr>  Анализ балансового отчета в рамках надзорной деятельности МВФ (1/10) </vt:lpstr>
      <vt:lpstr>  Анализ балансового отчета в рамках надзорной деятельности МВФ (2/10)  </vt:lpstr>
      <vt:lpstr>  Анализ балансового отчета в рамках надзорной деятельности МВФ (3/10) </vt:lpstr>
      <vt:lpstr> Анализ балансового отчета в рамках надзорной деятельности МВФ (4/10)  </vt:lpstr>
      <vt:lpstr>PowerPoint Presentation</vt:lpstr>
      <vt:lpstr>PowerPoint Presentation</vt:lpstr>
      <vt:lpstr>PowerPoint Presentation</vt:lpstr>
      <vt:lpstr>  Анализ балансового отчета в рамках надзорной деятельности МВФ (8/10) </vt:lpstr>
      <vt:lpstr>Анализ балансового отчета в рамках надзорной деятельности МВФ (9/10)</vt:lpstr>
      <vt:lpstr>PowerPoint Presentation</vt:lpstr>
      <vt:lpstr>  Источники данных и пробелы в данных для анализа балансового отчета (1/5)  </vt:lpstr>
      <vt:lpstr>PowerPoint Presentation</vt:lpstr>
      <vt:lpstr>   Источники данных и пробелы в данных для анализа балансового отчета(3/5)  </vt:lpstr>
      <vt:lpstr>   Источники данных и пробелы в данных для анализа балансового отчета (4/5)  </vt:lpstr>
      <vt:lpstr>   Источники данных и пробелы в данных для анализа балансового отчета (5/5)  </vt:lpstr>
      <vt:lpstr>  Будущие шаги (1/2) </vt:lpstr>
      <vt:lpstr>  Будущие шаги (2/2)  </vt:lpstr>
    </vt:vector>
  </TitlesOfParts>
  <Company>International Monetary Fund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Integrated Framework for Financial Positions and Flows on a From-Whom-to-Whom Basis: Concepts, Status, and Prospects</dc:title>
  <dc:creator>kzieschang</dc:creator>
  <cp:lastModifiedBy>Oleksandr Svirchevskyy</cp:lastModifiedBy>
  <cp:revision>728</cp:revision>
  <dcterms:created xsi:type="dcterms:W3CDTF">2012-07-24T21:16:01Z</dcterms:created>
  <dcterms:modified xsi:type="dcterms:W3CDTF">2015-04-30T12:06:57Z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1634184901</vt:i4>
  </property>
  <property fmtid="{D5CDD505-2E9C-101B-9397-08002B2CF9AE}" pid="3" name="_NewReviewCycle">
    <vt:lpwstr/>
  </property>
  <property fmtid="{D5CDD505-2E9C-101B-9397-08002B2CF9AE}" pid="4" name="_EmailSubject">
    <vt:lpwstr>with thanks!</vt:lpwstr>
  </property>
  <property fmtid="{D5CDD505-2E9C-101B-9397-08002B2CF9AE}" pid="5" name="_AuthorEmail">
    <vt:lpwstr>DTanzer@imf.org</vt:lpwstr>
  </property>
  <property fmtid="{D5CDD505-2E9C-101B-9397-08002B2CF9AE}" pid="6" name="_AuthorEmailDisplayName">
    <vt:lpwstr>Tanzer, Deon Florian</vt:lpwstr>
  </property>
  <property fmtid="{D5CDD505-2E9C-101B-9397-08002B2CF9AE}" pid="7" name="_PreviousAdHocReviewCycleID">
    <vt:i4>2086023885</vt:i4>
  </property>
</Properties>
</file>