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2"/>
  </p:notesMasterIdLst>
  <p:sldIdLst>
    <p:sldId id="269" r:id="rId2"/>
    <p:sldId id="256" r:id="rId3"/>
    <p:sldId id="260" r:id="rId4"/>
    <p:sldId id="261" r:id="rId5"/>
    <p:sldId id="263" r:id="rId6"/>
    <p:sldId id="267" r:id="rId7"/>
    <p:sldId id="264" r:id="rId8"/>
    <p:sldId id="266" r:id="rId9"/>
    <p:sldId id="265" r:id="rId10"/>
    <p:sldId id="268" r:id="rId11"/>
  </p:sldIdLst>
  <p:sldSz cx="9144000" cy="6858000" type="screen4x3"/>
  <p:notesSz cx="6797675" cy="9872663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25" autoAdjust="0"/>
  </p:normalViewPr>
  <p:slideViewPr>
    <p:cSldViewPr>
      <p:cViewPr varScale="1">
        <p:scale>
          <a:sx n="110" d="100"/>
          <a:sy n="110" d="100"/>
        </p:scale>
        <p:origin x="-7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2D8FB-3151-4EFD-A942-0DAC473E7BA9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88EAE-7EBC-44AA-8577-25963B8FE6A7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942745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88EAE-7EBC-44AA-8577-25963B8FE6A7}" type="slidenum">
              <a:rPr lang="is-IS" smtClean="0"/>
              <a:t>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651768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9C334-E96C-4C51-9DA9-772D243567B0}" type="slidenum">
              <a:rPr lang="is-IS" smtClean="0"/>
              <a:t>5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000317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CBAC891-A3ED-483F-8C92-B70AE675B608}" type="slidenum">
              <a:rPr lang="en-US" altLang="is-I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is-I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8188"/>
            <a:ext cx="4940300" cy="3705225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357" y="4691230"/>
            <a:ext cx="4984962" cy="444269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63" tIns="46582" rIns="93163" bIns="46582"/>
          <a:lstStyle/>
          <a:p>
            <a:endParaRPr lang="en-GB" altLang="is-I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5E9036-D07F-4A55-8940-4D6DCA31844F}" type="datetimeFigureOut">
              <a:rPr lang="is-IS" smtClean="0"/>
              <a:t>1.5.2015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030333-582D-4087-B7C7-94B002ADC21D}" type="slidenum">
              <a:rPr lang="is-IS" smtClean="0"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704856" cy="12961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МСФООС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практическое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использование для составления бюджета и преимущества получения данных СГФ и финансовых показателей из бюджетной системы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056784" cy="648071"/>
          </a:xfrm>
          <a:solidFill>
            <a:schemeClr val="accent1"/>
          </a:solidFill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</a:rPr>
              <a:t>МСФООС </a:t>
            </a:r>
            <a:r>
              <a:rPr lang="ru-RU" sz="3200" dirty="0" smtClean="0">
                <a:solidFill>
                  <a:schemeClr val="bg1"/>
                </a:solidFill>
              </a:rPr>
              <a:t>против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СГФ</a:t>
            </a:r>
            <a:endParaRPr lang="is-I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9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7920880" cy="360040"/>
          </a:xfrm>
          <a:solidFill>
            <a:schemeClr val="accent1"/>
          </a:solidFill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</a:rPr>
              <a:t>Практика отчетности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4365104"/>
            <a:ext cx="6120679" cy="830997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Годовые отчеты Министров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40396"/>
            <a:ext cx="2160240" cy="2862322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5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Ежемесячный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прибылях и убытках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Центральные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управления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Кассовый метод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240396"/>
            <a:ext cx="2160240" cy="2862322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Ежеквартальный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прибылях и убытках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управление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начисления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84168" y="1240395"/>
            <a:ext cx="2160240" cy="2862322"/>
          </a:xfrm>
          <a:prstGeom prst="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50000">
                <a:schemeClr val="bg2">
                  <a:lumMod val="75000"/>
                </a:schemeClr>
              </a:gs>
              <a:gs pos="100000">
                <a:schemeClr val="bg2">
                  <a:lumMod val="90000"/>
                </a:schemeClr>
              </a:gs>
            </a:gsLst>
            <a:lin ang="5400000" scaled="0"/>
          </a:gra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</a:t>
            </a:r>
            <a:endParaRPr lang="is-I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прибылях и убытках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управление Государственный сектор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начисления</a:t>
            </a:r>
            <a:endParaRPr lang="is-I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42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124744"/>
            <a:ext cx="8064896" cy="5328592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Ранее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внимание было сосредоточено на ассигнования следующего года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подробные ассигнования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Фискальная политика была относительно слабой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Новый ЗГФ направлен, по крайней мере, на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-летние политики, касающиеся таких областей, как расходы, доходы и налоги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Внимание сосредоточено не только на БЦОВ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бюджетные центральные органы власти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 и также на ЦОВ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МОВ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местный органы власти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а также на государственный сектор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фискальной политике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ОФП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формировании правительства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ОФП должен быть представлен Альтингу (нац. парламенту) на утверждение</a:t>
            </a:r>
            <a:endParaRPr lang="en-US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Политика основывается на следующих принципах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устойчивое развитие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дальновидность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стабильность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возможности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прогнозирования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открытости</a:t>
            </a:r>
            <a:endParaRPr lang="en-US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Фискальные условия как для ОФП та и для Плана фискальной стратегии (ПФС)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ПФС основывается на ОФП</a:t>
            </a:r>
            <a:endParaRPr lang="en-US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по объему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фискальному балансу и развитию активов и пассивов для государственного управления и государственного сектора</a:t>
            </a:r>
            <a:r>
              <a:rPr lang="en-US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соблюдении принципов</a:t>
            </a:r>
            <a:endParaRPr lang="en-US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ОФП и ПФС должны представляться в соответствии с </a:t>
            </a:r>
            <a:r>
              <a:rPr lang="ru-RU" sz="1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СГФ</a:t>
            </a:r>
            <a:endParaRPr lang="en-US" sz="1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Долгосрочная перспектива и развитие, по крайней мере, каждые три года</a:t>
            </a:r>
            <a:endParaRPr lang="en-US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фискальной стратегии, по крайней мере, на следующие 5 лет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ПФС для центральных органов власти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местных органов власти и государственного сектора 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позднее 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апреля каждого года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для фискальных балансов и позиций балансового отчета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доходов и расходов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экономический тип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т.д.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примерно по 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областям расходов</a:t>
            </a:r>
            <a:endParaRPr lang="en-US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Бюджетный законопроект по БЦОВ на следующий год осенью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Ассигнование средств по статьям расходования 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примерно 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30) 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функциям расходов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примерно 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200)</a:t>
            </a: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прибыли</a:t>
            </a:r>
            <a:endParaRPr lang="en-US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Фискальный совет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 мнение в отношении того, соответствует ли фискальная политика и </a:t>
            </a:r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фискальная стратегия 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принципам</a:t>
            </a:r>
            <a:endParaRPr lang="en-US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spcBef>
                <a:spcPts val="0"/>
              </a:spcBef>
              <a:buClrTx/>
              <a:buFont typeface="Times New Roman" panose="02020603050405020304" pitchFamily="18" charset="0"/>
              <a:buChar char="−"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Мнения Фискального совета должны быть обнародованы</a:t>
            </a:r>
            <a:endParaRPr lang="en-US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44016"/>
            <a:ext cx="8208912" cy="620688"/>
          </a:xfrm>
          <a:solidFill>
            <a:schemeClr val="accent1"/>
          </a:solidFill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Новый закон о государственных финансах </a:t>
            </a:r>
            <a:r>
              <a:rPr lang="en-US" sz="2400" dirty="0" smtClean="0">
                <a:solidFill>
                  <a:schemeClr val="bg1"/>
                </a:solidFill>
              </a:rPr>
              <a:t>(</a:t>
            </a:r>
            <a:r>
              <a:rPr lang="ru-RU" sz="2400" dirty="0" smtClean="0">
                <a:solidFill>
                  <a:schemeClr val="bg1"/>
                </a:solidFill>
              </a:rPr>
              <a:t>ЗГФ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  <a:endParaRPr lang="is-I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196085" y="3068960"/>
            <a:ext cx="1881608" cy="3522691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9999">
                <a:schemeClr val="accent2">
                  <a:lumMod val="60000"/>
                  <a:lumOff val="40000"/>
                </a:schemeClr>
              </a:gs>
              <a:gs pos="7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Фискальная политика сектора государственного управления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39552" y="1427994"/>
            <a:ext cx="5976664" cy="10225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196085" y="2471414"/>
            <a:ext cx="7033514" cy="309514"/>
          </a:xfrm>
          <a:prstGeom prst="rect">
            <a:avLst/>
          </a:prstGeom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План фискальной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стратегии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Финансы государственного сектора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Финансы БЦП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230678" y="3068960"/>
            <a:ext cx="1998921" cy="2949702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Политика БЦОВ в области расходов</a:t>
            </a:r>
            <a:endParaRPr lang="en-U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s-I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s-IS" sz="1100" dirty="0" smtClean="0">
              <a:latin typeface="Arial" pitchFamily="34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30664" y="4114099"/>
            <a:ext cx="1612451" cy="17899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Доходы и политика налогов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30664" y="4338115"/>
            <a:ext cx="1612451" cy="33856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Сотрудники </a:t>
            </a:r>
            <a:r>
              <a:rPr lang="ru-RU" sz="9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политика </a:t>
            </a:r>
            <a:r>
              <a:rPr lang="ru-RU" sz="9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области зарплаты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381226" y="5910650"/>
            <a:ext cx="1511326" cy="21602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Политика финансирования</a:t>
            </a:r>
            <a:endParaRPr kumimoji="0" lang="is-I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359993" y="4691274"/>
            <a:ext cx="1553792" cy="216024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Субсидии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корп.</a:t>
            </a:r>
            <a:r>
              <a:rPr kumimoji="0" lang="ru-RU" sz="9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поддержка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362497" y="4923792"/>
            <a:ext cx="1548785" cy="345596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Льготы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поддержка домохозяйств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1348607" y="5294034"/>
            <a:ext cx="1576565" cy="323492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Гранты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поддержка от МОВ и иностранная поддержка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372934" y="5654934"/>
            <a:ext cx="1527911" cy="231527"/>
          </a:xfrm>
          <a:prstGeom prst="rect">
            <a:avLst/>
          </a:prstGeom>
          <a:gradFill>
            <a:gsLst>
              <a:gs pos="0">
                <a:srgbClr val="FFC000"/>
              </a:gs>
              <a:gs pos="80000">
                <a:srgbClr val="FFC000"/>
              </a:gs>
              <a:gs pos="100000">
                <a:srgbClr val="C0000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Инвестиционная политика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6512440" y="3573016"/>
            <a:ext cx="1435396" cy="298992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Общественный порядок </a:t>
            </a:r>
            <a:r>
              <a:rPr kumimoji="0" lang="ru-RU" sz="9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безопасность</a:t>
            </a:r>
            <a:endParaRPr kumimoji="0" lang="is-IS" sz="9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6512440" y="3872008"/>
            <a:ext cx="1435397" cy="216024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Образование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7" name="Text Box 16"/>
          <p:cNvSpPr txBox="1">
            <a:spLocks noChangeArrowheads="1"/>
          </p:cNvSpPr>
          <p:nvPr/>
        </p:nvSpPr>
        <p:spPr bwMode="auto">
          <a:xfrm>
            <a:off x="1308482" y="6130362"/>
            <a:ext cx="1656815" cy="408662"/>
          </a:xfrm>
          <a:prstGeom prst="rect">
            <a:avLst/>
          </a:prstGeom>
          <a:solidFill>
            <a:srgbClr val="C00000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Финансовая и долговая политика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620501" y="4095016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Высшее образование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566471" y="4238692"/>
            <a:ext cx="1327335" cy="200444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Среднее образование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620501" y="4453753"/>
            <a:ext cx="1219274" cy="193132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Другое образование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512439" y="5603599"/>
            <a:ext cx="1435398" cy="153549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Социальная защита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6512438" y="5757148"/>
            <a:ext cx="1435400" cy="163651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Защита </a:t>
            </a:r>
            <a:r>
              <a:rPr kumimoji="0" lang="ru-RU" sz="9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среды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8032427"/>
            <a:ext cx="2133600" cy="365125"/>
          </a:xfrm>
          <a:ln w="15875">
            <a:noFill/>
          </a:ln>
        </p:spPr>
        <p:txBody>
          <a:bodyPr/>
          <a:lstStyle/>
          <a:p>
            <a:fld id="{E60F38F2-D565-43AC-8E89-FA48BE847546}" type="datetime1">
              <a:rPr lang="is-IS" smtClean="0"/>
              <a:pPr/>
              <a:t>1.5.2015</a:t>
            </a:fld>
            <a:endParaRPr lang="is-IS"/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1308482" y="3878161"/>
            <a:ext cx="1656815" cy="198911"/>
          </a:xfrm>
          <a:prstGeom prst="rect">
            <a:avLst/>
          </a:prstGeom>
          <a:solidFill>
            <a:srgbClr val="C00000"/>
          </a:soli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Фискальные балансы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6207" y="156830"/>
            <a:ext cx="3120347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is-IS" cap="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Hugmyndafræðin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1924" y="677427"/>
            <a:ext cx="829453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Политика основывается на следующих принципах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: (1) </a:t>
            </a:r>
            <a:r>
              <a:rPr lang="ru-RU" sz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устойчивое развитие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(2) </a:t>
            </a:r>
            <a:r>
              <a:rPr lang="ru-RU" sz="1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стабильность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(3)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дальновидность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(4)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возможность прогнозирования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(5)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открытость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539552" y="1754368"/>
            <a:ext cx="1944216" cy="92333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2483768" y="1662035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Отчет о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фискальной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политике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фискальные балансы и задолженность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02669" y="1102156"/>
            <a:ext cx="1526930" cy="1061829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22000">
                <a:schemeClr val="accent1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</a:gra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Пожилой возраст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Проблемы окружающей </a:t>
            </a:r>
            <a:r>
              <a:rPr lang="ru-RU" sz="105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en-US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05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Ответственность и т.д.</a:t>
            </a:r>
            <a:endParaRPr lang="en-US" sz="10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7692" y="1315109"/>
            <a:ext cx="2006373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30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основной анализ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222583" y="1664593"/>
            <a:ext cx="568691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s-IS" sz="1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530090" y="2123055"/>
            <a:ext cx="1953678" cy="0"/>
          </a:xfrm>
          <a:prstGeom prst="straightConnector1">
            <a:avLst/>
          </a:prstGeom>
          <a:ln w="190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1227315" y="2002402"/>
            <a:ext cx="568690" cy="246221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is-IS" sz="1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endParaRPr 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475628" y="2009749"/>
            <a:ext cx="4419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фискальной стратегии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Фискальная политика и планы расходов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512440" y="4650292"/>
            <a:ext cx="1435397" cy="230784"/>
          </a:xfrm>
          <a:prstGeom prst="rect">
            <a:avLst/>
          </a:prstGeom>
          <a:gradFill>
            <a:gsLst>
              <a:gs pos="0">
                <a:schemeClr val="bg2">
                  <a:lumMod val="50000"/>
                </a:schemeClr>
              </a:gs>
              <a:gs pos="80000">
                <a:srgbClr val="00B050"/>
              </a:gs>
              <a:gs pos="100000">
                <a:srgbClr val="00B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Здоровье</a:t>
            </a: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472514" y="5459923"/>
            <a:ext cx="1515249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и надзор</a:t>
            </a:r>
            <a:endParaRPr lang="is-I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620501" y="5312104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 престарелых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6472514" y="5168428"/>
            <a:ext cx="1515249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Больничные услуги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449426" y="5024752"/>
            <a:ext cx="156142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Амбулаторные услуги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620501" y="4881076"/>
            <a:ext cx="1219275" cy="143676"/>
          </a:xfrm>
          <a:prstGeom prst="rect">
            <a:avLst/>
          </a:prstGeom>
          <a:gradFill>
            <a:gsLst>
              <a:gs pos="0">
                <a:srgbClr val="FFFF00"/>
              </a:gs>
              <a:gs pos="72000">
                <a:srgbClr val="FFFF00"/>
              </a:gs>
              <a:gs pos="100000">
                <a:srgbClr val="92D050"/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Лекарства</a:t>
            </a:r>
            <a:endParaRPr lang="en-US" sz="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3703674" y="3250937"/>
            <a:ext cx="1998921" cy="3096700"/>
          </a:xfrm>
          <a:prstGeom prst="rect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2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16200000" scaled="0"/>
          </a:gradFill>
          <a:ln w="15875">
            <a:solidFill>
              <a:schemeClr val="tx2">
                <a:lumMod val="50000"/>
              </a:schemeClr>
            </a:solidFill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Политика государственных корпораций</a:t>
            </a:r>
            <a:endParaRPr lang="en-U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s-IS" sz="11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s-IS" sz="11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s-IS" sz="1100" dirty="0" smtClean="0">
              <a:latin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05692" y="3861048"/>
            <a:ext cx="1594884" cy="2462213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80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16200000" scaled="0"/>
          </a:gradFill>
        </p:spPr>
        <p:txBody>
          <a:bodyPr wrap="square" rtlCol="0">
            <a:spAutoFit/>
          </a:bodyPr>
          <a:lstStyle/>
          <a:p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>Ключевые показатели</a:t>
            </a:r>
            <a:r>
              <a:rPr lang="en-US" sz="11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Операционное сальдо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Инвестиции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Чистое кредитование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заимствования</a:t>
            </a:r>
            <a:endParaRPr lang="en-US" sz="1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Нефинансовые активы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Финансовые активы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Обязательства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Чистая стоимость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активов</a:t>
            </a:r>
            <a:endParaRPr lang="en-US" sz="11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2123728" y="2924944"/>
            <a:ext cx="511480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4" idx="2"/>
            <a:endCxn id="86" idx="0"/>
          </p:cNvCxnSpPr>
          <p:nvPr/>
        </p:nvCxnSpPr>
        <p:spPr>
          <a:xfrm flipH="1">
            <a:off x="4703135" y="2780928"/>
            <a:ext cx="9707" cy="470009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7236296" y="2924944"/>
            <a:ext cx="1" cy="169782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2123728" y="2924944"/>
            <a:ext cx="1" cy="169782"/>
          </a:xfrm>
          <a:prstGeom prst="straightConnector1">
            <a:avLst/>
          </a:prstGeom>
          <a:ln w="19050"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5-Point Star 13">
            <a:hlinkClick r:id="" action="ppaction://noaction"/>
          </p:cNvPr>
          <p:cNvSpPr/>
          <p:nvPr/>
        </p:nvSpPr>
        <p:spPr>
          <a:xfrm>
            <a:off x="2027826" y="6595500"/>
            <a:ext cx="218126" cy="19138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7" name="5-Point Star 16">
            <a:hlinkClick r:id="" action="ppaction://noaction"/>
          </p:cNvPr>
          <p:cNvSpPr/>
          <p:nvPr/>
        </p:nvSpPr>
        <p:spPr>
          <a:xfrm>
            <a:off x="7129128" y="6347637"/>
            <a:ext cx="202020" cy="19138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47" name="Title 1"/>
          <p:cNvSpPr>
            <a:spLocks noGrp="1"/>
          </p:cNvSpPr>
          <p:nvPr>
            <p:ph type="ctrTitle"/>
          </p:nvPr>
        </p:nvSpPr>
        <p:spPr>
          <a:xfrm>
            <a:off x="552755" y="109129"/>
            <a:ext cx="7272808" cy="384000"/>
          </a:xfrm>
          <a:solidFill>
            <a:schemeClr val="accent1"/>
          </a:solidFill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Концепция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980728"/>
            <a:ext cx="7704856" cy="2016224"/>
          </a:xfrm>
          <a:ln w="1587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is-IS" sz="1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Определение финансовой политики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фискальной политике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 всех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случаях, когда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формируется правительство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оно должно составить Отчет о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фискальной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политике, представляемый Министром в Национальный парламент в форме предложения для вынесения парламентского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решения в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кратчайшие сроки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но не позднее даты предоставления следующего бюджетного законопроекта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s-I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фискальной политике должен быть поделен на следующие компоненты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is-IS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по области применения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фискальные балансы и разработка основных активов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пассивов и долгосрочные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обязательства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государственных единиц в целом и государственного управления за период, как минимум, пять лет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должны быть представлены в качестве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соотношения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валового внутреннего продукта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целей в отношении фискальных показателей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таких как фискальные балансы и балансовые отчеты</a:t>
            </a:r>
            <a:r>
              <a:rPr lang="en-GB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должно учитывать международный статистический стандарт </a:t>
            </a:r>
            <a:r>
              <a:rPr lang="en-GB" sz="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СГФ</a:t>
            </a:r>
            <a:r>
              <a:rPr lang="en-GB" sz="1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is-IS" sz="11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	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6552728" cy="648071"/>
          </a:xfrm>
          <a:solidFill>
            <a:schemeClr val="accent1"/>
          </a:solidFill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</a:rPr>
              <a:t>Ссылки на СГФ </a:t>
            </a:r>
            <a:r>
              <a:rPr lang="ru-RU" sz="3200" dirty="0" smtClean="0">
                <a:solidFill>
                  <a:schemeClr val="bg1"/>
                </a:solidFill>
              </a:rPr>
              <a:t>в ЗГФ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23528" y="3140968"/>
            <a:ext cx="7704856" cy="1296144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5 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План фискальной стратегии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позднее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апреля каждого года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Министр обязуется предоставить Альтингу предложение для парламентского решения в отношении Плана фискальной стратегии, по крайней мере, на следующие пять лет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. ……………………</a:t>
            </a: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…………………….. 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Представление Плана фискальной стратегии должно соответствовать международным стандартам, указанным в Главе 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is-I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23528" y="4589512"/>
            <a:ext cx="7704856" cy="1863824"/>
          </a:xfrm>
          <a:prstGeom prst="rect">
            <a:avLst/>
          </a:prstGeom>
          <a:ln w="158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V: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Финансовая отчетность и фискальный отчет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50 – 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Деятельность и программы центральных органов государственного управления</a:t>
            </a:r>
            <a:endParaRPr lang="is-I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……………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деятельности центральный органов государственного управления основывается на международном статистическом стандарте для государственного сектора 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СГФ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52</a:t>
            </a:r>
            <a:r>
              <a:rPr lang="is-IS" sz="12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Подготовка и презентация финансовых отчетов</a:t>
            </a:r>
            <a:endParaRPr lang="is-I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Финансовая отчетность для Группы А центральных органов государственного управления в целом должны быть подготовлены и представлены в соответствии с Международными стандартами </a:t>
            </a:r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финансовой отчетности для общественного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сектора 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МСФООС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основе метода начисления</a:t>
            </a:r>
            <a:r>
              <a:rPr lang="en-GB" sz="1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s-IS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59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360040"/>
          </a:xfrm>
          <a:solidFill>
            <a:schemeClr val="accent1"/>
          </a:solidFill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effectLst/>
              </a:rPr>
              <a:t>Фискальная стратегия для государственного управления</a:t>
            </a:r>
            <a:r>
              <a:rPr lang="en-US" sz="2000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2000" dirty="0" smtClean="0">
                <a:solidFill>
                  <a:schemeClr val="bg1"/>
                </a:solidFill>
                <a:effectLst/>
              </a:rPr>
            </a:br>
            <a:r>
              <a:rPr lang="en-US" sz="2000" dirty="0" smtClean="0">
                <a:solidFill>
                  <a:schemeClr val="bg1"/>
                </a:solidFill>
                <a:effectLst/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5441037" y="1024283"/>
            <a:ext cx="72008" cy="1584176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4" name="TextBox 3"/>
          <p:cNvSpPr txBox="1"/>
          <p:nvPr/>
        </p:nvSpPr>
        <p:spPr>
          <a:xfrm>
            <a:off x="6068213" y="1608622"/>
            <a:ext cx="2608239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Политика по налогообложению и другим доходам до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лет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5310" y="2579374"/>
            <a:ext cx="2581143" cy="57708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Занятость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и политика в области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зарплаты, </a:t>
            </a:r>
            <a:r>
              <a:rPr lang="ru-RU" sz="1050" dirty="0">
                <a:latin typeface="Times New Roman" pitchFamily="18" charset="0"/>
                <a:cs typeface="Times New Roman" pitchFamily="18" charset="0"/>
              </a:rPr>
              <a:t>политика по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государственному потреблению до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ight Brace 11"/>
          <p:cNvSpPr/>
          <p:nvPr/>
        </p:nvSpPr>
        <p:spPr>
          <a:xfrm>
            <a:off x="5424995" y="2972510"/>
            <a:ext cx="106422" cy="367891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4" name="TextBox 13"/>
          <p:cNvSpPr txBox="1"/>
          <p:nvPr/>
        </p:nvSpPr>
        <p:spPr>
          <a:xfrm>
            <a:off x="6107220" y="3220094"/>
            <a:ext cx="2577834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Часть финансовой политики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12" idx="1"/>
          </p:cNvCxnSpPr>
          <p:nvPr/>
        </p:nvCxnSpPr>
        <p:spPr>
          <a:xfrm flipV="1">
            <a:off x="5531417" y="3045579"/>
            <a:ext cx="536797" cy="110877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5375631" y="4625172"/>
            <a:ext cx="155786" cy="1684148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17" name="TextBox 16"/>
          <p:cNvSpPr txBox="1"/>
          <p:nvPr/>
        </p:nvSpPr>
        <p:spPr>
          <a:xfrm>
            <a:off x="6114472" y="5340288"/>
            <a:ext cx="2561980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Финансовая политика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453579" y="3356836"/>
            <a:ext cx="614635" cy="117174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07219" y="3547039"/>
            <a:ext cx="2569235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Политика субсидирования корпоративного сектора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05972" y="3962537"/>
            <a:ext cx="2570483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Политика и иностранные займы, подсекторы </a:t>
            </a:r>
            <a:r>
              <a:rPr lang="ru-RU" sz="1050" dirty="0" err="1" smtClean="0">
                <a:latin typeface="Times New Roman" pitchFamily="18" charset="0"/>
                <a:cs typeface="Times New Roman" pitchFamily="18" charset="0"/>
              </a:rPr>
              <a:t>госуправления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453579" y="3562793"/>
            <a:ext cx="614635" cy="239035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07220" y="4319793"/>
            <a:ext cx="2569232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Политика по социальным льготам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домохозяйствам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447639" y="3682310"/>
            <a:ext cx="614527" cy="357256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Brace 30"/>
          <p:cNvSpPr/>
          <p:nvPr/>
        </p:nvSpPr>
        <p:spPr>
          <a:xfrm>
            <a:off x="5423830" y="4135847"/>
            <a:ext cx="106422" cy="367891"/>
          </a:xfrm>
          <a:prstGeom prst="rightBrac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/>
          </a:p>
        </p:txBody>
      </p:sp>
      <p:sp>
        <p:nvSpPr>
          <p:cNvPr id="32" name="TextBox 31"/>
          <p:cNvSpPr txBox="1"/>
          <p:nvPr/>
        </p:nvSpPr>
        <p:spPr>
          <a:xfrm>
            <a:off x="6099968" y="4710123"/>
            <a:ext cx="2576484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Инвестиционная политика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424995" y="3860938"/>
            <a:ext cx="614635" cy="58581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559123" y="4352867"/>
            <a:ext cx="480507" cy="484214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8" y="620688"/>
            <a:ext cx="50482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5814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720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562600" y="3200400"/>
            <a:ext cx="17526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7391400" y="3200400"/>
            <a:ext cx="914400" cy="2514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6576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err="1" smtClean="0"/>
              <a:t>Нефинансо</a:t>
            </a:r>
            <a:r>
              <a:rPr lang="ru-RU" altLang="is-IS" sz="1200" b="1" dirty="0" smtClean="0"/>
              <a:t>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вые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активы</a:t>
            </a:r>
            <a:endParaRPr lang="en-US" altLang="is-IS" sz="1200" b="1" dirty="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36576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err="1" smtClean="0"/>
              <a:t>Финансо</a:t>
            </a:r>
            <a:r>
              <a:rPr lang="ru-RU" altLang="is-IS" sz="1200" b="1" dirty="0" smtClean="0"/>
              <a:t>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вые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активы</a:t>
            </a:r>
            <a:endParaRPr lang="en-US" altLang="is-IS" sz="1200" b="1" dirty="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01300" y="4191000"/>
            <a:ext cx="762000" cy="1447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Активы 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пассивы</a:t>
            </a: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648200" y="33528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НФА</a:t>
            </a:r>
            <a:endParaRPr lang="en-US" altLang="is-IS" sz="1400" b="1" dirty="0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4648200" y="4191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ФА</a:t>
            </a:r>
            <a:endParaRPr lang="en-US" altLang="is-IS" sz="1400" b="1" dirty="0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74676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Пассивы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77000" y="4953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Пассивы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46482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Пассивы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64770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ФА</a:t>
            </a:r>
            <a:endParaRPr lang="en-US" altLang="is-IS" sz="1400" b="1" dirty="0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74676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ФА</a:t>
            </a:r>
            <a:endParaRPr lang="en-US" altLang="is-IS" sz="1400" b="1" dirty="0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64770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НФА</a:t>
            </a:r>
            <a:endParaRPr lang="en-US" altLang="is-IS" sz="1400" b="1" dirty="0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74676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НФА</a:t>
            </a:r>
            <a:endParaRPr lang="en-US" altLang="is-IS" sz="1400" b="1" dirty="0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4648200" y="2286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Расходы</a:t>
            </a:r>
            <a:endParaRPr lang="en-US" altLang="is-IS" sz="1400" b="1" dirty="0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4648200" y="14478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Прибыль</a:t>
            </a:r>
            <a:endParaRPr lang="en-US" altLang="is-IS" sz="1400" b="1" dirty="0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481428" y="2590800"/>
            <a:ext cx="11873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Начальный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баланс</a:t>
            </a:r>
            <a:endParaRPr lang="en-US" altLang="is-IS" sz="1400" b="1" dirty="0"/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343400" y="10668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Трансакции</a:t>
            </a:r>
            <a:endParaRPr lang="en-US" altLang="is-IS" sz="1400" b="1" dirty="0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5562600" y="2202973"/>
            <a:ext cx="1981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Прочие экономические потоки</a:t>
            </a:r>
            <a:endParaRPr lang="en-US" altLang="is-IS" sz="1400" b="1" dirty="0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383600" y="2396723"/>
            <a:ext cx="9696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Заключи-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тельный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баланс</a:t>
            </a:r>
            <a:endParaRPr lang="en-US" altLang="is-IS" sz="1400" b="1" dirty="0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>
            <a:off x="3429000" y="3124200"/>
            <a:ext cx="502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3429000" y="3124200"/>
            <a:ext cx="0" cy="2743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3429000" y="5867400"/>
            <a:ext cx="5029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V="1">
            <a:off x="8458200" y="3124200"/>
            <a:ext cx="0" cy="2743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is-IS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1219200" y="1454056"/>
            <a:ext cx="1066800" cy="12954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Прибыль</a:t>
            </a:r>
            <a:endParaRPr lang="en-US" altLang="is-IS" sz="1400" b="1" dirty="0" smtClean="0"/>
          </a:p>
          <a:p>
            <a:pPr algn="ctr">
              <a:spcBef>
                <a:spcPct val="0"/>
              </a:spcBef>
              <a:buNone/>
            </a:pPr>
            <a:r>
              <a:rPr lang="ru-RU" sz="1400" dirty="0" smtClean="0"/>
              <a:t>трансакции</a:t>
            </a:r>
            <a:endParaRPr lang="en-US" altLang="is-IS" sz="1400" dirty="0" smtClean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 smtClean="0"/>
              <a:t>Переоценка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 smtClean="0"/>
              <a:t>Изменение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 smtClean="0"/>
              <a:t>объема</a:t>
            </a:r>
            <a:endParaRPr lang="en-US" altLang="is-IS" sz="1400" dirty="0"/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1219200" y="2819649"/>
            <a:ext cx="1066800" cy="12192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Расходы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1400" dirty="0" smtClean="0"/>
              <a:t>трансакции</a:t>
            </a:r>
            <a:endParaRPr lang="en-US" altLang="is-IS" sz="1400" dirty="0" smtClean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 smtClean="0"/>
              <a:t>Переоценка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 smtClean="0"/>
              <a:t>Изменение </a:t>
            </a:r>
            <a:endParaRPr lang="ru-RU" altLang="is-IS" sz="1400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dirty="0"/>
              <a:t>объема</a:t>
            </a:r>
            <a:endParaRPr lang="en-US" altLang="is-IS" sz="1400" dirty="0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1219200" y="4191000"/>
            <a:ext cx="1066800" cy="685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Нефинансовые</a:t>
            </a:r>
            <a:endParaRPr lang="en-US" altLang="is-IS" sz="12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Финансовые</a:t>
            </a:r>
            <a:endParaRPr lang="en-US" altLang="is-IS" sz="1200" b="1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активы</a:t>
            </a:r>
            <a:endParaRPr lang="en-US" altLang="is-IS" sz="1200" b="1" dirty="0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1219200" y="4953000"/>
            <a:ext cx="1066800" cy="685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Пассивы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3657600" y="4953000"/>
            <a:ext cx="762000" cy="685800"/>
          </a:xfrm>
          <a:prstGeom prst="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 smtClean="0"/>
              <a:t>Пассивы</a:t>
            </a: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88611" y="3352800"/>
            <a:ext cx="11873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Начальный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баланс</a:t>
            </a:r>
            <a:endParaRPr lang="en-US" altLang="is-IS" sz="1400" b="1" dirty="0"/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2347102" y="3352800"/>
            <a:ext cx="9696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Заключи-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тельный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баланс</a:t>
            </a:r>
            <a:endParaRPr lang="en-US" altLang="is-IS" sz="1400" b="1" dirty="0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1219200" y="1066800"/>
            <a:ext cx="1066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 smtClean="0"/>
              <a:t>Потоки</a:t>
            </a:r>
            <a:endParaRPr lang="en-US" altLang="is-IS" sz="1400" b="1" dirty="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3352800" y="6858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600" b="1" i="1" dirty="0" smtClean="0">
                <a:solidFill>
                  <a:srgbClr val="CC0000"/>
                </a:solidFill>
              </a:rPr>
              <a:t>СГФ</a:t>
            </a:r>
            <a:r>
              <a:rPr lang="en-US" altLang="is-IS" sz="1600" b="1" i="1" dirty="0" smtClean="0">
                <a:solidFill>
                  <a:srgbClr val="CC0000"/>
                </a:solidFill>
              </a:rPr>
              <a:t>:</a:t>
            </a:r>
            <a:endParaRPr lang="en-US" altLang="is-IS" sz="1600" b="1" i="1" dirty="0">
              <a:solidFill>
                <a:srgbClr val="CC0000"/>
              </a:solidFill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304800" y="685800"/>
            <a:ext cx="15308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600" b="1" i="1" dirty="0" smtClean="0">
                <a:solidFill>
                  <a:srgbClr val="CC0000"/>
                </a:solidFill>
              </a:rPr>
              <a:t>Отчетность</a:t>
            </a:r>
            <a:r>
              <a:rPr lang="en-US" altLang="is-IS" sz="1600" b="1" dirty="0" smtClean="0">
                <a:solidFill>
                  <a:srgbClr val="CC0000"/>
                </a:solidFill>
              </a:rPr>
              <a:t>:</a:t>
            </a:r>
            <a:endParaRPr lang="en-US" altLang="is-IS" sz="1600" b="1" dirty="0">
              <a:solidFill>
                <a:srgbClr val="CC0000"/>
              </a:solidFill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990600" y="0"/>
            <a:ext cx="7134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2400" b="1" dirty="0" smtClean="0">
                <a:solidFill>
                  <a:srgbClr val="000099"/>
                </a:solidFill>
              </a:rPr>
              <a:t>Отчетность </a:t>
            </a:r>
            <a:r>
              <a:rPr lang="ru-RU" sz="2400" b="1" dirty="0">
                <a:solidFill>
                  <a:srgbClr val="000099"/>
                </a:solidFill>
              </a:rPr>
              <a:t>в сравнении с </a:t>
            </a:r>
            <a:r>
              <a:rPr lang="ru-RU" altLang="is-IS" sz="2400" b="1" dirty="0" smtClean="0">
                <a:solidFill>
                  <a:srgbClr val="000099"/>
                </a:solidFill>
              </a:rPr>
              <a:t>стандарт</a:t>
            </a:r>
            <a:r>
              <a:rPr lang="uk-UA" altLang="is-IS" sz="2400" b="1" dirty="0" err="1" smtClean="0">
                <a:solidFill>
                  <a:srgbClr val="000099"/>
                </a:solidFill>
              </a:rPr>
              <a:t>ами</a:t>
            </a:r>
            <a:r>
              <a:rPr lang="ru-RU" altLang="is-IS" sz="2400" b="1" dirty="0" smtClean="0">
                <a:solidFill>
                  <a:srgbClr val="000099"/>
                </a:solidFill>
              </a:rPr>
              <a:t> СГФ</a:t>
            </a:r>
            <a:endParaRPr lang="en-US" altLang="is-IS" sz="2400" b="1" dirty="0">
              <a:solidFill>
                <a:srgbClr val="000099"/>
              </a:solidFill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5638800" y="33528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НФА</a:t>
            </a:r>
            <a:endParaRPr lang="en-US" altLang="is-IS" sz="1400" b="1" dirty="0"/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5638800" y="4191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ФА</a:t>
            </a:r>
            <a:endParaRPr lang="en-US" altLang="is-IS" sz="1400" b="1" dirty="0"/>
          </a:p>
        </p:txBody>
      </p:sp>
      <p:sp>
        <p:nvSpPr>
          <p:cNvPr id="5162" name="Rectangle 42"/>
          <p:cNvSpPr>
            <a:spLocks noChangeArrowheads="1"/>
          </p:cNvSpPr>
          <p:nvPr/>
        </p:nvSpPr>
        <p:spPr bwMode="auto">
          <a:xfrm>
            <a:off x="5638800" y="4953000"/>
            <a:ext cx="762000" cy="6858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400" b="1" dirty="0"/>
              <a:t>Пассивы</a:t>
            </a: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4876800" y="28956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>
                <a:solidFill>
                  <a:srgbClr val="CC0000"/>
                </a:solidFill>
              </a:rPr>
              <a:t>**</a:t>
            </a:r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4800600" y="3962400"/>
            <a:ext cx="53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>
                <a:solidFill>
                  <a:srgbClr val="CC0000"/>
                </a:solidFill>
              </a:rPr>
              <a:t>***</a:t>
            </a: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5562600" y="2819400"/>
            <a:ext cx="990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is-IS" sz="1000" b="1" dirty="0" smtClean="0"/>
              <a:t>Переоценка</a:t>
            </a:r>
            <a:r>
              <a:rPr lang="en-US" altLang="is-IS" sz="1000" b="1" dirty="0" smtClean="0"/>
              <a:t>/ </a:t>
            </a:r>
            <a:endParaRPr lang="en-US" altLang="is-IS" sz="1000" b="1" dirty="0"/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228184" y="2819400"/>
            <a:ext cx="13156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000" b="1" dirty="0"/>
              <a:t> </a:t>
            </a:r>
            <a:r>
              <a:rPr lang="ru-RU" altLang="is-IS" sz="1000" b="1" dirty="0" smtClean="0"/>
              <a:t> Изменение объема</a:t>
            </a:r>
            <a:endParaRPr lang="en-US" altLang="is-IS" sz="1000" b="1" dirty="0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6477000" y="1295400"/>
            <a:ext cx="23622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   </a:t>
            </a:r>
            <a:r>
              <a:rPr lang="ru-RU" altLang="is-IS" sz="1400" b="1" i="1" dirty="0" smtClean="0">
                <a:solidFill>
                  <a:srgbClr val="CC0000"/>
                </a:solidFill>
              </a:rPr>
              <a:t>  Результаты работы</a:t>
            </a:r>
            <a:endParaRPr lang="en-US" altLang="is-IS" sz="1400" b="1" i="1" dirty="0">
              <a:solidFill>
                <a:srgbClr val="CC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** </a:t>
            </a:r>
            <a:r>
              <a:rPr lang="ru-RU" altLang="is-IS" sz="1400" b="1" i="1" dirty="0" smtClean="0">
                <a:solidFill>
                  <a:srgbClr val="CC0000"/>
                </a:solidFill>
              </a:rPr>
              <a:t>  Операционное сальдо</a:t>
            </a:r>
            <a:endParaRPr lang="en-US" altLang="is-IS" sz="1400" b="1" i="1" dirty="0">
              <a:solidFill>
                <a:srgbClr val="CC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s-IS" sz="1400" b="1" i="1" dirty="0">
                <a:solidFill>
                  <a:srgbClr val="CC0000"/>
                </a:solidFill>
              </a:rPr>
              <a:t>*** </a:t>
            </a:r>
            <a:r>
              <a:rPr lang="ru-RU" altLang="is-IS" sz="1400" b="1" i="1" dirty="0" smtClean="0">
                <a:solidFill>
                  <a:srgbClr val="CC0000"/>
                </a:solidFill>
              </a:rPr>
              <a:t>Чистое кредитование </a:t>
            </a:r>
            <a:r>
              <a:rPr lang="en-US" altLang="is-IS" sz="1400" b="1" i="1" dirty="0" smtClean="0">
                <a:solidFill>
                  <a:srgbClr val="CC0000"/>
                </a:solidFill>
              </a:rPr>
              <a:t>/ </a:t>
            </a:r>
            <a:r>
              <a:rPr lang="ru-RU" altLang="is-IS" sz="1400" b="1" i="1" dirty="0">
                <a:solidFill>
                  <a:srgbClr val="CC0000"/>
                </a:solidFill>
              </a:rPr>
              <a:t>заимствования</a:t>
            </a:r>
            <a:endParaRPr lang="en-US" altLang="is-IS" sz="1400" b="1" i="1" dirty="0">
              <a:solidFill>
                <a:srgbClr val="CC0000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altLang="is-IS" sz="1400" i="1" dirty="0">
              <a:solidFill>
                <a:srgbClr val="CC0000"/>
              </a:solidFill>
            </a:endParaRPr>
          </a:p>
        </p:txBody>
      </p:sp>
      <p:sp>
        <p:nvSpPr>
          <p:cNvPr id="5168" name="AutoShape 48"/>
          <p:cNvSpPr>
            <a:spLocks/>
          </p:cNvSpPr>
          <p:nvPr/>
        </p:nvSpPr>
        <p:spPr bwMode="auto">
          <a:xfrm rot="5400000">
            <a:off x="5791200" y="4724400"/>
            <a:ext cx="304800" cy="2743200"/>
          </a:xfrm>
          <a:prstGeom prst="rightBrace">
            <a:avLst>
              <a:gd name="adj1" fmla="val 7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4773333" y="6324600"/>
            <a:ext cx="24484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400" dirty="0" smtClean="0">
                <a:solidFill>
                  <a:srgbClr val="CC0000"/>
                </a:solidFill>
              </a:rPr>
              <a:t>Изменение чистой стоимости</a:t>
            </a:r>
            <a:endParaRPr lang="en-US" altLang="is-IS" sz="1400" dirty="0">
              <a:solidFill>
                <a:srgbClr val="CC0000"/>
              </a:solidFill>
            </a:endParaRPr>
          </a:p>
        </p:txBody>
      </p:sp>
      <p:sp>
        <p:nvSpPr>
          <p:cNvPr id="5170" name="AutoShape 50"/>
          <p:cNvSpPr>
            <a:spLocks/>
          </p:cNvSpPr>
          <p:nvPr/>
        </p:nvSpPr>
        <p:spPr bwMode="auto">
          <a:xfrm rot="5400000">
            <a:off x="3886200" y="56388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71" name="AutoShape 51"/>
          <p:cNvSpPr>
            <a:spLocks/>
          </p:cNvSpPr>
          <p:nvPr/>
        </p:nvSpPr>
        <p:spPr bwMode="auto">
          <a:xfrm rot="5400000">
            <a:off x="7696200" y="56388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is-IS" altLang="is-IS" sz="2400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3145111" y="6248400"/>
            <a:ext cx="17869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400" dirty="0" smtClean="0">
                <a:solidFill>
                  <a:srgbClr val="CC0000"/>
                </a:solidFill>
              </a:rPr>
              <a:t>Чистая стоимость активов</a:t>
            </a:r>
            <a:endParaRPr lang="en-US" altLang="is-IS" sz="1400" dirty="0">
              <a:solidFill>
                <a:srgbClr val="CC0000"/>
              </a:solidFill>
            </a:endParaRPr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7248525" y="6216878"/>
            <a:ext cx="1204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is-IS" sz="1400" dirty="0" smtClean="0">
                <a:solidFill>
                  <a:srgbClr val="CC0000"/>
                </a:solidFill>
              </a:rPr>
              <a:t>Чистая стоимость</a:t>
            </a:r>
            <a:endParaRPr lang="en-US" altLang="is-IS" sz="1400" dirty="0">
              <a:solidFill>
                <a:srgbClr val="CC0000"/>
              </a:solidFill>
            </a:endParaRPr>
          </a:p>
        </p:txBody>
      </p:sp>
      <p:sp>
        <p:nvSpPr>
          <p:cNvPr id="5174" name="Text Box 54"/>
          <p:cNvSpPr txBox="1">
            <a:spLocks noChangeArrowheads="1"/>
          </p:cNvSpPr>
          <p:nvPr/>
        </p:nvSpPr>
        <p:spPr bwMode="auto">
          <a:xfrm>
            <a:off x="1580866" y="3962399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is-IS" sz="1800" dirty="0">
                <a:solidFill>
                  <a:srgbClr val="CC0000"/>
                </a:solidFill>
              </a:rPr>
              <a:t>*</a:t>
            </a:r>
          </a:p>
        </p:txBody>
      </p:sp>
      <p:sp>
        <p:nvSpPr>
          <p:cNvPr id="5175" name="Line 55"/>
          <p:cNvSpPr>
            <a:spLocks noChangeShapeType="1"/>
          </p:cNvSpPr>
          <p:nvPr/>
        </p:nvSpPr>
        <p:spPr bwMode="auto">
          <a:xfrm>
            <a:off x="304800" y="4572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457200" y="6705600"/>
            <a:ext cx="8305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s-IS"/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2383062" y="4191000"/>
            <a:ext cx="762000" cy="14478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54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is-IS" sz="14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/>
              <a:t>Активы 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is-IS" sz="1200" b="1" dirty="0"/>
              <a:t>пассивы</a:t>
            </a:r>
            <a:endParaRPr lang="en-US" altLang="is-IS" sz="1200" b="1" dirty="0"/>
          </a:p>
          <a:p>
            <a:pPr algn="ctr">
              <a:spcBef>
                <a:spcPct val="0"/>
              </a:spcBef>
              <a:buFontTx/>
              <a:buNone/>
            </a:pPr>
            <a:endParaRPr lang="en-US" altLang="is-IS" sz="1400" dirty="0"/>
          </a:p>
        </p:txBody>
      </p:sp>
    </p:spTree>
    <p:extLst>
      <p:ext uri="{BB962C8B-B14F-4D97-AF65-F5344CB8AC3E}">
        <p14:creationId xmlns:p14="http://schemas.microsoft.com/office/powerpoint/2010/main" val="60438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6552728" cy="360040"/>
          </a:xfrm>
          <a:solidFill>
            <a:schemeClr val="accent1"/>
          </a:solidFill>
        </p:spPr>
        <p:txBody>
          <a:bodyPr/>
          <a:lstStyle/>
          <a:p>
            <a:r>
              <a:rPr lang="ru-RU" sz="2000" dirty="0">
                <a:solidFill>
                  <a:schemeClr val="bg1"/>
                </a:solidFill>
              </a:rPr>
              <a:t>СГФ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против отчетности </a:t>
            </a:r>
            <a:r>
              <a:rPr lang="en-US" sz="2000" dirty="0" smtClean="0">
                <a:solidFill>
                  <a:schemeClr val="bg1"/>
                </a:solidFill>
              </a:rPr>
              <a:t>(</a:t>
            </a:r>
            <a:r>
              <a:rPr lang="ru-RU" sz="2000" i="1" dirty="0">
                <a:solidFill>
                  <a:schemeClr val="bg1"/>
                </a:solidFill>
              </a:rPr>
              <a:t>МСФООС или МСФО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6110045" y="1340768"/>
            <a:ext cx="216024" cy="2520280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6110045" y="5733255"/>
            <a:ext cx="216024" cy="1008113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8788" y="2473950"/>
            <a:ext cx="2088231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Сделки между подразделениями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68788" y="6110353"/>
            <a:ext cx="2088231" cy="2539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Сделки между подразделениями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16793"/>
            <a:ext cx="5581650" cy="6124575"/>
          </a:xfrm>
          <a:prstGeom prst="rect">
            <a:avLst/>
          </a:prstGeom>
        </p:spPr>
      </p:pic>
      <p:sp>
        <p:nvSpPr>
          <p:cNvPr id="17" name="Right Brace 16"/>
          <p:cNvSpPr/>
          <p:nvPr/>
        </p:nvSpPr>
        <p:spPr>
          <a:xfrm>
            <a:off x="6110045" y="3976255"/>
            <a:ext cx="216024" cy="1719808"/>
          </a:xfrm>
          <a:prstGeom prst="rightBrac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68788" y="4709201"/>
            <a:ext cx="2088231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Переоценки и другие изменения объемов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высчитанные значения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07904" y="980728"/>
            <a:ext cx="2276524" cy="432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1520" y="3861047"/>
            <a:ext cx="1800200" cy="129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1520" y="5786667"/>
            <a:ext cx="1800200" cy="1812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1520" y="6560949"/>
            <a:ext cx="3240360" cy="1804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4752975" cy="6010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4624"/>
            <a:ext cx="8568952" cy="504057"/>
          </a:xfrm>
          <a:solidFill>
            <a:schemeClr val="accent1"/>
          </a:solidFill>
        </p:spPr>
        <p:txBody>
          <a:bodyPr/>
          <a:lstStyle/>
          <a:p>
            <a:r>
              <a:rPr lang="ru-RU" sz="1600" dirty="0" smtClean="0">
                <a:solidFill>
                  <a:schemeClr val="bg1"/>
                </a:solidFill>
              </a:rPr>
              <a:t>Прогнозирование по чистой финансовой стоимости и чистой стоимости активов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5436096" y="3213462"/>
            <a:ext cx="216024" cy="3527905"/>
          </a:xfrm>
          <a:prstGeom prst="rightBrace">
            <a:avLst/>
          </a:prstGeom>
          <a:ln w="95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s-I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8144" y="4769665"/>
            <a:ext cx="2808312" cy="4154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Поддержка прогнозирования по чистой финансовой стоимости и задолженности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628800"/>
            <a:ext cx="828091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9552" y="3213462"/>
            <a:ext cx="1224136" cy="215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39552" y="4437112"/>
            <a:ext cx="72008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7544" y="6381328"/>
            <a:ext cx="1800200" cy="3600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3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856984" cy="360040"/>
          </a:xfrm>
          <a:solidFill>
            <a:schemeClr val="accent1"/>
          </a:solidFill>
        </p:spPr>
        <p:txBody>
          <a:bodyPr/>
          <a:lstStyle/>
          <a:p>
            <a:pPr marL="182880" indent="0">
              <a:buNone/>
            </a:pPr>
            <a:r>
              <a:rPr lang="ru-RU" sz="1800" dirty="0" smtClean="0">
                <a:solidFill>
                  <a:srgbClr val="FF0000"/>
                </a:solidFill>
              </a:rPr>
              <a:t>* </a:t>
            </a:r>
            <a:r>
              <a:rPr lang="ru-RU" sz="1800" dirty="0" smtClean="0">
                <a:solidFill>
                  <a:schemeClr val="bg1"/>
                </a:solidFill>
              </a:rPr>
              <a:t>Соответствие между составлением бюджета</a:t>
            </a:r>
            <a:r>
              <a:rPr lang="en-US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</a:rPr>
              <a:t>отчетностью и статистикой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9632" y="3645024"/>
            <a:ext cx="6552728" cy="230832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Соответствие между составлением бюджета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отчетностью и статистикой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терминология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Сопоставимость данных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Эффективность и экономия времени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Сокращенные сроки предоставления данных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Фискальная политика в сравнении с денежно-кредитной политикой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Одинаковое понимание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различными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составителями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производителями и пользователями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11" y="1196752"/>
            <a:ext cx="8477604" cy="2302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207711" y="1340768"/>
            <a:ext cx="8540753" cy="0"/>
          </a:xfrm>
          <a:prstGeom prst="straightConnector1">
            <a:avLst/>
          </a:prstGeom>
          <a:ln w="254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755576" y="1196752"/>
            <a:ext cx="1440160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635896" y="1196752"/>
            <a:ext cx="936104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588224" y="1196752"/>
            <a:ext cx="792087" cy="1440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21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2632</TotalTime>
  <Words>1033</Words>
  <Application>Microsoft Office PowerPoint</Application>
  <PresentationFormat>On-screen Show (4:3)</PresentationFormat>
  <Paragraphs>254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Slipstream</vt:lpstr>
      <vt:lpstr>МСФООС против СГФ</vt:lpstr>
      <vt:lpstr>Новый закон о государственных финансах (ЗГФ)</vt:lpstr>
      <vt:lpstr>Концепция</vt:lpstr>
      <vt:lpstr>Ссылки на СГФ в ЗГФ</vt:lpstr>
      <vt:lpstr>Фискальная стратегия для государственного управления  </vt:lpstr>
      <vt:lpstr>PowerPoint Presentation</vt:lpstr>
      <vt:lpstr>СГФ против отчетности (МСФООС или МСФО)</vt:lpstr>
      <vt:lpstr>Прогнозирование по чистой финансовой стоимости и чистой стоимости активов</vt:lpstr>
      <vt:lpstr>* Соответствие между составлением бюджета, отчетностью и статистикой</vt:lpstr>
      <vt:lpstr>Практика отчетности</vt:lpstr>
    </vt:vector>
  </TitlesOfParts>
  <Company>HBR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Ný fjárreiðulög</dc:title>
  <dc:creator>Jóhann Rúnar Björgvinsson</dc:creator>
  <cp:lastModifiedBy>Oleksandr Svirchevskyy</cp:lastModifiedBy>
  <cp:revision>101</cp:revision>
  <cp:lastPrinted>2015-03-23T14:30:40Z</cp:lastPrinted>
  <dcterms:created xsi:type="dcterms:W3CDTF">2014-12-22T07:29:29Z</dcterms:created>
  <dcterms:modified xsi:type="dcterms:W3CDTF">2015-05-01T14:39:01Z</dcterms:modified>
</cp:coreProperties>
</file>