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6" r:id="rId4"/>
    <p:sldId id="265" r:id="rId5"/>
    <p:sldId id="272" r:id="rId6"/>
    <p:sldId id="269" r:id="rId7"/>
    <p:sldId id="270" r:id="rId8"/>
    <p:sldId id="258" r:id="rId9"/>
    <p:sldId id="277" r:id="rId10"/>
    <p:sldId id="278" r:id="rId11"/>
    <p:sldId id="276" r:id="rId12"/>
    <p:sldId id="275" r:id="rId13"/>
    <p:sldId id="279" r:id="rId14"/>
    <p:sldId id="280" r:id="rId15"/>
    <p:sldId id="274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F5494"/>
    <a:srgbClr val="FDDE91"/>
    <a:srgbClr val="BDDEFF"/>
    <a:srgbClr val="3166CF"/>
    <a:srgbClr val="3E6FD2"/>
    <a:srgbClr val="2D5EC1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 varScale="1">
        <p:scale>
          <a:sx n="109" d="100"/>
          <a:sy n="109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4EC209D-96B7-478A-AF1F-A9B8F7C0871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6947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4C5B1C6-407A-4434-9C7A-E039A3BD85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3491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27660A3-86B7-46D3-AE5F-7D35F4472FCC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AFDD-8FEB-4681-92F8-F561A3350EB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7513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DE909-C325-4540-B1E3-6B2DD41B206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7395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DDC0-2B41-4CB0-B04C-DB51DD2DA10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35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2D2D-AE8C-48E0-B1EF-D3ACC7E2C22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97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C5C4-E5B8-4331-947C-656A17823DA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0361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8820-8EA1-4443-A47E-0E5C6132863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504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503F-6A2C-44FA-A980-798B1CE6F09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7638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4868-C7B0-41EA-8A8C-A5F8EFB2B7C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872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51EE9-A471-4A92-BB3F-4D543BC7950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712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3634A-B9AC-4FBA-8E01-A2B898B8120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690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62D0980-CEF1-4D58-B156-0F97A8A02650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63688" y="2565400"/>
            <a:ext cx="7272362" cy="790575"/>
          </a:xfrm>
        </p:spPr>
        <p:txBody>
          <a:bodyPr/>
          <a:lstStyle/>
          <a:p>
            <a:r>
              <a:rPr lang="ru-RU" altLang="en-US" sz="2800" dirty="0" smtClean="0"/>
              <a:t>Государственное управление</a:t>
            </a:r>
            <a:r>
              <a:rPr lang="ru-RU" altLang="en-US" sz="2800" dirty="0" smtClean="0"/>
              <a:t> </a:t>
            </a:r>
            <a:r>
              <a:rPr lang="en-GB" altLang="en-US" sz="2800" dirty="0" smtClean="0"/>
              <a:t>– </a:t>
            </a:r>
            <a:r>
              <a:rPr lang="ru-RU" altLang="en-US" sz="2800" dirty="0" smtClean="0"/>
              <a:t>методологический подход к отдельным случаям из ЕС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97152"/>
            <a:ext cx="8532812" cy="1080021"/>
          </a:xfrm>
        </p:spPr>
        <p:txBody>
          <a:bodyPr/>
          <a:lstStyle/>
          <a:p>
            <a:r>
              <a:rPr lang="ru-RU" altLang="en-US" sz="2400" dirty="0" smtClean="0"/>
              <a:t>Джон </a:t>
            </a:r>
            <a:r>
              <a:rPr lang="ru-RU" altLang="en-US" sz="2400" dirty="0" err="1" smtClean="0"/>
              <a:t>Верриндер</a:t>
            </a:r>
            <a:endParaRPr lang="en-GB" altLang="en-US" sz="2400" dirty="0" smtClean="0"/>
          </a:p>
          <a:p>
            <a:r>
              <a:rPr lang="ru-RU" altLang="en-US" sz="2400" dirty="0" err="1" smtClean="0"/>
              <a:t>Евростат</a:t>
            </a:r>
            <a:endParaRPr lang="en-GB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Финансовая деятельность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/>
              <a:t>Финансовые органы надзора</a:t>
            </a:r>
            <a:endParaRPr lang="en-GB" i="0" dirty="0" smtClean="0"/>
          </a:p>
          <a:p>
            <a:pPr marL="0" indent="0">
              <a:buNone/>
            </a:pPr>
            <a:r>
              <a:rPr lang="ru-RU" sz="2000" i="0" dirty="0" smtClean="0">
                <a:solidFill>
                  <a:srgbClr val="FF0000"/>
                </a:solidFill>
              </a:rPr>
              <a:t>Классифицированные за пределами правительства, если способны принимать самостоятельные решения </a:t>
            </a:r>
            <a:r>
              <a:rPr lang="en-GB" sz="2000" i="0" dirty="0" smtClean="0">
                <a:solidFill>
                  <a:srgbClr val="FF0000"/>
                </a:solidFill>
              </a:rPr>
              <a:t>(</a:t>
            </a:r>
            <a:r>
              <a:rPr lang="ru-RU" sz="2000" i="0" dirty="0" smtClean="0">
                <a:solidFill>
                  <a:srgbClr val="FF0000"/>
                </a:solidFill>
              </a:rPr>
              <a:t>включая автономный бюджет</a:t>
            </a:r>
            <a:r>
              <a:rPr lang="en-GB" sz="2000" i="0" dirty="0" smtClean="0">
                <a:solidFill>
                  <a:srgbClr val="FF0000"/>
                </a:solidFill>
              </a:rPr>
              <a:t>)</a:t>
            </a:r>
            <a:endParaRPr lang="en-GB" sz="2000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0" dirty="0" smtClean="0"/>
              <a:t>Фонды охраны</a:t>
            </a:r>
            <a:endParaRPr lang="en-GB" i="0" dirty="0" smtClean="0"/>
          </a:p>
          <a:p>
            <a:pPr marL="0" indent="0">
              <a:buNone/>
            </a:pPr>
            <a:r>
              <a:rPr lang="ru-RU" sz="2000" i="0" dirty="0">
                <a:solidFill>
                  <a:srgbClr val="FF0000"/>
                </a:solidFill>
              </a:rPr>
              <a:t>Классифицированные за пределами правительства, если способны принимать самостоятельные решения</a:t>
            </a:r>
            <a:endParaRPr lang="en-GB" i="0" dirty="0"/>
          </a:p>
          <a:p>
            <a:pPr marL="0" indent="0">
              <a:buNone/>
            </a:pPr>
            <a:r>
              <a:rPr lang="ru-RU" i="0" dirty="0" smtClean="0"/>
              <a:t>Финансовые посредники</a:t>
            </a:r>
            <a:endParaRPr lang="en-GB" i="0" dirty="0" smtClean="0"/>
          </a:p>
          <a:p>
            <a:pPr marL="0" indent="0">
              <a:buNone/>
            </a:pPr>
            <a:r>
              <a:rPr lang="ru-RU" sz="2000" i="0" dirty="0">
                <a:solidFill>
                  <a:srgbClr val="FF0000"/>
                </a:solidFill>
              </a:rPr>
              <a:t>Классифицированные за пределами </a:t>
            </a:r>
            <a:r>
              <a:rPr lang="ru-RU" sz="2000" i="0" dirty="0" smtClean="0">
                <a:solidFill>
                  <a:srgbClr val="FF0000"/>
                </a:solidFill>
              </a:rPr>
              <a:t>правительства, если подвергают себя риску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9225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Единицы специального </a:t>
            </a:r>
            <a:r>
              <a:rPr lang="ru-RU" sz="2800" dirty="0"/>
              <a:t>назначения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200" i="0" dirty="0" smtClean="0"/>
              <a:t>Могут создаваться правительством </a:t>
            </a:r>
            <a:r>
              <a:rPr lang="ru-RU" sz="2200" i="0" dirty="0"/>
              <a:t>для специального или </a:t>
            </a:r>
            <a:r>
              <a:rPr lang="ru-RU" sz="2200" i="0" dirty="0" smtClean="0"/>
              <a:t>узкоспециализированного назначения </a:t>
            </a:r>
            <a:r>
              <a:rPr lang="en-GB" sz="2200" i="0" dirty="0" smtClean="0"/>
              <a:t>(</a:t>
            </a:r>
            <a:r>
              <a:rPr lang="ru-RU" sz="2200" i="0" dirty="0" smtClean="0"/>
              <a:t>обычно законный контракт</a:t>
            </a:r>
            <a:r>
              <a:rPr lang="en-GB" sz="2200" i="0" dirty="0" smtClean="0"/>
              <a:t>/</a:t>
            </a:r>
            <a:r>
              <a:rPr lang="ru-RU" sz="2200" i="0" dirty="0" smtClean="0"/>
              <a:t>контракты</a:t>
            </a:r>
            <a:r>
              <a:rPr lang="en-GB" sz="2200" i="0" dirty="0" smtClean="0"/>
              <a:t>) </a:t>
            </a:r>
          </a:p>
          <a:p>
            <a:pPr marL="0" indent="0">
              <a:buNone/>
            </a:pPr>
            <a:endParaRPr lang="en-GB" sz="2200" i="0" dirty="0"/>
          </a:p>
          <a:p>
            <a:pPr marL="0" indent="0">
              <a:buNone/>
            </a:pPr>
            <a:r>
              <a:rPr lang="ru-RU" sz="2200" i="0" dirty="0" smtClean="0"/>
              <a:t>Рассматриваются в </a:t>
            </a:r>
            <a:r>
              <a:rPr lang="ru-RU" sz="2200" i="0" dirty="0"/>
              <a:t>качестве </a:t>
            </a:r>
            <a:r>
              <a:rPr lang="ru-RU" sz="2200" i="0" u="sng" dirty="0" smtClean="0">
                <a:solidFill>
                  <a:srgbClr val="FF0000"/>
                </a:solidFill>
              </a:rPr>
              <a:t>неотъемлемой части правительства,</a:t>
            </a:r>
            <a:r>
              <a:rPr lang="ru-RU" sz="2200" i="0" dirty="0" smtClean="0"/>
              <a:t> будучи резидентами </a:t>
            </a:r>
            <a:r>
              <a:rPr lang="en-GB" sz="2200" i="0" dirty="0" smtClean="0"/>
              <a:t>(</a:t>
            </a:r>
            <a:r>
              <a:rPr lang="ru-RU" sz="2200" i="0" dirty="0" smtClean="0"/>
              <a:t>в обратном случае </a:t>
            </a:r>
            <a:r>
              <a:rPr lang="ru-RU" sz="2200" i="0" dirty="0" err="1" smtClean="0"/>
              <a:t>перенацеливаемые</a:t>
            </a:r>
            <a:r>
              <a:rPr lang="ru-RU" sz="2200" i="0" dirty="0" smtClean="0"/>
              <a:t> через правительство</a:t>
            </a:r>
            <a:r>
              <a:rPr lang="en-GB" sz="2200" i="0" dirty="0" smtClean="0"/>
              <a:t>)</a:t>
            </a:r>
          </a:p>
          <a:p>
            <a:pPr marL="0" indent="0">
              <a:buNone/>
            </a:pPr>
            <a:endParaRPr lang="en-GB" sz="2200" i="0" dirty="0"/>
          </a:p>
          <a:p>
            <a:pPr marL="0" indent="0">
              <a:buNone/>
            </a:pPr>
            <a:r>
              <a:rPr lang="ru-RU" sz="2200" i="0" dirty="0" smtClean="0"/>
              <a:t>Могут быть конкретным примером независимых единиц </a:t>
            </a:r>
            <a:r>
              <a:rPr lang="en-GB" sz="2200" i="0" dirty="0" smtClean="0"/>
              <a:t>(</a:t>
            </a:r>
            <a:r>
              <a:rPr lang="ru-RU" sz="2200" i="0" dirty="0"/>
              <a:t>веское доказательство</a:t>
            </a:r>
            <a:r>
              <a:rPr lang="en-GB" sz="2200" i="0" dirty="0" smtClean="0"/>
              <a:t>)</a:t>
            </a:r>
            <a:r>
              <a:rPr lang="ru-RU" sz="2200" i="0" dirty="0" smtClean="0"/>
              <a:t>,</a:t>
            </a:r>
            <a:r>
              <a:rPr lang="en-GB" sz="2200" i="0" dirty="0" smtClean="0"/>
              <a:t> </a:t>
            </a:r>
            <a:r>
              <a:rPr lang="ru-RU" sz="2200" i="0" dirty="0" smtClean="0"/>
              <a:t>но встречаются редко</a:t>
            </a:r>
            <a:endParaRPr lang="en-GB" sz="2200" i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Службы по управлению долгом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363272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dirty="0" smtClean="0"/>
              <a:t>Обычно являются частью </a:t>
            </a:r>
            <a:r>
              <a:rPr lang="ru-RU" sz="2000" i="0" dirty="0" smtClean="0"/>
              <a:t>правительственного министерства</a:t>
            </a:r>
            <a:r>
              <a:rPr lang="en-GB" sz="2000" i="0" dirty="0" smtClean="0"/>
              <a:t>.</a:t>
            </a:r>
          </a:p>
          <a:p>
            <a:pPr marL="0" indent="0">
              <a:buNone/>
            </a:pPr>
            <a:endParaRPr lang="en-GB" sz="2000" i="0" dirty="0"/>
          </a:p>
          <a:p>
            <a:pPr marL="0" indent="0">
              <a:buNone/>
            </a:pPr>
            <a:r>
              <a:rPr lang="ru-RU" sz="2000" i="0" dirty="0" smtClean="0"/>
              <a:t>Если они являются отдельными институциональными единицами</a:t>
            </a:r>
            <a:r>
              <a:rPr lang="en-GB" sz="2000" i="0" dirty="0" smtClean="0"/>
              <a:t>, </a:t>
            </a:r>
            <a:r>
              <a:rPr lang="ru-RU" sz="2000" i="0" dirty="0" smtClean="0"/>
              <a:t>тогда они должны классифицироваться в </a:t>
            </a:r>
            <a:r>
              <a:rPr lang="ru-RU" sz="2000" i="0" dirty="0" smtClean="0"/>
              <a:t>государственном управлении</a:t>
            </a:r>
            <a:r>
              <a:rPr lang="en-GB" sz="2000" i="0" dirty="0" smtClean="0"/>
              <a:t>.</a:t>
            </a:r>
            <a:endParaRPr lang="en-GB" sz="2000" i="0" dirty="0" smtClean="0"/>
          </a:p>
          <a:p>
            <a:pPr marL="0" indent="0">
              <a:buNone/>
            </a:pPr>
            <a:r>
              <a:rPr lang="en-GB" i="0" dirty="0" smtClean="0"/>
              <a:t>	</a:t>
            </a:r>
            <a:r>
              <a:rPr lang="ru-RU" sz="2000" i="0" dirty="0" smtClean="0">
                <a:solidFill>
                  <a:srgbClr val="FF0000"/>
                </a:solidFill>
              </a:rPr>
              <a:t>Они действуют полностью от имени правительства </a:t>
            </a:r>
            <a:r>
              <a:rPr lang="en-GB" sz="2000" i="0" dirty="0" smtClean="0">
                <a:solidFill>
                  <a:srgbClr val="FF0000"/>
                </a:solidFill>
              </a:rPr>
              <a:t>	(</a:t>
            </a:r>
            <a:r>
              <a:rPr lang="ru-RU" sz="2000" i="0" dirty="0">
                <a:solidFill>
                  <a:srgbClr val="FF0000"/>
                </a:solidFill>
              </a:rPr>
              <a:t>вспомогательная функция</a:t>
            </a:r>
            <a:r>
              <a:rPr lang="en-GB" sz="2000" i="0" dirty="0" smtClean="0">
                <a:solidFill>
                  <a:srgbClr val="FF0000"/>
                </a:solidFill>
              </a:rPr>
              <a:t>)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Головные офисы </a:t>
            </a:r>
            <a:r>
              <a:rPr lang="ru-RU" sz="2800" dirty="0"/>
              <a:t>и холдинговые компании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0" dirty="0" smtClean="0"/>
              <a:t>Головные офисы</a:t>
            </a:r>
            <a:r>
              <a:rPr lang="en-GB" sz="2000" i="0" dirty="0" smtClean="0"/>
              <a:t>: </a:t>
            </a:r>
            <a:r>
              <a:rPr lang="ru-RU" sz="2000" i="0" dirty="0" smtClean="0"/>
              <a:t>контролируемые и прямые филиалы</a:t>
            </a:r>
            <a:r>
              <a:rPr lang="en-GB" sz="2000" i="0" dirty="0" smtClean="0"/>
              <a:t>, </a:t>
            </a:r>
            <a:r>
              <a:rPr lang="ru-RU" sz="2000" i="0" dirty="0" smtClean="0"/>
              <a:t>предоставляющие услуги </a:t>
            </a:r>
            <a:r>
              <a:rPr lang="en-GB" sz="2000" i="0" dirty="0" smtClean="0"/>
              <a:t>(</a:t>
            </a:r>
            <a:r>
              <a:rPr lang="ru-RU" sz="2000" i="0" dirty="0" smtClean="0"/>
              <a:t>неограниченные</a:t>
            </a:r>
            <a:r>
              <a:rPr lang="en-GB" sz="2000" i="0" dirty="0" smtClean="0"/>
              <a:t>)</a:t>
            </a:r>
          </a:p>
          <a:p>
            <a:r>
              <a:rPr lang="en-GB" sz="2000" i="0" dirty="0" smtClean="0">
                <a:solidFill>
                  <a:srgbClr val="FF0000"/>
                </a:solidFill>
              </a:rPr>
              <a:t>&gt;&gt;&gt; </a:t>
            </a:r>
            <a:r>
              <a:rPr lang="ru-RU" sz="2000" i="0" dirty="0" smtClean="0">
                <a:solidFill>
                  <a:srgbClr val="FF0000"/>
                </a:solidFill>
              </a:rPr>
              <a:t>Секторы корпораций </a:t>
            </a:r>
            <a:endParaRPr lang="ru-RU" sz="2000" i="0" dirty="0" smtClean="0">
              <a:solidFill>
                <a:srgbClr val="FF0000"/>
              </a:solidFill>
            </a:endParaRPr>
          </a:p>
          <a:p>
            <a:endParaRPr lang="en-GB" sz="2000" i="0" dirty="0" smtClean="0">
              <a:solidFill>
                <a:srgbClr val="FF0000"/>
              </a:solidFill>
            </a:endParaRPr>
          </a:p>
          <a:p>
            <a:r>
              <a:rPr lang="ru-RU" sz="2000" i="0" dirty="0" smtClean="0"/>
              <a:t>Холдинговые компании</a:t>
            </a:r>
            <a:r>
              <a:rPr lang="en-GB" sz="2000" i="0" dirty="0" smtClean="0"/>
              <a:t>: </a:t>
            </a:r>
            <a:r>
              <a:rPr lang="ru-RU" sz="2000" i="0" dirty="0" smtClean="0"/>
              <a:t>Не осуществляют управление и эффективное руководство;</a:t>
            </a:r>
            <a:r>
              <a:rPr lang="en-GB" sz="2000" i="0" dirty="0" smtClean="0"/>
              <a:t> </a:t>
            </a:r>
            <a:r>
              <a:rPr lang="ru-RU" sz="2000" i="0" dirty="0" smtClean="0"/>
              <a:t>применяются для обычной деятельности правительства </a:t>
            </a:r>
            <a:r>
              <a:rPr lang="en-GB" sz="2000" i="0" dirty="0" smtClean="0"/>
              <a:t>(</a:t>
            </a:r>
            <a:r>
              <a:rPr lang="ru-RU" sz="2000" i="0" dirty="0" smtClean="0"/>
              <a:t>например</a:t>
            </a:r>
            <a:r>
              <a:rPr lang="ru-RU" sz="2000" i="0" dirty="0"/>
              <a:t>, субсидии</a:t>
            </a:r>
            <a:r>
              <a:rPr lang="en-GB" sz="2000" i="0" dirty="0" smtClean="0"/>
              <a:t>)</a:t>
            </a:r>
          </a:p>
          <a:p>
            <a:r>
              <a:rPr lang="en-GB" sz="2000" i="0" dirty="0" smtClean="0">
                <a:solidFill>
                  <a:srgbClr val="FF0000"/>
                </a:solidFill>
              </a:rPr>
              <a:t>&gt;&gt;&gt; </a:t>
            </a:r>
            <a:r>
              <a:rPr lang="ru-RU" sz="2000" i="0" dirty="0" smtClean="0">
                <a:solidFill>
                  <a:srgbClr val="FF0000"/>
                </a:solidFill>
              </a:rPr>
              <a:t>Государственное управление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2182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Агентства по приватизации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9013"/>
          </a:xfrm>
        </p:spPr>
        <p:txBody>
          <a:bodyPr/>
          <a:lstStyle/>
          <a:p>
            <a:r>
              <a:rPr lang="ru-RU" sz="2200" i="0" dirty="0" smtClean="0"/>
              <a:t>Также включают «агентства по реструктуризации»</a:t>
            </a:r>
            <a:r>
              <a:rPr lang="en-GB" sz="2200" i="0" dirty="0" smtClean="0"/>
              <a:t>.</a:t>
            </a:r>
          </a:p>
          <a:p>
            <a:endParaRPr lang="en-GB" sz="2200" i="0" dirty="0"/>
          </a:p>
          <a:p>
            <a:r>
              <a:rPr lang="ru-RU" sz="2200" i="0" dirty="0" smtClean="0"/>
              <a:t>Классифицируются в секторе </a:t>
            </a:r>
            <a:r>
              <a:rPr lang="ru-RU" sz="2200" i="0" dirty="0" smtClean="0"/>
              <a:t>управления государством в </a:t>
            </a:r>
            <a:r>
              <a:rPr lang="ru-RU" sz="2200" i="0" dirty="0" smtClean="0"/>
              <a:t>качестве единиц, действующих от имени правительства</a:t>
            </a:r>
            <a:r>
              <a:rPr lang="en-GB" sz="2200" i="0" dirty="0" smtClean="0"/>
              <a:t>.</a:t>
            </a:r>
          </a:p>
          <a:p>
            <a:endParaRPr lang="en-GB" sz="2200" i="0" dirty="0"/>
          </a:p>
          <a:p>
            <a:r>
              <a:rPr lang="ru-RU" sz="2200" i="0" dirty="0" err="1" smtClean="0"/>
              <a:t>Перенацеливание</a:t>
            </a:r>
            <a:r>
              <a:rPr lang="ru-RU" sz="2200" i="0" dirty="0" smtClean="0"/>
              <a:t> возможно, когда негосударственная единица осуществляет такую деятельность по поручению правительства</a:t>
            </a:r>
            <a:r>
              <a:rPr lang="en-GB" sz="2200" i="0" dirty="0" smtClean="0"/>
              <a:t>.</a:t>
            </a:r>
            <a:endParaRPr lang="en-GB" sz="22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97621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Государственное производство </a:t>
            </a:r>
            <a:r>
              <a:rPr lang="en-GB" dirty="0" smtClean="0"/>
              <a:t>– </a:t>
            </a:r>
            <a:r>
              <a:rPr lang="ru-RU" dirty="0" smtClean="0"/>
              <a:t>влияние классификации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/>
              <a:t>Классификация в пределах или за пределами </a:t>
            </a:r>
            <a:r>
              <a:rPr lang="ru-RU" i="0" dirty="0" smtClean="0"/>
              <a:t>г</a:t>
            </a:r>
            <a:r>
              <a:rPr lang="ru-RU" i="0" dirty="0" smtClean="0"/>
              <a:t>осударственного управления </a:t>
            </a:r>
            <a:r>
              <a:rPr lang="ru-RU" i="0" dirty="0" smtClean="0"/>
              <a:t>влияет </a:t>
            </a:r>
            <a:r>
              <a:rPr lang="ru-RU" i="0" dirty="0"/>
              <a:t>на </a:t>
            </a:r>
            <a:r>
              <a:rPr lang="ru-RU" i="0" dirty="0" smtClean="0"/>
              <a:t>измеренный уровень в</a:t>
            </a:r>
            <a:r>
              <a:rPr lang="ru-RU" i="0" dirty="0" smtClean="0"/>
              <a:t>ыпуска </a:t>
            </a:r>
            <a:r>
              <a:rPr lang="ru-RU" i="0" dirty="0"/>
              <a:t>сектора государственного управления</a:t>
            </a:r>
            <a:r>
              <a:rPr lang="ru-RU" i="0" dirty="0" smtClean="0"/>
              <a:t> </a:t>
            </a:r>
            <a:r>
              <a:rPr lang="en-GB" i="0" dirty="0" smtClean="0"/>
              <a:t>(</a:t>
            </a:r>
            <a:r>
              <a:rPr lang="ru-RU" i="0" dirty="0"/>
              <a:t>и </a:t>
            </a:r>
            <a:r>
              <a:rPr lang="ru-RU" i="0" dirty="0" smtClean="0"/>
              <a:t>ВВП</a:t>
            </a:r>
            <a:r>
              <a:rPr lang="en-GB" i="0" dirty="0" smtClean="0"/>
              <a:t>).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ru-RU" sz="2000" i="0" dirty="0">
                <a:solidFill>
                  <a:srgbClr val="00B050"/>
                </a:solidFill>
              </a:rPr>
              <a:t>Единицы</a:t>
            </a:r>
            <a:r>
              <a:rPr lang="ru-RU" sz="2000" i="0" dirty="0" smtClean="0">
                <a:solidFill>
                  <a:srgbClr val="00B050"/>
                </a:solidFill>
              </a:rPr>
              <a:t> </a:t>
            </a:r>
            <a:r>
              <a:rPr lang="ru-RU" sz="2000" i="0" dirty="0">
                <a:solidFill>
                  <a:srgbClr val="00B050"/>
                </a:solidFill>
              </a:rPr>
              <a:t>государственного </a:t>
            </a:r>
            <a:r>
              <a:rPr lang="ru-RU" sz="2000" i="0" dirty="0" smtClean="0">
                <a:solidFill>
                  <a:srgbClr val="00B050"/>
                </a:solidFill>
              </a:rPr>
              <a:t>управления</a:t>
            </a:r>
            <a:r>
              <a:rPr lang="en-GB" sz="2000" i="0" dirty="0" smtClean="0">
                <a:solidFill>
                  <a:srgbClr val="00B050"/>
                </a:solidFill>
              </a:rPr>
              <a:t>: </a:t>
            </a:r>
            <a:r>
              <a:rPr lang="ru-RU" sz="2000" i="0" dirty="0" smtClean="0">
                <a:solidFill>
                  <a:srgbClr val="00B050"/>
                </a:solidFill>
              </a:rPr>
              <a:t>Выпуск в виде сумм расходов</a:t>
            </a:r>
            <a:r>
              <a:rPr lang="en-GB" sz="2000" i="0" dirty="0" smtClean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endParaRPr lang="en-GB" sz="2000" i="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000" i="0" dirty="0" smtClean="0">
                <a:solidFill>
                  <a:srgbClr val="00B050"/>
                </a:solidFill>
              </a:rPr>
              <a:t>Корпоративные единицы</a:t>
            </a:r>
            <a:r>
              <a:rPr lang="en-GB" sz="2000" i="0" dirty="0" smtClean="0">
                <a:solidFill>
                  <a:srgbClr val="00B050"/>
                </a:solidFill>
              </a:rPr>
              <a:t>: </a:t>
            </a:r>
            <a:r>
              <a:rPr lang="ru-RU" sz="2000" i="0" dirty="0" smtClean="0">
                <a:solidFill>
                  <a:srgbClr val="00B050"/>
                </a:solidFill>
              </a:rPr>
              <a:t>выпуск в качестве рыночных продаж</a:t>
            </a:r>
            <a:r>
              <a:rPr lang="en-GB" sz="2000" i="0" dirty="0" smtClean="0">
                <a:solidFill>
                  <a:srgbClr val="00B050"/>
                </a:solidFill>
              </a:rPr>
              <a:t>.</a:t>
            </a:r>
            <a:endParaRPr lang="en-GB" sz="2000" i="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r>
              <a:rPr lang="ru-RU" sz="2800" dirty="0" smtClean="0"/>
              <a:t>Европейская система </a:t>
            </a:r>
            <a:r>
              <a:rPr lang="ru-RU" sz="2800" dirty="0" smtClean="0"/>
              <a:t>счетов</a:t>
            </a:r>
            <a:r>
              <a:rPr lang="en-GB" sz="2800" dirty="0" smtClean="0"/>
              <a:t> </a:t>
            </a:r>
            <a:r>
              <a:rPr lang="en-GB" sz="2800" dirty="0" smtClean="0"/>
              <a:t>(</a:t>
            </a:r>
            <a:r>
              <a:rPr lang="ru-RU" sz="2800" dirty="0" smtClean="0"/>
              <a:t>ЕСС </a:t>
            </a:r>
            <a:r>
              <a:rPr lang="en-GB" sz="2800" dirty="0" smtClean="0"/>
              <a:t>2010)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2696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Методологическая основа </a:t>
            </a:r>
            <a:r>
              <a:rPr lang="ru-RU" sz="2400" dirty="0"/>
              <a:t>для </a:t>
            </a:r>
            <a:r>
              <a:rPr lang="ru-RU" sz="2400" dirty="0" smtClean="0"/>
              <a:t>статистики </a:t>
            </a:r>
            <a:r>
              <a:rPr lang="ru-RU" sz="2400" dirty="0"/>
              <a:t>государственных финансов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ru-RU" sz="2400" dirty="0" smtClean="0"/>
              <a:t>На основе СНС </a:t>
            </a:r>
            <a:r>
              <a:rPr lang="en-GB" sz="2400" dirty="0" smtClean="0"/>
              <a:t>2008</a:t>
            </a:r>
            <a:r>
              <a:rPr lang="ru-RU" sz="2400" dirty="0" smtClean="0"/>
              <a:t> года</a:t>
            </a:r>
            <a:r>
              <a:rPr lang="en-GB" sz="2400" dirty="0" smtClean="0"/>
              <a:t> </a:t>
            </a:r>
            <a:r>
              <a:rPr lang="en-GB" sz="2400" dirty="0" smtClean="0"/>
              <a:t>(</a:t>
            </a:r>
            <a:r>
              <a:rPr lang="ru-RU" sz="2400" dirty="0" smtClean="0"/>
              <a:t>как Руководство по СГФ ВМФ </a:t>
            </a:r>
            <a:r>
              <a:rPr lang="en-GB" sz="2400" dirty="0" smtClean="0"/>
              <a:t>2014)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ru-RU" sz="2400" dirty="0" smtClean="0"/>
              <a:t>Глава </a:t>
            </a:r>
            <a:r>
              <a:rPr lang="en-GB" sz="2400" dirty="0" smtClean="0"/>
              <a:t>20 - </a:t>
            </a:r>
            <a:r>
              <a:rPr lang="ru-RU" sz="2400" dirty="0" smtClean="0"/>
              <a:t>Правительство</a:t>
            </a:r>
            <a:endParaRPr lang="en-GB" sz="2400" dirty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80928"/>
            <a:ext cx="2016224" cy="283884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54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происходит, когда </a:t>
            </a:r>
            <a:r>
              <a:rPr lang="ru-RU" dirty="0" smtClean="0"/>
              <a:t>ЕСС </a:t>
            </a:r>
            <a:r>
              <a:rPr lang="ru-RU" dirty="0" smtClean="0"/>
              <a:t>не является специфической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98976" cy="35290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Обсуждение среди экспертов государств-членов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ru-RU" dirty="0" smtClean="0">
                <a:solidFill>
                  <a:srgbClr val="FF0000"/>
                </a:solidFill>
              </a:rPr>
              <a:t>Решение </a:t>
            </a:r>
            <a:r>
              <a:rPr lang="ru-RU" dirty="0" err="1" smtClean="0">
                <a:solidFill>
                  <a:srgbClr val="FF0000"/>
                </a:solidFill>
              </a:rPr>
              <a:t>Евростата</a:t>
            </a:r>
            <a:endParaRPr lang="en-GB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Руководство по государственному дефициту и долгу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(=</a:t>
            </a:r>
            <a:r>
              <a:rPr lang="ru-RU" dirty="0" smtClean="0">
                <a:solidFill>
                  <a:srgbClr val="00B0F0"/>
                </a:solidFill>
              </a:rPr>
              <a:t>толкование</a:t>
            </a:r>
            <a:r>
              <a:rPr lang="en-GB" dirty="0" smtClean="0">
                <a:solidFill>
                  <a:srgbClr val="00B0F0"/>
                </a:solidFill>
              </a:rPr>
              <a:t>…)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4904"/>
            <a:ext cx="2106436" cy="295232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514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ЕСС </a:t>
            </a:r>
            <a:r>
              <a:rPr lang="en-GB" dirty="0" smtClean="0"/>
              <a:t>2010 </a:t>
            </a:r>
            <a:r>
              <a:rPr lang="ru-RU" dirty="0" smtClean="0"/>
              <a:t>определяет </a:t>
            </a:r>
            <a:r>
              <a:rPr lang="ru-RU" dirty="0" smtClean="0"/>
              <a:t>государственное управление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200" i="0" dirty="0" smtClean="0"/>
              <a:t>«</a:t>
            </a:r>
            <a:r>
              <a:rPr lang="en-GB" sz="2200" i="0" dirty="0" smtClean="0"/>
              <a:t>…</a:t>
            </a:r>
            <a:r>
              <a:rPr lang="ru-RU" sz="2200" i="0" dirty="0"/>
              <a:t> сектор </a:t>
            </a:r>
            <a:r>
              <a:rPr lang="ru-RU" sz="2200" i="0" dirty="0" smtClean="0"/>
              <a:t>государственного управления </a:t>
            </a:r>
            <a:r>
              <a:rPr lang="en-GB" sz="2200" i="0" dirty="0" smtClean="0"/>
              <a:t>(</a:t>
            </a:r>
            <a:r>
              <a:rPr lang="ru-RU" sz="2200" i="0" dirty="0" smtClean="0"/>
              <a:t>С</a:t>
            </a:r>
            <a:r>
              <a:rPr lang="en-GB" sz="2200" i="0" dirty="0" smtClean="0"/>
              <a:t>.13</a:t>
            </a:r>
            <a:r>
              <a:rPr lang="en-GB" sz="2200" i="0" dirty="0"/>
              <a:t>) </a:t>
            </a:r>
            <a:r>
              <a:rPr lang="ru-RU" sz="2200" i="0" dirty="0" smtClean="0"/>
              <a:t>состоит из институциональных единиц, являющихся </a:t>
            </a:r>
            <a:r>
              <a:rPr lang="ru-RU" sz="2200" i="0" dirty="0" smtClean="0">
                <a:solidFill>
                  <a:srgbClr val="FF0000"/>
                </a:solidFill>
              </a:rPr>
              <a:t>нерыночными производителями, </a:t>
            </a:r>
            <a:r>
              <a:rPr lang="ru-RU" sz="2200" i="0" dirty="0" smtClean="0"/>
              <a:t>чья продукция предназначается для индивидуального и коллективного потребления. Такие единицы финансируются за счет </a:t>
            </a:r>
            <a:r>
              <a:rPr lang="ru-RU" sz="2200" i="0" dirty="0" smtClean="0">
                <a:solidFill>
                  <a:srgbClr val="FF0000"/>
                </a:solidFill>
              </a:rPr>
              <a:t>обязательных платежей, осуществляемых единицами из других секторов</a:t>
            </a:r>
            <a:r>
              <a:rPr lang="en-GB" sz="2200" i="0" dirty="0" smtClean="0"/>
              <a:t>, </a:t>
            </a:r>
            <a:r>
              <a:rPr lang="ru-RU" sz="2200" i="0" dirty="0" smtClean="0"/>
              <a:t>а также институциональных единиц, </a:t>
            </a:r>
            <a:r>
              <a:rPr lang="ru-RU" sz="2200" i="0" dirty="0" smtClean="0">
                <a:solidFill>
                  <a:srgbClr val="FF0000"/>
                </a:solidFill>
              </a:rPr>
              <a:t>главным образом вовлеченных в перераспределение национального дохода и богатства»</a:t>
            </a:r>
            <a:r>
              <a:rPr lang="en-GB" sz="2200" i="0" dirty="0" smtClean="0"/>
              <a:t> [</a:t>
            </a:r>
            <a:r>
              <a:rPr lang="ru-RU" sz="2200" i="0" dirty="0" smtClean="0"/>
              <a:t>Пункт </a:t>
            </a:r>
            <a:r>
              <a:rPr lang="en-GB" sz="2200" i="0" dirty="0" smtClean="0"/>
              <a:t>2.111]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2244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Государственный контроль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529013"/>
          </a:xfrm>
        </p:spPr>
        <p:txBody>
          <a:bodyPr/>
          <a:lstStyle/>
          <a:p>
            <a:r>
              <a:rPr lang="ru-RU" sz="2000" i="0" dirty="0" smtClean="0"/>
              <a:t>«Государственное управление обеспечивает </a:t>
            </a:r>
            <a:r>
              <a:rPr lang="ru-RU" sz="2000" i="0" dirty="0" smtClean="0"/>
              <a:t>контроль за корпорацией в результате применения специального законодательства</a:t>
            </a:r>
            <a:r>
              <a:rPr lang="en-GB" sz="2000" i="0" dirty="0" smtClean="0"/>
              <a:t>, </a:t>
            </a:r>
            <a:r>
              <a:rPr lang="ru-RU" sz="2000" i="0" dirty="0" smtClean="0"/>
              <a:t>указа или законоположения, разрешающего правительству устанавливать корпоративную политику</a:t>
            </a:r>
            <a:r>
              <a:rPr lang="en-GB" sz="2000" i="0" dirty="0" smtClean="0"/>
              <a:t>. </a:t>
            </a:r>
            <a:r>
              <a:rPr lang="ru-RU" sz="2000" i="0" dirty="0" smtClean="0"/>
              <a:t>Следующие индикаторы являются решающими факторами, подлежащими рассмотрению при принятии решения о том, будет ли корпорация контролироваться правительством</a:t>
            </a:r>
            <a:r>
              <a:rPr lang="en-GB" sz="2000" i="0" dirty="0" smtClean="0"/>
              <a:t>..</a:t>
            </a:r>
            <a:r>
              <a:rPr lang="ru-RU" sz="2000" i="0" dirty="0" smtClean="0"/>
              <a:t>»</a:t>
            </a:r>
            <a:r>
              <a:rPr lang="en-GB" sz="2000" i="0" dirty="0" smtClean="0"/>
              <a:t> [</a:t>
            </a:r>
            <a:r>
              <a:rPr lang="ru-RU" sz="2000" i="0" dirty="0" smtClean="0"/>
              <a:t>Пункт </a:t>
            </a:r>
            <a:r>
              <a:rPr lang="en-GB" sz="2000" i="0" dirty="0" smtClean="0"/>
              <a:t>2.38]</a:t>
            </a:r>
          </a:p>
          <a:p>
            <a:r>
              <a:rPr lang="en-GB" sz="2000" i="0" dirty="0" smtClean="0">
                <a:solidFill>
                  <a:srgbClr val="FF0000"/>
                </a:solidFill>
              </a:rPr>
              <a:t>&gt;&gt; </a:t>
            </a:r>
            <a:r>
              <a:rPr lang="ru-RU" sz="2000" i="0" dirty="0">
                <a:solidFill>
                  <a:srgbClr val="FF0000"/>
                </a:solidFill>
              </a:rPr>
              <a:t>процент голосов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 smtClean="0">
                <a:solidFill>
                  <a:srgbClr val="FF0000"/>
                </a:solidFill>
              </a:rPr>
              <a:t>Правление</a:t>
            </a:r>
            <a:r>
              <a:rPr lang="en-GB" sz="2000" i="0" dirty="0" smtClean="0">
                <a:solidFill>
                  <a:srgbClr val="FF0000"/>
                </a:solidFill>
              </a:rPr>
              <a:t>/</a:t>
            </a:r>
            <a:r>
              <a:rPr lang="ru-RU" sz="2000" i="0" dirty="0" smtClean="0">
                <a:solidFill>
                  <a:srgbClr val="FF0000"/>
                </a:solidFill>
              </a:rPr>
              <a:t>основные комитеты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 smtClean="0">
                <a:solidFill>
                  <a:srgbClr val="FF0000"/>
                </a:solidFill>
              </a:rPr>
              <a:t>ключевой персонал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>
                <a:solidFill>
                  <a:srgbClr val="FF0000"/>
                </a:solidFill>
              </a:rPr>
              <a:t>золотой пакет акций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>
                <a:solidFill>
                  <a:srgbClr val="FF0000"/>
                </a:solidFill>
              </a:rPr>
              <a:t>специальные правила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>
                <a:solidFill>
                  <a:srgbClr val="FF0000"/>
                </a:solidFill>
              </a:rPr>
              <a:t>доминирующий потребитель</a:t>
            </a:r>
            <a:r>
              <a:rPr lang="en-GB" sz="2000" i="0" dirty="0" smtClean="0">
                <a:solidFill>
                  <a:srgbClr val="FF0000"/>
                </a:solidFill>
              </a:rPr>
              <a:t>, </a:t>
            </a:r>
            <a:r>
              <a:rPr lang="ru-RU" sz="2000" i="0" dirty="0">
                <a:solidFill>
                  <a:srgbClr val="FF0000"/>
                </a:solidFill>
              </a:rPr>
              <a:t>заимствования</a:t>
            </a:r>
            <a:r>
              <a:rPr lang="en-GB" sz="2000" i="0" dirty="0" smtClean="0">
                <a:solidFill>
                  <a:srgbClr val="FF0000"/>
                </a:solidFill>
              </a:rPr>
              <a:t>.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4690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36625"/>
          </a:xfrm>
        </p:spPr>
        <p:txBody>
          <a:bodyPr/>
          <a:lstStyle/>
          <a:p>
            <a:r>
              <a:rPr lang="ru-RU" dirty="0" smtClean="0"/>
              <a:t>Нерыночные производители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800" i="0" dirty="0" smtClean="0"/>
              <a:t>Качественные критерии</a:t>
            </a:r>
            <a:endParaRPr lang="en-GB" sz="2800" i="0" dirty="0" smtClean="0"/>
          </a:p>
          <a:p>
            <a:pPr marL="0" indent="0">
              <a:buNone/>
            </a:pPr>
            <a:r>
              <a:rPr lang="ru-RU" i="0" dirty="0" smtClean="0">
                <a:solidFill>
                  <a:srgbClr val="FF0000"/>
                </a:solidFill>
              </a:rPr>
              <a:t>Государственная единица продает более </a:t>
            </a:r>
            <a:r>
              <a:rPr lang="en-GB" i="0" dirty="0" smtClean="0">
                <a:solidFill>
                  <a:srgbClr val="FF0000"/>
                </a:solidFill>
              </a:rPr>
              <a:t>50% </a:t>
            </a:r>
            <a:r>
              <a:rPr lang="ru-RU" i="0" dirty="0" smtClean="0">
                <a:solidFill>
                  <a:srgbClr val="FF0000"/>
                </a:solidFill>
              </a:rPr>
              <a:t>своей продукции правительству </a:t>
            </a:r>
            <a:r>
              <a:rPr lang="en-GB" i="0" dirty="0" smtClean="0">
                <a:solidFill>
                  <a:srgbClr val="FF0000"/>
                </a:solidFill>
              </a:rPr>
              <a:t>(</a:t>
            </a:r>
            <a:r>
              <a:rPr lang="ru-RU" i="0" dirty="0" smtClean="0">
                <a:solidFill>
                  <a:srgbClr val="FF0000"/>
                </a:solidFill>
              </a:rPr>
              <a:t>закрытые </a:t>
            </a:r>
            <a:r>
              <a:rPr lang="en-GB" i="0" dirty="0" smtClean="0">
                <a:solidFill>
                  <a:srgbClr val="FF0000"/>
                </a:solidFill>
              </a:rPr>
              <a:t>/</a:t>
            </a:r>
            <a:r>
              <a:rPr lang="ru-RU" i="0" dirty="0" smtClean="0">
                <a:solidFill>
                  <a:srgbClr val="FF0000"/>
                </a:solidFill>
              </a:rPr>
              <a:t>справедливые торги</a:t>
            </a:r>
            <a:r>
              <a:rPr lang="en-GB" i="0" dirty="0" smtClean="0">
                <a:solidFill>
                  <a:srgbClr val="FF0000"/>
                </a:solidFill>
              </a:rPr>
              <a:t>); </a:t>
            </a:r>
            <a:r>
              <a:rPr lang="ru-RU" i="0" dirty="0" smtClean="0">
                <a:solidFill>
                  <a:srgbClr val="FF0000"/>
                </a:solidFill>
              </a:rPr>
              <a:t>другие сведения</a:t>
            </a:r>
            <a:endParaRPr lang="en-GB" i="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800" i="0" dirty="0"/>
          </a:p>
          <a:p>
            <a:pPr marL="0" indent="0">
              <a:buNone/>
            </a:pPr>
            <a:r>
              <a:rPr lang="ru-RU" sz="2800" i="0" dirty="0" smtClean="0"/>
              <a:t>Количественные критерии</a:t>
            </a:r>
            <a:endParaRPr lang="en-GB" sz="2800" i="0" dirty="0" smtClean="0"/>
          </a:p>
          <a:p>
            <a:pPr marL="0" indent="0">
              <a:buNone/>
            </a:pPr>
            <a:r>
              <a:rPr lang="en-GB" sz="2800" i="0" dirty="0" smtClean="0"/>
              <a:t>	</a:t>
            </a:r>
            <a:r>
              <a:rPr lang="ru-RU" sz="2800" i="0" dirty="0" smtClean="0"/>
              <a:t>«50% тест»</a:t>
            </a:r>
            <a:endParaRPr lang="en-GB" sz="2800" i="0" dirty="0" smtClean="0"/>
          </a:p>
          <a:p>
            <a:pPr marL="0" indent="0">
              <a:buNone/>
            </a:pPr>
            <a:r>
              <a:rPr lang="en-GB" sz="2800" i="0" dirty="0"/>
              <a:t>	</a:t>
            </a:r>
            <a:r>
              <a:rPr lang="ru-RU" i="0" dirty="0" smtClean="0">
                <a:solidFill>
                  <a:srgbClr val="FF0000"/>
                </a:solidFill>
              </a:rPr>
              <a:t>Рыночные продажи </a:t>
            </a:r>
            <a:r>
              <a:rPr lang="en-GB" i="0" dirty="0" smtClean="0">
                <a:solidFill>
                  <a:srgbClr val="FF0000"/>
                </a:solidFill>
              </a:rPr>
              <a:t>&gt; 50% </a:t>
            </a:r>
            <a:r>
              <a:rPr lang="ru-RU" i="0" dirty="0" smtClean="0">
                <a:solidFill>
                  <a:srgbClr val="FF0000"/>
                </a:solidFill>
              </a:rPr>
              <a:t>себестоимости 	продукции</a:t>
            </a: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	</a:t>
            </a:r>
            <a:r>
              <a:rPr lang="ru-RU" i="0" dirty="0" smtClean="0">
                <a:solidFill>
                  <a:srgbClr val="FF0000"/>
                </a:solidFill>
              </a:rPr>
              <a:t>В течение нескольких лет</a:t>
            </a:r>
            <a:r>
              <a:rPr lang="en-GB" i="0" dirty="0" smtClean="0">
                <a:solidFill>
                  <a:srgbClr val="FF0000"/>
                </a:solidFill>
              </a:rPr>
              <a:t>…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8521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Особые случаи для единиц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Образовательная единица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Государственные больницы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Финансовая деятельность</a:t>
            </a:r>
            <a:endParaRPr lang="en-GB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Единица специального </a:t>
            </a:r>
            <a:r>
              <a:rPr lang="ru-RU" dirty="0" smtClean="0">
                <a:solidFill>
                  <a:srgbClr val="00B0F0"/>
                </a:solidFill>
              </a:rPr>
              <a:t>назначения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Службы по управлению долгом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Головные офисы и </a:t>
            </a:r>
            <a:r>
              <a:rPr lang="ru-RU" dirty="0">
                <a:solidFill>
                  <a:srgbClr val="00B0F0"/>
                </a:solidFill>
              </a:rPr>
              <a:t>холдинговые компании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Агентства по приватизации</a:t>
            </a: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18461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Образовательные единицы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496944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dirty="0" smtClean="0"/>
              <a:t>Необходимо определить объем государственного контроля</a:t>
            </a:r>
            <a:endParaRPr lang="en-GB" sz="2000" i="0" dirty="0" smtClean="0"/>
          </a:p>
          <a:p>
            <a:pPr marL="0" indent="0">
              <a:buNone/>
            </a:pPr>
            <a:endParaRPr lang="en-GB" sz="2000" i="0" dirty="0"/>
          </a:p>
          <a:p>
            <a:pPr marL="0" indent="0">
              <a:buNone/>
            </a:pPr>
            <a:r>
              <a:rPr lang="ru-RU" sz="2000" i="0" dirty="0" smtClean="0"/>
              <a:t>Финансирование само по себе не является проблемой</a:t>
            </a:r>
            <a:r>
              <a:rPr lang="en-GB" sz="2000" i="0" dirty="0" smtClean="0"/>
              <a:t>, </a:t>
            </a:r>
            <a:r>
              <a:rPr lang="ru-RU" sz="2000" i="0" dirty="0" smtClean="0"/>
              <a:t>а скорее влияние </a:t>
            </a:r>
            <a:r>
              <a:rPr lang="ru-RU" sz="2000" i="0" dirty="0" smtClean="0"/>
              <a:t>на использование </a:t>
            </a:r>
            <a:r>
              <a:rPr lang="ru-RU" sz="2000" i="0" dirty="0" smtClean="0"/>
              <a:t>таких средств</a:t>
            </a:r>
            <a:r>
              <a:rPr lang="en-GB" sz="2000" i="0" dirty="0" smtClean="0"/>
              <a:t>…</a:t>
            </a:r>
          </a:p>
          <a:p>
            <a:pPr marL="0" indent="0">
              <a:buClrTx/>
              <a:buNone/>
            </a:pPr>
            <a:r>
              <a:rPr lang="ru-RU" sz="1800" i="0" dirty="0" smtClean="0">
                <a:solidFill>
                  <a:srgbClr val="FF0000"/>
                </a:solidFill>
              </a:rPr>
              <a:t>     Обоснованные </a:t>
            </a:r>
            <a:r>
              <a:rPr lang="ru-RU" sz="1800" i="0" dirty="0" smtClean="0">
                <a:solidFill>
                  <a:srgbClr val="FF0000"/>
                </a:solidFill>
              </a:rPr>
              <a:t>стандарты, налагаемые на все школы </a:t>
            </a:r>
            <a:r>
              <a:rPr lang="en-GB" sz="1800" i="0" dirty="0" smtClean="0">
                <a:solidFill>
                  <a:srgbClr val="FF0000"/>
                </a:solidFill>
              </a:rPr>
              <a:t>= </a:t>
            </a:r>
            <a:r>
              <a:rPr lang="ru-RU" sz="1800" i="0" dirty="0" smtClean="0">
                <a:solidFill>
                  <a:srgbClr val="FF0000"/>
                </a:solidFill>
              </a:rPr>
              <a:t>нет</a:t>
            </a:r>
            <a:br>
              <a:rPr lang="ru-RU" sz="1800" i="0" dirty="0" smtClean="0">
                <a:solidFill>
                  <a:srgbClr val="FF0000"/>
                </a:solidFill>
              </a:rPr>
            </a:br>
            <a:r>
              <a:rPr lang="ru-RU" sz="1800" i="0" dirty="0" smtClean="0">
                <a:solidFill>
                  <a:srgbClr val="FF0000"/>
                </a:solidFill>
              </a:rPr>
              <a:t>     </a:t>
            </a:r>
            <a:r>
              <a:rPr lang="ru-RU" sz="1800" i="0" dirty="0" smtClean="0">
                <a:solidFill>
                  <a:srgbClr val="FF0000"/>
                </a:solidFill>
              </a:rPr>
              <a:t>контроля</a:t>
            </a:r>
            <a:endParaRPr lang="en-GB" sz="1800" i="0" dirty="0" smtClean="0">
              <a:solidFill>
                <a:srgbClr val="FF0000"/>
              </a:solidFill>
            </a:endParaRPr>
          </a:p>
          <a:p>
            <a:pPr marL="0" indent="0">
              <a:buClrTx/>
              <a:buNone/>
            </a:pPr>
            <a:r>
              <a:rPr lang="en-GB" sz="1800" i="0" dirty="0">
                <a:solidFill>
                  <a:srgbClr val="FF0000"/>
                </a:solidFill>
              </a:rPr>
              <a:t>	</a:t>
            </a:r>
            <a:endParaRPr lang="en-GB" sz="1800" i="0" dirty="0" smtClean="0">
              <a:solidFill>
                <a:srgbClr val="FF0000"/>
              </a:solidFill>
            </a:endParaRPr>
          </a:p>
          <a:p>
            <a:pPr marL="0" indent="0">
              <a:buClrTx/>
              <a:buNone/>
            </a:pPr>
            <a:r>
              <a:rPr lang="ru-RU" sz="1800" i="0" dirty="0" smtClean="0">
                <a:solidFill>
                  <a:srgbClr val="FF0000"/>
                </a:solidFill>
              </a:rPr>
              <a:t>     Непосредственное </a:t>
            </a:r>
            <a:r>
              <a:rPr lang="ru-RU" sz="1800" i="0" dirty="0" smtClean="0">
                <a:solidFill>
                  <a:srgbClr val="FF0000"/>
                </a:solidFill>
              </a:rPr>
              <a:t>вовлечение правительства в </a:t>
            </a:r>
            <a:r>
              <a:rPr lang="ru-RU" sz="1800" i="0" dirty="0" smtClean="0">
                <a:solidFill>
                  <a:srgbClr val="FF0000"/>
                </a:solidFill>
              </a:rPr>
              <a:t>процесс</a:t>
            </a:r>
            <a:br>
              <a:rPr lang="ru-RU" sz="1800" i="0" dirty="0" smtClean="0">
                <a:solidFill>
                  <a:srgbClr val="FF0000"/>
                </a:solidFill>
              </a:rPr>
            </a:br>
            <a:r>
              <a:rPr lang="ru-RU" sz="1800" i="0" dirty="0" smtClean="0">
                <a:solidFill>
                  <a:srgbClr val="FF0000"/>
                </a:solidFill>
              </a:rPr>
              <a:t>     </a:t>
            </a:r>
            <a:r>
              <a:rPr lang="ru-RU" sz="1800" i="0" dirty="0" smtClean="0">
                <a:solidFill>
                  <a:srgbClr val="FF0000"/>
                </a:solidFill>
              </a:rPr>
              <a:t>принятия важных решений </a:t>
            </a:r>
            <a:r>
              <a:rPr lang="en-GB" sz="1800" i="0" dirty="0" smtClean="0">
                <a:solidFill>
                  <a:srgbClr val="FF0000"/>
                </a:solidFill>
              </a:rPr>
              <a:t>= </a:t>
            </a:r>
            <a:r>
              <a:rPr lang="ru-RU" sz="1800" i="0" dirty="0" smtClean="0">
                <a:solidFill>
                  <a:srgbClr val="FF0000"/>
                </a:solidFill>
              </a:rPr>
              <a:t>контроль </a:t>
            </a:r>
            <a:r>
              <a:rPr lang="en-GB" sz="1800" i="0" dirty="0" smtClean="0">
                <a:solidFill>
                  <a:srgbClr val="FF0000"/>
                </a:solidFill>
              </a:rPr>
              <a:t>(</a:t>
            </a:r>
            <a:r>
              <a:rPr lang="ru-RU" sz="1800" i="0" dirty="0" smtClean="0">
                <a:solidFill>
                  <a:srgbClr val="FF0000"/>
                </a:solidFill>
              </a:rPr>
              <a:t>например назначения</a:t>
            </a:r>
            <a:r>
              <a:rPr lang="en-GB" sz="1800" i="0" dirty="0" smtClean="0">
                <a:solidFill>
                  <a:srgbClr val="FF0000"/>
                </a:solidFill>
              </a:rPr>
              <a:t>,</a:t>
            </a:r>
            <a:r>
              <a:rPr lang="ru-RU" sz="1800" i="0" dirty="0" smtClean="0">
                <a:solidFill>
                  <a:srgbClr val="FF0000"/>
                </a:solidFill>
              </a:rPr>
              <a:t/>
            </a:r>
            <a:br>
              <a:rPr lang="ru-RU" sz="1800" i="0" dirty="0" smtClean="0">
                <a:solidFill>
                  <a:srgbClr val="FF0000"/>
                </a:solidFill>
              </a:rPr>
            </a:br>
            <a:r>
              <a:rPr lang="ru-RU" sz="1800" i="0" dirty="0" smtClean="0">
                <a:solidFill>
                  <a:srgbClr val="FF0000"/>
                </a:solidFill>
              </a:rPr>
              <a:t>    </a:t>
            </a:r>
            <a:r>
              <a:rPr lang="en-GB" sz="1800" i="0" dirty="0" smtClean="0">
                <a:solidFill>
                  <a:srgbClr val="FF0000"/>
                </a:solidFill>
              </a:rPr>
              <a:t> </a:t>
            </a:r>
            <a:r>
              <a:rPr lang="ru-RU" sz="1800" i="0" dirty="0" smtClean="0">
                <a:solidFill>
                  <a:srgbClr val="FF0000"/>
                </a:solidFill>
              </a:rPr>
              <a:t>инвестиции</a:t>
            </a:r>
            <a:r>
              <a:rPr lang="en-GB" sz="1800" i="0" dirty="0" smtClean="0">
                <a:solidFill>
                  <a:srgbClr val="FF0000"/>
                </a:solidFill>
              </a:rPr>
              <a:t>)</a:t>
            </a:r>
            <a:endParaRPr lang="en-GB" sz="18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3194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Государственные больницы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200" i="0" dirty="0" smtClean="0"/>
              <a:t>Контроль, установленный посредством обычных индикаторов</a:t>
            </a:r>
            <a:endParaRPr lang="en-GB" sz="2200" i="0" dirty="0" smtClean="0"/>
          </a:p>
          <a:p>
            <a:pPr marL="0" indent="0">
              <a:buNone/>
            </a:pPr>
            <a:endParaRPr lang="en-GB" sz="2200" i="0" dirty="0"/>
          </a:p>
          <a:p>
            <a:pPr marL="0" indent="0">
              <a:buNone/>
            </a:pPr>
            <a:r>
              <a:rPr lang="ru-RU" sz="2200" i="0" dirty="0" smtClean="0"/>
              <a:t>Устанавливается, если государственные больницы действительно конкурируют на практике с частными больницами в разных сферах</a:t>
            </a:r>
            <a:endParaRPr lang="en-GB" sz="2200" i="0" dirty="0" smtClean="0"/>
          </a:p>
          <a:p>
            <a:pPr marL="400050" lvl="1" indent="0">
              <a:buNone/>
            </a:pPr>
            <a:r>
              <a:rPr lang="ru-RU" b="0" i="0" dirty="0" smtClean="0">
                <a:solidFill>
                  <a:srgbClr val="FF0000"/>
                </a:solidFill>
              </a:rPr>
              <a:t>Система </a:t>
            </a:r>
            <a:r>
              <a:rPr lang="ru-RU" b="0" i="0" dirty="0">
                <a:solidFill>
                  <a:srgbClr val="FF0000"/>
                </a:solidFill>
              </a:rPr>
              <a:t>единых цен </a:t>
            </a:r>
            <a:r>
              <a:rPr lang="ru-RU" b="0" i="0" dirty="0" smtClean="0">
                <a:solidFill>
                  <a:srgbClr val="FF0000"/>
                </a:solidFill>
              </a:rPr>
              <a:t>с частными </a:t>
            </a:r>
            <a:r>
              <a:rPr lang="ru-RU" b="0" i="0" dirty="0" smtClean="0">
                <a:solidFill>
                  <a:srgbClr val="FF0000"/>
                </a:solidFill>
              </a:rPr>
              <a:t>больницами</a:t>
            </a:r>
            <a:br>
              <a:rPr lang="ru-RU" b="0" i="0" dirty="0" smtClean="0">
                <a:solidFill>
                  <a:srgbClr val="FF0000"/>
                </a:solidFill>
              </a:rPr>
            </a:br>
            <a:r>
              <a:rPr lang="ru-RU" b="0" i="0" dirty="0" smtClean="0">
                <a:solidFill>
                  <a:srgbClr val="FF0000"/>
                </a:solidFill>
              </a:rPr>
              <a:t>Цены</a:t>
            </a:r>
            <a:r>
              <a:rPr lang="ru-RU" b="0" i="0" dirty="0" smtClean="0">
                <a:solidFill>
                  <a:srgbClr val="FF0000"/>
                </a:solidFill>
              </a:rPr>
              <a:t>, установленные таким образом, чтобы обеспечить реальную рыночную </a:t>
            </a:r>
            <a:r>
              <a:rPr lang="ru-RU" b="0" i="0" dirty="0" smtClean="0">
                <a:solidFill>
                  <a:srgbClr val="FF0000"/>
                </a:solidFill>
              </a:rPr>
              <a:t>конкуренцию</a:t>
            </a:r>
            <a:br>
              <a:rPr lang="ru-RU" b="0" i="0" dirty="0" smtClean="0">
                <a:solidFill>
                  <a:srgbClr val="FF0000"/>
                </a:solidFill>
              </a:rPr>
            </a:br>
            <a:r>
              <a:rPr lang="ru-RU" b="0" i="0" dirty="0" smtClean="0">
                <a:solidFill>
                  <a:srgbClr val="FF0000"/>
                </a:solidFill>
              </a:rPr>
              <a:t>Государственные </a:t>
            </a:r>
            <a:r>
              <a:rPr lang="ru-RU" b="0" i="0" dirty="0" smtClean="0">
                <a:solidFill>
                  <a:srgbClr val="FF0000"/>
                </a:solidFill>
              </a:rPr>
              <a:t>больницы не принуждаются продолжать неприбыльную деятельность</a:t>
            </a:r>
            <a:endParaRPr lang="en-GB" b="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1651</TotalTime>
  <Words>562</Words>
  <Application>Microsoft Office PowerPoint</Application>
  <PresentationFormat>On-screen Show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Государственное управление – методологический подход к отдельным случаям из ЕС</vt:lpstr>
      <vt:lpstr>Европейская система счетов (ЕСС 2010)</vt:lpstr>
      <vt:lpstr>Что происходит, когда ЕСС не является специфической?</vt:lpstr>
      <vt:lpstr>ЕСС 2010 определяет государственное управление</vt:lpstr>
      <vt:lpstr>Государственный контроль</vt:lpstr>
      <vt:lpstr>Нерыночные производители</vt:lpstr>
      <vt:lpstr>Особые случаи для единиц</vt:lpstr>
      <vt:lpstr>Образовательные единицы</vt:lpstr>
      <vt:lpstr>Государственные больницы</vt:lpstr>
      <vt:lpstr>Финансовая деятельность</vt:lpstr>
      <vt:lpstr>Единицы специального назначения</vt:lpstr>
      <vt:lpstr>Службы по управлению долгом</vt:lpstr>
      <vt:lpstr>Головные офисы и холдинговые компании</vt:lpstr>
      <vt:lpstr>Агентства по приватизации</vt:lpstr>
      <vt:lpstr>Государственное производство – влияние классификации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DOLLT Andreas (ESTAT)</dc:creator>
  <cp:lastModifiedBy>Oleksandr Svirchevskyy</cp:lastModifiedBy>
  <cp:revision>216</cp:revision>
  <dcterms:created xsi:type="dcterms:W3CDTF">2014-11-21T10:09:48Z</dcterms:created>
  <dcterms:modified xsi:type="dcterms:W3CDTF">2015-04-30T15:48:23Z</dcterms:modified>
</cp:coreProperties>
</file>