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5" r:id="rId2"/>
    <p:sldId id="316" r:id="rId3"/>
    <p:sldId id="306" r:id="rId4"/>
    <p:sldId id="313" r:id="rId5"/>
    <p:sldId id="317" r:id="rId6"/>
    <p:sldId id="318" r:id="rId7"/>
    <p:sldId id="319" r:id="rId8"/>
    <p:sldId id="314" r:id="rId9"/>
    <p:sldId id="315" r:id="rId10"/>
    <p:sldId id="320" r:id="rId11"/>
    <p:sldId id="321" r:id="rId12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B1A09"/>
    <a:srgbClr val="BE5702"/>
    <a:srgbClr val="9FA917"/>
    <a:srgbClr val="21467B"/>
    <a:srgbClr val="00CC00"/>
    <a:srgbClr val="941C08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7" autoAdjust="0"/>
    <p:restoredTop sz="79609" autoAdjust="0"/>
  </p:normalViewPr>
  <p:slideViewPr>
    <p:cSldViewPr>
      <p:cViewPr varScale="1">
        <p:scale>
          <a:sx n="106" d="100"/>
          <a:sy n="106" d="100"/>
        </p:scale>
        <p:origin x="18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63"/>
            <a:ext cx="29448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77363"/>
            <a:ext cx="29448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FA5660F-0461-4439-9EE3-8D2E4F2F90C3}" type="slidenum">
              <a:rPr lang="en-GB" altLang="de-DE"/>
              <a:pPr>
                <a:defRPr/>
              </a:pPr>
              <a:t>‹#›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824876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39775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475"/>
            <a:ext cx="5438775" cy="444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63"/>
            <a:ext cx="29448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77363"/>
            <a:ext cx="29448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907F25F-AEF1-4A9F-83F7-CA0640E26727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86024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fld id="{4733DF1A-E4CA-4F34-90FB-CB2B34889059}" type="slidenum">
              <a:rPr lang="en-US" altLang="en-US" sz="1200" smtClean="0">
                <a:latin typeface="Arial" charset="0"/>
              </a:rPr>
              <a:pPr/>
              <a:t>1</a:t>
            </a:fld>
            <a:endParaRPr lang="en-US" altLang="en-US" sz="1200" smtClean="0"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39775"/>
            <a:ext cx="4940300" cy="3705225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87888"/>
            <a:ext cx="5438775" cy="4445000"/>
          </a:xfrm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83E7B-2FB3-49E1-B26B-FBE6D1AD025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917217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FCC45-F883-493C-BB78-81E8B81FF495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44148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0450"/>
            <a:ext cx="2057400" cy="5032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0450"/>
            <a:ext cx="6019800" cy="5032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E1AE3-616A-43D7-88D7-62F26DB91A8E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4686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18B90-DE35-4087-9410-556AC33E27A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78284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43EF4-6833-4974-97F6-3A3DB19F74AB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593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1863"/>
            <a:ext cx="4038600" cy="3890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1863"/>
            <a:ext cx="4038600" cy="3890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4EAA4-350B-4AC4-A7D7-0A5C48E2115B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40196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9D7E6-4AD4-478F-A4A6-4DF5222EF57B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38415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AC719-1FC1-4BF1-AB39-2E45092100E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58950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859A3-F01A-4662-B77D-DE93562FAA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01429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BD7E9-C8CF-4FAA-9667-F2EE1BD70D2E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848202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41CE7-6A05-47E9-96CA-CAF8B55B616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665714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045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01863"/>
            <a:ext cx="8229600" cy="389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7" descr="Pictur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302750" cy="696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31 May 2012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81C2003-7D01-4C34-A64D-114C6F5F44E7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1467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1467B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1467B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1467B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1467B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21467B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21467B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21467B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21467B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21467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21467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1467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1467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1467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1467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1467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1467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1467B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9A8C70D-4A83-4386-8512-4FB719694EA2}" type="slidenum">
              <a:rPr lang="de-DE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de-DE" altLang="de-DE" sz="1200" smtClean="0">
              <a:solidFill>
                <a:schemeClr val="tx1"/>
              </a:solidFill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130425"/>
            <a:ext cx="8964612" cy="1470025"/>
          </a:xfrm>
        </p:spPr>
        <p:txBody>
          <a:bodyPr/>
          <a:lstStyle/>
          <a:p>
            <a:pPr eaLnBrk="1" hangingPunct="1"/>
            <a:r>
              <a:rPr lang="ru-RU" altLang="en-US" sz="3600" b="1" smtClean="0"/>
              <a:t>Актуальность политики макроэкономической статистики </a:t>
            </a:r>
            <a:r>
              <a:rPr lang="nb-NO" altLang="en-US" sz="3600" b="1" smtClean="0"/>
              <a:t>– </a:t>
            </a:r>
            <a:r>
              <a:rPr lang="ru-RU" altLang="en-US" sz="3600" b="1" smtClean="0"/>
              <a:t>вводная информация</a:t>
            </a:r>
            <a:endParaRPr lang="de-DE" altLang="en-US" sz="2800" b="1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76700"/>
            <a:ext cx="6400800" cy="1562100"/>
          </a:xfrm>
        </p:spPr>
        <p:txBody>
          <a:bodyPr/>
          <a:lstStyle/>
          <a:p>
            <a:pPr eaLnBrk="1" hangingPunct="1"/>
            <a:r>
              <a:rPr lang="ru-RU" altLang="en-US" sz="2800" b="1" smtClean="0"/>
              <a:t>Рабочее совещание по внедрению CHC 2008 года в странах ВЕКЦА</a:t>
            </a:r>
            <a:endParaRPr lang="en-GB" altLang="en-US" sz="2800" smtClean="0">
              <a:solidFill>
                <a:srgbClr val="009999"/>
              </a:solidFill>
            </a:endParaRPr>
          </a:p>
          <a:p>
            <a:pPr eaLnBrk="1" hangingPunct="1"/>
            <a:r>
              <a:rPr lang="ru-RU" altLang="en-US" sz="2800" b="1" smtClean="0">
                <a:solidFill>
                  <a:srgbClr val="009999"/>
                </a:solidFill>
              </a:rPr>
              <a:t>Стамбул, </a:t>
            </a:r>
            <a:r>
              <a:rPr lang="nb-NO" altLang="en-US" sz="2800" b="1" smtClean="0">
                <a:solidFill>
                  <a:srgbClr val="009999"/>
                </a:solidFill>
              </a:rPr>
              <a:t>6-8 </a:t>
            </a:r>
            <a:r>
              <a:rPr lang="ru-RU" altLang="en-US" sz="2800" b="1" smtClean="0">
                <a:solidFill>
                  <a:srgbClr val="009999"/>
                </a:solidFill>
              </a:rPr>
              <a:t>мая </a:t>
            </a:r>
            <a:r>
              <a:rPr lang="nb-NO" altLang="en-US" sz="2800" b="1" smtClean="0">
                <a:solidFill>
                  <a:srgbClr val="009999"/>
                </a:solidFill>
              </a:rPr>
              <a:t>2015</a:t>
            </a:r>
            <a:r>
              <a:rPr lang="ru-RU" altLang="en-US" sz="2800" b="1" smtClean="0">
                <a:solidFill>
                  <a:srgbClr val="009999"/>
                </a:solidFill>
              </a:rPr>
              <a:t> г.</a:t>
            </a:r>
            <a:endParaRPr lang="nb-NO" altLang="en-US" sz="2800" b="1" smtClean="0">
              <a:solidFill>
                <a:srgbClr val="009999"/>
              </a:solidFill>
            </a:endParaRPr>
          </a:p>
          <a:p>
            <a:pPr eaLnBrk="1" hangingPunct="1"/>
            <a:r>
              <a:rPr lang="ru-RU" altLang="en-US" sz="1600" b="1" smtClean="0">
                <a:solidFill>
                  <a:srgbClr val="009999"/>
                </a:solidFill>
              </a:rPr>
              <a:t>Курт Васс</a:t>
            </a:r>
            <a:r>
              <a:rPr lang="nb-NO" altLang="en-US" sz="1600" b="1" smtClean="0">
                <a:solidFill>
                  <a:srgbClr val="009999"/>
                </a:solidFill>
              </a:rPr>
              <a:t>, </a:t>
            </a:r>
            <a:r>
              <a:rPr lang="ru-RU" altLang="en-US" sz="1600" b="1" smtClean="0">
                <a:solidFill>
                  <a:srgbClr val="009999"/>
                </a:solidFill>
              </a:rPr>
              <a:t>ЕАСТ</a:t>
            </a:r>
            <a:endParaRPr lang="en-GB" altLang="en-US" sz="1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468313" y="1628800"/>
            <a:ext cx="8351837" cy="4968875"/>
          </a:xfrm>
        </p:spPr>
        <p:txBody>
          <a:bodyPr/>
          <a:lstStyle/>
          <a:p>
            <a:r>
              <a:rPr lang="ru-RU" altLang="de-DE" sz="1800" dirty="0" smtClean="0"/>
              <a:t>Налогово-бюджетная политика</a:t>
            </a:r>
            <a:r>
              <a:rPr lang="en-GB" altLang="de-DE" sz="1800" dirty="0" smtClean="0"/>
              <a:t>, </a:t>
            </a:r>
            <a:r>
              <a:rPr lang="ru-RU" altLang="de-DE" sz="1800" dirty="0" smtClean="0"/>
              <a:t>например, увеличенные государственные расходы</a:t>
            </a:r>
            <a:endParaRPr lang="en-GB" altLang="de-DE" sz="1800" dirty="0" smtClean="0"/>
          </a:p>
          <a:p>
            <a:pPr marL="400050" lvl="1" indent="0">
              <a:buFontTx/>
              <a:buNone/>
            </a:pPr>
            <a:r>
              <a:rPr lang="en-GB" altLang="de-DE" sz="2400" b="1" i="1" dirty="0" smtClean="0"/>
              <a:t>Δ</a:t>
            </a:r>
            <a:r>
              <a:rPr lang="en-GB" altLang="de-DE" sz="2400" b="1" dirty="0" smtClean="0"/>
              <a:t>G &gt; 0</a:t>
            </a:r>
          </a:p>
          <a:p>
            <a:pPr marL="400050" lvl="1" indent="0">
              <a:buFontTx/>
              <a:buNone/>
            </a:pPr>
            <a:r>
              <a:rPr lang="en-GB" altLang="de-DE" sz="2000" dirty="0" smtClean="0"/>
              <a:t>        Y</a:t>
            </a:r>
          </a:p>
          <a:p>
            <a:pPr marL="400050" lvl="1" indent="0">
              <a:buFontTx/>
              <a:buNone/>
            </a:pPr>
            <a:r>
              <a:rPr lang="en-GB" altLang="de-DE" sz="2000" dirty="0" smtClean="0"/>
              <a:t>	 Y        (Y-T)         C </a:t>
            </a:r>
          </a:p>
          <a:p>
            <a:pPr marL="400050" lvl="1" indent="0">
              <a:buFontTx/>
              <a:buNone/>
            </a:pPr>
            <a:r>
              <a:rPr lang="en-GB" altLang="de-DE" sz="2000" dirty="0" smtClean="0"/>
              <a:t> 	 Y        NX </a:t>
            </a:r>
          </a:p>
          <a:p>
            <a:pPr marL="400050" lvl="1" indent="0">
              <a:buFontTx/>
              <a:buNone/>
            </a:pPr>
            <a:r>
              <a:rPr lang="en-GB" altLang="de-DE" sz="2000" dirty="0" smtClean="0"/>
              <a:t>       </a:t>
            </a:r>
            <a:r>
              <a:rPr lang="en-GB" altLang="de-DE" sz="2000" i="1" dirty="0" smtClean="0"/>
              <a:t>ΔB </a:t>
            </a:r>
          </a:p>
          <a:p>
            <a:pPr marL="400050" lvl="1" indent="0">
              <a:buFontTx/>
              <a:buNone/>
            </a:pPr>
            <a:r>
              <a:rPr lang="ru-RU" altLang="de-DE" sz="1800" dirty="0" smtClean="0"/>
              <a:t>Эта очень простая модель основывается на сильных предположениях</a:t>
            </a:r>
            <a:r>
              <a:rPr lang="en-GB" altLang="de-DE" sz="1800" dirty="0" smtClean="0"/>
              <a:t>, </a:t>
            </a:r>
            <a:r>
              <a:rPr lang="ru-RU" altLang="de-DE" sz="1800" dirty="0" smtClean="0"/>
              <a:t>но, тем не менее, она демонстрирует, как взаимосвязаны разные компоненты экономики</a:t>
            </a:r>
            <a:r>
              <a:rPr lang="en-GB" altLang="de-DE" sz="1800" dirty="0" smtClean="0"/>
              <a:t>. </a:t>
            </a:r>
            <a:r>
              <a:rPr lang="ru-RU" altLang="de-DE" sz="1800" dirty="0" smtClean="0"/>
              <a:t>Если статистические структуры, составляющие макроэкономическую картину, не были составлены согласованным и правильным образом с применением единых стандартов и определений, то пострадает возможность корректного проведения анализа и политических решений </a:t>
            </a:r>
            <a:r>
              <a:rPr lang="en-GB" altLang="de-DE" sz="1800" dirty="0" smtClean="0"/>
              <a:t>– </a:t>
            </a:r>
            <a:r>
              <a:rPr lang="ru-RU" altLang="de-DE" sz="1800" dirty="0" smtClean="0"/>
              <a:t>есть достаточно неопределенности в реальном мире и без низкокачественной статистики</a:t>
            </a:r>
            <a:r>
              <a:rPr lang="en-GB" altLang="de-DE" sz="1800" dirty="0" smtClean="0"/>
              <a:t>.  </a:t>
            </a:r>
          </a:p>
          <a:p>
            <a:pPr marL="400050" lvl="1" indent="0">
              <a:buFontTx/>
              <a:buNone/>
            </a:pPr>
            <a:r>
              <a:rPr lang="en-GB" altLang="de-DE" sz="2000" dirty="0" smtClean="0"/>
              <a:t> </a:t>
            </a:r>
          </a:p>
        </p:txBody>
      </p:sp>
      <p:sp>
        <p:nvSpPr>
          <p:cNvPr id="1126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77C8F9-3D50-4DBC-8D62-10F871383F94}" type="slidenum">
              <a:rPr lang="en-US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de-DE" sz="1200" smtClean="0">
              <a:solidFill>
                <a:schemeClr val="tx1"/>
              </a:solidFill>
            </a:endParaRPr>
          </a:p>
        </p:txBody>
      </p:sp>
      <p:sp>
        <p:nvSpPr>
          <p:cNvPr id="11268" name="Title 1"/>
          <p:cNvSpPr>
            <a:spLocks noGrp="1"/>
          </p:cNvSpPr>
          <p:nvPr>
            <p:ph type="title"/>
          </p:nvPr>
        </p:nvSpPr>
        <p:spPr>
          <a:xfrm>
            <a:off x="457200" y="1196975"/>
            <a:ext cx="8229600" cy="503238"/>
          </a:xfrm>
        </p:spPr>
        <p:txBody>
          <a:bodyPr/>
          <a:lstStyle/>
          <a:p>
            <a:r>
              <a:rPr lang="ru-RU" altLang="en-US" sz="2000" b="1" smtClean="0"/>
              <a:t>Актуальность политики макроэкономической статистики</a:t>
            </a:r>
            <a:endParaRPr lang="en-GB" altLang="en-US" sz="2000" b="1" smtClean="0"/>
          </a:p>
        </p:txBody>
      </p:sp>
      <p:sp>
        <p:nvSpPr>
          <p:cNvPr id="7" name="Right Arrow 6"/>
          <p:cNvSpPr/>
          <p:nvPr/>
        </p:nvSpPr>
        <p:spPr>
          <a:xfrm>
            <a:off x="1073150" y="3949700"/>
            <a:ext cx="315913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116013" y="2863850"/>
            <a:ext cx="315912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725613" y="2708275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738313" y="3043238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1868488" y="3251200"/>
            <a:ext cx="315912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890838" y="3076575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 flipV="1">
            <a:off x="3021013" y="3251200"/>
            <a:ext cx="315912" cy="73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695700" y="3067050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739900" y="3352800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>
            <a:off x="1835150" y="3594100"/>
            <a:ext cx="315913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654300" y="3409950"/>
            <a:ext cx="6350" cy="27305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827213" y="3798888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7ED644-520D-4083-9BA5-05FF9B8CFFB5}" type="slidenum">
              <a:rPr lang="en-US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de-DE" sz="1200" smtClean="0">
              <a:solidFill>
                <a:schemeClr val="tx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71550" y="2074863"/>
          <a:ext cx="7129465" cy="2938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95"/>
                <a:gridCol w="1018495"/>
                <a:gridCol w="1018495"/>
                <a:gridCol w="1018495"/>
                <a:gridCol w="1018495"/>
                <a:gridCol w="1018495"/>
                <a:gridCol w="1018495"/>
              </a:tblGrid>
              <a:tr h="914355">
                <a:tc>
                  <a:txBody>
                    <a:bodyPr/>
                    <a:lstStyle/>
                    <a:p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Структура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Пер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Пер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Пер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ctr"/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Пер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algn="ctr"/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Пер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Пер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  <a:p>
                      <a:pPr algn="ctr"/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</a:tr>
              <a:tr h="640036">
                <a:tc>
                  <a:txBody>
                    <a:bodyPr/>
                    <a:lstStyle/>
                    <a:p>
                      <a:endParaRPr lang="de-DE" sz="1800" dirty="0" smtClean="0"/>
                    </a:p>
                    <a:p>
                      <a:r>
                        <a:rPr lang="ru-RU" sz="1800" dirty="0" smtClean="0"/>
                        <a:t>СНС</a:t>
                      </a:r>
                      <a:endParaRPr lang="de-DE" sz="1800" dirty="0"/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</a:tr>
              <a:tr h="692036">
                <a:tc>
                  <a:txBody>
                    <a:bodyPr/>
                    <a:lstStyle/>
                    <a:p>
                      <a:endParaRPr lang="de-DE" sz="1800" dirty="0" smtClean="0"/>
                    </a:p>
                    <a:p>
                      <a:r>
                        <a:rPr lang="ru-RU" sz="1800" dirty="0" smtClean="0"/>
                        <a:t>ПБ</a:t>
                      </a:r>
                      <a:endParaRPr lang="de-DE" sz="1800" dirty="0" smtClean="0"/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</a:tr>
              <a:tr h="692036">
                <a:tc>
                  <a:txBody>
                    <a:bodyPr/>
                    <a:lstStyle/>
                    <a:p>
                      <a:endParaRPr lang="de-DE" sz="1800" dirty="0" smtClean="0"/>
                    </a:p>
                    <a:p>
                      <a:r>
                        <a:rPr lang="ru-RU" sz="1800" dirty="0" smtClean="0"/>
                        <a:t>СГФ</a:t>
                      </a:r>
                      <a:endParaRPr lang="de-DE" sz="1800" dirty="0"/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8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de-DE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698" marB="45698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5301208"/>
            <a:ext cx="84969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kern="0" dirty="0" smtClean="0">
                <a:solidFill>
                  <a:srgbClr val="21467B"/>
                </a:solidFill>
                <a:latin typeface="Arial"/>
                <a:cs typeface="+mn-cs"/>
              </a:rPr>
              <a:t>Иллюстрация</a:t>
            </a:r>
            <a:r>
              <a:rPr lang="en-GB" sz="2400" kern="0" dirty="0" smtClean="0">
                <a:solidFill>
                  <a:srgbClr val="21467B"/>
                </a:solidFill>
                <a:latin typeface="Arial"/>
                <a:cs typeface="+mn-cs"/>
              </a:rPr>
              <a:t>: </a:t>
            </a:r>
            <a:r>
              <a:rPr lang="ru-RU" sz="2400" kern="0" dirty="0">
                <a:solidFill>
                  <a:srgbClr val="21467B"/>
                </a:solidFill>
                <a:latin typeface="Arial"/>
                <a:cs typeface="+mn-cs"/>
              </a:rPr>
              <a:t>табличный подход обеспечивает </a:t>
            </a:r>
            <a:r>
              <a:rPr lang="ru-RU" sz="2400" kern="0" dirty="0">
                <a:solidFill>
                  <a:srgbClr val="21467B"/>
                </a:solidFill>
                <a:latin typeface="Arial"/>
                <a:cs typeface="+mn-cs"/>
              </a:rPr>
              <a:t>понятный «обзор» </a:t>
            </a:r>
            <a:r>
              <a:rPr lang="ru-RU" sz="2400" kern="0" smtClean="0">
                <a:solidFill>
                  <a:srgbClr val="21467B"/>
                </a:solidFill>
                <a:latin typeface="Arial"/>
                <a:cs typeface="+mn-cs"/>
              </a:rPr>
              <a:t>макроэкономической картины</a:t>
            </a:r>
            <a:r>
              <a:rPr lang="en-GB" sz="2400" kern="0" smtClean="0">
                <a:solidFill>
                  <a:srgbClr val="21467B"/>
                </a:solidFill>
                <a:latin typeface="Arial"/>
                <a:cs typeface="+mn-cs"/>
              </a:rPr>
              <a:t>. </a:t>
            </a:r>
            <a:endParaRPr lang="de-DE" dirty="0"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1196975"/>
            <a:ext cx="82296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1467B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1467B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1467B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1467B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21467B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1467B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1467B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1467B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altLang="en-US" sz="2000" b="1" kern="0" smtClean="0"/>
              <a:t>Актуальность политики макроэкономической статистики</a:t>
            </a:r>
            <a:endParaRPr lang="en-GB" altLang="en-US" sz="2000" b="1" kern="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GB" altLang="de-DE" sz="2400" dirty="0" smtClean="0"/>
          </a:p>
          <a:p>
            <a:pPr>
              <a:defRPr/>
            </a:pPr>
            <a:endParaRPr lang="en-GB" altLang="de-DE" sz="2400" dirty="0"/>
          </a:p>
          <a:p>
            <a:pPr>
              <a:defRPr/>
            </a:pPr>
            <a:r>
              <a:rPr lang="ru-RU" altLang="de-DE" sz="2400" dirty="0" smtClean="0"/>
              <a:t>Цель данной презентации – показать в упрощенном виде некоторые основные макроэкономические соотношения и возможные последствия политик, а также взаимосвязь различных компонентов в экономике</a:t>
            </a:r>
            <a:r>
              <a:rPr lang="en-GB" altLang="de-DE" sz="2400" dirty="0" smtClean="0"/>
              <a:t>.</a:t>
            </a:r>
          </a:p>
          <a:p>
            <a:pPr marL="0" indent="0">
              <a:buFontTx/>
              <a:buNone/>
              <a:defRPr/>
            </a:pPr>
            <a:endParaRPr lang="en-GB" altLang="de-DE" sz="2400" dirty="0" smtClean="0"/>
          </a:p>
        </p:txBody>
      </p:sp>
      <p:sp>
        <p:nvSpPr>
          <p:cNvPr id="30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FBC0ED1-E27B-4765-95D0-ADA82B068FF3}" type="slidenum">
              <a:rPr lang="en-US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de-DE" sz="1200" smtClean="0">
              <a:solidFill>
                <a:schemeClr val="tx1"/>
              </a:solidFill>
            </a:endParaRPr>
          </a:p>
        </p:txBody>
      </p:sp>
      <p:sp>
        <p:nvSpPr>
          <p:cNvPr id="307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2000" b="1" smtClean="0"/>
              <a:t>Актуальность политики макроэкономической статистики</a:t>
            </a:r>
            <a:endParaRPr lang="en-GB" altLang="en-US" sz="2000" b="1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2000" b="1" smtClean="0"/>
              <a:t>Актуальность политики макроэкономической статистики</a:t>
            </a:r>
            <a:endParaRPr lang="en-GB" altLang="en-US" sz="2000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916113"/>
            <a:ext cx="8713663" cy="4537075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Макроэкономика</a:t>
            </a:r>
            <a:r>
              <a:rPr lang="en-GB" sz="2400" dirty="0" smtClean="0"/>
              <a:t>: 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ru-RU" sz="2000" dirty="0" smtClean="0"/>
              <a:t>Понимание того, как </a:t>
            </a:r>
            <a:r>
              <a:rPr lang="ru-RU" sz="2000" dirty="0"/>
              <a:t>работает </a:t>
            </a:r>
            <a:r>
              <a:rPr lang="ru-RU" sz="2000" dirty="0" smtClean="0"/>
              <a:t>экономика и составление прогнозов</a:t>
            </a:r>
            <a:endParaRPr lang="en-GB" sz="2000" dirty="0" smtClean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ru-RU" sz="2000" dirty="0" smtClean="0"/>
              <a:t>Обеспечение директивных органов инструментами для планирования</a:t>
            </a:r>
            <a:endParaRPr lang="en-GB" sz="2000" dirty="0" smtClean="0"/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ru-RU" sz="2000" dirty="0" smtClean="0"/>
              <a:t>Особое внимание ограниченному числу главных переменных</a:t>
            </a:r>
            <a:endParaRPr lang="en-GB" sz="2000" dirty="0" smtClean="0"/>
          </a:p>
          <a:p>
            <a:pPr lvl="1">
              <a:defRPr/>
            </a:pPr>
            <a:endParaRPr lang="en-GB" sz="2000" dirty="0" smtClean="0"/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ru-RU" sz="1800" dirty="0" smtClean="0"/>
              <a:t>Макроэкономическая теория пытается объяснить то, как функционирует экономика и как экономическая политика может повлиять на нее в краткосрочной, среднесрочной и долгосрочной перспективе</a:t>
            </a:r>
            <a:r>
              <a:rPr lang="en-GB" sz="1800" dirty="0" smtClean="0"/>
              <a:t>. 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ru-RU" sz="1800" dirty="0" smtClean="0"/>
              <a:t>Существуют различные теоритические «школы»</a:t>
            </a:r>
            <a:r>
              <a:rPr lang="en-GB" sz="1800" dirty="0" smtClean="0"/>
              <a:t> </a:t>
            </a:r>
            <a:r>
              <a:rPr lang="ru-RU" sz="1800" dirty="0" smtClean="0"/>
              <a:t>макроэкономики</a:t>
            </a:r>
            <a:r>
              <a:rPr lang="en-GB" sz="1800" dirty="0" smtClean="0"/>
              <a:t>. </a:t>
            </a:r>
            <a:r>
              <a:rPr lang="ru-RU" sz="1800" dirty="0" smtClean="0"/>
              <a:t>Однако экономисты достигли соглашения по базовому набору утверждений</a:t>
            </a:r>
            <a:r>
              <a:rPr lang="en-GB" sz="1800" dirty="0" smtClean="0"/>
              <a:t>, </a:t>
            </a:r>
            <a:r>
              <a:rPr lang="ru-RU" sz="1800" dirty="0" smtClean="0"/>
              <a:t>хотя есть и проблемы, оставляющие место для разногласий</a:t>
            </a:r>
            <a:r>
              <a:rPr lang="en-GB" sz="1800" dirty="0" smtClean="0"/>
              <a:t>.</a:t>
            </a:r>
          </a:p>
          <a:p>
            <a:pPr marL="0" indent="0">
              <a:buFontTx/>
              <a:buNone/>
              <a:defRPr/>
            </a:pPr>
            <a:endParaRPr lang="en-GB" sz="2000" dirty="0" smtClean="0"/>
          </a:p>
          <a:p>
            <a:pPr lvl="1">
              <a:defRPr/>
            </a:pPr>
            <a:endParaRPr lang="en-GB" sz="2000" dirty="0" smtClean="0"/>
          </a:p>
          <a:p>
            <a:pPr>
              <a:defRPr/>
            </a:pPr>
            <a:endParaRPr lang="en-GB" dirty="0" smtClean="0"/>
          </a:p>
          <a:p>
            <a:pPr marL="0" indent="0">
              <a:buFontTx/>
              <a:buNone/>
              <a:defRPr/>
            </a:pPr>
            <a:endParaRPr lang="en-GB" dirty="0" smtClean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B4985B8-9725-4FB0-9053-15FADFC03046}" type="slidenum">
              <a:rPr lang="en-GB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GB" altLang="de-DE" sz="12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de-DE" sz="2400" smtClean="0"/>
              <a:t>Каковы основные цели макроэкономической политики</a:t>
            </a:r>
            <a:r>
              <a:rPr lang="en-GB" altLang="de-DE" sz="2400" smtClean="0"/>
              <a:t>?</a:t>
            </a:r>
          </a:p>
          <a:p>
            <a:pPr lvl="1">
              <a:buFont typeface="Wingdings" pitchFamily="2" charset="2"/>
              <a:buChar char="Ø"/>
            </a:pPr>
            <a:r>
              <a:rPr lang="ru-RU" altLang="de-DE" sz="2000" smtClean="0"/>
              <a:t>Высокая производительность</a:t>
            </a:r>
            <a:endParaRPr lang="en-GB" altLang="de-DE" sz="2000" smtClean="0"/>
          </a:p>
          <a:p>
            <a:pPr lvl="1">
              <a:buFont typeface="Wingdings" pitchFamily="2" charset="2"/>
              <a:buChar char="Ø"/>
            </a:pPr>
            <a:r>
              <a:rPr lang="ru-RU" altLang="de-DE" sz="2000" smtClean="0"/>
              <a:t>Низкий уровень безработицы</a:t>
            </a:r>
            <a:r>
              <a:rPr lang="en-GB" altLang="de-DE" sz="2000" smtClean="0"/>
              <a:t>/</a:t>
            </a:r>
            <a:r>
              <a:rPr lang="ru-RU" altLang="de-DE" sz="2000" smtClean="0"/>
              <a:t>высокий уровень занятости</a:t>
            </a:r>
            <a:endParaRPr lang="en-GB" altLang="de-DE" sz="2000" smtClean="0"/>
          </a:p>
          <a:p>
            <a:pPr lvl="1">
              <a:buFont typeface="Wingdings" pitchFamily="2" charset="2"/>
              <a:buChar char="Ø"/>
            </a:pPr>
            <a:r>
              <a:rPr lang="ru-RU" altLang="de-DE" sz="2000" smtClean="0"/>
              <a:t>Стабильные цены</a:t>
            </a:r>
            <a:endParaRPr lang="en-GB" altLang="de-DE" sz="2000" smtClean="0"/>
          </a:p>
          <a:p>
            <a:pPr lvl="1">
              <a:buFont typeface="Wingdings" pitchFamily="2" charset="2"/>
              <a:buChar char="Ø"/>
            </a:pPr>
            <a:r>
              <a:rPr lang="ru-RU" altLang="de-DE" sz="2000" smtClean="0"/>
              <a:t>Экономический рост</a:t>
            </a:r>
            <a:endParaRPr lang="en-GB" altLang="de-DE" sz="2000" smtClean="0"/>
          </a:p>
          <a:p>
            <a:pPr lvl="1">
              <a:buFont typeface="Wingdings" pitchFamily="2" charset="2"/>
              <a:buChar char="Ø"/>
            </a:pPr>
            <a:r>
              <a:rPr lang="ru-RU" altLang="de-DE" sz="2000" smtClean="0"/>
              <a:t>Внутренний и внешний баланс</a:t>
            </a:r>
            <a:endParaRPr lang="en-GB" altLang="de-DE" sz="2000" smtClean="0"/>
          </a:p>
          <a:p>
            <a:pPr lvl="1"/>
            <a:endParaRPr lang="en-GB" altLang="de-DE" sz="2000" smtClean="0"/>
          </a:p>
          <a:p>
            <a:r>
              <a:rPr lang="ru-RU" altLang="de-DE" sz="2400" smtClean="0"/>
              <a:t>Директивные органы</a:t>
            </a:r>
            <a:r>
              <a:rPr lang="en-GB" altLang="de-DE" sz="2400" smtClean="0"/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ru-RU" altLang="de-DE" sz="2000" smtClean="0"/>
              <a:t>Финансово-бюджетная политика</a:t>
            </a:r>
            <a:r>
              <a:rPr lang="en-GB" altLang="de-DE" sz="2000" smtClean="0"/>
              <a:t>: </a:t>
            </a:r>
            <a:r>
              <a:rPr lang="ru-RU" altLang="de-DE" sz="2000" smtClean="0"/>
              <a:t>Правительство</a:t>
            </a:r>
            <a:endParaRPr lang="en-GB" altLang="de-DE" sz="2000" smtClean="0"/>
          </a:p>
          <a:p>
            <a:pPr lvl="1">
              <a:buFont typeface="Wingdings" pitchFamily="2" charset="2"/>
              <a:buChar char="Ø"/>
            </a:pPr>
            <a:r>
              <a:rPr lang="ru-RU" altLang="de-DE" sz="2000" smtClean="0"/>
              <a:t>Валютно-кредитная политика</a:t>
            </a:r>
            <a:r>
              <a:rPr lang="en-GB" altLang="de-DE" sz="2000" smtClean="0"/>
              <a:t>: </a:t>
            </a:r>
            <a:r>
              <a:rPr lang="ru-RU" altLang="de-DE" sz="2000" smtClean="0"/>
              <a:t>Центральный банк</a:t>
            </a:r>
            <a:endParaRPr lang="en-GB" altLang="de-DE" sz="2000" smtClean="0"/>
          </a:p>
        </p:txBody>
      </p:sp>
      <p:sp>
        <p:nvSpPr>
          <p:cNvPr id="51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A90228A-A05E-4EDD-8047-20398B14D6A2}" type="slidenum">
              <a:rPr lang="en-US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de-DE" sz="1200" smtClean="0">
              <a:solidFill>
                <a:schemeClr val="tx1"/>
              </a:solidFill>
            </a:endParaRPr>
          </a:p>
        </p:txBody>
      </p:sp>
      <p:sp>
        <p:nvSpPr>
          <p:cNvPr id="512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2000" b="1" smtClean="0"/>
              <a:t>Актуальность политики макроэкономической статистики</a:t>
            </a:r>
            <a:endParaRPr lang="en-GB" altLang="en-US" sz="2000" b="1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3890963"/>
          </a:xfrm>
        </p:spPr>
        <p:txBody>
          <a:bodyPr/>
          <a:lstStyle/>
          <a:p>
            <a:pPr>
              <a:defRPr/>
            </a:pPr>
            <a:r>
              <a:rPr lang="ru-RU" altLang="de-DE" sz="2400" dirty="0" smtClean="0"/>
              <a:t>Некоторые упрощенные макроэкономические соотношения</a:t>
            </a:r>
            <a:endParaRPr lang="de-DE" altLang="de-DE" sz="2400" dirty="0" smtClean="0"/>
          </a:p>
          <a:p>
            <a:pPr marL="457200" lvl="1" indent="0">
              <a:buFontTx/>
              <a:buNone/>
              <a:defRPr/>
            </a:pPr>
            <a:r>
              <a:rPr lang="de-DE" altLang="de-DE" sz="1800" b="1" i="1" dirty="0" smtClean="0"/>
              <a:t>Y = C + I + G + NX</a:t>
            </a:r>
            <a:r>
              <a:rPr lang="de-DE" altLang="de-DE" sz="1800" dirty="0" smtClean="0"/>
              <a:t>, </a:t>
            </a:r>
            <a:r>
              <a:rPr lang="de-DE" altLang="de-DE" sz="1800" dirty="0"/>
              <a:t>	</a:t>
            </a:r>
            <a:r>
              <a:rPr lang="ru-RU" altLang="de-DE" sz="1800" dirty="0" smtClean="0"/>
              <a:t>где</a:t>
            </a:r>
            <a:endParaRPr lang="de-DE" altLang="de-DE" sz="1800" dirty="0" smtClean="0"/>
          </a:p>
          <a:p>
            <a:pPr marL="457200" lvl="1" indent="0">
              <a:buFontTx/>
              <a:buNone/>
              <a:defRPr/>
            </a:pPr>
            <a:r>
              <a:rPr lang="de-DE" altLang="de-DE" sz="1800" dirty="0" smtClean="0"/>
              <a:t>Y = </a:t>
            </a:r>
            <a:r>
              <a:rPr lang="ru-RU" altLang="de-DE" sz="1800" dirty="0" smtClean="0"/>
              <a:t>ВВП </a:t>
            </a:r>
            <a:r>
              <a:rPr lang="de-DE" altLang="de-DE" sz="1800" dirty="0" smtClean="0"/>
              <a:t>(</a:t>
            </a:r>
            <a:r>
              <a:rPr lang="ru-RU" altLang="de-DE" sz="1800" dirty="0" smtClean="0"/>
              <a:t>или ВНД</a:t>
            </a:r>
            <a:r>
              <a:rPr lang="de-DE" altLang="de-DE" sz="1800" dirty="0" smtClean="0"/>
              <a:t>), C = </a:t>
            </a:r>
            <a:r>
              <a:rPr lang="ru-RU" altLang="de-DE" sz="1800" dirty="0" smtClean="0"/>
              <a:t>частное потребление</a:t>
            </a:r>
            <a:r>
              <a:rPr lang="de-DE" altLang="de-DE" sz="1800" dirty="0" smtClean="0"/>
              <a:t>, I = </a:t>
            </a:r>
            <a:r>
              <a:rPr lang="ru-RU" altLang="de-DE" sz="1800" dirty="0" smtClean="0"/>
              <a:t>частные </a:t>
            </a:r>
            <a:r>
              <a:rPr lang="de-DE" altLang="de-DE" sz="1800" dirty="0" smtClean="0"/>
              <a:t>(</a:t>
            </a:r>
            <a:r>
              <a:rPr lang="ru-RU" altLang="de-DE" sz="1800" dirty="0" smtClean="0"/>
              <a:t>нефинансовые</a:t>
            </a:r>
            <a:r>
              <a:rPr lang="de-DE" altLang="de-DE" sz="1800" dirty="0" smtClean="0"/>
              <a:t>) </a:t>
            </a:r>
            <a:r>
              <a:rPr lang="ru-RU" altLang="de-DE" sz="1800" dirty="0"/>
              <a:t>чистые </a:t>
            </a:r>
            <a:r>
              <a:rPr lang="ru-RU" altLang="de-DE" sz="1800" dirty="0" smtClean="0"/>
              <a:t>инвестиции</a:t>
            </a:r>
            <a:r>
              <a:rPr lang="de-DE" altLang="de-DE" sz="1800" dirty="0" smtClean="0"/>
              <a:t>, G = </a:t>
            </a:r>
            <a:r>
              <a:rPr lang="ru-RU" altLang="de-DE" sz="1800" dirty="0"/>
              <a:t>расходы правительства</a:t>
            </a:r>
            <a:r>
              <a:rPr lang="de-DE" altLang="de-DE" sz="1800" dirty="0" smtClean="0"/>
              <a:t>, NX = </a:t>
            </a:r>
            <a:r>
              <a:rPr lang="ru-RU" altLang="de-DE" sz="1800" dirty="0" smtClean="0"/>
              <a:t>чистый экспорт </a:t>
            </a:r>
            <a:r>
              <a:rPr lang="de-DE" altLang="de-DE" sz="1800" dirty="0" smtClean="0"/>
              <a:t>(</a:t>
            </a:r>
            <a:r>
              <a:rPr lang="ru-RU" altLang="de-DE" sz="1800" dirty="0" smtClean="0"/>
              <a:t>экспорт минус импорт</a:t>
            </a:r>
            <a:r>
              <a:rPr lang="de-DE" altLang="de-DE" sz="1800" dirty="0" smtClean="0"/>
              <a:t>)</a:t>
            </a:r>
          </a:p>
          <a:p>
            <a:pPr marL="457200" lvl="1" indent="0">
              <a:buFontTx/>
              <a:buNone/>
              <a:defRPr/>
            </a:pPr>
            <a:endParaRPr lang="de-DE" altLang="de-DE" sz="1800" dirty="0" smtClean="0"/>
          </a:p>
          <a:p>
            <a:pPr marL="457200" lvl="1" indent="0">
              <a:buFontTx/>
              <a:buNone/>
              <a:defRPr/>
            </a:pPr>
            <a:r>
              <a:rPr lang="ru-RU" altLang="de-DE" sz="1800" dirty="0" smtClean="0"/>
              <a:t>Принятие основных поведенческих соотношений позволяет нам установить, что</a:t>
            </a:r>
            <a:endParaRPr lang="de-DE" altLang="de-DE" sz="1800" dirty="0" smtClean="0"/>
          </a:p>
          <a:p>
            <a:pPr marL="914400" lvl="1" indent="-457200">
              <a:buFontTx/>
              <a:buAutoNum type="arabicParenBoth"/>
              <a:defRPr/>
            </a:pPr>
            <a:r>
              <a:rPr lang="de-DE" altLang="de-DE" sz="1800" b="1" i="1" dirty="0" smtClean="0"/>
              <a:t>Y = C(Y-T) + I(r) + G + NX(Y,Y*, ɛ)</a:t>
            </a:r>
          </a:p>
          <a:p>
            <a:pPr marL="1314450" lvl="3" indent="0">
              <a:buFontTx/>
              <a:buNone/>
              <a:defRPr/>
            </a:pPr>
            <a:r>
              <a:rPr lang="de-DE" altLang="de-DE" sz="1800" b="1" i="1" dirty="0"/>
              <a:t> </a:t>
            </a:r>
            <a:r>
              <a:rPr lang="de-DE" altLang="de-DE" sz="1800" b="1" i="1" dirty="0" smtClean="0"/>
              <a:t>         +              -                            -   +     -</a:t>
            </a:r>
            <a:endParaRPr lang="de-DE" altLang="de-DE" sz="1800" dirty="0"/>
          </a:p>
          <a:p>
            <a:pPr marL="457200" lvl="1" indent="0">
              <a:buFontTx/>
              <a:buNone/>
              <a:defRPr/>
            </a:pPr>
            <a:r>
              <a:rPr lang="ru-RU" altLang="de-DE" sz="1800" dirty="0" smtClean="0"/>
              <a:t>Где</a:t>
            </a:r>
            <a:r>
              <a:rPr lang="de-DE" altLang="de-DE" sz="1800" dirty="0" smtClean="0"/>
              <a:t>, r = </a:t>
            </a:r>
            <a:r>
              <a:rPr lang="ru-RU" altLang="de-DE" sz="1800" dirty="0"/>
              <a:t>реальная процентная ставка</a:t>
            </a:r>
            <a:r>
              <a:rPr lang="de-DE" altLang="de-DE" sz="1800" dirty="0" smtClean="0"/>
              <a:t>, Y*=</a:t>
            </a:r>
            <a:r>
              <a:rPr lang="ru-RU" altLang="de-DE" sz="1800" dirty="0"/>
              <a:t> зарубежный спрос</a:t>
            </a:r>
            <a:r>
              <a:rPr lang="de-DE" altLang="de-DE" sz="1800" dirty="0" smtClean="0"/>
              <a:t>, </a:t>
            </a:r>
            <a:r>
              <a:rPr lang="de-DE" altLang="de-DE" sz="1800" i="1" dirty="0" smtClean="0"/>
              <a:t>ɛ = </a:t>
            </a:r>
            <a:r>
              <a:rPr lang="ru-RU" altLang="de-DE" sz="1800" i="1" dirty="0"/>
              <a:t>реальный обменный курс</a:t>
            </a:r>
            <a:endParaRPr lang="de-DE" altLang="de-DE" sz="1800" dirty="0" smtClean="0"/>
          </a:p>
          <a:p>
            <a:pPr marL="457200" lvl="1" indent="0">
              <a:buFontTx/>
              <a:buNone/>
              <a:defRPr/>
            </a:pPr>
            <a:endParaRPr lang="de-DE" altLang="de-DE" sz="2000" dirty="0" smtClean="0"/>
          </a:p>
          <a:p>
            <a:pPr marL="457200" lvl="1" indent="0">
              <a:buFontTx/>
              <a:buNone/>
              <a:defRPr/>
            </a:pPr>
            <a:r>
              <a:rPr lang="de-DE" altLang="de-DE" sz="2000" dirty="0"/>
              <a:t>	</a:t>
            </a:r>
            <a:endParaRPr lang="de-DE" altLang="de-DE" sz="2000" dirty="0" smtClean="0"/>
          </a:p>
        </p:txBody>
      </p:sp>
      <p:sp>
        <p:nvSpPr>
          <p:cNvPr id="61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36120E-D7C2-4619-8C9D-7D548788E7A5}" type="slidenum">
              <a:rPr lang="en-US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de-DE" sz="1200" smtClean="0">
              <a:solidFill>
                <a:schemeClr val="tx1"/>
              </a:solidFill>
            </a:endParaRPr>
          </a:p>
        </p:txBody>
      </p:sp>
      <p:sp>
        <p:nvSpPr>
          <p:cNvPr id="614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2000" b="1" smtClean="0"/>
              <a:t>Актуальность политики макроэкономической статистики</a:t>
            </a:r>
            <a:endParaRPr lang="en-GB" altLang="en-US" sz="2000" b="1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323850" y="1989138"/>
            <a:ext cx="8496300" cy="4319587"/>
          </a:xfrm>
        </p:spPr>
        <p:txBody>
          <a:bodyPr/>
          <a:lstStyle/>
          <a:p>
            <a:r>
              <a:rPr lang="ru-RU" altLang="de-DE" sz="2400" smtClean="0"/>
              <a:t>Как определяется номинальный курс валюты</a:t>
            </a:r>
            <a:r>
              <a:rPr lang="de-DE" altLang="de-DE" sz="2400" smtClean="0"/>
              <a:t>?</a:t>
            </a:r>
          </a:p>
          <a:p>
            <a:pPr marL="400050" lvl="1" indent="0">
              <a:buFontTx/>
              <a:buNone/>
            </a:pPr>
            <a:r>
              <a:rPr lang="ru-RU" altLang="de-DE" sz="1800" smtClean="0"/>
              <a:t>Принимая во внимание прекрасную мобильность финансового капитала</a:t>
            </a:r>
            <a:r>
              <a:rPr lang="de-DE" altLang="de-DE" sz="1800" smtClean="0"/>
              <a:t>, </a:t>
            </a:r>
            <a:r>
              <a:rPr lang="ru-RU" altLang="de-DE" sz="1800" smtClean="0"/>
              <a:t>выбор между внутренними и зарубежными капиталовложениями будет зависеть от нормы прибыли от капиталовложений</a:t>
            </a:r>
            <a:r>
              <a:rPr lang="de-DE" altLang="de-DE" sz="1800" smtClean="0"/>
              <a:t>. </a:t>
            </a:r>
          </a:p>
          <a:p>
            <a:pPr marL="400050" lvl="1" indent="0">
              <a:buFontTx/>
              <a:buNone/>
            </a:pPr>
            <a:r>
              <a:rPr lang="ru-RU" altLang="de-DE" sz="1800" smtClean="0"/>
              <a:t>Прибыль по внутренним капиталовложениям </a:t>
            </a:r>
            <a:r>
              <a:rPr lang="de-DE" altLang="de-DE" sz="1800" smtClean="0"/>
              <a:t>: (1+i), i = </a:t>
            </a:r>
            <a:r>
              <a:rPr lang="ru-RU" altLang="de-DE" sz="1800" smtClean="0"/>
              <a:t>внутренняя номинальная процентная ставка</a:t>
            </a:r>
            <a:endParaRPr lang="de-DE" altLang="de-DE" sz="1800" smtClean="0"/>
          </a:p>
          <a:p>
            <a:pPr marL="400050" lvl="1" indent="0">
              <a:buFontTx/>
              <a:buNone/>
            </a:pPr>
            <a:r>
              <a:rPr lang="ru-RU" altLang="de-DE" sz="1800" smtClean="0"/>
              <a:t>Прибыль по зарубежным капиталовложениям в национальной валюте</a:t>
            </a:r>
            <a:r>
              <a:rPr lang="de-DE" altLang="de-DE" sz="1800" smtClean="0"/>
              <a:t>;  e(1+i*)/(Ee‘), </a:t>
            </a:r>
            <a:r>
              <a:rPr lang="ru-RU" altLang="de-DE" sz="1800" smtClean="0"/>
              <a:t>где </a:t>
            </a:r>
            <a:r>
              <a:rPr lang="de-DE" altLang="de-DE" sz="1800" smtClean="0"/>
              <a:t>i*=</a:t>
            </a:r>
            <a:r>
              <a:rPr lang="ru-RU" altLang="de-DE" sz="1800" smtClean="0"/>
              <a:t>зарубежная номинальная процентная ставка</a:t>
            </a:r>
            <a:r>
              <a:rPr lang="de-DE" altLang="de-DE" sz="1800" smtClean="0"/>
              <a:t>, e=</a:t>
            </a:r>
            <a:r>
              <a:rPr lang="ru-RU" altLang="de-DE" sz="1800" smtClean="0"/>
              <a:t>номинальный валютный курс </a:t>
            </a:r>
            <a:r>
              <a:rPr lang="de-DE" altLang="de-DE" sz="1800" smtClean="0"/>
              <a:t>(</a:t>
            </a:r>
            <a:r>
              <a:rPr lang="ru-RU" altLang="de-DE" sz="1800" smtClean="0"/>
              <a:t>единицы иностранной валюты на единицу национальной валюты</a:t>
            </a:r>
            <a:r>
              <a:rPr lang="de-DE" altLang="de-DE" sz="1800" smtClean="0"/>
              <a:t>) Ee‘= </a:t>
            </a:r>
            <a:r>
              <a:rPr lang="ru-RU" altLang="de-DE" sz="1800" smtClean="0"/>
              <a:t>«завтрашний»</a:t>
            </a:r>
            <a:r>
              <a:rPr lang="de-DE" altLang="de-DE" sz="1800" smtClean="0"/>
              <a:t> </a:t>
            </a:r>
            <a:r>
              <a:rPr lang="ru-RU" altLang="de-DE" sz="1800" smtClean="0"/>
              <a:t>ожидаемый валютный курс</a:t>
            </a:r>
            <a:r>
              <a:rPr lang="de-DE" altLang="de-DE" sz="1800" smtClean="0"/>
              <a:t>. </a:t>
            </a:r>
            <a:r>
              <a:rPr lang="ru-RU" altLang="de-DE" sz="1800" smtClean="0"/>
              <a:t>Это значит, что для получения одинаковой прибыли по зарубежным и внутренним инвестициям, мы должны иметь</a:t>
            </a:r>
            <a:r>
              <a:rPr lang="de-DE" altLang="de-DE" sz="1800" smtClean="0"/>
              <a:t>:  </a:t>
            </a:r>
            <a:r>
              <a:rPr lang="de-DE" altLang="de-DE" sz="1800" b="1" i="1" smtClean="0"/>
              <a:t>(1+i)=(1+i*)e/Ee‘</a:t>
            </a:r>
            <a:r>
              <a:rPr lang="de-DE" altLang="de-DE" sz="1800" i="1" smtClean="0"/>
              <a:t>  (</a:t>
            </a:r>
            <a:r>
              <a:rPr lang="ru-RU" altLang="de-DE" sz="1800" i="1" smtClean="0"/>
              <a:t>условие процентного паритета</a:t>
            </a:r>
            <a:r>
              <a:rPr lang="de-DE" altLang="de-DE" sz="1800" i="1" smtClean="0"/>
              <a:t>), </a:t>
            </a:r>
            <a:r>
              <a:rPr lang="ru-RU" altLang="de-DE" sz="1800" i="1" smtClean="0"/>
              <a:t>или</a:t>
            </a:r>
            <a:endParaRPr lang="de-DE" altLang="de-DE" sz="1800" i="1" smtClean="0"/>
          </a:p>
          <a:p>
            <a:pPr marL="400050" lvl="1" indent="0">
              <a:buFontTx/>
              <a:buNone/>
            </a:pPr>
            <a:r>
              <a:rPr lang="de-DE" altLang="de-DE" sz="1800" b="1" i="1" smtClean="0"/>
              <a:t>(2) e= (1+i)Ee‘/(1+i*)</a:t>
            </a:r>
            <a:endParaRPr lang="de-DE" altLang="de-DE" sz="1800" smtClean="0"/>
          </a:p>
        </p:txBody>
      </p:sp>
      <p:sp>
        <p:nvSpPr>
          <p:cNvPr id="71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474B34-DE65-4852-BDD8-7F635E8FD9B0}" type="slidenum">
              <a:rPr lang="en-US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de-DE" sz="1200" smtClean="0">
              <a:solidFill>
                <a:schemeClr val="tx1"/>
              </a:solidFill>
            </a:endParaRPr>
          </a:p>
        </p:txBody>
      </p:sp>
      <p:sp>
        <p:nvSpPr>
          <p:cNvPr id="717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2000" b="1" smtClean="0"/>
              <a:t>Актуальность политики макроэкономической статистики</a:t>
            </a:r>
            <a:endParaRPr lang="en-GB" altLang="en-US" sz="2000" b="1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473075" y="1916113"/>
            <a:ext cx="8347075" cy="4392612"/>
          </a:xfrm>
        </p:spPr>
        <p:txBody>
          <a:bodyPr/>
          <a:lstStyle/>
          <a:p>
            <a:r>
              <a:rPr lang="ru-RU" altLang="de-DE" sz="2000" smtClean="0"/>
              <a:t>От номинального к реальному валютному курсу, учитывая уровень внутренних цен </a:t>
            </a:r>
            <a:r>
              <a:rPr lang="de-DE" altLang="de-DE" sz="2000" smtClean="0"/>
              <a:t>(P) </a:t>
            </a:r>
            <a:r>
              <a:rPr lang="ru-RU" altLang="de-DE" sz="2000" smtClean="0"/>
              <a:t>по отношению к уровню цен за рубежом </a:t>
            </a:r>
            <a:r>
              <a:rPr lang="de-DE" altLang="de-DE" sz="2000" smtClean="0"/>
              <a:t>(P*):</a:t>
            </a:r>
          </a:p>
          <a:p>
            <a:pPr marL="400050" lvl="1" indent="0">
              <a:buFontTx/>
              <a:buNone/>
            </a:pPr>
            <a:r>
              <a:rPr lang="de-DE" altLang="de-DE" sz="2000" b="1" i="1" smtClean="0"/>
              <a:t>(3) ɛ = eP/P*</a:t>
            </a:r>
            <a:endParaRPr lang="de-DE" altLang="de-DE" sz="2000" smtClean="0"/>
          </a:p>
          <a:p>
            <a:r>
              <a:rPr lang="ru-RU" altLang="de-DE" sz="2000" smtClean="0"/>
              <a:t>Реальная процентная ставка устанавливается корректировкой номинальной процентной ставки к уровню </a:t>
            </a:r>
            <a:r>
              <a:rPr lang="de-DE" altLang="de-DE" sz="2000" smtClean="0"/>
              <a:t>(</a:t>
            </a:r>
            <a:r>
              <a:rPr lang="ru-RU" altLang="de-DE" sz="2000" smtClean="0"/>
              <a:t>ожидаемой</a:t>
            </a:r>
            <a:r>
              <a:rPr lang="de-DE" altLang="de-DE" sz="2000" smtClean="0"/>
              <a:t>) </a:t>
            </a:r>
            <a:r>
              <a:rPr lang="ru-RU" altLang="de-DE" sz="2000" smtClean="0"/>
              <a:t>инфляции </a:t>
            </a:r>
            <a:r>
              <a:rPr lang="de-DE" altLang="de-DE" sz="2000" smtClean="0"/>
              <a:t>(</a:t>
            </a:r>
            <a:r>
              <a:rPr lang="el-GR" altLang="de-DE" sz="2000" i="1" smtClean="0"/>
              <a:t>π</a:t>
            </a:r>
            <a:r>
              <a:rPr lang="de-DE" altLang="de-DE" sz="2000" i="1" smtClean="0"/>
              <a:t>):</a:t>
            </a:r>
          </a:p>
          <a:p>
            <a:pPr marL="400050" lvl="1" indent="0">
              <a:buFontTx/>
              <a:buNone/>
            </a:pPr>
            <a:r>
              <a:rPr lang="de-DE" altLang="de-DE" sz="2000" b="1" i="1" smtClean="0"/>
              <a:t>(4) r = i – </a:t>
            </a:r>
            <a:r>
              <a:rPr lang="el-GR" altLang="de-DE" sz="2000" b="1" i="1" smtClean="0"/>
              <a:t>π</a:t>
            </a:r>
            <a:endParaRPr lang="de-DE" altLang="de-DE" sz="2000" b="1" i="1" smtClean="0"/>
          </a:p>
          <a:p>
            <a:r>
              <a:rPr lang="ru-RU" altLang="de-DE" sz="2000" smtClean="0"/>
              <a:t>И наконец</a:t>
            </a:r>
            <a:r>
              <a:rPr lang="de-DE" altLang="de-DE" sz="2000" smtClean="0"/>
              <a:t>, </a:t>
            </a:r>
            <a:r>
              <a:rPr lang="ru-RU" altLang="de-DE" sz="2000" smtClean="0"/>
              <a:t>введение ограничителя государственного бюджета</a:t>
            </a:r>
            <a:r>
              <a:rPr lang="de-DE" altLang="de-DE" sz="2000" smtClean="0"/>
              <a:t>:</a:t>
            </a:r>
          </a:p>
          <a:p>
            <a:pPr marL="400050" lvl="1" indent="0">
              <a:buFontTx/>
              <a:buNone/>
            </a:pPr>
            <a:r>
              <a:rPr lang="de-DE" altLang="de-DE" sz="2000" b="1" i="1" smtClean="0"/>
              <a:t>(5) </a:t>
            </a:r>
            <a:r>
              <a:rPr lang="el-GR" altLang="de-DE" sz="2000" b="1" i="1" smtClean="0"/>
              <a:t>Δ</a:t>
            </a:r>
            <a:r>
              <a:rPr lang="de-DE" altLang="de-DE" sz="2000" b="1" i="1" smtClean="0"/>
              <a:t>B = rB + G – T</a:t>
            </a:r>
            <a:endParaRPr lang="de-DE" altLang="de-DE" sz="2000" i="1" smtClean="0"/>
          </a:p>
          <a:p>
            <a:pPr marL="400050" lvl="1" indent="0">
              <a:buFontTx/>
              <a:buNone/>
            </a:pPr>
            <a:r>
              <a:rPr lang="ru-RU" altLang="de-DE" sz="2000" i="1" smtClean="0"/>
              <a:t>где </a:t>
            </a:r>
            <a:r>
              <a:rPr lang="el-GR" altLang="de-DE" sz="2000" i="1" smtClean="0"/>
              <a:t>Δ</a:t>
            </a:r>
            <a:r>
              <a:rPr lang="de-DE" altLang="de-DE" sz="2000" i="1" smtClean="0"/>
              <a:t>B </a:t>
            </a:r>
            <a:r>
              <a:rPr lang="ru-RU" altLang="de-DE" sz="2000" i="1" smtClean="0"/>
              <a:t>– это изменение в задолженности</a:t>
            </a:r>
            <a:r>
              <a:rPr lang="de-DE" altLang="de-DE" sz="2000" i="1" smtClean="0"/>
              <a:t>, rB </a:t>
            </a:r>
            <a:r>
              <a:rPr lang="ru-RU" altLang="de-DE" sz="2000" i="1" smtClean="0"/>
              <a:t>– первоначальная задолженность</a:t>
            </a:r>
            <a:r>
              <a:rPr lang="de-DE" altLang="de-DE" sz="2000" i="1" smtClean="0"/>
              <a:t>, G </a:t>
            </a:r>
            <a:r>
              <a:rPr lang="ru-RU" altLang="de-DE" sz="2000" i="1" smtClean="0"/>
              <a:t>- расходы правительства и </a:t>
            </a:r>
            <a:r>
              <a:rPr lang="de-DE" altLang="de-DE" sz="2000" i="1" smtClean="0"/>
              <a:t>T </a:t>
            </a:r>
            <a:r>
              <a:rPr lang="ru-RU" altLang="de-DE" sz="2000" i="1" smtClean="0"/>
              <a:t>- налоги</a:t>
            </a:r>
            <a:r>
              <a:rPr lang="de-DE" altLang="de-DE" sz="2000" i="1" smtClean="0"/>
              <a:t> (</a:t>
            </a:r>
            <a:r>
              <a:rPr lang="ru-RU" altLang="de-DE" sz="2000" i="1" smtClean="0"/>
              <a:t>возможные другие доходы правительства</a:t>
            </a:r>
            <a:r>
              <a:rPr lang="de-DE" altLang="de-DE" sz="2000" i="1" smtClean="0"/>
              <a:t>).</a:t>
            </a:r>
          </a:p>
          <a:p>
            <a:pPr marL="400050" lvl="1" indent="0">
              <a:buFontTx/>
              <a:buNone/>
            </a:pPr>
            <a:endParaRPr lang="de-DE" altLang="de-DE" sz="2000" smtClean="0"/>
          </a:p>
        </p:txBody>
      </p:sp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ABCE0B-C7D2-40B2-86BE-28278E43CC33}" type="slidenum">
              <a:rPr lang="en-US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de-DE" sz="1200" smtClean="0">
              <a:solidFill>
                <a:schemeClr val="tx1"/>
              </a:solidFill>
            </a:endParaRPr>
          </a:p>
        </p:txBody>
      </p:sp>
      <p:sp>
        <p:nvSpPr>
          <p:cNvPr id="81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2000" b="1" smtClean="0"/>
              <a:t>Актуальность политики макроэкономической статистики</a:t>
            </a:r>
            <a:endParaRPr lang="en-GB" altLang="en-US" sz="2000" b="1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68313" y="1916113"/>
            <a:ext cx="8229600" cy="4106862"/>
          </a:xfrm>
        </p:spPr>
        <p:txBody>
          <a:bodyPr/>
          <a:lstStyle/>
          <a:p>
            <a:pPr>
              <a:defRPr/>
            </a:pPr>
            <a:r>
              <a:rPr lang="ru-RU" altLang="de-DE" sz="2000" dirty="0" smtClean="0"/>
              <a:t>Совмещение наших макроэкономических соответствий дает нам</a:t>
            </a:r>
            <a:r>
              <a:rPr lang="de-DE" altLang="de-DE" sz="2000" dirty="0" smtClean="0"/>
              <a:t>:</a:t>
            </a:r>
          </a:p>
          <a:p>
            <a:pPr marL="914400" lvl="1" indent="-457200">
              <a:buFontTx/>
              <a:buAutoNum type="arabicParenBoth"/>
              <a:defRPr/>
            </a:pPr>
            <a:r>
              <a:rPr lang="de-DE" altLang="de-DE" sz="1800" b="1" i="1" dirty="0" smtClean="0"/>
              <a:t>Y = C(Y-T) + I(r) + G + NX(Y,Y*,ɛ)</a:t>
            </a:r>
          </a:p>
          <a:p>
            <a:pPr marL="914400" lvl="1" indent="-457200">
              <a:buFontTx/>
              <a:buAutoNum type="arabicParenBoth"/>
              <a:defRPr/>
            </a:pPr>
            <a:r>
              <a:rPr lang="de-DE" sz="1800" b="1" i="1" dirty="0"/>
              <a:t>e</a:t>
            </a:r>
            <a:r>
              <a:rPr lang="de-DE" sz="1800" b="1" i="1" dirty="0" smtClean="0"/>
              <a:t>=(1+i)Ee‘/(1+i*)</a:t>
            </a:r>
          </a:p>
          <a:p>
            <a:pPr marL="914400" lvl="1" indent="-457200">
              <a:buFontTx/>
              <a:buAutoNum type="arabicParenBoth"/>
              <a:defRPr/>
            </a:pPr>
            <a:r>
              <a:rPr lang="de-DE" altLang="de-DE" sz="1800" b="1" i="1" dirty="0" smtClean="0"/>
              <a:t>ɛ = eP/P*</a:t>
            </a:r>
            <a:endParaRPr lang="de-DE" altLang="de-DE" sz="1800" dirty="0" smtClean="0"/>
          </a:p>
          <a:p>
            <a:pPr marL="914400" lvl="1" indent="-457200">
              <a:buFontTx/>
              <a:buAutoNum type="arabicParenBoth"/>
              <a:defRPr/>
            </a:pPr>
            <a:r>
              <a:rPr lang="de-DE" sz="1800" b="1" i="1" dirty="0" smtClean="0"/>
              <a:t>r = i – </a:t>
            </a:r>
            <a:r>
              <a:rPr lang="el-GR" sz="1800" b="1" i="1" dirty="0" smtClean="0"/>
              <a:t>π</a:t>
            </a:r>
            <a:endParaRPr lang="de-DE" sz="1800" b="1" i="1" dirty="0" smtClean="0"/>
          </a:p>
          <a:p>
            <a:pPr marL="914400" lvl="1" indent="-457200">
              <a:buFontTx/>
              <a:buAutoNum type="arabicParenBoth"/>
              <a:defRPr/>
            </a:pPr>
            <a:r>
              <a:rPr lang="el-GR" sz="1800" b="1" i="1" dirty="0" smtClean="0"/>
              <a:t>Δ</a:t>
            </a:r>
            <a:r>
              <a:rPr lang="de-DE" sz="1800" b="1" i="1" dirty="0" smtClean="0"/>
              <a:t>B = rB + G – T</a:t>
            </a:r>
            <a:endParaRPr lang="de-DE" sz="1800" i="1" dirty="0"/>
          </a:p>
          <a:p>
            <a:pPr marL="57150" indent="0">
              <a:buFontTx/>
              <a:buNone/>
              <a:defRPr/>
            </a:pPr>
            <a:r>
              <a:rPr lang="de-DE" altLang="de-DE" sz="1800" dirty="0" smtClean="0"/>
              <a:t>5 </a:t>
            </a:r>
            <a:r>
              <a:rPr lang="ru-RU" altLang="de-DE" sz="1800" dirty="0" smtClean="0"/>
              <a:t>соответствий для </a:t>
            </a:r>
            <a:r>
              <a:rPr lang="ru-RU" altLang="de-DE" sz="1800" dirty="0"/>
              <a:t>определения </a:t>
            </a:r>
            <a:r>
              <a:rPr lang="ru-RU" altLang="de-DE" sz="1800" dirty="0" smtClean="0"/>
              <a:t>установившихся значений </a:t>
            </a:r>
            <a:r>
              <a:rPr lang="de-DE" altLang="de-DE" sz="1800" dirty="0" smtClean="0"/>
              <a:t>5 </a:t>
            </a:r>
            <a:r>
              <a:rPr lang="ru-RU" altLang="de-DE" sz="1800" dirty="0" smtClean="0"/>
              <a:t>эндогенных переменных</a:t>
            </a:r>
            <a:r>
              <a:rPr lang="ru-RU" altLang="de-DE" sz="1800" dirty="0"/>
              <a:t>:</a:t>
            </a:r>
            <a:r>
              <a:rPr lang="de-DE" altLang="de-DE" sz="1800" dirty="0" smtClean="0"/>
              <a:t> Y, e, </a:t>
            </a:r>
            <a:r>
              <a:rPr lang="de-DE" altLang="de-DE" sz="1800" i="1" dirty="0" smtClean="0"/>
              <a:t>ɛ, r </a:t>
            </a:r>
            <a:r>
              <a:rPr lang="ru-RU" altLang="de-DE" sz="1800" dirty="0" smtClean="0"/>
              <a:t>и </a:t>
            </a:r>
            <a:r>
              <a:rPr lang="el-GR" sz="1800" i="1" dirty="0" smtClean="0"/>
              <a:t>Δ</a:t>
            </a:r>
            <a:r>
              <a:rPr lang="de-DE" sz="1800" i="1" dirty="0" smtClean="0"/>
              <a:t>B.</a:t>
            </a:r>
            <a:r>
              <a:rPr lang="de-DE" sz="1800" b="1" i="1" dirty="0" smtClean="0"/>
              <a:t> </a:t>
            </a:r>
            <a:r>
              <a:rPr lang="ru-RU" altLang="de-DE" sz="1800" dirty="0" smtClean="0"/>
              <a:t>Теперь мы можем, например, изучить </a:t>
            </a:r>
            <a:r>
              <a:rPr lang="ru-RU" altLang="de-DE" sz="1800" dirty="0"/>
              <a:t>действие </a:t>
            </a:r>
            <a:r>
              <a:rPr lang="ru-RU" altLang="de-DE" sz="1800" dirty="0" smtClean="0"/>
              <a:t>налогово-бюджетной и денежно-кредитной политик</a:t>
            </a:r>
            <a:r>
              <a:rPr lang="de-DE" altLang="de-DE" sz="1800" dirty="0" smtClean="0"/>
              <a:t>. </a:t>
            </a:r>
            <a:r>
              <a:rPr lang="ru-RU" altLang="de-DE" sz="1800" dirty="0" smtClean="0"/>
              <a:t>В этой </a:t>
            </a:r>
            <a:r>
              <a:rPr lang="ru-RU" altLang="de-DE" sz="1800" dirty="0"/>
              <a:t>модели денежно-кредитная политика </a:t>
            </a:r>
            <a:r>
              <a:rPr lang="ru-RU" altLang="de-DE" sz="1800" dirty="0" smtClean="0"/>
              <a:t>– это центральный банк, </a:t>
            </a:r>
            <a:r>
              <a:rPr lang="ru-RU" altLang="de-DE" sz="1800" dirty="0"/>
              <a:t>устанавливающий </a:t>
            </a:r>
            <a:r>
              <a:rPr lang="ru-RU" altLang="de-DE" sz="1800" dirty="0" smtClean="0"/>
              <a:t>номинальную процентну</a:t>
            </a:r>
            <a:r>
              <a:rPr lang="ru-RU" altLang="de-DE" sz="1800" dirty="0"/>
              <a:t>ю</a:t>
            </a:r>
            <a:r>
              <a:rPr lang="ru-RU" altLang="de-DE" sz="1800" dirty="0" smtClean="0"/>
              <a:t> ставку</a:t>
            </a:r>
            <a:r>
              <a:rPr lang="de-DE" altLang="de-DE" sz="1800" dirty="0" smtClean="0"/>
              <a:t>, </a:t>
            </a:r>
            <a:r>
              <a:rPr lang="ru-RU" altLang="de-DE" sz="1800" dirty="0" smtClean="0"/>
              <a:t>и налогово-бюджетная политика</a:t>
            </a:r>
            <a:r>
              <a:rPr lang="uk-UA" altLang="de-DE" sz="1800" dirty="0" smtClean="0"/>
              <a:t> </a:t>
            </a:r>
            <a:r>
              <a:rPr lang="ru-RU" altLang="de-DE" sz="1800" dirty="0" smtClean="0"/>
              <a:t>изменения  государственных расходов</a:t>
            </a:r>
            <a:r>
              <a:rPr lang="de-DE" altLang="de-DE" sz="1800" dirty="0" smtClean="0"/>
              <a:t>, </a:t>
            </a:r>
            <a:r>
              <a:rPr lang="ru-RU" altLang="de-DE" sz="1800" dirty="0" smtClean="0"/>
              <a:t>налогообложения или принятия долговых обязательств</a:t>
            </a:r>
            <a:r>
              <a:rPr lang="de-DE" altLang="de-DE" sz="1800" dirty="0" smtClean="0"/>
              <a:t>. </a:t>
            </a:r>
          </a:p>
        </p:txBody>
      </p:sp>
      <p:sp>
        <p:nvSpPr>
          <p:cNvPr id="92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357B9B-746E-410B-B908-F1512E29AA51}" type="slidenum">
              <a:rPr lang="en-US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de-DE" sz="1200" smtClean="0">
              <a:solidFill>
                <a:schemeClr val="tx1"/>
              </a:solidFill>
            </a:endParaRPr>
          </a:p>
        </p:txBody>
      </p:sp>
      <p:sp>
        <p:nvSpPr>
          <p:cNvPr id="92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2400" b="1" smtClean="0"/>
              <a:t>Актуальность политики макроэкономической статистики</a:t>
            </a:r>
            <a:endParaRPr lang="en-GB" altLang="en-US" sz="2400" b="1" smtClean="0"/>
          </a:p>
        </p:txBody>
      </p:sp>
      <p:sp>
        <p:nvSpPr>
          <p:cNvPr id="9221" name="TextBox 1"/>
          <p:cNvSpPr txBox="1">
            <a:spLocks noChangeArrowheads="1"/>
          </p:cNvSpPr>
          <p:nvPr/>
        </p:nvSpPr>
        <p:spPr bwMode="auto">
          <a:xfrm>
            <a:off x="4192588" y="3084513"/>
            <a:ext cx="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de-DE" sz="2800">
              <a:solidFill>
                <a:schemeClr val="tx1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363272" cy="4799013"/>
          </a:xfrm>
        </p:spPr>
        <p:txBody>
          <a:bodyPr/>
          <a:lstStyle/>
          <a:p>
            <a:r>
              <a:rPr lang="ru-RU" altLang="de-DE" sz="1800" dirty="0" smtClean="0"/>
              <a:t>Денежно-кредитная политика</a:t>
            </a:r>
            <a:r>
              <a:rPr lang="de-DE" altLang="de-DE" sz="1800" dirty="0" smtClean="0"/>
              <a:t>, </a:t>
            </a:r>
            <a:r>
              <a:rPr lang="ru-RU" altLang="de-DE" sz="1800" dirty="0" smtClean="0"/>
              <a:t>например, влияние сокращенной номинальной процентной ставки</a:t>
            </a:r>
            <a:r>
              <a:rPr lang="de-DE" altLang="de-DE" sz="1800" dirty="0" smtClean="0"/>
              <a:t>:</a:t>
            </a:r>
          </a:p>
          <a:p>
            <a:pPr marL="400050" lvl="1" indent="0">
              <a:buFontTx/>
              <a:buNone/>
            </a:pPr>
            <a:r>
              <a:rPr lang="el-GR" altLang="de-DE" sz="1800" b="1" i="1" dirty="0" smtClean="0"/>
              <a:t>Δ</a:t>
            </a:r>
            <a:r>
              <a:rPr lang="de-DE" altLang="de-DE" sz="1800" b="1" dirty="0" smtClean="0"/>
              <a:t>i &lt; 0 </a:t>
            </a:r>
            <a:r>
              <a:rPr lang="ru-RU" altLang="de-DE" sz="1800" b="1" dirty="0" smtClean="0"/>
              <a:t>влияние на </a:t>
            </a:r>
            <a:r>
              <a:rPr lang="de-DE" altLang="de-DE" sz="1800" dirty="0" smtClean="0"/>
              <a:t>Y,C, I, e, </a:t>
            </a:r>
            <a:r>
              <a:rPr lang="de-DE" altLang="de-DE" sz="1800" i="1" dirty="0" smtClean="0"/>
              <a:t>ɛ, r, NX, </a:t>
            </a:r>
            <a:r>
              <a:rPr lang="el-GR" altLang="de-DE" sz="1800" i="1" dirty="0" smtClean="0"/>
              <a:t>Δ</a:t>
            </a:r>
            <a:r>
              <a:rPr lang="de-DE" altLang="de-DE" sz="1800" i="1" dirty="0" smtClean="0"/>
              <a:t>B</a:t>
            </a:r>
            <a:r>
              <a:rPr lang="de-DE" altLang="de-DE" sz="1800" dirty="0" smtClean="0"/>
              <a:t>?</a:t>
            </a:r>
          </a:p>
          <a:p>
            <a:pPr marL="400050" lvl="1" indent="0">
              <a:buFontTx/>
              <a:buNone/>
            </a:pPr>
            <a:r>
              <a:rPr lang="de-DE" altLang="de-DE" sz="2000" dirty="0" smtClean="0"/>
              <a:t> 	   r        I        Y 			</a:t>
            </a:r>
          </a:p>
          <a:p>
            <a:pPr marL="400050" lvl="1" indent="0">
              <a:buFontTx/>
              <a:buNone/>
            </a:pPr>
            <a:r>
              <a:rPr lang="de-DE" altLang="de-DE" sz="2000" dirty="0" smtClean="0"/>
              <a:t>          Y       (Y-T)        C		</a:t>
            </a:r>
          </a:p>
          <a:p>
            <a:pPr marL="400050" lvl="1" indent="0">
              <a:buFontTx/>
              <a:buNone/>
            </a:pPr>
            <a:r>
              <a:rPr lang="de-DE" altLang="de-DE" sz="2000" dirty="0" smtClean="0"/>
              <a:t>          Y       NX</a:t>
            </a:r>
          </a:p>
          <a:p>
            <a:pPr marL="400050" lvl="1" indent="0">
              <a:buFontTx/>
              <a:buNone/>
            </a:pPr>
            <a:r>
              <a:rPr lang="de-DE" altLang="de-DE" sz="2000" dirty="0" smtClean="0"/>
              <a:t>          e        </a:t>
            </a:r>
            <a:r>
              <a:rPr lang="de-DE" altLang="de-DE" sz="2000" i="1" dirty="0" smtClean="0"/>
              <a:t>ɛ       NX</a:t>
            </a:r>
          </a:p>
          <a:p>
            <a:pPr marL="400050" lvl="1" indent="0">
              <a:buFontTx/>
              <a:buNone/>
            </a:pPr>
            <a:r>
              <a:rPr lang="de-DE" altLang="de-DE" sz="2000" i="1" dirty="0" smtClean="0"/>
              <a:t>          </a:t>
            </a:r>
            <a:r>
              <a:rPr lang="de-DE" altLang="de-DE" sz="2000" dirty="0" smtClean="0"/>
              <a:t>r         </a:t>
            </a:r>
            <a:r>
              <a:rPr lang="de-DE" altLang="de-DE" sz="2000" dirty="0" err="1" smtClean="0"/>
              <a:t>rB</a:t>
            </a:r>
            <a:r>
              <a:rPr lang="de-DE" altLang="de-DE" sz="2000" dirty="0" smtClean="0"/>
              <a:t>        </a:t>
            </a:r>
            <a:r>
              <a:rPr lang="el-GR" altLang="de-DE" sz="2000" i="1" dirty="0" smtClean="0"/>
              <a:t>Δ</a:t>
            </a:r>
            <a:r>
              <a:rPr lang="de-DE" altLang="de-DE" sz="2000" i="1" dirty="0" smtClean="0"/>
              <a:t>B </a:t>
            </a:r>
          </a:p>
          <a:p>
            <a:pPr marL="400050" lvl="1" indent="0">
              <a:buFontTx/>
              <a:buNone/>
            </a:pPr>
            <a:r>
              <a:rPr lang="ru-RU" altLang="de-DE" sz="1600" i="1" dirty="0" smtClean="0"/>
              <a:t>«За пределами модели»</a:t>
            </a:r>
            <a:r>
              <a:rPr lang="de-DE" altLang="de-DE" sz="1600" i="1" dirty="0" smtClean="0"/>
              <a:t>: </a:t>
            </a:r>
            <a:r>
              <a:rPr lang="ru-RU" altLang="de-DE" sz="1600" i="1" dirty="0" smtClean="0"/>
              <a:t>Повышенное значение </a:t>
            </a:r>
            <a:r>
              <a:rPr lang="de-DE" altLang="de-DE" sz="1600" i="1" dirty="0" smtClean="0"/>
              <a:t>Y </a:t>
            </a:r>
            <a:r>
              <a:rPr lang="ru-RU" altLang="de-DE" sz="1600" i="1" dirty="0" smtClean="0"/>
              <a:t>может также привести к увеличению производства и, следовательно, более высокому уровню занятости</a:t>
            </a:r>
            <a:r>
              <a:rPr lang="de-DE" altLang="de-DE" sz="1600" i="1" dirty="0" smtClean="0"/>
              <a:t> (</a:t>
            </a:r>
            <a:r>
              <a:rPr lang="ru-RU" altLang="de-DE" sz="1600" i="1" dirty="0" smtClean="0"/>
              <a:t>и сокращению безработицы</a:t>
            </a:r>
            <a:r>
              <a:rPr lang="de-DE" altLang="de-DE" sz="1600" i="1" dirty="0" smtClean="0"/>
              <a:t>). </a:t>
            </a:r>
            <a:r>
              <a:rPr lang="ru-RU" altLang="de-DE" sz="1600" i="1" dirty="0" smtClean="0"/>
              <a:t>Повышенная экономическая активность также приводит к повышению цен, а слишком экспансионистская политика может положить начало инфляционной динамике по ценам</a:t>
            </a:r>
            <a:r>
              <a:rPr lang="de-DE" altLang="de-DE" sz="1600" i="1" dirty="0" smtClean="0"/>
              <a:t>, </a:t>
            </a:r>
            <a:r>
              <a:rPr lang="ru-RU" altLang="de-DE" sz="1600" i="1" dirty="0" smtClean="0"/>
              <a:t>заработным платам, влияя на конкурентоспособность и </a:t>
            </a:r>
            <a:r>
              <a:rPr lang="ru-RU" altLang="de-DE" sz="1600" i="1" dirty="0" smtClean="0"/>
              <a:t>т.д.</a:t>
            </a:r>
            <a:r>
              <a:rPr lang="de-DE" altLang="de-DE" sz="1600" i="1" dirty="0" smtClean="0"/>
              <a:t> </a:t>
            </a:r>
            <a:r>
              <a:rPr lang="ru-RU" altLang="de-DE" sz="1600" i="1" dirty="0" smtClean="0"/>
              <a:t>Возможен конфликт между уровнями безработицы и инфляции</a:t>
            </a:r>
            <a:r>
              <a:rPr lang="de-DE" altLang="de-DE" sz="1600" i="1" dirty="0" smtClean="0"/>
              <a:t> (</a:t>
            </a:r>
            <a:r>
              <a:rPr lang="ru-RU" altLang="de-DE" sz="1600" i="1" dirty="0" smtClean="0"/>
              <a:t>кривая </a:t>
            </a:r>
            <a:r>
              <a:rPr lang="ru-RU" altLang="de-DE" sz="1600" i="1" dirty="0" err="1" smtClean="0"/>
              <a:t>Филлипса</a:t>
            </a:r>
            <a:r>
              <a:rPr lang="de-DE" altLang="de-DE" sz="1600" i="1" dirty="0" smtClean="0"/>
              <a:t>). </a:t>
            </a:r>
            <a:endParaRPr lang="de-DE" altLang="de-DE" sz="1600" dirty="0" smtClean="0"/>
          </a:p>
          <a:p>
            <a:pPr marL="400050" lvl="1" indent="0">
              <a:buFontTx/>
              <a:buNone/>
            </a:pPr>
            <a:r>
              <a:rPr lang="de-DE" altLang="de-DE" sz="2000" dirty="0" smtClean="0"/>
              <a:t>           </a:t>
            </a:r>
          </a:p>
          <a:p>
            <a:pPr marL="400050" lvl="1" indent="0">
              <a:buFontTx/>
              <a:buNone/>
            </a:pPr>
            <a:r>
              <a:rPr lang="de-DE" altLang="de-DE" sz="2000" dirty="0" smtClean="0"/>
              <a:t> 	    </a:t>
            </a:r>
          </a:p>
          <a:p>
            <a:pPr marL="400050" lvl="1" indent="0">
              <a:buFontTx/>
              <a:buNone/>
            </a:pPr>
            <a:endParaRPr lang="de-DE" altLang="de-DE" sz="2000" dirty="0" smtClean="0"/>
          </a:p>
          <a:p>
            <a:pPr marL="400050" lvl="1" indent="0">
              <a:buFontTx/>
              <a:buNone/>
            </a:pPr>
            <a:endParaRPr lang="de-DE" altLang="de-DE" sz="2000" dirty="0" smtClean="0"/>
          </a:p>
          <a:p>
            <a:endParaRPr lang="de-DE" altLang="de-DE" sz="2000" dirty="0" smtClean="0"/>
          </a:p>
        </p:txBody>
      </p:sp>
      <p:sp>
        <p:nvSpPr>
          <p:cNvPr id="1024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138863"/>
            <a:ext cx="2133600" cy="47625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21467B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21467B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1467B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1467B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1467B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1467B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29B70D6-C171-4946-8A0C-394F9C6EE52C}" type="slidenum">
              <a:rPr lang="en-US" altLang="de-DE" sz="1200" smtClean="0">
                <a:solidFill>
                  <a:schemeClr val="tx1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de-DE" sz="1200" smtClean="0">
              <a:solidFill>
                <a:schemeClr val="tx1"/>
              </a:solidFill>
            </a:endParaRPr>
          </a:p>
        </p:txBody>
      </p:sp>
      <p:sp>
        <p:nvSpPr>
          <p:cNvPr id="10244" name="Title 1"/>
          <p:cNvSpPr>
            <a:spLocks noGrp="1"/>
          </p:cNvSpPr>
          <p:nvPr>
            <p:ph type="title"/>
          </p:nvPr>
        </p:nvSpPr>
        <p:spPr>
          <a:xfrm>
            <a:off x="457200" y="1196975"/>
            <a:ext cx="8229600" cy="431800"/>
          </a:xfrm>
        </p:spPr>
        <p:txBody>
          <a:bodyPr/>
          <a:lstStyle/>
          <a:p>
            <a:r>
              <a:rPr lang="ru-RU" altLang="en-US" sz="2000" b="1" smtClean="0"/>
              <a:t>Актуальность политики макроэкономической статистики</a:t>
            </a:r>
            <a:endParaRPr lang="en-GB" altLang="en-US" sz="2000" b="1" smtClean="0"/>
          </a:p>
        </p:txBody>
      </p:sp>
      <p:sp>
        <p:nvSpPr>
          <p:cNvPr id="5" name="Right Arrow 4"/>
          <p:cNvSpPr/>
          <p:nvPr/>
        </p:nvSpPr>
        <p:spPr>
          <a:xfrm>
            <a:off x="2546350" y="2944813"/>
            <a:ext cx="287338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1878013" y="2944813"/>
            <a:ext cx="317500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1879600" y="3259138"/>
            <a:ext cx="315913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136900" y="2754313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790700" y="2760663"/>
            <a:ext cx="6350" cy="27305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930525" y="3106738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835150" y="3089275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ight Arrow 17"/>
          <p:cNvSpPr/>
          <p:nvPr/>
        </p:nvSpPr>
        <p:spPr>
          <a:xfrm>
            <a:off x="1257300" y="2944813"/>
            <a:ext cx="317500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424113" y="2774950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3036888" y="3259138"/>
            <a:ext cx="315912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668713" y="3135313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847850" y="3495675"/>
            <a:ext cx="0" cy="21590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Arrow 22"/>
          <p:cNvSpPr/>
          <p:nvPr/>
        </p:nvSpPr>
        <p:spPr>
          <a:xfrm>
            <a:off x="1908175" y="3619500"/>
            <a:ext cx="315913" cy="809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700338" y="3521075"/>
            <a:ext cx="4762" cy="271463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Arrow 24"/>
          <p:cNvSpPr/>
          <p:nvPr/>
        </p:nvSpPr>
        <p:spPr>
          <a:xfrm>
            <a:off x="1258888" y="4021138"/>
            <a:ext cx="317500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1954213" y="4032250"/>
            <a:ext cx="315912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2595563" y="4019550"/>
            <a:ext cx="315912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1933575" y="4391025"/>
            <a:ext cx="315913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2693988" y="4249738"/>
            <a:ext cx="6350" cy="271462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ight Arrow 33"/>
          <p:cNvSpPr/>
          <p:nvPr/>
        </p:nvSpPr>
        <p:spPr>
          <a:xfrm>
            <a:off x="2771775" y="4394200"/>
            <a:ext cx="315913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600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3559175" y="4254500"/>
            <a:ext cx="4763" cy="271463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ight Arrow 35"/>
          <p:cNvSpPr/>
          <p:nvPr/>
        </p:nvSpPr>
        <p:spPr>
          <a:xfrm>
            <a:off x="1258888" y="4394200"/>
            <a:ext cx="317500" cy="88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600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1825625" y="3886200"/>
            <a:ext cx="6350" cy="27305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497138" y="3878263"/>
            <a:ext cx="6350" cy="27305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1784350" y="4233863"/>
            <a:ext cx="6350" cy="27305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3373438" y="3833813"/>
            <a:ext cx="0" cy="19685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EFTA Template">
  <a:themeElements>
    <a:clrScheme name="EFTA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FTA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EFTA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FTA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FTA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FTA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FTA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FTA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FTA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FTA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FTA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FTA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FTA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FTA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EFTA Template</Template>
  <TotalTime>465</TotalTime>
  <Words>650</Words>
  <Application>Microsoft Office PowerPoint</Application>
  <PresentationFormat>On-screen Show (4:3)</PresentationFormat>
  <Paragraphs>142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Verdana</vt:lpstr>
      <vt:lpstr>Arial</vt:lpstr>
      <vt:lpstr>Wingdings</vt:lpstr>
      <vt:lpstr>EFTA Template</vt:lpstr>
      <vt:lpstr>Актуальность политики макроэкономической статистики – вводная информация</vt:lpstr>
      <vt:lpstr>Актуальность политики макроэкономической статистики</vt:lpstr>
      <vt:lpstr>Актуальность политики макроэкономической статистики</vt:lpstr>
      <vt:lpstr>Актуальность политики макроэкономической статистики</vt:lpstr>
      <vt:lpstr>Актуальность политики макроэкономической статистики</vt:lpstr>
      <vt:lpstr>Актуальность политики макроэкономической статистики</vt:lpstr>
      <vt:lpstr>Актуальность политики макроэкономической статистики</vt:lpstr>
      <vt:lpstr>Актуальность политики макроэкономической статистики</vt:lpstr>
      <vt:lpstr>Актуальность политики макроэкономической статистики</vt:lpstr>
      <vt:lpstr>Актуальность политики макроэкономической статистики</vt:lpstr>
      <vt:lpstr>PowerPoint Presentation</vt:lpstr>
    </vt:vector>
  </TitlesOfParts>
  <Company>EFTA Secretariat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ebjerkeb</dc:creator>
  <cp:lastModifiedBy>Oleksandr Svirchevskyy</cp:lastModifiedBy>
  <cp:revision>496</cp:revision>
  <cp:lastPrinted>2013-10-16T09:28:41Z</cp:lastPrinted>
  <dcterms:created xsi:type="dcterms:W3CDTF">2009-06-09T09:46:32Z</dcterms:created>
  <dcterms:modified xsi:type="dcterms:W3CDTF">2015-04-29T12:50:41Z</dcterms:modified>
</cp:coreProperties>
</file>