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327" r:id="rId4"/>
    <p:sldId id="337" r:id="rId5"/>
    <p:sldId id="390" r:id="rId6"/>
    <p:sldId id="338" r:id="rId7"/>
    <p:sldId id="281" r:id="rId8"/>
    <p:sldId id="320" r:id="rId9"/>
    <p:sldId id="339" r:id="rId10"/>
    <p:sldId id="380" r:id="rId11"/>
    <p:sldId id="384" r:id="rId12"/>
    <p:sldId id="381" r:id="rId13"/>
    <p:sldId id="340" r:id="rId14"/>
    <p:sldId id="385" r:id="rId15"/>
    <p:sldId id="388" r:id="rId16"/>
    <p:sldId id="341" r:id="rId17"/>
    <p:sldId id="342" r:id="rId18"/>
    <p:sldId id="382" r:id="rId19"/>
    <p:sldId id="386" r:id="rId20"/>
    <p:sldId id="376" r:id="rId21"/>
    <p:sldId id="336" r:id="rId22"/>
    <p:sldId id="378" r:id="rId23"/>
    <p:sldId id="350" r:id="rId24"/>
    <p:sldId id="387" r:id="rId25"/>
    <p:sldId id="354" r:id="rId26"/>
    <p:sldId id="355" r:id="rId27"/>
    <p:sldId id="356" r:id="rId28"/>
    <p:sldId id="357" r:id="rId29"/>
    <p:sldId id="358" r:id="rId30"/>
    <p:sldId id="361" r:id="rId31"/>
    <p:sldId id="377" r:id="rId32"/>
    <p:sldId id="364" r:id="rId33"/>
    <p:sldId id="389" r:id="rId34"/>
    <p:sldId id="366" r:id="rId35"/>
    <p:sldId id="367" r:id="rId36"/>
    <p:sldId id="368" r:id="rId37"/>
    <p:sldId id="369" r:id="rId38"/>
    <p:sldId id="370" r:id="rId39"/>
    <p:sldId id="371" r:id="rId40"/>
    <p:sldId id="372" r:id="rId41"/>
    <p:sldId id="373" r:id="rId42"/>
    <p:sldId id="374" r:id="rId43"/>
    <p:sldId id="375" r:id="rId44"/>
    <p:sldId id="302" r:id="rId4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EF0"/>
    <a:srgbClr val="FFD624"/>
    <a:srgbClr val="0F5494"/>
    <a:srgbClr val="D6F133"/>
    <a:srgbClr val="FEF3F0"/>
    <a:srgbClr val="BDDEFF"/>
    <a:srgbClr val="3166CF"/>
    <a:srgbClr val="3E6FD2"/>
    <a:srgbClr val="2D5EC1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92" autoAdjust="0"/>
    <p:restoredTop sz="92139" autoAdjust="0"/>
  </p:normalViewPr>
  <p:slideViewPr>
    <p:cSldViewPr>
      <p:cViewPr varScale="1">
        <p:scale>
          <a:sx n="103" d="100"/>
          <a:sy n="103" d="100"/>
        </p:scale>
        <p:origin x="-2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D8238AE-2B85-4676-BC7D-3D1780C1188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47846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9" y="4680948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0A5EDAC-D079-4452-A138-FE3F6017ED0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82776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1pPr>
            <a:lvl2pPr marL="734938" indent="-282668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2pPr>
            <a:lvl3pPr marL="1130673" indent="-226134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3pPr>
            <a:lvl4pPr marL="1582943" indent="-226134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4pPr>
            <a:lvl5pPr marL="2035211" indent="-226134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5pPr>
            <a:lvl6pPr marL="2487481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6pPr>
            <a:lvl7pPr marL="2939751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7pPr>
            <a:lvl8pPr marL="3392020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8pPr>
            <a:lvl9pPr marL="3844289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1B602F27-7B0A-49E6-8AAD-6B1C544FB90B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44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0D3E4DC-412E-4E6B-8B7A-CEBB1154E93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392B8-438C-4CC4-9A76-7F84469C401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308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82343-102A-4328-B8F3-5D5F82E4AED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1516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chemeClr val="bg1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7E6B8A23-5969-4797-94EF-C8521C6543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70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26122-7200-4E77-B6DA-37CA39BB4C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552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F267D-0765-4F16-A677-2A4EE17F54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0275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A6AF-2EBA-4168-BD41-DCEBFC739B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588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1A9C5-4061-4EC0-AD63-B449CE89288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6608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26B48-5222-4CD1-8102-E35D2FD617B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072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6D17B-52AD-42B6-9B56-D46C1F37A08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394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59B6-D6DF-4D47-AAE2-39B16415D87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498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36199-645D-4114-BF96-77A01299700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643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ED6EEB6-0004-440D-90EE-BAF1859EFCC7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108520" y="1484784"/>
            <a:ext cx="9361040" cy="2808312"/>
          </a:xfrm>
        </p:spPr>
        <p:txBody>
          <a:bodyPr/>
          <a:lstStyle/>
          <a:p>
            <a:pPr algn="ctr"/>
            <a:r>
              <a:rPr lang="en-GB" sz="2000" dirty="0"/>
              <a:t/>
            </a:r>
            <a:br>
              <a:rPr lang="en-GB" sz="2000" dirty="0"/>
            </a:br>
            <a:r>
              <a:rPr lang="en-GB" sz="2800" dirty="0" smtClean="0">
                <a:solidFill>
                  <a:srgbClr val="FFC000"/>
                </a:solidFill>
              </a:rPr>
              <a:t>Impact </a:t>
            </a:r>
            <a:r>
              <a:rPr lang="en-GB" sz="2800" dirty="0">
                <a:solidFill>
                  <a:srgbClr val="FFC000"/>
                </a:solidFill>
              </a:rPr>
              <a:t>of the BPM6 on the </a:t>
            </a:r>
            <a:br>
              <a:rPr lang="en-GB" sz="2800" dirty="0">
                <a:solidFill>
                  <a:srgbClr val="FFC000"/>
                </a:solidFill>
              </a:rPr>
            </a:br>
            <a:r>
              <a:rPr lang="en-GB" sz="2800" dirty="0">
                <a:solidFill>
                  <a:srgbClr val="FFC000"/>
                </a:solidFill>
              </a:rPr>
              <a:t>EU 28 balance of payments and </a:t>
            </a:r>
            <a:br>
              <a:rPr lang="en-GB" sz="2800" dirty="0">
                <a:solidFill>
                  <a:srgbClr val="FFC000"/>
                </a:solidFill>
              </a:rPr>
            </a:br>
            <a:r>
              <a:rPr lang="en-GB" sz="2800" dirty="0">
                <a:solidFill>
                  <a:srgbClr val="FFC000"/>
                </a:solidFill>
              </a:rPr>
              <a:t>international investment position</a:t>
            </a:r>
            <a:r>
              <a:rPr lang="de-DE" sz="2800" dirty="0">
                <a:solidFill>
                  <a:srgbClr val="FFC000"/>
                </a:solidFill>
              </a:rPr>
              <a:t/>
            </a:r>
            <a:br>
              <a:rPr lang="de-DE" sz="2800" dirty="0">
                <a:solidFill>
                  <a:srgbClr val="FFC000"/>
                </a:solidFill>
              </a:rPr>
            </a:br>
            <a:r>
              <a:rPr lang="x-none" sz="2800" u="sng">
                <a:solidFill>
                  <a:srgbClr val="FFC000"/>
                </a:solidFill>
              </a:rPr>
              <a:t/>
            </a:r>
            <a:br>
              <a:rPr lang="x-none" sz="2800" u="sng">
                <a:solidFill>
                  <a:srgbClr val="FFC000"/>
                </a:solidFill>
              </a:rPr>
            </a:br>
            <a:r>
              <a:rPr lang="en-GB" sz="2000" i="1" dirty="0">
                <a:solidFill>
                  <a:srgbClr val="FFC000"/>
                </a:solidFill>
              </a:rPr>
              <a:t/>
            </a:r>
            <a:br>
              <a:rPr lang="en-GB" sz="2000" i="1" dirty="0">
                <a:solidFill>
                  <a:srgbClr val="FFC000"/>
                </a:solidFill>
              </a:rPr>
            </a:br>
            <a:endParaRPr lang="en-GB" sz="2000" dirty="0">
              <a:solidFill>
                <a:srgbClr val="FFC000"/>
              </a:solidFill>
            </a:endParaRP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15652" y="3789139"/>
            <a:ext cx="8532812" cy="1152029"/>
          </a:xfrm>
        </p:spPr>
        <p:txBody>
          <a:bodyPr/>
          <a:lstStyle/>
          <a:p>
            <a:r>
              <a:rPr lang="de-DE" sz="1400" dirty="0" smtClean="0">
                <a:solidFill>
                  <a:srgbClr val="FFC000"/>
                </a:solidFill>
              </a:rPr>
              <a:t>Dr. Matthias Ludwig</a:t>
            </a:r>
          </a:p>
          <a:p>
            <a:r>
              <a:rPr lang="de-DE" sz="1400" dirty="0" smtClean="0">
                <a:solidFill>
                  <a:srgbClr val="FFC000"/>
                </a:solidFill>
              </a:rPr>
              <a:t>European </a:t>
            </a:r>
            <a:r>
              <a:rPr lang="de-DE" sz="1400" dirty="0" err="1" smtClean="0">
                <a:solidFill>
                  <a:srgbClr val="FFC000"/>
                </a:solidFill>
              </a:rPr>
              <a:t>Commission</a:t>
            </a:r>
            <a:endParaRPr lang="de-DE" sz="1400" dirty="0" smtClean="0">
              <a:solidFill>
                <a:srgbClr val="FFC000"/>
              </a:solidFill>
            </a:endParaRPr>
          </a:p>
          <a:p>
            <a:r>
              <a:rPr lang="de-DE" sz="1400" dirty="0" err="1" smtClean="0">
                <a:solidFill>
                  <a:srgbClr val="FFC000"/>
                </a:solidFill>
              </a:rPr>
              <a:t>Eurostat</a:t>
            </a:r>
            <a:r>
              <a:rPr lang="de-DE" sz="1400" dirty="0" smtClean="0">
                <a:solidFill>
                  <a:srgbClr val="FFC000"/>
                </a:solidFill>
              </a:rPr>
              <a:t> </a:t>
            </a:r>
            <a:r>
              <a:rPr lang="en-US" sz="1400" dirty="0" smtClean="0">
                <a:solidFill>
                  <a:srgbClr val="FFC000"/>
                </a:solidFill>
              </a:rPr>
              <a:t>Unit </a:t>
            </a:r>
            <a:r>
              <a:rPr lang="en-US" sz="1400" dirty="0">
                <a:solidFill>
                  <a:srgbClr val="FFC000"/>
                </a:solidFill>
              </a:rPr>
              <a:t>C2 National and regional accounts production. Balance of Payments </a:t>
            </a:r>
            <a:endParaRPr lang="en-GB" sz="1400" dirty="0">
              <a:solidFill>
                <a:srgbClr val="FFC000"/>
              </a:solidFill>
            </a:endParaRPr>
          </a:p>
          <a:p>
            <a:r>
              <a:rPr lang="en-US" sz="1400" dirty="0">
                <a:solidFill>
                  <a:srgbClr val="FFC000"/>
                </a:solidFill>
              </a:rPr>
              <a:t>Joseph BECH Building E2/810</a:t>
            </a:r>
            <a:endParaRPr lang="en-GB" sz="1400" dirty="0">
              <a:solidFill>
                <a:srgbClr val="FFC000"/>
              </a:solidFill>
            </a:endParaRPr>
          </a:p>
          <a:p>
            <a:r>
              <a:rPr lang="de-DE" sz="1400" dirty="0">
                <a:solidFill>
                  <a:srgbClr val="FFC000"/>
                </a:solidFill>
              </a:rPr>
              <a:t>5, Rue Alphonse </a:t>
            </a:r>
            <a:r>
              <a:rPr lang="de-DE" sz="1400" dirty="0" err="1">
                <a:solidFill>
                  <a:srgbClr val="FFC000"/>
                </a:solidFill>
              </a:rPr>
              <a:t>Weicker</a:t>
            </a:r>
            <a:r>
              <a:rPr lang="de-DE" sz="1400" dirty="0">
                <a:solidFill>
                  <a:srgbClr val="FFC000"/>
                </a:solidFill>
              </a:rPr>
              <a:t> </a:t>
            </a:r>
            <a:endParaRPr lang="en-GB" sz="1400" dirty="0">
              <a:solidFill>
                <a:srgbClr val="FFC000"/>
              </a:solidFill>
            </a:endParaRPr>
          </a:p>
          <a:p>
            <a:r>
              <a:rPr lang="de-DE" sz="1400" dirty="0" smtClean="0">
                <a:solidFill>
                  <a:srgbClr val="FFC000"/>
                </a:solidFill>
              </a:rPr>
              <a:t>L-2721 Luxembourg</a:t>
            </a:r>
            <a:endParaRPr lang="x-none" sz="1400" dirty="0" smtClean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4016" y="5445224"/>
            <a:ext cx="89644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>
                <a:solidFill>
                  <a:srgbClr val="FFC000"/>
                </a:solidFill>
                <a:latin typeface="+mn-lt"/>
              </a:rPr>
              <a:t>	</a:t>
            </a:r>
          </a:p>
          <a:p>
            <a:endParaRPr lang="fr-BE" altLang="en-US" sz="1400" b="1" dirty="0">
              <a:solidFill>
                <a:srgbClr val="FFC000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en-GB" sz="1400" b="1" dirty="0" smtClean="0">
                <a:solidFill>
                  <a:srgbClr val="FFC000"/>
                </a:solidFill>
                <a:latin typeface="+mn-lt"/>
              </a:rPr>
              <a:t>Session 2 of the Workshop </a:t>
            </a:r>
            <a:r>
              <a:rPr lang="en-GB" sz="1400" b="1" dirty="0">
                <a:solidFill>
                  <a:srgbClr val="FFC000"/>
                </a:solidFill>
                <a:latin typeface="+mn-lt"/>
              </a:rPr>
              <a:t>on the implementation of the 2008 SNA in EECCA countries and linkages with BPM6 and GFSM </a:t>
            </a:r>
            <a:r>
              <a:rPr lang="en-GB" sz="1400" b="1" dirty="0" smtClean="0">
                <a:solidFill>
                  <a:srgbClr val="FFC000"/>
                </a:solidFill>
                <a:latin typeface="+mn-lt"/>
              </a:rPr>
              <a:t>2014, </a:t>
            </a:r>
            <a:r>
              <a:rPr lang="en-GB" sz="1400" b="1" dirty="0">
                <a:solidFill>
                  <a:srgbClr val="FFC000"/>
                </a:solidFill>
                <a:latin typeface="+mn-lt"/>
              </a:rPr>
              <a:t>Istanbul (Turkey</a:t>
            </a:r>
            <a:r>
              <a:rPr lang="en-GB" sz="1400" b="1" dirty="0" smtClean="0">
                <a:solidFill>
                  <a:srgbClr val="FFC000"/>
                </a:solidFill>
                <a:latin typeface="+mn-lt"/>
              </a:rPr>
              <a:t>), 6 </a:t>
            </a:r>
            <a:r>
              <a:rPr lang="en-GB" sz="1400" b="1" dirty="0">
                <a:solidFill>
                  <a:srgbClr val="FFC000"/>
                </a:solidFill>
                <a:latin typeface="+mn-lt"/>
              </a:rPr>
              <a:t>- 8 May 2015</a:t>
            </a:r>
          </a:p>
          <a:p>
            <a:endParaRPr lang="en-GB" sz="1400" b="1" dirty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324544" y="1339850"/>
            <a:ext cx="9468544" cy="936625"/>
          </a:xfrm>
        </p:spPr>
        <p:txBody>
          <a:bodyPr/>
          <a:lstStyle/>
          <a:p>
            <a:r>
              <a:rPr lang="fr-BE" altLang="en-US" dirty="0"/>
              <a:t>EU Customs union: implications for </a:t>
            </a:r>
            <a:r>
              <a:rPr lang="fr-BE" altLang="en-US" dirty="0" smtClean="0"/>
              <a:t>ITGS</a:t>
            </a:r>
            <a:endParaRPr lang="en-GB" alt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20888"/>
            <a:ext cx="8964488" cy="446449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i="0" u="sng" dirty="0" err="1" smtClean="0"/>
              <a:t>Intrastat</a:t>
            </a:r>
            <a:r>
              <a:rPr lang="en-US" altLang="en-US" sz="2000" i="0" u="sng" dirty="0" smtClean="0"/>
              <a:t>: </a:t>
            </a:r>
          </a:p>
          <a:p>
            <a:pPr marL="0" indent="0">
              <a:buNone/>
            </a:pPr>
            <a:r>
              <a:rPr lang="en-US" altLang="en-US" sz="2000" i="0" u="sng" dirty="0" smtClean="0"/>
              <a:t>Coverage: </a:t>
            </a:r>
            <a:r>
              <a:rPr lang="en-US" altLang="en-US" sz="2000" i="0" dirty="0" smtClean="0"/>
              <a:t>trade between EU Member States </a:t>
            </a:r>
            <a:r>
              <a:rPr lang="en-US" sz="2000" i="0" dirty="0" smtClean="0"/>
              <a:t>in Community goods;</a:t>
            </a:r>
          </a:p>
          <a:p>
            <a:pPr marL="0" indent="0">
              <a:buNone/>
            </a:pPr>
            <a:r>
              <a:rPr lang="en-US" sz="2000" i="0" dirty="0" smtClean="0"/>
              <a:t>Dispatches (exports) – Arrivals (imports):</a:t>
            </a:r>
          </a:p>
          <a:p>
            <a:pPr marL="0" indent="0">
              <a:buClr>
                <a:srgbClr val="3166CF"/>
              </a:buClr>
              <a:buNone/>
            </a:pPr>
            <a:r>
              <a:rPr lang="en-US" sz="2000" i="0" dirty="0" smtClean="0"/>
              <a:t>Data source: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Close link with VAT-system;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direct collection of data from trade operators;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Supplemental Declaration; 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National reporting thresholds for operators; 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Compiled monthly and transmitted to Eurostat within 40 days;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detailed in terms of goods traded (Combined nomenclature CN8: 0902 20 00 Green tea in immediate </a:t>
            </a:r>
            <a:r>
              <a:rPr lang="en-US" sz="2000" i="0" dirty="0" err="1" smtClean="0"/>
              <a:t>packings</a:t>
            </a:r>
            <a:r>
              <a:rPr lang="en-US" sz="2000" i="0" dirty="0" smtClean="0"/>
              <a:t> of &gt; 3 kg).</a:t>
            </a:r>
          </a:p>
          <a:p>
            <a:pPr>
              <a:buFont typeface="Wingdings" pitchFamily="2" charset="2"/>
              <a:buNone/>
            </a:pPr>
            <a:endParaRPr lang="de-DE" altLang="en-US" sz="2000" i="0" dirty="0"/>
          </a:p>
          <a:p>
            <a:pPr>
              <a:buFont typeface="Wingdings" pitchFamily="2" charset="2"/>
              <a:buNone/>
            </a:pPr>
            <a:endParaRPr lang="de-DE" altLang="en-US" sz="2000" i="0" dirty="0" smtClean="0"/>
          </a:p>
          <a:p>
            <a:pPr>
              <a:buFont typeface="Wingdings" pitchFamily="2" charset="2"/>
              <a:buNone/>
            </a:pPr>
            <a:endParaRPr lang="en-GB" altLang="en-US" sz="2000" i="0" dirty="0"/>
          </a:p>
        </p:txBody>
      </p:sp>
    </p:spTree>
    <p:extLst>
      <p:ext uri="{BB962C8B-B14F-4D97-AF65-F5344CB8AC3E}">
        <p14:creationId xmlns:p14="http://schemas.microsoft.com/office/powerpoint/2010/main" val="41756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339850"/>
            <a:ext cx="9145016" cy="936625"/>
          </a:xfrm>
        </p:spPr>
        <p:txBody>
          <a:bodyPr/>
          <a:lstStyle/>
          <a:p>
            <a:r>
              <a:rPr lang="de-DE" dirty="0"/>
              <a:t>Systems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collect</a:t>
            </a:r>
            <a:r>
              <a:rPr lang="de-DE" dirty="0"/>
              <a:t> </a:t>
            </a:r>
            <a:r>
              <a:rPr lang="de-DE" dirty="0" smtClean="0"/>
              <a:t>ITGS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988219"/>
            <a:ext cx="8614792" cy="3529013"/>
          </a:xfrm>
        </p:spPr>
        <p:txBody>
          <a:bodyPr/>
          <a:lstStyle/>
          <a:p>
            <a:r>
              <a:rPr lang="en-US" sz="2000" dirty="0" err="1" smtClean="0"/>
              <a:t>Extrastat</a:t>
            </a:r>
            <a:endParaRPr lang="en-US" sz="2000" dirty="0" smtClean="0"/>
          </a:p>
          <a:p>
            <a:r>
              <a:rPr lang="en-US" sz="2000" i="0" dirty="0" smtClean="0"/>
              <a:t>Coverage:</a:t>
            </a:r>
          </a:p>
          <a:p>
            <a:pPr marL="685800" lvl="1"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en-US" b="0" i="0" dirty="0" smtClean="0"/>
              <a:t>S</a:t>
            </a:r>
            <a:r>
              <a:rPr lang="en-GB" altLang="en-US" b="0" i="0" dirty="0" err="1" smtClean="0"/>
              <a:t>tatistics</a:t>
            </a:r>
            <a:r>
              <a:rPr lang="en-GB" altLang="en-US" b="0" i="0" dirty="0" smtClean="0"/>
              <a:t> </a:t>
            </a:r>
            <a:r>
              <a:rPr lang="en-GB" altLang="en-US" b="0" i="0" dirty="0"/>
              <a:t>on trade with non-EU </a:t>
            </a:r>
            <a:r>
              <a:rPr lang="en-GB" altLang="en-US" b="0" i="0" dirty="0" smtClean="0"/>
              <a:t>countries;</a:t>
            </a:r>
            <a:endParaRPr lang="en-US" b="0" i="0" dirty="0" smtClean="0"/>
          </a:p>
          <a:p>
            <a:pPr lvl="1"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en-US" b="0" i="0" dirty="0" smtClean="0"/>
              <a:t>Exports and Imports.</a:t>
            </a:r>
          </a:p>
          <a:p>
            <a:pPr marL="400050" lvl="1" indent="0">
              <a:buClr>
                <a:srgbClr val="3166CF"/>
              </a:buClr>
              <a:buNone/>
            </a:pPr>
            <a:r>
              <a:rPr lang="en-US" b="0" i="0" dirty="0" smtClean="0"/>
              <a:t>Data source:</a:t>
            </a:r>
          </a:p>
          <a:p>
            <a:pPr marL="571500" lvl="1" indent="-171450"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en-GB" altLang="en-US" b="0" i="0" dirty="0" smtClean="0"/>
              <a:t>based </a:t>
            </a:r>
            <a:r>
              <a:rPr lang="en-GB" altLang="en-US" b="0" i="0" dirty="0"/>
              <a:t>on customs </a:t>
            </a:r>
            <a:r>
              <a:rPr lang="en-GB" altLang="en-US" b="0" i="0" dirty="0" smtClean="0"/>
              <a:t>declarations;</a:t>
            </a:r>
            <a:endParaRPr lang="en-GB" altLang="en-US" b="0" dirty="0" smtClean="0"/>
          </a:p>
          <a:p>
            <a:pPr marL="571500" lvl="1" indent="-171450"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en-US" b="0" i="0" dirty="0" smtClean="0"/>
              <a:t>customs procedures;</a:t>
            </a:r>
          </a:p>
          <a:p>
            <a:pPr marL="571500" lvl="1" indent="-171450"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en-US" b="0" i="0" dirty="0" smtClean="0"/>
              <a:t>Copy of Single Administrative Document (SAD);</a:t>
            </a:r>
          </a:p>
          <a:p>
            <a:pPr marL="571500" lvl="1" indent="-171450"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fr-FR" b="0" i="0" dirty="0" err="1" smtClean="0"/>
              <a:t>Compiled</a:t>
            </a:r>
            <a:r>
              <a:rPr lang="fr-FR" b="0" i="0" dirty="0" smtClean="0"/>
              <a:t> </a:t>
            </a:r>
            <a:r>
              <a:rPr lang="fr-FR" b="0" i="0" dirty="0" err="1" smtClean="0"/>
              <a:t>monthly</a:t>
            </a:r>
            <a:r>
              <a:rPr lang="fr-FR" b="0" i="0" dirty="0" smtClean="0"/>
              <a:t> and </a:t>
            </a:r>
            <a:r>
              <a:rPr lang="fr-FR" b="0" i="0" dirty="0" err="1" smtClean="0"/>
              <a:t>transmitted</a:t>
            </a:r>
            <a:r>
              <a:rPr lang="fr-FR" b="0" i="0" dirty="0" smtClean="0"/>
              <a:t> to Eurostat </a:t>
            </a:r>
            <a:r>
              <a:rPr lang="fr-FR" b="0" i="0" dirty="0" err="1" smtClean="0"/>
              <a:t>within</a:t>
            </a:r>
            <a:r>
              <a:rPr lang="fr-FR" b="0" i="0" dirty="0" smtClean="0"/>
              <a:t> </a:t>
            </a:r>
            <a:r>
              <a:rPr lang="en-US" b="0" i="0" dirty="0" smtClean="0"/>
              <a:t>40 days;</a:t>
            </a:r>
          </a:p>
          <a:p>
            <a:pPr marL="571500" lvl="1" indent="-171450"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en-US" b="0" dirty="0"/>
              <a:t>detailed in terms of goods </a:t>
            </a:r>
            <a:r>
              <a:rPr lang="en-US" b="0" dirty="0" smtClean="0"/>
              <a:t>traded (CN8).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48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12</a:t>
            </a:fld>
            <a:endParaRPr lang="en-GB" altLang="en-US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982891"/>
              </p:ext>
            </p:extLst>
          </p:nvPr>
        </p:nvGraphicFramePr>
        <p:xfrm>
          <a:off x="1187624" y="-530962"/>
          <a:ext cx="6696743" cy="9476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6" name="Acrobat Document" r:id="rId3" imgW="5667119" imgH="8019810" progId="AcroExch.Document.7">
                  <p:embed/>
                </p:oleObj>
              </mc:Choice>
              <mc:Fallback>
                <p:oleObj name="Acrobat Document" r:id="rId3" imgW="5667119" imgH="801981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-530962"/>
                        <a:ext cx="6696743" cy="9476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971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8520" y="1339850"/>
            <a:ext cx="9144000" cy="936625"/>
          </a:xfrm>
        </p:spPr>
        <p:txBody>
          <a:bodyPr/>
          <a:lstStyle/>
          <a:p>
            <a:r>
              <a:rPr lang="de-DE" sz="2400" dirty="0" err="1"/>
              <a:t>Methodological</a:t>
            </a:r>
            <a:r>
              <a:rPr lang="de-DE" sz="2400" dirty="0"/>
              <a:t> </a:t>
            </a:r>
            <a:r>
              <a:rPr lang="de-DE" sz="2400" dirty="0" err="1"/>
              <a:t>differences</a:t>
            </a:r>
            <a:r>
              <a:rPr lang="de-DE" sz="2400" dirty="0"/>
              <a:t> </a:t>
            </a:r>
            <a:r>
              <a:rPr lang="de-DE" sz="2400" dirty="0" err="1"/>
              <a:t>between</a:t>
            </a:r>
            <a:r>
              <a:rPr lang="de-DE" sz="2400" dirty="0"/>
              <a:t> </a:t>
            </a:r>
            <a:r>
              <a:rPr lang="de-DE" sz="2400" dirty="0" smtClean="0"/>
              <a:t>International</a:t>
            </a:r>
            <a:r>
              <a:rPr lang="de-DE" sz="2400" dirty="0"/>
              <a:t> </a:t>
            </a:r>
            <a:r>
              <a:rPr lang="de-DE" sz="2400" dirty="0" smtClean="0"/>
              <a:t>Trade in </a:t>
            </a:r>
            <a:r>
              <a:rPr lang="de-DE" sz="2400" dirty="0" err="1" smtClean="0"/>
              <a:t>Goods</a:t>
            </a:r>
            <a:r>
              <a:rPr lang="de-DE" sz="2400" dirty="0" smtClean="0"/>
              <a:t> </a:t>
            </a:r>
            <a:r>
              <a:rPr lang="de-DE" sz="2400" dirty="0" err="1"/>
              <a:t>S</a:t>
            </a:r>
            <a:r>
              <a:rPr lang="de-DE" sz="2400" dirty="0" err="1" smtClean="0"/>
              <a:t>tatistics</a:t>
            </a:r>
            <a:r>
              <a:rPr lang="de-DE" sz="2400" dirty="0" smtClean="0"/>
              <a:t> </a:t>
            </a:r>
            <a:r>
              <a:rPr lang="de-DE" sz="2400" dirty="0"/>
              <a:t>(</a:t>
            </a:r>
            <a:r>
              <a:rPr lang="de-DE" sz="2400" dirty="0" smtClean="0"/>
              <a:t>ITGS) </a:t>
            </a:r>
            <a:r>
              <a:rPr lang="de-DE" sz="2400" dirty="0" err="1"/>
              <a:t>and</a:t>
            </a:r>
            <a:r>
              <a:rPr lang="de-DE" sz="2400" dirty="0"/>
              <a:t> BOP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79296" cy="3529013"/>
          </a:xfrm>
        </p:spPr>
        <p:txBody>
          <a:bodyPr/>
          <a:lstStyle/>
          <a:p>
            <a:pPr marL="0" indent="0">
              <a:buNone/>
            </a:pPr>
            <a:r>
              <a:rPr lang="de-DE" sz="2000" b="1" i="0" dirty="0"/>
              <a:t>International Trade in </a:t>
            </a:r>
            <a:r>
              <a:rPr lang="de-DE" sz="2000" b="1" i="0" dirty="0" err="1"/>
              <a:t>Goods</a:t>
            </a:r>
            <a:r>
              <a:rPr lang="de-DE" sz="2000" b="1" i="0" dirty="0"/>
              <a:t> </a:t>
            </a:r>
            <a:r>
              <a:rPr lang="de-DE" sz="2000" b="1" i="0" dirty="0" err="1"/>
              <a:t>Statistics</a:t>
            </a:r>
            <a:r>
              <a:rPr lang="de-DE" sz="2000" b="1" i="0" dirty="0"/>
              <a:t> </a:t>
            </a:r>
            <a:endParaRPr lang="de-DE" sz="2000" b="1" i="0" dirty="0" smtClean="0"/>
          </a:p>
          <a:p>
            <a:pPr marL="0" indent="0">
              <a:buNone/>
            </a:pPr>
            <a:r>
              <a:rPr lang="de-DE" sz="2000" dirty="0" err="1" smtClean="0"/>
              <a:t>Coverage</a:t>
            </a:r>
            <a:r>
              <a:rPr lang="de-DE" sz="2000" dirty="0" smtClean="0"/>
              <a:t> </a:t>
            </a:r>
            <a:r>
              <a:rPr lang="de-DE" sz="2000" dirty="0"/>
              <a:t>&amp; time</a:t>
            </a:r>
            <a:r>
              <a:rPr lang="de-DE" sz="2000" i="0" dirty="0"/>
              <a:t>: </a:t>
            </a:r>
            <a:r>
              <a:rPr lang="de-DE" sz="2000" i="0" dirty="0" err="1" smtClean="0"/>
              <a:t>when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borders</a:t>
            </a:r>
            <a:r>
              <a:rPr lang="de-DE" sz="2000" i="0" dirty="0" smtClean="0"/>
              <a:t> </a:t>
            </a:r>
            <a:r>
              <a:rPr lang="de-DE" sz="2000" i="0" dirty="0" err="1"/>
              <a:t>are</a:t>
            </a:r>
            <a:r>
              <a:rPr lang="de-DE" sz="2000" i="0" dirty="0"/>
              <a:t> </a:t>
            </a:r>
            <a:r>
              <a:rPr lang="de-DE" sz="2000" i="0" dirty="0" err="1" smtClean="0"/>
              <a:t>crossed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 marL="0" indent="0">
              <a:buNone/>
            </a:pPr>
            <a:r>
              <a:rPr lang="de-DE" sz="2000" dirty="0" err="1" smtClean="0"/>
              <a:t>Valuation</a:t>
            </a:r>
            <a:r>
              <a:rPr lang="de-DE" sz="2000" i="0" dirty="0"/>
              <a:t>: </a:t>
            </a:r>
            <a:r>
              <a:rPr lang="en-GB" sz="2000" i="0" dirty="0"/>
              <a:t>IMTS use FOB-type valuation as the </a:t>
            </a:r>
            <a:r>
              <a:rPr lang="en-GB" sz="2000" i="0" dirty="0" smtClean="0"/>
              <a:t>statistical </a:t>
            </a:r>
            <a:br>
              <a:rPr lang="en-GB" sz="2000" i="0" dirty="0" smtClean="0"/>
            </a:br>
            <a:r>
              <a:rPr lang="en-GB" sz="2000" i="0" dirty="0" smtClean="0"/>
              <a:t>value </a:t>
            </a:r>
            <a:r>
              <a:rPr lang="en-GB" sz="2000" i="0" dirty="0"/>
              <a:t>of exports and CIF-type for </a:t>
            </a:r>
            <a:r>
              <a:rPr lang="en-GB" sz="2000" i="0" dirty="0" smtClean="0"/>
              <a:t>imports.</a:t>
            </a:r>
            <a:endParaRPr lang="de-DE" sz="2000" i="0" dirty="0"/>
          </a:p>
          <a:p>
            <a:pPr marL="0" indent="0">
              <a:buNone/>
            </a:pPr>
            <a:r>
              <a:rPr lang="de-DE" sz="2000" b="1" i="0" dirty="0"/>
              <a:t>Balance </a:t>
            </a:r>
            <a:r>
              <a:rPr lang="de-DE" sz="2000" b="1" i="0" dirty="0" err="1"/>
              <a:t>of</a:t>
            </a:r>
            <a:r>
              <a:rPr lang="de-DE" sz="2000" b="1" i="0" dirty="0"/>
              <a:t> </a:t>
            </a:r>
            <a:r>
              <a:rPr lang="de-DE" sz="2000" b="1" i="0" dirty="0" err="1"/>
              <a:t>Payments</a:t>
            </a:r>
            <a:r>
              <a:rPr lang="de-DE" sz="2000" b="1" i="0" dirty="0"/>
              <a:t> </a:t>
            </a:r>
            <a:endParaRPr lang="de-DE" sz="2000" b="1" i="0" dirty="0" smtClean="0"/>
          </a:p>
          <a:p>
            <a:pPr marL="0" indent="0">
              <a:buNone/>
            </a:pPr>
            <a:r>
              <a:rPr lang="de-DE" sz="2000" dirty="0" err="1" smtClean="0"/>
              <a:t>Coverage</a:t>
            </a:r>
            <a:r>
              <a:rPr lang="de-DE" sz="2000" dirty="0" smtClean="0"/>
              <a:t> </a:t>
            </a:r>
            <a:r>
              <a:rPr lang="de-DE" sz="2000" dirty="0"/>
              <a:t>&amp; time</a:t>
            </a:r>
            <a:r>
              <a:rPr lang="de-DE" sz="2000" i="0" dirty="0"/>
              <a:t>: </a:t>
            </a:r>
            <a:r>
              <a:rPr lang="de-DE" sz="2000" i="0" dirty="0" err="1" smtClean="0"/>
              <a:t>change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of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ownership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 marL="0" indent="0">
              <a:buNone/>
            </a:pPr>
            <a:r>
              <a:rPr lang="de-DE" sz="2000" dirty="0" err="1" smtClean="0"/>
              <a:t>Valuation</a:t>
            </a:r>
            <a:r>
              <a:rPr lang="de-DE" sz="2000" i="0" dirty="0"/>
              <a:t>: FOB/</a:t>
            </a:r>
            <a:r>
              <a:rPr lang="de-DE" sz="2000" i="0" dirty="0" smtClean="0"/>
              <a:t>FOB (</a:t>
            </a:r>
            <a:r>
              <a:rPr lang="en-GB" sz="2000" i="0" dirty="0" smtClean="0"/>
              <a:t>BPM6 § 10.30).</a:t>
            </a:r>
            <a:endParaRPr lang="de-DE" sz="2000" i="0" dirty="0"/>
          </a:p>
          <a:p>
            <a:pPr marL="0" indent="0">
              <a:buNone/>
            </a:pPr>
            <a:endParaRPr lang="de-DE" sz="2000" i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794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269274" cy="4035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450" y="4177380"/>
            <a:ext cx="8229600" cy="3529013"/>
          </a:xfrm>
        </p:spPr>
        <p:txBody>
          <a:bodyPr/>
          <a:lstStyle/>
          <a:p>
            <a:r>
              <a:rPr lang="en-GB" sz="2000" i="0" dirty="0"/>
              <a:t>ITGS registers both the value of imports and exports at the national border: imports are valued at the border of the importing country (CIF value) and exports at the border of the exporting country (FOB value). 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71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24544" y="1339850"/>
            <a:ext cx="9468544" cy="936625"/>
          </a:xfrm>
        </p:spPr>
        <p:txBody>
          <a:bodyPr/>
          <a:lstStyle/>
          <a:p>
            <a:r>
              <a:rPr lang="de-DE" sz="2400" dirty="0" err="1"/>
              <a:t>Methodological</a:t>
            </a:r>
            <a:r>
              <a:rPr lang="de-DE" sz="2400" dirty="0"/>
              <a:t> </a:t>
            </a:r>
            <a:r>
              <a:rPr lang="de-DE" sz="2400" dirty="0" err="1"/>
              <a:t>differences</a:t>
            </a:r>
            <a:r>
              <a:rPr lang="de-DE" sz="2400" dirty="0"/>
              <a:t> </a:t>
            </a:r>
            <a:r>
              <a:rPr lang="de-DE" sz="2400" dirty="0" err="1"/>
              <a:t>between</a:t>
            </a:r>
            <a:r>
              <a:rPr lang="de-DE" sz="2400" dirty="0"/>
              <a:t> International Trade in </a:t>
            </a:r>
            <a:r>
              <a:rPr lang="de-DE" sz="2400" dirty="0" err="1"/>
              <a:t>Goods</a:t>
            </a:r>
            <a:r>
              <a:rPr lang="de-DE" sz="2400" dirty="0"/>
              <a:t> </a:t>
            </a:r>
            <a:r>
              <a:rPr lang="de-DE" sz="2400" dirty="0" err="1"/>
              <a:t>Statistics</a:t>
            </a:r>
            <a:r>
              <a:rPr lang="de-DE" sz="2400" dirty="0"/>
              <a:t> (ITGS) </a:t>
            </a:r>
            <a:r>
              <a:rPr lang="de-DE" sz="2400" dirty="0" err="1"/>
              <a:t>and</a:t>
            </a:r>
            <a:r>
              <a:rPr lang="de-DE" sz="2400" dirty="0"/>
              <a:t> BOP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04864"/>
            <a:ext cx="8507288" cy="3529013"/>
          </a:xfrm>
        </p:spPr>
        <p:txBody>
          <a:bodyPr/>
          <a:lstStyle/>
          <a:p>
            <a:pPr marL="0" indent="0">
              <a:buNone/>
            </a:pPr>
            <a:endParaRPr lang="de-DE" sz="2000" i="0" dirty="0" smtClean="0"/>
          </a:p>
          <a:p>
            <a:pPr marL="0" indent="0">
              <a:buNone/>
            </a:pPr>
            <a:r>
              <a:rPr lang="de-DE" sz="2000" i="0" dirty="0" smtClean="0"/>
              <a:t>Main </a:t>
            </a:r>
            <a:r>
              <a:rPr lang="de-DE" sz="2000" i="0" dirty="0" err="1"/>
              <a:t>adjustments</a:t>
            </a:r>
            <a:r>
              <a:rPr lang="de-DE" sz="2000" i="0" dirty="0"/>
              <a:t> </a:t>
            </a:r>
            <a:r>
              <a:rPr lang="de-DE" sz="2000" i="0" dirty="0" err="1"/>
              <a:t>needed</a:t>
            </a:r>
            <a:r>
              <a:rPr lang="de-DE" sz="2000" i="0" dirty="0"/>
              <a:t> </a:t>
            </a:r>
            <a:r>
              <a:rPr lang="de-DE" sz="2000" i="0" dirty="0" err="1"/>
              <a:t>when</a:t>
            </a:r>
            <a:r>
              <a:rPr lang="de-DE" sz="2000" i="0" dirty="0"/>
              <a:t> </a:t>
            </a:r>
            <a:r>
              <a:rPr lang="de-DE" sz="2000" i="0" dirty="0" err="1"/>
              <a:t>using</a:t>
            </a:r>
            <a:r>
              <a:rPr lang="de-DE" sz="2000" i="0" dirty="0"/>
              <a:t> </a:t>
            </a:r>
            <a:r>
              <a:rPr lang="de-DE" sz="2000" i="0" dirty="0" smtClean="0"/>
              <a:t>ITGS in BOP: </a:t>
            </a:r>
          </a:p>
          <a:p>
            <a:pPr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de-DE" sz="2000" i="0" dirty="0" err="1" smtClean="0"/>
              <a:t>Goods</a:t>
            </a:r>
            <a:r>
              <a:rPr lang="de-DE" sz="2000" i="0" dirty="0" smtClean="0"/>
              <a:t> </a:t>
            </a:r>
            <a:r>
              <a:rPr lang="de-DE" sz="2000" i="0" dirty="0" err="1"/>
              <a:t>that</a:t>
            </a:r>
            <a:r>
              <a:rPr lang="de-DE" sz="2000" i="0" dirty="0"/>
              <a:t> </a:t>
            </a:r>
            <a:r>
              <a:rPr lang="de-DE" sz="2000" i="0" dirty="0" err="1"/>
              <a:t>change</a:t>
            </a:r>
            <a:r>
              <a:rPr lang="de-DE" sz="2000" i="0" dirty="0"/>
              <a:t> </a:t>
            </a:r>
            <a:r>
              <a:rPr lang="de-DE" sz="2000" i="0" dirty="0" err="1"/>
              <a:t>ownership</a:t>
            </a:r>
            <a:r>
              <a:rPr lang="de-DE" sz="2000" i="0" dirty="0"/>
              <a:t> </a:t>
            </a:r>
            <a:r>
              <a:rPr lang="de-DE" sz="2000" i="0" dirty="0" err="1"/>
              <a:t>without</a:t>
            </a:r>
            <a:r>
              <a:rPr lang="de-DE" sz="2000" i="0" dirty="0"/>
              <a:t> </a:t>
            </a:r>
            <a:r>
              <a:rPr lang="de-DE" sz="2000" i="0" dirty="0" err="1" smtClean="0"/>
              <a:t>crossing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borders</a:t>
            </a:r>
            <a:r>
              <a:rPr lang="de-DE" sz="2000" i="0" dirty="0"/>
              <a:t>, </a:t>
            </a:r>
            <a:r>
              <a:rPr lang="de-DE" sz="2000" i="0" dirty="0" err="1"/>
              <a:t>or</a:t>
            </a:r>
            <a:r>
              <a:rPr lang="de-DE" sz="2000" i="0" dirty="0"/>
              <a:t> </a:t>
            </a:r>
            <a:r>
              <a:rPr lang="de-DE" sz="2000" i="0" dirty="0" err="1"/>
              <a:t>goods</a:t>
            </a:r>
            <a:r>
              <a:rPr lang="de-DE" sz="2000" i="0" dirty="0"/>
              <a:t> </a:t>
            </a:r>
            <a:r>
              <a:rPr lang="de-DE" sz="2000" i="0" dirty="0" err="1"/>
              <a:t>that</a:t>
            </a:r>
            <a:r>
              <a:rPr lang="de-DE" sz="2000" i="0" dirty="0"/>
              <a:t> </a:t>
            </a:r>
            <a:r>
              <a:rPr lang="de-DE" sz="2000" i="0" dirty="0" err="1"/>
              <a:t>cross</a:t>
            </a:r>
            <a:r>
              <a:rPr lang="de-DE" sz="2000" i="0" dirty="0"/>
              <a:t> </a:t>
            </a:r>
            <a:r>
              <a:rPr lang="de-DE" sz="2000" i="0" dirty="0" err="1"/>
              <a:t>borders</a:t>
            </a:r>
            <a:r>
              <a:rPr lang="de-DE" sz="2000" i="0" dirty="0"/>
              <a:t>, but do </a:t>
            </a:r>
            <a:r>
              <a:rPr lang="de-DE" sz="2000" i="0" dirty="0" smtClean="0"/>
              <a:t>not </a:t>
            </a:r>
            <a:r>
              <a:rPr lang="de-DE" sz="2000" i="0" dirty="0" err="1" smtClean="0"/>
              <a:t>change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ownership</a:t>
            </a:r>
            <a:r>
              <a:rPr lang="de-DE" sz="2000" i="0" dirty="0"/>
              <a:t>.</a:t>
            </a:r>
          </a:p>
          <a:p>
            <a:pPr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en-GB" sz="2000" i="0" dirty="0" smtClean="0"/>
              <a:t>In </a:t>
            </a:r>
            <a:r>
              <a:rPr lang="en-GB" sz="2000" i="0" dirty="0"/>
              <a:t>the national </a:t>
            </a:r>
            <a:r>
              <a:rPr lang="en-GB" sz="2000" i="0" dirty="0" smtClean="0"/>
              <a:t>accounts and </a:t>
            </a:r>
            <a:r>
              <a:rPr lang="en-GB" sz="2000" i="0" dirty="0" err="1" smtClean="0"/>
              <a:t>b.o.p</a:t>
            </a:r>
            <a:r>
              <a:rPr lang="en-GB" sz="2000" i="0" dirty="0" smtClean="0"/>
              <a:t>., </a:t>
            </a:r>
            <a:r>
              <a:rPr lang="en-GB" sz="2000" i="0" dirty="0"/>
              <a:t>both imports and exports are valued on </a:t>
            </a:r>
            <a:r>
              <a:rPr lang="en-GB" sz="2000" i="0" dirty="0" smtClean="0"/>
              <a:t>a FOB </a:t>
            </a:r>
            <a:r>
              <a:rPr lang="en-GB" sz="2000" i="0" dirty="0"/>
              <a:t>basis (i.e. at the border of the exporting country). This means that the ITG value </a:t>
            </a:r>
            <a:r>
              <a:rPr lang="en-GB" sz="2000" i="0" dirty="0" smtClean="0"/>
              <a:t>of imports </a:t>
            </a:r>
            <a:r>
              <a:rPr lang="en-GB" sz="2000" i="0" dirty="0"/>
              <a:t>needs to be adjusted from </a:t>
            </a:r>
            <a:r>
              <a:rPr lang="en-GB" sz="2000" i="0" dirty="0" smtClean="0"/>
              <a:t>CIF to FOB value</a:t>
            </a:r>
            <a:r>
              <a:rPr lang="en-GB" sz="2000" i="0" dirty="0"/>
              <a:t>. </a:t>
            </a:r>
            <a:endParaRPr lang="en-GB" sz="2000" i="0" dirty="0" smtClean="0"/>
          </a:p>
          <a:p>
            <a:pPr>
              <a:buClr>
                <a:srgbClr val="3166CF"/>
              </a:buClr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911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339850"/>
            <a:ext cx="8964488" cy="936625"/>
          </a:xfrm>
        </p:spPr>
        <p:txBody>
          <a:bodyPr/>
          <a:lstStyle/>
          <a:p>
            <a:r>
              <a:rPr lang="de-DE" dirty="0" err="1"/>
              <a:t>Adjusting</a:t>
            </a:r>
            <a:r>
              <a:rPr lang="de-DE" dirty="0"/>
              <a:t> </a:t>
            </a:r>
            <a:r>
              <a:rPr lang="de-DE" dirty="0" err="1"/>
              <a:t>Intastat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Extrastat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2204864"/>
            <a:ext cx="8640960" cy="3529013"/>
          </a:xfrm>
        </p:spPr>
        <p:txBody>
          <a:bodyPr/>
          <a:lstStyle/>
          <a:p>
            <a:pPr marL="0" indent="0">
              <a:buNone/>
            </a:pPr>
            <a:r>
              <a:rPr lang="de-DE" sz="2000" i="0" dirty="0" smtClean="0"/>
              <a:t>Exports/</a:t>
            </a:r>
            <a:r>
              <a:rPr lang="de-DE" sz="2000" i="0" dirty="0" err="1" smtClean="0"/>
              <a:t>Credits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and</a:t>
            </a:r>
            <a:r>
              <a:rPr lang="de-DE" sz="2000" i="0" dirty="0" smtClean="0"/>
              <a:t> Imports/Debits</a:t>
            </a:r>
          </a:p>
          <a:p>
            <a:pPr marL="0" indent="0">
              <a:buNone/>
            </a:pPr>
            <a:r>
              <a:rPr lang="de-DE" sz="2000" i="0" dirty="0" err="1"/>
              <a:t>Examples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items</a:t>
            </a:r>
            <a:r>
              <a:rPr lang="de-DE" sz="2000" i="0" dirty="0"/>
              <a:t> </a:t>
            </a:r>
            <a:r>
              <a:rPr lang="de-DE" sz="2000" i="0" dirty="0" err="1"/>
              <a:t>to</a:t>
            </a:r>
            <a:r>
              <a:rPr lang="de-DE" sz="2000" i="0" dirty="0"/>
              <a:t> </a:t>
            </a:r>
            <a:r>
              <a:rPr lang="de-DE" sz="2000" i="0" dirty="0" err="1"/>
              <a:t>be</a:t>
            </a:r>
            <a:r>
              <a:rPr lang="de-DE" sz="2000" i="0" dirty="0"/>
              <a:t> </a:t>
            </a:r>
            <a:r>
              <a:rPr lang="de-DE" sz="2000" i="0" dirty="0" err="1"/>
              <a:t>removed</a:t>
            </a:r>
            <a:r>
              <a:rPr lang="de-DE" sz="2000" i="0" dirty="0"/>
              <a:t>:</a:t>
            </a:r>
          </a:p>
          <a:p>
            <a:pPr>
              <a:buClr>
                <a:srgbClr val="3166CF"/>
              </a:buClr>
            </a:pPr>
            <a:r>
              <a:rPr lang="de-DE" sz="2000" i="0" dirty="0" err="1"/>
              <a:t>Goods</a:t>
            </a:r>
            <a:r>
              <a:rPr lang="de-DE" sz="2000" i="0" dirty="0"/>
              <a:t> </a:t>
            </a:r>
            <a:r>
              <a:rPr lang="de-DE" sz="2000" i="0" dirty="0" err="1"/>
              <a:t>sent</a:t>
            </a:r>
            <a:r>
              <a:rPr lang="de-DE" sz="2000" i="0" dirty="0"/>
              <a:t> </a:t>
            </a:r>
            <a:r>
              <a:rPr lang="de-DE" sz="2000" i="0" dirty="0" err="1"/>
              <a:t>abroad</a:t>
            </a:r>
            <a:r>
              <a:rPr lang="de-DE" sz="2000" i="0" dirty="0"/>
              <a:t> </a:t>
            </a:r>
            <a:r>
              <a:rPr lang="de-DE" sz="2000" i="0" dirty="0" err="1"/>
              <a:t>for</a:t>
            </a:r>
            <a:r>
              <a:rPr lang="de-DE" sz="2000" i="0" dirty="0"/>
              <a:t> </a:t>
            </a:r>
            <a:r>
              <a:rPr lang="de-DE" sz="2000" i="0" dirty="0" err="1"/>
              <a:t>processing</a:t>
            </a:r>
            <a:r>
              <a:rPr lang="de-DE" sz="2000" i="0" dirty="0"/>
              <a:t> </a:t>
            </a:r>
            <a:r>
              <a:rPr lang="de-DE" sz="2000" i="0" dirty="0" err="1"/>
              <a:t>or</a:t>
            </a:r>
            <a:r>
              <a:rPr lang="de-DE" sz="2000" i="0" dirty="0"/>
              <a:t> </a:t>
            </a:r>
            <a:r>
              <a:rPr lang="de-DE" sz="2000" i="0" dirty="0" err="1"/>
              <a:t>returned</a:t>
            </a:r>
            <a:r>
              <a:rPr lang="de-DE" sz="2000" i="0" dirty="0"/>
              <a:t> after </a:t>
            </a:r>
            <a:r>
              <a:rPr lang="de-DE" sz="2000" i="0" dirty="0" err="1"/>
              <a:t>processing</a:t>
            </a:r>
            <a:r>
              <a:rPr lang="de-DE" sz="2000" i="0" dirty="0"/>
              <a:t>;</a:t>
            </a:r>
          </a:p>
          <a:p>
            <a:pPr>
              <a:buClr>
                <a:srgbClr val="3166CF"/>
              </a:buClr>
            </a:pPr>
            <a:r>
              <a:rPr lang="de-DE" sz="2000" i="0" dirty="0" err="1"/>
              <a:t>Only</a:t>
            </a:r>
            <a:r>
              <a:rPr lang="de-DE" sz="2000" i="0" dirty="0"/>
              <a:t> </a:t>
            </a:r>
            <a:r>
              <a:rPr lang="de-DE" sz="2000" i="0" dirty="0" err="1"/>
              <a:t>for</a:t>
            </a:r>
            <a:r>
              <a:rPr lang="de-DE" sz="2000" i="0" dirty="0"/>
              <a:t> </a:t>
            </a:r>
            <a:r>
              <a:rPr lang="de-DE" sz="2000" i="0" dirty="0" err="1"/>
              <a:t>imports</a:t>
            </a:r>
            <a:r>
              <a:rPr lang="de-DE" sz="2000" i="0" dirty="0"/>
              <a:t>: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value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CIF/FOB </a:t>
            </a:r>
            <a:r>
              <a:rPr lang="de-DE" sz="2000" i="0" dirty="0" err="1"/>
              <a:t>adjustment</a:t>
            </a:r>
            <a:r>
              <a:rPr lang="de-DE" sz="2000" i="0" dirty="0"/>
              <a:t>.</a:t>
            </a:r>
          </a:p>
          <a:p>
            <a:pPr marL="0" indent="0">
              <a:buNone/>
            </a:pPr>
            <a:r>
              <a:rPr lang="de-DE" sz="2000" i="0" dirty="0" err="1" smtClean="0"/>
              <a:t>Examples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of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items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to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be</a:t>
            </a:r>
            <a:r>
              <a:rPr lang="de-DE" sz="2000" i="0" dirty="0" smtClean="0"/>
              <a:t> </a:t>
            </a:r>
            <a:r>
              <a:rPr lang="de-DE" sz="2000" i="0" dirty="0" err="1"/>
              <a:t>a</a:t>
            </a:r>
            <a:r>
              <a:rPr lang="de-DE" sz="2000" i="0" dirty="0" err="1" smtClean="0"/>
              <a:t>dded</a:t>
            </a:r>
            <a:r>
              <a:rPr lang="de-DE" sz="2000" i="0" dirty="0"/>
              <a:t>:</a:t>
            </a:r>
          </a:p>
          <a:p>
            <a:pPr>
              <a:buClr>
                <a:srgbClr val="3166CF"/>
              </a:buClr>
            </a:pPr>
            <a:r>
              <a:rPr lang="de-DE" sz="2000" i="0" dirty="0" err="1" smtClean="0"/>
              <a:t>Goods</a:t>
            </a:r>
            <a:r>
              <a:rPr lang="de-DE" sz="2000" i="0" dirty="0" smtClean="0"/>
              <a:t> </a:t>
            </a:r>
            <a:r>
              <a:rPr lang="de-DE" sz="2000" i="0" dirty="0"/>
              <a:t>in </a:t>
            </a:r>
            <a:r>
              <a:rPr lang="de-DE" sz="2000" i="0" dirty="0" err="1"/>
              <a:t>customs</a:t>
            </a:r>
            <a:r>
              <a:rPr lang="de-DE" sz="2000" i="0" dirty="0"/>
              <a:t> </a:t>
            </a:r>
            <a:r>
              <a:rPr lang="de-DE" sz="2000" i="0" dirty="0" err="1" smtClean="0"/>
              <a:t>warehouses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3166CF"/>
              </a:buClr>
            </a:pPr>
            <a:r>
              <a:rPr lang="de-DE" sz="2000" i="0" dirty="0" err="1" smtClean="0"/>
              <a:t>Goods</a:t>
            </a:r>
            <a:r>
              <a:rPr lang="de-DE" sz="2000" i="0" dirty="0" smtClean="0"/>
              <a:t> </a:t>
            </a:r>
            <a:r>
              <a:rPr lang="de-DE" sz="2000" i="0" dirty="0" err="1"/>
              <a:t>imported</a:t>
            </a:r>
            <a:r>
              <a:rPr lang="de-DE" sz="2000" i="0" dirty="0"/>
              <a:t>/</a:t>
            </a:r>
            <a:r>
              <a:rPr lang="de-DE" sz="2000" i="0" dirty="0" err="1"/>
              <a:t>exported</a:t>
            </a:r>
            <a:r>
              <a:rPr lang="de-DE" sz="2000" i="0" dirty="0"/>
              <a:t> </a:t>
            </a:r>
            <a:r>
              <a:rPr lang="de-DE" sz="2000" i="0" dirty="0" err="1" smtClean="0"/>
              <a:t>illegally</a:t>
            </a:r>
            <a:r>
              <a:rPr lang="de-DE" sz="2000" i="0" dirty="0" smtClean="0"/>
              <a:t>.</a:t>
            </a:r>
            <a:endParaRPr lang="de-DE" sz="20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841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52536" y="1339850"/>
            <a:ext cx="9649072" cy="936625"/>
          </a:xfrm>
        </p:spPr>
        <p:txBody>
          <a:bodyPr/>
          <a:lstStyle/>
          <a:p>
            <a:r>
              <a:rPr lang="de-DE" dirty="0"/>
              <a:t>The EU </a:t>
            </a:r>
            <a:r>
              <a:rPr lang="de-DE" dirty="0" err="1"/>
              <a:t>reconciliation</a:t>
            </a:r>
            <a:r>
              <a:rPr lang="de-DE" dirty="0"/>
              <a:t> </a:t>
            </a:r>
            <a:r>
              <a:rPr lang="de-DE" dirty="0" err="1"/>
              <a:t>tables</a:t>
            </a:r>
            <a:r>
              <a:rPr lang="de-DE" dirty="0"/>
              <a:t>, </a:t>
            </a:r>
            <a:r>
              <a:rPr lang="de-DE" dirty="0" err="1" smtClean="0"/>
              <a:t>regularly</a:t>
            </a:r>
            <a:r>
              <a:rPr lang="de-DE" dirty="0"/>
              <a:t> </a:t>
            </a:r>
            <a:r>
              <a:rPr lang="de-DE" dirty="0" err="1" smtClean="0"/>
              <a:t>compiled</a:t>
            </a:r>
            <a:r>
              <a:rPr lang="de-DE" dirty="0" smtClean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smtClean="0"/>
              <a:t>Annex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BOP </a:t>
            </a:r>
            <a:r>
              <a:rPr lang="de-DE" dirty="0"/>
              <a:t>Quality Report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17</a:t>
            </a:fld>
            <a:endParaRPr lang="en-GB" alt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79512" y="2889981"/>
            <a:ext cx="87129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0" dirty="0" err="1" smtClean="0"/>
              <a:t>Example</a:t>
            </a:r>
            <a:r>
              <a:rPr lang="de-DE" sz="2000" i="0" dirty="0" smtClean="0"/>
              <a:t>: Luxembourg BOP Quality Report, </a:t>
            </a:r>
            <a:r>
              <a:rPr lang="de-DE" sz="2000" i="0" dirty="0" err="1" smtClean="0"/>
              <a:t>publicly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available</a:t>
            </a:r>
            <a:r>
              <a:rPr lang="de-DE" sz="2000" i="0" dirty="0" smtClean="0"/>
              <a:t> in </a:t>
            </a:r>
            <a:r>
              <a:rPr lang="de-DE" sz="2000" i="0" dirty="0" err="1" smtClean="0"/>
              <a:t>the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internet</a:t>
            </a:r>
            <a:r>
              <a:rPr lang="de-DE" sz="2000" i="0" dirty="0" smtClean="0"/>
              <a:t>, </a:t>
            </a:r>
            <a:r>
              <a:rPr lang="de-DE" sz="2000" i="0" dirty="0" err="1" smtClean="0"/>
              <a:t>download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under</a:t>
            </a:r>
            <a:r>
              <a:rPr lang="de-DE" sz="2000" i="0" dirty="0" smtClean="0"/>
              <a:t>:</a:t>
            </a:r>
            <a:endParaRPr lang="en-GB" sz="2000" i="0" dirty="0" smtClean="0"/>
          </a:p>
          <a:p>
            <a:endParaRPr lang="en-GB" sz="2000" i="0" dirty="0"/>
          </a:p>
          <a:p>
            <a:r>
              <a:rPr lang="en-GB" sz="2000" i="0" dirty="0" smtClean="0"/>
              <a:t>http</a:t>
            </a:r>
            <a:r>
              <a:rPr lang="en-GB" sz="2000" i="0" dirty="0"/>
              <a:t>://www.statistiques.public.lu/en/methodology/methodes/economy-finances/bop/bop/index.html</a:t>
            </a:r>
            <a:endParaRPr lang="en-GB" sz="2000" i="0" dirty="0" smtClean="0"/>
          </a:p>
          <a:p>
            <a:endParaRPr lang="en-GB" sz="2000" b="1" i="0" dirty="0"/>
          </a:p>
          <a:p>
            <a:r>
              <a:rPr lang="en-GB" sz="2000" i="0" dirty="0" smtClean="0"/>
              <a:t>http</a:t>
            </a:r>
            <a:r>
              <a:rPr lang="en-GB" sz="2000" i="0" dirty="0"/>
              <a:t>://www.statistiques.public.lu/fr/methodologie/methodes/economie-finances/Bop/bop/qualite2011.pdf</a:t>
            </a:r>
          </a:p>
        </p:txBody>
      </p:sp>
    </p:spTree>
    <p:extLst>
      <p:ext uri="{BB962C8B-B14F-4D97-AF65-F5344CB8AC3E}">
        <p14:creationId xmlns:p14="http://schemas.microsoft.com/office/powerpoint/2010/main" val="30908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569200" cy="936625"/>
          </a:xfrm>
        </p:spPr>
        <p:txBody>
          <a:bodyPr/>
          <a:lstStyle/>
          <a:p>
            <a:r>
              <a:rPr lang="de-DE" dirty="0"/>
              <a:t>The EU </a:t>
            </a:r>
            <a:r>
              <a:rPr lang="de-DE" dirty="0" err="1"/>
              <a:t>reconciliation</a:t>
            </a:r>
            <a:r>
              <a:rPr lang="de-DE" dirty="0"/>
              <a:t> </a:t>
            </a:r>
            <a:r>
              <a:rPr lang="de-DE" dirty="0" err="1"/>
              <a:t>tables</a:t>
            </a:r>
            <a:r>
              <a:rPr lang="de-DE" dirty="0"/>
              <a:t>, </a:t>
            </a:r>
            <a:r>
              <a:rPr lang="de-DE" dirty="0" err="1" smtClean="0"/>
              <a:t>regularly</a:t>
            </a:r>
            <a:r>
              <a:rPr lang="de-DE" dirty="0"/>
              <a:t> </a:t>
            </a:r>
            <a:r>
              <a:rPr lang="de-DE" dirty="0" err="1" smtClean="0"/>
              <a:t>compiled</a:t>
            </a:r>
            <a:r>
              <a:rPr lang="de-DE" dirty="0" smtClean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BoP</a:t>
            </a:r>
            <a:r>
              <a:rPr lang="de-DE" dirty="0"/>
              <a:t> Quality Report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18</a:t>
            </a:fld>
            <a:endParaRPr lang="en-GB" alt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0"/>
            <a:ext cx="5904656" cy="6892815"/>
          </a:xfrm>
          <a:solidFill>
            <a:srgbClr val="FF0000"/>
          </a:solidFill>
        </p:spPr>
      </p:pic>
      <p:sp>
        <p:nvSpPr>
          <p:cNvPr id="9" name="Rectangle 8"/>
          <p:cNvSpPr/>
          <p:nvPr/>
        </p:nvSpPr>
        <p:spPr>
          <a:xfrm>
            <a:off x="179512" y="602128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http://www.statistiques.public.lu/fr/methodologie/methodes/economie-finances/Bop/bop/qualite2011.pdf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596396"/>
              </p:ext>
            </p:extLst>
          </p:nvPr>
        </p:nvGraphicFramePr>
        <p:xfrm>
          <a:off x="4855964" y="1052736"/>
          <a:ext cx="4287643" cy="43982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7643"/>
              </a:tblGrid>
              <a:tr h="8384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1. “Goods” as published by Eurostat FTS in million Euro </a:t>
                      </a:r>
                      <a:r>
                        <a:rPr lang="en-GB" sz="1400" b="1" u="none" strike="noStrike" baseline="30000" dirty="0">
                          <a:effectLst/>
                        </a:rPr>
                        <a:t>(1)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2. </a:t>
                      </a:r>
                      <a:r>
                        <a:rPr lang="en-GB" sz="1400" b="1" u="none" strike="noStrike" dirty="0" smtClean="0">
                          <a:effectLst/>
                        </a:rPr>
                        <a:t>ITGS </a:t>
                      </a:r>
                      <a:r>
                        <a:rPr lang="en-GB" sz="1400" b="1" u="none" strike="noStrike" dirty="0">
                          <a:effectLst/>
                        </a:rPr>
                        <a:t>figure used by </a:t>
                      </a:r>
                      <a:r>
                        <a:rPr lang="en-GB" sz="1400" b="1" u="none" strike="noStrike" dirty="0" smtClean="0">
                          <a:effectLst/>
                        </a:rPr>
                        <a:t>BOP </a:t>
                      </a:r>
                      <a:r>
                        <a:rPr lang="en-GB" sz="1400" b="1" u="none" strike="noStrike" dirty="0">
                          <a:effectLst/>
                        </a:rPr>
                        <a:t>compilers in million Euro *</a:t>
                      </a:r>
                      <a:endParaRPr lang="en-GB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of which (=including):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2.1 Repairs of goods (gross value)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2579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2.2 Goods for processing (gross value)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D0 - Differences between 1. and 2.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31328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D1 - Differences between point 1. and point 2. explained by:  (NB: it should be D0=D1)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2.1.1 Use of settlements information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2.1.2 Revision vintages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2.1.3 Others (please specify)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….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566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….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4146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u="none" strike="noStrike" dirty="0">
                          <a:effectLst/>
                        </a:rPr>
                        <a:t>3. </a:t>
                      </a:r>
                      <a:r>
                        <a:rPr lang="en-GB" sz="1400" b="1" u="none" strike="noStrike" dirty="0" smtClean="0">
                          <a:effectLst/>
                        </a:rPr>
                        <a:t>Adjustments </a:t>
                      </a:r>
                      <a:r>
                        <a:rPr lang="en-GB" sz="1400" b="1" u="none" strike="noStrike" dirty="0">
                          <a:effectLst/>
                        </a:rPr>
                        <a:t>made to </a:t>
                      </a:r>
                      <a:r>
                        <a:rPr lang="en-GB" sz="1400" b="1" u="none" strike="noStrike" dirty="0" smtClean="0">
                          <a:effectLst/>
                        </a:rPr>
                        <a:t>ITGS </a:t>
                      </a:r>
                      <a:r>
                        <a:rPr lang="en-GB" sz="1400" b="1" u="none" strike="noStrike" dirty="0">
                          <a:effectLst/>
                        </a:rPr>
                        <a:t>data for </a:t>
                      </a:r>
                      <a:r>
                        <a:rPr lang="en-GB" sz="1400" b="1" u="none" strike="noStrike" dirty="0" smtClean="0">
                          <a:effectLst/>
                        </a:rPr>
                        <a:t>BOP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b="1" u="none" strike="noStrike" dirty="0" smtClean="0">
                          <a:effectLst/>
                        </a:rPr>
                        <a:t>purposes in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b="1" u="none" strike="noStrike" dirty="0" smtClean="0">
                          <a:effectLst/>
                        </a:rPr>
                        <a:t>million Euro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</a:tbl>
          </a:graphicData>
        </a:graphic>
      </p:graphicFrame>
      <p:sp>
        <p:nvSpPr>
          <p:cNvPr id="5" name="Down Arrow 4"/>
          <p:cNvSpPr/>
          <p:nvPr/>
        </p:nvSpPr>
        <p:spPr bwMode="auto">
          <a:xfrm>
            <a:off x="2339752" y="1988840"/>
            <a:ext cx="2088232" cy="1224136"/>
          </a:xfrm>
          <a:prstGeom prst="down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2465512" y="1988840"/>
            <a:ext cx="1386408" cy="1440160"/>
          </a:xfrm>
          <a:prstGeom prst="rightArrow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76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19</a:t>
            </a:fld>
            <a:endParaRPr lang="en-GB" alt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344863"/>
              </p:ext>
            </p:extLst>
          </p:nvPr>
        </p:nvGraphicFramePr>
        <p:xfrm>
          <a:off x="29636" y="0"/>
          <a:ext cx="9142820" cy="7107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2971674"/>
                <a:gridCol w="504056"/>
                <a:gridCol w="351984"/>
                <a:gridCol w="3960440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 account (BPM5)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 account (BPM6)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Goods and services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Goods and services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904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Trade balance ( Goods)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Goods</a:t>
                      </a:r>
                    </a:p>
                  </a:txBody>
                  <a:tcPr marL="9525" marR="9525" marT="9525" marB="0" anchor="b">
                    <a:solidFill>
                      <a:srgbClr val="FFD62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General merchandise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General merchandise on a BOP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basis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Goods for processing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Net exports of goods under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merchanting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(credit)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Repairs on goods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2036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Services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Services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407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services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75776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 exports of goods under </a:t>
                      </a:r>
                      <a:r>
                        <a:rPr lang="en-GB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merchanting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Manufactoring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services on physical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inputs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1496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FISIM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0320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Income</a:t>
                      </a:r>
                    </a:p>
                  </a:txBody>
                  <a:tcPr>
                    <a:solidFill>
                      <a:srgbClr val="D6F1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Maintenance and repair services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n.i.e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ompensation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of employees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Primary income</a:t>
                      </a:r>
                    </a:p>
                  </a:txBody>
                  <a:tcPr>
                    <a:solidFill>
                      <a:srgbClr val="D6F1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Investment income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compensation of employees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FISIM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Investment income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urrent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transfers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primary income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Workers' remittances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Secondary income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492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Capital and financial account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Personal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transfers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48632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Financial account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Capital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account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2344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Capital 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account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Financial account</a:t>
                      </a:r>
                    </a:p>
                  </a:txBody>
                  <a:tcPr marL="9525" marR="9525" marT="9525" marB="0" anchor="b"/>
                </a:tc>
              </a:tr>
              <a:tr h="27605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Change in reserve assets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Reserve assets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605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baseline="0" dirty="0" smtClean="0">
                          <a:latin typeface="Arial"/>
                        </a:rPr>
                        <a:t>(1) Capital transfers and gross acquisitions/disposals of </a:t>
                      </a:r>
                      <a:r>
                        <a:rPr lang="en-GB" sz="1200" b="0" i="0" u="none" strike="noStrike" baseline="0" dirty="0" err="1" smtClean="0">
                          <a:latin typeface="Arial"/>
                        </a:rPr>
                        <a:t>nonproduced</a:t>
                      </a:r>
                      <a:r>
                        <a:rPr lang="en-GB" sz="1200" b="0" i="0" u="none" strike="noStrike" baseline="0" dirty="0" smtClean="0">
                          <a:latin typeface="Arial"/>
                        </a:rPr>
                        <a:t> nonfinancial assets such as mineral rights.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 bwMode="auto">
          <a:xfrm>
            <a:off x="3131840" y="1700808"/>
            <a:ext cx="1656184" cy="1152128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915816" y="2204864"/>
            <a:ext cx="1951689" cy="1358762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2051720" y="3284984"/>
            <a:ext cx="2859003" cy="1440160"/>
          </a:xfrm>
          <a:prstGeom prst="straightConnector1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730680" y="6669360"/>
            <a:ext cx="2209744" cy="0"/>
          </a:xfrm>
          <a:prstGeom prst="straightConnector1">
            <a:avLst/>
          </a:prstGeom>
          <a:noFill/>
          <a:ln w="76200" cap="flat" cmpd="sng" algn="ctr">
            <a:gradFill>
              <a:gsLst>
                <a:gs pos="0">
                  <a:srgbClr val="FFFF00"/>
                </a:gs>
                <a:gs pos="100000">
                  <a:srgbClr val="FFFF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3563888" y="1700808"/>
            <a:ext cx="1376536" cy="1152128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017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901112" cy="936625"/>
          </a:xfrm>
        </p:spPr>
        <p:txBody>
          <a:bodyPr/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i="1" dirty="0" smtClean="0"/>
              <a:t>Outline</a:t>
            </a:r>
            <a:endParaRPr lang="de-DE" sz="3000" b="1" i="1" dirty="0" smtClean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92896"/>
            <a:ext cx="8424936" cy="3529013"/>
          </a:xfrm>
        </p:spPr>
        <p:txBody>
          <a:bodyPr/>
          <a:lstStyle/>
          <a:p>
            <a:pPr marL="0" indent="0">
              <a:buNone/>
            </a:pPr>
            <a:r>
              <a:rPr lang="en-GB" sz="2000" b="1" i="0" dirty="0" err="1"/>
              <a:t>B.o.p</a:t>
            </a:r>
            <a:r>
              <a:rPr lang="en-GB" sz="2000" b="1" i="0" dirty="0"/>
              <a:t>. and </a:t>
            </a:r>
            <a:r>
              <a:rPr lang="en-GB" sz="2000" b="1" i="0" dirty="0" err="1"/>
              <a:t>i.i.p</a:t>
            </a:r>
            <a:r>
              <a:rPr lang="en-GB" sz="2000" b="1" i="0" dirty="0"/>
              <a:t>. statistics compiled by </a:t>
            </a:r>
            <a:r>
              <a:rPr lang="en-GB" sz="2000" b="1" i="0" dirty="0" smtClean="0"/>
              <a:t>Eurostat and</a:t>
            </a:r>
            <a:endParaRPr lang="en-GB" sz="2000" b="1" i="0" dirty="0"/>
          </a:p>
          <a:p>
            <a:pPr marL="0" indent="0">
              <a:buNone/>
            </a:pPr>
            <a:r>
              <a:rPr lang="en-GB" sz="2000" b="1" i="0" dirty="0"/>
              <a:t>their importance in EU policy making</a:t>
            </a:r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en-GB" sz="2000" b="1" i="0" dirty="0" smtClean="0"/>
              <a:t>Most </a:t>
            </a:r>
            <a:r>
              <a:rPr lang="en-GB" sz="2000" b="1" i="0" dirty="0"/>
              <a:t>relevant changes introduced by </a:t>
            </a:r>
            <a:r>
              <a:rPr lang="en-GB" sz="2000" b="1" i="0" dirty="0" smtClean="0"/>
              <a:t>the BPM6 </a:t>
            </a:r>
            <a:r>
              <a:rPr lang="en-GB" sz="2000" b="1" i="0" dirty="0"/>
              <a:t>from</a:t>
            </a:r>
          </a:p>
          <a:p>
            <a:pPr marL="400050" lvl="1" indent="0">
              <a:buNone/>
            </a:pPr>
            <a:r>
              <a:rPr lang="en-GB" dirty="0" smtClean="0"/>
              <a:t>the Eurostat perspective</a:t>
            </a:r>
          </a:p>
          <a:p>
            <a:pPr marL="400050" lvl="1" indent="0">
              <a:buNone/>
            </a:pPr>
            <a:r>
              <a:rPr lang="en-GB" dirty="0" smtClean="0"/>
              <a:t>– </a:t>
            </a:r>
            <a:r>
              <a:rPr lang="en-GB" dirty="0"/>
              <a:t>Methodological </a:t>
            </a:r>
            <a:r>
              <a:rPr lang="en-GB" dirty="0" smtClean="0"/>
              <a:t>changes;</a:t>
            </a:r>
            <a:endParaRPr lang="en-GB" dirty="0"/>
          </a:p>
          <a:p>
            <a:pPr marL="400050" lvl="1" indent="0">
              <a:buNone/>
            </a:pPr>
            <a:r>
              <a:rPr lang="en-GB" dirty="0"/>
              <a:t>– New treatment of transactions and </a:t>
            </a:r>
            <a:r>
              <a:rPr lang="en-GB" dirty="0" smtClean="0"/>
              <a:t>positions.</a:t>
            </a:r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en-GB" sz="2000" b="1" i="0" dirty="0" smtClean="0"/>
              <a:t>Commission </a:t>
            </a:r>
            <a:r>
              <a:rPr lang="en-GB" sz="2000" b="1" i="0" dirty="0"/>
              <a:t>Regulation (EU) No </a:t>
            </a:r>
            <a:r>
              <a:rPr lang="en-GB" sz="2000" b="1" i="0" dirty="0" smtClean="0"/>
              <a:t>555/2012 </a:t>
            </a:r>
            <a:r>
              <a:rPr lang="en-GB" sz="2000" b="1" i="0" dirty="0"/>
              <a:t>of 22 </a:t>
            </a:r>
            <a:r>
              <a:rPr lang="en-GB" sz="2000" b="1" i="0" dirty="0" smtClean="0"/>
              <a:t>June 2012 </a:t>
            </a:r>
            <a:r>
              <a:rPr lang="en-GB" sz="2000" b="1" i="0" dirty="0"/>
              <a:t>and </a:t>
            </a:r>
            <a:r>
              <a:rPr lang="en-GB" sz="2000" b="1" i="0" dirty="0" smtClean="0"/>
              <a:t>ECB Guideline 23/2011 of </a:t>
            </a:r>
            <a:r>
              <a:rPr lang="en-GB" sz="2000" b="1" i="0" dirty="0"/>
              <a:t>9 December 2011.</a:t>
            </a:r>
            <a:endParaRPr lang="en-GB" sz="2000" b="1" i="0" dirty="0" smtClean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E926122-7200-4E77-B6DA-37CA39BB4C59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8624888" cy="936625"/>
          </a:xfrm>
        </p:spPr>
        <p:txBody>
          <a:bodyPr/>
          <a:lstStyle/>
          <a:p>
            <a:r>
              <a:rPr lang="en-GB" dirty="0" smtClean="0"/>
              <a:t>Changes in the current accounts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92375"/>
            <a:ext cx="8568952" cy="3529013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/>
              <a:t>Current account</a:t>
            </a:r>
            <a:r>
              <a:rPr lang="en-GB" sz="2000" i="0" dirty="0" smtClean="0"/>
              <a:t>: </a:t>
            </a:r>
          </a:p>
          <a:p>
            <a:pPr marL="0" indent="0">
              <a:buNone/>
            </a:pPr>
            <a:r>
              <a:rPr lang="en-GB" sz="2000" i="0" dirty="0" smtClean="0"/>
              <a:t>Goods</a:t>
            </a:r>
            <a:r>
              <a:rPr lang="en-GB" sz="2000" i="0" dirty="0"/>
              <a:t>, services, primary income </a:t>
            </a:r>
            <a:r>
              <a:rPr lang="en-GB" sz="2000" i="0" dirty="0" smtClean="0"/>
              <a:t>(</a:t>
            </a:r>
            <a:r>
              <a:rPr lang="en-GB" sz="2000" i="0" dirty="0"/>
              <a:t>new – income on reserve assets), </a:t>
            </a:r>
            <a:r>
              <a:rPr lang="en-GB" sz="2000" i="0" dirty="0" smtClean="0"/>
              <a:t>secondary income </a:t>
            </a:r>
            <a:r>
              <a:rPr lang="en-GB" sz="2000" i="0" dirty="0"/>
              <a:t>(new – additional breakdown</a:t>
            </a:r>
            <a:r>
              <a:rPr lang="en-GB" sz="2000" i="0" dirty="0" smtClean="0"/>
              <a:t>) (</a:t>
            </a:r>
            <a:r>
              <a:rPr lang="en-GB" sz="2000" i="0" dirty="0"/>
              <a:t>BPM5: goods, services, income, current transfers</a:t>
            </a:r>
            <a:r>
              <a:rPr lang="en-GB" sz="2000" i="0" dirty="0" smtClean="0"/>
              <a:t>).</a:t>
            </a:r>
            <a:endParaRPr lang="en-GB" sz="2000" i="0" dirty="0"/>
          </a:p>
          <a:p>
            <a:pPr marL="0" indent="0">
              <a:buNone/>
            </a:pPr>
            <a:r>
              <a:rPr lang="en-GB" sz="2000" b="1" dirty="0" smtClean="0"/>
              <a:t>Goods:</a:t>
            </a:r>
          </a:p>
          <a:p>
            <a:pPr marL="0" indent="0">
              <a:buNone/>
            </a:pPr>
            <a:r>
              <a:rPr lang="de-DE" sz="2000" u="sng" dirty="0" smtClean="0"/>
              <a:t>Manufacturing </a:t>
            </a:r>
            <a:r>
              <a:rPr lang="de-DE" sz="2000" u="sng" dirty="0" err="1" smtClean="0"/>
              <a:t>service</a:t>
            </a:r>
            <a:r>
              <a:rPr lang="de-DE" sz="2000" u="sng" dirty="0" smtClean="0"/>
              <a:t> on </a:t>
            </a:r>
            <a:r>
              <a:rPr lang="de-DE" sz="2000" u="sng" dirty="0" err="1" smtClean="0"/>
              <a:t>physical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goods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owned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by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others</a:t>
            </a:r>
            <a:r>
              <a:rPr lang="de-DE" sz="2000" u="sng" dirty="0" smtClean="0"/>
              <a:t>: </a:t>
            </a:r>
            <a:r>
              <a:rPr lang="de-DE" sz="2000" i="0" dirty="0" smtClean="0"/>
              <a:t>Processing </a:t>
            </a:r>
            <a:r>
              <a:rPr lang="de-DE" sz="2000" i="0" dirty="0" err="1"/>
              <a:t>is</a:t>
            </a:r>
            <a:r>
              <a:rPr lang="de-DE" sz="2000" i="0" dirty="0"/>
              <a:t> </a:t>
            </a:r>
            <a:r>
              <a:rPr lang="de-DE" sz="2000" i="0" dirty="0" err="1"/>
              <a:t>defined</a:t>
            </a:r>
            <a:r>
              <a:rPr lang="de-DE" sz="2000" i="0" dirty="0"/>
              <a:t> </a:t>
            </a:r>
            <a:r>
              <a:rPr lang="de-DE" sz="2000" i="0" dirty="0" err="1"/>
              <a:t>as</a:t>
            </a:r>
            <a:r>
              <a:rPr lang="de-DE" sz="2000" i="0" dirty="0"/>
              <a:t> </a:t>
            </a:r>
            <a:r>
              <a:rPr lang="de-DE" sz="2000" i="0" dirty="0" err="1"/>
              <a:t>manufacturing</a:t>
            </a:r>
            <a:r>
              <a:rPr lang="de-DE" sz="2000" i="0" dirty="0"/>
              <a:t> </a:t>
            </a:r>
            <a:r>
              <a:rPr lang="de-DE" sz="2000" i="0" dirty="0" err="1"/>
              <a:t>services</a:t>
            </a:r>
            <a:r>
              <a:rPr lang="de-DE" sz="2000" i="0" dirty="0"/>
              <a:t> on </a:t>
            </a:r>
            <a:r>
              <a:rPr lang="de-DE" sz="2000" i="0" dirty="0" err="1"/>
              <a:t>goods</a:t>
            </a:r>
            <a:r>
              <a:rPr lang="de-DE" sz="2000" i="0" dirty="0"/>
              <a:t> </a:t>
            </a:r>
            <a:r>
              <a:rPr lang="de-DE" sz="2000" i="0" dirty="0" err="1"/>
              <a:t>that</a:t>
            </a:r>
            <a:r>
              <a:rPr lang="de-DE" sz="2000" i="0" dirty="0"/>
              <a:t> do not </a:t>
            </a:r>
            <a:r>
              <a:rPr lang="de-DE" sz="2000" i="0" dirty="0" err="1"/>
              <a:t>belong</a:t>
            </a:r>
            <a:r>
              <a:rPr lang="de-DE" sz="2000" i="0" dirty="0"/>
              <a:t> </a:t>
            </a:r>
            <a:r>
              <a:rPr lang="de-DE" sz="2000" i="0" dirty="0" err="1"/>
              <a:t>to</a:t>
            </a:r>
            <a:r>
              <a:rPr lang="de-DE" sz="2000" i="0" dirty="0"/>
              <a:t> </a:t>
            </a:r>
            <a:r>
              <a:rPr lang="de-DE" sz="2000" i="0" dirty="0" err="1" smtClean="0"/>
              <a:t>the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manufacturer</a:t>
            </a:r>
            <a:r>
              <a:rPr lang="de-DE" sz="2000" i="0" dirty="0"/>
              <a:t>. </a:t>
            </a:r>
            <a:endParaRPr lang="de-DE" sz="2000" i="0" dirty="0" smtClean="0"/>
          </a:p>
          <a:p>
            <a:pPr marL="0" indent="0">
              <a:buNone/>
            </a:pPr>
            <a:r>
              <a:rPr lang="de-DE" sz="2000" i="0" dirty="0" err="1" smtClean="0"/>
              <a:t>Imputation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of</a:t>
            </a:r>
            <a:r>
              <a:rPr lang="de-DE" sz="2000" i="0" dirty="0" smtClean="0"/>
              <a:t> </a:t>
            </a:r>
            <a:r>
              <a:rPr lang="en-GB" sz="2000" i="0" dirty="0" smtClean="0"/>
              <a:t>change </a:t>
            </a:r>
            <a:r>
              <a:rPr lang="en-GB" sz="2000" i="0" dirty="0"/>
              <a:t>of ownership </a:t>
            </a:r>
            <a:r>
              <a:rPr lang="en-GB" sz="2000" i="0" dirty="0" smtClean="0"/>
              <a:t>for goods undergoing </a:t>
            </a:r>
            <a:r>
              <a:rPr lang="en-GB" sz="2000" i="0" dirty="0"/>
              <a:t>processing in BPM5; </a:t>
            </a:r>
            <a:endParaRPr lang="en-GB" sz="2000" i="0" dirty="0" smtClean="0"/>
          </a:p>
          <a:p>
            <a:pPr marL="0" indent="0">
              <a:buNone/>
            </a:pPr>
            <a:r>
              <a:rPr lang="en-GB" sz="2000" i="0" dirty="0" smtClean="0"/>
              <a:t>In </a:t>
            </a:r>
            <a:r>
              <a:rPr lang="en-GB" sz="2000" i="0" dirty="0"/>
              <a:t>BPM6, Goods for processing and Repairs on goods </a:t>
            </a:r>
            <a:r>
              <a:rPr lang="en-GB" sz="2000" i="0" dirty="0" smtClean="0"/>
              <a:t>are recorded </a:t>
            </a:r>
            <a:r>
              <a:rPr lang="en-GB" sz="2000" i="0" dirty="0"/>
              <a:t>under </a:t>
            </a:r>
            <a:r>
              <a:rPr lang="en-GB" sz="2000" i="0" dirty="0" smtClean="0"/>
              <a:t>Services.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6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b="1" dirty="0" smtClean="0">
                <a:solidFill>
                  <a:srgbClr val="0F5494"/>
                </a:solidFill>
                <a:effectLst/>
                <a:latin typeface="+mj-lt"/>
                <a:ea typeface="+mj-ea"/>
                <a:cs typeface="+mj-cs"/>
              </a:rPr>
              <a:t>Changes in the current account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u="sng" dirty="0" smtClean="0"/>
              <a:t>Manufacturing </a:t>
            </a:r>
            <a:r>
              <a:rPr lang="de-DE" u="sng" dirty="0" err="1" smtClean="0"/>
              <a:t>services</a:t>
            </a:r>
            <a:r>
              <a:rPr lang="de-DE" u="sng" dirty="0" smtClean="0"/>
              <a:t> on </a:t>
            </a:r>
            <a:r>
              <a:rPr lang="de-DE" u="sng" dirty="0" err="1" smtClean="0"/>
              <a:t>physical</a:t>
            </a:r>
            <a:r>
              <a:rPr lang="de-DE" u="sng" dirty="0" smtClean="0"/>
              <a:t> </a:t>
            </a:r>
            <a:r>
              <a:rPr lang="de-DE" u="sng" dirty="0" err="1" smtClean="0"/>
              <a:t>inputs</a:t>
            </a:r>
            <a:r>
              <a:rPr lang="de-DE" u="sng" dirty="0" smtClean="0"/>
              <a:t> </a:t>
            </a:r>
            <a:r>
              <a:rPr lang="de-DE" u="sng" dirty="0" err="1" smtClean="0"/>
              <a:t>owned</a:t>
            </a:r>
            <a:r>
              <a:rPr lang="de-DE" u="sng" dirty="0" smtClean="0"/>
              <a:t> </a:t>
            </a:r>
            <a:r>
              <a:rPr lang="de-DE" u="sng" dirty="0" err="1" smtClean="0"/>
              <a:t>by</a:t>
            </a:r>
            <a:r>
              <a:rPr lang="de-DE" u="sng" dirty="0" smtClean="0"/>
              <a:t> </a:t>
            </a:r>
            <a:r>
              <a:rPr lang="de-DE" u="sng" dirty="0" err="1" smtClean="0"/>
              <a:t>others</a:t>
            </a:r>
            <a:r>
              <a:rPr lang="de-DE" u="sng" dirty="0" smtClean="0"/>
              <a:t>: (</a:t>
            </a:r>
            <a:r>
              <a:rPr lang="de-DE" u="sng" dirty="0" err="1" smtClean="0"/>
              <a:t>cont</a:t>
            </a:r>
            <a:r>
              <a:rPr lang="de-DE" u="sng" dirty="0" smtClean="0"/>
              <a:t>.)</a:t>
            </a:r>
          </a:p>
          <a:p>
            <a:pPr marL="0" lvl="0" indent="0">
              <a:buNone/>
            </a:pPr>
            <a:r>
              <a:rPr lang="en-GB" sz="2000" i="0" dirty="0" smtClean="0"/>
              <a:t>The change in the methodology for ‘goods for processing’ may have a significant impact on estimates of goods and services trade for a number of economies.</a:t>
            </a:r>
          </a:p>
          <a:p>
            <a:pPr marL="0" indent="0">
              <a:buClr>
                <a:srgbClr val="0F5494"/>
              </a:buClr>
              <a:buNone/>
            </a:pPr>
            <a:r>
              <a:rPr lang="en-GB" sz="2000" i="0" dirty="0" smtClean="0"/>
              <a:t>The treatment in BPM6, increase exports or imports of services, and will reduce gross exports and imports of goods.</a:t>
            </a:r>
          </a:p>
          <a:p>
            <a:pPr marL="0" indent="0">
              <a:buClr>
                <a:srgbClr val="0F5494"/>
              </a:buClr>
              <a:buNone/>
            </a:pPr>
            <a:r>
              <a:rPr lang="en-GB" sz="2000" i="0" dirty="0" smtClean="0"/>
              <a:t>The fee received for the processing services rendered is included in ‘manufacturing services on physical inputs owned by others’.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82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339850"/>
            <a:ext cx="9036496" cy="936625"/>
          </a:xfrm>
        </p:spPr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686800" cy="3529013"/>
          </a:xfrm>
        </p:spPr>
        <p:txBody>
          <a:bodyPr/>
          <a:lstStyle/>
          <a:p>
            <a:pPr marL="0" indent="0">
              <a:buNone/>
            </a:pPr>
            <a:r>
              <a:rPr lang="en-US" sz="2000" u="sng" dirty="0" smtClean="0"/>
              <a:t>Net export of goods under merchanting: </a:t>
            </a:r>
          </a:p>
          <a:p>
            <a:pPr marL="0" indent="0">
              <a:buNone/>
            </a:pPr>
            <a:r>
              <a:rPr lang="en-US" sz="2000" i="0" dirty="0" smtClean="0"/>
              <a:t>In BPM5, merchanting was included in ‚merchanting and other trade-related services‘.</a:t>
            </a:r>
          </a:p>
          <a:p>
            <a:pPr marL="0" indent="0">
              <a:buNone/>
            </a:pPr>
            <a:r>
              <a:rPr lang="en-US" sz="2000" i="0" dirty="0" smtClean="0"/>
              <a:t>In BPM6, merchanting of goods is reclassified from services to goods. The purchase of goods is classified as a negative export of goods of the economy of the merchant, and the sale is classified as a positive export of goods, with the difference between sales and purchases recorded in goods exports as ‚net exports of goods under merchanting‘. 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22</a:t>
            </a:fld>
            <a:endParaRPr lang="en-GB" altLang="en-US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smtClean="0"/>
              <a:t>Changes in the current account 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7406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52536" y="1339850"/>
            <a:ext cx="9505056" cy="936625"/>
          </a:xfrm>
        </p:spPr>
        <p:txBody>
          <a:bodyPr/>
          <a:lstStyle/>
          <a:p>
            <a:r>
              <a:rPr lang="de-DE" dirty="0"/>
              <a:t>Manuals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smtClean="0"/>
              <a:t>ITGS</a:t>
            </a:r>
            <a:r>
              <a:rPr lang="de-DE" dirty="0"/>
              <a:t>: </a:t>
            </a:r>
            <a:r>
              <a:rPr lang="de-DE" dirty="0" err="1"/>
              <a:t>from</a:t>
            </a:r>
            <a:r>
              <a:rPr lang="de-DE" dirty="0"/>
              <a:t> BPM5 </a:t>
            </a:r>
            <a:r>
              <a:rPr lang="de-DE" dirty="0" err="1"/>
              <a:t>and</a:t>
            </a:r>
            <a:r>
              <a:rPr lang="de-DE" dirty="0"/>
              <a:t/>
            </a:r>
            <a:br>
              <a:rPr lang="de-DE" dirty="0"/>
            </a:br>
            <a:r>
              <a:rPr lang="en-US" dirty="0"/>
              <a:t>MSITS(2003) to BPM6 and MSITS (</a:t>
            </a:r>
            <a:r>
              <a:rPr lang="en-US" dirty="0" smtClean="0"/>
              <a:t>2010)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2492896"/>
            <a:ext cx="9036496" cy="3529013"/>
          </a:xfrm>
        </p:spPr>
        <p:txBody>
          <a:bodyPr/>
          <a:lstStyle/>
          <a:p>
            <a:pPr marL="0" indent="0">
              <a:buNone/>
            </a:pPr>
            <a:r>
              <a:rPr lang="en-US" sz="2000" i="0" dirty="0" smtClean="0"/>
              <a:t>BPM </a:t>
            </a:r>
            <a:r>
              <a:rPr lang="en-US" sz="2000" i="0" dirty="0"/>
              <a:t>and MSITS have common conceptual </a:t>
            </a:r>
            <a:r>
              <a:rPr lang="en-US" sz="2000" i="0" dirty="0" smtClean="0"/>
              <a:t>framework: </a:t>
            </a:r>
            <a:r>
              <a:rPr lang="en-US" sz="2000" b="1" i="0" dirty="0"/>
              <a:t>Manual on Statistics of International Trade </a:t>
            </a:r>
            <a:r>
              <a:rPr lang="en-US" sz="2000" b="1" i="0" dirty="0" smtClean="0"/>
              <a:t>in Services </a:t>
            </a:r>
            <a:r>
              <a:rPr lang="en-US" sz="2000" b="1" i="0" dirty="0"/>
              <a:t>(MSITS):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US" sz="2000" i="0" dirty="0" smtClean="0"/>
              <a:t>Expands </a:t>
            </a:r>
            <a:r>
              <a:rPr lang="en-US" sz="2000" i="0" dirty="0"/>
              <a:t>the detail for services introducing the extended</a:t>
            </a:r>
          </a:p>
          <a:p>
            <a:r>
              <a:rPr lang="en-US" sz="2000" i="0" dirty="0"/>
              <a:t>classification: EBOPS (Extended </a:t>
            </a:r>
            <a:r>
              <a:rPr lang="en-US" sz="2000" i="0" dirty="0" smtClean="0"/>
              <a:t>BOP </a:t>
            </a:r>
            <a:r>
              <a:rPr lang="en-US" sz="2000" i="0" dirty="0"/>
              <a:t>Services</a:t>
            </a:r>
          </a:p>
          <a:p>
            <a:r>
              <a:rPr lang="en-US" sz="2000" i="0" dirty="0"/>
              <a:t>Classification</a:t>
            </a:r>
            <a:r>
              <a:rPr lang="en-US" sz="2000" i="0" dirty="0" smtClean="0"/>
              <a:t>);</a:t>
            </a:r>
            <a:endParaRPr lang="en-US" sz="20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US" sz="2000" i="0" dirty="0" smtClean="0"/>
              <a:t>Covers </a:t>
            </a:r>
            <a:r>
              <a:rPr lang="en-US" sz="2000" i="0" dirty="0"/>
              <a:t>also definitions and methodology related to FATS</a:t>
            </a:r>
          </a:p>
          <a:p>
            <a:r>
              <a:rPr lang="en-US" sz="2000" i="0" dirty="0"/>
              <a:t>(Foreign </a:t>
            </a:r>
            <a:r>
              <a:rPr lang="en-US" sz="2000" i="0" dirty="0" smtClean="0"/>
              <a:t>Affiliates </a:t>
            </a:r>
            <a:r>
              <a:rPr lang="en-US" sz="2000" i="0" dirty="0"/>
              <a:t>Statistics</a:t>
            </a:r>
            <a:r>
              <a:rPr lang="en-US" sz="2000" i="0" dirty="0" smtClean="0"/>
              <a:t>);</a:t>
            </a:r>
            <a:endParaRPr lang="en-US" sz="20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US" sz="2000" i="0" dirty="0" smtClean="0"/>
              <a:t>Covers </a:t>
            </a:r>
            <a:r>
              <a:rPr lang="en-US" sz="2000" i="0" dirty="0"/>
              <a:t>also definitions and methodology related to trade</a:t>
            </a:r>
          </a:p>
          <a:p>
            <a:r>
              <a:rPr lang="en-US" sz="2000" i="0" dirty="0"/>
              <a:t>in services by mode of supply, as required </a:t>
            </a:r>
            <a:r>
              <a:rPr lang="en-US" sz="2000" i="0" dirty="0" smtClean="0"/>
              <a:t>by GATS/WTO </a:t>
            </a:r>
            <a:r>
              <a:rPr lang="en-US" sz="2000" i="0" dirty="0"/>
              <a:t>(cross-border supply, consumption abroad</a:t>
            </a:r>
            <a:r>
              <a:rPr lang="en-US" sz="2000" i="0" dirty="0" smtClean="0"/>
              <a:t>, commercial </a:t>
            </a:r>
            <a:r>
              <a:rPr lang="en-US" sz="2000" i="0" dirty="0"/>
              <a:t>presence, presence of natural person</a:t>
            </a:r>
            <a:r>
              <a:rPr lang="en-US" sz="2000" i="0" dirty="0" smtClean="0"/>
              <a:t>).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862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76111"/>
              </p:ext>
            </p:extLst>
          </p:nvPr>
        </p:nvGraphicFramePr>
        <p:xfrm>
          <a:off x="-36512" y="882724"/>
          <a:ext cx="9156756" cy="5930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965"/>
                <a:gridCol w="454054"/>
                <a:gridCol w="529730"/>
                <a:gridCol w="570953"/>
                <a:gridCol w="504056"/>
                <a:gridCol w="514179"/>
                <a:gridCol w="565941"/>
                <a:gridCol w="504056"/>
                <a:gridCol w="432048"/>
                <a:gridCol w="576064"/>
                <a:gridCol w="646215"/>
                <a:gridCol w="577921"/>
                <a:gridCol w="755574"/>
              </a:tblGrid>
              <a:tr h="3381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billion EUR, extra- EU 28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Credit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Debit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Balance 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Credit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Debit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Balance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Credit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Debit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Balance  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Credit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Debit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Balance 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62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</a:tr>
              <a:tr h="43840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Current account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2,807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2,848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3,067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2,971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3,051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2,896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3,073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127</a:t>
                      </a:r>
                    </a:p>
                  </a:txBody>
                  <a:tcPr marL="9525" marR="9525" marT="9525" marB="0" anchor="b"/>
                </a:tc>
              </a:tr>
              <a:tr h="262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151</a:t>
                      </a:r>
                    </a:p>
                  </a:txBody>
                  <a:tcPr marL="9525" marR="9525" marT="9525" marB="0" anchor="b"/>
                </a:tc>
              </a:tr>
              <a:tr h="40261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Services: Manufacturing services on physical inputs owned by others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3381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Maintenance and repair services n.i.e.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43840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Transport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33049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Travel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43840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Construction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35254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Insurance and pension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</a:tr>
              <a:tr h="384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Financial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</a:tr>
              <a:tr h="39652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Services: Financial services explicitly charged and other financial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</a:tr>
              <a:tr h="19764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Services: 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FISIM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Charges for the use of intellectual property n.i.e.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-19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-32</a:t>
                      </a:r>
                    </a:p>
                  </a:txBody>
                  <a:tcPr marL="9525" marR="9525" marT="9525" marB="0" anchor="b"/>
                </a:tc>
              </a:tr>
              <a:tr h="37537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Telecommunications, computer, and information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</a:tr>
              <a:tr h="32187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Services: Other business services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</a:tr>
              <a:tr h="3381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Services: 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R</a:t>
                      </a:r>
                      <a:r>
                        <a:rPr lang="en-GB" sz="1000" b="0" i="0" u="none" strike="noStrike" baseline="0" dirty="0" smtClean="0">
                          <a:effectLst/>
                          <a:latin typeface="Arial"/>
                        </a:rPr>
                        <a:t> &amp; D 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services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itel 1"/>
          <p:cNvSpPr txBox="1">
            <a:spLocks/>
          </p:cNvSpPr>
          <p:nvPr/>
        </p:nvSpPr>
        <p:spPr bwMode="auto">
          <a:xfrm>
            <a:off x="0" y="-27384"/>
            <a:ext cx="9144000" cy="892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de-DE" kern="0" dirty="0" err="1" smtClean="0"/>
              <a:t>Importance</a:t>
            </a:r>
            <a:r>
              <a:rPr lang="de-DE" kern="0" dirty="0" smtClean="0"/>
              <a:t> </a:t>
            </a:r>
            <a:r>
              <a:rPr lang="de-DE" kern="0" dirty="0" err="1" smtClean="0"/>
              <a:t>of</a:t>
            </a:r>
            <a:r>
              <a:rPr lang="de-DE" kern="0" dirty="0" smtClean="0"/>
              <a:t> </a:t>
            </a:r>
            <a:r>
              <a:rPr lang="de-DE" kern="0" dirty="0" err="1" smtClean="0"/>
              <a:t>services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6413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Transport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i="0" dirty="0" err="1" smtClean="0"/>
              <a:t>Classification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by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mode</a:t>
            </a:r>
            <a:r>
              <a:rPr lang="de-DE" sz="2000" i="0" dirty="0" smtClean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transport</a:t>
            </a:r>
            <a:r>
              <a:rPr lang="de-DE" sz="2000" i="0" dirty="0"/>
              <a:t>: </a:t>
            </a:r>
            <a:r>
              <a:rPr lang="de-DE" sz="2000" i="0" dirty="0" err="1"/>
              <a:t>sea</a:t>
            </a:r>
            <a:r>
              <a:rPr lang="de-DE" sz="2000" i="0" dirty="0"/>
              <a:t>, </a:t>
            </a:r>
            <a:r>
              <a:rPr lang="de-DE" sz="2000" i="0" dirty="0" err="1"/>
              <a:t>air</a:t>
            </a:r>
            <a:r>
              <a:rPr lang="de-DE" sz="2000" i="0" dirty="0"/>
              <a:t>, </a:t>
            </a:r>
            <a:r>
              <a:rPr lang="de-DE" sz="2000" i="0" dirty="0" err="1"/>
              <a:t>other</a:t>
            </a:r>
            <a:endParaRPr lang="de-DE" sz="2000" i="0" dirty="0"/>
          </a:p>
          <a:p>
            <a:pPr>
              <a:buClr>
                <a:srgbClr val="3166CF"/>
              </a:buClr>
              <a:buFont typeface="Arial" panose="020B0604020202020204" pitchFamily="34" charset="0"/>
              <a:buChar char="•"/>
            </a:pPr>
            <a:r>
              <a:rPr lang="de-DE" sz="2000" i="0" dirty="0" smtClean="0"/>
              <a:t>Other</a:t>
            </a:r>
            <a:r>
              <a:rPr lang="de-DE" sz="2000" i="0" dirty="0"/>
              <a:t>: </a:t>
            </a:r>
            <a:r>
              <a:rPr lang="de-DE" sz="2000" i="0" dirty="0" err="1"/>
              <a:t>rail</a:t>
            </a:r>
            <a:r>
              <a:rPr lang="de-DE" sz="2000" i="0" dirty="0"/>
              <a:t>, </a:t>
            </a:r>
            <a:r>
              <a:rPr lang="de-DE" sz="2000" i="0" dirty="0" err="1"/>
              <a:t>road</a:t>
            </a:r>
            <a:r>
              <a:rPr lang="de-DE" sz="2000" i="0" dirty="0"/>
              <a:t>, </a:t>
            </a:r>
            <a:r>
              <a:rPr lang="de-DE" sz="2000" i="0" dirty="0" err="1"/>
              <a:t>internal</a:t>
            </a:r>
            <a:r>
              <a:rPr lang="de-DE" sz="2000" i="0" dirty="0"/>
              <a:t> </a:t>
            </a:r>
            <a:r>
              <a:rPr lang="de-DE" sz="2000" i="0" dirty="0" err="1"/>
              <a:t>waterway</a:t>
            </a:r>
            <a:r>
              <a:rPr lang="de-DE" sz="2000" i="0" dirty="0"/>
              <a:t>, </a:t>
            </a:r>
            <a:r>
              <a:rPr lang="de-DE" sz="2000" i="0" dirty="0" err="1"/>
              <a:t>pipeline</a:t>
            </a:r>
            <a:r>
              <a:rPr lang="de-DE" sz="2000" i="0" dirty="0"/>
              <a:t>, </a:t>
            </a:r>
            <a:r>
              <a:rPr lang="de-DE" sz="2000" i="0" dirty="0" err="1"/>
              <a:t>space</a:t>
            </a:r>
            <a:r>
              <a:rPr lang="de-DE" sz="2000" i="0" dirty="0" smtClean="0"/>
              <a:t>, </a:t>
            </a:r>
            <a:r>
              <a:rPr lang="de-DE" sz="2000" i="0" dirty="0" err="1" smtClean="0"/>
              <a:t>electricity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transmission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b="0" i="0" dirty="0" smtClean="0"/>
              <a:t>Who/</a:t>
            </a:r>
            <a:r>
              <a:rPr lang="de-DE" sz="2000" b="0" i="0" dirty="0" err="1" smtClean="0"/>
              <a:t>what</a:t>
            </a:r>
            <a:r>
              <a:rPr lang="de-DE" sz="2000" b="0" i="0" dirty="0" smtClean="0"/>
              <a:t> </a:t>
            </a:r>
            <a:r>
              <a:rPr lang="de-DE" sz="2000" b="0" i="0" dirty="0" err="1"/>
              <a:t>is</a:t>
            </a:r>
            <a:r>
              <a:rPr lang="de-DE" sz="2000" b="0" i="0" dirty="0"/>
              <a:t> </a:t>
            </a:r>
            <a:r>
              <a:rPr lang="de-DE" sz="2000" b="0" i="0" dirty="0" err="1"/>
              <a:t>carried</a:t>
            </a:r>
            <a:r>
              <a:rPr lang="de-DE" sz="2000" b="0" i="0" dirty="0"/>
              <a:t>: </a:t>
            </a:r>
            <a:r>
              <a:rPr lang="de-DE" sz="2000" b="0" i="0" dirty="0" err="1"/>
              <a:t>passengers</a:t>
            </a:r>
            <a:r>
              <a:rPr lang="de-DE" sz="2000" b="0" i="0" dirty="0"/>
              <a:t>, </a:t>
            </a:r>
            <a:r>
              <a:rPr lang="de-DE" sz="2000" b="0" i="0" dirty="0" err="1"/>
              <a:t>freight</a:t>
            </a:r>
            <a:r>
              <a:rPr lang="de-DE" sz="2000" b="0" i="0" dirty="0"/>
              <a:t>, </a:t>
            </a:r>
            <a:r>
              <a:rPr lang="de-DE" sz="2000" b="0" i="0" dirty="0" err="1" smtClean="0"/>
              <a:t>other</a:t>
            </a:r>
            <a:r>
              <a:rPr lang="de-DE" sz="2000" b="0" i="0" dirty="0" smtClean="0"/>
              <a:t>;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b="0" i="0" dirty="0" err="1" smtClean="0"/>
              <a:t>Postal</a:t>
            </a:r>
            <a:r>
              <a:rPr lang="de-DE" sz="2000" b="0" i="0" dirty="0" smtClean="0"/>
              <a:t> </a:t>
            </a:r>
            <a:r>
              <a:rPr lang="de-DE" sz="2000" b="0" i="0" dirty="0" err="1"/>
              <a:t>and</a:t>
            </a:r>
            <a:r>
              <a:rPr lang="de-DE" sz="2000" b="0" i="0" dirty="0"/>
              <a:t> </a:t>
            </a:r>
            <a:r>
              <a:rPr lang="de-DE" sz="2000" b="0" i="0" dirty="0" err="1"/>
              <a:t>courier</a:t>
            </a:r>
            <a:r>
              <a:rPr lang="de-DE" sz="2000" b="0" i="0" dirty="0"/>
              <a:t> </a:t>
            </a:r>
            <a:r>
              <a:rPr lang="de-DE" sz="2000" b="0" i="0" dirty="0" err="1"/>
              <a:t>services</a:t>
            </a:r>
            <a:r>
              <a:rPr lang="de-DE" sz="2000" b="0" i="0" dirty="0"/>
              <a:t> </a:t>
            </a:r>
            <a:r>
              <a:rPr lang="de-DE" sz="2000" b="0" i="0" dirty="0" err="1"/>
              <a:t>included</a:t>
            </a:r>
            <a:r>
              <a:rPr lang="de-DE" sz="2000" b="0" i="0" dirty="0"/>
              <a:t> </a:t>
            </a:r>
            <a:r>
              <a:rPr lang="de-DE" sz="2000" b="0" i="0" dirty="0" err="1"/>
              <a:t>as</a:t>
            </a:r>
            <a:r>
              <a:rPr lang="de-DE" sz="2000" b="0" i="0" dirty="0"/>
              <a:t> separate item </a:t>
            </a:r>
            <a:r>
              <a:rPr lang="de-DE" sz="2000" b="0" i="0" dirty="0" err="1" smtClean="0"/>
              <a:t>of</a:t>
            </a:r>
            <a:r>
              <a:rPr lang="de-DE" sz="2000" b="0" i="0" dirty="0" smtClean="0"/>
              <a:t> Transport </a:t>
            </a:r>
            <a:r>
              <a:rPr lang="de-DE" sz="2000" b="0" i="0" dirty="0"/>
              <a:t>(BPM5: </a:t>
            </a:r>
            <a:r>
              <a:rPr lang="de-DE" sz="2000" b="0" i="0" dirty="0" err="1"/>
              <a:t>communication</a:t>
            </a:r>
            <a:r>
              <a:rPr lang="de-DE" sz="2000" b="0" i="0" dirty="0"/>
              <a:t> </a:t>
            </a:r>
            <a:r>
              <a:rPr lang="de-DE" sz="2000" b="0" i="0" dirty="0" err="1"/>
              <a:t>services</a:t>
            </a:r>
            <a:r>
              <a:rPr lang="de-DE" sz="2000" b="0" i="0" dirty="0" smtClean="0"/>
              <a:t>).</a:t>
            </a:r>
            <a:endParaRPr lang="de-DE" sz="2000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92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/>
              <a:t>Travel</a:t>
            </a:r>
            <a:br>
              <a:rPr lang="de-DE" sz="3200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i="0" dirty="0" smtClean="0"/>
              <a:t>Travel covers assortment of goods and services: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for own use or to give away;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acquired from an economy by nonresidents;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during visits to that economy (demand moves);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covers stays of any length provided no change of</a:t>
            </a:r>
          </a:p>
          <a:p>
            <a:r>
              <a:rPr lang="en-US" sz="2000" i="0" dirty="0" smtClean="0"/>
              <a:t>residency (students, patients).</a:t>
            </a:r>
          </a:p>
          <a:p>
            <a:pPr marL="0" indent="0">
              <a:buNone/>
            </a:pPr>
            <a:r>
              <a:rPr lang="en-US" sz="2000" i="0" dirty="0" smtClean="0"/>
              <a:t>BPM6: durable goods (e.g. cars) and valuables (art, jewelry) that are included in customs data are not included in Travel but in Goods.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510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Construction</a:t>
            </a:r>
            <a:r>
              <a:rPr lang="de-DE" sz="3200" dirty="0"/>
              <a:t/>
            </a:r>
            <a:br>
              <a:rPr lang="de-DE" sz="3200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i="0" dirty="0" smtClean="0"/>
              <a:t>Creation, renovation, repair, or extension of fixed assets: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building, roads, bridges, dams;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related installation and assembly work;</a:t>
            </a:r>
          </a:p>
          <a:p>
            <a:pPr>
              <a:buClr>
                <a:srgbClr val="0F5494"/>
              </a:buClr>
            </a:pPr>
            <a:r>
              <a:rPr lang="en-US" sz="2000" i="0" dirty="0" smtClean="0"/>
              <a:t>site preparation and general construction as well a specialized services; management of construction projects.</a:t>
            </a:r>
          </a:p>
          <a:p>
            <a:pPr marL="0" indent="0">
              <a:buNone/>
            </a:pPr>
            <a:r>
              <a:rPr lang="en-US" sz="2000" i="0" dirty="0" smtClean="0"/>
              <a:t>Substantial projects (</a:t>
            </a:r>
            <a:r>
              <a:rPr lang="en-US" sz="2000" dirty="0" smtClean="0"/>
              <a:t>1 year or more</a:t>
            </a:r>
            <a:r>
              <a:rPr lang="en-US" sz="2000" i="0" dirty="0" smtClean="0"/>
              <a:t>) may constitute a branch resident in the economy of operations: foreign direct investment between parent and branch.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53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 smtClean="0"/>
              <a:t>Construction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79296" cy="3529013"/>
          </a:xfrm>
        </p:spPr>
        <p:txBody>
          <a:bodyPr/>
          <a:lstStyle/>
          <a:p>
            <a:pPr marL="0" indent="0">
              <a:buNone/>
            </a:pPr>
            <a:r>
              <a:rPr lang="de-DE" sz="2000" i="0" dirty="0" err="1" smtClean="0"/>
              <a:t>Construction</a:t>
            </a:r>
            <a:r>
              <a:rPr lang="de-DE" sz="2000" i="0" dirty="0" smtClean="0"/>
              <a:t> </a:t>
            </a:r>
            <a:r>
              <a:rPr lang="de-DE" sz="2000" i="0" dirty="0" err="1"/>
              <a:t>abroad</a:t>
            </a:r>
            <a:r>
              <a:rPr lang="de-DE" sz="2000" i="0" dirty="0"/>
              <a:t>; </a:t>
            </a:r>
            <a:r>
              <a:rPr lang="de-DE" sz="2000" i="0" dirty="0" err="1"/>
              <a:t>construction</a:t>
            </a:r>
            <a:r>
              <a:rPr lang="de-DE" sz="2000" i="0" dirty="0"/>
              <a:t> in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reporting</a:t>
            </a:r>
            <a:r>
              <a:rPr lang="de-DE" sz="2000" i="0" dirty="0"/>
              <a:t> </a:t>
            </a:r>
            <a:r>
              <a:rPr lang="de-DE" sz="2000" i="0" dirty="0" err="1"/>
              <a:t>economy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 err="1" smtClean="0"/>
              <a:t>Recorded</a:t>
            </a:r>
            <a:r>
              <a:rPr lang="de-DE" sz="2000" i="0" dirty="0" smtClean="0"/>
              <a:t> </a:t>
            </a:r>
            <a:r>
              <a:rPr lang="de-DE" sz="2000" i="0" dirty="0"/>
              <a:t>on </a:t>
            </a:r>
            <a:r>
              <a:rPr lang="de-DE" sz="2000" i="0" dirty="0" err="1"/>
              <a:t>gross</a:t>
            </a:r>
            <a:r>
              <a:rPr lang="de-DE" sz="2000" i="0" dirty="0"/>
              <a:t> </a:t>
            </a:r>
            <a:r>
              <a:rPr lang="de-DE" sz="2000" i="0" dirty="0" err="1"/>
              <a:t>basis</a:t>
            </a:r>
            <a:r>
              <a:rPr lang="de-DE" sz="2000" i="0" dirty="0"/>
              <a:t>: all </a:t>
            </a:r>
            <a:r>
              <a:rPr lang="de-DE" sz="2000" i="0" dirty="0" err="1"/>
              <a:t>costs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construction</a:t>
            </a:r>
            <a:r>
              <a:rPr lang="de-DE" sz="2000" i="0" dirty="0"/>
              <a:t> </a:t>
            </a:r>
            <a:r>
              <a:rPr lang="de-DE" sz="2000" i="0" dirty="0" err="1"/>
              <a:t>work</a:t>
            </a:r>
            <a:r>
              <a:rPr lang="de-DE" sz="2000" i="0" dirty="0"/>
              <a:t>, </a:t>
            </a:r>
            <a:r>
              <a:rPr lang="de-DE" sz="2000" i="0" dirty="0" err="1"/>
              <a:t>inputs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/>
              <a:t>(</a:t>
            </a:r>
            <a:r>
              <a:rPr lang="de-DE" sz="2000" i="0" dirty="0" err="1"/>
              <a:t>if</a:t>
            </a:r>
            <a:r>
              <a:rPr lang="de-DE" sz="2000" i="0" dirty="0"/>
              <a:t> </a:t>
            </a:r>
            <a:r>
              <a:rPr lang="de-DE" sz="2000" i="0" dirty="0" err="1"/>
              <a:t>acquired</a:t>
            </a:r>
            <a:r>
              <a:rPr lang="de-DE" sz="2000" i="0" dirty="0"/>
              <a:t> </a:t>
            </a:r>
            <a:r>
              <a:rPr lang="de-DE" sz="2000" i="0" dirty="0" err="1"/>
              <a:t>by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construction</a:t>
            </a:r>
            <a:r>
              <a:rPr lang="de-DE" sz="2000" i="0" dirty="0"/>
              <a:t> </a:t>
            </a:r>
            <a:r>
              <a:rPr lang="de-DE" sz="2000" i="0" dirty="0" err="1"/>
              <a:t>company</a:t>
            </a:r>
            <a:r>
              <a:rPr lang="de-DE" sz="2000" i="0" dirty="0"/>
              <a:t>),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profit</a:t>
            </a:r>
            <a:r>
              <a:rPr lang="de-DE" sz="2000" i="0" dirty="0"/>
              <a:t> (</a:t>
            </a:r>
            <a:r>
              <a:rPr lang="de-DE" sz="2000" i="0" dirty="0" err="1"/>
              <a:t>surplus</a:t>
            </a:r>
            <a:r>
              <a:rPr lang="de-DE" sz="2000" i="0" dirty="0"/>
              <a:t>)</a:t>
            </a:r>
          </a:p>
          <a:p>
            <a:pPr marL="0" indent="0">
              <a:buNone/>
            </a:pPr>
            <a:r>
              <a:rPr lang="de-DE" sz="2000" i="0" dirty="0" err="1" smtClean="0"/>
              <a:t>Example</a:t>
            </a:r>
            <a:r>
              <a:rPr lang="de-DE" sz="2000" i="0" dirty="0" smtClean="0"/>
              <a:t> </a:t>
            </a:r>
            <a:r>
              <a:rPr lang="de-DE" sz="2000" i="0" dirty="0" err="1"/>
              <a:t>construction</a:t>
            </a:r>
            <a:r>
              <a:rPr lang="de-DE" sz="2000" i="0" dirty="0"/>
              <a:t> </a:t>
            </a:r>
            <a:r>
              <a:rPr lang="de-DE" sz="2000" i="0" dirty="0" err="1"/>
              <a:t>abroad</a:t>
            </a:r>
            <a:r>
              <a:rPr lang="de-DE" sz="2000" i="0" dirty="0"/>
              <a:t>: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i="0" dirty="0" err="1" smtClean="0"/>
              <a:t>Credit</a:t>
            </a:r>
            <a:r>
              <a:rPr lang="de-DE" sz="2000" i="0" dirty="0"/>
              <a:t>: </a:t>
            </a:r>
            <a:r>
              <a:rPr lang="de-DE" sz="2000" i="0" dirty="0" err="1"/>
              <a:t>value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construction</a:t>
            </a:r>
            <a:r>
              <a:rPr lang="de-DE" sz="2000" i="0" dirty="0"/>
              <a:t> </a:t>
            </a:r>
            <a:r>
              <a:rPr lang="de-DE" sz="2000" i="0" dirty="0" err="1"/>
              <a:t>project</a:t>
            </a:r>
            <a:r>
              <a:rPr lang="de-DE" sz="2000" i="0" dirty="0"/>
              <a:t> </a:t>
            </a:r>
            <a:r>
              <a:rPr lang="de-DE" sz="2000" i="0" dirty="0" err="1"/>
              <a:t>abroad</a:t>
            </a:r>
            <a:r>
              <a:rPr lang="de-DE" sz="2000" i="0" dirty="0"/>
              <a:t>: </a:t>
            </a:r>
            <a:r>
              <a:rPr lang="de-DE" sz="2000" i="0" dirty="0" smtClean="0"/>
              <a:t>100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i="0" dirty="0" smtClean="0"/>
              <a:t>Debit</a:t>
            </a:r>
            <a:r>
              <a:rPr lang="de-DE" sz="2000" i="0" dirty="0"/>
              <a:t>: </a:t>
            </a:r>
            <a:r>
              <a:rPr lang="de-DE" sz="2000" i="0" dirty="0" err="1"/>
              <a:t>costs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goods</a:t>
            </a:r>
            <a:r>
              <a:rPr lang="de-DE" sz="2000" i="0" dirty="0"/>
              <a:t> </a:t>
            </a:r>
            <a:r>
              <a:rPr lang="de-DE" sz="2000" i="0" dirty="0" err="1"/>
              <a:t>purchased</a:t>
            </a:r>
            <a:r>
              <a:rPr lang="de-DE" sz="2000" i="0" dirty="0"/>
              <a:t> </a:t>
            </a:r>
            <a:r>
              <a:rPr lang="de-DE" sz="2000" i="0" dirty="0" err="1"/>
              <a:t>from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economy</a:t>
            </a:r>
            <a:r>
              <a:rPr lang="de-DE" sz="2000" i="0" dirty="0"/>
              <a:t> </a:t>
            </a:r>
            <a:r>
              <a:rPr lang="de-DE" sz="2000" i="0" dirty="0" err="1" smtClean="0"/>
              <a:t>of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construction</a:t>
            </a:r>
            <a:r>
              <a:rPr lang="de-DE" sz="2000" i="0" dirty="0" smtClean="0"/>
              <a:t> </a:t>
            </a:r>
            <a:r>
              <a:rPr lang="de-DE" sz="2000" i="0" dirty="0" err="1"/>
              <a:t>work</a:t>
            </a:r>
            <a:r>
              <a:rPr lang="de-DE" sz="2000" i="0" dirty="0"/>
              <a:t>: </a:t>
            </a:r>
            <a:r>
              <a:rPr lang="de-DE" sz="2000" i="0" dirty="0" smtClean="0"/>
              <a:t>75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i="0" dirty="0" smtClean="0"/>
              <a:t>Net </a:t>
            </a:r>
            <a:r>
              <a:rPr lang="de-DE" sz="2000" i="0" dirty="0" err="1"/>
              <a:t>export</a:t>
            </a:r>
            <a:r>
              <a:rPr lang="de-DE" sz="2000" i="0" dirty="0"/>
              <a:t> </a:t>
            </a:r>
            <a:r>
              <a:rPr lang="de-DE" sz="2000" i="0" dirty="0" err="1"/>
              <a:t>construction</a:t>
            </a:r>
            <a:r>
              <a:rPr lang="de-DE" sz="2000" i="0" dirty="0"/>
              <a:t> </a:t>
            </a:r>
            <a:r>
              <a:rPr lang="de-DE" sz="2000" i="0" dirty="0" err="1"/>
              <a:t>services</a:t>
            </a:r>
            <a:r>
              <a:rPr lang="de-DE" sz="2000" i="0" dirty="0"/>
              <a:t> (</a:t>
            </a:r>
            <a:r>
              <a:rPr lang="de-DE" sz="2000" i="0" dirty="0" err="1"/>
              <a:t>abroad</a:t>
            </a:r>
            <a:r>
              <a:rPr lang="de-DE" sz="2000" i="0" dirty="0"/>
              <a:t>): 25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99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Insurance </a:t>
            </a:r>
            <a:r>
              <a:rPr lang="de-DE" sz="3200" dirty="0" err="1" smtClean="0"/>
              <a:t>services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79296" cy="3529013"/>
          </a:xfrm>
        </p:spPr>
        <p:txBody>
          <a:bodyPr/>
          <a:lstStyle/>
          <a:p>
            <a:pPr marL="0" indent="0">
              <a:buNone/>
            </a:pPr>
            <a:r>
              <a:rPr lang="de-DE" sz="2000" i="0" dirty="0" smtClean="0"/>
              <a:t>Insurance </a:t>
            </a:r>
            <a:r>
              <a:rPr lang="de-DE" sz="2000" i="0" dirty="0" err="1"/>
              <a:t>services</a:t>
            </a:r>
            <a:r>
              <a:rPr lang="de-DE" sz="2000" i="0" dirty="0"/>
              <a:t> </a:t>
            </a:r>
            <a:r>
              <a:rPr lang="de-DE" sz="2000" i="0" dirty="0" err="1" smtClean="0"/>
              <a:t>include</a:t>
            </a:r>
            <a:r>
              <a:rPr lang="de-DE" sz="2000" i="0" dirty="0" smtClean="0"/>
              <a:t>: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life</a:t>
            </a:r>
            <a:r>
              <a:rPr lang="de-DE" sz="2000" i="0" dirty="0" smtClean="0"/>
              <a:t> </a:t>
            </a:r>
            <a:r>
              <a:rPr lang="de-DE" sz="2000" i="0" dirty="0" err="1"/>
              <a:t>insurance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 smtClean="0"/>
              <a:t>annuities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smtClean="0"/>
              <a:t>non-</a:t>
            </a:r>
            <a:r>
              <a:rPr lang="de-DE" sz="2000" i="0" dirty="0" err="1" smtClean="0"/>
              <a:t>life</a:t>
            </a:r>
            <a:r>
              <a:rPr lang="de-DE" sz="2000" i="0" dirty="0" smtClean="0"/>
              <a:t> </a:t>
            </a:r>
            <a:r>
              <a:rPr lang="de-DE" sz="2000" i="0" dirty="0" err="1"/>
              <a:t>insurance</a:t>
            </a:r>
            <a:r>
              <a:rPr lang="de-DE" sz="2000" i="0" dirty="0"/>
              <a:t> (e.g. </a:t>
            </a:r>
            <a:r>
              <a:rPr lang="de-DE" sz="2000" i="0" dirty="0" err="1"/>
              <a:t>accident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health</a:t>
            </a:r>
            <a:r>
              <a:rPr lang="de-DE" sz="2000" i="0" dirty="0"/>
              <a:t>, </a:t>
            </a:r>
            <a:r>
              <a:rPr lang="de-DE" sz="2000" i="0" dirty="0" err="1"/>
              <a:t>fire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other</a:t>
            </a:r>
            <a:endParaRPr lang="de-DE" sz="2000" i="0" dirty="0"/>
          </a:p>
          <a:p>
            <a:r>
              <a:rPr lang="de-DE" sz="2000" i="0" dirty="0" err="1"/>
              <a:t>property</a:t>
            </a:r>
            <a:r>
              <a:rPr lang="de-DE" sz="2000" i="0" dirty="0"/>
              <a:t> </a:t>
            </a:r>
            <a:r>
              <a:rPr lang="de-DE" sz="2000" i="0" dirty="0" err="1"/>
              <a:t>damage</a:t>
            </a:r>
            <a:r>
              <a:rPr lang="de-DE" sz="2000" i="0" dirty="0"/>
              <a:t>, </a:t>
            </a:r>
            <a:r>
              <a:rPr lang="de-DE" sz="2000" i="0" dirty="0" err="1"/>
              <a:t>general</a:t>
            </a:r>
            <a:r>
              <a:rPr lang="de-DE" sz="2000" i="0" dirty="0"/>
              <a:t> </a:t>
            </a:r>
            <a:r>
              <a:rPr lang="de-DE" sz="2000" i="0" dirty="0" err="1"/>
              <a:t>liability</a:t>
            </a:r>
            <a:r>
              <a:rPr lang="de-DE" sz="2000" i="0" dirty="0" smtClean="0"/>
              <a:t>);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reinsurance</a:t>
            </a:r>
            <a:r>
              <a:rPr lang="de-DE" sz="2000" i="0" dirty="0" smtClean="0"/>
              <a:t> </a:t>
            </a:r>
            <a:r>
              <a:rPr lang="de-DE" sz="2000" i="0" dirty="0"/>
              <a:t>(</a:t>
            </a:r>
            <a:r>
              <a:rPr lang="de-DE" sz="2000" i="0" dirty="0" err="1"/>
              <a:t>both</a:t>
            </a:r>
            <a:r>
              <a:rPr lang="de-DE" sz="2000" i="0" dirty="0"/>
              <a:t> </a:t>
            </a:r>
            <a:r>
              <a:rPr lang="de-DE" sz="2000" i="0" dirty="0" err="1"/>
              <a:t>parties</a:t>
            </a:r>
            <a:r>
              <a:rPr lang="de-DE" sz="2000" i="0" dirty="0"/>
              <a:t> </a:t>
            </a:r>
            <a:r>
              <a:rPr lang="de-DE" sz="2000" i="0" dirty="0" err="1"/>
              <a:t>to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policy</a:t>
            </a:r>
            <a:r>
              <a:rPr lang="de-DE" sz="2000" i="0" dirty="0"/>
              <a:t> </a:t>
            </a:r>
            <a:r>
              <a:rPr lang="de-DE" sz="2000" i="0" dirty="0" err="1"/>
              <a:t>are</a:t>
            </a:r>
            <a:r>
              <a:rPr lang="de-DE" sz="2000" i="0" dirty="0"/>
              <a:t> </a:t>
            </a:r>
            <a:r>
              <a:rPr lang="de-DE" sz="2000" i="0" dirty="0" err="1"/>
              <a:t>providers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endParaRPr lang="de-DE" sz="2000" i="0" dirty="0"/>
          </a:p>
          <a:p>
            <a:r>
              <a:rPr lang="de-DE" sz="2000" i="0" dirty="0" err="1"/>
              <a:t>insurance</a:t>
            </a:r>
            <a:r>
              <a:rPr lang="de-DE" sz="2000" i="0" dirty="0"/>
              <a:t> </a:t>
            </a:r>
            <a:r>
              <a:rPr lang="de-DE" sz="2000" i="0" dirty="0" err="1"/>
              <a:t>services</a:t>
            </a:r>
            <a:r>
              <a:rPr lang="de-DE" sz="2000" i="0" dirty="0" smtClean="0"/>
              <a:t>);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freight</a:t>
            </a:r>
            <a:r>
              <a:rPr lang="de-DE" sz="2000" i="0" dirty="0" smtClean="0"/>
              <a:t> </a:t>
            </a:r>
            <a:r>
              <a:rPr lang="de-DE" sz="2000" i="0" dirty="0" err="1"/>
              <a:t>insurance</a:t>
            </a:r>
            <a:r>
              <a:rPr lang="de-DE" sz="2000" i="0" dirty="0"/>
              <a:t> (</a:t>
            </a:r>
            <a:r>
              <a:rPr lang="de-DE" sz="2000" i="0" dirty="0" err="1"/>
              <a:t>rerouting</a:t>
            </a:r>
            <a:r>
              <a:rPr lang="de-DE" sz="2000" i="0" dirty="0"/>
              <a:t> due </a:t>
            </a:r>
            <a:r>
              <a:rPr lang="de-DE" sz="2000" i="0" dirty="0" err="1"/>
              <a:t>to</a:t>
            </a:r>
            <a:r>
              <a:rPr lang="de-DE" sz="2000" i="0" dirty="0"/>
              <a:t> FOB </a:t>
            </a:r>
            <a:r>
              <a:rPr lang="de-DE" sz="2000" i="0" dirty="0" err="1"/>
              <a:t>valuation</a:t>
            </a:r>
            <a:r>
              <a:rPr lang="de-DE" sz="2000" i="0" dirty="0" smtClean="0"/>
              <a:t>);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pension</a:t>
            </a:r>
            <a:r>
              <a:rPr lang="de-DE" sz="2000" i="0" dirty="0" smtClean="0"/>
              <a:t> </a:t>
            </a:r>
            <a:r>
              <a:rPr lang="de-DE" sz="2000" i="0" dirty="0" err="1"/>
              <a:t>funds</a:t>
            </a:r>
            <a:r>
              <a:rPr lang="de-DE" sz="2000" i="0" dirty="0"/>
              <a:t> (i.e. not </a:t>
            </a:r>
            <a:r>
              <a:rPr lang="de-DE" sz="2000" i="0" dirty="0" err="1"/>
              <a:t>social</a:t>
            </a:r>
            <a:r>
              <a:rPr lang="de-DE" sz="2000" i="0" dirty="0"/>
              <a:t> </a:t>
            </a:r>
            <a:r>
              <a:rPr lang="de-DE" sz="2000" i="0" dirty="0" err="1"/>
              <a:t>security</a:t>
            </a:r>
            <a:r>
              <a:rPr lang="de-DE" sz="2000" i="0" dirty="0" smtClean="0"/>
              <a:t>);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standardized</a:t>
            </a:r>
            <a:r>
              <a:rPr lang="de-DE" sz="2000" i="0" dirty="0" smtClean="0"/>
              <a:t> </a:t>
            </a:r>
            <a:r>
              <a:rPr lang="de-DE" sz="2000" i="0" dirty="0" err="1"/>
              <a:t>guarantees</a:t>
            </a:r>
            <a:r>
              <a:rPr lang="de-DE" sz="2000" i="0" dirty="0"/>
              <a:t> (e.g. </a:t>
            </a:r>
            <a:r>
              <a:rPr lang="de-DE" sz="2000" i="0" dirty="0" err="1"/>
              <a:t>export</a:t>
            </a:r>
            <a:r>
              <a:rPr lang="de-DE" sz="2000" i="0" dirty="0"/>
              <a:t> </a:t>
            </a:r>
            <a:r>
              <a:rPr lang="de-DE" sz="2000" i="0" dirty="0" err="1"/>
              <a:t>credit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student</a:t>
            </a:r>
            <a:endParaRPr lang="de-DE" sz="2000" i="0" dirty="0"/>
          </a:p>
          <a:p>
            <a:r>
              <a:rPr lang="de-DE" sz="2000" i="0" dirty="0" err="1"/>
              <a:t>loan</a:t>
            </a:r>
            <a:r>
              <a:rPr lang="de-DE" sz="2000" i="0" dirty="0"/>
              <a:t> </a:t>
            </a:r>
            <a:r>
              <a:rPr lang="de-DE" sz="2000" i="0" dirty="0" err="1"/>
              <a:t>guarantees</a:t>
            </a:r>
            <a:r>
              <a:rPr lang="de-DE" sz="2000" i="0" dirty="0" smtClean="0"/>
              <a:t>);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auxiliary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services</a:t>
            </a:r>
            <a:r>
              <a:rPr lang="de-DE" sz="2000" i="0" dirty="0" smtClean="0"/>
              <a:t>.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67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 policy making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20267"/>
            <a:ext cx="8280920" cy="3529013"/>
          </a:xfrm>
        </p:spPr>
        <p:txBody>
          <a:bodyPr/>
          <a:lstStyle/>
          <a:p>
            <a:pPr marL="0" indent="0">
              <a:buNone/>
            </a:pPr>
            <a:r>
              <a:rPr lang="en-GB" sz="2000" b="1" i="0" dirty="0"/>
              <a:t>National </a:t>
            </a:r>
            <a:r>
              <a:rPr lang="en-GB" sz="2000" b="1" i="0" dirty="0" err="1"/>
              <a:t>b.o.p</a:t>
            </a:r>
            <a:r>
              <a:rPr lang="en-GB" sz="2000" b="1" i="0" dirty="0"/>
              <a:t>. and </a:t>
            </a:r>
            <a:r>
              <a:rPr lang="en-GB" sz="2000" b="1" i="0" dirty="0" err="1"/>
              <a:t>i.i.p</a:t>
            </a:r>
            <a:r>
              <a:rPr lang="en-GB" sz="2000" b="1" i="0" dirty="0"/>
              <a:t>. are </a:t>
            </a:r>
            <a:r>
              <a:rPr lang="en-GB" sz="2000" b="1" i="0" dirty="0" smtClean="0"/>
              <a:t>– among others - used </a:t>
            </a:r>
            <a:r>
              <a:rPr lang="en-GB" sz="2000" b="1" i="0" dirty="0"/>
              <a:t>to:</a:t>
            </a:r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en-GB" sz="2000" b="1" i="0" dirty="0" smtClean="0"/>
              <a:t>monitor </a:t>
            </a:r>
            <a:r>
              <a:rPr lang="en-GB" sz="2000" b="1" i="0" dirty="0"/>
              <a:t>the divergence in competitiveness (ECB </a:t>
            </a:r>
            <a:r>
              <a:rPr lang="en-GB" sz="2000" b="1" i="0" dirty="0" smtClean="0"/>
              <a:t>and European </a:t>
            </a:r>
            <a:r>
              <a:rPr lang="en-GB" sz="2000" b="1" i="0" dirty="0"/>
              <a:t>Commission</a:t>
            </a:r>
            <a:r>
              <a:rPr lang="en-GB" sz="2000" b="1" i="0" dirty="0" smtClean="0"/>
              <a:t>);</a:t>
            </a:r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en-GB" sz="2000" b="1" i="0" dirty="0" smtClean="0"/>
              <a:t>detect </a:t>
            </a:r>
            <a:r>
              <a:rPr lang="en-GB" sz="2000" b="1" i="0" dirty="0"/>
              <a:t>macroeconomic imbalances (</a:t>
            </a:r>
            <a:r>
              <a:rPr lang="en-GB" sz="2000" b="1" i="0" dirty="0" smtClean="0"/>
              <a:t>European Commission</a:t>
            </a:r>
            <a:r>
              <a:rPr lang="en-GB" sz="2000" b="1" i="0" dirty="0"/>
              <a:t>)</a:t>
            </a:r>
            <a:r>
              <a:rPr lang="en-GB" sz="2000" b="1" i="0" dirty="0" smtClean="0"/>
              <a:t>: Current </a:t>
            </a:r>
            <a:r>
              <a:rPr lang="en-GB" sz="2000" b="1" i="0" dirty="0"/>
              <a:t>account balance, net </a:t>
            </a:r>
            <a:r>
              <a:rPr lang="en-GB" sz="2000" b="1" i="0" dirty="0" err="1"/>
              <a:t>i.i.p</a:t>
            </a:r>
            <a:r>
              <a:rPr lang="en-GB" sz="2000" b="1" i="0" dirty="0"/>
              <a:t>., </a:t>
            </a:r>
            <a:r>
              <a:rPr lang="en-GB" sz="2000" b="1" i="0" dirty="0" smtClean="0"/>
              <a:t/>
            </a:r>
            <a:br>
              <a:rPr lang="en-GB" sz="2000" b="1" i="0" dirty="0" smtClean="0"/>
            </a:br>
            <a:r>
              <a:rPr lang="en-GB" sz="2000" b="1" i="0" dirty="0" smtClean="0"/>
              <a:t>%-change </a:t>
            </a:r>
            <a:r>
              <a:rPr lang="en-GB" sz="2000" b="1" i="0" dirty="0"/>
              <a:t>of </a:t>
            </a:r>
            <a:r>
              <a:rPr lang="en-GB" sz="2000" b="1" i="0" dirty="0" smtClean="0"/>
              <a:t>export market </a:t>
            </a:r>
            <a:r>
              <a:rPr lang="en-GB" sz="2000" b="1" i="0" dirty="0"/>
              <a:t>shares are 3 out of the </a:t>
            </a:r>
            <a:r>
              <a:rPr lang="en-GB" sz="2000" b="1" i="0" dirty="0" smtClean="0"/>
              <a:t>11 headline </a:t>
            </a:r>
            <a:r>
              <a:rPr lang="en-GB" sz="2000" b="1" i="0" dirty="0"/>
              <a:t>indicators of </a:t>
            </a:r>
            <a:r>
              <a:rPr lang="en-GB" sz="2000" b="1" i="0" dirty="0" smtClean="0"/>
              <a:t>the MIP Scoreboard.</a:t>
            </a:r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en-GB" sz="2000" b="1" i="0" dirty="0" smtClean="0"/>
              <a:t>Other </a:t>
            </a:r>
            <a:r>
              <a:rPr lang="en-GB" sz="2000" b="1" i="0" dirty="0"/>
              <a:t>relevant indicators are: current and capital</a:t>
            </a:r>
          </a:p>
          <a:p>
            <a:r>
              <a:rPr lang="en-GB" sz="2000" b="1" i="0" dirty="0"/>
              <a:t>account balance, net interest payments and net</a:t>
            </a:r>
          </a:p>
          <a:p>
            <a:r>
              <a:rPr lang="en-GB" sz="2000" b="1" i="0" dirty="0"/>
              <a:t>external </a:t>
            </a:r>
            <a:r>
              <a:rPr lang="en-GB" sz="2000" b="1" i="0" dirty="0" smtClean="0"/>
              <a:t>debt.</a:t>
            </a:r>
            <a:endParaRPr lang="en-GB" sz="2000" b="1" i="0" dirty="0"/>
          </a:p>
          <a:p>
            <a:endParaRPr lang="en-GB" sz="2000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49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Financial Services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07288" cy="3529013"/>
          </a:xfrm>
        </p:spPr>
        <p:txBody>
          <a:bodyPr/>
          <a:lstStyle/>
          <a:p>
            <a:pPr marL="0" indent="0">
              <a:buNone/>
            </a:pPr>
            <a:r>
              <a:rPr lang="de-DE" sz="2000" u="sng" dirty="0" smtClean="0"/>
              <a:t>FISIM </a:t>
            </a:r>
            <a:r>
              <a:rPr lang="de-DE" sz="2000" u="sng" dirty="0"/>
              <a:t>Financial Intermediation Services </a:t>
            </a:r>
            <a:r>
              <a:rPr lang="de-DE" sz="2000" u="sng" dirty="0" err="1"/>
              <a:t>Indirectly</a:t>
            </a:r>
            <a:r>
              <a:rPr lang="de-DE" sz="2000" u="sng" dirty="0"/>
              <a:t> </a:t>
            </a:r>
            <a:r>
              <a:rPr lang="de-DE" sz="2000" u="sng" dirty="0" err="1"/>
              <a:t>Measured</a:t>
            </a:r>
            <a:endParaRPr lang="de-DE" sz="2000" u="sng" dirty="0"/>
          </a:p>
          <a:p>
            <a:pPr>
              <a:buClr>
                <a:srgbClr val="0F5494"/>
              </a:buClr>
            </a:pPr>
            <a:r>
              <a:rPr lang="de-DE" sz="2000" i="0" dirty="0" smtClean="0"/>
              <a:t>Financial </a:t>
            </a:r>
            <a:r>
              <a:rPr lang="de-DE" sz="2000" i="0" dirty="0"/>
              <a:t>intermediaries </a:t>
            </a:r>
            <a:r>
              <a:rPr lang="de-DE" sz="2000" i="0" dirty="0" err="1"/>
              <a:t>offer</a:t>
            </a:r>
            <a:r>
              <a:rPr lang="de-DE" sz="2000" i="0" dirty="0"/>
              <a:t> </a:t>
            </a:r>
            <a:r>
              <a:rPr lang="de-DE" sz="2000" i="0" dirty="0" err="1"/>
              <a:t>rates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interest</a:t>
            </a:r>
            <a:r>
              <a:rPr lang="de-DE" sz="2000" i="0" dirty="0"/>
              <a:t> </a:t>
            </a:r>
            <a:r>
              <a:rPr lang="de-DE" sz="2000" i="0" dirty="0" err="1"/>
              <a:t>to</a:t>
            </a:r>
            <a:r>
              <a:rPr lang="de-DE" sz="2000" i="0" dirty="0"/>
              <a:t> </a:t>
            </a:r>
            <a:r>
              <a:rPr lang="de-DE" sz="2000" i="0" dirty="0" err="1"/>
              <a:t>their</a:t>
            </a:r>
            <a:r>
              <a:rPr lang="de-DE" sz="2000" i="0" dirty="0"/>
              <a:t> </a:t>
            </a:r>
            <a:r>
              <a:rPr lang="de-DE" sz="2000" i="0" dirty="0" err="1" smtClean="0"/>
              <a:t>depositors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that</a:t>
            </a:r>
            <a:r>
              <a:rPr lang="de-DE" sz="2000" i="0" dirty="0" smtClean="0"/>
              <a:t> </a:t>
            </a:r>
            <a:r>
              <a:rPr lang="de-DE" sz="2000" i="0" dirty="0" err="1"/>
              <a:t>are</a:t>
            </a:r>
            <a:r>
              <a:rPr lang="de-DE" sz="2000" i="0" dirty="0"/>
              <a:t> </a:t>
            </a:r>
            <a:r>
              <a:rPr lang="de-DE" sz="2000" i="0" dirty="0" err="1"/>
              <a:t>lower</a:t>
            </a:r>
            <a:r>
              <a:rPr lang="de-DE" sz="2000" i="0" dirty="0"/>
              <a:t> </a:t>
            </a:r>
            <a:r>
              <a:rPr lang="de-DE" sz="2000" i="0" dirty="0" err="1"/>
              <a:t>than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rates</a:t>
            </a:r>
            <a:r>
              <a:rPr lang="de-DE" sz="2000" i="0" dirty="0"/>
              <a:t> </a:t>
            </a:r>
            <a:r>
              <a:rPr lang="de-DE" sz="2000" i="0" dirty="0" err="1"/>
              <a:t>that</a:t>
            </a:r>
            <a:r>
              <a:rPr lang="de-DE" sz="2000" i="0" dirty="0"/>
              <a:t> </a:t>
            </a:r>
            <a:r>
              <a:rPr lang="de-DE" sz="2000" i="0" dirty="0" err="1"/>
              <a:t>they</a:t>
            </a:r>
            <a:r>
              <a:rPr lang="de-DE" sz="2000" i="0" dirty="0"/>
              <a:t> </a:t>
            </a:r>
            <a:r>
              <a:rPr lang="de-DE" sz="2000" i="0" dirty="0" err="1"/>
              <a:t>charge</a:t>
            </a:r>
            <a:r>
              <a:rPr lang="de-DE" sz="2000" i="0" dirty="0"/>
              <a:t> </a:t>
            </a:r>
            <a:r>
              <a:rPr lang="de-DE" sz="2000" i="0" dirty="0" err="1"/>
              <a:t>to</a:t>
            </a:r>
            <a:r>
              <a:rPr lang="de-DE" sz="2000" i="0" dirty="0"/>
              <a:t> </a:t>
            </a:r>
            <a:r>
              <a:rPr lang="de-DE" sz="2000" i="0" dirty="0" err="1"/>
              <a:t>their</a:t>
            </a:r>
            <a:r>
              <a:rPr lang="de-DE" sz="2000" i="0" dirty="0"/>
              <a:t> </a:t>
            </a:r>
            <a:r>
              <a:rPr lang="de-DE" sz="2000" i="0" dirty="0" err="1"/>
              <a:t>borrowers</a:t>
            </a:r>
            <a:r>
              <a:rPr lang="de-DE" sz="2000" i="0" dirty="0"/>
              <a:t>.</a:t>
            </a:r>
          </a:p>
          <a:p>
            <a:r>
              <a:rPr lang="de-DE" sz="2000" i="0" dirty="0"/>
              <a:t>The </a:t>
            </a:r>
            <a:r>
              <a:rPr lang="de-DE" sz="2000" i="0" dirty="0" err="1"/>
              <a:t>resulting</a:t>
            </a:r>
            <a:r>
              <a:rPr lang="de-DE" sz="2000" i="0" dirty="0"/>
              <a:t> </a:t>
            </a:r>
            <a:r>
              <a:rPr lang="de-DE" sz="2000" i="0" dirty="0" err="1"/>
              <a:t>interest</a:t>
            </a:r>
            <a:r>
              <a:rPr lang="de-DE" sz="2000" i="0" dirty="0"/>
              <a:t> </a:t>
            </a:r>
            <a:r>
              <a:rPr lang="de-DE" sz="2000" i="0" dirty="0" err="1"/>
              <a:t>margin</a:t>
            </a:r>
            <a:r>
              <a:rPr lang="de-DE" sz="2000" i="0" dirty="0"/>
              <a:t> </a:t>
            </a:r>
            <a:r>
              <a:rPr lang="de-DE" sz="2000" i="0" dirty="0" err="1"/>
              <a:t>is</a:t>
            </a:r>
            <a:r>
              <a:rPr lang="de-DE" sz="2000" i="0" dirty="0"/>
              <a:t> </a:t>
            </a:r>
            <a:r>
              <a:rPr lang="de-DE" sz="2000" i="0" dirty="0" err="1"/>
              <a:t>used</a:t>
            </a:r>
            <a:r>
              <a:rPr lang="de-DE" sz="2000" i="0" dirty="0"/>
              <a:t> </a:t>
            </a:r>
            <a:r>
              <a:rPr lang="de-DE" sz="2000" i="0" dirty="0" err="1"/>
              <a:t>to</a:t>
            </a:r>
            <a:r>
              <a:rPr lang="de-DE" sz="2000" i="0" dirty="0"/>
              <a:t> </a:t>
            </a:r>
            <a:r>
              <a:rPr lang="de-DE" sz="2000" i="0" dirty="0" err="1"/>
              <a:t>cover</a:t>
            </a:r>
            <a:r>
              <a:rPr lang="de-DE" sz="2000" i="0" dirty="0"/>
              <a:t> </a:t>
            </a:r>
            <a:r>
              <a:rPr lang="de-DE" sz="2000" i="0" dirty="0" err="1"/>
              <a:t>expenses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 smtClean="0"/>
              <a:t>to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provide</a:t>
            </a:r>
            <a:r>
              <a:rPr lang="de-DE" sz="2000" i="0" dirty="0" smtClean="0"/>
              <a:t> </a:t>
            </a:r>
            <a:r>
              <a:rPr lang="de-DE" sz="2000" i="0" dirty="0"/>
              <a:t>an </a:t>
            </a:r>
            <a:r>
              <a:rPr lang="de-DE" sz="2000" i="0" dirty="0" err="1"/>
              <a:t>operating</a:t>
            </a:r>
            <a:r>
              <a:rPr lang="de-DE" sz="2000" i="0" dirty="0"/>
              <a:t> </a:t>
            </a:r>
            <a:r>
              <a:rPr lang="de-DE" sz="2000" i="0" dirty="0" err="1"/>
              <a:t>surplus</a:t>
            </a:r>
            <a:r>
              <a:rPr lang="de-DE" sz="2000" i="0" dirty="0"/>
              <a:t>.</a:t>
            </a:r>
          </a:p>
          <a:p>
            <a:pPr>
              <a:buClr>
                <a:srgbClr val="0F5494"/>
              </a:buClr>
            </a:pPr>
            <a:r>
              <a:rPr lang="de-DE" sz="2000" i="0" dirty="0" smtClean="0"/>
              <a:t>Interest </a:t>
            </a:r>
            <a:r>
              <a:rPr lang="de-DE" sz="2000" i="0" dirty="0" err="1"/>
              <a:t>margins</a:t>
            </a:r>
            <a:r>
              <a:rPr lang="de-DE" sz="2000" i="0" dirty="0"/>
              <a:t> </a:t>
            </a:r>
            <a:r>
              <a:rPr lang="de-DE" sz="2000" i="0" dirty="0" err="1"/>
              <a:t>are</a:t>
            </a:r>
            <a:r>
              <a:rPr lang="de-DE" sz="2000" i="0" dirty="0"/>
              <a:t> an alternative </a:t>
            </a:r>
            <a:r>
              <a:rPr lang="de-DE" sz="2000" i="0" dirty="0" err="1"/>
              <a:t>to</a:t>
            </a:r>
            <a:r>
              <a:rPr lang="de-DE" sz="2000" i="0" dirty="0"/>
              <a:t> explicit </a:t>
            </a:r>
            <a:r>
              <a:rPr lang="de-DE" sz="2000" i="0" dirty="0" err="1"/>
              <a:t>service</a:t>
            </a:r>
            <a:r>
              <a:rPr lang="de-DE" sz="2000" i="0" dirty="0"/>
              <a:t> </a:t>
            </a:r>
            <a:r>
              <a:rPr lang="de-DE" sz="2000" i="0" dirty="0" err="1" smtClean="0"/>
              <a:t>fee</a:t>
            </a:r>
            <a:r>
              <a:rPr lang="de-DE" sz="2000" i="0" dirty="0" smtClean="0"/>
              <a:t>.</a:t>
            </a:r>
            <a:endParaRPr lang="de-DE" sz="20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345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39850"/>
            <a:ext cx="9036496" cy="936625"/>
          </a:xfrm>
        </p:spPr>
        <p:txBody>
          <a:bodyPr/>
          <a:lstStyle/>
          <a:p>
            <a:r>
              <a:rPr lang="de-DE" sz="2800" dirty="0"/>
              <a:t>Financial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2536" y="2492375"/>
            <a:ext cx="9433048" cy="3529013"/>
          </a:xfrm>
        </p:spPr>
        <p:txBody>
          <a:bodyPr/>
          <a:lstStyle/>
          <a:p>
            <a:r>
              <a:rPr lang="en-GB" sz="2000" u="sng" dirty="0" smtClean="0"/>
              <a:t>Financial Intermediation Services Indirectly </a:t>
            </a:r>
            <a:r>
              <a:rPr lang="en-GB" sz="2000" u="sng" dirty="0"/>
              <a:t>Measured (</a:t>
            </a:r>
            <a:r>
              <a:rPr lang="en-GB" sz="2000" u="sng" dirty="0" smtClean="0"/>
              <a:t>FISIM</a:t>
            </a:r>
            <a:r>
              <a:rPr lang="en-GB" sz="2000" u="sng" dirty="0"/>
              <a:t>)</a:t>
            </a:r>
          </a:p>
          <a:p>
            <a:r>
              <a:rPr lang="en-GB" sz="2000" i="0" dirty="0" smtClean="0"/>
              <a:t>Actual </a:t>
            </a:r>
            <a:r>
              <a:rPr lang="en-GB" sz="2000" i="0" dirty="0"/>
              <a:t>interest includes element of income as well as charge for </a:t>
            </a:r>
            <a:r>
              <a:rPr lang="en-GB" sz="2000" i="0" dirty="0" smtClean="0"/>
              <a:t>service;</a:t>
            </a:r>
            <a:endParaRPr lang="en-GB" sz="2000" i="0" dirty="0"/>
          </a:p>
          <a:p>
            <a:r>
              <a:rPr lang="en-GB" sz="2000" i="0" dirty="0" smtClean="0"/>
              <a:t>By </a:t>
            </a:r>
            <a:r>
              <a:rPr lang="en-GB" sz="2000" i="0" dirty="0"/>
              <a:t>convention, only arises from loans and deposits where both parties </a:t>
            </a:r>
            <a:r>
              <a:rPr lang="en-GB" sz="2000" i="0" dirty="0" smtClean="0"/>
              <a:t>are financial corporations;</a:t>
            </a:r>
            <a:endParaRPr lang="en-GB" sz="2000" i="0" dirty="0"/>
          </a:p>
          <a:p>
            <a:r>
              <a:rPr lang="en-GB" sz="2000" i="0" dirty="0" smtClean="0"/>
              <a:t>Loans </a:t>
            </a:r>
            <a:r>
              <a:rPr lang="en-GB" sz="2000" i="0" dirty="0"/>
              <a:t>from financial corporations - difference between interest </a:t>
            </a:r>
            <a:r>
              <a:rPr lang="en-GB" sz="2000" i="0" dirty="0" smtClean="0"/>
              <a:t>actually payable </a:t>
            </a:r>
            <a:r>
              <a:rPr lang="en-GB" sz="2000" i="0" dirty="0"/>
              <a:t>and the amount payable if reference rate were </a:t>
            </a:r>
            <a:r>
              <a:rPr lang="en-GB" sz="2000" i="0" dirty="0" smtClean="0"/>
              <a:t>used;</a:t>
            </a:r>
            <a:endParaRPr lang="en-GB" sz="2000" i="0" dirty="0"/>
          </a:p>
          <a:p>
            <a:r>
              <a:rPr lang="en-GB" sz="2000" i="0" dirty="0" smtClean="0"/>
              <a:t>Deposits </a:t>
            </a:r>
            <a:r>
              <a:rPr lang="en-GB" sz="2000" i="0" dirty="0"/>
              <a:t>– difference between the interest that would be earned if </a:t>
            </a:r>
            <a:r>
              <a:rPr lang="en-GB" sz="2000" i="0" dirty="0" smtClean="0"/>
              <a:t>reference rate </a:t>
            </a:r>
            <a:r>
              <a:rPr lang="en-GB" sz="2000" i="0" dirty="0"/>
              <a:t>were used and interest actually </a:t>
            </a:r>
            <a:r>
              <a:rPr lang="en-GB" sz="2000" i="0" dirty="0" smtClean="0"/>
              <a:t>earned;</a:t>
            </a:r>
            <a:endParaRPr lang="en-GB" sz="2000" i="0" dirty="0"/>
          </a:p>
          <a:p>
            <a:r>
              <a:rPr lang="en-GB" sz="2000" i="0" dirty="0" smtClean="0"/>
              <a:t>Included </a:t>
            </a:r>
            <a:r>
              <a:rPr lang="en-GB" sz="2000" i="0" dirty="0"/>
              <a:t>in services (not income</a:t>
            </a:r>
            <a:r>
              <a:rPr lang="en-GB" sz="2000" i="0" dirty="0" smtClean="0"/>
              <a:t>).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794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748712" cy="936625"/>
          </a:xfrm>
        </p:spPr>
        <p:txBody>
          <a:bodyPr/>
          <a:lstStyle/>
          <a:p>
            <a:r>
              <a:rPr lang="de-DE" dirty="0"/>
              <a:t>Other Business </a:t>
            </a:r>
            <a:r>
              <a:rPr lang="de-DE" dirty="0" smtClean="0"/>
              <a:t>Services</a:t>
            </a:r>
            <a:r>
              <a:rPr lang="de-DE" sz="3200" dirty="0"/>
              <a:t/>
            </a:r>
            <a:br>
              <a:rPr lang="de-DE" sz="3200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251"/>
            <a:ext cx="8229600" cy="3529013"/>
          </a:xfrm>
        </p:spPr>
        <p:txBody>
          <a:bodyPr/>
          <a:lstStyle/>
          <a:p>
            <a:pPr marL="0" indent="0">
              <a:buClr>
                <a:srgbClr val="0F5494"/>
              </a:buClr>
              <a:buNone/>
            </a:pPr>
            <a:r>
              <a:rPr lang="de-DE" sz="2000" i="0" dirty="0"/>
              <a:t>Research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development</a:t>
            </a:r>
            <a:r>
              <a:rPr lang="de-DE" sz="2000" i="0" dirty="0"/>
              <a:t> </a:t>
            </a:r>
            <a:r>
              <a:rPr lang="de-DE" sz="2000" i="0" dirty="0" err="1"/>
              <a:t>services</a:t>
            </a:r>
            <a:r>
              <a:rPr lang="de-DE" sz="2000" i="0" dirty="0"/>
              <a:t> </a:t>
            </a:r>
            <a:endParaRPr lang="de-DE" sz="2000" i="0" dirty="0" smtClean="0"/>
          </a:p>
          <a:p>
            <a:pPr>
              <a:buClr>
                <a:srgbClr val="0F5494"/>
              </a:buClr>
            </a:pPr>
            <a:r>
              <a:rPr lang="de-DE" sz="2000" i="0" dirty="0" smtClean="0"/>
              <a:t>Basic/</a:t>
            </a:r>
            <a:r>
              <a:rPr lang="de-DE" sz="2000" i="0" dirty="0" err="1" smtClean="0"/>
              <a:t>applied</a:t>
            </a:r>
            <a:r>
              <a:rPr lang="de-DE" sz="2000" i="0" dirty="0" smtClean="0"/>
              <a:t> </a:t>
            </a:r>
            <a:r>
              <a:rPr lang="de-DE" sz="2000" i="0" dirty="0" err="1"/>
              <a:t>research</a:t>
            </a:r>
            <a:r>
              <a:rPr lang="de-DE" sz="2000" i="0" dirty="0"/>
              <a:t>; experimental </a:t>
            </a:r>
            <a:r>
              <a:rPr lang="de-DE" sz="2000" i="0" dirty="0" err="1"/>
              <a:t>development</a:t>
            </a:r>
            <a:r>
              <a:rPr lang="de-DE" sz="2000" i="0" dirty="0"/>
              <a:t>; </a:t>
            </a:r>
            <a:r>
              <a:rPr lang="de-DE" sz="2000" i="0" dirty="0" err="1" smtClean="0"/>
              <a:t>commercial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research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Sale</a:t>
            </a:r>
            <a:r>
              <a:rPr lang="de-DE" sz="2000" i="0" dirty="0" smtClean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results</a:t>
            </a:r>
            <a:r>
              <a:rPr lang="de-DE" sz="2000" i="0" dirty="0"/>
              <a:t> </a:t>
            </a:r>
            <a:r>
              <a:rPr lang="de-DE" sz="2000" i="0" dirty="0" err="1"/>
              <a:t>from</a:t>
            </a:r>
            <a:r>
              <a:rPr lang="de-DE" sz="2000" i="0" dirty="0"/>
              <a:t> R&amp;D (</a:t>
            </a:r>
            <a:r>
              <a:rPr lang="de-DE" sz="2000" i="0" dirty="0" err="1"/>
              <a:t>patents</a:t>
            </a:r>
            <a:r>
              <a:rPr lang="de-DE" sz="2000" i="0" dirty="0"/>
              <a:t>, </a:t>
            </a:r>
            <a:r>
              <a:rPr lang="de-DE" sz="2000" i="0" dirty="0" err="1"/>
              <a:t>copyrights</a:t>
            </a:r>
            <a:r>
              <a:rPr lang="de-DE" sz="2000" i="0" dirty="0"/>
              <a:t>) (BPM5: </a:t>
            </a:r>
            <a:r>
              <a:rPr lang="de-DE" sz="2000" i="0" dirty="0" err="1"/>
              <a:t>capital</a:t>
            </a:r>
            <a:r>
              <a:rPr lang="de-DE" sz="2000" i="0" dirty="0"/>
              <a:t> </a:t>
            </a:r>
            <a:r>
              <a:rPr lang="de-DE" sz="2000" i="0" dirty="0" err="1"/>
              <a:t>account</a:t>
            </a:r>
            <a:r>
              <a:rPr lang="de-DE" sz="2000" i="0" dirty="0" smtClean="0"/>
              <a:t>);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Excluded</a:t>
            </a:r>
            <a:r>
              <a:rPr lang="de-DE" sz="2000" i="0" dirty="0"/>
              <a:t>: </a:t>
            </a:r>
            <a:r>
              <a:rPr lang="de-DE" sz="2000" i="0" dirty="0" err="1"/>
              <a:t>fees</a:t>
            </a:r>
            <a:r>
              <a:rPr lang="de-DE" sz="2000" i="0" dirty="0"/>
              <a:t> </a:t>
            </a:r>
            <a:r>
              <a:rPr lang="de-DE" sz="2000" i="0" dirty="0" err="1"/>
              <a:t>for</a:t>
            </a:r>
            <a:r>
              <a:rPr lang="de-DE" sz="2000" i="0" dirty="0"/>
              <a:t> </a:t>
            </a:r>
            <a:r>
              <a:rPr lang="de-DE" sz="2000" i="0" dirty="0" err="1"/>
              <a:t>use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R&amp;D </a:t>
            </a:r>
            <a:r>
              <a:rPr lang="de-DE" sz="2000" i="0" dirty="0" err="1"/>
              <a:t>results</a:t>
            </a:r>
            <a:r>
              <a:rPr lang="de-DE" sz="2000" i="0" dirty="0"/>
              <a:t> (</a:t>
            </a:r>
            <a:r>
              <a:rPr lang="de-DE" sz="2000" i="0" dirty="0" err="1"/>
              <a:t>Charges</a:t>
            </a:r>
            <a:r>
              <a:rPr lang="de-DE" sz="2000" i="0" dirty="0"/>
              <a:t> </a:t>
            </a:r>
            <a:r>
              <a:rPr lang="de-DE" sz="2000" i="0" dirty="0" err="1"/>
              <a:t>for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use</a:t>
            </a:r>
            <a:r>
              <a:rPr lang="de-DE" sz="2000" i="0" dirty="0"/>
              <a:t> </a:t>
            </a:r>
            <a:r>
              <a:rPr lang="de-DE" sz="2000" i="0" dirty="0" err="1" smtClean="0"/>
              <a:t>of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intellectual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property</a:t>
            </a:r>
            <a:r>
              <a:rPr lang="de-DE" sz="2000" i="0" dirty="0" smtClean="0"/>
              <a:t>).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 smtClean="0"/>
              <a:t>Professional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management</a:t>
            </a:r>
            <a:r>
              <a:rPr lang="de-DE" sz="2000" i="0" dirty="0"/>
              <a:t> </a:t>
            </a:r>
            <a:r>
              <a:rPr lang="de-DE" sz="2000" i="0" dirty="0" err="1"/>
              <a:t>consulting</a:t>
            </a:r>
            <a:r>
              <a:rPr lang="de-DE" sz="2000" i="0" dirty="0"/>
              <a:t> </a:t>
            </a:r>
            <a:r>
              <a:rPr lang="de-DE" sz="2000" i="0" dirty="0" err="1"/>
              <a:t>services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smtClean="0"/>
              <a:t>Legal</a:t>
            </a:r>
            <a:r>
              <a:rPr lang="de-DE" sz="2000" i="0" dirty="0"/>
              <a:t>, </a:t>
            </a:r>
            <a:r>
              <a:rPr lang="de-DE" sz="2000" i="0" dirty="0" err="1"/>
              <a:t>accounting</a:t>
            </a:r>
            <a:r>
              <a:rPr lang="de-DE" sz="2000" i="0" dirty="0"/>
              <a:t>, PR, </a:t>
            </a:r>
            <a:r>
              <a:rPr lang="de-DE" sz="2000" i="0" dirty="0" err="1"/>
              <a:t>consulting</a:t>
            </a:r>
            <a:r>
              <a:rPr lang="de-DE" sz="2000" i="0" dirty="0"/>
              <a:t> </a:t>
            </a:r>
            <a:r>
              <a:rPr lang="de-DE" sz="2000" i="0" dirty="0" err="1" smtClean="0"/>
              <a:t>service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smtClean="0"/>
              <a:t>Advertising</a:t>
            </a:r>
            <a:r>
              <a:rPr lang="de-DE" sz="2000" i="0" dirty="0"/>
              <a:t>, </a:t>
            </a:r>
            <a:r>
              <a:rPr lang="de-DE" sz="2000" i="0" dirty="0" err="1"/>
              <a:t>market</a:t>
            </a:r>
            <a:r>
              <a:rPr lang="de-DE" sz="2000" i="0" dirty="0"/>
              <a:t> </a:t>
            </a:r>
            <a:r>
              <a:rPr lang="de-DE" sz="2000" i="0" dirty="0" err="1"/>
              <a:t>research</a:t>
            </a:r>
            <a:r>
              <a:rPr lang="de-DE" sz="2000" i="0" dirty="0"/>
              <a:t>, </a:t>
            </a:r>
            <a:r>
              <a:rPr lang="de-DE" sz="2000" i="0" dirty="0" err="1"/>
              <a:t>call</a:t>
            </a:r>
            <a:r>
              <a:rPr lang="de-DE" sz="2000" i="0" dirty="0"/>
              <a:t> </a:t>
            </a:r>
            <a:r>
              <a:rPr lang="de-DE" sz="2000" i="0" dirty="0" err="1" smtClean="0"/>
              <a:t>centres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Fees</a:t>
            </a:r>
            <a:r>
              <a:rPr lang="de-DE" sz="2000" i="0" dirty="0" smtClean="0"/>
              <a:t> </a:t>
            </a:r>
            <a:r>
              <a:rPr lang="de-DE" sz="2000" i="0" dirty="0" err="1"/>
              <a:t>for</a:t>
            </a:r>
            <a:r>
              <a:rPr lang="de-DE" sz="2000" i="0" dirty="0"/>
              <a:t> </a:t>
            </a:r>
            <a:r>
              <a:rPr lang="de-DE" sz="2000" i="0" dirty="0" err="1"/>
              <a:t>general</a:t>
            </a:r>
            <a:r>
              <a:rPr lang="de-DE" sz="2000" i="0" dirty="0"/>
              <a:t> </a:t>
            </a:r>
            <a:r>
              <a:rPr lang="de-DE" sz="2000" i="0" dirty="0" err="1"/>
              <a:t>management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 smtClean="0"/>
              <a:t>subsidiaries</a:t>
            </a:r>
            <a:r>
              <a:rPr lang="de-DE" sz="2000" i="0" dirty="0" smtClean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314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748712" cy="936625"/>
          </a:xfrm>
        </p:spPr>
        <p:txBody>
          <a:bodyPr/>
          <a:lstStyle/>
          <a:p>
            <a:r>
              <a:rPr lang="de-DE" dirty="0"/>
              <a:t>Other Business </a:t>
            </a:r>
            <a:r>
              <a:rPr lang="de-DE" dirty="0" smtClean="0"/>
              <a:t>Services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32235"/>
            <a:ext cx="8229600" cy="3529013"/>
          </a:xfrm>
        </p:spPr>
        <p:txBody>
          <a:bodyPr/>
          <a:lstStyle/>
          <a:p>
            <a:pPr marL="0" indent="0">
              <a:buClr>
                <a:srgbClr val="0F5494"/>
              </a:buClr>
              <a:buNone/>
            </a:pPr>
            <a:r>
              <a:rPr lang="de-DE" sz="2000" i="0" dirty="0" smtClean="0"/>
              <a:t>Technical</a:t>
            </a:r>
            <a:r>
              <a:rPr lang="de-DE" sz="2000" i="0" dirty="0"/>
              <a:t>, trade-</a:t>
            </a:r>
            <a:r>
              <a:rPr lang="de-DE" sz="2000" i="0" dirty="0" err="1"/>
              <a:t>related</a:t>
            </a:r>
            <a:r>
              <a:rPr lang="de-DE" sz="2000" i="0" dirty="0"/>
              <a:t>,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other</a:t>
            </a:r>
            <a:r>
              <a:rPr lang="de-DE" sz="2000" i="0" dirty="0"/>
              <a:t> </a:t>
            </a:r>
            <a:r>
              <a:rPr lang="de-DE" sz="2000" i="0" dirty="0" err="1"/>
              <a:t>business</a:t>
            </a:r>
            <a:r>
              <a:rPr lang="de-DE" sz="2000" i="0" dirty="0"/>
              <a:t> </a:t>
            </a:r>
            <a:r>
              <a:rPr lang="de-DE" sz="2000" i="0" dirty="0" err="1" smtClean="0"/>
              <a:t>services</a:t>
            </a:r>
            <a:endParaRPr lang="de-DE" sz="2000" i="0" dirty="0"/>
          </a:p>
          <a:p>
            <a:pPr>
              <a:buClr>
                <a:srgbClr val="0F5494"/>
              </a:buClr>
            </a:pPr>
            <a:r>
              <a:rPr lang="de-DE" sz="2000" i="0" dirty="0" err="1" smtClean="0"/>
              <a:t>Architectural</a:t>
            </a:r>
            <a:r>
              <a:rPr lang="de-DE" sz="2000" i="0" dirty="0"/>
              <a:t>, </a:t>
            </a:r>
            <a:r>
              <a:rPr lang="de-DE" sz="2000" i="0" dirty="0" err="1"/>
              <a:t>engineering</a:t>
            </a:r>
            <a:r>
              <a:rPr lang="de-DE" sz="2000" i="0" dirty="0"/>
              <a:t>; </a:t>
            </a:r>
            <a:r>
              <a:rPr lang="de-DE" sz="2000" i="0" dirty="0" err="1"/>
              <a:t>mining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waste</a:t>
            </a:r>
            <a:r>
              <a:rPr lang="de-DE" sz="2000" i="0" dirty="0"/>
              <a:t> </a:t>
            </a:r>
            <a:r>
              <a:rPr lang="de-DE" sz="2000" i="0" dirty="0" err="1"/>
              <a:t>treatment</a:t>
            </a:r>
            <a:r>
              <a:rPr lang="de-DE" sz="2000" i="0" dirty="0"/>
              <a:t>; </a:t>
            </a:r>
            <a:r>
              <a:rPr lang="de-DE" sz="2000" i="0" dirty="0" err="1" smtClean="0"/>
              <a:t>operating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leasing</a:t>
            </a:r>
            <a:r>
              <a:rPr lang="de-DE" sz="2000" i="0" dirty="0" smtClean="0"/>
              <a:t> </a:t>
            </a:r>
            <a:r>
              <a:rPr lang="de-DE" sz="2000" i="0" dirty="0"/>
              <a:t>(</a:t>
            </a:r>
            <a:r>
              <a:rPr lang="de-DE" sz="2000" i="0" dirty="0" err="1"/>
              <a:t>excl</a:t>
            </a:r>
            <a:r>
              <a:rPr lang="de-DE" sz="2000" i="0" dirty="0"/>
              <a:t>: </a:t>
            </a:r>
            <a:r>
              <a:rPr lang="de-DE" sz="2000" i="0" dirty="0" err="1"/>
              <a:t>transport</a:t>
            </a:r>
            <a:r>
              <a:rPr lang="de-DE" sz="2000" i="0" dirty="0"/>
              <a:t> </a:t>
            </a:r>
            <a:r>
              <a:rPr lang="de-DE" sz="2000" i="0" dirty="0" err="1"/>
              <a:t>equipment</a:t>
            </a:r>
            <a:r>
              <a:rPr lang="de-DE" sz="2000" i="0" dirty="0"/>
              <a:t> </a:t>
            </a:r>
            <a:r>
              <a:rPr lang="de-DE" sz="2000" i="0" dirty="0" err="1"/>
              <a:t>with</a:t>
            </a:r>
            <a:r>
              <a:rPr lang="de-DE" sz="2000" i="0" dirty="0"/>
              <a:t> </a:t>
            </a:r>
            <a:r>
              <a:rPr lang="de-DE" sz="2000" i="0" dirty="0" err="1"/>
              <a:t>crew</a:t>
            </a:r>
            <a:r>
              <a:rPr lang="de-DE" sz="2000" i="0" dirty="0"/>
              <a:t>); </a:t>
            </a:r>
            <a:r>
              <a:rPr lang="de-DE" sz="2000" i="0" dirty="0" err="1"/>
              <a:t>commissions</a:t>
            </a:r>
            <a:r>
              <a:rPr lang="de-DE" sz="2000" i="0" dirty="0"/>
              <a:t> </a:t>
            </a:r>
            <a:r>
              <a:rPr lang="de-DE" sz="2000" i="0" dirty="0" smtClean="0"/>
              <a:t>on </a:t>
            </a:r>
            <a:r>
              <a:rPr lang="de-DE" sz="2000" i="0" dirty="0" err="1" smtClean="0"/>
              <a:t>goods</a:t>
            </a:r>
            <a:r>
              <a:rPr lang="de-DE" sz="2000" i="0" dirty="0" smtClean="0"/>
              <a:t>/</a:t>
            </a:r>
            <a:r>
              <a:rPr lang="de-DE" sz="2000" i="0" dirty="0" err="1" smtClean="0"/>
              <a:t>services</a:t>
            </a:r>
            <a:r>
              <a:rPr lang="de-DE" sz="2000" i="0" dirty="0" smtClean="0"/>
              <a:t> </a:t>
            </a:r>
            <a:r>
              <a:rPr lang="de-DE" sz="2000" i="0" dirty="0" err="1"/>
              <a:t>transactions</a:t>
            </a:r>
            <a:r>
              <a:rPr lang="de-DE" sz="2000" i="0" dirty="0"/>
              <a:t> </a:t>
            </a:r>
            <a:r>
              <a:rPr lang="de-DE" sz="2000" i="0" dirty="0" err="1"/>
              <a:t>payable</a:t>
            </a:r>
            <a:r>
              <a:rPr lang="de-DE" sz="2000" i="0" dirty="0"/>
              <a:t> </a:t>
            </a:r>
            <a:r>
              <a:rPr lang="de-DE" sz="2000" i="0" dirty="0" err="1"/>
              <a:t>to</a:t>
            </a:r>
            <a:r>
              <a:rPr lang="de-DE" sz="2000" i="0" dirty="0"/>
              <a:t> </a:t>
            </a:r>
            <a:r>
              <a:rPr lang="de-DE" sz="2000" i="0" dirty="0" err="1"/>
              <a:t>merchants</a:t>
            </a:r>
            <a:r>
              <a:rPr lang="de-DE" sz="2000" i="0" dirty="0"/>
              <a:t>; </a:t>
            </a:r>
            <a:r>
              <a:rPr lang="de-DE" sz="2000" i="0" dirty="0" err="1"/>
              <a:t>placement</a:t>
            </a:r>
            <a:r>
              <a:rPr lang="de-DE" sz="2000" i="0" dirty="0"/>
              <a:t> </a:t>
            </a:r>
            <a:r>
              <a:rPr lang="de-DE" sz="2000" i="0" dirty="0" err="1" smtClean="0"/>
              <a:t>of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personnel</a:t>
            </a:r>
            <a:r>
              <a:rPr lang="de-DE" sz="2000" i="0" dirty="0"/>
              <a:t>, </a:t>
            </a:r>
            <a:r>
              <a:rPr lang="de-DE" sz="2000" i="0" dirty="0" err="1"/>
              <a:t>security</a:t>
            </a:r>
            <a:r>
              <a:rPr lang="de-DE" sz="2000" i="0" dirty="0"/>
              <a:t> &amp; </a:t>
            </a:r>
            <a:r>
              <a:rPr lang="de-DE" sz="2000" i="0" dirty="0" err="1"/>
              <a:t>cleaning</a:t>
            </a:r>
            <a:r>
              <a:rPr lang="de-DE" sz="2000" i="0" dirty="0"/>
              <a:t>, </a:t>
            </a:r>
            <a:r>
              <a:rPr lang="de-DE" sz="2000" i="0" dirty="0" err="1"/>
              <a:t>translation</a:t>
            </a:r>
            <a:r>
              <a:rPr lang="de-DE" sz="2000" i="0" dirty="0"/>
              <a:t>, real </a:t>
            </a:r>
            <a:r>
              <a:rPr lang="de-DE" sz="2000" i="0" dirty="0" err="1"/>
              <a:t>estate</a:t>
            </a:r>
            <a:r>
              <a:rPr lang="de-DE" sz="2000" i="0" dirty="0"/>
              <a:t> </a:t>
            </a:r>
            <a:r>
              <a:rPr lang="de-DE" sz="2000" i="0" dirty="0" err="1" smtClean="0"/>
              <a:t>services</a:t>
            </a:r>
            <a:r>
              <a:rPr lang="de-DE" sz="2000" i="0" dirty="0" smtClean="0"/>
              <a:t>.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470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Primary </a:t>
            </a:r>
            <a:r>
              <a:rPr lang="de-DE" dirty="0" err="1"/>
              <a:t>income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7643192" cy="3529013"/>
          </a:xfrm>
        </p:spPr>
        <p:txBody>
          <a:bodyPr/>
          <a:lstStyle/>
          <a:p>
            <a:pPr marL="0" indent="0">
              <a:buNone/>
            </a:pPr>
            <a:r>
              <a:rPr lang="de-DE" sz="2000" i="0" dirty="0" smtClean="0"/>
              <a:t>Income </a:t>
            </a:r>
            <a:r>
              <a:rPr lang="de-DE" sz="2000" i="0" dirty="0" err="1"/>
              <a:t>associated</a:t>
            </a:r>
            <a:r>
              <a:rPr lang="de-DE" sz="2000" i="0" dirty="0"/>
              <a:t> </a:t>
            </a:r>
            <a:r>
              <a:rPr lang="de-DE" sz="2000" i="0" dirty="0" err="1"/>
              <a:t>with</a:t>
            </a:r>
            <a:r>
              <a:rPr lang="de-DE" sz="2000" i="0" dirty="0"/>
              <a:t> </a:t>
            </a:r>
            <a:r>
              <a:rPr lang="de-DE" sz="2000" i="0" dirty="0" err="1" smtClean="0"/>
              <a:t>production</a:t>
            </a:r>
            <a:r>
              <a:rPr lang="de-DE" sz="2000" i="0" dirty="0" smtClean="0"/>
              <a:t>: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/>
              <a:t>• </a:t>
            </a:r>
            <a:r>
              <a:rPr lang="de-DE" sz="2000" i="0" dirty="0" err="1"/>
              <a:t>Compensation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 smtClean="0"/>
              <a:t>employees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/>
              <a:t>• </a:t>
            </a:r>
            <a:r>
              <a:rPr lang="de-DE" sz="2000" i="0" dirty="0" err="1"/>
              <a:t>Taxes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subsidies</a:t>
            </a:r>
            <a:r>
              <a:rPr lang="de-DE" sz="2000" i="0" dirty="0"/>
              <a:t> on </a:t>
            </a:r>
            <a:r>
              <a:rPr lang="de-DE" sz="2000" i="0" dirty="0" err="1"/>
              <a:t>products</a:t>
            </a:r>
            <a:r>
              <a:rPr lang="de-DE" sz="2000" i="0" dirty="0"/>
              <a:t> </a:t>
            </a:r>
            <a:r>
              <a:rPr lang="de-DE" sz="2000" i="0" dirty="0" err="1" smtClean="0"/>
              <a:t>and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production</a:t>
            </a:r>
            <a:r>
              <a:rPr lang="de-DE" sz="2000" i="0" dirty="0" smtClean="0"/>
              <a:t>.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 smtClean="0"/>
              <a:t>Property </a:t>
            </a:r>
            <a:r>
              <a:rPr lang="de-DE" sz="2000" i="0" dirty="0" err="1"/>
              <a:t>income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/>
              <a:t>• Investment </a:t>
            </a:r>
            <a:r>
              <a:rPr lang="de-DE" sz="2000" i="0" dirty="0" err="1"/>
              <a:t>income</a:t>
            </a:r>
            <a:r>
              <a:rPr lang="de-DE" sz="2000" i="0" dirty="0"/>
              <a:t> </a:t>
            </a:r>
            <a:r>
              <a:rPr lang="de-DE" sz="2000" i="0" dirty="0" smtClean="0"/>
              <a:t>= </a:t>
            </a:r>
            <a:r>
              <a:rPr lang="de-DE" sz="2000" i="0" dirty="0" err="1"/>
              <a:t>financial</a:t>
            </a:r>
            <a:r>
              <a:rPr lang="de-DE" sz="2000" i="0" dirty="0"/>
              <a:t> </a:t>
            </a:r>
            <a:r>
              <a:rPr lang="de-DE" sz="2000" i="0" dirty="0" err="1" smtClean="0"/>
              <a:t>assets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/>
              <a:t>• </a:t>
            </a:r>
            <a:r>
              <a:rPr lang="de-DE" sz="2000" i="0" dirty="0" err="1" smtClean="0"/>
              <a:t>Rent</a:t>
            </a:r>
            <a:r>
              <a:rPr lang="de-DE" sz="2000" i="0" dirty="0" smtClean="0"/>
              <a:t> = </a:t>
            </a:r>
            <a:r>
              <a:rPr lang="de-DE" sz="2000" i="0" dirty="0" err="1"/>
              <a:t>land</a:t>
            </a:r>
            <a:r>
              <a:rPr lang="de-DE" sz="2000" i="0" dirty="0"/>
              <a:t>, </a:t>
            </a:r>
            <a:r>
              <a:rPr lang="de-DE" sz="2000" i="0" dirty="0" err="1"/>
              <a:t>natural</a:t>
            </a:r>
            <a:r>
              <a:rPr lang="de-DE" sz="2000" i="0" dirty="0"/>
              <a:t> </a:t>
            </a:r>
            <a:r>
              <a:rPr lang="de-DE" sz="2000" i="0" dirty="0" err="1" smtClean="0"/>
              <a:t>resources</a:t>
            </a:r>
            <a:r>
              <a:rPr lang="de-DE" sz="2000" i="0" dirty="0" smtClean="0"/>
              <a:t>.</a:t>
            </a:r>
            <a:endParaRPr lang="de-DE" sz="20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231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Compensation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employees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79296" cy="3529013"/>
          </a:xfrm>
        </p:spPr>
        <p:txBody>
          <a:bodyPr/>
          <a:lstStyle/>
          <a:p>
            <a:pPr marL="0" indent="0">
              <a:buNone/>
            </a:pPr>
            <a:r>
              <a:rPr lang="de-DE" sz="2000" i="0" dirty="0" err="1" smtClean="0"/>
              <a:t>Requires</a:t>
            </a:r>
            <a:r>
              <a:rPr lang="de-DE" sz="2000" i="0" dirty="0" smtClean="0"/>
              <a:t> </a:t>
            </a:r>
            <a:r>
              <a:rPr lang="de-DE" sz="2000" i="0" dirty="0"/>
              <a:t>an </a:t>
            </a:r>
            <a:r>
              <a:rPr lang="de-DE" sz="2000" i="0" dirty="0" err="1"/>
              <a:t>employer-employee</a:t>
            </a:r>
            <a:r>
              <a:rPr lang="de-DE" sz="2000" i="0" dirty="0"/>
              <a:t> </a:t>
            </a:r>
            <a:r>
              <a:rPr lang="de-DE" sz="2000" i="0" dirty="0" err="1" smtClean="0"/>
              <a:t>relationship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between</a:t>
            </a:r>
            <a:r>
              <a:rPr lang="de-DE" sz="2000" i="0" dirty="0" smtClean="0"/>
              <a:t> </a:t>
            </a:r>
            <a:r>
              <a:rPr lang="de-DE" sz="2000" i="0" dirty="0"/>
              <a:t>a </a:t>
            </a:r>
            <a:r>
              <a:rPr lang="de-DE" sz="2000" i="0" dirty="0" smtClean="0"/>
              <a:t>resident </a:t>
            </a:r>
            <a:r>
              <a:rPr lang="de-DE" sz="2000" i="0" dirty="0" err="1"/>
              <a:t>and</a:t>
            </a:r>
            <a:r>
              <a:rPr lang="de-DE" sz="2000" i="0" dirty="0"/>
              <a:t> a </a:t>
            </a:r>
            <a:r>
              <a:rPr lang="de-DE" sz="2000" i="0" dirty="0" smtClean="0"/>
              <a:t>non-resident </a:t>
            </a:r>
            <a:r>
              <a:rPr lang="de-DE" sz="2000" i="0" dirty="0" err="1" smtClean="0"/>
              <a:t>and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includes</a:t>
            </a:r>
            <a:r>
              <a:rPr lang="de-DE" sz="2000" i="0" dirty="0"/>
              <a:t>: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i="0" dirty="0" err="1"/>
              <a:t>w</a:t>
            </a:r>
            <a:r>
              <a:rPr lang="de-DE" sz="2000" i="0" dirty="0" err="1" smtClean="0"/>
              <a:t>ages</a:t>
            </a:r>
            <a:r>
              <a:rPr lang="de-DE" sz="2000" i="0" dirty="0" smtClean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salaries</a:t>
            </a:r>
            <a:r>
              <a:rPr lang="de-DE" sz="2000" i="0" dirty="0"/>
              <a:t> in </a:t>
            </a:r>
            <a:r>
              <a:rPr lang="de-DE" sz="2000" i="0" dirty="0" smtClean="0"/>
              <a:t>cash;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i="0" dirty="0" err="1" smtClean="0"/>
              <a:t>wages</a:t>
            </a:r>
            <a:r>
              <a:rPr lang="de-DE" sz="2000" i="0" dirty="0" smtClean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/>
              <a:t>salaries</a:t>
            </a:r>
            <a:r>
              <a:rPr lang="de-DE" sz="2000" i="0" dirty="0"/>
              <a:t> in </a:t>
            </a:r>
            <a:r>
              <a:rPr lang="de-DE" sz="2000" i="0" dirty="0" err="1"/>
              <a:t>kind</a:t>
            </a:r>
            <a:r>
              <a:rPr lang="de-DE" sz="2000" i="0" dirty="0"/>
              <a:t> </a:t>
            </a:r>
            <a:r>
              <a:rPr lang="de-DE" sz="2000" dirty="0"/>
              <a:t>(</a:t>
            </a:r>
            <a:r>
              <a:rPr lang="de-DE" sz="2000" i="0" dirty="0" err="1"/>
              <a:t>meals</a:t>
            </a:r>
            <a:r>
              <a:rPr lang="de-DE" sz="2000" i="0" dirty="0"/>
              <a:t>, </a:t>
            </a:r>
            <a:r>
              <a:rPr lang="de-DE" sz="2000" i="0" dirty="0" err="1"/>
              <a:t>transport</a:t>
            </a:r>
            <a:r>
              <a:rPr lang="de-DE" sz="2000" i="0" dirty="0" smtClean="0"/>
              <a:t>, </a:t>
            </a:r>
            <a:r>
              <a:rPr lang="de-DE" sz="2000" i="0" dirty="0" err="1" smtClean="0"/>
              <a:t>holidays</a:t>
            </a:r>
            <a:r>
              <a:rPr lang="de-DE" sz="2000" i="0" dirty="0" smtClean="0"/>
              <a:t>/</a:t>
            </a:r>
            <a:r>
              <a:rPr lang="de-DE" sz="2000" i="0" dirty="0" err="1" smtClean="0"/>
              <a:t>sport</a:t>
            </a:r>
            <a:r>
              <a:rPr lang="de-DE" sz="2000" i="0" dirty="0" smtClean="0"/>
              <a:t> </a:t>
            </a:r>
            <a:r>
              <a:rPr lang="de-DE" sz="2000" i="0" dirty="0" err="1"/>
              <a:t>facilities</a:t>
            </a:r>
            <a:r>
              <a:rPr lang="de-DE" sz="2000" i="0" dirty="0"/>
              <a:t>, </a:t>
            </a:r>
            <a:r>
              <a:rPr lang="de-DE" sz="2000" i="0" dirty="0" err="1"/>
              <a:t>loans</a:t>
            </a:r>
            <a:r>
              <a:rPr lang="de-DE" sz="2000" i="0" dirty="0"/>
              <a:t> at </a:t>
            </a:r>
            <a:r>
              <a:rPr lang="de-DE" sz="2000" i="0" dirty="0" err="1"/>
              <a:t>reduced</a:t>
            </a:r>
            <a:r>
              <a:rPr lang="de-DE" sz="2000" i="0" dirty="0"/>
              <a:t> </a:t>
            </a:r>
            <a:r>
              <a:rPr lang="de-DE" sz="2000" i="0" dirty="0" err="1"/>
              <a:t>interest</a:t>
            </a:r>
            <a:r>
              <a:rPr lang="de-DE" sz="2000" i="0" dirty="0"/>
              <a:t>, </a:t>
            </a:r>
            <a:r>
              <a:rPr lang="de-DE" sz="2000" i="0" dirty="0" smtClean="0"/>
              <a:t>etc.);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de-DE" sz="2000" i="0" dirty="0" err="1" smtClean="0"/>
              <a:t>employers</a:t>
            </a:r>
            <a:r>
              <a:rPr lang="de-DE" sz="2000" i="0" dirty="0"/>
              <a:t>’ </a:t>
            </a:r>
            <a:r>
              <a:rPr lang="de-DE" sz="2000" i="0" dirty="0" err="1"/>
              <a:t>social</a:t>
            </a:r>
            <a:r>
              <a:rPr lang="de-DE" sz="2000" i="0" dirty="0"/>
              <a:t> </a:t>
            </a:r>
            <a:r>
              <a:rPr lang="de-DE" sz="2000" i="0" dirty="0" err="1" smtClean="0"/>
              <a:t>contributions</a:t>
            </a:r>
            <a:r>
              <a:rPr lang="de-DE" sz="2000" i="0" dirty="0" smtClean="0"/>
              <a:t>.</a:t>
            </a:r>
            <a:endParaRPr lang="de-DE" sz="20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73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Compensation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 smtClean="0"/>
              <a:t>employees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i="0" dirty="0" err="1" smtClean="0"/>
              <a:t>Examples</a:t>
            </a:r>
            <a:r>
              <a:rPr lang="de-DE" sz="2000" b="1" i="0" dirty="0" smtClean="0"/>
              <a:t>:</a:t>
            </a:r>
            <a:endParaRPr lang="de-DE" sz="2000" b="1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cross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border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workers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seasonal</a:t>
            </a:r>
            <a:r>
              <a:rPr lang="de-DE" sz="2000" i="0" dirty="0" smtClean="0"/>
              <a:t>/</a:t>
            </a:r>
            <a:r>
              <a:rPr lang="de-DE" sz="2000" i="0" dirty="0" err="1" smtClean="0"/>
              <a:t>short</a:t>
            </a:r>
            <a:r>
              <a:rPr lang="de-DE" sz="2000" i="0" dirty="0" smtClean="0"/>
              <a:t> </a:t>
            </a:r>
            <a:r>
              <a:rPr lang="de-DE" sz="2000" i="0" dirty="0" err="1"/>
              <a:t>term</a:t>
            </a:r>
            <a:r>
              <a:rPr lang="de-DE" sz="2000" i="0" dirty="0"/>
              <a:t> </a:t>
            </a:r>
            <a:r>
              <a:rPr lang="de-DE" sz="2000" i="0" dirty="0" err="1" smtClean="0"/>
              <a:t>workers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Nonresident</a:t>
            </a:r>
            <a:r>
              <a:rPr lang="de-DE" sz="2000" i="0" dirty="0" smtClean="0"/>
              <a:t> </a:t>
            </a:r>
            <a:r>
              <a:rPr lang="de-DE" sz="2000" i="0" dirty="0" err="1"/>
              <a:t>domestic</a:t>
            </a:r>
            <a:r>
              <a:rPr lang="de-DE" sz="2000" i="0" dirty="0"/>
              <a:t> </a:t>
            </a:r>
            <a:r>
              <a:rPr lang="de-DE" sz="2000" i="0" dirty="0" err="1"/>
              <a:t>helpers</a:t>
            </a:r>
            <a:r>
              <a:rPr lang="de-DE" sz="2000" i="0" dirty="0"/>
              <a:t> (&lt;1 </a:t>
            </a:r>
            <a:r>
              <a:rPr lang="de-DE" sz="2000" i="0" dirty="0" err="1" smtClean="0"/>
              <a:t>year</a:t>
            </a:r>
            <a:r>
              <a:rPr lang="de-DE" sz="2000" i="0" dirty="0" smtClean="0"/>
              <a:t>)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local</a:t>
            </a:r>
            <a:r>
              <a:rPr lang="de-DE" sz="2000" i="0" dirty="0" smtClean="0"/>
              <a:t> </a:t>
            </a:r>
            <a:r>
              <a:rPr lang="de-DE" sz="2000" i="0" dirty="0" err="1"/>
              <a:t>staff</a:t>
            </a:r>
            <a:r>
              <a:rPr lang="de-DE" sz="2000" i="0" dirty="0"/>
              <a:t> in </a:t>
            </a:r>
            <a:r>
              <a:rPr lang="de-DE" sz="2000" i="0" dirty="0" err="1"/>
              <a:t>embassies</a:t>
            </a:r>
            <a:r>
              <a:rPr lang="de-DE" sz="2000" i="0" dirty="0"/>
              <a:t>/</a:t>
            </a:r>
            <a:r>
              <a:rPr lang="de-DE" sz="2000" i="0" dirty="0" err="1"/>
              <a:t>military</a:t>
            </a:r>
            <a:r>
              <a:rPr lang="de-DE" sz="2000" i="0" dirty="0"/>
              <a:t> </a:t>
            </a:r>
            <a:r>
              <a:rPr lang="de-DE" sz="2000" i="0" dirty="0" err="1" smtClean="0"/>
              <a:t>bases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staff</a:t>
            </a:r>
            <a:r>
              <a:rPr lang="de-DE" sz="2000" i="0" dirty="0" smtClean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international </a:t>
            </a:r>
            <a:r>
              <a:rPr lang="de-DE" sz="2000" i="0" dirty="0" err="1"/>
              <a:t>organisations</a:t>
            </a:r>
            <a:endParaRPr lang="de-DE" sz="2000" i="0" dirty="0"/>
          </a:p>
          <a:p>
            <a:pPr marL="0" indent="0">
              <a:buNone/>
            </a:pPr>
            <a:r>
              <a:rPr lang="de-DE" sz="2000" b="1" i="0" dirty="0" err="1" smtClean="0"/>
              <a:t>Remark</a:t>
            </a:r>
            <a:r>
              <a:rPr lang="de-DE" sz="2000" b="1" i="0" dirty="0" smtClean="0"/>
              <a:t>: </a:t>
            </a:r>
            <a:r>
              <a:rPr lang="de-DE" sz="2000" i="0" dirty="0" err="1" smtClean="0"/>
              <a:t>Compensation</a:t>
            </a:r>
            <a:r>
              <a:rPr lang="de-DE" sz="2000" i="0" dirty="0" smtClean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employees</a:t>
            </a:r>
            <a:r>
              <a:rPr lang="de-DE" sz="2000" i="0" dirty="0"/>
              <a:t> ≠ </a:t>
            </a:r>
            <a:r>
              <a:rPr lang="de-DE" sz="2000" i="0" dirty="0" err="1"/>
              <a:t>workers</a:t>
            </a:r>
            <a:r>
              <a:rPr lang="de-DE" sz="2000" i="0" dirty="0"/>
              <a:t>’ </a:t>
            </a:r>
            <a:r>
              <a:rPr lang="de-DE" sz="2000" i="0" dirty="0" err="1"/>
              <a:t>remittances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714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Secondary</a:t>
            </a:r>
            <a:r>
              <a:rPr lang="de-DE" dirty="0"/>
              <a:t> </a:t>
            </a:r>
            <a:r>
              <a:rPr lang="de-DE" dirty="0" err="1"/>
              <a:t>income</a:t>
            </a:r>
            <a:r>
              <a:rPr lang="de-DE" dirty="0"/>
              <a:t> </a:t>
            </a:r>
            <a:r>
              <a:rPr lang="de-DE" dirty="0" err="1" smtClean="0"/>
              <a:t>account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2492275"/>
            <a:ext cx="8507288" cy="352901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Resembles BPM5 current transfers items.</a:t>
            </a:r>
            <a:endParaRPr lang="en-US" sz="2000" b="1" i="0" dirty="0" smtClean="0"/>
          </a:p>
          <a:p>
            <a:pPr marL="0" indent="0">
              <a:buNone/>
            </a:pPr>
            <a:r>
              <a:rPr lang="en-US" sz="2000" b="1" i="0" dirty="0" smtClean="0"/>
              <a:t>Each transaction is either exchange or transfer</a:t>
            </a:r>
          </a:p>
          <a:p>
            <a:pPr marL="0" indent="0">
              <a:buNone/>
            </a:pPr>
            <a:r>
              <a:rPr lang="en-US" sz="2000" i="0" dirty="0" smtClean="0"/>
              <a:t>Exchange: the provision of economic value against receiving economic value. When economic value (say goods) is provided without anything in return, the counterpart entry is a </a:t>
            </a:r>
            <a:r>
              <a:rPr lang="en-US" sz="2000" b="1" i="0" dirty="0" smtClean="0"/>
              <a:t>transfer</a:t>
            </a:r>
            <a:r>
              <a:rPr lang="en-US" sz="2000" i="0" dirty="0" smtClean="0"/>
              <a:t>.</a:t>
            </a:r>
          </a:p>
          <a:p>
            <a:pPr marL="0" indent="0">
              <a:buNone/>
            </a:pPr>
            <a:r>
              <a:rPr lang="en-US" sz="2000" b="1" i="0" dirty="0" smtClean="0"/>
              <a:t>A transfer </a:t>
            </a:r>
            <a:r>
              <a:rPr lang="en-US" sz="2000" i="0" dirty="0" smtClean="0"/>
              <a:t>is an entry that offsets the provision of an</a:t>
            </a:r>
          </a:p>
          <a:p>
            <a:pPr marL="0" indent="0">
              <a:buNone/>
            </a:pPr>
            <a:r>
              <a:rPr lang="en-US" sz="2000" i="0" dirty="0" smtClean="0"/>
              <a:t>economic value (good, service, financial asset, or other</a:t>
            </a:r>
          </a:p>
          <a:p>
            <a:pPr marL="0" indent="0">
              <a:buNone/>
            </a:pPr>
            <a:r>
              <a:rPr lang="en-US" sz="2000" i="0" dirty="0" err="1" smtClean="0"/>
              <a:t>nonproduced</a:t>
            </a:r>
            <a:r>
              <a:rPr lang="en-US" sz="2000" i="0" dirty="0" smtClean="0"/>
              <a:t> asset) without a counterpart return of an item</a:t>
            </a:r>
          </a:p>
          <a:p>
            <a:pPr marL="0" indent="0">
              <a:buNone/>
            </a:pPr>
            <a:r>
              <a:rPr lang="en-US" sz="2000" i="0" dirty="0" smtClean="0"/>
              <a:t>of economic value.</a:t>
            </a:r>
          </a:p>
          <a:p>
            <a:pPr marL="0" indent="0">
              <a:buNone/>
            </a:pPr>
            <a:r>
              <a:rPr lang="en-US" sz="2000" b="1" i="0" dirty="0" smtClean="0"/>
              <a:t>A transfer can be current or capital.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906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vs capital transfers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916832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en-US" sz="2000" i="0" dirty="0" smtClean="0"/>
              <a:t>Current transfers consist of all transfers that are not capital transfers</a:t>
            </a:r>
          </a:p>
          <a:p>
            <a:pPr marL="0" indent="0">
              <a:buNone/>
            </a:pPr>
            <a:r>
              <a:rPr lang="en-US" sz="2000" i="0" dirty="0" smtClean="0"/>
              <a:t>Capital transfers are transfers in which: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the ownership of an asset (other than cash or inventories, i.e. fixed assets, valuables, or </a:t>
            </a:r>
            <a:r>
              <a:rPr lang="en-US" sz="2000" i="0" dirty="0" err="1" smtClean="0"/>
              <a:t>nonproduced</a:t>
            </a:r>
            <a:r>
              <a:rPr lang="en-US" sz="2000" i="0" dirty="0" smtClean="0"/>
              <a:t> assets) is transferred; or which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obliges one or both parties to acquire or dispose of an asset (other than cash or inventories, i.e. investment grant); or where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a liability is forgiven by the creditor.</a:t>
            </a:r>
          </a:p>
          <a:p>
            <a:pPr marL="0" indent="0">
              <a:buNone/>
            </a:pPr>
            <a:r>
              <a:rPr lang="en-US" sz="2000" i="0" dirty="0" smtClean="0"/>
              <a:t>A capital transfer results in a commensurate change in the stocks of assets of one or both parties to the </a:t>
            </a:r>
            <a:r>
              <a:rPr lang="en-US" sz="2000" i="0" dirty="0"/>
              <a:t>t</a:t>
            </a:r>
            <a:r>
              <a:rPr lang="en-US" sz="2000" i="0" dirty="0" smtClean="0"/>
              <a:t>ransaction without affecting the saving of either party.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373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Capital </a:t>
            </a:r>
            <a:r>
              <a:rPr lang="de-DE" dirty="0" err="1"/>
              <a:t>account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b="1" i="0" dirty="0" err="1"/>
              <a:t>Acquisition</a:t>
            </a:r>
            <a:r>
              <a:rPr lang="de-DE" sz="2000" b="1" i="0" dirty="0"/>
              <a:t> </a:t>
            </a:r>
            <a:r>
              <a:rPr lang="de-DE" sz="2000" b="1" i="0" dirty="0" err="1"/>
              <a:t>of</a:t>
            </a:r>
            <a:r>
              <a:rPr lang="de-DE" sz="2000" b="1" i="0" dirty="0"/>
              <a:t> non-</a:t>
            </a:r>
            <a:r>
              <a:rPr lang="de-DE" sz="2000" b="1" i="0" dirty="0" err="1"/>
              <a:t>produced</a:t>
            </a:r>
            <a:r>
              <a:rPr lang="de-DE" sz="2000" b="1" i="0" dirty="0"/>
              <a:t>, non-</a:t>
            </a:r>
            <a:r>
              <a:rPr lang="de-DE" sz="2000" b="1" i="0" dirty="0" err="1" smtClean="0"/>
              <a:t>financial</a:t>
            </a:r>
            <a:r>
              <a:rPr lang="de-DE" sz="2000" b="1" i="0" dirty="0" smtClean="0"/>
              <a:t> </a:t>
            </a:r>
            <a:r>
              <a:rPr lang="de-DE" sz="2000" b="1" i="0" dirty="0" err="1" smtClean="0"/>
              <a:t>assets</a:t>
            </a:r>
            <a:endParaRPr lang="de-DE" sz="2000" b="1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smtClean="0"/>
              <a:t>Natural </a:t>
            </a:r>
            <a:r>
              <a:rPr lang="de-DE" sz="2000" i="0" dirty="0" err="1" smtClean="0"/>
              <a:t>resources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Contracts</a:t>
            </a:r>
            <a:r>
              <a:rPr lang="de-DE" sz="2000" i="0" dirty="0"/>
              <a:t>, </a:t>
            </a:r>
            <a:r>
              <a:rPr lang="de-DE" sz="2000" i="0" dirty="0" err="1"/>
              <a:t>leases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 smtClean="0"/>
              <a:t>licenses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smtClean="0"/>
              <a:t>Marketing </a:t>
            </a:r>
            <a:r>
              <a:rPr lang="de-DE" sz="2000" i="0" dirty="0" err="1"/>
              <a:t>assets</a:t>
            </a:r>
            <a:r>
              <a:rPr lang="de-DE" sz="2000" i="0" dirty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</a:t>
            </a:r>
            <a:r>
              <a:rPr lang="de-DE" sz="2000" i="0" dirty="0" err="1" smtClean="0"/>
              <a:t>goodwill</a:t>
            </a:r>
            <a:r>
              <a:rPr lang="de-DE" sz="2000" i="0" dirty="0" smtClean="0"/>
              <a:t>.</a:t>
            </a:r>
            <a:endParaRPr lang="de-DE" sz="2000" i="0" dirty="0"/>
          </a:p>
          <a:p>
            <a:pPr marL="0" indent="0">
              <a:buClr>
                <a:srgbClr val="0F5494"/>
              </a:buClr>
              <a:buNone/>
            </a:pPr>
            <a:r>
              <a:rPr lang="de-DE" sz="2000" b="1" i="0" dirty="0" smtClean="0"/>
              <a:t>Capital </a:t>
            </a:r>
            <a:r>
              <a:rPr lang="de-DE" sz="2000" b="1" i="0" dirty="0" err="1"/>
              <a:t>transfers</a:t>
            </a:r>
            <a:endParaRPr lang="de-DE" sz="2000" b="1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Debt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forgiveness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Nonlife</a:t>
            </a:r>
            <a:r>
              <a:rPr lang="de-DE" sz="2000" i="0" dirty="0" smtClean="0"/>
              <a:t> </a:t>
            </a:r>
            <a:r>
              <a:rPr lang="de-DE" sz="2000" i="0" dirty="0" err="1"/>
              <a:t>insurance</a:t>
            </a:r>
            <a:r>
              <a:rPr lang="de-DE" sz="2000" i="0" dirty="0"/>
              <a:t> </a:t>
            </a:r>
            <a:r>
              <a:rPr lang="de-DE" sz="2000" i="0" dirty="0" err="1" smtClean="0"/>
              <a:t>claims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smtClean="0"/>
              <a:t>Investment </a:t>
            </a:r>
            <a:r>
              <a:rPr lang="de-DE" sz="2000" i="0" dirty="0" err="1" smtClean="0"/>
              <a:t>grants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smtClean="0"/>
              <a:t>BPM6 </a:t>
            </a:r>
            <a:r>
              <a:rPr lang="de-DE" sz="2000" i="0" dirty="0" err="1"/>
              <a:t>Excludes</a:t>
            </a:r>
            <a:r>
              <a:rPr lang="de-DE" sz="2000" i="0" dirty="0"/>
              <a:t> </a:t>
            </a:r>
            <a:r>
              <a:rPr lang="de-DE" sz="2000" i="0" dirty="0" err="1"/>
              <a:t>migrant</a:t>
            </a:r>
            <a:r>
              <a:rPr lang="de-DE" sz="2000" i="0" dirty="0"/>
              <a:t> </a:t>
            </a:r>
            <a:r>
              <a:rPr lang="de-DE" sz="2000" i="0" dirty="0" err="1"/>
              <a:t>effects</a:t>
            </a:r>
            <a:r>
              <a:rPr lang="de-DE" sz="2000" i="0" dirty="0"/>
              <a:t> (</a:t>
            </a:r>
            <a:r>
              <a:rPr lang="de-DE" sz="2000" i="0" dirty="0" err="1"/>
              <a:t>other</a:t>
            </a:r>
            <a:r>
              <a:rPr lang="de-DE" sz="2000" i="0" dirty="0"/>
              <a:t> </a:t>
            </a:r>
            <a:r>
              <a:rPr lang="de-DE" sz="2000" i="0" dirty="0" err="1"/>
              <a:t>changes</a:t>
            </a:r>
            <a:r>
              <a:rPr lang="de-DE" sz="2000" i="0" dirty="0"/>
              <a:t> in</a:t>
            </a:r>
          </a:p>
          <a:p>
            <a:r>
              <a:rPr lang="de-DE" sz="2000" i="0" dirty="0" err="1"/>
              <a:t>volume</a:t>
            </a:r>
            <a:r>
              <a:rPr lang="de-DE" sz="2000" i="0" dirty="0"/>
              <a:t>), </a:t>
            </a:r>
            <a:r>
              <a:rPr lang="de-DE" sz="2000" i="0" dirty="0" err="1"/>
              <a:t>sale</a:t>
            </a:r>
            <a:r>
              <a:rPr lang="de-DE" sz="2000" i="0" dirty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patents</a:t>
            </a:r>
            <a:r>
              <a:rPr lang="de-DE" sz="2000" i="0" dirty="0"/>
              <a:t> (R&amp;D </a:t>
            </a:r>
            <a:r>
              <a:rPr lang="de-DE" sz="2000" i="0" dirty="0" err="1"/>
              <a:t>service</a:t>
            </a:r>
            <a:r>
              <a:rPr lang="de-DE" sz="2000" i="0" dirty="0" smtClean="0"/>
              <a:t>).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646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3953856"/>
              </p:ext>
            </p:extLst>
          </p:nvPr>
        </p:nvGraphicFramePr>
        <p:xfrm>
          <a:off x="1691680" y="-407481"/>
          <a:ext cx="5760640" cy="8149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" name="Acrobat Document" r:id="rId3" imgW="5667119" imgH="8019810" progId="AcroExch.Document.7">
                  <p:embed/>
                </p:oleObj>
              </mc:Choice>
              <mc:Fallback>
                <p:oleObj name="Acrobat Document" r:id="rId3" imgW="5667119" imgH="801981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1680" y="-407481"/>
                        <a:ext cx="5760640" cy="8149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20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24544" y="1339850"/>
            <a:ext cx="9793088" cy="936625"/>
          </a:xfrm>
        </p:spPr>
        <p:txBody>
          <a:bodyPr/>
          <a:lstStyle/>
          <a:p>
            <a:r>
              <a:rPr lang="de-DE" dirty="0"/>
              <a:t>Non-</a:t>
            </a:r>
            <a:r>
              <a:rPr lang="de-DE" dirty="0" err="1"/>
              <a:t>produced</a:t>
            </a:r>
            <a:r>
              <a:rPr lang="de-DE" dirty="0"/>
              <a:t> </a:t>
            </a:r>
            <a:r>
              <a:rPr lang="de-DE" dirty="0" err="1"/>
              <a:t>assets</a:t>
            </a:r>
            <a:r>
              <a:rPr lang="de-DE" dirty="0"/>
              <a:t>: </a:t>
            </a:r>
            <a:r>
              <a:rPr lang="de-DE" dirty="0" smtClean="0"/>
              <a:t>Natural </a:t>
            </a:r>
            <a:r>
              <a:rPr lang="de-DE" dirty="0" err="1" smtClean="0"/>
              <a:t>resources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2492375"/>
            <a:ext cx="8856984" cy="3529013"/>
          </a:xfrm>
        </p:spPr>
        <p:txBody>
          <a:bodyPr/>
          <a:lstStyle/>
          <a:p>
            <a:pPr marL="0" indent="0">
              <a:buClr>
                <a:srgbClr val="0F5494"/>
              </a:buClr>
              <a:buNone/>
            </a:pPr>
            <a:r>
              <a:rPr lang="de-DE" sz="2000" i="0" dirty="0" err="1" smtClean="0"/>
              <a:t>Included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are</a:t>
            </a:r>
            <a:r>
              <a:rPr lang="de-DE" sz="2000" i="0" dirty="0" smtClean="0"/>
              <a:t>: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land</a:t>
            </a:r>
            <a:r>
              <a:rPr lang="de-DE" sz="2000" i="0" dirty="0" smtClean="0"/>
              <a:t> </a:t>
            </a:r>
            <a:r>
              <a:rPr lang="de-DE" sz="2000" i="0" dirty="0" err="1"/>
              <a:t>if</a:t>
            </a:r>
            <a:r>
              <a:rPr lang="de-DE" sz="2000" i="0" dirty="0"/>
              <a:t> not </a:t>
            </a:r>
            <a:r>
              <a:rPr lang="de-DE" sz="2000" i="0" dirty="0" err="1"/>
              <a:t>included</a:t>
            </a:r>
            <a:r>
              <a:rPr lang="de-DE" sz="2000" i="0" dirty="0"/>
              <a:t> in FDI (</a:t>
            </a:r>
            <a:r>
              <a:rPr lang="de-DE" sz="2000" i="0" dirty="0" err="1"/>
              <a:t>enclaves</a:t>
            </a:r>
            <a:r>
              <a:rPr lang="de-DE" sz="2000" i="0" dirty="0"/>
              <a:t> </a:t>
            </a:r>
            <a:r>
              <a:rPr lang="de-DE" sz="2000" i="0" dirty="0" err="1" smtClean="0"/>
              <a:t>for</a:t>
            </a:r>
            <a:r>
              <a:rPr lang="de-DE" sz="2000" i="0" dirty="0"/>
              <a:t> </a:t>
            </a:r>
            <a:r>
              <a:rPr lang="de-DE" sz="2000" i="0" dirty="0" err="1" smtClean="0"/>
              <a:t>embassies</a:t>
            </a:r>
            <a:r>
              <a:rPr lang="de-DE" sz="2000" i="0" dirty="0" smtClean="0"/>
              <a:t> </a:t>
            </a:r>
            <a:r>
              <a:rPr lang="de-DE" sz="2000" i="0" dirty="0" err="1"/>
              <a:t>and</a:t>
            </a:r>
            <a:r>
              <a:rPr lang="de-DE" sz="2000" i="0" dirty="0"/>
              <a:t> international </a:t>
            </a:r>
            <a:r>
              <a:rPr lang="de-DE" sz="2000" i="0" dirty="0" err="1"/>
              <a:t>organisations</a:t>
            </a:r>
            <a:r>
              <a:rPr lang="de-DE" sz="2000" i="0" dirty="0" smtClean="0"/>
              <a:t>);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mineral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rights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forestry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rights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water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fishing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rights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air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space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electromagnetic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spectrum</a:t>
            </a:r>
            <a:r>
              <a:rPr lang="de-DE" sz="2000" i="0" dirty="0" smtClean="0"/>
              <a:t>.</a:t>
            </a:r>
            <a:endParaRPr lang="de-DE" sz="20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633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80528" y="1339850"/>
            <a:ext cx="9217024" cy="936625"/>
          </a:xfrm>
        </p:spPr>
        <p:txBody>
          <a:bodyPr/>
          <a:lstStyle/>
          <a:p>
            <a:r>
              <a:rPr lang="en-US" dirty="0" smtClean="0"/>
              <a:t>Non-produced assets: Contracts, leases and licenses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2492375"/>
            <a:ext cx="8579296" cy="3529013"/>
          </a:xfrm>
        </p:spPr>
        <p:txBody>
          <a:bodyPr/>
          <a:lstStyle/>
          <a:p>
            <a:pPr marL="0" indent="0">
              <a:buNone/>
            </a:pPr>
            <a:r>
              <a:rPr lang="en-US" sz="2000" i="0" dirty="0" smtClean="0"/>
              <a:t>Includes contracts/leases/licenses recognized as economic (intangible) assets (e.g. transfer fees for a football player, entitlements to purchase goods on exclusive basis, emission permits that are tradable etc.)</a:t>
            </a:r>
          </a:p>
          <a:p>
            <a:pPr marL="0" indent="0">
              <a:buNone/>
            </a:pPr>
            <a:r>
              <a:rPr lang="en-US" sz="2000" i="0" dirty="0" smtClean="0"/>
              <a:t>Intangible assets are not created in a production process; excluded are for instance:</a:t>
            </a:r>
          </a:p>
          <a:p>
            <a:pPr marL="0" indent="0">
              <a:buNone/>
            </a:pPr>
            <a:r>
              <a:rPr lang="en-US" sz="2000" i="0" dirty="0" smtClean="0"/>
              <a:t>Transfer of ownership or use of intellectual products (software rights, copyrights, patents) </a:t>
            </a:r>
            <a:r>
              <a:rPr lang="en-US" sz="2000" dirty="0" smtClean="0"/>
              <a:t>if outright sale </a:t>
            </a:r>
            <a:r>
              <a:rPr lang="en-US" sz="2000" i="0" dirty="0" smtClean="0"/>
              <a:t>recorded in R&amp;D services, </a:t>
            </a:r>
            <a:r>
              <a:rPr lang="en-US" sz="2000" dirty="0" smtClean="0"/>
              <a:t>if temporary use </a:t>
            </a:r>
            <a:r>
              <a:rPr lang="en-US" sz="2000" i="0" dirty="0" smtClean="0"/>
              <a:t>Service Charges for use of intellectual property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77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</a:t>
            </a:r>
            <a:r>
              <a:rPr lang="de-DE" dirty="0" err="1"/>
              <a:t>produced</a:t>
            </a:r>
            <a:r>
              <a:rPr lang="de-DE" dirty="0"/>
              <a:t> </a:t>
            </a:r>
            <a:r>
              <a:rPr lang="de-DE" dirty="0" err="1"/>
              <a:t>assets</a:t>
            </a:r>
            <a:r>
              <a:rPr lang="de-DE" dirty="0"/>
              <a:t>: Marketing</a:t>
            </a:r>
            <a:br>
              <a:rPr lang="de-DE" dirty="0"/>
            </a:br>
            <a:r>
              <a:rPr lang="de-DE" dirty="0" err="1"/>
              <a:t>assets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Acquisitions</a:t>
            </a:r>
            <a:r>
              <a:rPr lang="de-DE" sz="2000" i="0" dirty="0" smtClean="0"/>
              <a:t>/</a:t>
            </a:r>
            <a:r>
              <a:rPr lang="de-DE" sz="2000" i="0" dirty="0" err="1" smtClean="0"/>
              <a:t>sales</a:t>
            </a:r>
            <a:r>
              <a:rPr lang="de-DE" sz="2000" i="0" dirty="0" smtClean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</a:t>
            </a:r>
            <a:r>
              <a:rPr lang="de-DE" sz="2000" i="0" dirty="0" err="1"/>
              <a:t>brand</a:t>
            </a:r>
            <a:r>
              <a:rPr lang="de-DE" sz="2000" i="0" dirty="0"/>
              <a:t> </a:t>
            </a:r>
            <a:r>
              <a:rPr lang="de-DE" sz="2000" i="0" dirty="0" err="1"/>
              <a:t>names</a:t>
            </a:r>
            <a:r>
              <a:rPr lang="de-DE" sz="2000" i="0" dirty="0"/>
              <a:t>, </a:t>
            </a:r>
            <a:r>
              <a:rPr lang="de-DE" sz="2000" i="0" dirty="0" err="1"/>
              <a:t>mastheads</a:t>
            </a:r>
            <a:r>
              <a:rPr lang="de-DE" sz="2000" i="0" dirty="0" smtClean="0"/>
              <a:t>, </a:t>
            </a:r>
            <a:r>
              <a:rPr lang="de-DE" sz="2000" i="0" dirty="0" err="1" smtClean="0"/>
              <a:t>trademarks</a:t>
            </a:r>
            <a:r>
              <a:rPr lang="de-DE" sz="2000" i="0" dirty="0"/>
              <a:t>, </a:t>
            </a:r>
            <a:r>
              <a:rPr lang="de-DE" sz="2000" i="0" dirty="0" err="1"/>
              <a:t>logos</a:t>
            </a:r>
            <a:r>
              <a:rPr lang="de-DE" sz="2000" i="0" dirty="0"/>
              <a:t>, </a:t>
            </a:r>
            <a:r>
              <a:rPr lang="de-DE" sz="2000" i="0" dirty="0" err="1"/>
              <a:t>domain</a:t>
            </a:r>
            <a:r>
              <a:rPr lang="de-DE" sz="2000" i="0" dirty="0"/>
              <a:t> </a:t>
            </a:r>
            <a:r>
              <a:rPr lang="de-DE" sz="2000" i="0" dirty="0" err="1" smtClean="0"/>
              <a:t>names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de-DE" sz="2000" i="0" dirty="0" err="1" smtClean="0"/>
              <a:t>Only</a:t>
            </a:r>
            <a:r>
              <a:rPr lang="de-DE" sz="2000" i="0" dirty="0" smtClean="0"/>
              <a:t> </a:t>
            </a:r>
            <a:r>
              <a:rPr lang="de-DE" sz="2000" i="0" dirty="0" err="1"/>
              <a:t>when</a:t>
            </a:r>
            <a:r>
              <a:rPr lang="de-DE" sz="2000" i="0" dirty="0"/>
              <a:t> </a:t>
            </a:r>
            <a:r>
              <a:rPr lang="de-DE" sz="2000" i="0" dirty="0" err="1"/>
              <a:t>sold</a:t>
            </a:r>
            <a:r>
              <a:rPr lang="de-DE" sz="2000" i="0" dirty="0"/>
              <a:t> </a:t>
            </a:r>
            <a:r>
              <a:rPr lang="de-DE" sz="2000" i="0" dirty="0" err="1"/>
              <a:t>separately</a:t>
            </a:r>
            <a:r>
              <a:rPr lang="de-DE" sz="2000" i="0" dirty="0"/>
              <a:t> </a:t>
            </a:r>
            <a:r>
              <a:rPr lang="de-DE" sz="2000" i="0" dirty="0" err="1"/>
              <a:t>from</a:t>
            </a:r>
            <a:r>
              <a:rPr lang="de-DE" sz="2000" i="0" dirty="0"/>
              <a:t> </a:t>
            </a:r>
            <a:r>
              <a:rPr lang="de-DE" sz="2000" i="0" dirty="0" err="1"/>
              <a:t>the</a:t>
            </a:r>
            <a:r>
              <a:rPr lang="de-DE" sz="2000" i="0" dirty="0"/>
              <a:t> </a:t>
            </a:r>
            <a:r>
              <a:rPr lang="de-DE" sz="2000" i="0" dirty="0" err="1"/>
              <a:t>entity</a:t>
            </a:r>
            <a:r>
              <a:rPr lang="de-DE" sz="2000" i="0" dirty="0"/>
              <a:t> </a:t>
            </a:r>
            <a:r>
              <a:rPr lang="de-DE" sz="2000" i="0" dirty="0" err="1" smtClean="0"/>
              <a:t>that</a:t>
            </a:r>
            <a:r>
              <a:rPr lang="de-DE" sz="2000" i="0" dirty="0"/>
              <a:t> </a:t>
            </a:r>
            <a:r>
              <a:rPr lang="de-DE" sz="2000" i="0" dirty="0" err="1" smtClean="0"/>
              <a:t>owns</a:t>
            </a:r>
            <a:r>
              <a:rPr lang="de-DE" sz="2000" i="0" dirty="0" smtClean="0"/>
              <a:t> </a:t>
            </a:r>
            <a:r>
              <a:rPr lang="de-DE" sz="2000" i="0" dirty="0" err="1" smtClean="0"/>
              <a:t>them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de-DE" sz="2000" i="0" dirty="0" smtClean="0"/>
              <a:t>Fee </a:t>
            </a:r>
            <a:r>
              <a:rPr lang="de-DE" sz="2000" i="0" dirty="0" err="1"/>
              <a:t>for</a:t>
            </a:r>
            <a:r>
              <a:rPr lang="de-DE" sz="2000" i="0" dirty="0"/>
              <a:t> </a:t>
            </a:r>
            <a:r>
              <a:rPr lang="de-DE" sz="2000" i="0" dirty="0" err="1"/>
              <a:t>domain</a:t>
            </a:r>
            <a:r>
              <a:rPr lang="de-DE" sz="2000" i="0" dirty="0"/>
              <a:t> </a:t>
            </a:r>
            <a:r>
              <a:rPr lang="de-DE" sz="2000" i="0" dirty="0" err="1"/>
              <a:t>registration</a:t>
            </a:r>
            <a:r>
              <a:rPr lang="de-DE" sz="2000" i="0" dirty="0"/>
              <a:t>, logo design </a:t>
            </a:r>
            <a:r>
              <a:rPr lang="de-DE" sz="2000" i="0" dirty="0" err="1"/>
              <a:t>is</a:t>
            </a:r>
            <a:r>
              <a:rPr lang="de-DE" sz="2000" i="0" dirty="0"/>
              <a:t> </a:t>
            </a:r>
            <a:r>
              <a:rPr lang="de-DE" sz="2000" i="0" dirty="0" err="1" smtClean="0"/>
              <a:t>service</a:t>
            </a:r>
            <a:r>
              <a:rPr lang="de-DE" sz="2000" i="0" dirty="0" smtClean="0"/>
              <a:t>;</a:t>
            </a:r>
            <a:endParaRPr lang="de-DE" sz="2000" i="0" dirty="0"/>
          </a:p>
          <a:p>
            <a:pPr>
              <a:buClr>
                <a:srgbClr val="3166CF"/>
              </a:buClr>
              <a:buFont typeface="Verdana" panose="020B0604030504040204" pitchFamily="34" charset="0"/>
              <a:buChar char="-"/>
            </a:pPr>
            <a:r>
              <a:rPr lang="de-DE" sz="2000" i="0" dirty="0" smtClean="0"/>
              <a:t>Goodwill </a:t>
            </a:r>
            <a:r>
              <a:rPr lang="de-DE" sz="2000" i="0" dirty="0"/>
              <a:t>in </a:t>
            </a:r>
            <a:r>
              <a:rPr lang="de-DE" sz="2000" i="0" dirty="0" smtClean="0"/>
              <a:t>BOP </a:t>
            </a:r>
            <a:r>
              <a:rPr lang="de-DE" sz="2000" i="0" dirty="0" err="1"/>
              <a:t>is</a:t>
            </a:r>
            <a:r>
              <a:rPr lang="de-DE" sz="2000" i="0" dirty="0"/>
              <a:t> not </a:t>
            </a:r>
            <a:r>
              <a:rPr lang="de-DE" sz="2000" i="0" dirty="0" err="1"/>
              <a:t>traded</a:t>
            </a:r>
            <a:r>
              <a:rPr lang="de-DE" sz="2000" i="0" dirty="0"/>
              <a:t> </a:t>
            </a:r>
            <a:r>
              <a:rPr lang="de-DE" sz="2000" i="0" dirty="0" err="1"/>
              <a:t>separately</a:t>
            </a:r>
            <a:r>
              <a:rPr lang="de-DE" sz="2000" i="0" dirty="0"/>
              <a:t> </a:t>
            </a:r>
            <a:r>
              <a:rPr lang="de-DE" sz="2000" i="0" dirty="0" err="1" smtClean="0"/>
              <a:t>from</a:t>
            </a:r>
            <a:r>
              <a:rPr lang="de-DE" sz="2000" i="0" dirty="0"/>
              <a:t> </a:t>
            </a:r>
            <a:r>
              <a:rPr lang="de-DE" sz="2000" i="0" dirty="0" err="1" smtClean="0"/>
              <a:t>ownership</a:t>
            </a:r>
            <a:r>
              <a:rPr lang="de-DE" sz="2000" i="0" dirty="0" smtClean="0"/>
              <a:t> </a:t>
            </a:r>
            <a:r>
              <a:rPr lang="de-DE" sz="2000" i="0" dirty="0" err="1"/>
              <a:t>of</a:t>
            </a:r>
            <a:r>
              <a:rPr lang="de-DE" sz="2000" i="0" dirty="0"/>
              <a:t> an </a:t>
            </a:r>
            <a:r>
              <a:rPr lang="de-DE" sz="2000" i="0" dirty="0" err="1" smtClean="0"/>
              <a:t>enterprise</a:t>
            </a:r>
            <a:r>
              <a:rPr lang="de-DE" sz="2000" i="0" dirty="0" smtClean="0"/>
              <a:t>.</a:t>
            </a:r>
            <a:endParaRPr lang="de-DE" sz="20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980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Capital </a:t>
            </a:r>
            <a:r>
              <a:rPr lang="de-DE" dirty="0" err="1"/>
              <a:t>transfers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529013"/>
          </a:xfrm>
        </p:spPr>
        <p:txBody>
          <a:bodyPr/>
          <a:lstStyle/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Debt forgiveness is the voluntary cancellation of all or part of a debt within a contractual agreement between a creditor and a debtor (write-off recorded as other flow).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Exceptional non-life insurance claims related to major catastrophes may be recorded as capital transfers;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Investment grants;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Activation of one-off guarantees and other debt assumption;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Taxes levied at irregular intervals, like capital levies and inheritance taxes;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-"/>
            </a:pPr>
            <a:r>
              <a:rPr lang="en-US" sz="2000" i="0" dirty="0" smtClean="0"/>
              <a:t>Other capital transfers (major compensation payments not covered by insurance).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40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936625"/>
          </a:xfrm>
        </p:spPr>
        <p:txBody>
          <a:bodyPr/>
          <a:lstStyle/>
          <a:p>
            <a:pPr eaLnBrk="1" hangingPunct="1"/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633788"/>
          </a:xfrm>
        </p:spPr>
        <p:txBody>
          <a:bodyPr/>
          <a:lstStyle/>
          <a:p>
            <a:pPr eaLnBrk="1" hangingPunct="1">
              <a:buFontTx/>
              <a:buChar char="•"/>
            </a:pPr>
            <a:endParaRPr lang="en-US" altLang="en-US" smtClean="0">
              <a:latin typeface="Arial" charset="0"/>
              <a:cs typeface="Arial" charset="0"/>
            </a:endParaRPr>
          </a:p>
        </p:txBody>
      </p:sp>
      <p:pic>
        <p:nvPicPr>
          <p:cNvPr id="242692" name="Picture 4" descr="Title 3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4" y="-1"/>
            <a:ext cx="9505057" cy="7129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50825" y="17732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lvl="2" algn="ctr" eaLnBrk="1" hangingPunct="1">
              <a:spcBef>
                <a:spcPct val="20000"/>
              </a:spcBef>
            </a:pPr>
            <a:endParaRPr lang="de-DE" altLang="en-US" sz="4400">
              <a:solidFill>
                <a:srgbClr val="FFFF00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endParaRPr lang="de-DE" altLang="en-US" sz="4400">
              <a:solidFill>
                <a:srgbClr val="FFFF00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endParaRPr lang="de-DE" altLang="en-US" sz="4400">
              <a:solidFill>
                <a:srgbClr val="FFFF00"/>
              </a:solidFill>
            </a:endParaRP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endParaRPr lang="en-GB" altLang="en-US" sz="4400">
              <a:solidFill>
                <a:srgbClr val="FFFF00"/>
              </a:solidFill>
            </a:endParaRPr>
          </a:p>
        </p:txBody>
      </p:sp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468313" y="2316163"/>
            <a:ext cx="698341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lvl="2" algn="ctr" eaLnBrk="1" hangingPunct="1"/>
            <a:r>
              <a:rPr lang="en-GB" altLang="en-US" sz="4400" i="1" dirty="0">
                <a:latin typeface="Arial" charset="0"/>
              </a:rPr>
              <a:t>Thank you for </a:t>
            </a:r>
            <a:br>
              <a:rPr lang="en-GB" altLang="en-US" sz="4400" i="1" dirty="0">
                <a:latin typeface="Arial" charset="0"/>
              </a:rPr>
            </a:br>
            <a:r>
              <a:rPr lang="en-GB" altLang="en-US" sz="4400" i="1" dirty="0">
                <a:latin typeface="Arial" charset="0"/>
              </a:rPr>
              <a:t>your kind attention</a:t>
            </a:r>
          </a:p>
          <a:p>
            <a:pPr lvl="2" algn="ctr" eaLnBrk="1" hangingPunct="1"/>
            <a:endParaRPr lang="de-DE" altLang="en-US" sz="2400" i="1" dirty="0">
              <a:solidFill>
                <a:srgbClr val="FFC000"/>
              </a:solidFill>
              <a:latin typeface="Arial" charset="0"/>
            </a:endParaRPr>
          </a:p>
          <a:p>
            <a:pPr lvl="2" algn="ctr" eaLnBrk="1" hangingPunct="1"/>
            <a:r>
              <a:rPr lang="de-DE" altLang="en-US" sz="2400" i="1" dirty="0">
                <a:solidFill>
                  <a:srgbClr val="FFC000"/>
                </a:solidFill>
                <a:latin typeface="Arial" charset="0"/>
              </a:rPr>
              <a:t>Matthias.ludwig@ec.europa.eu</a:t>
            </a:r>
          </a:p>
          <a:p>
            <a:pPr lvl="2" algn="ctr" eaLnBrk="1" hangingPunct="1"/>
            <a:endParaRPr lang="de-DE" altLang="en-US" sz="2400" i="1" dirty="0">
              <a:solidFill>
                <a:srgbClr val="FFC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87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B8A23-5969-4797-94EF-C8521C65434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662" y="-99392"/>
            <a:ext cx="10016137" cy="831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97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393552" y="1340769"/>
            <a:ext cx="9649072" cy="576063"/>
          </a:xfrm>
        </p:spPr>
        <p:txBody>
          <a:bodyPr/>
          <a:lstStyle/>
          <a:p>
            <a:r>
              <a:rPr lang="fr-FR" sz="2400" dirty="0" smtClean="0"/>
              <a:t>Eurostat </a:t>
            </a:r>
            <a:r>
              <a:rPr lang="en-US" sz="2400" dirty="0" smtClean="0"/>
              <a:t>indicators</a:t>
            </a:r>
            <a:r>
              <a:rPr lang="fr-FR" sz="2400" dirty="0" smtClean="0"/>
              <a:t>: </a:t>
            </a:r>
            <a:br>
              <a:rPr lang="fr-FR" sz="2400" dirty="0" smtClean="0"/>
            </a:br>
            <a:r>
              <a:rPr lang="en-US" sz="2400" dirty="0" smtClean="0"/>
              <a:t>Importance of goods and services in current account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973955"/>
            <a:ext cx="9144000" cy="292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056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1340768"/>
            <a:ext cx="9450064" cy="936625"/>
          </a:xfrm>
        </p:spPr>
        <p:txBody>
          <a:bodyPr/>
          <a:lstStyle/>
          <a:p>
            <a:r>
              <a:rPr lang="en-GB" sz="2400" dirty="0"/>
              <a:t>Balance of Payments and International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Investment Position Manual</a:t>
            </a:r>
            <a:endParaRPr lang="de-DE" sz="2400" i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2400" y="2276873"/>
            <a:ext cx="6075784" cy="3744516"/>
          </a:xfrm>
        </p:spPr>
        <p:txBody>
          <a:bodyPr/>
          <a:lstStyle/>
          <a:p>
            <a:pPr marL="0" indent="0">
              <a:buNone/>
            </a:pPr>
            <a:r>
              <a:rPr lang="en-GB" sz="2000" i="0" dirty="0" smtClean="0"/>
              <a:t>Framework </a:t>
            </a:r>
            <a:r>
              <a:rPr lang="en-GB" sz="2000" i="0" dirty="0"/>
              <a:t>for statistics on transactions </a:t>
            </a:r>
            <a:r>
              <a:rPr lang="en-GB" sz="2000" i="0" dirty="0" smtClean="0"/>
              <a:t>and positions </a:t>
            </a:r>
            <a:r>
              <a:rPr lang="en-GB" sz="2000" i="0" dirty="0"/>
              <a:t>between an economy and the rest of the </a:t>
            </a:r>
            <a:r>
              <a:rPr lang="en-GB" sz="2000" i="0" dirty="0" smtClean="0"/>
              <a:t>world.</a:t>
            </a:r>
            <a:endParaRPr lang="en-GB" sz="2000" i="0" dirty="0"/>
          </a:p>
          <a:p>
            <a:pPr marL="0" indent="0">
              <a:buNone/>
            </a:pPr>
            <a:r>
              <a:rPr lang="en-GB" sz="2000" i="0" dirty="0"/>
              <a:t>Reasons for a new </a:t>
            </a:r>
            <a:r>
              <a:rPr lang="en-GB" sz="2000" i="0" dirty="0" smtClean="0"/>
              <a:t>Manual: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sz="2000" b="0" i="0" dirty="0" smtClean="0"/>
              <a:t>Globalization </a:t>
            </a:r>
            <a:r>
              <a:rPr lang="en-GB" sz="2000" b="0" i="0" dirty="0"/>
              <a:t>and financial </a:t>
            </a:r>
            <a:r>
              <a:rPr lang="en-GB" sz="2000" b="0" i="0" dirty="0" smtClean="0"/>
              <a:t>innovation;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sz="2000" b="0" i="0" dirty="0" smtClean="0"/>
              <a:t>Increase </a:t>
            </a:r>
            <a:r>
              <a:rPr lang="en-GB" sz="2000" b="0" i="0" dirty="0"/>
              <a:t>the emphasis on </a:t>
            </a:r>
            <a:r>
              <a:rPr lang="en-GB" sz="2000" b="0" i="0" dirty="0" smtClean="0"/>
              <a:t>IIP;</a:t>
            </a:r>
            <a:endParaRPr lang="en-GB" sz="2000" b="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sz="2000" b="0" i="0" dirty="0" smtClean="0"/>
              <a:t>Harmonisation </a:t>
            </a:r>
            <a:r>
              <a:rPr lang="en-GB" sz="2000" b="0" i="0" dirty="0"/>
              <a:t>with other macroeconomic </a:t>
            </a:r>
            <a:r>
              <a:rPr lang="en-GB" sz="2000" b="0" i="0" dirty="0" smtClean="0"/>
              <a:t>statistics.</a:t>
            </a:r>
            <a:endParaRPr lang="en-GB" sz="2000" b="0" i="0" dirty="0"/>
          </a:p>
          <a:p>
            <a:pPr marL="0" indent="0">
              <a:buNone/>
            </a:pPr>
            <a:r>
              <a:rPr lang="en-GB" sz="2000" i="0" dirty="0" smtClean="0"/>
              <a:t>The BPM6 provides </a:t>
            </a:r>
            <a:r>
              <a:rPr lang="en-GB" sz="2000" i="0" dirty="0"/>
              <a:t>more explanations and definitions of topics</a:t>
            </a:r>
            <a:r>
              <a:rPr lang="en-GB" sz="2000" i="0" dirty="0" smtClean="0">
                <a:solidFill>
                  <a:srgbClr val="0F5494"/>
                </a:solidFill>
              </a:rPr>
              <a:t>. 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E926122-7200-4E77-B6DA-37CA39BB4C59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2992580" cy="38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Major changes in terminology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267326"/>
              </p:ext>
            </p:extLst>
          </p:nvPr>
        </p:nvGraphicFramePr>
        <p:xfrm>
          <a:off x="1" y="2204864"/>
          <a:ext cx="91440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1999"/>
                <a:gridCol w="4572001"/>
              </a:tblGrid>
              <a:tr h="169925">
                <a:tc>
                  <a:txBody>
                    <a:bodyPr/>
                    <a:lstStyle/>
                    <a:p>
                      <a:r>
                        <a:rPr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BPM6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BPM5</a:t>
                      </a:r>
                      <a:endParaRPr lang="en-GB" sz="2000" dirty="0"/>
                    </a:p>
                  </a:txBody>
                  <a:tcPr/>
                </a:tc>
              </a:tr>
              <a:tr h="54469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Headings </a:t>
                      </a:r>
                      <a:r>
                        <a:rPr lang="en-GB" sz="1600" b="0" i="0" u="sng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‘net acquisition of financial assets</a:t>
                      </a: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 and ‘</a:t>
                      </a:r>
                      <a:r>
                        <a:rPr lang="en-GB" sz="1600" b="0" i="0" u="sng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 incurrence of liabilities</a:t>
                      </a: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….instead of 'debits' and ‘credits’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209496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Trade credit and advances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Trade credits</a:t>
                      </a:r>
                      <a:endParaRPr lang="en-GB" sz="1600" dirty="0"/>
                    </a:p>
                  </a:txBody>
                  <a:tcPr/>
                </a:tc>
              </a:tr>
              <a:tr h="293295">
                <a:tc gridSpan="2"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SNA 2008 institutional sector and financial assets/liabilities classifications and nomenclatures are broadly adopted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44690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Long-term and short-term debt securities…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 replaced ‘bonds and notes’ and ‘money market instruments’.</a:t>
                      </a:r>
                      <a:endParaRPr lang="en-GB" sz="1600" dirty="0"/>
                    </a:p>
                  </a:txBody>
                  <a:tcPr/>
                </a:tc>
              </a:tr>
              <a:tr h="293295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Charges for the use of intellectual property not included elsewhere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replaces the term ‘royalties and licence fees’.</a:t>
                      </a:r>
                      <a:endParaRPr lang="en-GB" sz="1600" dirty="0"/>
                    </a:p>
                  </a:txBody>
                  <a:tcPr/>
                </a:tc>
              </a:tr>
              <a:tr h="460892"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term ‘personal transfers’ is introduced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...which is broader than the former</a:t>
                      </a:r>
                    </a:p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‘workers’ remittances’.</a:t>
                      </a:r>
                      <a:endParaRPr lang="en-GB" sz="1600" dirty="0"/>
                    </a:p>
                  </a:txBody>
                  <a:tcPr/>
                </a:tc>
              </a:tr>
              <a:tr h="796086">
                <a:tc>
                  <a:txBody>
                    <a:bodyPr/>
                    <a:lstStyle/>
                    <a:p>
                      <a:r>
                        <a:rPr lang="en-US" sz="16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increase the consistency 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vis-à-vis national </a:t>
                      </a: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accounting, several nomenclature changes were introduced: In the BPM6, the terms ‘primary income’ and ‘secondary income’.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replace ‘income’ and ‘current transfers’.</a:t>
                      </a:r>
                    </a:p>
                    <a:p>
                      <a:endParaRPr lang="en-GB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8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339850"/>
            <a:ext cx="8928992" cy="936625"/>
          </a:xfrm>
        </p:spPr>
        <p:txBody>
          <a:bodyPr/>
          <a:lstStyle/>
          <a:p>
            <a:r>
              <a:rPr lang="de-DE" dirty="0" err="1" smtClean="0"/>
              <a:t>Goods</a:t>
            </a:r>
            <a:r>
              <a:rPr lang="de-DE" dirty="0" smtClean="0"/>
              <a:t>: General </a:t>
            </a:r>
            <a:r>
              <a:rPr lang="de-DE" dirty="0" err="1"/>
              <a:t>merchandise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 BPM6 Chapter 10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2492375"/>
            <a:ext cx="8712968" cy="3528913"/>
          </a:xfrm>
        </p:spPr>
        <p:txBody>
          <a:bodyPr/>
          <a:lstStyle/>
          <a:p>
            <a:pPr marL="0" indent="0">
              <a:buNone/>
            </a:pPr>
            <a:r>
              <a:rPr lang="en-US" sz="2000" i="0" dirty="0" smtClean="0"/>
              <a:t>Main component of </a:t>
            </a:r>
            <a:r>
              <a:rPr lang="en-US" sz="2000" i="0" dirty="0" err="1" smtClean="0"/>
              <a:t>b.o.p</a:t>
            </a:r>
            <a:r>
              <a:rPr lang="en-US" sz="2000" i="0" dirty="0" smtClean="0"/>
              <a:t>. goods:</a:t>
            </a:r>
          </a:p>
          <a:p>
            <a:pPr marL="0" indent="0">
              <a:buNone/>
            </a:pPr>
            <a:r>
              <a:rPr lang="en-US" sz="2000" i="0" dirty="0" smtClean="0"/>
              <a:t>By definition: includes any goods where there is change of ownership between residents and non-residents, with strict application of the change of ownership principle in the BPM6 (processing and repairs are moved to services, while merchanting is added to goods)</a:t>
            </a:r>
          </a:p>
          <a:p>
            <a:pPr marL="0" indent="0">
              <a:buNone/>
            </a:pPr>
            <a:r>
              <a:rPr lang="en-US" sz="2000" i="0" dirty="0" smtClean="0"/>
              <a:t>Source in almost all EU28 Member States (but Greece): International merchandise trade statistics (IMTS).</a:t>
            </a:r>
          </a:p>
          <a:p>
            <a:pPr marL="0" indent="0">
              <a:buNone/>
            </a:pPr>
            <a:r>
              <a:rPr lang="en-US" sz="2000" i="0" dirty="0" smtClean="0"/>
              <a:t>Collected in the Member States of the EU according to </a:t>
            </a:r>
            <a:r>
              <a:rPr lang="en-US" sz="2000" i="0" dirty="0" err="1" smtClean="0"/>
              <a:t>Intrastat</a:t>
            </a:r>
            <a:r>
              <a:rPr lang="en-US" sz="2000" i="0" dirty="0" smtClean="0"/>
              <a:t> and </a:t>
            </a:r>
            <a:r>
              <a:rPr lang="en-US" sz="2000" i="0" dirty="0" err="1" smtClean="0"/>
              <a:t>Extrastat</a:t>
            </a:r>
            <a:r>
              <a:rPr lang="en-US" sz="2000" i="0" dirty="0" smtClean="0"/>
              <a:t> Regulations. IMTS are based on different concepts than BOP, so adjustments have to be made.</a:t>
            </a:r>
            <a:endParaRPr lang="en-US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9387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4327</TotalTime>
  <Words>3053</Words>
  <Application>Microsoft Office PowerPoint</Application>
  <PresentationFormat>On-screen Show (4:3)</PresentationFormat>
  <Paragraphs>576</Paragraphs>
  <Slides>44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Blank</vt:lpstr>
      <vt:lpstr>Acrobat Document</vt:lpstr>
      <vt:lpstr> Impact of the BPM6 on the  EU 28 balance of payments and  international investment position   </vt:lpstr>
      <vt:lpstr>Outline</vt:lpstr>
      <vt:lpstr>EU policy making</vt:lpstr>
      <vt:lpstr>PowerPoint Presentation</vt:lpstr>
      <vt:lpstr>PowerPoint Presentation</vt:lpstr>
      <vt:lpstr>Eurostat indicators:  Importance of goods and services in current account</vt:lpstr>
      <vt:lpstr>Balance of Payments and International  Investment Position Manual</vt:lpstr>
      <vt:lpstr>Major changes in terminology</vt:lpstr>
      <vt:lpstr>Goods: General merchandise  BPM6 Chapter 10</vt:lpstr>
      <vt:lpstr>EU Customs union: implications for ITGS</vt:lpstr>
      <vt:lpstr>Systems to collect ITGS </vt:lpstr>
      <vt:lpstr>PowerPoint Presentation</vt:lpstr>
      <vt:lpstr>Methodological differences between International Trade in Goods Statistics (ITGS) and BOP</vt:lpstr>
      <vt:lpstr>PowerPoint Presentation</vt:lpstr>
      <vt:lpstr>Methodological differences between International Trade in Goods Statistics (ITGS) and BOP</vt:lpstr>
      <vt:lpstr>Adjusting Intastat and Extrastat data </vt:lpstr>
      <vt:lpstr>The EU reconciliation tables, regularly compiled as Annex of the BOP Quality Report</vt:lpstr>
      <vt:lpstr>The EU reconciliation tables, regularly compiled as part of BoP Quality Report</vt:lpstr>
      <vt:lpstr>PowerPoint Presentation</vt:lpstr>
      <vt:lpstr>Changes in the current accounts</vt:lpstr>
      <vt:lpstr>Changes in the current account </vt:lpstr>
      <vt:lpstr> </vt:lpstr>
      <vt:lpstr>Manuals for ITGS: from BPM5 and MSITS(2003) to BPM6 and MSITS (2010)</vt:lpstr>
      <vt:lpstr>PowerPoint Presentation</vt:lpstr>
      <vt:lpstr>Transport</vt:lpstr>
      <vt:lpstr>Travel </vt:lpstr>
      <vt:lpstr>Construction </vt:lpstr>
      <vt:lpstr>Construction</vt:lpstr>
      <vt:lpstr>Insurance services</vt:lpstr>
      <vt:lpstr>Financial Services</vt:lpstr>
      <vt:lpstr>Financial Services</vt:lpstr>
      <vt:lpstr>Other Business Services </vt:lpstr>
      <vt:lpstr>Other Business Services </vt:lpstr>
      <vt:lpstr>Primary income </vt:lpstr>
      <vt:lpstr>Compensation of employees </vt:lpstr>
      <vt:lpstr>Compensation of employees </vt:lpstr>
      <vt:lpstr>Secondary income account </vt:lpstr>
      <vt:lpstr>Current vs capital transfers </vt:lpstr>
      <vt:lpstr>Capital account</vt:lpstr>
      <vt:lpstr>Non-produced assets: Natural resources </vt:lpstr>
      <vt:lpstr>Non-produced assets: Contracts, leases and licenses </vt:lpstr>
      <vt:lpstr>Non-produced assets: Marketing assets </vt:lpstr>
      <vt:lpstr>Capital transfers 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BPM6 and OECD BD4 requirements</dc:title>
  <dc:creator>RADUNOVIC Mira (ESTAT)</dc:creator>
  <cp:lastModifiedBy>Oleksandr Svirchevskyy</cp:lastModifiedBy>
  <cp:revision>1178</cp:revision>
  <cp:lastPrinted>2015-04-19T21:07:09Z</cp:lastPrinted>
  <dcterms:created xsi:type="dcterms:W3CDTF">2015-04-12T15:32:36Z</dcterms:created>
  <dcterms:modified xsi:type="dcterms:W3CDTF">2015-05-06T14:19:22Z</dcterms:modified>
</cp:coreProperties>
</file>