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473" r:id="rId2"/>
    <p:sldId id="475" r:id="rId3"/>
    <p:sldId id="474" r:id="rId4"/>
    <p:sldId id="476" r:id="rId5"/>
    <p:sldId id="480" r:id="rId6"/>
    <p:sldId id="479" r:id="rId7"/>
    <p:sldId id="477" r:id="rId8"/>
    <p:sldId id="478" r:id="rId9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6EF"/>
    <a:srgbClr val="996633"/>
    <a:srgbClr val="0066CC"/>
    <a:srgbClr val="99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7" autoAdjust="0"/>
  </p:normalViewPr>
  <p:slideViewPr>
    <p:cSldViewPr>
      <p:cViewPr>
        <p:scale>
          <a:sx n="71" d="100"/>
          <a:sy n="71" d="100"/>
        </p:scale>
        <p:origin x="-164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6948"/>
    </p:cViewPr>
  </p:sorterViewPr>
  <p:notesViewPr>
    <p:cSldViewPr>
      <p:cViewPr>
        <p:scale>
          <a:sx n="90" d="100"/>
          <a:sy n="90" d="100"/>
        </p:scale>
        <p:origin x="-2136" y="122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F9F7-1550-4216-8007-89B192206294}" type="datetimeFigureOut">
              <a:rPr lang="en-GB" smtClean="0"/>
              <a:t>02/05/2015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44C38-B64F-4385-9F4E-0902F49B7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8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5350"/>
            <a:ext cx="49815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94DBF-7D1C-4BEA-826E-2A1E7A6B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Availability of estimates on vulnerable to poverty population vary across countries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- Four</a:t>
            </a:r>
            <a:r>
              <a:rPr lang="en-US" sz="1200" baseline="0" dirty="0" smtClean="0"/>
              <a:t> countries: </a:t>
            </a:r>
            <a:r>
              <a:rPr lang="ru-RU" sz="1200" dirty="0" smtClean="0"/>
              <a:t>АРМЕНИЯ</a:t>
            </a:r>
            <a:r>
              <a:rPr lang="en-US" sz="1200" dirty="0" smtClean="0"/>
              <a:t>, </a:t>
            </a:r>
            <a:r>
              <a:rPr lang="ru-RU" sz="1200" dirty="0" smtClean="0"/>
              <a:t>КАЗАХСТАН</a:t>
            </a:r>
            <a:r>
              <a:rPr lang="en-US" sz="1200" dirty="0" smtClean="0"/>
              <a:t>, </a:t>
            </a:r>
            <a:r>
              <a:rPr lang="ru-RU" sz="1200" dirty="0" smtClean="0"/>
              <a:t>МОНГОЛИЯ</a:t>
            </a:r>
            <a:r>
              <a:rPr lang="en-US" sz="1200" dirty="0" smtClean="0"/>
              <a:t>, </a:t>
            </a:r>
            <a:r>
              <a:rPr lang="ru-RU" sz="1200" dirty="0" smtClean="0"/>
              <a:t>УКРАИНА</a:t>
            </a:r>
            <a:r>
              <a:rPr lang="en-US" sz="1200" baseline="0" dirty="0" smtClean="0"/>
              <a:t> indicated that they have</a:t>
            </a:r>
            <a:r>
              <a:rPr lang="en-US" sz="1200" dirty="0" smtClean="0"/>
              <a:t> no estimates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Nobody</a:t>
            </a:r>
            <a:r>
              <a:rPr lang="en-GB" sz="1200" i="1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indicated using a</a:t>
            </a:r>
            <a:r>
              <a:rPr lang="en-GB" sz="1200" i="1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dministrative data/ registers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err="1" smtClean="0"/>
              <a:t>Vulnerable</a:t>
            </a:r>
            <a:r>
              <a:rPr lang="fr-CH" sz="1200" dirty="0" smtClean="0"/>
              <a:t> to </a:t>
            </a:r>
            <a:r>
              <a:rPr lang="fr-CH" sz="1200" dirty="0" err="1" smtClean="0"/>
              <a:t>poverty</a:t>
            </a:r>
            <a:r>
              <a:rPr lang="fr-CH" sz="1200" dirty="0" smtClean="0"/>
              <a:t> </a:t>
            </a:r>
            <a:r>
              <a:rPr lang="fr-CH" sz="1200" dirty="0" err="1" smtClean="0"/>
              <a:t>statistics</a:t>
            </a:r>
            <a:r>
              <a:rPr lang="fr-CH" sz="1200" dirty="0" smtClean="0"/>
              <a:t> are </a:t>
            </a:r>
            <a:r>
              <a:rPr lang="fr-CH" sz="1200" dirty="0" err="1" smtClean="0"/>
              <a:t>available</a:t>
            </a:r>
            <a:r>
              <a:rPr lang="fr-CH" sz="1200" dirty="0" smtClean="0"/>
              <a:t> for the </a:t>
            </a:r>
            <a:r>
              <a:rPr lang="fr-CH" sz="1200" dirty="0" err="1" smtClean="0"/>
              <a:t>following</a:t>
            </a:r>
            <a:r>
              <a:rPr lang="fr-CH" sz="1200" dirty="0" smtClean="0"/>
              <a:t> population </a:t>
            </a:r>
            <a:r>
              <a:rPr lang="fr-CH" sz="1200" dirty="0" err="1" smtClean="0"/>
              <a:t>sub</a:t>
            </a:r>
            <a:r>
              <a:rPr lang="fr-CH" sz="1200" dirty="0" smtClean="0"/>
              <a:t>-groups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/>
              <a:t>Countries </a:t>
            </a:r>
            <a:r>
              <a:rPr lang="fr-CH" sz="1200" dirty="0" err="1" smtClean="0"/>
              <a:t>pointed</a:t>
            </a:r>
            <a:r>
              <a:rPr lang="fr-CH" sz="1200" dirty="0" smtClean="0"/>
              <a:t> a </a:t>
            </a:r>
            <a:r>
              <a:rPr lang="fr-CH" sz="1200" dirty="0" err="1" smtClean="0"/>
              <a:t>handful</a:t>
            </a:r>
            <a:r>
              <a:rPr lang="fr-CH" sz="1200" dirty="0" smtClean="0"/>
              <a:t> of issues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that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make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it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difficult</a:t>
            </a:r>
            <a:r>
              <a:rPr lang="fr-CH" sz="1200" baseline="0" dirty="0" smtClean="0"/>
              <a:t> to </a:t>
            </a:r>
            <a:r>
              <a:rPr lang="fr-CH" sz="1200" baseline="0" dirty="0" err="1" smtClean="0"/>
              <a:t>collect</a:t>
            </a:r>
            <a:r>
              <a:rPr lang="fr-CH" sz="1200" baseline="0" dirty="0" smtClean="0"/>
              <a:t> </a:t>
            </a:r>
            <a:r>
              <a:rPr lang="fr-CH" sz="1200" baseline="0" dirty="0" err="1" smtClean="0"/>
              <a:t>statistics</a:t>
            </a:r>
            <a:r>
              <a:rPr lang="fr-CH" sz="1200" baseline="0" dirty="0" smtClean="0"/>
              <a:t> on </a:t>
            </a:r>
            <a:r>
              <a:rPr lang="fr-CH" sz="1200" baseline="0" dirty="0" err="1" smtClean="0"/>
              <a:t>vulnerable</a:t>
            </a:r>
            <a:r>
              <a:rPr lang="fr-CH" sz="1200" baseline="0" dirty="0" smtClean="0"/>
              <a:t> to </a:t>
            </a:r>
            <a:r>
              <a:rPr lang="fr-CH" sz="1200" baseline="0" dirty="0" err="1" smtClean="0"/>
              <a:t>poverty</a:t>
            </a:r>
            <a:endParaRPr lang="fr-CH" sz="120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sz="1200" b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b="0" baseline="0" dirty="0" smtClean="0"/>
              <a:t>No </a:t>
            </a:r>
            <a:r>
              <a:rPr lang="fr-CH" sz="1200" b="0" baseline="0" dirty="0" err="1" smtClean="0"/>
              <a:t>definition</a:t>
            </a:r>
            <a:r>
              <a:rPr lang="fr-CH" sz="1200" b="0" baseline="0" dirty="0" smtClean="0"/>
              <a:t>/ no concept on </a:t>
            </a:r>
            <a:r>
              <a:rPr lang="fr-CH" sz="1200" b="0" baseline="0" dirty="0" err="1" smtClean="0"/>
              <a:t>vulnerability</a:t>
            </a:r>
            <a:r>
              <a:rPr lang="fr-CH" sz="1200" b="0" baseline="0" dirty="0" smtClean="0"/>
              <a:t> at national </a:t>
            </a:r>
            <a:r>
              <a:rPr lang="fr-CH" sz="1200" b="0" baseline="0" dirty="0" err="1" smtClean="0"/>
              <a:t>level</a:t>
            </a:r>
            <a:endParaRPr lang="fr-CH" sz="1200" b="0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sz="1200" b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High percentage of refusals of some household subgroups to participate in surveys (</a:t>
            </a:r>
            <a:r>
              <a:rPr lang="ru-RU" sz="1200" dirty="0" smtClean="0"/>
              <a:t>БЕЛАРУСЬ</a:t>
            </a:r>
            <a:r>
              <a:rPr lang="en-GB" sz="1200" dirty="0" smtClean="0"/>
              <a:t>), Huge burden on respondents/high non-response rate (</a:t>
            </a:r>
            <a:r>
              <a:rPr lang="ru-RU" sz="1200" dirty="0" smtClean="0"/>
              <a:t>МОЛДОВА</a:t>
            </a:r>
            <a:r>
              <a:rPr lang="en-GB" sz="1200" dirty="0" smtClean="0"/>
              <a:t>) affects</a:t>
            </a:r>
            <a:r>
              <a:rPr lang="en-GB" sz="1200" baseline="0" dirty="0" smtClean="0"/>
              <a:t> the reliability and the accuracy of final estimates</a:t>
            </a:r>
            <a:endParaRPr lang="en-GB" sz="120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Develop and implement training of developing such statistics to the national statistical practice.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u="none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Organize the international meetings and workshops for awareness of the importance of vulnerability to poverty measuring. </a:t>
            </a:r>
            <a:endParaRPr lang="fr-CH" b="1" i="0" u="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69925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United Nations Economic Commission for Europe</a:t>
            </a:r>
            <a:b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Statistical Division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36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4720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8D65E-7A05-49EB-A811-6C675BDA3CC4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1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7C42-A9D0-4580-B86F-A1F1126025AB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60FA-8FDA-43B0-B929-744A143F6C9F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6B6C-B4DE-49FD-888D-0189310351F3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7F43-2741-49AA-8D73-6E8180F80AB7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7EB7-7AD9-46FF-8BD1-6A45EB2C5C5C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8706-9502-44C5-B003-A29F8BA35B37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B775-BBF7-4B80-B0AC-F2F69973C115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B620-A59A-4F01-97E0-9A7B9B7DB5F6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n-lt"/>
              </a:defRPr>
            </a:lvl1pPr>
          </a:lstStyle>
          <a:p>
            <a:pPr>
              <a:defRPr/>
            </a:pPr>
            <a:fld id="{95FD3665-62EF-4C24-90AB-FCEAFE8AFFE9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200" b="1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 dirty="0">
                <a:latin typeface="Arial" charset="0"/>
              </a:rPr>
              <a:t> </a:t>
            </a:r>
            <a:r>
              <a:rPr lang="ru-RU" sz="1200" b="1" dirty="0" smtClean="0">
                <a:latin typeface="Arial" charset="0"/>
              </a:rPr>
              <a:t>Слайд</a:t>
            </a:r>
            <a:r>
              <a:rPr lang="fr-CH" sz="1200" b="1" dirty="0" smtClean="0">
                <a:latin typeface="Arial" charset="0"/>
              </a:rPr>
              <a:t> </a:t>
            </a:r>
            <a:fld id="{5D2552F0-ACEA-4619-93B2-3EF0F39ECD13}" type="slidenum">
              <a:rPr lang="en-US" sz="1200" b="1">
                <a:latin typeface="Arial" charset="0"/>
              </a:rPr>
              <a:pPr algn="r"/>
              <a:t>‹#›</a:t>
            </a:fld>
            <a:endParaRPr lang="en-US" sz="1200" b="1" dirty="0">
              <a:latin typeface="Arial" charset="0"/>
            </a:endParaRPr>
          </a:p>
        </p:txBody>
      </p:sp>
      <p:pic>
        <p:nvPicPr>
          <p:cNvPr id="1032" name="Picture 8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4" name="Picture 10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5259288"/>
          </a:xfrm>
        </p:spPr>
        <p:txBody>
          <a:bodyPr/>
          <a:lstStyle/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r>
              <a:rPr lang="ru-RU" sz="4000" b="1" dirty="0" smtClean="0"/>
              <a:t>Результаты опроса по измерению уязвимости</a:t>
            </a:r>
            <a:endParaRPr lang="en-GB" sz="4000" b="1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ru-RU" dirty="0" err="1" smtClean="0"/>
              <a:t>Ваниа</a:t>
            </a:r>
            <a:r>
              <a:rPr lang="ru-RU" dirty="0" smtClean="0"/>
              <a:t> </a:t>
            </a:r>
            <a:r>
              <a:rPr lang="ru-RU" dirty="0" err="1" smtClean="0"/>
              <a:t>Этропольска</a:t>
            </a:r>
            <a:r>
              <a:rPr lang="en-GB" dirty="0" smtClean="0"/>
              <a:t>, </a:t>
            </a:r>
            <a:r>
              <a:rPr lang="ru-RU" dirty="0" smtClean="0"/>
              <a:t>ЕЭК ООН</a:t>
            </a:r>
            <a:endParaRPr lang="en-GB" dirty="0" smtClean="0"/>
          </a:p>
          <a:p>
            <a:pPr marL="0" indent="0" algn="ctr">
              <a:buNone/>
            </a:pPr>
            <a:r>
              <a:rPr lang="en-US" dirty="0" smtClean="0"/>
              <a:t>4 </a:t>
            </a:r>
            <a:r>
              <a:rPr lang="ru-RU" dirty="0" smtClean="0"/>
              <a:t>мая </a:t>
            </a:r>
            <a:r>
              <a:rPr lang="en-US" dirty="0" smtClean="0"/>
              <a:t>2015</a:t>
            </a:r>
            <a:r>
              <a:rPr lang="ru-RU" dirty="0" smtClean="0"/>
              <a:t> года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40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ru-RU" sz="3200" dirty="0" smtClean="0"/>
              <a:t>Опрос по уязвимости перед бедностью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924800" cy="4824536"/>
          </a:xfrm>
        </p:spPr>
        <p:txBody>
          <a:bodyPr/>
          <a:lstStyle/>
          <a:p>
            <a:r>
              <a:rPr lang="en-US" sz="2400" b="1" dirty="0" smtClean="0"/>
              <a:t>10 </a:t>
            </a:r>
            <a:r>
              <a:rPr lang="ru-RU" sz="2400" b="1" dirty="0" smtClean="0"/>
              <a:t>ответов</a:t>
            </a:r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ru-RU" sz="2400" b="1" dirty="0" smtClean="0"/>
              <a:t>Таджикистан не представил ответ</a:t>
            </a:r>
            <a:endParaRPr lang="en-US" sz="24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57100"/>
              </p:ext>
            </p:extLst>
          </p:nvPr>
        </p:nvGraphicFramePr>
        <p:xfrm>
          <a:off x="539552" y="2420889"/>
          <a:ext cx="7920880" cy="2723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2723768">
                <a:tc>
                  <a:txBody>
                    <a:bodyPr/>
                    <a:lstStyle/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Армения 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Азербайджан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Беларусь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Грузия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Казахстан</a:t>
                      </a:r>
                      <a:endParaRPr lang="en-US" sz="2000" dirty="0" smtClean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Кыргызстан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Республика Молдова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Монголия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Украина</a:t>
                      </a:r>
                      <a:endParaRPr lang="en-US" sz="2000" dirty="0" smtClean="0"/>
                    </a:p>
                    <a:p>
                      <a:pPr lvl="1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ru-RU" sz="2000" dirty="0" smtClean="0"/>
                        <a:t>Узбекистан</a:t>
                      </a:r>
                      <a:endParaRPr lang="en-GB" sz="2000" dirty="0" smtClean="0"/>
                    </a:p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35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272808" cy="990600"/>
          </a:xfrm>
        </p:spPr>
        <p:txBody>
          <a:bodyPr/>
          <a:lstStyle/>
          <a:p>
            <a:r>
              <a:rPr lang="ru-RU" sz="2800" dirty="0" smtClean="0"/>
              <a:t>Оценка населения, уязвимого перед бедностью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918868"/>
              </p:ext>
            </p:extLst>
          </p:nvPr>
        </p:nvGraphicFramePr>
        <p:xfrm>
          <a:off x="395536" y="1484784"/>
          <a:ext cx="8208912" cy="506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6192688"/>
              </a:tblGrid>
              <a:tr h="10801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МОЛДОВА</a:t>
                      </a:r>
                      <a:endParaRPr lang="en-GB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Рассчитывает данные по населению,</a:t>
                      </a:r>
                      <a:r>
                        <a:rPr lang="ru-RU" sz="2000" b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сталкивающимся с риском попадания за черту бедности в соответствии с методологией ЕВРОСТАТ</a:t>
                      </a:r>
                      <a:endParaRPr lang="en-US" sz="20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775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ГРУЗИЯ</a:t>
                      </a:r>
                      <a:endParaRPr lang="en-GB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GB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Собирает информацию, но не формирует статистические данные</a:t>
                      </a:r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3436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БЕЛАРУСЬ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АЗЕРБАЙДЖАН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КЫРГЫЗСТАН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УЗБЕКИСТАН</a:t>
                      </a:r>
                      <a:endParaRPr lang="en-US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GB" sz="18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Представили определения</a:t>
                      </a:r>
                      <a:endParaRPr lang="en-GB" sz="2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120924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АРМЕНИЯ</a:t>
                      </a:r>
                      <a:endParaRPr lang="en-US" sz="1800" dirty="0" smtClean="0"/>
                    </a:p>
                    <a:p>
                      <a:r>
                        <a:rPr lang="ru-RU" sz="1800" dirty="0" smtClean="0"/>
                        <a:t>КАЗАХСТАН</a:t>
                      </a:r>
                      <a:endParaRPr lang="en-US" sz="1800" dirty="0" smtClean="0"/>
                    </a:p>
                    <a:p>
                      <a:r>
                        <a:rPr lang="ru-RU" sz="1800" dirty="0" smtClean="0"/>
                        <a:t>МОНГОЛИЯ</a:t>
                      </a:r>
                      <a:endParaRPr lang="en-US" sz="1800" dirty="0" smtClean="0"/>
                    </a:p>
                    <a:p>
                      <a:r>
                        <a:rPr lang="ru-RU" sz="1800" dirty="0" smtClean="0"/>
                        <a:t>УКРАИНА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23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ru-RU" sz="2800" dirty="0" smtClean="0"/>
              <a:t>Население или группы населения, уязвимые перед бедностью </a:t>
            </a:r>
            <a:r>
              <a:rPr lang="fr-CH" sz="2800" dirty="0" smtClean="0"/>
              <a:t>– </a:t>
            </a:r>
            <a:r>
              <a:rPr lang="ru-RU" sz="2800" dirty="0" smtClean="0"/>
              <a:t>определения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96944" cy="4752528"/>
          </a:xfrm>
        </p:spPr>
        <p:txBody>
          <a:bodyPr/>
          <a:lstStyle/>
          <a:p>
            <a:r>
              <a:rPr lang="ru-RU" sz="2000" dirty="0" smtClean="0"/>
              <a:t>Были представлены разные определения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</a:t>
            </a:r>
            <a:r>
              <a:rPr lang="ru-RU" sz="2000" dirty="0" smtClean="0"/>
              <a:t>АЗЕРБАЙДЖАН</a:t>
            </a:r>
            <a:r>
              <a:rPr lang="en-US" sz="2000" dirty="0" smtClean="0"/>
              <a:t>: </a:t>
            </a:r>
            <a:r>
              <a:rPr lang="ru-RU" sz="2000" dirty="0" smtClean="0"/>
              <a:t>«Население за национальной чертой бедности»</a:t>
            </a:r>
            <a:endParaRPr lang="en-GB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</a:t>
            </a:r>
            <a:r>
              <a:rPr lang="ru-RU" sz="2000" dirty="0" smtClean="0"/>
              <a:t>БЕЛАРУСЬ</a:t>
            </a:r>
            <a:r>
              <a:rPr lang="en-US" sz="2000" dirty="0" smtClean="0"/>
              <a:t>: </a:t>
            </a:r>
            <a:r>
              <a:rPr lang="ru-RU" sz="2000" dirty="0" smtClean="0"/>
              <a:t>«Население со среднедушевыми доходами ниже прожиточного минимума»</a:t>
            </a:r>
            <a:endParaRPr lang="en-GB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- </a:t>
            </a:r>
            <a:r>
              <a:rPr lang="ru-RU" sz="2000" dirty="0" smtClean="0"/>
              <a:t>КЫРГЫЗСТАН</a:t>
            </a:r>
            <a:r>
              <a:rPr lang="en-US" sz="2000" dirty="0" smtClean="0"/>
              <a:t>: </a:t>
            </a:r>
            <a:r>
              <a:rPr lang="ru-RU" sz="2000" dirty="0" smtClean="0"/>
              <a:t>«</a:t>
            </a:r>
            <a:r>
              <a:rPr lang="bg-BG" sz="2000" dirty="0" smtClean="0"/>
              <a:t>Социально-уязвимая </a:t>
            </a:r>
            <a:r>
              <a:rPr lang="bg-BG" sz="2000" dirty="0"/>
              <a:t>часть </a:t>
            </a:r>
            <a:r>
              <a:rPr lang="bg-BG" sz="2000" dirty="0" smtClean="0"/>
              <a:t>населения</a:t>
            </a:r>
            <a:r>
              <a:rPr lang="ru-RU" sz="2000" dirty="0" smtClean="0"/>
              <a:t>»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>
                <a:ea typeface="+mn-ea"/>
                <a:cs typeface="+mn-cs"/>
              </a:rPr>
              <a:t>	- </a:t>
            </a:r>
            <a:r>
              <a:rPr lang="ru-RU" sz="2000" dirty="0" smtClean="0">
                <a:ea typeface="+mn-ea"/>
                <a:cs typeface="+mn-cs"/>
              </a:rPr>
              <a:t>УЗБЕКИСТАН</a:t>
            </a:r>
            <a:r>
              <a:rPr lang="en-US" sz="2000" dirty="0" smtClean="0">
                <a:ea typeface="+mn-ea"/>
                <a:cs typeface="+mn-cs"/>
              </a:rPr>
              <a:t>: </a:t>
            </a:r>
            <a:r>
              <a:rPr lang="ru-RU" sz="2000" dirty="0" smtClean="0">
                <a:ea typeface="+mn-ea"/>
                <a:cs typeface="+mn-cs"/>
              </a:rPr>
              <a:t>«</a:t>
            </a:r>
            <a:r>
              <a:rPr lang="ru-RU" sz="2000" dirty="0" smtClean="0"/>
              <a:t>Продовольственное </a:t>
            </a:r>
            <a:r>
              <a:rPr lang="ru-RU" sz="2000" dirty="0"/>
              <a:t>потребление, </a:t>
            </a:r>
            <a:r>
              <a:rPr lang="ru-RU" sz="2000" dirty="0" smtClean="0"/>
              <a:t>обеспечивающее </a:t>
            </a:r>
            <a:r>
              <a:rPr lang="ru-RU" sz="2000" dirty="0"/>
              <a:t>2100 калорий на человека в </a:t>
            </a:r>
            <a:r>
              <a:rPr lang="ru-RU" sz="2000" dirty="0" smtClean="0"/>
              <a:t>сутки»</a:t>
            </a:r>
            <a:endParaRPr lang="en-US" sz="2000" dirty="0">
              <a:ea typeface="+mn-ea"/>
              <a:cs typeface="+mn-cs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36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ru-RU" sz="2800" dirty="0" smtClean="0"/>
              <a:t>Источники статистических данных по уязвимости перед бедностью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12053"/>
              </p:ext>
            </p:extLst>
          </p:nvPr>
        </p:nvGraphicFramePr>
        <p:xfrm>
          <a:off x="323528" y="1700808"/>
          <a:ext cx="8352928" cy="4048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0"/>
                <a:gridCol w="1872208"/>
              </a:tblGrid>
              <a:tr h="936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Выборочное обследование домашних хозяйств по уровню жизни</a:t>
                      </a:r>
                      <a:endParaRPr lang="en-GB" sz="1800" b="0" i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БЕЛАРУСЬ</a:t>
                      </a:r>
                      <a:endParaRPr lang="en-GB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6EF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Интегрированное обследование</a:t>
                      </a:r>
                      <a:r>
                        <a:rPr lang="ru-RU" i="1" baseline="0" dirty="0" smtClean="0"/>
                        <a:t> домашних хозяйств, которое включает доходы и расходы домашних хозяйств  </a:t>
                      </a:r>
                      <a:r>
                        <a:rPr lang="en-GB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модуль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 рабочей силе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ГРУЗИЯ</a:t>
                      </a:r>
                      <a:endParaRPr lang="en-GB" dirty="0"/>
                    </a:p>
                  </a:txBody>
                  <a:tcPr/>
                </a:tc>
              </a:tr>
              <a:tr h="764054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Обследование доходов и условий жизни</a:t>
                      </a:r>
                      <a:endParaRPr lang="en-GB" i="1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УЗБЕКИСТАН</a:t>
                      </a:r>
                      <a:r>
                        <a:rPr lang="en-US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Обследование бюджетов домашних хозяйств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МОЛДОВА</a:t>
                      </a:r>
                      <a:endParaRPr lang="en-GB" dirty="0"/>
                    </a:p>
                  </a:txBody>
                  <a:tcPr/>
                </a:tc>
              </a:tr>
              <a:tr h="642025">
                <a:tc>
                  <a:txBody>
                    <a:bodyPr/>
                    <a:lstStyle/>
                    <a:p>
                      <a:r>
                        <a:rPr lang="ru-RU" sz="1800" i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Социально-экономическое</a:t>
                      </a:r>
                      <a:r>
                        <a:rPr lang="ru-RU" sz="1800" i="1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обследование домашних хозяйств</a:t>
                      </a:r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МОНГОЛИЯ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7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ru-RU" sz="2800" dirty="0" smtClean="0"/>
              <a:t>Статистика по уязвимости перед бедностью </a:t>
            </a:r>
            <a:r>
              <a:rPr lang="fr-CH" sz="2800" dirty="0" smtClean="0"/>
              <a:t>– </a:t>
            </a:r>
            <a:r>
              <a:rPr lang="ru-RU" sz="2800" dirty="0" smtClean="0"/>
              <a:t>группы населения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018311"/>
              </p:ext>
            </p:extLst>
          </p:nvPr>
        </p:nvGraphicFramePr>
        <p:xfrm>
          <a:off x="251520" y="1543341"/>
          <a:ext cx="8352928" cy="4391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5112568"/>
              </a:tblGrid>
              <a:tr h="661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Этнические группы</a:t>
                      </a:r>
                      <a:endParaRPr lang="en-US" sz="1800" b="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/>
                        <a:t>Религиозные меньшинства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328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/>
                        <a:t>Возрастные группы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АЗЕРБАЙДЖАН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БЕЛАРУСЬ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КЫРГЫЗСТАН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УЗБЕКИСТАН</a:t>
                      </a:r>
                      <a:r>
                        <a:rPr lang="en-US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E7F6EF"/>
                    </a:solidFill>
                  </a:tcPr>
                </a:tc>
              </a:tr>
              <a:tr h="779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/>
                        <a:t>Мужчины и женщины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АЗЕРБАЙДЖАН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БЕЛАРУСЬ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УЗБЕКИСТАН</a:t>
                      </a:r>
                      <a:r>
                        <a:rPr lang="en-US" dirty="0" smtClean="0"/>
                        <a:t> 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149743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Другие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Городское и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сельское население</a:t>
                      </a:r>
                      <a:endParaRPr lang="en-GB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Домохозяйства с/без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детей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Домохозяйства с/без мигрантов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95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086600" cy="990600"/>
          </a:xfrm>
        </p:spPr>
        <p:txBody>
          <a:bodyPr/>
          <a:lstStyle/>
          <a:p>
            <a:r>
              <a:rPr lang="ru-RU" sz="2200" dirty="0" smtClean="0"/>
              <a:t>Основные трудности при сборе статических данных, связанных с уязвимостью перед бедностью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896544"/>
          </a:xfrm>
        </p:spPr>
        <p:txBody>
          <a:bodyPr/>
          <a:lstStyle/>
          <a:p>
            <a:r>
              <a:rPr lang="ru-RU" sz="2000" dirty="0" smtClean="0"/>
              <a:t>Отсутствие определения населения, уязвимого перед бедностью, на национальном уровне </a:t>
            </a:r>
            <a:r>
              <a:rPr lang="en-GB" sz="2000" dirty="0" smtClean="0"/>
              <a:t>(</a:t>
            </a:r>
            <a:r>
              <a:rPr lang="ru-RU" sz="2000" dirty="0" smtClean="0"/>
              <a:t>ГРУЗИЯ</a:t>
            </a:r>
            <a:r>
              <a:rPr lang="en-GB" sz="2000" dirty="0" smtClean="0"/>
              <a:t>, </a:t>
            </a:r>
            <a:r>
              <a:rPr lang="ru-RU" sz="2000" dirty="0" smtClean="0"/>
              <a:t>МОНГОЛИЯ</a:t>
            </a:r>
            <a:r>
              <a:rPr lang="en-GB" sz="2000" dirty="0" smtClean="0"/>
              <a:t>); </a:t>
            </a:r>
            <a:r>
              <a:rPr lang="ru-RU" sz="2000" dirty="0" smtClean="0"/>
              <a:t>Отсутствие утвержденного понятия уязвимости на национальном уровне </a:t>
            </a:r>
            <a:r>
              <a:rPr lang="en-GB" sz="2000" dirty="0" smtClean="0"/>
              <a:t>(</a:t>
            </a:r>
            <a:r>
              <a:rPr lang="ru-RU" sz="2000" dirty="0" smtClean="0"/>
              <a:t>МОЛДОВА</a:t>
            </a:r>
            <a:r>
              <a:rPr lang="en-GB" sz="2000" dirty="0" smtClean="0"/>
              <a:t>)</a:t>
            </a:r>
          </a:p>
          <a:p>
            <a:r>
              <a:rPr lang="ru-RU" sz="2000" dirty="0" smtClean="0"/>
              <a:t>Не охватываются немонетарные аспекты </a:t>
            </a:r>
            <a:r>
              <a:rPr lang="en-US" sz="2000" dirty="0" smtClean="0"/>
              <a:t>(</a:t>
            </a:r>
            <a:r>
              <a:rPr lang="ru-RU" sz="2000" dirty="0" smtClean="0"/>
              <a:t>здоровье, условия жизни, профессиональный статус, образование и т.д.</a:t>
            </a:r>
            <a:r>
              <a:rPr lang="en-US" sz="2000" dirty="0" smtClean="0"/>
              <a:t>) (</a:t>
            </a:r>
            <a:r>
              <a:rPr lang="ru-RU" sz="2000" dirty="0" smtClean="0"/>
              <a:t>МОЛДОВА</a:t>
            </a:r>
            <a:r>
              <a:rPr lang="en-US" sz="2000" dirty="0" smtClean="0"/>
              <a:t>)</a:t>
            </a:r>
            <a:endParaRPr lang="en-GB" sz="2000" dirty="0" smtClean="0"/>
          </a:p>
          <a:p>
            <a:r>
              <a:rPr lang="ru-RU" sz="2000" dirty="0" smtClean="0"/>
              <a:t>Большая нагрузка на респондентов</a:t>
            </a:r>
            <a:r>
              <a:rPr lang="en-GB" sz="2000" dirty="0" smtClean="0"/>
              <a:t>/</a:t>
            </a:r>
            <a:r>
              <a:rPr lang="ru-RU" sz="2000" dirty="0" smtClean="0"/>
              <a:t>высокий процент отказов от участия в обследовании </a:t>
            </a:r>
            <a:r>
              <a:rPr lang="en-GB" sz="2000" dirty="0" smtClean="0"/>
              <a:t>(</a:t>
            </a:r>
            <a:r>
              <a:rPr lang="ru-RU" sz="2000" dirty="0" smtClean="0"/>
              <a:t>БЕЛАРУСЬ</a:t>
            </a:r>
            <a:r>
              <a:rPr lang="en-GB" sz="2000" dirty="0" smtClean="0"/>
              <a:t>, </a:t>
            </a:r>
            <a:r>
              <a:rPr lang="ru-RU" sz="2000" dirty="0" smtClean="0"/>
              <a:t>МОЛДОВА</a:t>
            </a:r>
            <a:r>
              <a:rPr lang="en-GB" sz="2000" dirty="0" smtClean="0"/>
              <a:t>)</a:t>
            </a:r>
          </a:p>
          <a:p>
            <a:r>
              <a:rPr lang="ru-RU" sz="2000" dirty="0"/>
              <a:t>Изучение бедности и уязвимости перед бедностью не через личный доход, а через совокупный доход домашнего хозяйства </a:t>
            </a:r>
            <a:r>
              <a:rPr lang="en-GB" sz="2000" dirty="0" smtClean="0"/>
              <a:t>(</a:t>
            </a:r>
            <a:r>
              <a:rPr lang="ru-RU" sz="2000" dirty="0" smtClean="0"/>
              <a:t>БЕЛАРУСЬ</a:t>
            </a:r>
            <a:r>
              <a:rPr lang="en-GB" sz="2000" dirty="0" smtClean="0"/>
              <a:t>)</a:t>
            </a:r>
          </a:p>
          <a:p>
            <a:r>
              <a:rPr lang="ru-RU" sz="2000" dirty="0" smtClean="0"/>
              <a:t>Сложность с представление надежных данных по разным группам уязвимого населения по результатам одного обследования </a:t>
            </a:r>
            <a:r>
              <a:rPr lang="en-US" sz="2000" dirty="0" smtClean="0"/>
              <a:t>(</a:t>
            </a:r>
            <a:r>
              <a:rPr lang="ru-RU" sz="2000" dirty="0" smtClean="0"/>
              <a:t>МОЛДОВА</a:t>
            </a:r>
            <a:r>
              <a:rPr lang="en-US" sz="2000" dirty="0" smtClean="0"/>
              <a:t>)</a:t>
            </a:r>
            <a:endParaRPr lang="en-GB" sz="2000" dirty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336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86600" cy="990600"/>
          </a:xfrm>
        </p:spPr>
        <p:txBody>
          <a:bodyPr/>
          <a:lstStyle/>
          <a:p>
            <a:r>
              <a:rPr lang="ru-RU" sz="2800" dirty="0" smtClean="0"/>
              <a:t>Как улучшить статистические данные по уязвимости перед бедностью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424936" cy="475252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ОБЩИЕ РЕКОМЕНДАЦИИ</a:t>
            </a:r>
            <a:r>
              <a:rPr lang="en-US" sz="2000" b="1" dirty="0" smtClean="0"/>
              <a:t>:</a:t>
            </a:r>
          </a:p>
          <a:p>
            <a:pPr>
              <a:spcAft>
                <a:spcPts val="0"/>
              </a:spcAft>
            </a:pPr>
            <a:r>
              <a:rPr lang="ru-RU" sz="2000" dirty="0" smtClean="0"/>
              <a:t>Принятие определения «уязвимость перед бедностью» на национальном уровне</a:t>
            </a:r>
            <a:endParaRPr lang="en-GB" sz="2000" dirty="0" smtClean="0"/>
          </a:p>
          <a:p>
            <a:pPr>
              <a:spcAft>
                <a:spcPts val="0"/>
              </a:spcAft>
            </a:pPr>
            <a:r>
              <a:rPr lang="ru-RU" sz="2000" dirty="0"/>
              <a:t>Разработка международного руководства по выявлению и изучению </a:t>
            </a:r>
            <a:r>
              <a:rPr lang="ru-RU" sz="2000" dirty="0" smtClean="0"/>
              <a:t>населения и групп населения, уязвимых перед бедностью</a:t>
            </a:r>
            <a:endParaRPr lang="en-GB" sz="2000" dirty="0" smtClean="0"/>
          </a:p>
          <a:p>
            <a:pPr>
              <a:spcAft>
                <a:spcPts val="0"/>
              </a:spcAft>
            </a:pPr>
            <a:r>
              <a:rPr lang="ru-RU" sz="2000" dirty="0" smtClean="0"/>
              <a:t>Разработка </a:t>
            </a:r>
            <a:r>
              <a:rPr lang="ru-RU" sz="2000" dirty="0" err="1" smtClean="0"/>
              <a:t>международно</a:t>
            </a:r>
            <a:r>
              <a:rPr lang="ru-RU" sz="2000" dirty="0" smtClean="0"/>
              <a:t> сопоставимого комплекса показателей и соответствующих методологических руководств</a:t>
            </a:r>
            <a:endParaRPr lang="en-GB" sz="2000" dirty="0" smtClean="0"/>
          </a:p>
          <a:p>
            <a:r>
              <a:rPr lang="ru-RU" sz="2000" dirty="0" smtClean="0"/>
              <a:t>Укрепление потенциала/обмен передовым опытом</a:t>
            </a: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ru-RU" sz="2000" b="1" dirty="0" smtClean="0"/>
              <a:t>КОНКРЕТНЫЕ ПРЕДЛОЖЕНИЯ</a:t>
            </a:r>
            <a:r>
              <a:rPr lang="en-US" sz="2000" b="1" dirty="0" smtClean="0"/>
              <a:t>:</a:t>
            </a:r>
            <a:endParaRPr lang="en-US" sz="2000" b="1" dirty="0"/>
          </a:p>
          <a:p>
            <a:pPr lvl="1">
              <a:spcAft>
                <a:spcPts val="600"/>
              </a:spcAft>
            </a:pPr>
            <a:r>
              <a:rPr lang="ru-RU" sz="1600" dirty="0" smtClean="0"/>
              <a:t>Измерение влияния внешних потрясений на уязвимое население </a:t>
            </a:r>
            <a:r>
              <a:rPr lang="en-US" sz="1600" dirty="0" smtClean="0"/>
              <a:t>(</a:t>
            </a:r>
            <a:r>
              <a:rPr lang="ru-RU" sz="1600" dirty="0" smtClean="0"/>
              <a:t>АРМЕНИЯ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spcAft>
                <a:spcPts val="600"/>
              </a:spcAft>
            </a:pPr>
            <a:r>
              <a:rPr lang="ru-RU" sz="1600" dirty="0"/>
              <a:t>Проведение специализированного обследования, респондентами которого является бедное население </a:t>
            </a:r>
            <a:r>
              <a:rPr lang="en-US" sz="1600" dirty="0" smtClean="0"/>
              <a:t>(</a:t>
            </a:r>
            <a:r>
              <a:rPr lang="ru-RU" sz="1600" dirty="0" smtClean="0"/>
              <a:t>БЕЛАРУСЬ</a:t>
            </a:r>
            <a:r>
              <a:rPr lang="en-US" sz="1600" dirty="0" smtClean="0"/>
              <a:t>)</a:t>
            </a:r>
            <a:endParaRPr lang="en-US" sz="1600" dirty="0"/>
          </a:p>
          <a:p>
            <a:pPr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520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UNEC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3333FF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StatsUNECE</Template>
  <TotalTime>6852</TotalTime>
  <Words>515</Words>
  <Application>Microsoft Office PowerPoint</Application>
  <PresentationFormat>On-screen Show (4:3)</PresentationFormat>
  <Paragraphs>105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StatsUNECE</vt:lpstr>
      <vt:lpstr>PowerPoint Presentation</vt:lpstr>
      <vt:lpstr>Опрос по уязвимости перед бедностью</vt:lpstr>
      <vt:lpstr>Оценка населения, уязвимого перед бедностью</vt:lpstr>
      <vt:lpstr>Население или группы населения, уязвимые перед бедностью – определения</vt:lpstr>
      <vt:lpstr>Источники статистических данных по уязвимости перед бедностью</vt:lpstr>
      <vt:lpstr>Статистика по уязвимости перед бедностью – группы населения</vt:lpstr>
      <vt:lpstr>Основные трудности при сборе статических данных, связанных с уязвимостью перед бедностью</vt:lpstr>
      <vt:lpstr>Как улучшить статистические данные по уязвимости перед бедностью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Hansen</dc:creator>
  <cp:lastModifiedBy>Vania Etropolska</cp:lastModifiedBy>
  <cp:revision>425</cp:revision>
  <cp:lastPrinted>2014-10-01T12:57:54Z</cp:lastPrinted>
  <dcterms:created xsi:type="dcterms:W3CDTF">2011-12-28T11:16:09Z</dcterms:created>
  <dcterms:modified xsi:type="dcterms:W3CDTF">2015-05-02T13:22:48Z</dcterms:modified>
</cp:coreProperties>
</file>