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8" r:id="rId1"/>
  </p:sldMasterIdLst>
  <p:notesMasterIdLst>
    <p:notesMasterId r:id="rId16"/>
  </p:notesMasterIdLst>
  <p:sldIdLst>
    <p:sldId id="264" r:id="rId2"/>
    <p:sldId id="263" r:id="rId3"/>
    <p:sldId id="266" r:id="rId4"/>
    <p:sldId id="265" r:id="rId5"/>
    <p:sldId id="267" r:id="rId6"/>
    <p:sldId id="287" r:id="rId7"/>
    <p:sldId id="257" r:id="rId8"/>
    <p:sldId id="261" r:id="rId9"/>
    <p:sldId id="269" r:id="rId10"/>
    <p:sldId id="278" r:id="rId11"/>
    <p:sldId id="260" r:id="rId12"/>
    <p:sldId id="280" r:id="rId13"/>
    <p:sldId id="285" r:id="rId14"/>
    <p:sldId id="26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29" autoAdjust="0"/>
    <p:restoredTop sz="94624" autoAdjust="0"/>
  </p:normalViewPr>
  <p:slideViewPr>
    <p:cSldViewPr>
      <p:cViewPr varScale="1">
        <p:scale>
          <a:sx n="69" d="100"/>
          <a:sy n="69" d="100"/>
        </p:scale>
        <p:origin x="-87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6"/>
  <c:chart>
    <c:title>
      <c:layout/>
      <c:spPr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c:spPr>
      <c:txPr>
        <a:bodyPr/>
        <a:lstStyle/>
        <a:p>
          <a:pPr>
            <a:defRPr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plotArea>
      <c:layout/>
      <c:barChart>
        <c:barDir val="col"/>
        <c:grouping val="clustered"/>
        <c:ser>
          <c:idx val="0"/>
          <c:order val="0"/>
          <c:tx>
            <c:strRef>
              <c:f>Лист2!$A$3</c:f>
              <c:strCache>
                <c:ptCount val="1"/>
                <c:pt idx="0">
                  <c:v>Образование и воспитание</c:v>
                </c:pt>
              </c:strCache>
            </c:strRef>
          </c:tx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numRef>
              <c:f>Лист2!$B$2:$F$2</c:f>
              <c:numCache>
                <c:formatCode>General</c:formatCode>
                <c:ptCount val="5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</c:numCache>
            </c:numRef>
          </c:cat>
          <c:val>
            <c:numRef>
              <c:f>Лист2!$B$3:$F$3</c:f>
              <c:numCache>
                <c:formatCode>General</c:formatCode>
                <c:ptCount val="5"/>
                <c:pt idx="0">
                  <c:v>27.7</c:v>
                </c:pt>
                <c:pt idx="1">
                  <c:v>27.5</c:v>
                </c:pt>
                <c:pt idx="2">
                  <c:v>27.5</c:v>
                </c:pt>
                <c:pt idx="3">
                  <c:v>28.4</c:v>
                </c:pt>
                <c:pt idx="4">
                  <c:v>29.5</c:v>
                </c:pt>
              </c:numCache>
            </c:numRef>
          </c:val>
        </c:ser>
        <c:axId val="47998080"/>
        <c:axId val="49805952"/>
      </c:barChart>
      <c:catAx>
        <c:axId val="4799808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b="0"/>
            </a:pPr>
            <a:endParaRPr lang="ru-RU"/>
          </a:p>
        </c:txPr>
        <c:crossAx val="49805952"/>
        <c:crosses val="autoZero"/>
        <c:auto val="1"/>
        <c:lblAlgn val="ctr"/>
        <c:lblOffset val="100"/>
      </c:catAx>
      <c:valAx>
        <c:axId val="4980595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b="1" i="1"/>
            </a:pPr>
            <a:endParaRPr lang="ru-RU"/>
          </a:p>
        </c:txPr>
        <c:crossAx val="47998080"/>
        <c:crosses val="autoZero"/>
        <c:crossBetween val="between"/>
      </c:valAx>
    </c:plotArea>
    <c:plotVisOnly val="1"/>
    <c:dispBlanksAs val="gap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689892-2A27-43A5-B5C9-A9BB36BF3477}" type="doc">
      <dgm:prSet loTypeId="urn:microsoft.com/office/officeart/2005/8/layout/lProcess1" loCatId="process" qsTypeId="urn:microsoft.com/office/officeart/2005/8/quickstyle/simple4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1CC43F19-970B-4F21-985B-87D9CA1C2D68}">
      <dgm:prSet/>
      <dgm:spPr/>
      <dgm:t>
        <a:bodyPr/>
        <a:lstStyle/>
        <a:p>
          <a:pPr rtl="0"/>
          <a:r>
            <a:rPr lang="ru-RU" b="1" dirty="0" err="1" smtClean="0"/>
            <a:t>Субиндекс</a:t>
          </a:r>
          <a:r>
            <a:rPr lang="ru-RU" b="1" dirty="0" smtClean="0"/>
            <a:t> образования и воспитания является наиболее низким из всех компонентов индекса детской бедности и лишений</a:t>
          </a:r>
          <a:endParaRPr lang="ru-RU" b="1" dirty="0"/>
        </a:p>
      </dgm:t>
    </dgm:pt>
    <dgm:pt modelId="{6C94C07A-69A7-4794-A4DD-0B07E1BB1F25}" type="parTrans" cxnId="{E679DE67-2536-4F09-A2F7-27D78B3FD4D5}">
      <dgm:prSet/>
      <dgm:spPr/>
      <dgm:t>
        <a:bodyPr/>
        <a:lstStyle/>
        <a:p>
          <a:endParaRPr lang="ru-RU"/>
        </a:p>
      </dgm:t>
    </dgm:pt>
    <dgm:pt modelId="{6F5E7D8A-2349-4209-BB0B-900C46553AB3}" type="sibTrans" cxnId="{E679DE67-2536-4F09-A2F7-27D78B3FD4D5}">
      <dgm:prSet/>
      <dgm:spPr/>
      <dgm:t>
        <a:bodyPr/>
        <a:lstStyle/>
        <a:p>
          <a:endParaRPr lang="ru-RU"/>
        </a:p>
      </dgm:t>
    </dgm:pt>
    <dgm:pt modelId="{04997BAD-C97B-444E-AD94-332DE3BD6303}" type="pres">
      <dgm:prSet presAssocID="{D9689892-2A27-43A5-B5C9-A9BB36BF347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ABC38C6-5AC4-4163-967E-FD2B2AF0CCF7}" type="pres">
      <dgm:prSet presAssocID="{1CC43F19-970B-4F21-985B-87D9CA1C2D68}" presName="vertFlow" presStyleCnt="0"/>
      <dgm:spPr/>
    </dgm:pt>
    <dgm:pt modelId="{5A270897-FABA-4FFC-A5EF-D0088EE990FF}" type="pres">
      <dgm:prSet presAssocID="{1CC43F19-970B-4F21-985B-87D9CA1C2D68}" presName="header" presStyleLbl="node1" presStyleIdx="0" presStyleCnt="1"/>
      <dgm:spPr/>
      <dgm:t>
        <a:bodyPr/>
        <a:lstStyle/>
        <a:p>
          <a:endParaRPr lang="ru-RU"/>
        </a:p>
      </dgm:t>
    </dgm:pt>
  </dgm:ptLst>
  <dgm:cxnLst>
    <dgm:cxn modelId="{E679DE67-2536-4F09-A2F7-27D78B3FD4D5}" srcId="{D9689892-2A27-43A5-B5C9-A9BB36BF3477}" destId="{1CC43F19-970B-4F21-985B-87D9CA1C2D68}" srcOrd="0" destOrd="0" parTransId="{6C94C07A-69A7-4794-A4DD-0B07E1BB1F25}" sibTransId="{6F5E7D8A-2349-4209-BB0B-900C46553AB3}"/>
    <dgm:cxn modelId="{33265E16-DC46-4721-8460-8B0D389A7EB8}" type="presOf" srcId="{D9689892-2A27-43A5-B5C9-A9BB36BF3477}" destId="{04997BAD-C97B-444E-AD94-332DE3BD6303}" srcOrd="0" destOrd="0" presId="urn:microsoft.com/office/officeart/2005/8/layout/lProcess1"/>
    <dgm:cxn modelId="{FB49EAA6-E72C-49CB-B409-B0AA0AD133DC}" type="presOf" srcId="{1CC43F19-970B-4F21-985B-87D9CA1C2D68}" destId="{5A270897-FABA-4FFC-A5EF-D0088EE990FF}" srcOrd="0" destOrd="0" presId="urn:microsoft.com/office/officeart/2005/8/layout/lProcess1"/>
    <dgm:cxn modelId="{4523061F-F7BC-46BB-BD0F-6E79EAEF6364}" type="presParOf" srcId="{04997BAD-C97B-444E-AD94-332DE3BD6303}" destId="{7ABC38C6-5AC4-4163-967E-FD2B2AF0CCF7}" srcOrd="0" destOrd="0" presId="urn:microsoft.com/office/officeart/2005/8/layout/lProcess1"/>
    <dgm:cxn modelId="{3E3D833D-53AA-4267-BA6A-CA3EFDC52B61}" type="presParOf" srcId="{7ABC38C6-5AC4-4163-967E-FD2B2AF0CCF7}" destId="{5A270897-FABA-4FFC-A5EF-D0088EE990FF}" srcOrd="0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A270897-FABA-4FFC-A5EF-D0088EE990FF}">
      <dsp:nvSpPr>
        <dsp:cNvPr id="0" name=""/>
        <dsp:cNvSpPr/>
      </dsp:nvSpPr>
      <dsp:spPr>
        <a:xfrm>
          <a:off x="396044" y="0"/>
          <a:ext cx="7200800" cy="18002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err="1" smtClean="0"/>
            <a:t>Субиндекс</a:t>
          </a:r>
          <a:r>
            <a:rPr lang="ru-RU" sz="2900" b="1" kern="1200" dirty="0" smtClean="0"/>
            <a:t> образования и воспитания является наиболее низким из всех компонентов индекса детской бедности и лишений</a:t>
          </a:r>
          <a:endParaRPr lang="ru-RU" sz="2900" b="1" kern="1200" dirty="0"/>
        </a:p>
      </dsp:txBody>
      <dsp:txXfrm>
        <a:off x="396044" y="0"/>
        <a:ext cx="7200800" cy="18002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D78EB9-262B-473E-BD42-9B5FD484A3F9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7CD1F9-72D7-482E-AB82-D248DAED7C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2F706-B60B-40CE-92C9-C42BD52FA99B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DAD60-70C2-4D46-BD7F-28F0C7300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2F706-B60B-40CE-92C9-C42BD52FA99B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DAD60-70C2-4D46-BD7F-28F0C7300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2F706-B60B-40CE-92C9-C42BD52FA99B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DAD60-70C2-4D46-BD7F-28F0C7300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77724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733800" cy="3962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724400" y="1905000"/>
            <a:ext cx="3733800" cy="190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724400" y="3962400"/>
            <a:ext cx="3733800" cy="190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UNICEF</a:t>
            </a:r>
          </a:p>
          <a:p>
            <a:pPr>
              <a:defRPr/>
            </a:pPr>
            <a:endParaRPr lang="en-US"/>
          </a:p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Type your title in this FOOTER area and in CAPS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A7585B-9673-4E99-9320-A0C6E9531C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2F706-B60B-40CE-92C9-C42BD52FA99B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DAD60-70C2-4D46-BD7F-28F0C7300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2F706-B60B-40CE-92C9-C42BD52FA99B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DAD60-70C2-4D46-BD7F-28F0C7300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2F706-B60B-40CE-92C9-C42BD52FA99B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DAD60-70C2-4D46-BD7F-28F0C7300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2F706-B60B-40CE-92C9-C42BD52FA99B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DAD60-70C2-4D46-BD7F-28F0C7300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2F706-B60B-40CE-92C9-C42BD52FA99B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DAD60-70C2-4D46-BD7F-28F0C7300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2F706-B60B-40CE-92C9-C42BD52FA99B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DAD60-70C2-4D46-BD7F-28F0C7300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2F706-B60B-40CE-92C9-C42BD52FA99B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DAD60-70C2-4D46-BD7F-28F0C7300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2F706-B60B-40CE-92C9-C42BD52FA99B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DAD60-70C2-4D46-BD7F-28F0C7300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2F706-B60B-40CE-92C9-C42BD52FA99B}" type="datetimeFigureOut">
              <a:rPr lang="ru-RU" smtClean="0"/>
              <a:pPr/>
              <a:t>26.04.2015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DAD60-70C2-4D46-BD7F-28F0C7300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  <p:sldLayoutId id="2147483870" r:id="rId12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chart" Target="../charts/char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idx="1"/>
          </p:nvPr>
        </p:nvSpPr>
        <p:spPr>
          <a:xfrm>
            <a:off x="0" y="1628800"/>
            <a:ext cx="8569325" cy="3324200"/>
          </a:xfrm>
        </p:spPr>
        <p:txBody>
          <a:bodyPr>
            <a:norm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3600" dirty="0" smtClean="0">
                <a:solidFill>
                  <a:srgbClr val="003399"/>
                </a:solidFill>
                <a:latin typeface="Times New Roman" pitchFamily="18" charset="0"/>
              </a:rPr>
              <a:t>    ИЗМЕРЕНИЕ ДЕТСКОЙ                    БЕДНОСТИ </a:t>
            </a:r>
            <a:br>
              <a:rPr lang="ru-RU" sz="3600" dirty="0" smtClean="0">
                <a:solidFill>
                  <a:srgbClr val="003399"/>
                </a:solidFill>
                <a:latin typeface="Times New Roman" pitchFamily="18" charset="0"/>
              </a:rPr>
            </a:br>
            <a:r>
              <a:rPr lang="ru-RU" sz="3600" dirty="0" smtClean="0">
                <a:solidFill>
                  <a:srgbClr val="003399"/>
                </a:solidFill>
                <a:latin typeface="Times New Roman" pitchFamily="18" charset="0"/>
              </a:rPr>
              <a:t>            В КЫРГЫЗСКОЙ РЕСПУБЛИКЕ</a:t>
            </a:r>
            <a:endParaRPr lang="en-US" sz="3600" dirty="0" smtClean="0">
              <a:solidFill>
                <a:srgbClr val="003399"/>
              </a:solidFill>
              <a:latin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US" sz="2000" dirty="0" smtClean="0">
              <a:solidFill>
                <a:srgbClr val="003399"/>
              </a:solidFill>
              <a:latin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ru-RU" sz="3600" dirty="0" smtClean="0">
              <a:solidFill>
                <a:srgbClr val="003399"/>
              </a:solidFill>
              <a:latin typeface="Times New Roman" pitchFamily="18" charset="0"/>
            </a:endParaRPr>
          </a:p>
        </p:txBody>
      </p:sp>
      <p:sp>
        <p:nvSpPr>
          <p:cNvPr id="7171" name="Дата 5"/>
          <p:cNvSpPr>
            <a:spLocks noGrp="1"/>
          </p:cNvSpPr>
          <p:nvPr>
            <p:ph type="dt" sz="half" idx="10"/>
          </p:nvPr>
        </p:nvSpPr>
        <p:spPr bwMode="auto">
          <a:xfrm>
            <a:off x="6553200" y="6278563"/>
            <a:ext cx="2133600" cy="457200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r"/>
            <a:fld id="{421D1065-3440-4648-B120-781DFC5A8F04}" type="datetime3">
              <a:rPr lang="ru-RU" smtClean="0">
                <a:solidFill>
                  <a:schemeClr val="tx1"/>
                </a:solidFill>
              </a:rPr>
              <a:pPr algn="r"/>
              <a:t>26/04/15</a:t>
            </a:fld>
            <a:endParaRPr lang="ru-RU" smtClean="0">
              <a:solidFill>
                <a:schemeClr val="tx1"/>
              </a:solidFill>
            </a:endParaRPr>
          </a:p>
        </p:txBody>
      </p:sp>
      <p:sp>
        <p:nvSpPr>
          <p:cNvPr id="7172" name="Номер слайда 4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278563"/>
            <a:ext cx="2895600" cy="457200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/>
            <a:fld id="{93F051DC-9BE7-4D64-937F-AACEA0E3CFC2}" type="slidenum">
              <a:rPr lang="ru-RU" smtClean="0">
                <a:solidFill>
                  <a:schemeClr val="tx1"/>
                </a:solidFill>
              </a:rPr>
              <a:pPr algn="ctr"/>
              <a:t>1</a:t>
            </a:fld>
            <a:endParaRPr lang="ru-RU" dirty="0" smtClean="0">
              <a:solidFill>
                <a:schemeClr val="tx1"/>
              </a:solidFill>
            </a:endParaRP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875" y="53975"/>
            <a:ext cx="1122363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5" descr="Флаг Кыргызстан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30163"/>
            <a:ext cx="1728788" cy="103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5" name="TextBox 1"/>
          <p:cNvSpPr txBox="1">
            <a:spLocks noChangeArrowheads="1"/>
          </p:cNvSpPr>
          <p:nvPr/>
        </p:nvSpPr>
        <p:spPr bwMode="auto">
          <a:xfrm>
            <a:off x="3678238" y="333375"/>
            <a:ext cx="5070475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2000" b="1">
                <a:solidFill>
                  <a:srgbClr val="003399"/>
                </a:solidFill>
                <a:latin typeface="Times New Roman" pitchFamily="18" charset="0"/>
              </a:rPr>
              <a:t>Национальный статистический комитет Кыргызской Республики</a:t>
            </a:r>
          </a:p>
        </p:txBody>
      </p:sp>
      <p:pic>
        <p:nvPicPr>
          <p:cNvPr id="8" name="Объект 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3131840" y="3645024"/>
            <a:ext cx="3114675" cy="24669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32656"/>
            <a:ext cx="7772400" cy="360040"/>
          </a:xfrm>
        </p:spPr>
        <p:txBody>
          <a:bodyPr>
            <a:noAutofit/>
          </a:bodyPr>
          <a:lstStyle/>
          <a:p>
            <a:r>
              <a:rPr lang="ru-RU" sz="4000" b="1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Субиндекс</a:t>
            </a:r>
            <a:r>
              <a:rPr lang="ru-RU" sz="4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образования </a:t>
            </a:r>
            <a:endParaRPr lang="ru-RU" sz="40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Схема 8"/>
          <p:cNvGraphicFramePr/>
          <p:nvPr/>
        </p:nvGraphicFramePr>
        <p:xfrm>
          <a:off x="539552" y="1124744"/>
          <a:ext cx="7992888" cy="18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Диаграмма 7"/>
          <p:cNvGraphicFramePr/>
          <p:nvPr/>
        </p:nvGraphicFramePr>
        <p:xfrm>
          <a:off x="1043608" y="1052736"/>
          <a:ext cx="7128792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7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9" grpId="1">
        <p:bldAsOne/>
      </p:bldGraphic>
      <p:bldGraphic spid="9" grpId="2">
        <p:bldAsOne/>
      </p:bldGraphic>
      <p:bldGraphic spid="8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7"/>
            <a:ext cx="5472608" cy="1152128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Для расчёта </a:t>
            </a:r>
            <a:r>
              <a:rPr lang="ru-RU" sz="2400" b="1" i="1" dirty="0">
                <a:solidFill>
                  <a:srgbClr val="FF0000"/>
                </a:solidFill>
              </a:rPr>
              <a:t>индекса по индикатору «Образование и дошкольное воспитание детей»</a:t>
            </a:r>
            <a:endParaRPr lang="ru-RU" sz="24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2132856"/>
            <a:ext cx="6400800" cy="1752600"/>
          </a:xfrm>
        </p:spPr>
        <p:txBody>
          <a:bodyPr>
            <a:normAutofit/>
          </a:bodyPr>
          <a:lstStyle/>
          <a:p>
            <a:endParaRPr lang="ru-RU" dirty="0">
              <a:ln w="18415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827584" y="1988840"/>
          <a:ext cx="7272809" cy="4230983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800200"/>
                <a:gridCol w="1448718"/>
                <a:gridCol w="1222071"/>
                <a:gridCol w="1460521"/>
                <a:gridCol w="1341299"/>
              </a:tblGrid>
              <a:tr h="473422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3600" u="none" strike="noStrike" dirty="0" smtClean="0">
                          <a:latin typeface="Times" pitchFamily="18" charset="0"/>
                          <a:cs typeface="Times" pitchFamily="18" charset="0"/>
                        </a:rPr>
                        <a:t>Р е </a:t>
                      </a:r>
                      <a:r>
                        <a:rPr lang="ru-RU" sz="3600" u="none" strike="noStrike" dirty="0" err="1" smtClean="0">
                          <a:latin typeface="Times" pitchFamily="18" charset="0"/>
                          <a:cs typeface="Times" pitchFamily="18" charset="0"/>
                        </a:rPr>
                        <a:t>з</a:t>
                      </a:r>
                      <a:r>
                        <a:rPr lang="ru-RU" sz="3600" u="none" strike="noStrike" dirty="0" smtClean="0">
                          <a:latin typeface="Times" pitchFamily="18" charset="0"/>
                          <a:cs typeface="Times" pitchFamily="18" charset="0"/>
                        </a:rPr>
                        <a:t> у л </a:t>
                      </a:r>
                      <a:r>
                        <a:rPr lang="ru-RU" sz="3600" u="none" strike="noStrike" dirty="0" err="1" smtClean="0">
                          <a:latin typeface="Times" pitchFamily="18" charset="0"/>
                          <a:cs typeface="Times" pitchFamily="18" charset="0"/>
                        </a:rPr>
                        <a:t>ь</a:t>
                      </a:r>
                      <a:r>
                        <a:rPr lang="ru-RU" sz="3600" u="none" strike="noStrike" dirty="0" smtClean="0">
                          <a:latin typeface="Times" pitchFamily="18" charset="0"/>
                          <a:cs typeface="Times" pitchFamily="18" charset="0"/>
                        </a:rPr>
                        <a:t> т а т </a:t>
                      </a:r>
                      <a:r>
                        <a:rPr lang="ru-RU" sz="3600" u="none" strike="noStrike" dirty="0" err="1" smtClean="0">
                          <a:latin typeface="Times" pitchFamily="18" charset="0"/>
                          <a:cs typeface="Times" pitchFamily="18" charset="0"/>
                        </a:rPr>
                        <a:t>ы</a:t>
                      </a:r>
                      <a:r>
                        <a:rPr lang="ru-RU" sz="3600" u="none" strike="noStrike" dirty="0" smtClean="0">
                          <a:latin typeface="Times" pitchFamily="18" charset="0"/>
                          <a:cs typeface="Times" pitchFamily="18" charset="0"/>
                        </a:rPr>
                        <a:t>  ОРТ</a:t>
                      </a:r>
                      <a:endParaRPr lang="ru-RU" sz="3600" b="1" i="0" u="none" strike="noStrike" dirty="0">
                        <a:solidFill>
                          <a:srgbClr val="000000"/>
                        </a:solidFill>
                        <a:latin typeface="Times" pitchFamily="18" charset="0"/>
                        <a:cs typeface="Times" pitchFamily="18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103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/>
                        <a:t>               </a:t>
                      </a:r>
                      <a:r>
                        <a:rPr lang="ru-RU" sz="1200" b="1" i="0" u="none" strike="noStrike" dirty="0" smtClean="0"/>
                        <a:t>  </a:t>
                      </a:r>
                      <a:r>
                        <a:rPr lang="ru-RU" sz="1200" b="1" i="0" u="none" strike="noStrike" dirty="0"/>
                        <a:t>(в процентах)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b"/>
                </a:tc>
              </a:tr>
              <a:tr h="238812"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/>
                        <a:t> 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en-US" sz="1200" b="1" i="0" u="none" strike="noStrike" dirty="0" smtClean="0"/>
                        <a:t>20</a:t>
                      </a:r>
                      <a:r>
                        <a:rPr lang="ru-RU" sz="1200" b="1" i="0" u="none" strike="noStrike" dirty="0" smtClean="0"/>
                        <a:t>13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/>
                </a:tc>
              </a:tr>
              <a:tr h="315615">
                <a:tc>
                  <a:txBody>
                    <a:bodyPr/>
                    <a:lstStyle/>
                    <a:p>
                      <a:pPr algn="ctr" fontAlgn="t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1" i="0" u="none" strike="noStrike" dirty="0"/>
                        <a:t>кол-во уч-ся</a:t>
                      </a:r>
                      <a:br>
                        <a:rPr lang="ru-RU" sz="1200" b="1" i="0" u="none" strike="noStrike" dirty="0"/>
                      </a:br>
                      <a:r>
                        <a:rPr lang="ru-RU" sz="1200" b="1" i="0" u="none" strike="noStrike" dirty="0"/>
                        <a:t>окончивших школу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1" i="0" u="none" strike="noStrike" dirty="0"/>
                        <a:t>кол-во уч-ся</a:t>
                      </a:r>
                      <a:br>
                        <a:rPr lang="ru-RU" sz="1200" b="1" i="0" u="none" strike="noStrike" dirty="0"/>
                      </a:br>
                      <a:r>
                        <a:rPr lang="ru-RU" sz="1200" b="1" i="0" u="none" strike="noStrike" dirty="0" err="1"/>
                        <a:t>учавств</a:t>
                      </a:r>
                      <a:r>
                        <a:rPr lang="ru-RU" sz="1200" b="1" i="0" u="none" strike="noStrike" dirty="0"/>
                        <a:t> в ОРТ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1" i="0" u="none" strike="noStrike" dirty="0"/>
                        <a:t>доля выше</a:t>
                      </a:r>
                      <a:br>
                        <a:rPr lang="ru-RU" sz="1200" b="1" i="0" u="none" strike="noStrike" dirty="0"/>
                      </a:br>
                      <a:r>
                        <a:rPr lang="ru-RU" sz="1200" b="1" i="0" u="none" strike="noStrike" dirty="0"/>
                        <a:t>порогового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/>
                </a:tc>
              </a:tr>
              <a:tr h="33716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err="1"/>
                        <a:t>Баткенская</a:t>
                      </a:r>
                      <a:r>
                        <a:rPr lang="ru-RU" sz="1200" b="1" i="0" u="none" strike="noStrike" dirty="0"/>
                        <a:t> область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/>
                        <a:t>120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/>
                        <a:t>100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/>
                        <a:t>65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37177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err="1"/>
                        <a:t>Джалалабатская</a:t>
                      </a:r>
                      <a:r>
                        <a:rPr lang="ru-RU" sz="1200" b="1" i="0" u="none" strike="noStrike" dirty="0"/>
                        <a:t> область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/>
                        <a:t>150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/>
                        <a:t>135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/>
                        <a:t>85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8469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/>
                        <a:t>Иссыккульская область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/>
                        <a:t>130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/>
                        <a:t>98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/>
                        <a:t>88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8469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/>
                        <a:t>Нарынская область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/>
                        <a:t>110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/>
                        <a:t>88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/>
                        <a:t>90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4784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err="1"/>
                        <a:t>Ошская</a:t>
                      </a:r>
                      <a:r>
                        <a:rPr lang="ru-RU" sz="1200" b="1" i="0" u="none" strike="noStrike" dirty="0"/>
                        <a:t> область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/>
                        <a:t>100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/>
                        <a:t>78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/>
                        <a:t>91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32330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 pitchFamily="34" charset="0"/>
                        </a:rPr>
                        <a:t>Таласская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 pitchFamily="34" charset="0"/>
                        </a:rPr>
                        <a:t> область</a:t>
                      </a:r>
                      <a:endParaRPr lang="ru-RU" sz="1200" b="1" dirty="0">
                        <a:latin typeface="+mn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latin typeface="+mn-lt"/>
                          <a:cs typeface="Arial" pitchFamily="34" charset="0"/>
                        </a:rPr>
                        <a:t>    110</a:t>
                      </a:r>
                      <a:endParaRPr lang="ru-RU" sz="1200" b="1" dirty="0">
                        <a:latin typeface="+mn-lt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 pitchFamily="34" charset="0"/>
                        </a:rPr>
                        <a:t>   85</a:t>
                      </a:r>
                      <a:endParaRPr lang="ru-RU" sz="1200" b="1" dirty="0">
                        <a:latin typeface="+mn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 pitchFamily="34" charset="0"/>
                        </a:rPr>
                        <a:t>93</a:t>
                      </a:r>
                      <a:endParaRPr lang="ru-RU" sz="1200" b="1" dirty="0">
                        <a:latin typeface="+mn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</a:tr>
              <a:tr h="24784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/>
                        <a:t>Чуйская область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/>
                        <a:t>180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/>
                        <a:t>165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/>
                        <a:t>87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23541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/>
                        <a:t>г. Бишкек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/>
                        <a:t>220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/>
                        <a:t>210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/>
                        <a:t>89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23541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/>
                        <a:t>г. Ош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/>
                        <a:t>170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/>
                        <a:t>165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/>
                        <a:t>95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2354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/>
                        <a:t> 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/>
                        <a:t> 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/>
                        <a:t> 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/>
                        <a:t> 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/>
                        <a:t> 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pic>
        <p:nvPicPr>
          <p:cNvPr id="11" name="Рисунок 10" descr="images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4168" y="188640"/>
            <a:ext cx="2847975" cy="16002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Положительный индикатор </a:t>
            </a:r>
            <a:r>
              <a:rPr lang="ru-RU" sz="3200" b="1" dirty="0">
                <a:solidFill>
                  <a:srgbClr val="FF0000"/>
                </a:solidFill>
              </a:rPr>
              <a:t>«Образование и дошкольное воспитание детей»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</a:t>
            </a:r>
            <a:r>
              <a:rPr lang="ru-RU" sz="4000" b="1" dirty="0" smtClean="0"/>
              <a:t>Расчёт проводить по формуле</a:t>
            </a:r>
          </a:p>
          <a:p>
            <a:endParaRPr lang="ru-RU" dirty="0" smtClean="0"/>
          </a:p>
          <a:p>
            <a:pPr marL="0" indent="0">
              <a:buNone/>
            </a:pPr>
            <a:r>
              <a:rPr lang="ru-RU" sz="4000" b="1" dirty="0" smtClean="0"/>
              <a:t>  </a:t>
            </a:r>
            <a:r>
              <a:rPr lang="en-US" sz="4400" b="1" dirty="0" smtClean="0"/>
              <a:t>I</a:t>
            </a:r>
            <a:r>
              <a:rPr lang="ru-RU" sz="2800" b="1" baseline="-25000" dirty="0"/>
              <a:t>позитив</a:t>
            </a:r>
            <a:r>
              <a:rPr lang="ru-RU" sz="2800" b="1" dirty="0"/>
              <a:t>= </a:t>
            </a:r>
            <a:r>
              <a:rPr lang="ru-RU" sz="2800" b="1" u="sng" dirty="0"/>
              <a:t>фактическое значение – </a:t>
            </a:r>
            <a:r>
              <a:rPr lang="en-US" sz="2800" b="1" u="sng" dirty="0"/>
              <a:t>min</a:t>
            </a:r>
            <a:r>
              <a:rPr lang="ru-RU" sz="2800" b="1" dirty="0"/>
              <a:t> * </a:t>
            </a:r>
            <a:r>
              <a:rPr lang="ru-RU" sz="2800" b="1" dirty="0" smtClean="0"/>
              <a:t>100</a:t>
            </a:r>
            <a:endParaRPr lang="ru-RU" sz="2800" b="1" dirty="0"/>
          </a:p>
          <a:p>
            <a:pPr marL="0" indent="0">
              <a:buNone/>
            </a:pPr>
            <a:r>
              <a:rPr lang="ru-RU" sz="2800" b="1" dirty="0" smtClean="0"/>
              <a:t>                                </a:t>
            </a:r>
            <a:r>
              <a:rPr lang="en-US" sz="2800" b="1" dirty="0"/>
              <a:t>max </a:t>
            </a:r>
            <a:r>
              <a:rPr lang="ru-RU" sz="2800" b="1" dirty="0"/>
              <a:t>– </a:t>
            </a:r>
            <a:r>
              <a:rPr lang="en-US" sz="2800" b="1" dirty="0"/>
              <a:t>min</a:t>
            </a:r>
            <a:endParaRPr lang="ru-RU" sz="2800" b="1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4509120"/>
            <a:ext cx="43053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9397960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3284984"/>
            <a:ext cx="82089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Система образования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должна быть доступна 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для всех и должна 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представлять качественное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образование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Source - Best Educatio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0750" y="188640"/>
            <a:ext cx="476250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11_ukrai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4500" y="2060848"/>
            <a:ext cx="5715000" cy="432048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59632" y="836712"/>
            <a:ext cx="66767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Благодарим за внимание</a:t>
            </a:r>
            <a:endParaRPr lang="ru-RU" sz="40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03648" y="1628800"/>
            <a:ext cx="63245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rgbClr val="002060"/>
                </a:solidFill>
              </a:rPr>
              <a:t>Thank you very much</a:t>
            </a:r>
            <a:endParaRPr lang="ru-RU" sz="5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1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56338" y="4581525"/>
            <a:ext cx="2155825" cy="153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ular Callout 4"/>
          <p:cNvSpPr/>
          <p:nvPr/>
        </p:nvSpPr>
        <p:spPr bwMode="auto">
          <a:xfrm>
            <a:off x="304800" y="1066800"/>
            <a:ext cx="5951538" cy="4038600"/>
          </a:xfrm>
          <a:prstGeom prst="wedgeRectCallout">
            <a:avLst>
              <a:gd name="adj1" fmla="val 70852"/>
              <a:gd name="adj2" fmla="val 49188"/>
            </a:avLst>
          </a:prstGeom>
          <a:solidFill>
            <a:schemeClr val="accent2">
              <a:lumMod val="40000"/>
              <a:lumOff val="60000"/>
              <a:alpha val="34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endParaRPr lang="en-US">
              <a:cs typeface="Arial" pitchFamily="34" charset="0"/>
            </a:endParaRPr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>
          <a:xfrm>
            <a:off x="508000" y="5351463"/>
            <a:ext cx="5545138" cy="719137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КЫРГЫЗСКАЯ РЕСПУБЛИКА</a:t>
            </a:r>
            <a:endParaRPr lang="en-US" altLang="en-US" sz="28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6" descr="C:\Users\mminbaev\Pictures\Kyrgyzst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3375" y="1138238"/>
            <a:ext cx="5902325" cy="3890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28600"/>
            <a:ext cx="7850831" cy="752127"/>
          </a:xfrm>
        </p:spPr>
        <p:txBody>
          <a:bodyPr>
            <a:normAutofit fontScale="90000"/>
          </a:bodyPr>
          <a:lstStyle/>
          <a:p>
            <a:pPr marL="46037" indent="0" algn="ctr" eaLnBrk="1" fontAlgn="auto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en-US" sz="2400" dirty="0" smtClean="0">
                <a:solidFill>
                  <a:srgbClr val="0070C0"/>
                </a:solidFill>
                <a:effectLst/>
                <a:latin typeface="Times New Roman" pitchFamily="18" charset="0"/>
                <a:ea typeface="+mn-ea"/>
                <a:cs typeface="+mn-cs"/>
              </a:rPr>
              <a:t/>
            </a:r>
            <a:br>
              <a:rPr lang="en-US" sz="2400" dirty="0" smtClean="0">
                <a:solidFill>
                  <a:srgbClr val="0070C0"/>
                </a:solidFill>
                <a:effectLst/>
                <a:latin typeface="Times New Roman" pitchFamily="18" charset="0"/>
                <a:ea typeface="+mn-ea"/>
                <a:cs typeface="+mn-cs"/>
              </a:rPr>
            </a:br>
            <a:r>
              <a:rPr lang="ru-RU" sz="3100" b="1" dirty="0" smtClean="0">
                <a:solidFill>
                  <a:srgbClr val="FF0000"/>
                </a:solidFill>
                <a:effectLst/>
                <a:latin typeface="Times New Roman" pitchFamily="18" charset="0"/>
                <a:ea typeface="+mn-ea"/>
                <a:cs typeface="+mn-cs"/>
              </a:rPr>
              <a:t>Уровень бедности </a:t>
            </a:r>
            <a:r>
              <a:rPr lang="ru-RU" sz="3100" b="1" dirty="0">
                <a:solidFill>
                  <a:srgbClr val="FF0000"/>
                </a:solidFill>
                <a:effectLst/>
                <a:latin typeface="Times New Roman" pitchFamily="18" charset="0"/>
                <a:ea typeface="+mn-ea"/>
                <a:cs typeface="+mn-cs"/>
              </a:rPr>
              <a:t>населения по </a:t>
            </a:r>
            <a:r>
              <a:rPr lang="ru-RU" sz="3100" b="1" dirty="0" smtClean="0">
                <a:solidFill>
                  <a:srgbClr val="FF0000"/>
                </a:solidFill>
                <a:effectLst/>
                <a:latin typeface="Times New Roman" pitchFamily="18" charset="0"/>
                <a:ea typeface="+mn-ea"/>
                <a:cs typeface="+mn-cs"/>
              </a:rPr>
              <a:t>регионам, 2013г.</a:t>
            </a:r>
            <a:r>
              <a:rPr lang="ru-RU" sz="3100" b="1" dirty="0">
                <a:solidFill>
                  <a:srgbClr val="FF0000"/>
                </a:solidFill>
                <a:effectLst/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3100" b="1" dirty="0">
                <a:solidFill>
                  <a:srgbClr val="FF0000"/>
                </a:solidFill>
                <a:effectLst/>
                <a:latin typeface="Times New Roman" pitchFamily="18" charset="0"/>
                <a:ea typeface="+mn-ea"/>
                <a:cs typeface="+mn-cs"/>
              </a:rPr>
            </a:br>
            <a:endParaRPr lang="ru-RU" sz="3100" b="1" dirty="0">
              <a:solidFill>
                <a:srgbClr val="FF0000"/>
              </a:solidFill>
            </a:endParaRPr>
          </a:p>
        </p:txBody>
      </p:sp>
      <p:pic>
        <p:nvPicPr>
          <p:cNvPr id="13315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8989" t="22153" r="18604" b="11305"/>
          <a:stretch>
            <a:fillRect/>
          </a:stretch>
        </p:blipFill>
        <p:spPr>
          <a:xfrm>
            <a:off x="381000" y="914400"/>
            <a:ext cx="8382000" cy="49085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1" y="228601"/>
            <a:ext cx="7696200" cy="990599"/>
          </a:xfrm>
        </p:spPr>
        <p:txBody>
          <a:bodyPr>
            <a:normAutofit/>
          </a:bodyPr>
          <a:lstStyle/>
          <a:p>
            <a:pPr algn="ctr" eaLnBrk="1" hangingPunct="1">
              <a:buFont typeface="Georgia" pitchFamily="18" charset="0"/>
              <a:buNone/>
              <a:defRPr/>
            </a:pPr>
            <a:r>
              <a:rPr lang="ru-RU" sz="4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Бедность в Кыргызстане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90600"/>
            <a:ext cx="8229600" cy="4724400"/>
          </a:xfrm>
        </p:spPr>
        <p:txBody>
          <a:bodyPr/>
          <a:lstStyle/>
          <a:p>
            <a:endParaRPr lang="en-US" sz="2800" dirty="0" smtClean="0"/>
          </a:p>
          <a:p>
            <a:r>
              <a:rPr lang="ru-RU" sz="2800" b="1" dirty="0" smtClean="0"/>
              <a:t>В </a:t>
            </a:r>
            <a:r>
              <a:rPr lang="ru-RU" sz="2800" b="1" dirty="0" smtClean="0">
                <a:solidFill>
                  <a:srgbClr val="002060"/>
                </a:solidFill>
              </a:rPr>
              <a:t>2013</a:t>
            </a:r>
            <a:r>
              <a:rPr lang="ru-RU" sz="2800" b="1" dirty="0" smtClean="0"/>
              <a:t>г. за чертой бедности проживало </a:t>
            </a:r>
            <a:r>
              <a:rPr lang="ru-RU" sz="2800" b="1" dirty="0" smtClean="0">
                <a:solidFill>
                  <a:srgbClr val="C00000"/>
                </a:solidFill>
              </a:rPr>
              <a:t>37</a:t>
            </a:r>
            <a:r>
              <a:rPr lang="ru-RU" sz="2800" b="1" dirty="0" smtClean="0"/>
              <a:t>% населения, а за чертой крайней бедности - </a:t>
            </a:r>
            <a:r>
              <a:rPr lang="ru-RU" sz="2800" b="1" dirty="0" smtClean="0">
                <a:solidFill>
                  <a:srgbClr val="C00000"/>
                </a:solidFill>
              </a:rPr>
              <a:t>2,8</a:t>
            </a:r>
            <a:r>
              <a:rPr lang="ru-RU" sz="2800" b="1" dirty="0" smtClean="0"/>
              <a:t>% населения. </a:t>
            </a:r>
            <a:endParaRPr lang="en-US" sz="2800" b="1" dirty="0" smtClean="0"/>
          </a:p>
          <a:p>
            <a:r>
              <a:rPr lang="ru-RU" sz="2800" b="1" dirty="0" smtClean="0"/>
              <a:t>Уровень </a:t>
            </a:r>
            <a:r>
              <a:rPr lang="ru-RU" sz="2800" b="1" dirty="0"/>
              <a:t>детской бедности всегда превышает общий уровень бедности</a:t>
            </a:r>
            <a:r>
              <a:rPr lang="ru-RU" sz="2800" b="1" dirty="0" smtClean="0"/>
              <a:t>.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 В 2013г. Он составил </a:t>
            </a:r>
            <a:r>
              <a:rPr lang="ru-RU" sz="2800" b="1" dirty="0" smtClean="0">
                <a:solidFill>
                  <a:srgbClr val="C00000"/>
                </a:solidFill>
              </a:rPr>
              <a:t>45,2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%. Каждый второй ребенок в Кыргызстане живет и растет в бедности.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Доля детей, проживающих в бедности</a:t>
            </a:r>
            <a:endParaRPr lang="ru-RU" sz="36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894112013"/>
              </p:ext>
            </p:extLst>
          </p:nvPr>
        </p:nvGraphicFramePr>
        <p:xfrm>
          <a:off x="457200" y="1568115"/>
          <a:ext cx="8229600" cy="427542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882553"/>
                <a:gridCol w="1409287"/>
                <a:gridCol w="1645920"/>
                <a:gridCol w="1645920"/>
                <a:gridCol w="1645920"/>
              </a:tblGrid>
              <a:tr h="636749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smtClean="0"/>
                        <a:t>   </a:t>
                      </a:r>
                      <a:r>
                        <a:rPr lang="ru-RU" sz="2000" dirty="0" smtClean="0"/>
                        <a:t> 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Доля детей, проживающих в бедности, в </a:t>
                      </a:r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   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2013г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  <a:endParaRPr lang="ru-RU" sz="2400" dirty="0">
                        <a:solidFill>
                          <a:schemeClr val="bg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  <a:tr h="1440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/>
                        <a:t>  </a:t>
                      </a:r>
                      <a:r>
                        <a:rPr lang="ru-RU" sz="1400" b="1" dirty="0" smtClean="0"/>
                        <a:t>(</a:t>
                      </a:r>
                      <a:r>
                        <a:rPr lang="ru-RU" sz="1400" b="1" dirty="0"/>
                        <a:t>в процентах к итогу)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/>
                        <a:t> 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/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/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03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/>
                        <a:t> 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/>
                        <a:t>Всего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/>
                        <a:t>Городские поселения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/>
                        <a:t>Сельская местность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ru-RU" sz="1400" b="1"/>
                    </a:p>
                  </a:txBody>
                  <a:tcPr/>
                </a:tc>
              </a:tr>
              <a:tr h="1440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ru-RU" sz="1400" b="1"/>
                    </a:p>
                  </a:txBody>
                  <a:tcPr/>
                </a:tc>
              </a:tr>
              <a:tr h="5181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/>
                        <a:t>   Всего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/>
                        <a:t>100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/>
                        <a:t>100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/>
                        <a:t>100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ru-RU" sz="1400" b="1" dirty="0"/>
                    </a:p>
                  </a:txBody>
                  <a:tcPr/>
                </a:tc>
              </a:tr>
              <a:tr h="608149">
                <a:tc>
                  <a:txBody>
                    <a:bodyPr/>
                    <a:lstStyle/>
                    <a:p>
                      <a:pPr indent="1143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</a:rPr>
                        <a:t>Небедные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54,8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63,1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51,1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40550">
                <a:tc>
                  <a:txBody>
                    <a:bodyPr/>
                    <a:lstStyle/>
                    <a:p>
                      <a:pPr indent="1143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</a:rPr>
                        <a:t>Бедные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</a:rPr>
                        <a:t>45,2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</a:rPr>
                        <a:t>36,9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</a:rPr>
                        <a:t>48,9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ru-RU" sz="1400" b="1"/>
                    </a:p>
                  </a:txBody>
                  <a:tcPr/>
                </a:tc>
              </a:tr>
              <a:tr h="580308"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/>
                        <a:t>из них очень бедные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/>
                        <a:t>3,7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/>
                        <a:t>2,1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/>
                        <a:t>4,5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ru-RU" sz="1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76672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Индекс</a:t>
            </a:r>
            <a:r>
              <a:rPr lang="ru-RU" sz="36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детской бедности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268760"/>
            <a:ext cx="76328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 уровне материальной обеспеченности семьи основано измерение детской бедности.</a:t>
            </a:r>
          </a:p>
          <a:p>
            <a:r>
              <a:rPr lang="ru-RU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Интегральные индексы, включающие различные характеристики благополучия детей, являются наиболее точным инструментом для измерения уровня лишений среди детей.</a:t>
            </a:r>
          </a:p>
        </p:txBody>
      </p:sp>
      <p:pic>
        <p:nvPicPr>
          <p:cNvPr id="5" name="imageListerMain" descr="Каждый второй ребенок в Кыргызстане живет и растет в бедност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4221088"/>
            <a:ext cx="33337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32656"/>
            <a:ext cx="7772400" cy="1470025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28 Индикаторов</a:t>
            </a:r>
            <a:r>
              <a:rPr lang="ru-RU" sz="4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детской бедности</a:t>
            </a:r>
            <a:endParaRPr lang="ru-RU" sz="40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1844824"/>
            <a:ext cx="7488832" cy="1944216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Индекс детской бедности является интегральным индексом, включающим 28 различных характеристик детской бедности и лишений, сгруппированных  в 6 однородных групп.</a:t>
            </a:r>
            <a:endParaRPr lang="ru-RU" b="1" dirty="0">
              <a:ln w="18415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Рисунок 5" descr="watermar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84193">
            <a:off x="2935298" y="4210175"/>
            <a:ext cx="3467061" cy="2228825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3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3" grpId="1" uiExpand="1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7471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>
                <a:solidFill>
                  <a:srgbClr val="FF0000"/>
                </a:solidFill>
              </a:rPr>
              <a:t>Группы индексов детского благополучия</a:t>
            </a:r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524000"/>
            <a:ext cx="3733800" cy="4343400"/>
          </a:xfrm>
        </p:spPr>
        <p:txBody>
          <a:bodyPr>
            <a:normAutofit lnSpcReduction="10000"/>
          </a:bodyPr>
          <a:lstStyle/>
          <a:p>
            <a:pPr marL="609600" indent="-609600" eaLnBrk="1" hangingPunct="1"/>
            <a:r>
              <a:rPr lang="en-US" sz="2000" b="1" dirty="0" smtClean="0"/>
              <a:t>I.   </a:t>
            </a:r>
            <a:r>
              <a:rPr lang="ru-RU" sz="2000" b="1" dirty="0" smtClean="0"/>
              <a:t>Материальная детская</a:t>
            </a:r>
            <a:r>
              <a:rPr lang="en-US" sz="2000" b="1" dirty="0" smtClean="0"/>
              <a:t> </a:t>
            </a:r>
            <a:r>
              <a:rPr lang="ru-RU" sz="2000" b="1" dirty="0" smtClean="0"/>
              <a:t>бедность;</a:t>
            </a:r>
          </a:p>
          <a:p>
            <a:pPr marL="609600" indent="-609600" eaLnBrk="1" hangingPunct="1"/>
            <a:r>
              <a:rPr lang="en-US" sz="2000" b="1" dirty="0" smtClean="0"/>
              <a:t>II.  </a:t>
            </a:r>
            <a:r>
              <a:rPr lang="ru-RU" sz="2000" b="1" dirty="0" smtClean="0"/>
              <a:t>Состояние и профилактика здоровья детей;</a:t>
            </a:r>
          </a:p>
          <a:p>
            <a:pPr marL="609600" indent="-609600" eaLnBrk="1" hangingPunct="1"/>
            <a:r>
              <a:rPr lang="en-US" sz="2000" b="1" dirty="0" smtClean="0"/>
              <a:t>III. </a:t>
            </a:r>
            <a:r>
              <a:rPr lang="ru-RU" sz="2000" b="1" dirty="0" smtClean="0"/>
              <a:t>Коэффициенты смертности;</a:t>
            </a:r>
          </a:p>
          <a:p>
            <a:pPr marL="609600" indent="-609600" eaLnBrk="1" hangingPunct="1"/>
            <a:r>
              <a:rPr lang="en-US" sz="2000" b="1" dirty="0" smtClean="0"/>
              <a:t>IV. </a:t>
            </a:r>
            <a:r>
              <a:rPr lang="ru-RU" sz="2000" b="1" dirty="0" smtClean="0"/>
              <a:t>Образование и дошкольное воспитание детей;</a:t>
            </a:r>
          </a:p>
          <a:p>
            <a:pPr marL="609600" indent="-609600" eaLnBrk="1" hangingPunct="1"/>
            <a:r>
              <a:rPr lang="en-US" sz="2000" b="1" dirty="0" smtClean="0"/>
              <a:t>V.  </a:t>
            </a:r>
            <a:r>
              <a:rPr lang="ru-RU" sz="2000" b="1" dirty="0" smtClean="0"/>
              <a:t>Условия и качество жизни;</a:t>
            </a:r>
          </a:p>
          <a:p>
            <a:pPr marL="609600" indent="-609600" eaLnBrk="1" hangingPunct="1"/>
            <a:r>
              <a:rPr lang="en-US" sz="2000" b="1" dirty="0" smtClean="0"/>
              <a:t>VI. </a:t>
            </a:r>
            <a:r>
              <a:rPr lang="ru-RU" sz="2000" b="1" dirty="0" smtClean="0"/>
              <a:t>Риски.</a:t>
            </a:r>
          </a:p>
        </p:txBody>
      </p:sp>
      <p:graphicFrame>
        <p:nvGraphicFramePr>
          <p:cNvPr id="266288" name="Group 48"/>
          <p:cNvGraphicFramePr>
            <a:graphicFrameLocks noGrp="1"/>
          </p:cNvGraphicFramePr>
          <p:nvPr>
            <p:ph sz="quarter" idx="2"/>
          </p:nvPr>
        </p:nvGraphicFramePr>
        <p:xfrm>
          <a:off x="4343400" y="1143000"/>
          <a:ext cx="4032250" cy="3657600"/>
        </p:xfrm>
        <a:graphic>
          <a:graphicData uri="http://schemas.openxmlformats.org/drawingml/2006/table">
            <a:tbl>
              <a:tblPr/>
              <a:tblGrid>
                <a:gridCol w="422275"/>
                <a:gridCol w="3609975"/>
              </a:tblGrid>
              <a:tr h="5413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F9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 детской бедности, </a:t>
                      </a:r>
                      <a:r>
                        <a:rPr kumimoji="0" lang="ru-RU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процентах к общей численности  детей в возрасте 0-17 лет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F9FE"/>
                    </a:solidFill>
                  </a:tcPr>
                </a:tc>
              </a:tr>
              <a:tr h="5413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F9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 крайней детской бедности, </a:t>
                      </a:r>
                      <a:r>
                        <a:rPr kumimoji="0" lang="ru-RU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процентах к общей численности  детей в возрасте 0-17 лет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F9FE"/>
                    </a:solidFill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F9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Глубина детской бедности, </a:t>
                      </a:r>
                      <a:r>
                        <a:rPr kumimoji="0" lang="ru-RU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процентов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F9FE"/>
                    </a:solidFill>
                  </a:tcPr>
                </a:tc>
              </a:tr>
              <a:tr h="4937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F9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детей (1-6 лет) с недостаточным для их возраста весом,  </a:t>
                      </a:r>
                      <a:r>
                        <a:rPr kumimoji="0" lang="ru-RU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процентов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F9FE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66257" name="Group 17"/>
          <p:cNvGraphicFramePr>
            <a:graphicFrameLocks noGrp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xmlns="" val="896946723"/>
              </p:ext>
            </p:extLst>
          </p:nvPr>
        </p:nvGraphicFramePr>
        <p:xfrm>
          <a:off x="4572000" y="1484784"/>
          <a:ext cx="4191000" cy="3749040"/>
        </p:xfrm>
        <a:graphic>
          <a:graphicData uri="http://schemas.openxmlformats.org/drawingml/2006/table">
            <a:tbl>
              <a:tblPr/>
              <a:tblGrid>
                <a:gridCol w="233363"/>
                <a:gridCol w="3957637"/>
              </a:tblGrid>
              <a:tr h="5635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F9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детей, родившихся с отставанием массы тела (менее 2,5 кг), процентов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F9FE"/>
                    </a:solidFill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F9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Заболеваемость детей туберкулезом    (0-14 лет), на 100 000 населения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F9FE"/>
                    </a:solidFill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F9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Заболеваемость беременных женщин анемией (в процентах)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F9FE"/>
                    </a:solidFill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F9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детей, прошедших иммунизацию против кори, процентов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F9FE"/>
                    </a:solidFill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F9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детей, прошедших иммунизацию против туберкулеза, процентов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F9FE"/>
                    </a:solidFill>
                  </a:tcPr>
                </a:tc>
              </a:tr>
            </a:tbl>
          </a:graphicData>
        </a:graphic>
      </p:graphicFrame>
      <p:sp>
        <p:nvSpPr>
          <p:cNvPr id="47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25.03.15</a:t>
            </a:r>
            <a:endParaRPr lang="en-US" dirty="0"/>
          </a:p>
        </p:txBody>
      </p:sp>
      <p:sp>
        <p:nvSpPr>
          <p:cNvPr id="48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НСК</a:t>
            </a:r>
            <a:endParaRPr lang="en-US" dirty="0"/>
          </a:p>
        </p:txBody>
      </p:sp>
      <p:sp>
        <p:nvSpPr>
          <p:cNvPr id="19460" name="Номер слайда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>
            <a:normAutofit/>
          </a:bodyPr>
          <a:lstStyle/>
          <a:p>
            <a:fld id="{77AD746A-E8B1-451F-9AD6-38A883043347}" type="slidenum">
              <a:rPr lang="en-US"/>
              <a:pPr/>
              <a:t>8</a:t>
            </a:fld>
            <a:endParaRPr lang="en-US"/>
          </a:p>
        </p:txBody>
      </p:sp>
      <p:graphicFrame>
        <p:nvGraphicFramePr>
          <p:cNvPr id="266272" name="Group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1275029"/>
              </p:ext>
            </p:extLst>
          </p:nvPr>
        </p:nvGraphicFramePr>
        <p:xfrm>
          <a:off x="5004048" y="1844824"/>
          <a:ext cx="3954780" cy="3749040"/>
        </p:xfrm>
        <a:graphic>
          <a:graphicData uri="http://schemas.openxmlformats.org/drawingml/2006/table">
            <a:tbl>
              <a:tblPr/>
              <a:tblGrid>
                <a:gridCol w="354330"/>
                <a:gridCol w="3600450"/>
              </a:tblGrid>
              <a:tr h="3095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F9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Младенческая смертность, на 1000 родившихся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F9FE"/>
                    </a:solidFill>
                  </a:tcPr>
                </a:tc>
              </a:tr>
              <a:tr h="5254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F9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Коэффициент  перинатальной смертности, на 1000 родившихся живыми и мертвыми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F9FE"/>
                    </a:solidFill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F9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Ожидаемая продолжительность жизни для 5-летних детей, число лет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F9FE"/>
                    </a:solidFill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F9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Детская смертность до  5 лет,  на 1000 родившихся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F9FE"/>
                    </a:solidFill>
                  </a:tcPr>
                </a:tc>
              </a:tr>
              <a:tr h="4079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F9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Материнская смертность, на 100000 родившихся живыми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F9FE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9851425"/>
              </p:ext>
            </p:extLst>
          </p:nvPr>
        </p:nvGraphicFramePr>
        <p:xfrm>
          <a:off x="5334000" y="2474976"/>
          <a:ext cx="3810000" cy="4383024"/>
        </p:xfrm>
        <a:graphic>
          <a:graphicData uri="http://schemas.openxmlformats.org/drawingml/2006/table">
            <a:tbl>
              <a:tblPr/>
              <a:tblGrid>
                <a:gridCol w="215183"/>
                <a:gridCol w="3594817"/>
              </a:tblGrid>
              <a:tr h="309880">
                <a:tc>
                  <a:txBody>
                    <a:bodyPr/>
                    <a:lstStyle/>
                    <a:p>
                      <a:pPr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F9FE"/>
                    </a:solidFill>
                  </a:tcPr>
                </a:tc>
                <a:tc>
                  <a:txBody>
                    <a:bodyPr/>
                    <a:lstStyle/>
                    <a:p>
                      <a:pPr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Доля детей(4 класс), получивших положительные оценки по тесту «математика», </a:t>
                      </a:r>
                      <a:r>
                        <a:rPr lang="ru-RU" sz="1600" i="1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процентов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F9FE"/>
                    </a:solidFill>
                  </a:tcPr>
                </a:tc>
              </a:tr>
              <a:tr h="525780">
                <a:tc>
                  <a:txBody>
                    <a:bodyPr/>
                    <a:lstStyle/>
                    <a:p>
                      <a:pPr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F9FE"/>
                    </a:solidFill>
                  </a:tcPr>
                </a:tc>
                <a:tc>
                  <a:txBody>
                    <a:bodyPr/>
                    <a:lstStyle/>
                    <a:p>
                      <a:pPr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Доля детей(4 класс), получивших положительные оценки по тесту «грамотность», </a:t>
                      </a:r>
                      <a:r>
                        <a:rPr lang="ru-RU" sz="1600" i="1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процентов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F9FE"/>
                    </a:solidFill>
                  </a:tcPr>
                </a:tc>
              </a:tr>
              <a:tr h="347980">
                <a:tc>
                  <a:txBody>
                    <a:bodyPr/>
                    <a:lstStyle/>
                    <a:p>
                      <a:pPr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F9FE"/>
                    </a:solidFill>
                  </a:tcPr>
                </a:tc>
                <a:tc>
                  <a:txBody>
                    <a:bodyPr/>
                    <a:lstStyle/>
                    <a:p>
                      <a:pPr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Доля детей, охваченных дошкольным образованием, </a:t>
                      </a:r>
                      <a:r>
                        <a:rPr lang="ru-RU" sz="1600" i="1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процентов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F9FE"/>
                    </a:solidFill>
                  </a:tcPr>
                </a:tc>
              </a:tr>
              <a:tr h="351155">
                <a:tc>
                  <a:txBody>
                    <a:bodyPr/>
                    <a:lstStyle/>
                    <a:p>
                      <a:pPr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F9FE"/>
                    </a:solidFill>
                  </a:tcPr>
                </a:tc>
                <a:tc>
                  <a:txBody>
                    <a:bodyPr/>
                    <a:lstStyle/>
                    <a:p>
                      <a:pPr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Доля детей (нетто-коэффициент), охваченных начальным  образованием (1-4 классы), </a:t>
                      </a:r>
                      <a:r>
                        <a:rPr lang="ru-RU" sz="1600" i="1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процентов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F9FE"/>
                    </a:solidFill>
                  </a:tcPr>
                </a:tc>
              </a:tr>
              <a:tr h="408305">
                <a:tc>
                  <a:txBody>
                    <a:bodyPr/>
                    <a:lstStyle/>
                    <a:p>
                      <a:pPr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F9FE"/>
                    </a:solidFill>
                  </a:tcPr>
                </a:tc>
                <a:tc>
                  <a:txBody>
                    <a:bodyPr/>
                    <a:lstStyle/>
                    <a:p>
                      <a:pPr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Доля детей (нетто-коэффициент), охваченных средним  образованием(1-4 классы), </a:t>
                      </a:r>
                      <a:r>
                        <a:rPr lang="ru-RU" sz="1600" i="1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процентов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F9F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66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66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266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266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66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66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2000"/>
                                        <p:tgtEl>
                                          <p:spTgt spid="266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1000"/>
                                        <p:tgtEl>
                                          <p:spTgt spid="266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66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66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2000"/>
                                        <p:tgtEl>
                                          <p:spTgt spid="266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0"/>
                            </p:stCondLst>
                            <p:childTnLst>
                              <p:par>
                                <p:cTn id="3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1000"/>
                                        <p:tgtEl>
                                          <p:spTgt spid="266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0"/>
                            </p:stCondLst>
                            <p:childTnLst>
                              <p:par>
                                <p:cTn id="4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66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66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2000"/>
                                        <p:tgtEl>
                                          <p:spTgt spid="266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000"/>
                            </p:stCondLst>
                            <p:childTnLst>
                              <p:par>
                                <p:cTn id="4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4000"/>
                            </p:stCondLst>
                            <p:childTnLst>
                              <p:par>
                                <p:cTn id="5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266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266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2000"/>
                                        <p:tgtEl>
                                          <p:spTgt spid="266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6000"/>
                            </p:stCondLst>
                            <p:childTnLst>
                              <p:par>
                                <p:cTn id="5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266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266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2000"/>
                                        <p:tgtEl>
                                          <p:spTgt spid="266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772400" cy="129540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Динамика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субиндексов</a:t>
            </a:r>
            <a:r>
              <a:rPr lang="ru-RU" sz="3200" b="1" i="1" dirty="0" smtClean="0">
                <a:solidFill>
                  <a:srgbClr val="FF0000"/>
                </a:solidFill>
              </a:rPr>
              <a:t> детской бедности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2"/>
          </p:nvPr>
        </p:nvGraphicFramePr>
        <p:xfrm>
          <a:off x="539552" y="1463161"/>
          <a:ext cx="8280918" cy="47259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4"/>
                <a:gridCol w="1224136"/>
                <a:gridCol w="1224136"/>
                <a:gridCol w="1224136"/>
                <a:gridCol w="1152128"/>
                <a:gridCol w="1080118"/>
              </a:tblGrid>
              <a:tr h="504058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Изменение </a:t>
                      </a:r>
                      <a:r>
                        <a:rPr lang="ru-RU" sz="20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уровня детской бедности по </a:t>
                      </a:r>
                      <a:r>
                        <a:rPr lang="ru-RU" sz="2000" b="1" dirty="0" err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субиндексам</a:t>
                      </a:r>
                      <a:endParaRPr lang="ru-RU" sz="20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3096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       </a:t>
                      </a:r>
                      <a:r>
                        <a:rPr lang="ru-RU" sz="1600" i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   </a:t>
                      </a:r>
                      <a:r>
                        <a:rPr lang="ru-RU" sz="1600" i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(в процентах)</a:t>
                      </a:r>
                      <a:endParaRPr lang="ru-RU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3455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Индексы</a:t>
                      </a:r>
                      <a:endParaRPr lang="ru-RU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2009</a:t>
                      </a:r>
                      <a:endParaRPr lang="ru-RU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2010</a:t>
                      </a:r>
                      <a:endParaRPr lang="ru-RU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2011</a:t>
                      </a:r>
                      <a:endParaRPr lang="ru-RU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2012</a:t>
                      </a:r>
                      <a:endParaRPr lang="ru-RU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2013</a:t>
                      </a:r>
                      <a:endParaRPr lang="ru-RU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577115">
                <a:tc>
                  <a:txBody>
                    <a:bodyPr/>
                    <a:lstStyle/>
                    <a:p>
                      <a:pPr indent="1143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Материальная детская бедность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78,0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72,2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77,6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72,4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73,2</a:t>
                      </a:r>
                    </a:p>
                  </a:txBody>
                  <a:tcPr marL="68580" marR="68580" marT="0" marB="0" anchor="b"/>
                </a:tc>
              </a:tr>
              <a:tr h="345525">
                <a:tc>
                  <a:txBody>
                    <a:bodyPr/>
                    <a:lstStyle/>
                    <a:p>
                      <a:pPr indent="1143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Здоровье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77,3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75,9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73,7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80,7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82,3</a:t>
                      </a:r>
                    </a:p>
                  </a:txBody>
                  <a:tcPr marL="68580" marR="68580" marT="0" marB="0" anchor="b"/>
                </a:tc>
              </a:tr>
              <a:tr h="594363">
                <a:tc>
                  <a:txBody>
                    <a:bodyPr/>
                    <a:lstStyle/>
                    <a:p>
                      <a:pPr indent="1143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Демографические потери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66,5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69,9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70,6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72,4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74,5</a:t>
                      </a:r>
                    </a:p>
                  </a:txBody>
                  <a:tcPr marL="68580" marR="68580" marT="0" marB="0" anchor="b"/>
                </a:tc>
              </a:tr>
              <a:tr h="594363">
                <a:tc>
                  <a:txBody>
                    <a:bodyPr/>
                    <a:lstStyle/>
                    <a:p>
                      <a:pPr indent="1143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Образование и воспитание</a:t>
                      </a:r>
                    </a:p>
                  </a:txBody>
                  <a:tcPr marL="68580" marR="6858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27,7</a:t>
                      </a:r>
                    </a:p>
                  </a:txBody>
                  <a:tcPr marL="68580" marR="6858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27,5</a:t>
                      </a:r>
                    </a:p>
                  </a:txBody>
                  <a:tcPr marL="68580" marR="6858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27,5</a:t>
                      </a:r>
                    </a:p>
                  </a:txBody>
                  <a:tcPr marL="68580" marR="6858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28,4</a:t>
                      </a:r>
                    </a:p>
                  </a:txBody>
                  <a:tcPr marL="68580" marR="6858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29,5</a:t>
                      </a:r>
                    </a:p>
                  </a:txBody>
                  <a:tcPr marL="68580" marR="68580" marT="0" marB="0" anchor="b">
                    <a:solidFill>
                      <a:srgbClr val="00B0F0"/>
                    </a:solidFill>
                  </a:tcPr>
                </a:tc>
              </a:tr>
              <a:tr h="707768">
                <a:tc>
                  <a:txBody>
                    <a:bodyPr/>
                    <a:lstStyle/>
                    <a:p>
                      <a:pPr indent="1143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Детские лишения и бедствия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73,4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75,6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75,0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74,8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75,0</a:t>
                      </a:r>
                    </a:p>
                  </a:txBody>
                  <a:tcPr marL="68580" marR="68580" marT="0" marB="0" anchor="b"/>
                </a:tc>
              </a:tr>
              <a:tr h="467133">
                <a:tc>
                  <a:txBody>
                    <a:bodyPr/>
                    <a:lstStyle/>
                    <a:p>
                      <a:pPr indent="1143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Детские риски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82,4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81,7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79,8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78,0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84,9</a:t>
                      </a:r>
                    </a:p>
                  </a:txBody>
                  <a:tcPr marL="68580" marR="68580" marT="0" marB="0" anchor="b"/>
                </a:tc>
              </a:tr>
              <a:tr h="1629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1004</TotalTime>
  <Words>646</Words>
  <Application>Microsoft Office PowerPoint</Application>
  <PresentationFormat>Экран (4:3)</PresentationFormat>
  <Paragraphs>204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КЫРГЫЗСКАЯ РЕСПУБЛИКА</vt:lpstr>
      <vt:lpstr> Уровень бедности населения по регионам, 2013г. </vt:lpstr>
      <vt:lpstr>Бедность в Кыргызстане</vt:lpstr>
      <vt:lpstr>Доля детей, проживающих в бедности</vt:lpstr>
      <vt:lpstr>Слайд 6</vt:lpstr>
      <vt:lpstr>28 Индикаторов детской бедности</vt:lpstr>
      <vt:lpstr>Группы индексов детского благополучия</vt:lpstr>
      <vt:lpstr>Динамика субиндексов детской бедности</vt:lpstr>
      <vt:lpstr>Субиндекс образования </vt:lpstr>
      <vt:lpstr>Для расчёта индекса по индикатору «Образование и дошкольное воспитание детей»</vt:lpstr>
      <vt:lpstr>Положительный индикатор «Образование и дошкольное воспитание детей»</vt:lpstr>
      <vt:lpstr>Слайд 13</vt:lpstr>
      <vt:lpstr>Слайд 14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Индикаторы детской бедности</dc:title>
  <dc:creator>SamsungNote</dc:creator>
  <cp:lastModifiedBy>SamsungNote</cp:lastModifiedBy>
  <cp:revision>92</cp:revision>
  <dcterms:created xsi:type="dcterms:W3CDTF">2015-03-07T13:12:27Z</dcterms:created>
  <dcterms:modified xsi:type="dcterms:W3CDTF">2015-04-26T15:55:15Z</dcterms:modified>
</cp:coreProperties>
</file>