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38"/>
  </p:notesMasterIdLst>
  <p:handoutMasterIdLst>
    <p:handoutMasterId r:id="rId39"/>
  </p:handoutMasterIdLst>
  <p:sldIdLst>
    <p:sldId id="256" r:id="rId2"/>
    <p:sldId id="378" r:id="rId3"/>
    <p:sldId id="410" r:id="rId4"/>
    <p:sldId id="412" r:id="rId5"/>
    <p:sldId id="383" r:id="rId6"/>
    <p:sldId id="408" r:id="rId7"/>
    <p:sldId id="413" r:id="rId8"/>
    <p:sldId id="409" r:id="rId9"/>
    <p:sldId id="414" r:id="rId10"/>
    <p:sldId id="417" r:id="rId11"/>
    <p:sldId id="415" r:id="rId12"/>
    <p:sldId id="366" r:id="rId13"/>
    <p:sldId id="402" r:id="rId14"/>
    <p:sldId id="388" r:id="rId15"/>
    <p:sldId id="390" r:id="rId16"/>
    <p:sldId id="330" r:id="rId17"/>
    <p:sldId id="353" r:id="rId18"/>
    <p:sldId id="342" r:id="rId19"/>
    <p:sldId id="418" r:id="rId20"/>
    <p:sldId id="419" r:id="rId21"/>
    <p:sldId id="405" r:id="rId22"/>
    <p:sldId id="428" r:id="rId23"/>
    <p:sldId id="429" r:id="rId24"/>
    <p:sldId id="430" r:id="rId25"/>
    <p:sldId id="404" r:id="rId26"/>
    <p:sldId id="420" r:id="rId27"/>
    <p:sldId id="423" r:id="rId28"/>
    <p:sldId id="422" r:id="rId29"/>
    <p:sldId id="426" r:id="rId30"/>
    <p:sldId id="421" r:id="rId31"/>
    <p:sldId id="431" r:id="rId32"/>
    <p:sldId id="369" r:id="rId33"/>
    <p:sldId id="425" r:id="rId34"/>
    <p:sldId id="427" r:id="rId35"/>
    <p:sldId id="432" r:id="rId36"/>
    <p:sldId id="333" r:id="rId37"/>
  </p:sldIdLst>
  <p:sldSz cx="9144000" cy="6858000" type="screen4x3"/>
  <p:notesSz cx="7010400" cy="92964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C85"/>
    <a:srgbClr val="3A2A7E"/>
    <a:srgbClr val="F0B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0426" autoAdjust="0"/>
  </p:normalViewPr>
  <p:slideViewPr>
    <p:cSldViewPr snapToGrid="0" snapToObjects="1">
      <p:cViewPr varScale="1">
        <p:scale>
          <a:sx n="71" d="100"/>
          <a:sy n="71" d="100"/>
        </p:scale>
        <p:origin x="-17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fld id="{4D94C2E7-BF42-4471-9E63-E23F5191080C}" type="datetime1">
              <a:rPr lang="en-GB"/>
              <a:pPr>
                <a:defRPr/>
              </a:pPr>
              <a:t>06/05/2015</a:t>
            </a:fld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fld id="{F14792B2-DB83-4844-9AB3-A40108175E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734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fld id="{81FA18FD-9606-42DD-955F-9C821B5D7041}" type="datetime1">
              <a:rPr lang="en-GB"/>
              <a:pPr>
                <a:defRPr/>
              </a:pPr>
              <a:t>06/05/2015</a:t>
            </a:fld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ヒラギノ角ゴ Pro W3" pitchFamily="-105" charset="-128"/>
                <a:cs typeface="+mn-cs"/>
              </a:defRPr>
            </a:lvl1pPr>
          </a:lstStyle>
          <a:p>
            <a:pPr>
              <a:defRPr/>
            </a:pPr>
            <a:fld id="{6AD5B2FF-68DF-462F-ABFC-16F5D64C34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911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ヒラギノ角ゴ Pro W3" pitchFamily="-105" charset="-128"/>
        <a:cs typeface="ヒラギノ角ゴ Pro W3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ヒラギノ角ゴ Pro W3" pitchFamily="-105" charset="-128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ヒラギノ角ゴ Pro W3" pitchFamily="-105" charset="-128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ヒラギノ角ゴ Pro W3" pitchFamily="-105" charset="-128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ヒラギノ角ゴ Pro W3" pitchFamily="-105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ea typeface="ヒラギノ角ゴ Pro W3"/>
            </a:endParaRPr>
          </a:p>
        </p:txBody>
      </p:sp>
      <p:sp>
        <p:nvSpPr>
          <p:cNvPr id="16387" name="Slide Number Placeholder 1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C84547-E38B-4D98-8366-6F6C2AFF84EC}" type="slidenum">
              <a:rPr lang="en-GB" smtClean="0">
                <a:ea typeface="ヒラギノ角ゴ Pro W3"/>
                <a:cs typeface="ヒラギノ角ゴ Pro W3"/>
              </a:rPr>
              <a:pPr/>
              <a:t>1</a:t>
            </a:fld>
            <a:endParaRPr lang="en-GB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0889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Identification of Roma: combination of external identification and self-identification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D5B2FF-68DF-462F-ABFC-16F5D64C340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05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dirty="0" smtClean="0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61363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1200" dirty="0" smtClean="0"/>
              <a:t>- </a:t>
            </a:r>
            <a:r>
              <a:rPr lang="en-GB" sz="1200" b="1" dirty="0" smtClean="0"/>
              <a:t>Informal learning</a:t>
            </a:r>
            <a:r>
              <a:rPr lang="en-GB" sz="1200" dirty="0" smtClean="0"/>
              <a:t>: high proportion of those Roma that never went to school could read and write</a:t>
            </a:r>
          </a:p>
          <a:p>
            <a:pPr>
              <a:spcAft>
                <a:spcPts val="600"/>
              </a:spcAft>
            </a:pPr>
            <a:r>
              <a:rPr lang="en-GB" sz="1200" b="1" dirty="0" smtClean="0"/>
              <a:t>- Some improvement over time</a:t>
            </a:r>
            <a:endParaRPr lang="en-IE" sz="1200" dirty="0" smtClean="0"/>
          </a:p>
          <a:p>
            <a:endParaRPr lang="en-GB" dirty="0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6625"/>
            <a:fld id="{79A079E9-6D8C-42CE-9D17-1772A9EA73C9}" type="slidenum">
              <a:rPr lang="en-US" smtClean="0">
                <a:ea typeface="ヒラギノ角ゴ Pro W3"/>
                <a:cs typeface="ヒラギノ角ゴ Pro W3"/>
              </a:rPr>
              <a:pPr defTabSz="936625"/>
              <a:t>17</a:t>
            </a:fld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31730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rgbClr val="990033"/>
                </a:solidFill>
              </a:rPr>
              <a:t>…and often leads to families starving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EF437C-F632-43D4-AC89-CF38CC8438B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4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69A93-0A53-4EEB-9799-C936C3E315FC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" name="Notes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40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C51F-826B-4EDD-97DB-A25E651B5BF8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CF160-B505-4B55-A040-9B46EA9703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4287" y="707366"/>
            <a:ext cx="8957569" cy="914400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4287" y="1621765"/>
            <a:ext cx="8855811" cy="5099709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defTabSz="457200">
              <a:defRPr>
                <a:solidFill>
                  <a:prstClr val="black"/>
                </a:solidFill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1A98BA7A-EAB7-476E-8554-1DEDDF91D6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4717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90688" cy="1341438"/>
          </a:xfrm>
        </p:spPr>
        <p:txBody>
          <a:bodyPr/>
          <a:lstStyle>
            <a:lvl1pPr>
              <a:lnSpc>
                <a:spcPts val="4000"/>
              </a:lnSpc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24000"/>
            <a:ext cx="7924800" cy="5029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7" name="Picture 11" descr="undp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91200"/>
            <a:ext cx="381000" cy="76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219200" y="6619875"/>
            <a:ext cx="8001000" cy="238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Andrey Ivanov, UNDP: The challenges of Roma inclusion – focusing on results with relevant data. November 2012</a:t>
            </a:r>
          </a:p>
        </p:txBody>
      </p:sp>
    </p:spTree>
    <p:extLst>
      <p:ext uri="{BB962C8B-B14F-4D97-AF65-F5344CB8AC3E}">
        <p14:creationId xmlns:p14="http://schemas.microsoft.com/office/powerpoint/2010/main" val="1276257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A9F6F-EE34-4C89-A71B-A0C037B3A42A}" type="datetimeFigureOut">
              <a:rPr lang="en-GB" smtClean="0"/>
              <a:t>06/05/2015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E67AB-E67C-4229-AC29-001FF05C6E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98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5762D-0059-4799-ADDD-68C310856DB4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51FC0-875B-442E-8614-F550666085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75600-E63B-4F46-B139-4475775B0C17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BD9A0-BC5F-4E64-82E8-012F38C87E6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43EA-CED8-4723-8AC5-F3F1C5F24273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97B2-CC7B-4BCE-AD42-4981AF5BD34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1DB52-856F-4E15-A4F7-6592501855F3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B814-34AF-4FD0-A342-C7F9337CB7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10D5-7BB5-42AD-BBF5-B9060D2040B8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3BE0-F3A3-40DF-9A5E-FFCE9B0E926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39B3A-1AC0-4609-A00E-B8FFCF03F24E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2B31-83DC-4A74-ADF3-FDC20A271DC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D7807-0B36-4450-94B1-42AF02836C02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89E4D-3B0E-4CA9-95B4-CA3874E28D2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2B77B-4ED2-4064-A135-3D2E633EDC71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5" charset="0"/>
                <a:ea typeface="ヒラギノ角ゴ Pro W3" pitchFamily="-105" charset="-128"/>
                <a:cs typeface="ヒラギノ角ゴ Pro W3" pitchFamily="-10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2FA17-D75F-4955-9846-9B8A4189BF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846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ea typeface="ヒラギノ角ゴ Pro W3" pitchFamily="-105" charset="-128"/>
                <a:cs typeface="Arial" charset="0"/>
              </a:defRPr>
            </a:lvl1pPr>
          </a:lstStyle>
          <a:p>
            <a:pPr>
              <a:defRPr/>
            </a:pPr>
            <a:fld id="{A20D115E-AFA3-4AE2-8F2A-087CDBA25BBA}" type="datetime1">
              <a:rPr lang="fr-FR"/>
              <a:pPr>
                <a:defRPr/>
              </a:pPr>
              <a:t>06/05/2015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ea typeface="ヒラギノ角ゴ Pro W3" pitchFamily="-105" charset="-128"/>
                <a:cs typeface="Arial" charset="0"/>
              </a:defRPr>
            </a:lvl1pPr>
          </a:lstStyle>
          <a:p>
            <a:pPr>
              <a:defRPr/>
            </a:pPr>
            <a:fld id="{668BFF3A-7088-4433-A57A-4F171CF8C0E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3" r:id="rId11"/>
    <p:sldLayoutId id="2147483774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92C85"/>
          </a:solidFill>
          <a:latin typeface="Arial"/>
          <a:ea typeface="ヒラギノ角ゴ Pro W3" pitchFamily="-105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92C85"/>
          </a:solidFill>
          <a:latin typeface="Arial" charset="0"/>
          <a:ea typeface="ヒラギノ角ゴ Pro W3" pitchFamily="-105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92C85"/>
          </a:solidFill>
          <a:latin typeface="Arial" charset="0"/>
          <a:ea typeface="ヒラギノ角ゴ Pro W3" pitchFamily="-105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92C85"/>
          </a:solidFill>
          <a:latin typeface="Arial" charset="0"/>
          <a:ea typeface="ヒラギノ角ゴ Pro W3" pitchFamily="-105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92C85"/>
          </a:solidFill>
          <a:latin typeface="Arial" charset="0"/>
          <a:ea typeface="ヒラギノ角ゴ Pro W3" pitchFamily="-105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5" charset="-128"/>
          <a:cs typeface="ヒラギノ角ゴ Pro W3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5" charset="-128"/>
          <a:cs typeface="ヒラギノ角ゴ Pro W3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5" charset="-128"/>
          <a:cs typeface="ヒラギノ角ゴ Pro W3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5" charset="-128"/>
          <a:cs typeface="ヒラギノ角ゴ Pro W3" pitchFamily="-10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92C85"/>
          </a:solidFill>
          <a:latin typeface="Arial"/>
          <a:ea typeface="ヒラギノ角ゴ Pro W3" pitchFamily="-105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7F7F7F"/>
          </a:solidFill>
          <a:latin typeface="Arial"/>
          <a:ea typeface="ヒラギノ角ゴ Pro W3" pitchFamily="-105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5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5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5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romaprogramme@fra.europa.eu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3"/>
          <p:cNvSpPr>
            <a:spLocks noGrp="1"/>
          </p:cNvSpPr>
          <p:nvPr>
            <p:ph type="ctrTitle"/>
          </p:nvPr>
        </p:nvSpPr>
        <p:spPr>
          <a:xfrm>
            <a:off x="3108960" y="1629294"/>
            <a:ext cx="6345271" cy="3046577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4000" b="1" dirty="0">
                <a:solidFill>
                  <a:srgbClr val="F0B518"/>
                </a:solidFill>
              </a:rPr>
              <a:t>Roma poverty </a:t>
            </a:r>
            <a:r>
              <a:rPr lang="en-GB" sz="4000" b="1" dirty="0" smtClean="0">
                <a:solidFill>
                  <a:srgbClr val="F0B518"/>
                </a:solidFill>
              </a:rPr>
              <a:t>and </a:t>
            </a:r>
            <a:br>
              <a:rPr lang="en-GB" sz="4000" b="1" dirty="0" smtClean="0">
                <a:solidFill>
                  <a:srgbClr val="F0B518"/>
                </a:solidFill>
              </a:rPr>
            </a:br>
            <a:r>
              <a:rPr lang="en-GB" sz="4000" b="1" dirty="0">
                <a:solidFill>
                  <a:srgbClr val="F0B518"/>
                </a:solidFill>
              </a:rPr>
              <a:t> </a:t>
            </a:r>
            <a:r>
              <a:rPr lang="en-GB" sz="4000" b="1" dirty="0" smtClean="0">
                <a:solidFill>
                  <a:srgbClr val="F0B518"/>
                </a:solidFill>
              </a:rPr>
              <a:t>deprivation</a:t>
            </a:r>
            <a:r>
              <a:rPr lang="en-GB" sz="4000" b="1" dirty="0">
                <a:solidFill>
                  <a:srgbClr val="F0B518"/>
                </a:solidFill>
              </a:rPr>
              <a:t>: </a:t>
            </a:r>
            <a:r>
              <a:rPr lang="en-GB" sz="4000" b="1" dirty="0" smtClean="0">
                <a:solidFill>
                  <a:srgbClr val="F0B518"/>
                </a:solidFill>
              </a:rPr>
              <a:t>the </a:t>
            </a:r>
            <a:r>
              <a:rPr lang="en-GB" sz="4000" b="1" dirty="0">
                <a:solidFill>
                  <a:srgbClr val="F0B518"/>
                </a:solidFill>
              </a:rPr>
              <a:t>need </a:t>
            </a:r>
            <a:r>
              <a:rPr lang="en-GB" sz="4000" b="1" dirty="0" smtClean="0">
                <a:solidFill>
                  <a:srgbClr val="F0B518"/>
                </a:solidFill>
              </a:rPr>
              <a:t/>
            </a:r>
            <a:br>
              <a:rPr lang="en-GB" sz="4000" b="1" dirty="0" smtClean="0">
                <a:solidFill>
                  <a:srgbClr val="F0B518"/>
                </a:solidFill>
              </a:rPr>
            </a:br>
            <a:r>
              <a:rPr lang="en-GB" sz="4000" b="1" dirty="0">
                <a:solidFill>
                  <a:srgbClr val="F0B518"/>
                </a:solidFill>
              </a:rPr>
              <a:t> </a:t>
            </a:r>
            <a:r>
              <a:rPr lang="en-GB" sz="2000" b="1" dirty="0" smtClean="0">
                <a:solidFill>
                  <a:srgbClr val="F0B518"/>
                </a:solidFill>
              </a:rPr>
              <a:t>   </a:t>
            </a:r>
            <a:r>
              <a:rPr lang="en-GB" sz="4000" b="1" dirty="0" smtClean="0">
                <a:solidFill>
                  <a:srgbClr val="F0B518"/>
                </a:solidFill>
              </a:rPr>
              <a:t>for </a:t>
            </a:r>
            <a:r>
              <a:rPr lang="en-GB" sz="4000" b="1" dirty="0">
                <a:solidFill>
                  <a:srgbClr val="F0B518"/>
                </a:solidFill>
              </a:rPr>
              <a:t>multidimensional </a:t>
            </a:r>
            <a:r>
              <a:rPr lang="en-GB" sz="4000" b="1" dirty="0" smtClean="0">
                <a:solidFill>
                  <a:srgbClr val="F0B518"/>
                </a:solidFill>
              </a:rPr>
              <a:t/>
            </a:r>
            <a:br>
              <a:rPr lang="en-GB" sz="4000" b="1" dirty="0" smtClean="0">
                <a:solidFill>
                  <a:srgbClr val="F0B518"/>
                </a:solidFill>
              </a:rPr>
            </a:br>
            <a:r>
              <a:rPr lang="en-GB" sz="4000" b="1" dirty="0">
                <a:solidFill>
                  <a:srgbClr val="F0B518"/>
                </a:solidFill>
              </a:rPr>
              <a:t> </a:t>
            </a:r>
            <a:r>
              <a:rPr lang="en-GB" sz="4000" b="1" dirty="0" smtClean="0">
                <a:solidFill>
                  <a:srgbClr val="F0B518"/>
                </a:solidFill>
              </a:rPr>
              <a:t> </a:t>
            </a:r>
            <a:r>
              <a:rPr lang="en-GB" sz="2000" b="1" dirty="0" smtClean="0">
                <a:solidFill>
                  <a:srgbClr val="F0B518"/>
                </a:solidFill>
              </a:rPr>
              <a:t>    </a:t>
            </a:r>
            <a:r>
              <a:rPr lang="en-GB" sz="4000" b="1" dirty="0" smtClean="0">
                <a:solidFill>
                  <a:srgbClr val="F0B518"/>
                </a:solidFill>
              </a:rPr>
              <a:t>measures</a:t>
            </a:r>
            <a:br>
              <a:rPr lang="en-GB" sz="4000" b="1" dirty="0" smtClean="0">
                <a:solidFill>
                  <a:srgbClr val="F0B518"/>
                </a:solidFill>
              </a:rPr>
            </a:br>
            <a:r>
              <a:rPr lang="en-GB" sz="4000" b="1" dirty="0" smtClean="0">
                <a:solidFill>
                  <a:srgbClr val="F0B518"/>
                </a:solidFill>
              </a:rPr>
              <a:t>      </a:t>
            </a:r>
            <a:r>
              <a:rPr lang="en-GB" sz="2000" b="1" dirty="0" smtClean="0">
                <a:solidFill>
                  <a:schemeClr val="tx1"/>
                </a:solidFill>
              </a:rPr>
              <a:t>Andrey Ivanov, FRA</a:t>
            </a:r>
            <a:r>
              <a:rPr lang="en-GB" sz="4000" b="1" dirty="0" smtClean="0">
                <a:solidFill>
                  <a:srgbClr val="F0B518"/>
                </a:solidFill>
              </a:rPr>
              <a:t> </a:t>
            </a:r>
            <a:endParaRPr lang="en-US" sz="4000" b="1" dirty="0">
              <a:solidFill>
                <a:srgbClr val="F0B518"/>
              </a:solidFill>
            </a:endParaRPr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32EA92-66FB-4DB9-AD43-8AC77815C3EC}" type="slidenum">
              <a:rPr lang="fr-FR" smtClean="0">
                <a:ea typeface="ヒラギノ角ゴ Pro W3"/>
              </a:rPr>
              <a:pPr/>
              <a:t>1</a:t>
            </a:fld>
            <a:endParaRPr lang="fr-FR" smtClean="0">
              <a:ea typeface="ヒラギノ角ゴ Pro W3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2594" y="4812396"/>
            <a:ext cx="3631406" cy="204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Data examples: LFS, Hungary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Labour market participation of Roma and </a:t>
            </a:r>
            <a:r>
              <a:rPr lang="en-GB" dirty="0" smtClean="0"/>
              <a:t>Non-Roma, </a:t>
            </a:r>
            <a:r>
              <a:rPr lang="en-GB" dirty="0"/>
              <a:t>2013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83079" y="2575560"/>
            <a:ext cx="7213283" cy="388651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7507176" y="6557575"/>
            <a:ext cx="15183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LFS, 2013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64992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Data examples: LFS, Hungary (2)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hu-HU" dirty="0" err="1"/>
              <a:t>Security</a:t>
            </a:r>
            <a:r>
              <a:rPr lang="hu-HU" dirty="0"/>
              <a:t> of </a:t>
            </a:r>
            <a:r>
              <a:rPr lang="hu-HU" dirty="0" err="1"/>
              <a:t>employment</a:t>
            </a:r>
            <a:r>
              <a:rPr lang="hu-HU" dirty="0"/>
              <a:t> </a:t>
            </a:r>
            <a:r>
              <a:rPr lang="hu-HU" dirty="0" err="1"/>
              <a:t>among</a:t>
            </a:r>
            <a:r>
              <a:rPr lang="hu-HU" dirty="0"/>
              <a:t> Roma and </a:t>
            </a:r>
            <a:r>
              <a:rPr lang="hu-HU" dirty="0" err="1" smtClean="0"/>
              <a:t>Non-Roma</a:t>
            </a:r>
            <a:r>
              <a:rPr lang="en-GB" dirty="0" smtClean="0"/>
              <a:t>, 2013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pic>
        <p:nvPicPr>
          <p:cNvPr id="6" name="Picture 5" descr="C:\2_Other\Papers\Geneva workshop\Figure 5 - Hungar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80" y="2651760"/>
            <a:ext cx="7864475" cy="380650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7507176" y="6557575"/>
            <a:ext cx="15183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LFS, 2013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20816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examples: custom surveys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(FRA, UNDP/WB/EC)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87" y="1905000"/>
            <a:ext cx="8855811" cy="4816474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Data derived from representative surveys in 11 EU Member States (</a:t>
            </a:r>
            <a:r>
              <a:rPr lang="es-ES" dirty="0"/>
              <a:t>FR, ES, PT, IT, PL, </a:t>
            </a:r>
            <a:r>
              <a:rPr lang="es-ES" dirty="0" smtClean="0"/>
              <a:t>EL,</a:t>
            </a:r>
            <a:r>
              <a:rPr lang="es-ES" dirty="0" smtClean="0">
                <a:solidFill>
                  <a:srgbClr val="FF0000"/>
                </a:solidFill>
              </a:rPr>
              <a:t>CZ</a:t>
            </a:r>
            <a:r>
              <a:rPr lang="es-ES" dirty="0">
                <a:solidFill>
                  <a:srgbClr val="FF0000"/>
                </a:solidFill>
              </a:rPr>
              <a:t>, SK, BG, RO, </a:t>
            </a:r>
            <a:r>
              <a:rPr lang="es-ES" dirty="0" smtClean="0">
                <a:solidFill>
                  <a:srgbClr val="FF0000"/>
                </a:solidFill>
              </a:rPr>
              <a:t>HU</a:t>
            </a:r>
            <a:r>
              <a:rPr lang="en-IE" dirty="0" smtClean="0"/>
              <a:t>)</a:t>
            </a:r>
          </a:p>
          <a:p>
            <a:r>
              <a:rPr lang="en-IE" dirty="0"/>
              <a:t>Two </a:t>
            </a:r>
            <a:r>
              <a:rPr lang="en-IE" dirty="0" smtClean="0"/>
              <a:t>samples </a:t>
            </a:r>
          </a:p>
          <a:p>
            <a:pPr lvl="1"/>
            <a:r>
              <a:rPr lang="en-IE" dirty="0" smtClean="0"/>
              <a:t>Roma </a:t>
            </a:r>
          </a:p>
          <a:p>
            <a:pPr lvl="1"/>
            <a:r>
              <a:rPr lang="en-IE" dirty="0"/>
              <a:t>T</a:t>
            </a:r>
            <a:r>
              <a:rPr lang="en-IE" dirty="0" smtClean="0"/>
              <a:t>heir </a:t>
            </a:r>
            <a:r>
              <a:rPr lang="en-IE" dirty="0"/>
              <a:t>non-Roma </a:t>
            </a:r>
            <a:r>
              <a:rPr lang="en-IE" dirty="0" smtClean="0"/>
              <a:t>neighbours </a:t>
            </a:r>
          </a:p>
          <a:p>
            <a:r>
              <a:rPr lang="en-US" dirty="0" smtClean="0"/>
              <a:t>Levels of comparability: </a:t>
            </a:r>
          </a:p>
          <a:p>
            <a:pPr lvl="1"/>
            <a:r>
              <a:rPr lang="en-US" dirty="0" smtClean="0"/>
              <a:t>within groups, </a:t>
            </a:r>
          </a:p>
          <a:p>
            <a:pPr lvl="1"/>
            <a:r>
              <a:rPr lang="en-US" dirty="0" smtClean="0"/>
              <a:t>between groups, </a:t>
            </a:r>
          </a:p>
          <a:p>
            <a:pPr lvl="1"/>
            <a:r>
              <a:rPr lang="en-US" dirty="0" smtClean="0"/>
              <a:t>with national averages (on major indicators)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02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Population at risk of poverty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-1" y="1429931"/>
            <a:ext cx="91440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700" dirty="0" smtClean="0"/>
              <a:t>Population in household with equivalent expenditure below </a:t>
            </a:r>
            <a:r>
              <a:rPr lang="en-GB" sz="1700" dirty="0"/>
              <a:t>60% of the national median, in %)</a:t>
            </a:r>
            <a:endParaRPr lang="en-US" sz="17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3" y="1878723"/>
            <a:ext cx="7630884" cy="4605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85607" y="6587531"/>
            <a:ext cx="38613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Sources: FRA Roma survey 2011, EUROSTAT </a:t>
            </a:r>
            <a:r>
              <a:rPr lang="en-GB" sz="1200" b="1" dirty="0"/>
              <a:t>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3341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Structure of household income, 2011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5809883" y="1718404"/>
            <a:ext cx="3281362" cy="34004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637" y="1751802"/>
            <a:ext cx="1697204" cy="33450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5539" y="5170468"/>
            <a:ext cx="1758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Roma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3084" y="5170469"/>
            <a:ext cx="1758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Non-Roma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8262" y="3112477"/>
            <a:ext cx="1652954" cy="38686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350287" y="1664698"/>
            <a:ext cx="3302000" cy="34321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91736" y="655757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5541484"/>
            <a:ext cx="8458200" cy="99413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The share of total work-related incomes (from “employment” and “other </a:t>
            </a:r>
            <a:r>
              <a:rPr lang="en-US" sz="2000" dirty="0" err="1" smtClean="0">
                <a:solidFill>
                  <a:srgbClr val="FF0000"/>
                </a:solidFill>
              </a:rPr>
              <a:t>labour</a:t>
            </a:r>
            <a:r>
              <a:rPr lang="en-US" sz="2000" dirty="0" smtClean="0">
                <a:solidFill>
                  <a:srgbClr val="FF0000"/>
                </a:solidFill>
              </a:rPr>
              <a:t> related activity”) is remarkably similar between both groups. The same applies for social transfers with the only difference in pensions (higher share among non-Roma) and social assistance (higher share among non-Roma) 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61" y="846138"/>
            <a:ext cx="8932983" cy="1143000"/>
          </a:xfrm>
        </p:spPr>
        <p:txBody>
          <a:bodyPr/>
          <a:lstStyle/>
          <a:p>
            <a:r>
              <a:rPr lang="en-GB" sz="3600" dirty="0" smtClean="0"/>
              <a:t>Structure of household </a:t>
            </a:r>
            <a:r>
              <a:rPr lang="en-GB" sz="3600" dirty="0"/>
              <a:t>expenditures</a:t>
            </a:r>
            <a:r>
              <a:rPr lang="en-GB" sz="3600" dirty="0" smtClean="0"/>
              <a:t>, 2011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78344" y="5265346"/>
            <a:ext cx="1758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Non-Roma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8262" y="3112477"/>
            <a:ext cx="1652954" cy="38686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" name="Content Placeholder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605323"/>
            <a:ext cx="3371162" cy="360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427363" y="1746765"/>
            <a:ext cx="3280918" cy="346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053" y="2021799"/>
            <a:ext cx="1435894" cy="32289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891736" y="655757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9271" y="5428451"/>
            <a:ext cx="1758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Roma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5890115"/>
            <a:ext cx="8458200" cy="64550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The income structure of Roma households is dominated by expenditure on food – typical for developing countries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7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46258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25 to 64 who completed at least upper secondary education (vocational or general) </a:t>
            </a:r>
            <a:r>
              <a:rPr lang="en-GB" baseline="30000" dirty="0" smtClean="0"/>
              <a:t> </a:t>
            </a:r>
            <a:r>
              <a:rPr lang="en-GB" dirty="0" smtClean="0"/>
              <a:t>(%)</a:t>
            </a: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5700994" y="6587531"/>
            <a:ext cx="33808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Sources: FRA Roma survey 2011 - LFS </a:t>
            </a:r>
            <a:r>
              <a:rPr lang="en-GB" sz="1200" b="1" dirty="0"/>
              <a:t>2011</a:t>
            </a:r>
            <a:endParaRPr lang="en-IE" sz="1200" b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Attainment rates</a:t>
            </a:r>
            <a:endParaRPr lang="en-I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22" y="1786474"/>
            <a:ext cx="7736377" cy="476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5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34400" y="6391275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31921"/>
            <a:ext cx="7575660" cy="449102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227016" y="6481375"/>
            <a:ext cx="24916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FRA Roma survey 2011</a:t>
            </a:r>
            <a:endParaRPr lang="en-IE" sz="1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School (un)attendance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-1" y="1462589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Respondents aged 16 and above who have never been to school (%)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69454" y="4098275"/>
            <a:ext cx="3525399" cy="186185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…or in other words – who have not had the chance of exercising their fundamental right to education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379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3629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34400" y="6390861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34" y="2187002"/>
            <a:ext cx="7728857" cy="4280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M</a:t>
            </a:r>
            <a:r>
              <a:rPr lang="en-IE" dirty="0" smtClean="0"/>
              <a:t>alnutrition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-1" y="1517019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dirty="0" smtClean="0"/>
              <a:t>Share of persons living in </a:t>
            </a:r>
            <a:r>
              <a:rPr lang="en-US" sz="1700" dirty="0"/>
              <a:t>households in which someone went hungry at least once last </a:t>
            </a:r>
            <a:r>
              <a:rPr lang="en-US" sz="1700" dirty="0" smtClean="0"/>
              <a:t>month </a:t>
            </a:r>
            <a:r>
              <a:rPr lang="en-US" sz="1700" dirty="0"/>
              <a:t>b</a:t>
            </a:r>
            <a:r>
              <a:rPr lang="en-US" sz="1700" dirty="0" smtClean="0"/>
              <a:t>ecause the family couldn’t afford buying food</a:t>
            </a:r>
            <a:endParaRPr lang="en-US" sz="1700" dirty="0"/>
          </a:p>
        </p:txBody>
      </p:sp>
      <p:sp>
        <p:nvSpPr>
          <p:cNvPr id="13" name="Rectangle 12"/>
          <p:cNvSpPr/>
          <p:nvPr/>
        </p:nvSpPr>
        <p:spPr>
          <a:xfrm>
            <a:off x="6358441" y="6491365"/>
            <a:ext cx="24916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FRA Roma survey 2011</a:t>
            </a:r>
            <a:endParaRPr lang="en-IE" sz="1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764357" y="4087259"/>
            <a:ext cx="1883884" cy="24483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High share of Roma families cannot exercise a fundamental right of being free from hunger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41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7" y="951206"/>
            <a:ext cx="8957569" cy="914400"/>
          </a:xfrm>
        </p:spPr>
        <p:txBody>
          <a:bodyPr/>
          <a:lstStyle/>
          <a:p>
            <a:pPr>
              <a:lnSpc>
                <a:spcPts val="4500"/>
              </a:lnSpc>
            </a:pPr>
            <a:r>
              <a:rPr lang="en-GB" dirty="0"/>
              <a:t>Unemployment rates </a:t>
            </a:r>
            <a:r>
              <a:rPr lang="en-GB" dirty="0" smtClean="0"/>
              <a:t>by gender and ethnicity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94" y="2057401"/>
            <a:ext cx="7557469" cy="43870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992576" y="6557575"/>
            <a:ext cx="40823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2011, EUROSTAT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2020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monitoring progress on Roma inclusion is important?</a:t>
            </a:r>
          </a:p>
          <a:p>
            <a:r>
              <a:rPr lang="en-GB" dirty="0" smtClean="0"/>
              <a:t>What are the myths around data </a:t>
            </a:r>
            <a:r>
              <a:rPr lang="en-GB" dirty="0"/>
              <a:t>and what are the available data sources?</a:t>
            </a:r>
            <a:endParaRPr lang="en-GB" dirty="0" smtClean="0"/>
          </a:p>
          <a:p>
            <a:r>
              <a:rPr lang="en-GB" dirty="0" smtClean="0"/>
              <a:t>What the available data say – and what they do not say?</a:t>
            </a:r>
          </a:p>
          <a:p>
            <a:r>
              <a:rPr lang="en-GB" dirty="0" smtClean="0"/>
              <a:t>How multidimensional poverty monitoring might help?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02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Discrimination and prejudice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Experience of discrimination in employment in the last five years because of being Roma in the 5 EU Member States (%)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pic>
        <p:nvPicPr>
          <p:cNvPr id="5" name="Picture 4" descr="C:\2_Other\Papers\Geneva workshop\FRA data\E - 11 discrim experienc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821" y="3216166"/>
            <a:ext cx="7973796" cy="32841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563399" y="6522897"/>
            <a:ext cx="24916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FRA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29087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897B2-CC7B-4BCE-AD42-4981AF5BD34A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4919" y="-182880"/>
            <a:ext cx="12380549" cy="704088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890115"/>
            <a:ext cx="8458200" cy="83136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Having the data is just the first step. Making sense of it (and using it for policy purposes) does not come automatically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65334" y="69398"/>
            <a:ext cx="4114801" cy="67570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sz="2000" dirty="0" smtClean="0">
                <a:solidFill>
                  <a:schemeClr val="bg2"/>
                </a:solidFill>
              </a:rPr>
              <a:t>We have the data… </a:t>
            </a:r>
            <a:br>
              <a:rPr lang="en-US" sz="2000" dirty="0" smtClean="0">
                <a:solidFill>
                  <a:schemeClr val="bg2"/>
                </a:solidFill>
              </a:rPr>
            </a:br>
            <a:r>
              <a:rPr lang="en-US" sz="2000" dirty="0" smtClean="0">
                <a:solidFill>
                  <a:schemeClr val="bg2"/>
                </a:solidFill>
              </a:rPr>
              <a:t>Now what?</a:t>
            </a:r>
            <a:endParaRPr lang="en-US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5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Roma Multidimensional poverty index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Follows </a:t>
            </a:r>
            <a:r>
              <a:rPr lang="en-GB" dirty="0" err="1"/>
              <a:t>Alkire</a:t>
            </a:r>
            <a:r>
              <a:rPr lang="en-GB" dirty="0"/>
              <a:t> and Foster (2007) methodology</a:t>
            </a:r>
            <a:endParaRPr lang="en-GB" dirty="0" smtClean="0"/>
          </a:p>
          <a:p>
            <a:r>
              <a:rPr lang="en-GB" dirty="0" smtClean="0"/>
              <a:t>Structured in two areas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GB" dirty="0" smtClean="0"/>
              <a:t>Human capabilities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GB" dirty="0" smtClean="0"/>
              <a:t>Material wellbeing</a:t>
            </a:r>
          </a:p>
          <a:p>
            <a:r>
              <a:rPr lang="en-GB" dirty="0" smtClean="0"/>
              <a:t>Six equally weighted dimensions</a:t>
            </a:r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a.1. Basic rights</a:t>
            </a:r>
            <a:endParaRPr lang="en-GB" sz="2800" dirty="0"/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a.2. Health</a:t>
            </a:r>
            <a:endParaRPr lang="en-GB" sz="2800" dirty="0"/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a.3. Education</a:t>
            </a:r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b.1. Housing</a:t>
            </a:r>
            <a:endParaRPr lang="en-GB" sz="3200" dirty="0" smtClean="0"/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b.2. Standard of living</a:t>
            </a:r>
            <a:endParaRPr lang="en-GB" sz="3200" dirty="0" smtClean="0"/>
          </a:p>
          <a:p>
            <a:pPr marL="457200" lvl="1" indent="0" eaLnBrk="1" fontAlgn="ctr" hangingPunct="1">
              <a:buNone/>
            </a:pPr>
            <a:r>
              <a:rPr lang="en-GB" sz="2800" dirty="0" smtClean="0"/>
              <a:t>b.3. Employment</a:t>
            </a:r>
          </a:p>
          <a:p>
            <a:pPr eaLnBrk="1" fontAlgn="ctr" hangingPunct="1"/>
            <a:r>
              <a:rPr lang="en-GB" sz="3600" dirty="0" smtClean="0"/>
              <a:t>12 indicators (two for each dimension)</a:t>
            </a:r>
          </a:p>
          <a:p>
            <a:pPr lvl="1" eaLnBrk="1" fontAlgn="ctr" hangingPunct="1"/>
            <a:endParaRPr lang="en-GB" sz="2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63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‘Human capabilities’ area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657293"/>
              </p:ext>
            </p:extLst>
          </p:nvPr>
        </p:nvGraphicFramePr>
        <p:xfrm>
          <a:off x="-1" y="1621766"/>
          <a:ext cx="9081858" cy="5445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4066"/>
                <a:gridCol w="2346855"/>
                <a:gridCol w="4650477"/>
                <a:gridCol w="880460"/>
              </a:tblGrid>
              <a:tr h="6335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Dimension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Indicators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Criterion of deprivation and threshold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Level of </a:t>
                      </a:r>
                      <a:r>
                        <a:rPr lang="en-GB" sz="1600" dirty="0" err="1" smtClean="0">
                          <a:effectLst/>
                        </a:rPr>
                        <a:t>observ</a:t>
                      </a:r>
                      <a:r>
                        <a:rPr lang="en-GB" sz="1600" dirty="0" smtClean="0">
                          <a:effectLst/>
                        </a:rPr>
                        <a:t>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58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Basic </a:t>
                      </a:r>
                      <a:r>
                        <a:rPr lang="en-GB" sz="1600" dirty="0" smtClean="0">
                          <a:effectLst/>
                        </a:rPr>
                        <a:t>rights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Civil status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Having an ID – yes/no (personal document, birth certificate etc.)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I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26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Discrimination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HH member lives in a HH where a member has been discriminated against while looking for a job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P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7158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Health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Disability status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A household member having a disability – yes/no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I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538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Limited access to medical services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a HH responding "yes" to the question "were there any periods in the past 12 months when you couldn’t visit a doctor when you needed?”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P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9925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Education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Highest completed education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For adults: any HH member above schooling age who hasn’t completed primary education or lower secondary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For children: children in school age who are not in school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I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38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Self-declared illiteracy rate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stated as unable to read and write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I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24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‘Material wellbeing’ area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421071"/>
              </p:ext>
            </p:extLst>
          </p:nvPr>
        </p:nvGraphicFramePr>
        <p:xfrm>
          <a:off x="-1" y="1798321"/>
          <a:ext cx="9081858" cy="57430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161"/>
                <a:gridCol w="2148840"/>
                <a:gridCol w="4772397"/>
                <a:gridCol w="880460"/>
              </a:tblGrid>
              <a:tr h="6248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Dimension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Indicators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Criterion of deprivation and threshold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Level of </a:t>
                      </a:r>
                      <a:r>
                        <a:rPr lang="en-GB" sz="1600" dirty="0" err="1" smtClean="0">
                          <a:effectLst/>
                        </a:rPr>
                        <a:t>observ</a:t>
                      </a:r>
                      <a:r>
                        <a:rPr lang="en-GB" sz="1600" dirty="0" smtClean="0">
                          <a:effectLst/>
                        </a:rPr>
                        <a:t>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0104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Housing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Access to basic infrastructure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A composite indicator –any HH member living in a HH without two of the three (toilet or bathroom inside the house; running water; electricity)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34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Shares of the population not having access to secure housing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"ruined houses" or "slums"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134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79057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Standard of living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Extreme poverty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a HH that experienced that in the past month somebody ever went to bed hungry because they could not afford enough food for them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75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Access to various HH amenities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a HH, which doesn't possess four of six categories falling in the "Material deprivation" index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I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63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Employment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Unemployment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a household with none of the adult HH members employed (16+).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35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>
                          <a:effectLst/>
                        </a:rPr>
                        <a:t>Lack of working experience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Any HH member living in a HH in which the HH head or his/her spouse has no working experience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en-GB" sz="1600" dirty="0">
                          <a:effectLst/>
                        </a:rPr>
                        <a:t>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6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0883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Measuring poverty – but which </a:t>
            </a:r>
            <a:r>
              <a:rPr lang="en-GB" sz="3600" dirty="0"/>
              <a:t>exactly?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20" y="1622882"/>
            <a:ext cx="8061960" cy="4382257"/>
          </a:xfrm>
        </p:spPr>
      </p:pic>
      <p:sp>
        <p:nvSpPr>
          <p:cNvPr id="5" name="Rectangle 4"/>
          <p:cNvSpPr/>
          <p:nvPr/>
        </p:nvSpPr>
        <p:spPr>
          <a:xfrm>
            <a:off x="5922216" y="654233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1180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303"/>
            <a:ext cx="9144000" cy="619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5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4B814-34AF-4FD0-A342-C7F9337CB7E9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711"/>
            <a:ext cx="9144000" cy="6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4B814-34AF-4FD0-A342-C7F9337CB7E9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234"/>
            <a:ext cx="9144000" cy="581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Composition of Roma poverty (BG, RO)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Non-severe </a:t>
            </a:r>
            <a:r>
              <a:rPr lang="en-GB" dirty="0"/>
              <a:t>and </a:t>
            </a:r>
            <a:r>
              <a:rPr lang="en-GB" dirty="0" smtClean="0"/>
              <a:t>severe poverty rates  </a:t>
            </a:r>
            <a:r>
              <a:rPr lang="en-GB" dirty="0"/>
              <a:t>bars left scale) and the value of MPI (right scale)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20" y="2575560"/>
            <a:ext cx="7764780" cy="385032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891736" y="655757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7492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7" y="707366"/>
            <a:ext cx="8957569" cy="914398"/>
          </a:xfrm>
        </p:spPr>
        <p:txBody>
          <a:bodyPr/>
          <a:lstStyle/>
          <a:p>
            <a:r>
              <a:rPr lang="en-GB" dirty="0" smtClean="0"/>
              <a:t>The EU: </a:t>
            </a:r>
            <a:r>
              <a:rPr lang="en-IE" dirty="0"/>
              <a:t>‘cascading’ involvement in Roma </a:t>
            </a:r>
            <a:r>
              <a:rPr lang="en-IE" dirty="0" smtClean="0"/>
              <a:t>integration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87" y="1972019"/>
            <a:ext cx="8855811" cy="4749455"/>
          </a:xfrm>
        </p:spPr>
        <p:txBody>
          <a:bodyPr/>
          <a:lstStyle/>
          <a:p>
            <a:r>
              <a:rPr lang="en-IE" dirty="0"/>
              <a:t>The </a:t>
            </a:r>
            <a:r>
              <a:rPr lang="en-IE" b="1" dirty="0"/>
              <a:t>European Commission Communications </a:t>
            </a:r>
            <a:r>
              <a:rPr lang="en-IE" b="1" dirty="0" smtClean="0"/>
              <a:t>2010-2013</a:t>
            </a:r>
            <a:endParaRPr lang="en-GB" b="1" dirty="0"/>
          </a:p>
          <a:p>
            <a:pPr lvl="1"/>
            <a:r>
              <a:rPr lang="en-IE" dirty="0" smtClean="0"/>
              <a:t>Framing </a:t>
            </a:r>
            <a:r>
              <a:rPr lang="en-IE" dirty="0"/>
              <a:t>the issue in line with the Inclusive Growth priority of the EU 2020 </a:t>
            </a:r>
            <a:r>
              <a:rPr lang="en-IE" dirty="0" smtClean="0"/>
              <a:t>strategy; calling </a:t>
            </a:r>
            <a:r>
              <a:rPr lang="en-IE" dirty="0"/>
              <a:t>for National Roma Integration Strategies and clear local-level focus </a:t>
            </a:r>
            <a:r>
              <a:rPr lang="en-IE" dirty="0" smtClean="0"/>
              <a:t>with active </a:t>
            </a:r>
            <a:r>
              <a:rPr lang="en-IE" dirty="0"/>
              <a:t>role of Roma civil </a:t>
            </a:r>
            <a:r>
              <a:rPr lang="en-IE" dirty="0" smtClean="0"/>
              <a:t>society; assessing </a:t>
            </a:r>
            <a:r>
              <a:rPr lang="en-IE" dirty="0"/>
              <a:t>the first drafts of the strategies and </a:t>
            </a:r>
            <a:r>
              <a:rPr lang="en-IE" dirty="0" smtClean="0"/>
              <a:t>their results.</a:t>
            </a:r>
            <a:endParaRPr lang="en-GB" dirty="0"/>
          </a:p>
          <a:p>
            <a:r>
              <a:rPr lang="en-IE" b="1" dirty="0"/>
              <a:t>The European </a:t>
            </a:r>
            <a:r>
              <a:rPr lang="en-GB" b="1" dirty="0"/>
              <a:t>Council </a:t>
            </a:r>
          </a:p>
          <a:p>
            <a:pPr lvl="1"/>
            <a:r>
              <a:rPr lang="en-GB" dirty="0" smtClean="0"/>
              <a:t>2013 Council Recommendation on effective Roma integration measures in the Member States and on monitoring and evaluation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14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400" dirty="0" smtClean="0"/>
              <a:t>Multidimensional </a:t>
            </a:r>
            <a:r>
              <a:rPr lang="en-GB" sz="3400" dirty="0"/>
              <a:t>poverty </a:t>
            </a:r>
            <a:r>
              <a:rPr lang="en-GB" sz="3400" dirty="0" smtClean="0"/>
              <a:t>2004-11 (BG, RO)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000" dirty="0" smtClean="0"/>
              <a:t>Change in multidimensional poverty rates of </a:t>
            </a:r>
            <a:r>
              <a:rPr lang="en-GB" sz="2000" dirty="0"/>
              <a:t>Roma and </a:t>
            </a:r>
            <a:r>
              <a:rPr lang="en-GB" sz="2000" dirty="0" smtClean="0"/>
              <a:t>non-Roma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6746" y="2148840"/>
            <a:ext cx="7930094" cy="420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908645" y="6491033"/>
            <a:ext cx="51732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Sources: </a:t>
            </a:r>
            <a:r>
              <a:rPr lang="en-GB" sz="1200" b="1" dirty="0"/>
              <a:t>UNDP Roma survey 2004</a:t>
            </a:r>
            <a:r>
              <a:rPr lang="en-GB" sz="1200" b="1" dirty="0" smtClean="0"/>
              <a:t>; UNDP/WB/EC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9238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of deprivations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Changes in multidimensional poverty deprivations structure of Roma in </a:t>
            </a:r>
            <a:r>
              <a:rPr lang="en-GB" dirty="0" smtClean="0"/>
              <a:t>BG and RO, </a:t>
            </a:r>
            <a:r>
              <a:rPr lang="en-GB" dirty="0"/>
              <a:t>2004-2011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2590800"/>
            <a:ext cx="7702550" cy="391414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891736" y="655757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96726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Quantitative data is not enough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87" y="2325511"/>
            <a:ext cx="8855811" cy="4395963"/>
          </a:xfrm>
        </p:spPr>
        <p:txBody>
          <a:bodyPr/>
          <a:lstStyle/>
          <a:p>
            <a:r>
              <a:rPr lang="en-IE" dirty="0" smtClean="0"/>
              <a:t>Data outlines the status and rarely the determinants</a:t>
            </a:r>
          </a:p>
          <a:p>
            <a:r>
              <a:rPr lang="en-IE" dirty="0" smtClean="0"/>
              <a:t>Figures are rarely put in their specific context</a:t>
            </a:r>
          </a:p>
          <a:p>
            <a:r>
              <a:rPr lang="en-IE" dirty="0" smtClean="0"/>
              <a:t>We keep measuring what is measurable</a:t>
            </a:r>
          </a:p>
          <a:p>
            <a:r>
              <a:rPr lang="en-IE" dirty="0" smtClean="0"/>
              <a:t>The missing dimensions</a:t>
            </a:r>
          </a:p>
          <a:p>
            <a:pPr lvl="1"/>
            <a:r>
              <a:rPr lang="en-IE" dirty="0" smtClean="0"/>
              <a:t>Agency</a:t>
            </a:r>
          </a:p>
          <a:p>
            <a:pPr lvl="1"/>
            <a:r>
              <a:rPr lang="en-IE" dirty="0" smtClean="0"/>
              <a:t>Fundamental rights</a:t>
            </a:r>
          </a:p>
          <a:p>
            <a:pPr lvl="1"/>
            <a:r>
              <a:rPr lang="en-IE" dirty="0" smtClean="0"/>
              <a:t>Discrimination</a:t>
            </a:r>
            <a:endParaRPr lang="en-IE" dirty="0">
              <a:solidFill>
                <a:srgbClr val="192C85"/>
              </a:solidFill>
            </a:endParaRPr>
          </a:p>
          <a:p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64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missing dimensions: aspirations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Educational aspirations and multidimensional poverty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  <p:pic>
        <p:nvPicPr>
          <p:cNvPr id="5" name="Picture 4" descr="C:\2_Other\Papers\Geneva workshop\aspirations 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" y="2651760"/>
            <a:ext cx="7894955" cy="384079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891736" y="6557575"/>
            <a:ext cx="3172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UNDP/WB/EC Roma survey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189013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-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Data from different sources have different strengths and weaknesses and </a:t>
            </a:r>
            <a:r>
              <a:rPr lang="en-GB" dirty="0"/>
              <a:t>should be used in complementary </a:t>
            </a:r>
            <a:r>
              <a:rPr lang="en-GB" dirty="0" smtClean="0"/>
              <a:t>manner</a:t>
            </a:r>
          </a:p>
          <a:p>
            <a:r>
              <a:rPr lang="en-GB" dirty="0" smtClean="0"/>
              <a:t>Including ethnic identifiers makes possible </a:t>
            </a:r>
          </a:p>
          <a:p>
            <a:pPr lvl="1"/>
            <a:r>
              <a:rPr lang="en-GB" dirty="0" smtClean="0"/>
              <a:t>For censuses to provide </a:t>
            </a:r>
            <a:r>
              <a:rPr lang="en-GB" dirty="0"/>
              <a:t>reliable and robust data for monitoring long-term </a:t>
            </a:r>
            <a:r>
              <a:rPr lang="en-GB" dirty="0" smtClean="0"/>
              <a:t>changes</a:t>
            </a:r>
          </a:p>
          <a:p>
            <a:pPr lvl="1"/>
            <a:r>
              <a:rPr lang="en-GB" dirty="0" smtClean="0"/>
              <a:t>For standardized </a:t>
            </a:r>
            <a:r>
              <a:rPr lang="en-GB" dirty="0"/>
              <a:t>European </a:t>
            </a:r>
            <a:r>
              <a:rPr lang="en-GB" dirty="0" smtClean="0"/>
              <a:t>surveys to yield </a:t>
            </a:r>
            <a:r>
              <a:rPr lang="en-GB" dirty="0"/>
              <a:t>data with higher </a:t>
            </a:r>
            <a:r>
              <a:rPr lang="en-GB" dirty="0" smtClean="0"/>
              <a:t>frequency</a:t>
            </a:r>
          </a:p>
          <a:p>
            <a:r>
              <a:rPr lang="en-GB" dirty="0" smtClean="0"/>
              <a:t>Custom </a:t>
            </a:r>
            <a:r>
              <a:rPr lang="en-GB" dirty="0"/>
              <a:t>sample surveys can </a:t>
            </a:r>
            <a:endParaRPr lang="en-GB" dirty="0" smtClean="0"/>
          </a:p>
          <a:p>
            <a:pPr lvl="1"/>
            <a:r>
              <a:rPr lang="en-GB" dirty="0" smtClean="0"/>
              <a:t>Fill the gap in cases when applying </a:t>
            </a:r>
            <a:r>
              <a:rPr lang="en-GB" dirty="0"/>
              <a:t>ethnic identifiers </a:t>
            </a:r>
            <a:r>
              <a:rPr lang="en-GB" dirty="0" smtClean="0"/>
              <a:t>is not possible and 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rovide </a:t>
            </a:r>
            <a:r>
              <a:rPr lang="en-GB" dirty="0"/>
              <a:t>comparability across </a:t>
            </a:r>
            <a:r>
              <a:rPr lang="en-GB" dirty="0" smtClean="0"/>
              <a:t>countries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2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- indicators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Multidimensional poverty concept reflects better the specific challenges </a:t>
            </a:r>
            <a:r>
              <a:rPr lang="en-GB" dirty="0"/>
              <a:t>of </a:t>
            </a:r>
            <a:r>
              <a:rPr lang="en-GB" dirty="0" smtClean="0"/>
              <a:t>Roma inclusion</a:t>
            </a:r>
          </a:p>
          <a:p>
            <a:r>
              <a:rPr lang="en-GB" dirty="0" smtClean="0"/>
              <a:t>It yields lower poverty rates but reflects the reality better</a:t>
            </a:r>
          </a:p>
          <a:p>
            <a:r>
              <a:rPr lang="en-GB" dirty="0" smtClean="0"/>
              <a:t>From policy perspective, it allows understanding better the drivers of poverty</a:t>
            </a:r>
          </a:p>
          <a:p>
            <a:r>
              <a:rPr lang="en-GB" dirty="0" smtClean="0"/>
              <a:t>Important dimensions (namely agency and aspirations) are still not sufficiently covered</a:t>
            </a:r>
          </a:p>
          <a:p>
            <a:pPr lvl="1"/>
            <a:r>
              <a:rPr lang="en-GB" dirty="0" smtClean="0"/>
              <a:t>An area that might be addressed through thematic modules in the standardized </a:t>
            </a:r>
            <a:r>
              <a:rPr lang="en-GB" smtClean="0"/>
              <a:t>European Surveys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17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4524" y="1382486"/>
            <a:ext cx="8889476" cy="5475514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400" b="1" kern="0" dirty="0" smtClean="0">
                <a:solidFill>
                  <a:srgbClr val="192C85"/>
                </a:solidFill>
                <a:latin typeface="Calibri" pitchFamily="34" charset="0"/>
                <a:ea typeface="ヒラギノ角ゴ Pro W3"/>
              </a:rPr>
              <a:t>Thank you for your attention!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en-GB" sz="4400" b="1" kern="0" dirty="0">
              <a:latin typeface="Calibri" pitchFamily="34" charset="0"/>
              <a:ea typeface="ヒラギノ角ゴ Pro W3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4400" b="1" kern="0" dirty="0" smtClean="0">
                <a:latin typeface="Calibri" pitchFamily="34" charset="0"/>
                <a:ea typeface="ヒラギノ角ゴ Pro W3"/>
              </a:rPr>
              <a:t>For more information you can contact </a:t>
            </a:r>
            <a:r>
              <a:rPr lang="en-GB" sz="4400" b="1" kern="0" dirty="0">
                <a:latin typeface="Calibri" pitchFamily="34" charset="0"/>
                <a:ea typeface="ヒラギノ角ゴ Pro W3"/>
              </a:rPr>
              <a:t>us at </a:t>
            </a:r>
            <a:endParaRPr lang="en-GB" sz="4400" b="1" kern="0" dirty="0" smtClean="0">
              <a:latin typeface="Calibri" pitchFamily="34" charset="0"/>
              <a:ea typeface="ヒラギノ角ゴ Pro W3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en-GB" sz="4400" b="1" kern="0" dirty="0" smtClean="0">
              <a:latin typeface="Calibri" pitchFamily="34" charset="0"/>
              <a:ea typeface="ヒラギノ角ゴ Pro W3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IE" sz="3600" u="sng" dirty="0" smtClean="0">
                <a:hlinkClick r:id="rId3"/>
              </a:rPr>
              <a:t>romaprogramme@fra.europa.eu</a:t>
            </a:r>
            <a:endParaRPr lang="en-GB" sz="3600" b="1" kern="0" dirty="0">
              <a:solidFill>
                <a:srgbClr val="C00000"/>
              </a:solidFill>
              <a:latin typeface="Calibri" pitchFamily="34" charset="0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3817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7" y="707366"/>
            <a:ext cx="8957569" cy="914398"/>
          </a:xfrm>
        </p:spPr>
        <p:txBody>
          <a:bodyPr/>
          <a:lstStyle/>
          <a:p>
            <a:r>
              <a:rPr lang="en-GB" dirty="0" smtClean="0"/>
              <a:t>The EU: </a:t>
            </a:r>
            <a:r>
              <a:rPr lang="en-IE" dirty="0"/>
              <a:t>‘cascading’ involvement in Roma </a:t>
            </a:r>
            <a:r>
              <a:rPr lang="en-IE" dirty="0" smtClean="0"/>
              <a:t>integration (</a:t>
            </a:r>
            <a:r>
              <a:rPr lang="en-IE" dirty="0"/>
              <a:t>2</a:t>
            </a:r>
            <a:r>
              <a:rPr lang="en-IE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87" y="1972019"/>
            <a:ext cx="8855811" cy="47494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European Parliament </a:t>
            </a:r>
            <a:r>
              <a:rPr lang="en-GB" dirty="0"/>
              <a:t>and </a:t>
            </a:r>
            <a:r>
              <a:rPr lang="en-GB" b="1" dirty="0"/>
              <a:t>the Council</a:t>
            </a:r>
          </a:p>
          <a:p>
            <a:r>
              <a:rPr lang="en-GB" dirty="0"/>
              <a:t>2013: Ring-fence allocation of 20 % of the total ESF resources </a:t>
            </a:r>
            <a:r>
              <a:rPr lang="en-GB" dirty="0" smtClean="0"/>
              <a:t>for </a:t>
            </a:r>
            <a:r>
              <a:rPr lang="en-GB" dirty="0"/>
              <a:t>“promoting social inclusion, combating poverty and any discrimination” and </a:t>
            </a:r>
            <a:endParaRPr lang="en-GB" dirty="0" smtClean="0"/>
          </a:p>
          <a:p>
            <a:r>
              <a:rPr lang="en-GB" dirty="0" smtClean="0"/>
              <a:t>Ex-ante </a:t>
            </a:r>
            <a:r>
              <a:rPr lang="en-GB" dirty="0" err="1"/>
              <a:t>conditionalities</a:t>
            </a:r>
            <a:r>
              <a:rPr lang="en-GB" dirty="0"/>
              <a:t> for </a:t>
            </a:r>
            <a:r>
              <a:rPr lang="en-GB" dirty="0" smtClean="0"/>
              <a:t>improvement </a:t>
            </a:r>
            <a:r>
              <a:rPr lang="en-GB" dirty="0"/>
              <a:t>of the situation of marginalised communities such as the Roma </a:t>
            </a:r>
            <a:endParaRPr lang="en-GB" dirty="0" smtClean="0"/>
          </a:p>
          <a:p>
            <a:pPr lvl="1"/>
            <a:r>
              <a:rPr lang="en-GB" dirty="0" smtClean="0"/>
              <a:t>the </a:t>
            </a:r>
            <a:r>
              <a:rPr lang="en-GB" dirty="0"/>
              <a:t>implementation of a National Strategic Policy Framework for Poverty Reduction (Conditionality 9.1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national Roma Inclusion Strategic Policy </a:t>
            </a:r>
            <a:r>
              <a:rPr lang="en-GB" dirty="0" smtClean="0"/>
              <a:t>Framework (</a:t>
            </a:r>
            <a:r>
              <a:rPr lang="en-GB" dirty="0"/>
              <a:t>Conditionality 9.2). </a:t>
            </a:r>
          </a:p>
        </p:txBody>
      </p:sp>
    </p:spTree>
    <p:extLst>
      <p:ext uri="{BB962C8B-B14F-4D97-AF65-F5344CB8AC3E}">
        <p14:creationId xmlns:p14="http://schemas.microsoft.com/office/powerpoint/2010/main" val="25492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myths about data on Roma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There is no data, so we don’t know</a:t>
            </a:r>
          </a:p>
          <a:p>
            <a:pPr marL="870966" lvl="1" indent="-514350">
              <a:buFont typeface="Arial" pitchFamily="34" charset="0"/>
              <a:buChar char="•"/>
            </a:pPr>
            <a:r>
              <a:rPr lang="en-US" dirty="0" smtClean="0"/>
              <a:t>A number of countries use ethnic markers on censuses and standardized European social surveys</a:t>
            </a:r>
          </a:p>
          <a:p>
            <a:pPr marL="870966" lvl="1" indent="-514350">
              <a:buFont typeface="Arial" pitchFamily="34" charset="0"/>
              <a:buChar char="•"/>
            </a:pPr>
            <a:r>
              <a:rPr lang="en-US" dirty="0" smtClean="0"/>
              <a:t>Territorial mapping</a:t>
            </a:r>
          </a:p>
          <a:p>
            <a:pPr marL="870966" lvl="1" indent="-514350">
              <a:buFont typeface="Arial" pitchFamily="34" charset="0"/>
              <a:buChar char="•"/>
            </a:pPr>
            <a:r>
              <a:rPr lang="en-US" dirty="0" smtClean="0"/>
              <a:t>Custom surveys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There is no need of data because we know how bad it is anyway</a:t>
            </a:r>
          </a:p>
          <a:p>
            <a:pPr marL="870966" lvl="1" indent="-514350">
              <a:buFont typeface="Arial" pitchFamily="34" charset="0"/>
              <a:buChar char="•"/>
            </a:pPr>
            <a:r>
              <a:rPr lang="en-US" dirty="0" smtClean="0"/>
              <a:t>It is important to know not just </a:t>
            </a:r>
            <a:r>
              <a:rPr lang="en-US" b="1" dirty="0" smtClean="0"/>
              <a:t>how bad </a:t>
            </a:r>
            <a:r>
              <a:rPr lang="en-US" dirty="0" smtClean="0"/>
              <a:t>it is – but most of all, </a:t>
            </a:r>
            <a:r>
              <a:rPr lang="en-US" b="1" dirty="0" smtClean="0"/>
              <a:t>why</a:t>
            </a:r>
            <a:r>
              <a:rPr lang="en-US" dirty="0" smtClean="0"/>
              <a:t>?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We might need but it can’t be collected because of legal constraints</a:t>
            </a:r>
          </a:p>
          <a:p>
            <a:pPr marL="996696" lvl="1" indent="-514350">
              <a:buFont typeface="Arial" panose="020B0604020202020204" pitchFamily="34" charset="0"/>
              <a:buChar char="•"/>
            </a:pPr>
            <a:r>
              <a:rPr lang="en-US" dirty="0" smtClean="0"/>
              <a:t>Constraints exist but they are overestimated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pPr>
              <a:lnSpc>
                <a:spcPts val="3500"/>
              </a:lnSpc>
            </a:pPr>
            <a:r>
              <a:rPr lang="en-GB" dirty="0"/>
              <a:t>Measuring </a:t>
            </a:r>
            <a:r>
              <a:rPr lang="en-GB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Progress of who? </a:t>
            </a:r>
          </a:p>
          <a:p>
            <a:pPr lvl="1"/>
            <a:r>
              <a:rPr lang="en-GB" dirty="0" smtClean="0"/>
              <a:t>Defining </a:t>
            </a:r>
            <a:r>
              <a:rPr lang="en-GB" dirty="0"/>
              <a:t>the target </a:t>
            </a:r>
            <a:r>
              <a:rPr lang="en-GB" dirty="0" smtClean="0"/>
              <a:t>group is</a:t>
            </a:r>
            <a:r>
              <a:rPr lang="en-US" dirty="0" smtClean="0"/>
              <a:t> misleadingly </a:t>
            </a:r>
          </a:p>
          <a:p>
            <a:pPr lvl="1"/>
            <a:r>
              <a:rPr lang="en-US" dirty="0" smtClean="0"/>
              <a:t>The outcome differs </a:t>
            </a:r>
            <a:r>
              <a:rPr lang="en-US" dirty="0"/>
              <a:t>depending on the approach </a:t>
            </a:r>
            <a:r>
              <a:rPr lang="en-US" dirty="0" smtClean="0"/>
              <a:t>one takes</a:t>
            </a:r>
            <a:endParaRPr lang="en-US" dirty="0"/>
          </a:p>
          <a:p>
            <a:pPr lvl="2"/>
            <a:r>
              <a:rPr lang="en-US" dirty="0"/>
              <a:t>Research (historical or ethnological)</a:t>
            </a:r>
          </a:p>
          <a:p>
            <a:pPr lvl="2"/>
            <a:r>
              <a:rPr lang="en-US" dirty="0"/>
              <a:t>Pragmatic (policy-driven)</a:t>
            </a:r>
          </a:p>
          <a:p>
            <a:r>
              <a:rPr lang="en-GB" dirty="0"/>
              <a:t>Progress in </a:t>
            </a:r>
            <a:r>
              <a:rPr lang="en-GB" dirty="0" smtClean="0"/>
              <a:t>what</a:t>
            </a:r>
            <a:r>
              <a:rPr lang="en-GB" dirty="0"/>
              <a:t> </a:t>
            </a:r>
            <a:r>
              <a:rPr lang="en-GB" dirty="0" smtClean="0"/>
              <a:t>– integration vs. inclusion</a:t>
            </a:r>
          </a:p>
          <a:p>
            <a:r>
              <a:rPr lang="en-GB" dirty="0"/>
              <a:t>Measuring how? </a:t>
            </a:r>
            <a:r>
              <a:rPr lang="en-GB" dirty="0" smtClean="0"/>
              <a:t>What indicators to populate with the data?</a:t>
            </a:r>
          </a:p>
          <a:p>
            <a:pPr lvl="1"/>
            <a:r>
              <a:rPr lang="en-GB" dirty="0" smtClean="0"/>
              <a:t>Input-output-outcome</a:t>
            </a:r>
          </a:p>
          <a:p>
            <a:pPr lvl="1"/>
            <a:r>
              <a:rPr lang="en-GB" dirty="0" smtClean="0"/>
              <a:t>Structure-process-outcome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53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examples: census, Bulgaria </a:t>
            </a:r>
            <a:r>
              <a:rPr lang="en-GB" dirty="0" smtClean="0"/>
              <a:t>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000" dirty="0"/>
              <a:t>Gross enrolment rate in primary, secondary and tertiary educational </a:t>
            </a:r>
            <a:r>
              <a:rPr lang="en-GB" sz="2000" dirty="0" smtClean="0"/>
              <a:t>levels (share of the respective age group)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065216" y="6557575"/>
            <a:ext cx="20469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NSI, census 2011</a:t>
            </a:r>
            <a:endParaRPr lang="en-IE" sz="1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280" y="2301240"/>
            <a:ext cx="7501818" cy="414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3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examples: census, Bulgaria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GB" dirty="0"/>
              <a:t>Highest achieved educational level (population aged 7 and above who are not in education)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560" y="2541665"/>
            <a:ext cx="7495297" cy="40238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65216" y="6572815"/>
            <a:ext cx="20469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NSI, census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228476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examples: </a:t>
            </a:r>
            <a:r>
              <a:rPr lang="en-GB" dirty="0" smtClean="0"/>
              <a:t>census, Bulgaria (3)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98BA7A-EAB7-476E-8554-1DEDDF91D6E9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Employment, unemployment and activity rates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720" y="2138120"/>
            <a:ext cx="7458655" cy="43938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65216" y="6557575"/>
            <a:ext cx="20469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Source: NSI, census 2011</a:t>
            </a:r>
            <a:endParaRPr lang="en-IE" sz="1200" b="1" dirty="0"/>
          </a:p>
        </p:txBody>
      </p:sp>
    </p:spTree>
    <p:extLst>
      <p:ext uri="{BB962C8B-B14F-4D97-AF65-F5344CB8AC3E}">
        <p14:creationId xmlns:p14="http://schemas.microsoft.com/office/powerpoint/2010/main" val="24009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AFT_power-point-2 (2)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4269</TotalTime>
  <Words>1546</Words>
  <Application>Microsoft Office PowerPoint</Application>
  <PresentationFormat>On-screen Show (4:3)</PresentationFormat>
  <Paragraphs>235</Paragraphs>
  <Slides>36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DRAFT_power-point-2 (2)</vt:lpstr>
      <vt:lpstr>Roma poverty and   deprivation: the need      for multidimensional        measures       Andrey Ivanov, FRA </vt:lpstr>
      <vt:lpstr>Outline</vt:lpstr>
      <vt:lpstr>The EU: ‘cascading’ involvement in Roma integration (1)</vt:lpstr>
      <vt:lpstr>The EU: ‘cascading’ involvement in Roma integration (2)</vt:lpstr>
      <vt:lpstr>Three myths about data on Roma</vt:lpstr>
      <vt:lpstr>Measuring progress</vt:lpstr>
      <vt:lpstr>Data examples: census, Bulgaria (1)</vt:lpstr>
      <vt:lpstr>Data examples: census, Bulgaria (2)</vt:lpstr>
      <vt:lpstr>Data examples: census, Bulgaria (3)</vt:lpstr>
      <vt:lpstr>Data examples: LFS, Hungary </vt:lpstr>
      <vt:lpstr>Data examples: LFS, Hungary (2) </vt:lpstr>
      <vt:lpstr>Data examples: custom surveys  (FRA, UNDP/WB/EC)</vt:lpstr>
      <vt:lpstr>Population at risk of poverty</vt:lpstr>
      <vt:lpstr>Structure of household income, 2011</vt:lpstr>
      <vt:lpstr>Structure of household expenditures, 2011</vt:lpstr>
      <vt:lpstr>Attainment rates</vt:lpstr>
      <vt:lpstr>School (un)attendance</vt:lpstr>
      <vt:lpstr>Malnutrition</vt:lpstr>
      <vt:lpstr>Unemployment rates by gender and ethnicity</vt:lpstr>
      <vt:lpstr>Discrimination and prejudice</vt:lpstr>
      <vt:lpstr>PowerPoint Presentation</vt:lpstr>
      <vt:lpstr>Roma Multidimensional poverty index</vt:lpstr>
      <vt:lpstr>‘Human capabilities’ area</vt:lpstr>
      <vt:lpstr>‘Material wellbeing’ area</vt:lpstr>
      <vt:lpstr>Measuring poverty – but which exactly?</vt:lpstr>
      <vt:lpstr>PowerPoint Presentation</vt:lpstr>
      <vt:lpstr>PowerPoint Presentation</vt:lpstr>
      <vt:lpstr>PowerPoint Presentation</vt:lpstr>
      <vt:lpstr>Composition of Roma poverty (BG, RO)</vt:lpstr>
      <vt:lpstr>Multidimensional poverty 2004-11 (BG, RO)</vt:lpstr>
      <vt:lpstr>Structure of deprivations</vt:lpstr>
      <vt:lpstr>Quantitative data is not enough</vt:lpstr>
      <vt:lpstr>The missing dimensions: aspirations</vt:lpstr>
      <vt:lpstr>Conclusions - data</vt:lpstr>
      <vt:lpstr>Conclusions - indicators</vt:lpstr>
      <vt:lpstr>PowerPoint Presentation</vt:lpstr>
    </vt:vector>
  </TitlesOfParts>
  <Company>EUMC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title</dc:title>
  <dc:creator>Andrey IVANOV (FRA)</dc:creator>
  <cp:lastModifiedBy>Vania Etropolska</cp:lastModifiedBy>
  <cp:revision>932</cp:revision>
  <cp:lastPrinted>2013-09-10T11:05:34Z</cp:lastPrinted>
  <dcterms:created xsi:type="dcterms:W3CDTF">2010-08-17T07:31:36Z</dcterms:created>
  <dcterms:modified xsi:type="dcterms:W3CDTF">2015-05-06T12:27:10Z</dcterms:modified>
</cp:coreProperties>
</file>