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24"/>
  </p:notesMasterIdLst>
  <p:sldIdLst>
    <p:sldId id="288" r:id="rId2"/>
    <p:sldId id="262" r:id="rId3"/>
    <p:sldId id="299" r:id="rId4"/>
    <p:sldId id="302" r:id="rId5"/>
    <p:sldId id="304" r:id="rId6"/>
    <p:sldId id="305" r:id="rId7"/>
    <p:sldId id="306" r:id="rId8"/>
    <p:sldId id="307" r:id="rId9"/>
    <p:sldId id="269" r:id="rId10"/>
    <p:sldId id="317" r:id="rId11"/>
    <p:sldId id="324" r:id="rId12"/>
    <p:sldId id="328" r:id="rId13"/>
    <p:sldId id="318" r:id="rId14"/>
    <p:sldId id="334" r:id="rId15"/>
    <p:sldId id="300" r:id="rId16"/>
    <p:sldId id="296" r:id="rId17"/>
    <p:sldId id="267" r:id="rId18"/>
    <p:sldId id="308" r:id="rId19"/>
    <p:sldId id="263" r:id="rId20"/>
    <p:sldId id="292" r:id="rId21"/>
    <p:sldId id="280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2F7"/>
    <a:srgbClr val="CC3300"/>
    <a:srgbClr val="FEF6F0"/>
    <a:srgbClr val="993300"/>
    <a:srgbClr val="CC0066"/>
    <a:srgbClr val="996633"/>
    <a:srgbClr val="BEECB2"/>
    <a:srgbClr val="95F8FD"/>
    <a:srgbClr val="00CC00"/>
    <a:srgbClr val="D8F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964" autoAdjust="0"/>
    <p:restoredTop sz="92705" autoAdjust="0"/>
  </p:normalViewPr>
  <p:slideViewPr>
    <p:cSldViewPr>
      <p:cViewPr>
        <p:scale>
          <a:sx n="89" d="100"/>
          <a:sy n="89" d="100"/>
        </p:scale>
        <p:origin x="-1114" y="-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u.zakirov\&#1056;&#1072;&#1073;&#1086;&#1095;&#1080;&#1081;%20&#1089;&#1090;&#1086;&#1083;\&#1041;&#1045;&#1044;&#1053;&#1067;&#1045;2015\&#1041;&#1045;&#1044;&#1053;&#1099;&#107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.zakirov\&#1056;&#1072;&#1073;&#1086;&#1095;&#1080;&#1081;%20&#1089;&#1090;&#1086;&#1083;\&#1041;&#1045;&#1044;&#1053;&#1067;&#1045;2015\&#1041;&#1045;&#1044;&#1053;&#1099;&#1077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2" TargetMode="External"/><Relationship Id="rId1" Type="http://schemas.openxmlformats.org/officeDocument/2006/relationships/image" Target="../media/image4.jpe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2" TargetMode="External"/><Relationship Id="rId1" Type="http://schemas.openxmlformats.org/officeDocument/2006/relationships/image" Target="../media/image5.jpeg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в городской местности, %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2000 г.</c:v>
                </c:pt>
                <c:pt idx="1">
                  <c:v>2005 г.</c:v>
                </c:pt>
                <c:pt idx="2">
                  <c:v>2010 г.</c:v>
                </c:pt>
                <c:pt idx="3">
                  <c:v>2013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22.5</c:v>
                </c:pt>
                <c:pt idx="1">
                  <c:v>18.3</c:v>
                </c:pt>
                <c:pt idx="2">
                  <c:v>13.4</c:v>
                </c:pt>
                <c:pt idx="3" formatCode="0.0">
                  <c:v>10.6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 сельской местности, %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2000 г.</c:v>
                </c:pt>
                <c:pt idx="1">
                  <c:v>2005 г.</c:v>
                </c:pt>
                <c:pt idx="2">
                  <c:v>2010 г.</c:v>
                </c:pt>
                <c:pt idx="3">
                  <c:v>2013 г.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 formatCode="General">
                  <c:v>30.5</c:v>
                </c:pt>
                <c:pt idx="1">
                  <c:v>30</c:v>
                </c:pt>
                <c:pt idx="2" formatCode="General">
                  <c:v>20.100000000000001</c:v>
                </c:pt>
                <c:pt idx="3" formatCode="General">
                  <c:v>17.3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613632"/>
        <c:axId val="31591808"/>
      </c:bar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Всего, %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2000 г.</c:v>
                </c:pt>
                <c:pt idx="1">
                  <c:v>2005 г.</c:v>
                </c:pt>
                <c:pt idx="2">
                  <c:v>2010 г.</c:v>
                </c:pt>
                <c:pt idx="3">
                  <c:v>2013 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27.5</c:v>
                </c:pt>
                <c:pt idx="1">
                  <c:v>25.8</c:v>
                </c:pt>
                <c:pt idx="2">
                  <c:v>17.7</c:v>
                </c:pt>
                <c:pt idx="3" formatCode="0.0">
                  <c:v>14.1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613632"/>
        <c:axId val="31591808"/>
      </c:lineChart>
      <c:catAx>
        <c:axId val="52613632"/>
        <c:scaling>
          <c:orientation val="minMax"/>
        </c:scaling>
        <c:delete val="0"/>
        <c:axPos val="b"/>
        <c:majorTickMark val="out"/>
        <c:minorTickMark val="none"/>
        <c:tickLblPos val="nextTo"/>
        <c:crossAx val="31591808"/>
        <c:crosses val="autoZero"/>
        <c:auto val="1"/>
        <c:lblAlgn val="ctr"/>
        <c:lblOffset val="100"/>
        <c:noMultiLvlLbl val="0"/>
      </c:catAx>
      <c:valAx>
        <c:axId val="31591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2613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287500000000154"/>
          <c:y val="1.4024593198142301E-2"/>
          <c:w val="0.65712500000000296"/>
          <c:h val="0.75753333893259422"/>
        </c:manualLayout>
      </c:layout>
      <c:areaChart>
        <c:grouping val="stacked"/>
        <c:varyColors val="0"/>
        <c:ser>
          <c:idx val="0"/>
          <c:order val="0"/>
          <c:tx>
            <c:strRef>
              <c:f>'Анализ бедных'!$A$10</c:f>
              <c:strCache>
                <c:ptCount val="1"/>
                <c:pt idx="0">
                  <c:v>материальная помощь малообеспеченным</c:v>
                </c:pt>
              </c:strCache>
            </c:strRef>
          </c:tx>
          <c:cat>
            <c:strRef>
              <c:f>'Анализ бедных'!$C$6:$O$6</c:f>
              <c:strCache>
                <c:ptCount val="13"/>
                <c:pt idx="0">
                  <c:v>2001 г.</c:v>
                </c:pt>
                <c:pt idx="1">
                  <c:v>2002 г.</c:v>
                </c:pt>
                <c:pt idx="2">
                  <c:v>2003 г.</c:v>
                </c:pt>
                <c:pt idx="3">
                  <c:v>2004 г.</c:v>
                </c:pt>
                <c:pt idx="4">
                  <c:v>2005 г.</c:v>
                </c:pt>
                <c:pt idx="5">
                  <c:v>2006 г.</c:v>
                </c:pt>
                <c:pt idx="6">
                  <c:v>2007 г.</c:v>
                </c:pt>
                <c:pt idx="7">
                  <c:v>2008 г.</c:v>
                </c:pt>
                <c:pt idx="8">
                  <c:v>2009 г.</c:v>
                </c:pt>
                <c:pt idx="9">
                  <c:v>2010 г.</c:v>
                </c:pt>
                <c:pt idx="10">
                  <c:v>2011 г.</c:v>
                </c:pt>
                <c:pt idx="11">
                  <c:v>2012 г.</c:v>
                </c:pt>
                <c:pt idx="12">
                  <c:v>2013 г.</c:v>
                </c:pt>
              </c:strCache>
            </c:strRef>
          </c:cat>
          <c:val>
            <c:numRef>
              <c:f>'Анализ бедных'!$C$10:$O$10</c:f>
              <c:numCache>
                <c:formatCode>0.0</c:formatCode>
                <c:ptCount val="13"/>
                <c:pt idx="0">
                  <c:v>2.9189999999999987</c:v>
                </c:pt>
                <c:pt idx="1">
                  <c:v>2.7749999999999999</c:v>
                </c:pt>
                <c:pt idx="2">
                  <c:v>1.7580000000000031</c:v>
                </c:pt>
                <c:pt idx="3">
                  <c:v>1.579</c:v>
                </c:pt>
                <c:pt idx="4">
                  <c:v>1.5680000000000001</c:v>
                </c:pt>
                <c:pt idx="5">
                  <c:v>1.385</c:v>
                </c:pt>
                <c:pt idx="6">
                  <c:v>1.7780000000000034</c:v>
                </c:pt>
                <c:pt idx="7">
                  <c:v>1.7569999999999988</c:v>
                </c:pt>
                <c:pt idx="8">
                  <c:v>1.4119999999999913</c:v>
                </c:pt>
                <c:pt idx="9">
                  <c:v>1.1160000000000001</c:v>
                </c:pt>
                <c:pt idx="10">
                  <c:v>0.47600000000000031</c:v>
                </c:pt>
                <c:pt idx="11">
                  <c:v>0.54600000000000004</c:v>
                </c:pt>
                <c:pt idx="1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'Анализ бедных'!$A$9</c:f>
              <c:strCache>
                <c:ptCount val="1"/>
                <c:pt idx="0">
                  <c:v>пособие по уходу за ребенком</c:v>
                </c:pt>
              </c:strCache>
            </c:strRef>
          </c:tx>
          <c:spPr>
            <a:solidFill>
              <a:srgbClr val="CC3300"/>
            </a:solidFill>
          </c:spPr>
          <c:cat>
            <c:strRef>
              <c:f>'Анализ бедных'!$C$6:$O$6</c:f>
              <c:strCache>
                <c:ptCount val="13"/>
                <c:pt idx="0">
                  <c:v>2001 г.</c:v>
                </c:pt>
                <c:pt idx="1">
                  <c:v>2002 г.</c:v>
                </c:pt>
                <c:pt idx="2">
                  <c:v>2003 г.</c:v>
                </c:pt>
                <c:pt idx="3">
                  <c:v>2004 г.</c:v>
                </c:pt>
                <c:pt idx="4">
                  <c:v>2005 г.</c:v>
                </c:pt>
                <c:pt idx="5">
                  <c:v>2006 г.</c:v>
                </c:pt>
                <c:pt idx="6">
                  <c:v>2007 г.</c:v>
                </c:pt>
                <c:pt idx="7">
                  <c:v>2008 г.</c:v>
                </c:pt>
                <c:pt idx="8">
                  <c:v>2009 г.</c:v>
                </c:pt>
                <c:pt idx="9">
                  <c:v>2010 г.</c:v>
                </c:pt>
                <c:pt idx="10">
                  <c:v>2011 г.</c:v>
                </c:pt>
                <c:pt idx="11">
                  <c:v>2012 г.</c:v>
                </c:pt>
                <c:pt idx="12">
                  <c:v>2013 г.</c:v>
                </c:pt>
              </c:strCache>
            </c:strRef>
          </c:cat>
          <c:val>
            <c:numRef>
              <c:f>'Анализ бедных'!$C$9:$O$9</c:f>
              <c:numCache>
                <c:formatCode>0.0</c:formatCode>
                <c:ptCount val="13"/>
                <c:pt idx="0">
                  <c:v>13.83</c:v>
                </c:pt>
                <c:pt idx="1">
                  <c:v>13.27</c:v>
                </c:pt>
                <c:pt idx="2">
                  <c:v>11.371</c:v>
                </c:pt>
                <c:pt idx="3">
                  <c:v>10.972000000000024</c:v>
                </c:pt>
                <c:pt idx="4">
                  <c:v>10.718</c:v>
                </c:pt>
                <c:pt idx="5">
                  <c:v>10.81</c:v>
                </c:pt>
                <c:pt idx="6">
                  <c:v>11.466000000000006</c:v>
                </c:pt>
                <c:pt idx="7">
                  <c:v>9.5180000000000007</c:v>
                </c:pt>
                <c:pt idx="8">
                  <c:v>10.1</c:v>
                </c:pt>
                <c:pt idx="9">
                  <c:v>8.59</c:v>
                </c:pt>
                <c:pt idx="10">
                  <c:v>7.9370000000000003</c:v>
                </c:pt>
                <c:pt idx="11">
                  <c:v>6.5649999999999835</c:v>
                </c:pt>
                <c:pt idx="12">
                  <c:v>4.6149999999999807</c:v>
                </c:pt>
              </c:numCache>
            </c:numRef>
          </c:val>
        </c:ser>
        <c:ser>
          <c:idx val="2"/>
          <c:order val="2"/>
          <c:tx>
            <c:strRef>
              <c:f>'Анализ бедных'!$A$11</c:f>
              <c:strCache>
                <c:ptCount val="1"/>
                <c:pt idx="0">
                  <c:v>пособие семьям с детьми</c:v>
                </c:pt>
              </c:strCache>
            </c:strRef>
          </c:tx>
          <c:cat>
            <c:strRef>
              <c:f>'Анализ бедных'!$C$6:$O$6</c:f>
              <c:strCache>
                <c:ptCount val="13"/>
                <c:pt idx="0">
                  <c:v>2001 г.</c:v>
                </c:pt>
                <c:pt idx="1">
                  <c:v>2002 г.</c:v>
                </c:pt>
                <c:pt idx="2">
                  <c:v>2003 г.</c:v>
                </c:pt>
                <c:pt idx="3">
                  <c:v>2004 г.</c:v>
                </c:pt>
                <c:pt idx="4">
                  <c:v>2005 г.</c:v>
                </c:pt>
                <c:pt idx="5">
                  <c:v>2006 г.</c:v>
                </c:pt>
                <c:pt idx="6">
                  <c:v>2007 г.</c:v>
                </c:pt>
                <c:pt idx="7">
                  <c:v>2008 г.</c:v>
                </c:pt>
                <c:pt idx="8">
                  <c:v>2009 г.</c:v>
                </c:pt>
                <c:pt idx="9">
                  <c:v>2010 г.</c:v>
                </c:pt>
                <c:pt idx="10">
                  <c:v>2011 г.</c:v>
                </c:pt>
                <c:pt idx="11">
                  <c:v>2012 г.</c:v>
                </c:pt>
                <c:pt idx="12">
                  <c:v>2013 г.</c:v>
                </c:pt>
              </c:strCache>
            </c:strRef>
          </c:cat>
          <c:val>
            <c:numRef>
              <c:f>'Анализ бедных'!$C$11:$O$11</c:f>
              <c:numCache>
                <c:formatCode>0.0</c:formatCode>
                <c:ptCount val="13"/>
                <c:pt idx="0">
                  <c:v>14.756</c:v>
                </c:pt>
                <c:pt idx="1">
                  <c:v>14.396000000000004</c:v>
                </c:pt>
                <c:pt idx="2">
                  <c:v>13.71</c:v>
                </c:pt>
                <c:pt idx="3">
                  <c:v>11.613</c:v>
                </c:pt>
                <c:pt idx="4">
                  <c:v>11.562000000000006</c:v>
                </c:pt>
                <c:pt idx="5">
                  <c:v>9.9020000000000028</c:v>
                </c:pt>
                <c:pt idx="6">
                  <c:v>9.8080000000000016</c:v>
                </c:pt>
                <c:pt idx="7">
                  <c:v>7.4349999999999996</c:v>
                </c:pt>
                <c:pt idx="8">
                  <c:v>6.673</c:v>
                </c:pt>
                <c:pt idx="9">
                  <c:v>5.915</c:v>
                </c:pt>
                <c:pt idx="10">
                  <c:v>2.0989999999999998</c:v>
                </c:pt>
                <c:pt idx="11">
                  <c:v>1.9259999999999931</c:v>
                </c:pt>
                <c:pt idx="12">
                  <c:v>1.048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658752"/>
        <c:axId val="112855296"/>
      </c:areaChart>
      <c:lineChart>
        <c:grouping val="standard"/>
        <c:varyColors val="0"/>
        <c:ser>
          <c:idx val="3"/>
          <c:order val="3"/>
          <c:tx>
            <c:strRef>
              <c:f>'Анализ бедных'!$A$8</c:f>
              <c:strCache>
                <c:ptCount val="1"/>
                <c:pt idx="0">
                  <c:v>Всего получающие пособие и материальную помощь</c:v>
                </c:pt>
              </c:strCache>
            </c:strRef>
          </c:tx>
          <c:cat>
            <c:strRef>
              <c:f>'Анализ бедных'!$C$6:$O$6</c:f>
              <c:strCache>
                <c:ptCount val="13"/>
                <c:pt idx="0">
                  <c:v>2001 г.</c:v>
                </c:pt>
                <c:pt idx="1">
                  <c:v>2002 г.</c:v>
                </c:pt>
                <c:pt idx="2">
                  <c:v>2003 г.</c:v>
                </c:pt>
                <c:pt idx="3">
                  <c:v>2004 г.</c:v>
                </c:pt>
                <c:pt idx="4">
                  <c:v>2005 г.</c:v>
                </c:pt>
                <c:pt idx="5">
                  <c:v>2006 г.</c:v>
                </c:pt>
                <c:pt idx="6">
                  <c:v>2007 г.</c:v>
                </c:pt>
                <c:pt idx="7">
                  <c:v>2008 г.</c:v>
                </c:pt>
                <c:pt idx="8">
                  <c:v>2009 г.</c:v>
                </c:pt>
                <c:pt idx="9">
                  <c:v>2010 г.</c:v>
                </c:pt>
                <c:pt idx="10">
                  <c:v>2011 г.</c:v>
                </c:pt>
                <c:pt idx="11">
                  <c:v>2012 г.</c:v>
                </c:pt>
                <c:pt idx="12">
                  <c:v>2013 г.</c:v>
                </c:pt>
              </c:strCache>
            </c:strRef>
          </c:cat>
          <c:val>
            <c:numRef>
              <c:f>'Анализ бедных'!$C$8:$O$8</c:f>
              <c:numCache>
                <c:formatCode>0.0</c:formatCode>
                <c:ptCount val="13"/>
                <c:pt idx="0">
                  <c:v>31.504999999999999</c:v>
                </c:pt>
                <c:pt idx="1">
                  <c:v>30.440999999999928</c:v>
                </c:pt>
                <c:pt idx="2">
                  <c:v>26.839000000000031</c:v>
                </c:pt>
                <c:pt idx="3">
                  <c:v>24.164000000000001</c:v>
                </c:pt>
                <c:pt idx="4">
                  <c:v>23.847999999999999</c:v>
                </c:pt>
                <c:pt idx="5">
                  <c:v>22.097000000000001</c:v>
                </c:pt>
                <c:pt idx="6">
                  <c:v>23.052</c:v>
                </c:pt>
                <c:pt idx="7">
                  <c:v>18.71</c:v>
                </c:pt>
                <c:pt idx="8">
                  <c:v>18.185000000000002</c:v>
                </c:pt>
                <c:pt idx="9">
                  <c:v>15.620999999999999</c:v>
                </c:pt>
                <c:pt idx="10">
                  <c:v>10.512</c:v>
                </c:pt>
                <c:pt idx="11">
                  <c:v>9.0370000000000008</c:v>
                </c:pt>
                <c:pt idx="12">
                  <c:v>5.9130000000000003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658752"/>
        <c:axId val="112855296"/>
      </c:lineChart>
      <c:catAx>
        <c:axId val="115658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12855296"/>
        <c:crosses val="autoZero"/>
        <c:auto val="1"/>
        <c:lblAlgn val="ctr"/>
        <c:lblOffset val="100"/>
        <c:noMultiLvlLbl val="0"/>
      </c:catAx>
      <c:valAx>
        <c:axId val="112855296"/>
        <c:scaling>
          <c:orientation val="minMax"/>
          <c:max val="40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1156587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900" b="1"/>
            </a:pPr>
            <a:endParaRPr lang="en-US"/>
          </a:p>
        </c:txPr>
      </c:dTable>
    </c:plotArea>
    <c:plotVisOnly val="1"/>
    <c:dispBlanksAs val="zero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78270379053788"/>
          <c:y val="1.782335319973059E-2"/>
          <c:w val="0.6542172962094629"/>
          <c:h val="0.56082732373444355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'Анализ бедных'!$A$96</c:f>
              <c:strCache>
                <c:ptCount val="1"/>
                <c:pt idx="0">
                  <c:v>Население с доходами меньше 1,5х минимальной заработной платы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'Анализ бедных'!$B$94:$G$94</c:f>
              <c:strCache>
                <c:ptCount val="6"/>
                <c:pt idx="0">
                  <c:v>2000 г.</c:v>
                </c:pt>
                <c:pt idx="1">
                  <c:v>2003 г.</c:v>
                </c:pt>
                <c:pt idx="2">
                  <c:v>2006 г.</c:v>
                </c:pt>
                <c:pt idx="3">
                  <c:v>2009 г.</c:v>
                </c:pt>
                <c:pt idx="4">
                  <c:v>2012 г.</c:v>
                </c:pt>
                <c:pt idx="5">
                  <c:v>2013 г.</c:v>
                </c:pt>
              </c:strCache>
            </c:strRef>
          </c:cat>
          <c:val>
            <c:numRef>
              <c:f>'Анализ бедных'!$B$96:$G$96</c:f>
              <c:numCache>
                <c:formatCode>0.0</c:formatCode>
                <c:ptCount val="6"/>
                <c:pt idx="0">
                  <c:v>40.704339343747058</c:v>
                </c:pt>
                <c:pt idx="1">
                  <c:v>33.728632397215399</c:v>
                </c:pt>
                <c:pt idx="2">
                  <c:v>26.575863009753881</c:v>
                </c:pt>
                <c:pt idx="3">
                  <c:v>23.656584859077221</c:v>
                </c:pt>
                <c:pt idx="4">
                  <c:v>9.8130961094339817</c:v>
                </c:pt>
                <c:pt idx="5">
                  <c:v>9.1020652753656144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954176"/>
        <c:axId val="112857600"/>
      </c:barChart>
      <c:lineChart>
        <c:grouping val="standard"/>
        <c:varyColors val="0"/>
        <c:ser>
          <c:idx val="0"/>
          <c:order val="0"/>
          <c:tx>
            <c:strRef>
              <c:f>'Анализ бедных'!$A$95</c:f>
              <c:strCache>
                <c:ptCount val="1"/>
                <c:pt idx="0">
                  <c:v>Всего получающие пособие и материальную помощь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'Анализ бедных'!$B$94:$G$94</c:f>
              <c:strCache>
                <c:ptCount val="6"/>
                <c:pt idx="0">
                  <c:v>2000 г.</c:v>
                </c:pt>
                <c:pt idx="1">
                  <c:v>2003 г.</c:v>
                </c:pt>
                <c:pt idx="2">
                  <c:v>2006 г.</c:v>
                </c:pt>
                <c:pt idx="3">
                  <c:v>2009 г.</c:v>
                </c:pt>
                <c:pt idx="4">
                  <c:v>2012 г.</c:v>
                </c:pt>
                <c:pt idx="5">
                  <c:v>2013 г.</c:v>
                </c:pt>
              </c:strCache>
            </c:strRef>
          </c:cat>
          <c:val>
            <c:numRef>
              <c:f>'Анализ бедных'!$B$95:$G$95</c:f>
              <c:numCache>
                <c:formatCode>0.0</c:formatCode>
                <c:ptCount val="6"/>
                <c:pt idx="0">
                  <c:v>33.200000000000003</c:v>
                </c:pt>
                <c:pt idx="1">
                  <c:v>27.6</c:v>
                </c:pt>
                <c:pt idx="2">
                  <c:v>24.3</c:v>
                </c:pt>
                <c:pt idx="3">
                  <c:v>20</c:v>
                </c:pt>
                <c:pt idx="4">
                  <c:v>11</c:v>
                </c:pt>
                <c:pt idx="5">
                  <c:v>7.6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'Анализ бедных'!$A$97</c:f>
              <c:strCache>
                <c:ptCount val="1"/>
                <c:pt idx="0">
                  <c:v>Уровень бедности (малообеспеченности) по продовольственной черте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'Анализ бедных'!$B$94:$G$94</c:f>
              <c:strCache>
                <c:ptCount val="6"/>
                <c:pt idx="0">
                  <c:v>2000 г.</c:v>
                </c:pt>
                <c:pt idx="1">
                  <c:v>2003 г.</c:v>
                </c:pt>
                <c:pt idx="2">
                  <c:v>2006 г.</c:v>
                </c:pt>
                <c:pt idx="3">
                  <c:v>2009 г.</c:v>
                </c:pt>
                <c:pt idx="4">
                  <c:v>2012 г.</c:v>
                </c:pt>
                <c:pt idx="5">
                  <c:v>2013 г.</c:v>
                </c:pt>
              </c:strCache>
            </c:strRef>
          </c:cat>
          <c:val>
            <c:numRef>
              <c:f>'Анализ бедных'!$B$97:$G$97</c:f>
              <c:numCache>
                <c:formatCode>0.0</c:formatCode>
                <c:ptCount val="6"/>
                <c:pt idx="0">
                  <c:v>27.5</c:v>
                </c:pt>
                <c:pt idx="1">
                  <c:v>27.2</c:v>
                </c:pt>
                <c:pt idx="2">
                  <c:v>24.9</c:v>
                </c:pt>
                <c:pt idx="3">
                  <c:v>19.5</c:v>
                </c:pt>
                <c:pt idx="4">
                  <c:v>15</c:v>
                </c:pt>
                <c:pt idx="5">
                  <c:v>14.1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'Анализ бедных'!$A$98</c:f>
              <c:strCache>
                <c:ptCount val="1"/>
                <c:pt idx="0">
                  <c:v>60% от медианного значения дохода</c:v>
                </c:pt>
              </c:strCache>
            </c:strRef>
          </c:tx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'Анализ бедных'!$B$94:$G$94</c:f>
              <c:strCache>
                <c:ptCount val="6"/>
                <c:pt idx="0">
                  <c:v>2000 г.</c:v>
                </c:pt>
                <c:pt idx="1">
                  <c:v>2003 г.</c:v>
                </c:pt>
                <c:pt idx="2">
                  <c:v>2006 г.</c:v>
                </c:pt>
                <c:pt idx="3">
                  <c:v>2009 г.</c:v>
                </c:pt>
                <c:pt idx="4">
                  <c:v>2012 г.</c:v>
                </c:pt>
                <c:pt idx="5">
                  <c:v>2013 г.</c:v>
                </c:pt>
              </c:strCache>
            </c:strRef>
          </c:cat>
          <c:val>
            <c:numRef>
              <c:f>'Анализ бедных'!$B$98:$G$98</c:f>
              <c:numCache>
                <c:formatCode>0.0</c:formatCode>
                <c:ptCount val="6"/>
                <c:pt idx="0">
                  <c:v>31.8</c:v>
                </c:pt>
                <c:pt idx="1">
                  <c:v>27.8</c:v>
                </c:pt>
                <c:pt idx="2">
                  <c:v>28.1</c:v>
                </c:pt>
                <c:pt idx="3">
                  <c:v>23.4</c:v>
                </c:pt>
                <c:pt idx="4">
                  <c:v>18.100000000000001</c:v>
                </c:pt>
                <c:pt idx="5">
                  <c:v>18.5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954176"/>
        <c:axId val="112857600"/>
      </c:lineChart>
      <c:catAx>
        <c:axId val="115954176"/>
        <c:scaling>
          <c:orientation val="minMax"/>
        </c:scaling>
        <c:delete val="0"/>
        <c:axPos val="b"/>
        <c:majorTickMark val="none"/>
        <c:minorTickMark val="none"/>
        <c:tickLblPos val="nextTo"/>
        <c:crossAx val="112857600"/>
        <c:crosses val="autoZero"/>
        <c:auto val="1"/>
        <c:lblAlgn val="ctr"/>
        <c:lblOffset val="100"/>
        <c:noMultiLvlLbl val="0"/>
      </c:catAx>
      <c:valAx>
        <c:axId val="112857600"/>
        <c:scaling>
          <c:orientation val="minMax"/>
          <c:max val="5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процент</a:t>
                </a:r>
              </a:p>
            </c:rich>
          </c:tx>
          <c:overlay val="0"/>
        </c:title>
        <c:numFmt formatCode="0.0" sourceLinked="1"/>
        <c:majorTickMark val="none"/>
        <c:minorTickMark val="none"/>
        <c:tickLblPos val="nextTo"/>
        <c:crossAx val="115954176"/>
        <c:crosses val="autoZero"/>
        <c:crossBetween val="between"/>
        <c:majorUnit val="10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100" b="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 b="1" i="1" baseline="0"/>
              <a:t>Среднедушевые доходы населения, </a:t>
            </a:r>
            <a:br>
              <a:rPr lang="ru-RU" sz="1800" b="1" i="1" baseline="0"/>
            </a:br>
            <a:r>
              <a:rPr lang="ru-RU" sz="1800" b="1" i="1" baseline="0"/>
              <a:t>в сопоставимых ценах</a:t>
            </a:r>
            <a:r>
              <a:rPr lang="uz-Cyrl-UZ" sz="1800" b="1" i="1" baseline="0"/>
              <a:t>, раз</a:t>
            </a:r>
            <a:endParaRPr lang="ru-RU"/>
          </a:p>
          <a:p>
            <a:pPr>
              <a:defRPr/>
            </a:pPr>
            <a:r>
              <a:rPr lang="uz-Cyrl-UZ" sz="1800" b="0" i="1" baseline="0"/>
              <a:t>(ежегодно за период 2000-2014 гг. наблюдался рост доходов населения на 111,6-124,6%)</a:t>
            </a:r>
            <a:endParaRPr lang="ru-RU" sz="1800" b="0" i="1" baseline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2.5854108956602041E-2"/>
                  <c:y val="-5.3015230816627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467220683287336E-2"/>
                  <c:y val="-4.771370773496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313942751616097E-2"/>
                  <c:y val="-4.24121846533019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+mn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Лист1!$C$3:$C$5</c:f>
              <c:strCache>
                <c:ptCount val="3"/>
                <c:pt idx="0">
                  <c:v>2000 г.</c:v>
                </c:pt>
                <c:pt idx="1">
                  <c:v>2005 г.</c:v>
                </c:pt>
                <c:pt idx="2">
                  <c:v>2014 г.</c:v>
                </c:pt>
              </c:strCache>
            </c:strRef>
          </c:cat>
          <c:val>
            <c:numRef>
              <c:f>Лист1!$D$3:$D$5</c:f>
              <c:numCache>
                <c:formatCode>0.0</c:formatCode>
                <c:ptCount val="3"/>
                <c:pt idx="0">
                  <c:v>1</c:v>
                </c:pt>
                <c:pt idx="1">
                  <c:v>1.9900000000000031</c:v>
                </c:pt>
                <c:pt idx="2">
                  <c:v>10.34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16788224"/>
        <c:axId val="112860480"/>
        <c:axId val="0"/>
      </c:bar3DChart>
      <c:catAx>
        <c:axId val="1167882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+mn-lt"/>
              </a:defRPr>
            </a:pPr>
            <a:endParaRPr lang="en-US"/>
          </a:p>
        </c:txPr>
        <c:crossAx val="112860480"/>
        <c:crosses val="autoZero"/>
        <c:auto val="1"/>
        <c:lblAlgn val="ctr"/>
        <c:lblOffset val="100"/>
        <c:noMultiLvlLbl val="0"/>
      </c:catAx>
      <c:valAx>
        <c:axId val="112860480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spPr>
          <a:ln w="9525">
            <a:noFill/>
          </a:ln>
        </c:spPr>
        <c:crossAx val="116788224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effectLst/>
    <a:scene3d>
      <a:camera prst="orthographicFront"/>
      <a:lightRig rig="threePt" dir="t"/>
    </a:scene3d>
    <a:sp3d prstMaterial="plastic">
      <a:bevelT/>
    </a:sp3d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 i="1"/>
            </a:pPr>
            <a:r>
              <a:rPr lang="ru-RU" sz="1800" b="0" i="1"/>
              <a:t>Коэффициент Джини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ln w="12700" cap="rnd"/>
            <a:scene3d>
              <a:camera prst="orthographicFront"/>
              <a:lightRig rig="threePt" dir="t"/>
            </a:scene3d>
            <a:sp3d prstMaterial="flat">
              <a:bevelT prst="angle"/>
              <a:bevelB prst="angle"/>
            </a:sp3d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Лист1!$D$99:$D$101</c:f>
              <c:strCache>
                <c:ptCount val="3"/>
                <c:pt idx="0">
                  <c:v>1990 г.</c:v>
                </c:pt>
                <c:pt idx="1">
                  <c:v>2000 г.</c:v>
                </c:pt>
                <c:pt idx="2">
                  <c:v>2014 г.</c:v>
                </c:pt>
              </c:strCache>
            </c:strRef>
          </c:cat>
          <c:val>
            <c:numRef>
              <c:f>Лист1!$E$99:$E$101</c:f>
              <c:numCache>
                <c:formatCode>0.00</c:formatCode>
                <c:ptCount val="3"/>
                <c:pt idx="0">
                  <c:v>0.4</c:v>
                </c:pt>
                <c:pt idx="1">
                  <c:v>0.39000000000000196</c:v>
                </c:pt>
                <c:pt idx="2">
                  <c:v>0.28600000000000031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91648"/>
        <c:axId val="113803840"/>
      </c:barChart>
      <c:catAx>
        <c:axId val="11689164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3803840"/>
        <c:crosses val="autoZero"/>
        <c:auto val="1"/>
        <c:lblAlgn val="ctr"/>
        <c:lblOffset val="100"/>
        <c:noMultiLvlLbl val="0"/>
      </c:catAx>
      <c:valAx>
        <c:axId val="113803840"/>
        <c:scaling>
          <c:orientation val="minMax"/>
        </c:scaling>
        <c:delete val="0"/>
        <c:axPos val="b"/>
        <c:numFmt formatCode="0.00" sourceLinked="1"/>
        <c:majorTickMark val="none"/>
        <c:minorTickMark val="none"/>
        <c:tickLblPos val="nextTo"/>
        <c:crossAx val="116891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Georgia" pitchFamily="18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Лист1!$E$114</c:f>
              <c:strCache>
                <c:ptCount val="1"/>
                <c:pt idx="0">
                  <c:v>продтовары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Лист1!$D$115:$D$117</c:f>
              <c:strCache>
                <c:ptCount val="3"/>
                <c:pt idx="0">
                  <c:v>1990 г.</c:v>
                </c:pt>
                <c:pt idx="1">
                  <c:v>2000 г.</c:v>
                </c:pt>
                <c:pt idx="2">
                  <c:v>2014 г.</c:v>
                </c:pt>
              </c:strCache>
            </c:strRef>
          </c:cat>
          <c:val>
            <c:numRef>
              <c:f>Лист1!$E$115:$E$117</c:f>
              <c:numCache>
                <c:formatCode>General</c:formatCode>
                <c:ptCount val="3"/>
                <c:pt idx="0">
                  <c:v>58.3</c:v>
                </c:pt>
                <c:pt idx="1">
                  <c:v>59.8</c:v>
                </c:pt>
                <c:pt idx="2">
                  <c:v>49.5</c:v>
                </c:pt>
              </c:numCache>
            </c:numRef>
          </c:val>
        </c:ser>
        <c:ser>
          <c:idx val="1"/>
          <c:order val="1"/>
          <c:tx>
            <c:strRef>
              <c:f>Лист1!$F$114</c:f>
              <c:strCache>
                <c:ptCount val="1"/>
                <c:pt idx="0">
                  <c:v>непродтовары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Лист1!$D$115:$D$117</c:f>
              <c:strCache>
                <c:ptCount val="3"/>
                <c:pt idx="0">
                  <c:v>1990 г.</c:v>
                </c:pt>
                <c:pt idx="1">
                  <c:v>2000 г.</c:v>
                </c:pt>
                <c:pt idx="2">
                  <c:v>2014 г.</c:v>
                </c:pt>
              </c:strCache>
            </c:strRef>
          </c:cat>
          <c:val>
            <c:numRef>
              <c:f>Лист1!$F$115:$F$117</c:f>
              <c:numCache>
                <c:formatCode>General</c:formatCode>
                <c:ptCount val="3"/>
                <c:pt idx="0">
                  <c:v>31.5</c:v>
                </c:pt>
                <c:pt idx="1">
                  <c:v>26.8</c:v>
                </c:pt>
                <c:pt idx="2">
                  <c:v>29.9</c:v>
                </c:pt>
              </c:numCache>
            </c:numRef>
          </c:val>
        </c:ser>
        <c:ser>
          <c:idx val="2"/>
          <c:order val="2"/>
          <c:tx>
            <c:strRef>
              <c:f>Лист1!$G$114</c:f>
              <c:strCache>
                <c:ptCount val="1"/>
                <c:pt idx="0">
                  <c:v>услуги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Лист1!$D$115:$D$117</c:f>
              <c:strCache>
                <c:ptCount val="3"/>
                <c:pt idx="0">
                  <c:v>1990 г.</c:v>
                </c:pt>
                <c:pt idx="1">
                  <c:v>2000 г.</c:v>
                </c:pt>
                <c:pt idx="2">
                  <c:v>2014 г.</c:v>
                </c:pt>
              </c:strCache>
            </c:strRef>
          </c:cat>
          <c:val>
            <c:numRef>
              <c:f>Лист1!$G$115:$G$117</c:f>
              <c:numCache>
                <c:formatCode>General</c:formatCode>
                <c:ptCount val="3"/>
                <c:pt idx="0">
                  <c:v>10.200000000000001</c:v>
                </c:pt>
                <c:pt idx="1">
                  <c:v>13.4</c:v>
                </c:pt>
                <c:pt idx="2">
                  <c:v>20.6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6893184"/>
        <c:axId val="113806144"/>
        <c:axId val="0"/>
      </c:bar3DChart>
      <c:catAx>
        <c:axId val="116893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Georgia" pitchFamily="18" charset="0"/>
              </a:defRPr>
            </a:pPr>
            <a:endParaRPr lang="en-US"/>
          </a:p>
        </c:txPr>
        <c:crossAx val="113806144"/>
        <c:crosses val="autoZero"/>
        <c:auto val="1"/>
        <c:lblAlgn val="ctr"/>
        <c:lblOffset val="100"/>
        <c:noMultiLvlLbl val="0"/>
      </c:catAx>
      <c:valAx>
        <c:axId val="113806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689318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>
              <a:latin typeface="Georgia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Лист1!$G$76</c:f>
              <c:strCache>
                <c:ptCount val="1"/>
                <c:pt idx="0">
                  <c:v>доходы в денежной форме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Лист1!$E$77:$E$79</c:f>
              <c:strCache>
                <c:ptCount val="3"/>
                <c:pt idx="0">
                  <c:v>2000 г.</c:v>
                </c:pt>
                <c:pt idx="1">
                  <c:v>2005 г.</c:v>
                </c:pt>
                <c:pt idx="2">
                  <c:v>2014 г.</c:v>
                </c:pt>
              </c:strCache>
            </c:strRef>
          </c:cat>
          <c:val>
            <c:numRef>
              <c:f>Лист1!$G$77:$G$79</c:f>
              <c:numCache>
                <c:formatCode>0.0</c:formatCode>
                <c:ptCount val="3"/>
                <c:pt idx="0">
                  <c:v>76.5</c:v>
                </c:pt>
                <c:pt idx="1">
                  <c:v>85</c:v>
                </c:pt>
                <c:pt idx="2">
                  <c:v>87.6</c:v>
                </c:pt>
              </c:numCache>
            </c:numRef>
          </c:val>
        </c:ser>
        <c:ser>
          <c:idx val="1"/>
          <c:order val="1"/>
          <c:tx>
            <c:strRef>
              <c:f>Лист1!$F$76</c:f>
              <c:strCache>
                <c:ptCount val="1"/>
                <c:pt idx="0">
                  <c:v>доходы в натуральной форме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Лист1!$E$77:$E$79</c:f>
              <c:strCache>
                <c:ptCount val="3"/>
                <c:pt idx="0">
                  <c:v>2000 г.</c:v>
                </c:pt>
                <c:pt idx="1">
                  <c:v>2005 г.</c:v>
                </c:pt>
                <c:pt idx="2">
                  <c:v>2014 г.</c:v>
                </c:pt>
              </c:strCache>
            </c:strRef>
          </c:cat>
          <c:val>
            <c:numRef>
              <c:f>Лист1!$F$77:$F$79</c:f>
              <c:numCache>
                <c:formatCode>0.0</c:formatCode>
                <c:ptCount val="3"/>
                <c:pt idx="0">
                  <c:v>23.5</c:v>
                </c:pt>
                <c:pt idx="1">
                  <c:v>15</c:v>
                </c:pt>
                <c:pt idx="2">
                  <c:v>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6893696"/>
        <c:axId val="113807872"/>
      </c:barChart>
      <c:catAx>
        <c:axId val="116893696"/>
        <c:scaling>
          <c:orientation val="minMax"/>
        </c:scaling>
        <c:delete val="0"/>
        <c:axPos val="b"/>
        <c:majorTickMark val="out"/>
        <c:minorTickMark val="none"/>
        <c:tickLblPos val="nextTo"/>
        <c:crossAx val="113807872"/>
        <c:crosses val="autoZero"/>
        <c:auto val="1"/>
        <c:lblAlgn val="ctr"/>
        <c:lblOffset val="100"/>
        <c:noMultiLvlLbl val="0"/>
      </c:catAx>
      <c:valAx>
        <c:axId val="1138078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6893696"/>
        <c:crosses val="autoZero"/>
        <c:crossBetween val="between"/>
        <c:majorUnit val="0.2"/>
      </c:valAx>
    </c:plotArea>
    <c:legend>
      <c:legendPos val="b"/>
      <c:overlay val="0"/>
      <c:txPr>
        <a:bodyPr/>
        <a:lstStyle/>
        <a:p>
          <a:pPr>
            <a:defRPr sz="1200">
              <a:latin typeface="Georgia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Georgia" pitchFamily="18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718F4-B6B2-4F2B-B850-B2E0A087FA56}" type="doc">
      <dgm:prSet loTypeId="urn:microsoft.com/office/officeart/2005/8/layout/hierarchy4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B0F7ABC-3AA4-4038-9C44-8A6FC6F8F0B3}">
      <dgm:prSet custT="1"/>
      <dgm:spPr/>
      <dgm:t>
        <a:bodyPr anchor="t"/>
        <a:lstStyle/>
        <a:p>
          <a:pPr rtl="0">
            <a:lnSpc>
              <a:spcPct val="100000"/>
            </a:lnSpc>
            <a:spcAft>
              <a:spcPts val="600"/>
            </a:spcAft>
          </a:pP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Государственная социальная помощь семьям с детьми</a:t>
          </a:r>
        </a:p>
        <a:p>
          <a:pPr rtl="0">
            <a:lnSpc>
              <a:spcPct val="100000"/>
            </a:lnSpc>
            <a:spcAft>
              <a:spcPts val="600"/>
            </a:spcAft>
          </a:pPr>
          <a:r>
            <a:rPr lang="ru-RU" sz="1100" i="1" dirty="0" smtClean="0"/>
            <a:t>Указ Президента Республики Узбекистан</a:t>
          </a:r>
          <a:r>
            <a:rPr lang="en-US" sz="1100" i="1" dirty="0" smtClean="0"/>
            <a:t/>
          </a:r>
          <a:br>
            <a:rPr lang="en-US" sz="1100" i="1" dirty="0" smtClean="0"/>
          </a:br>
          <a:r>
            <a:rPr lang="ru-RU" sz="1100" i="1" dirty="0" smtClean="0"/>
            <a:t>«О совершенствовании системы государственной социальной помощи семьям с детьми»</a:t>
          </a:r>
          <a:r>
            <a:rPr lang="en-US" sz="1100" i="1" dirty="0" smtClean="0"/>
            <a:t/>
          </a:r>
          <a:br>
            <a:rPr lang="en-US" sz="1100" i="1" dirty="0" smtClean="0"/>
          </a:br>
          <a:r>
            <a:rPr lang="ru-RU" sz="1100" i="1" dirty="0" smtClean="0"/>
            <a:t>№УП-871 от 16.06.1994 г.</a:t>
          </a:r>
          <a:endParaRPr lang="ru-RU" sz="1100" b="1" i="1" dirty="0"/>
        </a:p>
      </dgm:t>
    </dgm:pt>
    <dgm:pt modelId="{F3B45584-5BDE-477C-BD73-B4F6207127D5}" type="parTrans" cxnId="{9A702D73-DBA9-46E9-9C10-91630067EA5A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ECB3D0E6-397B-4911-89DB-64A8AAA5CC64}" type="sibTrans" cxnId="{9A702D73-DBA9-46E9-9C10-91630067EA5A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070F3E08-35C5-407A-9B01-45FDBB01E11E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600"/>
            </a:spcAft>
          </a:pPr>
          <a:r>
            <a:rPr lang="ru-RU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Ежемесячное пособие всем семьям, имеющим детей в возрасте до 16 лет</a:t>
          </a:r>
          <a:endParaRPr lang="ru-RU" sz="1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AE2969-C5AE-45E0-9491-A252F0E8FDDD}" type="parTrans" cxnId="{06A81666-E483-46D6-A316-CBB35A3A4CEC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B85D1F25-8ABA-4B45-B18E-38EAB3D2065F}" type="sibTrans" cxnId="{06A81666-E483-46D6-A316-CBB35A3A4CEC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F9773044-D318-4F46-922B-DACAD006A264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600"/>
            </a:spcAft>
          </a:pPr>
          <a:r>
            <a:rPr lang="ru-RU" sz="1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Единовременное пособие при рождении ребенка</a:t>
          </a:r>
          <a:endParaRPr lang="ru-RU" sz="11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2CB2FB-C64E-457F-AF5F-4C48FD41FF28}" type="parTrans" cxnId="{E00783BE-FAB5-46FB-A57E-062D15E2A1A3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3A1B872E-7F63-4098-B761-D87CD041BECF}" type="sibTrans" cxnId="{E00783BE-FAB5-46FB-A57E-062D15E2A1A3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D3166AB4-2116-4E25-8245-165E6A5D72CD}">
      <dgm:prSet/>
      <dgm:spPr/>
      <dgm:t>
        <a:bodyPr/>
        <a:lstStyle/>
        <a:p>
          <a:pPr rtl="0">
            <a:lnSpc>
              <a:spcPct val="100000"/>
            </a:lnSpc>
            <a:spcAft>
              <a:spcPts val="60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Ежемесячное пособие матерям по уходу за ребенком до достижения им возраста двух лет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DB1D44-A207-41E6-85BB-F1A2591E1689}" type="parTrans" cxnId="{113FD090-7468-427D-ACAB-C5A6CEB4520F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13BC9C9D-662A-4B28-B8F3-4843988BFB82}" type="sibTrans" cxnId="{113FD090-7468-427D-ACAB-C5A6CEB4520F}">
      <dgm:prSet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0411BAD9-3D5A-4EB7-ADE3-47CC38E2CF65}" type="pres">
      <dgm:prSet presAssocID="{816718F4-B6B2-4F2B-B850-B2E0A087FA5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6AFD26A-6164-4B46-9872-649D4E78E6E4}" type="pres">
      <dgm:prSet presAssocID="{6B0F7ABC-3AA4-4038-9C44-8A6FC6F8F0B3}" presName="vertOne" presStyleCnt="0"/>
      <dgm:spPr/>
      <dgm:t>
        <a:bodyPr/>
        <a:lstStyle/>
        <a:p>
          <a:endParaRPr lang="ru-RU"/>
        </a:p>
      </dgm:t>
    </dgm:pt>
    <dgm:pt modelId="{626808DC-B42C-4157-8547-9BB53973E63A}" type="pres">
      <dgm:prSet presAssocID="{6B0F7ABC-3AA4-4038-9C44-8A6FC6F8F0B3}" presName="txOne" presStyleLbl="node0" presStyleIdx="0" presStyleCnt="1" custScaleY="594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3A94620-8E28-43C5-8EAD-57F65E877A3A}" type="pres">
      <dgm:prSet presAssocID="{6B0F7ABC-3AA4-4038-9C44-8A6FC6F8F0B3}" presName="parTransOne" presStyleCnt="0"/>
      <dgm:spPr/>
      <dgm:t>
        <a:bodyPr/>
        <a:lstStyle/>
        <a:p>
          <a:endParaRPr lang="ru-RU"/>
        </a:p>
      </dgm:t>
    </dgm:pt>
    <dgm:pt modelId="{A4A7202C-9DAF-480C-A49E-1873497D756F}" type="pres">
      <dgm:prSet presAssocID="{6B0F7ABC-3AA4-4038-9C44-8A6FC6F8F0B3}" presName="horzOne" presStyleCnt="0"/>
      <dgm:spPr/>
      <dgm:t>
        <a:bodyPr/>
        <a:lstStyle/>
        <a:p>
          <a:endParaRPr lang="ru-RU"/>
        </a:p>
      </dgm:t>
    </dgm:pt>
    <dgm:pt modelId="{8AA7CF83-0C1C-4626-903A-36FF764AF2CF}" type="pres">
      <dgm:prSet presAssocID="{070F3E08-35C5-407A-9B01-45FDBB01E11E}" presName="vertTwo" presStyleCnt="0"/>
      <dgm:spPr/>
      <dgm:t>
        <a:bodyPr/>
        <a:lstStyle/>
        <a:p>
          <a:endParaRPr lang="ru-RU"/>
        </a:p>
      </dgm:t>
    </dgm:pt>
    <dgm:pt modelId="{787B1223-8311-43B7-9AD1-34DD61811BCF}" type="pres">
      <dgm:prSet presAssocID="{070F3E08-35C5-407A-9B01-45FDBB01E11E}" presName="txTwo" presStyleLbl="node2" presStyleIdx="0" presStyleCnt="3" custScaleY="78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4B0C83-8833-433D-95DF-4EABA0A0546F}" type="pres">
      <dgm:prSet presAssocID="{070F3E08-35C5-407A-9B01-45FDBB01E11E}" presName="horzTwo" presStyleCnt="0"/>
      <dgm:spPr/>
      <dgm:t>
        <a:bodyPr/>
        <a:lstStyle/>
        <a:p>
          <a:endParaRPr lang="ru-RU"/>
        </a:p>
      </dgm:t>
    </dgm:pt>
    <dgm:pt modelId="{C3BCFDA2-30C2-4FA9-8B03-35A6073FBF1A}" type="pres">
      <dgm:prSet presAssocID="{B85D1F25-8ABA-4B45-B18E-38EAB3D2065F}" presName="sibSpaceTwo" presStyleCnt="0"/>
      <dgm:spPr/>
      <dgm:t>
        <a:bodyPr/>
        <a:lstStyle/>
        <a:p>
          <a:endParaRPr lang="ru-RU"/>
        </a:p>
      </dgm:t>
    </dgm:pt>
    <dgm:pt modelId="{1A93D5B5-7241-4195-895E-487593EA170C}" type="pres">
      <dgm:prSet presAssocID="{F9773044-D318-4F46-922B-DACAD006A264}" presName="vertTwo" presStyleCnt="0"/>
      <dgm:spPr/>
      <dgm:t>
        <a:bodyPr/>
        <a:lstStyle/>
        <a:p>
          <a:endParaRPr lang="ru-RU"/>
        </a:p>
      </dgm:t>
    </dgm:pt>
    <dgm:pt modelId="{4E0229E3-0F63-4B18-BC3B-2F6C74520276}" type="pres">
      <dgm:prSet presAssocID="{F9773044-D318-4F46-922B-DACAD006A264}" presName="txTwo" presStyleLbl="node2" presStyleIdx="1" presStyleCnt="3" custScaleY="78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1DCFF5-DDFF-4AE4-B19F-C6C95A1685E6}" type="pres">
      <dgm:prSet presAssocID="{F9773044-D318-4F46-922B-DACAD006A264}" presName="horzTwo" presStyleCnt="0"/>
      <dgm:spPr/>
      <dgm:t>
        <a:bodyPr/>
        <a:lstStyle/>
        <a:p>
          <a:endParaRPr lang="ru-RU"/>
        </a:p>
      </dgm:t>
    </dgm:pt>
    <dgm:pt modelId="{CF5A73B4-3980-4E05-BB78-312E75D91473}" type="pres">
      <dgm:prSet presAssocID="{3A1B872E-7F63-4098-B761-D87CD041BECF}" presName="sibSpaceTwo" presStyleCnt="0"/>
      <dgm:spPr/>
      <dgm:t>
        <a:bodyPr/>
        <a:lstStyle/>
        <a:p>
          <a:endParaRPr lang="ru-RU"/>
        </a:p>
      </dgm:t>
    </dgm:pt>
    <dgm:pt modelId="{19A40E4F-AC84-4AF2-BB91-FBF85ADA78E3}" type="pres">
      <dgm:prSet presAssocID="{D3166AB4-2116-4E25-8245-165E6A5D72CD}" presName="vertTwo" presStyleCnt="0"/>
      <dgm:spPr/>
      <dgm:t>
        <a:bodyPr/>
        <a:lstStyle/>
        <a:p>
          <a:endParaRPr lang="ru-RU"/>
        </a:p>
      </dgm:t>
    </dgm:pt>
    <dgm:pt modelId="{77E52EE8-C702-4920-9573-00502332AD75}" type="pres">
      <dgm:prSet presAssocID="{D3166AB4-2116-4E25-8245-165E6A5D72CD}" presName="txTwo" presStyleLbl="node2" presStyleIdx="2" presStyleCnt="3" custScaleY="780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853E4D-1CBC-41C5-A0E9-613F9D75E8FE}" type="pres">
      <dgm:prSet presAssocID="{D3166AB4-2116-4E25-8245-165E6A5D72CD}" presName="horzTwo" presStyleCnt="0"/>
      <dgm:spPr/>
      <dgm:t>
        <a:bodyPr/>
        <a:lstStyle/>
        <a:p>
          <a:endParaRPr lang="ru-RU"/>
        </a:p>
      </dgm:t>
    </dgm:pt>
  </dgm:ptLst>
  <dgm:cxnLst>
    <dgm:cxn modelId="{177452E6-5DC2-4EE2-AC2E-CF13165B360E}" type="presOf" srcId="{6B0F7ABC-3AA4-4038-9C44-8A6FC6F8F0B3}" destId="{626808DC-B42C-4157-8547-9BB53973E63A}" srcOrd="0" destOrd="0" presId="urn:microsoft.com/office/officeart/2005/8/layout/hierarchy4"/>
    <dgm:cxn modelId="{E00783BE-FAB5-46FB-A57E-062D15E2A1A3}" srcId="{6B0F7ABC-3AA4-4038-9C44-8A6FC6F8F0B3}" destId="{F9773044-D318-4F46-922B-DACAD006A264}" srcOrd="1" destOrd="0" parTransId="{3E2CB2FB-C64E-457F-AF5F-4C48FD41FF28}" sibTransId="{3A1B872E-7F63-4098-B761-D87CD041BECF}"/>
    <dgm:cxn modelId="{F07B05CD-854B-48C6-A200-80EB35E4B668}" type="presOf" srcId="{F9773044-D318-4F46-922B-DACAD006A264}" destId="{4E0229E3-0F63-4B18-BC3B-2F6C74520276}" srcOrd="0" destOrd="0" presId="urn:microsoft.com/office/officeart/2005/8/layout/hierarchy4"/>
    <dgm:cxn modelId="{9A702D73-DBA9-46E9-9C10-91630067EA5A}" srcId="{816718F4-B6B2-4F2B-B850-B2E0A087FA56}" destId="{6B0F7ABC-3AA4-4038-9C44-8A6FC6F8F0B3}" srcOrd="0" destOrd="0" parTransId="{F3B45584-5BDE-477C-BD73-B4F6207127D5}" sibTransId="{ECB3D0E6-397B-4911-89DB-64A8AAA5CC64}"/>
    <dgm:cxn modelId="{113FD090-7468-427D-ACAB-C5A6CEB4520F}" srcId="{6B0F7ABC-3AA4-4038-9C44-8A6FC6F8F0B3}" destId="{D3166AB4-2116-4E25-8245-165E6A5D72CD}" srcOrd="2" destOrd="0" parTransId="{77DB1D44-A207-41E6-85BB-F1A2591E1689}" sibTransId="{13BC9C9D-662A-4B28-B8F3-4843988BFB82}"/>
    <dgm:cxn modelId="{D6F3A8EA-4F82-450C-8AEC-C5A00C80EA81}" type="presOf" srcId="{816718F4-B6B2-4F2B-B850-B2E0A087FA56}" destId="{0411BAD9-3D5A-4EB7-ADE3-47CC38E2CF65}" srcOrd="0" destOrd="0" presId="urn:microsoft.com/office/officeart/2005/8/layout/hierarchy4"/>
    <dgm:cxn modelId="{FBAAC8FE-EE30-41A4-ABA1-9C8B28DC3422}" type="presOf" srcId="{D3166AB4-2116-4E25-8245-165E6A5D72CD}" destId="{77E52EE8-C702-4920-9573-00502332AD75}" srcOrd="0" destOrd="0" presId="urn:microsoft.com/office/officeart/2005/8/layout/hierarchy4"/>
    <dgm:cxn modelId="{06A81666-E483-46D6-A316-CBB35A3A4CEC}" srcId="{6B0F7ABC-3AA4-4038-9C44-8A6FC6F8F0B3}" destId="{070F3E08-35C5-407A-9B01-45FDBB01E11E}" srcOrd="0" destOrd="0" parTransId="{90AE2969-C5AE-45E0-9491-A252F0E8FDDD}" sibTransId="{B85D1F25-8ABA-4B45-B18E-38EAB3D2065F}"/>
    <dgm:cxn modelId="{F6FBD50D-2683-44C3-94F4-00A98FACD7CE}" type="presOf" srcId="{070F3E08-35C5-407A-9B01-45FDBB01E11E}" destId="{787B1223-8311-43B7-9AD1-34DD61811BCF}" srcOrd="0" destOrd="0" presId="urn:microsoft.com/office/officeart/2005/8/layout/hierarchy4"/>
    <dgm:cxn modelId="{519CB155-4E6D-4800-8D32-AB2E4098A84C}" type="presParOf" srcId="{0411BAD9-3D5A-4EB7-ADE3-47CC38E2CF65}" destId="{46AFD26A-6164-4B46-9872-649D4E78E6E4}" srcOrd="0" destOrd="0" presId="urn:microsoft.com/office/officeart/2005/8/layout/hierarchy4"/>
    <dgm:cxn modelId="{0E97B764-A22D-4269-B455-A158844239EB}" type="presParOf" srcId="{46AFD26A-6164-4B46-9872-649D4E78E6E4}" destId="{626808DC-B42C-4157-8547-9BB53973E63A}" srcOrd="0" destOrd="0" presId="urn:microsoft.com/office/officeart/2005/8/layout/hierarchy4"/>
    <dgm:cxn modelId="{37D274D1-A466-4A78-9B82-57ED2EC15252}" type="presParOf" srcId="{46AFD26A-6164-4B46-9872-649D4E78E6E4}" destId="{53A94620-8E28-43C5-8EAD-57F65E877A3A}" srcOrd="1" destOrd="0" presId="urn:microsoft.com/office/officeart/2005/8/layout/hierarchy4"/>
    <dgm:cxn modelId="{69CA2663-24DA-4918-AF52-BFA5259C144A}" type="presParOf" srcId="{46AFD26A-6164-4B46-9872-649D4E78E6E4}" destId="{A4A7202C-9DAF-480C-A49E-1873497D756F}" srcOrd="2" destOrd="0" presId="urn:microsoft.com/office/officeart/2005/8/layout/hierarchy4"/>
    <dgm:cxn modelId="{B735576F-42B2-4188-88F2-B5CAE3FE4CF9}" type="presParOf" srcId="{A4A7202C-9DAF-480C-A49E-1873497D756F}" destId="{8AA7CF83-0C1C-4626-903A-36FF764AF2CF}" srcOrd="0" destOrd="0" presId="urn:microsoft.com/office/officeart/2005/8/layout/hierarchy4"/>
    <dgm:cxn modelId="{7D49D096-9646-4314-A856-00525B527A3A}" type="presParOf" srcId="{8AA7CF83-0C1C-4626-903A-36FF764AF2CF}" destId="{787B1223-8311-43B7-9AD1-34DD61811BCF}" srcOrd="0" destOrd="0" presId="urn:microsoft.com/office/officeart/2005/8/layout/hierarchy4"/>
    <dgm:cxn modelId="{96680974-C628-4A4C-B6F8-011F692F1717}" type="presParOf" srcId="{8AA7CF83-0C1C-4626-903A-36FF764AF2CF}" destId="{254B0C83-8833-433D-95DF-4EABA0A0546F}" srcOrd="1" destOrd="0" presId="urn:microsoft.com/office/officeart/2005/8/layout/hierarchy4"/>
    <dgm:cxn modelId="{BBFFE02C-1542-46CE-A24C-53DCFBC479E9}" type="presParOf" srcId="{A4A7202C-9DAF-480C-A49E-1873497D756F}" destId="{C3BCFDA2-30C2-4FA9-8B03-35A6073FBF1A}" srcOrd="1" destOrd="0" presId="urn:microsoft.com/office/officeart/2005/8/layout/hierarchy4"/>
    <dgm:cxn modelId="{5A0D56AD-F983-4715-A0EA-807FE86FCB60}" type="presParOf" srcId="{A4A7202C-9DAF-480C-A49E-1873497D756F}" destId="{1A93D5B5-7241-4195-895E-487593EA170C}" srcOrd="2" destOrd="0" presId="urn:microsoft.com/office/officeart/2005/8/layout/hierarchy4"/>
    <dgm:cxn modelId="{A0A0FD8A-1092-469F-B3FF-5459FB89B700}" type="presParOf" srcId="{1A93D5B5-7241-4195-895E-487593EA170C}" destId="{4E0229E3-0F63-4B18-BC3B-2F6C74520276}" srcOrd="0" destOrd="0" presId="urn:microsoft.com/office/officeart/2005/8/layout/hierarchy4"/>
    <dgm:cxn modelId="{957574C6-A78D-4796-A405-6A0F1BF6CA0D}" type="presParOf" srcId="{1A93D5B5-7241-4195-895E-487593EA170C}" destId="{E81DCFF5-DDFF-4AE4-B19F-C6C95A1685E6}" srcOrd="1" destOrd="0" presId="urn:microsoft.com/office/officeart/2005/8/layout/hierarchy4"/>
    <dgm:cxn modelId="{BFF6B44B-2BF6-4477-91C9-CE199A21251C}" type="presParOf" srcId="{A4A7202C-9DAF-480C-A49E-1873497D756F}" destId="{CF5A73B4-3980-4E05-BB78-312E75D91473}" srcOrd="3" destOrd="0" presId="urn:microsoft.com/office/officeart/2005/8/layout/hierarchy4"/>
    <dgm:cxn modelId="{D9740642-D991-4DB2-86E5-8694B9FCB786}" type="presParOf" srcId="{A4A7202C-9DAF-480C-A49E-1873497D756F}" destId="{19A40E4F-AC84-4AF2-BB91-FBF85ADA78E3}" srcOrd="4" destOrd="0" presId="urn:microsoft.com/office/officeart/2005/8/layout/hierarchy4"/>
    <dgm:cxn modelId="{3A84C44F-A8F9-40DA-B9D9-B9D981D053A0}" type="presParOf" srcId="{19A40E4F-AC84-4AF2-BB91-FBF85ADA78E3}" destId="{77E52EE8-C702-4920-9573-00502332AD75}" srcOrd="0" destOrd="0" presId="urn:microsoft.com/office/officeart/2005/8/layout/hierarchy4"/>
    <dgm:cxn modelId="{1E9FC5FD-A254-43A0-BEFF-B85701CC4D88}" type="presParOf" srcId="{19A40E4F-AC84-4AF2-BB91-FBF85ADA78E3}" destId="{7E853E4D-1CBC-41C5-A0E9-613F9D75E8F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718F4-B6B2-4F2B-B850-B2E0A087FA56}" type="doc">
      <dgm:prSet loTypeId="urn:microsoft.com/office/officeart/2005/8/layout/hierarchy4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118274B-93AF-43CA-9A11-C0D43750112C}">
      <dgm:prSet custT="1"/>
      <dgm:spPr/>
      <dgm:t>
        <a:bodyPr anchor="t"/>
        <a:lstStyle/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Государственная поддержка малообеспеченных семей</a:t>
          </a:r>
        </a:p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100" i="1" dirty="0" smtClean="0"/>
            <a:t>Указ Президента Республики Узбекистан «О мерах по усилению социальной защиты малообеспеченных семей» №УП-938 от 23.08.1994 г.</a:t>
          </a:r>
          <a:endParaRPr lang="ru-RU" sz="1200" b="1" i="1" dirty="0"/>
        </a:p>
      </dgm:t>
    </dgm:pt>
    <dgm:pt modelId="{05F3615B-64BD-4D5A-A952-33E2C333B27C}" type="parTrans" cxnId="{885F570F-19B1-4D14-9A47-8AD709BDA18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1A8A6FC0-BF64-4628-8C22-F41DED17C410}" type="sibTrans" cxnId="{885F570F-19B1-4D14-9A47-8AD709BDA186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FB919293-0BA9-43AB-AC25-9324DE77A116}">
      <dgm:prSet custT="1"/>
      <dgm:spPr/>
      <dgm:t>
        <a:bodyPr/>
        <a:lstStyle/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100" dirty="0" smtClean="0"/>
            <a:t>Образованы во всех органах самоуправления граждан специальные фонды по оказанию материальной помощи малообеспеченным семьям</a:t>
          </a:r>
          <a:endParaRPr lang="ru-RU" sz="1100" b="1" dirty="0"/>
        </a:p>
      </dgm:t>
    </dgm:pt>
    <dgm:pt modelId="{7B845AC5-B79E-4D65-8EE8-196783E45DDA}" type="parTrans" cxnId="{F8278312-DF3F-45DB-AE9D-2C294381E13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8E547F00-03BB-4B95-BEE3-929C5F461BA6}" type="sibTrans" cxnId="{F8278312-DF3F-45DB-AE9D-2C294381E13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481FFCC5-4038-4151-BA7D-F77AE41B20C7}">
      <dgm:prSet custT="1"/>
      <dgm:spPr/>
      <dgm:t>
        <a:bodyPr/>
        <a:lstStyle/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100" smtClean="0"/>
            <a:t>Установлено, что материальная помощь малообеспеченным семьям назначается по решению органов самоуправления граждан</a:t>
          </a:r>
          <a:endParaRPr lang="ru-RU" sz="1100" b="1" dirty="0"/>
        </a:p>
      </dgm:t>
    </dgm:pt>
    <dgm:pt modelId="{59A23FC4-C9CD-4DEE-A6C7-A02021CF76A7}" type="parTrans" cxnId="{9E4E54FE-736B-4FD6-AA2B-23249998070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D199F075-B23C-45A7-A967-8F409245EADD}" type="sibTrans" cxnId="{9E4E54FE-736B-4FD6-AA2B-232499980708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67E1F71A-3931-4DE9-8412-E2ED48081052}">
      <dgm:prSet custT="1"/>
      <dgm:spPr/>
      <dgm:t>
        <a:bodyPr/>
        <a:lstStyle/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100" dirty="0" smtClean="0"/>
            <a:t>Обязательными условиями при принятии решения является соблюдение принципов социальной справедливости, открытости, широкой гласности</a:t>
          </a:r>
          <a:endParaRPr lang="ru-RU" sz="1100" b="1" dirty="0"/>
        </a:p>
      </dgm:t>
    </dgm:pt>
    <dgm:pt modelId="{A002B73F-33F4-461F-A8A7-5B5BAB3A5026}" type="parTrans" cxnId="{BA0A9E73-1E6A-49A5-92B1-99F983F4E11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34FA301A-8ECA-46F6-AE6A-9FE269BBABF0}" type="sibTrans" cxnId="{BA0A9E73-1E6A-49A5-92B1-99F983F4E11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5AB4E4EE-2AF8-4374-B6DB-18ACE473AA6C}">
      <dgm:prSet custT="1"/>
      <dgm:spPr/>
      <dgm:t>
        <a:bodyPr/>
        <a:lstStyle/>
        <a:p>
          <a:pPr algn="ctr" rtl="0"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r>
            <a: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Материальная помощь </a:t>
          </a:r>
          <a:br>
            <a: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малообеспеченным семьям</a:t>
          </a:r>
          <a:endParaRPr lang="ru-RU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F7B808-5F83-48B0-B20E-99AB3FA43189}" type="sibTrans" cxnId="{321A68D9-5E98-4C28-989F-203976C53D8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671EA91E-8ACD-45BB-B52D-B24404EABDAC}" type="parTrans" cxnId="{321A68D9-5E98-4C28-989F-203976C53D8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600"/>
            </a:spcAft>
          </a:pPr>
          <a:endParaRPr lang="ru-RU">
            <a:solidFill>
              <a:srgbClr val="002060"/>
            </a:solidFill>
          </a:endParaRPr>
        </a:p>
      </dgm:t>
    </dgm:pt>
    <dgm:pt modelId="{0411BAD9-3D5A-4EB7-ADE3-47CC38E2CF65}" type="pres">
      <dgm:prSet presAssocID="{816718F4-B6B2-4F2B-B850-B2E0A087FA5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2639E60-888F-4D3C-A749-D02EB21A4222}" type="pres">
      <dgm:prSet presAssocID="{6118274B-93AF-43CA-9A11-C0D43750112C}" presName="vertOne" presStyleCnt="0"/>
      <dgm:spPr/>
      <dgm:t>
        <a:bodyPr/>
        <a:lstStyle/>
        <a:p>
          <a:endParaRPr lang="ru-RU"/>
        </a:p>
      </dgm:t>
    </dgm:pt>
    <dgm:pt modelId="{392B2E1E-68D7-44E4-A631-974676347B13}" type="pres">
      <dgm:prSet presAssocID="{6118274B-93AF-43CA-9A11-C0D43750112C}" presName="txOne" presStyleLbl="node0" presStyleIdx="0" presStyleCnt="1" custScaleY="44079" custLinFactNeighborX="1881" custLinFactNeighborY="-2723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09DE2EA3-EF29-41BF-ADB6-CDB1E859EEE3}" type="pres">
      <dgm:prSet presAssocID="{6118274B-93AF-43CA-9A11-C0D43750112C}" presName="parTransOne" presStyleCnt="0"/>
      <dgm:spPr/>
      <dgm:t>
        <a:bodyPr/>
        <a:lstStyle/>
        <a:p>
          <a:endParaRPr lang="ru-RU"/>
        </a:p>
      </dgm:t>
    </dgm:pt>
    <dgm:pt modelId="{69CF3AC2-4313-4314-ACAC-9960CCC4FBEA}" type="pres">
      <dgm:prSet presAssocID="{6118274B-93AF-43CA-9A11-C0D43750112C}" presName="horzOne" presStyleCnt="0"/>
      <dgm:spPr/>
      <dgm:t>
        <a:bodyPr/>
        <a:lstStyle/>
        <a:p>
          <a:endParaRPr lang="ru-RU"/>
        </a:p>
      </dgm:t>
    </dgm:pt>
    <dgm:pt modelId="{42C4E7A3-7B1B-4648-8811-CF618A49DC4A}" type="pres">
      <dgm:prSet presAssocID="{5AB4E4EE-2AF8-4374-B6DB-18ACE473AA6C}" presName="vertTwo" presStyleCnt="0"/>
      <dgm:spPr/>
      <dgm:t>
        <a:bodyPr/>
        <a:lstStyle/>
        <a:p>
          <a:endParaRPr lang="ru-RU"/>
        </a:p>
      </dgm:t>
    </dgm:pt>
    <dgm:pt modelId="{C994B4CF-F6BD-4EB2-8542-DDCA87E45098}" type="pres">
      <dgm:prSet presAssocID="{5AB4E4EE-2AF8-4374-B6DB-18ACE473AA6C}" presName="txTwo" presStyleLbl="node2" presStyleIdx="0" presStyleCnt="1" custScaleY="17157" custLinFactY="99285" custLinFactNeighborX="-55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7F404A-880B-4DE2-9485-45BB227D6DF2}" type="pres">
      <dgm:prSet presAssocID="{5AB4E4EE-2AF8-4374-B6DB-18ACE473AA6C}" presName="parTransTwo" presStyleCnt="0"/>
      <dgm:spPr/>
      <dgm:t>
        <a:bodyPr/>
        <a:lstStyle/>
        <a:p>
          <a:endParaRPr lang="ru-RU"/>
        </a:p>
      </dgm:t>
    </dgm:pt>
    <dgm:pt modelId="{69164365-9ED1-408B-9F0D-4F8BAD7510EB}" type="pres">
      <dgm:prSet presAssocID="{5AB4E4EE-2AF8-4374-B6DB-18ACE473AA6C}" presName="horzTwo" presStyleCnt="0"/>
      <dgm:spPr/>
      <dgm:t>
        <a:bodyPr/>
        <a:lstStyle/>
        <a:p>
          <a:endParaRPr lang="ru-RU"/>
        </a:p>
      </dgm:t>
    </dgm:pt>
    <dgm:pt modelId="{7F21A92E-6DB6-4208-83CC-FB73FEB464B6}" type="pres">
      <dgm:prSet presAssocID="{FB919293-0BA9-43AB-AC25-9324DE77A116}" presName="vertThree" presStyleCnt="0"/>
      <dgm:spPr/>
      <dgm:t>
        <a:bodyPr/>
        <a:lstStyle/>
        <a:p>
          <a:endParaRPr lang="ru-RU"/>
        </a:p>
      </dgm:t>
    </dgm:pt>
    <dgm:pt modelId="{0B75BBF2-DA2E-4AF0-B154-E693CF495DA1}" type="pres">
      <dgm:prSet presAssocID="{FB919293-0BA9-43AB-AC25-9324DE77A116}" presName="txThree" presStyleLbl="node3" presStyleIdx="0" presStyleCnt="3" custScaleX="88759" custScaleY="64380" custLinFactNeighborX="-1595" custLinFactNeighborY="-22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61821E-2B4E-45E2-93CC-55D625D15B04}" type="pres">
      <dgm:prSet presAssocID="{FB919293-0BA9-43AB-AC25-9324DE77A116}" presName="horzThree" presStyleCnt="0"/>
      <dgm:spPr/>
      <dgm:t>
        <a:bodyPr/>
        <a:lstStyle/>
        <a:p>
          <a:endParaRPr lang="ru-RU"/>
        </a:p>
      </dgm:t>
    </dgm:pt>
    <dgm:pt modelId="{8317DFDC-55BB-4DC9-B761-9A1C6ACD88D3}" type="pres">
      <dgm:prSet presAssocID="{8E547F00-03BB-4B95-BEE3-929C5F461BA6}" presName="sibSpaceThree" presStyleCnt="0"/>
      <dgm:spPr/>
      <dgm:t>
        <a:bodyPr/>
        <a:lstStyle/>
        <a:p>
          <a:endParaRPr lang="ru-RU"/>
        </a:p>
      </dgm:t>
    </dgm:pt>
    <dgm:pt modelId="{E8CA4E03-4FA8-479C-8D57-FDE352E44E62}" type="pres">
      <dgm:prSet presAssocID="{481FFCC5-4038-4151-BA7D-F77AE41B20C7}" presName="vertThree" presStyleCnt="0"/>
      <dgm:spPr/>
      <dgm:t>
        <a:bodyPr/>
        <a:lstStyle/>
        <a:p>
          <a:endParaRPr lang="ru-RU"/>
        </a:p>
      </dgm:t>
    </dgm:pt>
    <dgm:pt modelId="{75635175-39DB-489F-84F6-DC611BE560D2}" type="pres">
      <dgm:prSet presAssocID="{481FFCC5-4038-4151-BA7D-F77AE41B20C7}" presName="txThree" presStyleLbl="node3" presStyleIdx="1" presStyleCnt="3" custScaleX="88044" custScaleY="64380" custLinFactNeighborX="-1595" custLinFactNeighborY="-22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C2C81A-C057-49FE-ADDE-AB2038677067}" type="pres">
      <dgm:prSet presAssocID="{481FFCC5-4038-4151-BA7D-F77AE41B20C7}" presName="horzThree" presStyleCnt="0"/>
      <dgm:spPr/>
      <dgm:t>
        <a:bodyPr/>
        <a:lstStyle/>
        <a:p>
          <a:endParaRPr lang="ru-RU"/>
        </a:p>
      </dgm:t>
    </dgm:pt>
    <dgm:pt modelId="{909230C6-7D8D-4C9B-817B-A45E75EC88F8}" type="pres">
      <dgm:prSet presAssocID="{D199F075-B23C-45A7-A967-8F409245EADD}" presName="sibSpaceThree" presStyleCnt="0"/>
      <dgm:spPr/>
      <dgm:t>
        <a:bodyPr/>
        <a:lstStyle/>
        <a:p>
          <a:endParaRPr lang="ru-RU"/>
        </a:p>
      </dgm:t>
    </dgm:pt>
    <dgm:pt modelId="{3E9A73A7-57D5-4C7B-8E7B-A5A611D8BBF9}" type="pres">
      <dgm:prSet presAssocID="{67E1F71A-3931-4DE9-8412-E2ED48081052}" presName="vertThree" presStyleCnt="0"/>
      <dgm:spPr/>
      <dgm:t>
        <a:bodyPr/>
        <a:lstStyle/>
        <a:p>
          <a:endParaRPr lang="ru-RU"/>
        </a:p>
      </dgm:t>
    </dgm:pt>
    <dgm:pt modelId="{98BD7FA1-1CA7-4B4B-823B-E2A6C260A16C}" type="pres">
      <dgm:prSet presAssocID="{67E1F71A-3931-4DE9-8412-E2ED48081052}" presName="txThree" presStyleLbl="node3" presStyleIdx="2" presStyleCnt="3" custScaleY="64380" custLinFactNeighborX="-1595" custLinFactNeighborY="-224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71D2FF-5077-43B0-9689-B8BCE6A65F69}" type="pres">
      <dgm:prSet presAssocID="{67E1F71A-3931-4DE9-8412-E2ED48081052}" presName="horzThree" presStyleCnt="0"/>
      <dgm:spPr/>
      <dgm:t>
        <a:bodyPr/>
        <a:lstStyle/>
        <a:p>
          <a:endParaRPr lang="ru-RU"/>
        </a:p>
      </dgm:t>
    </dgm:pt>
  </dgm:ptLst>
  <dgm:cxnLst>
    <dgm:cxn modelId="{7947C6B7-F645-4758-A3BD-BB22AED2D378}" type="presOf" srcId="{FB919293-0BA9-43AB-AC25-9324DE77A116}" destId="{0B75BBF2-DA2E-4AF0-B154-E693CF495DA1}" srcOrd="0" destOrd="0" presId="urn:microsoft.com/office/officeart/2005/8/layout/hierarchy4"/>
    <dgm:cxn modelId="{31E25159-90F0-4D5E-B97A-059AEED2CC7E}" type="presOf" srcId="{6118274B-93AF-43CA-9A11-C0D43750112C}" destId="{392B2E1E-68D7-44E4-A631-974676347B13}" srcOrd="0" destOrd="0" presId="urn:microsoft.com/office/officeart/2005/8/layout/hierarchy4"/>
    <dgm:cxn modelId="{8081D1A4-732F-4995-91BE-9436D657C040}" type="presOf" srcId="{481FFCC5-4038-4151-BA7D-F77AE41B20C7}" destId="{75635175-39DB-489F-84F6-DC611BE560D2}" srcOrd="0" destOrd="0" presId="urn:microsoft.com/office/officeart/2005/8/layout/hierarchy4"/>
    <dgm:cxn modelId="{321A68D9-5E98-4C28-989F-203976C53D84}" srcId="{6118274B-93AF-43CA-9A11-C0D43750112C}" destId="{5AB4E4EE-2AF8-4374-B6DB-18ACE473AA6C}" srcOrd="0" destOrd="0" parTransId="{671EA91E-8ACD-45BB-B52D-B24404EABDAC}" sibTransId="{EAF7B808-5F83-48B0-B20E-99AB3FA43189}"/>
    <dgm:cxn modelId="{56DFCCDD-B1D1-4504-A489-51357CEA79CE}" type="presOf" srcId="{67E1F71A-3931-4DE9-8412-E2ED48081052}" destId="{98BD7FA1-1CA7-4B4B-823B-E2A6C260A16C}" srcOrd="0" destOrd="0" presId="urn:microsoft.com/office/officeart/2005/8/layout/hierarchy4"/>
    <dgm:cxn modelId="{4D07C5E7-6BF2-4B7F-A608-EC0BEA871E77}" type="presOf" srcId="{5AB4E4EE-2AF8-4374-B6DB-18ACE473AA6C}" destId="{C994B4CF-F6BD-4EB2-8542-DDCA87E45098}" srcOrd="0" destOrd="0" presId="urn:microsoft.com/office/officeart/2005/8/layout/hierarchy4"/>
    <dgm:cxn modelId="{BA0A9E73-1E6A-49A5-92B1-99F983F4E117}" srcId="{5AB4E4EE-2AF8-4374-B6DB-18ACE473AA6C}" destId="{67E1F71A-3931-4DE9-8412-E2ED48081052}" srcOrd="2" destOrd="0" parTransId="{A002B73F-33F4-461F-A8A7-5B5BAB3A5026}" sibTransId="{34FA301A-8ECA-46F6-AE6A-9FE269BBABF0}"/>
    <dgm:cxn modelId="{BE743BDB-1AA2-48EF-BB81-6E944E86DF68}" type="presOf" srcId="{816718F4-B6B2-4F2B-B850-B2E0A087FA56}" destId="{0411BAD9-3D5A-4EB7-ADE3-47CC38E2CF65}" srcOrd="0" destOrd="0" presId="urn:microsoft.com/office/officeart/2005/8/layout/hierarchy4"/>
    <dgm:cxn modelId="{F8278312-DF3F-45DB-AE9D-2C294381E13B}" srcId="{5AB4E4EE-2AF8-4374-B6DB-18ACE473AA6C}" destId="{FB919293-0BA9-43AB-AC25-9324DE77A116}" srcOrd="0" destOrd="0" parTransId="{7B845AC5-B79E-4D65-8EE8-196783E45DDA}" sibTransId="{8E547F00-03BB-4B95-BEE3-929C5F461BA6}"/>
    <dgm:cxn modelId="{885F570F-19B1-4D14-9A47-8AD709BDA186}" srcId="{816718F4-B6B2-4F2B-B850-B2E0A087FA56}" destId="{6118274B-93AF-43CA-9A11-C0D43750112C}" srcOrd="0" destOrd="0" parTransId="{05F3615B-64BD-4D5A-A952-33E2C333B27C}" sibTransId="{1A8A6FC0-BF64-4628-8C22-F41DED17C410}"/>
    <dgm:cxn modelId="{9E4E54FE-736B-4FD6-AA2B-232499980708}" srcId="{5AB4E4EE-2AF8-4374-B6DB-18ACE473AA6C}" destId="{481FFCC5-4038-4151-BA7D-F77AE41B20C7}" srcOrd="1" destOrd="0" parTransId="{59A23FC4-C9CD-4DEE-A6C7-A02021CF76A7}" sibTransId="{D199F075-B23C-45A7-A967-8F409245EADD}"/>
    <dgm:cxn modelId="{9A36B05B-B46E-49BE-8B4F-F5000D0E8EA2}" type="presParOf" srcId="{0411BAD9-3D5A-4EB7-ADE3-47CC38E2CF65}" destId="{A2639E60-888F-4D3C-A749-D02EB21A4222}" srcOrd="0" destOrd="0" presId="urn:microsoft.com/office/officeart/2005/8/layout/hierarchy4"/>
    <dgm:cxn modelId="{DA82D8E5-0269-4228-9AD0-AA8D2490531F}" type="presParOf" srcId="{A2639E60-888F-4D3C-A749-D02EB21A4222}" destId="{392B2E1E-68D7-44E4-A631-974676347B13}" srcOrd="0" destOrd="0" presId="urn:microsoft.com/office/officeart/2005/8/layout/hierarchy4"/>
    <dgm:cxn modelId="{1B3660EF-45FE-4599-8375-97096D36B4B9}" type="presParOf" srcId="{A2639E60-888F-4D3C-A749-D02EB21A4222}" destId="{09DE2EA3-EF29-41BF-ADB6-CDB1E859EEE3}" srcOrd="1" destOrd="0" presId="urn:microsoft.com/office/officeart/2005/8/layout/hierarchy4"/>
    <dgm:cxn modelId="{7AA5FF5B-6B9B-4A1B-90B2-36807B89580A}" type="presParOf" srcId="{A2639E60-888F-4D3C-A749-D02EB21A4222}" destId="{69CF3AC2-4313-4314-ACAC-9960CCC4FBEA}" srcOrd="2" destOrd="0" presId="urn:microsoft.com/office/officeart/2005/8/layout/hierarchy4"/>
    <dgm:cxn modelId="{DDBE4483-DA56-4168-B77C-43563A310B98}" type="presParOf" srcId="{69CF3AC2-4313-4314-ACAC-9960CCC4FBEA}" destId="{42C4E7A3-7B1B-4648-8811-CF618A49DC4A}" srcOrd="0" destOrd="0" presId="urn:microsoft.com/office/officeart/2005/8/layout/hierarchy4"/>
    <dgm:cxn modelId="{62ECEA5D-9423-40A7-8935-42ED2DFB5CC2}" type="presParOf" srcId="{42C4E7A3-7B1B-4648-8811-CF618A49DC4A}" destId="{C994B4CF-F6BD-4EB2-8542-DDCA87E45098}" srcOrd="0" destOrd="0" presId="urn:microsoft.com/office/officeart/2005/8/layout/hierarchy4"/>
    <dgm:cxn modelId="{36402ED5-B53E-4449-81DB-FF13EAC37C09}" type="presParOf" srcId="{42C4E7A3-7B1B-4648-8811-CF618A49DC4A}" destId="{DB7F404A-880B-4DE2-9485-45BB227D6DF2}" srcOrd="1" destOrd="0" presId="urn:microsoft.com/office/officeart/2005/8/layout/hierarchy4"/>
    <dgm:cxn modelId="{4B5A2726-8F88-4468-B08C-8CEAB3AC7672}" type="presParOf" srcId="{42C4E7A3-7B1B-4648-8811-CF618A49DC4A}" destId="{69164365-9ED1-408B-9F0D-4F8BAD7510EB}" srcOrd="2" destOrd="0" presId="urn:microsoft.com/office/officeart/2005/8/layout/hierarchy4"/>
    <dgm:cxn modelId="{74622F5D-EB3E-4AE5-B0A8-9B303DA78ED3}" type="presParOf" srcId="{69164365-9ED1-408B-9F0D-4F8BAD7510EB}" destId="{7F21A92E-6DB6-4208-83CC-FB73FEB464B6}" srcOrd="0" destOrd="0" presId="urn:microsoft.com/office/officeart/2005/8/layout/hierarchy4"/>
    <dgm:cxn modelId="{05C32A39-A807-45E6-9920-523489B573C1}" type="presParOf" srcId="{7F21A92E-6DB6-4208-83CC-FB73FEB464B6}" destId="{0B75BBF2-DA2E-4AF0-B154-E693CF495DA1}" srcOrd="0" destOrd="0" presId="urn:microsoft.com/office/officeart/2005/8/layout/hierarchy4"/>
    <dgm:cxn modelId="{887E2FAE-EE9F-4571-B4DA-543A20DDF35B}" type="presParOf" srcId="{7F21A92E-6DB6-4208-83CC-FB73FEB464B6}" destId="{4F61821E-2B4E-45E2-93CC-55D625D15B04}" srcOrd="1" destOrd="0" presId="urn:microsoft.com/office/officeart/2005/8/layout/hierarchy4"/>
    <dgm:cxn modelId="{BB6700E6-D32A-42BB-BF29-5A82895C0371}" type="presParOf" srcId="{69164365-9ED1-408B-9F0D-4F8BAD7510EB}" destId="{8317DFDC-55BB-4DC9-B761-9A1C6ACD88D3}" srcOrd="1" destOrd="0" presId="urn:microsoft.com/office/officeart/2005/8/layout/hierarchy4"/>
    <dgm:cxn modelId="{0B4E5DF9-8AC4-4B1E-957C-856697E1399E}" type="presParOf" srcId="{69164365-9ED1-408B-9F0D-4F8BAD7510EB}" destId="{E8CA4E03-4FA8-479C-8D57-FDE352E44E62}" srcOrd="2" destOrd="0" presId="urn:microsoft.com/office/officeart/2005/8/layout/hierarchy4"/>
    <dgm:cxn modelId="{E0153DE8-CE6F-4FA5-841C-07D8E27E4AC8}" type="presParOf" srcId="{E8CA4E03-4FA8-479C-8D57-FDE352E44E62}" destId="{75635175-39DB-489F-84F6-DC611BE560D2}" srcOrd="0" destOrd="0" presId="urn:microsoft.com/office/officeart/2005/8/layout/hierarchy4"/>
    <dgm:cxn modelId="{76E87770-9063-41CA-A5F3-0390C2B79D0B}" type="presParOf" srcId="{E8CA4E03-4FA8-479C-8D57-FDE352E44E62}" destId="{E4C2C81A-C057-49FE-ADDE-AB2038677067}" srcOrd="1" destOrd="0" presId="urn:microsoft.com/office/officeart/2005/8/layout/hierarchy4"/>
    <dgm:cxn modelId="{9B0357A7-0D23-4DE1-A1BB-C43470C7C781}" type="presParOf" srcId="{69164365-9ED1-408B-9F0D-4F8BAD7510EB}" destId="{909230C6-7D8D-4C9B-817B-A45E75EC88F8}" srcOrd="3" destOrd="0" presId="urn:microsoft.com/office/officeart/2005/8/layout/hierarchy4"/>
    <dgm:cxn modelId="{D000BDFD-4470-4E87-B92F-98FA6CEF119D}" type="presParOf" srcId="{69164365-9ED1-408B-9F0D-4F8BAD7510EB}" destId="{3E9A73A7-57D5-4C7B-8E7B-A5A611D8BBF9}" srcOrd="4" destOrd="0" presId="urn:microsoft.com/office/officeart/2005/8/layout/hierarchy4"/>
    <dgm:cxn modelId="{6503AD2F-FB65-4B4B-A5E3-07820BD8B758}" type="presParOf" srcId="{3E9A73A7-57D5-4C7B-8E7B-A5A611D8BBF9}" destId="{98BD7FA1-1CA7-4B4B-823B-E2A6C260A16C}" srcOrd="0" destOrd="0" presId="urn:microsoft.com/office/officeart/2005/8/layout/hierarchy4"/>
    <dgm:cxn modelId="{95DDAD3E-D7E1-4BE4-8D9C-870B472CC763}" type="presParOf" srcId="{3E9A73A7-57D5-4C7B-8E7B-A5A611D8BBF9}" destId="{7471D2FF-5077-43B0-9689-B8BCE6A65F69}" srcOrd="1" destOrd="0" presId="urn:microsoft.com/office/officeart/2005/8/layout/hierarchy4"/>
  </dgm:cxnLst>
  <dgm:bg>
    <a:noFill/>
    <a:effectLst>
      <a:outerShdw blurRad="50800" dist="38100" dir="8100000" algn="tr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B0724C-CBA0-4AFB-8461-A9134A1B731D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4D1E83-5850-4F86-BDA6-DBA40D08EA59}">
      <dgm:prSet phldrT="[Текст]"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400" b="0" dirty="0" smtClean="0">
              <a:solidFill>
                <a:schemeClr val="bg1"/>
              </a:solidFill>
            </a:rPr>
            <a:t>ПОЛОЖЕНИЕ</a:t>
          </a:r>
        </a:p>
        <a:p>
          <a:r>
            <a:rPr lang="ru-RU" sz="1400" b="1" dirty="0" smtClean="0">
              <a:solidFill>
                <a:schemeClr val="bg1"/>
              </a:solidFill>
            </a:rPr>
            <a:t>о порядке назначения и выплаты социальных пособий и материальной помощи малообеспеченным семьям</a:t>
          </a:r>
        </a:p>
        <a:p>
          <a:r>
            <a:rPr lang="uz-Cyrl-UZ" sz="1100" b="0" i="1" dirty="0" smtClean="0">
              <a:solidFill>
                <a:schemeClr val="bg1"/>
              </a:solidFill>
            </a:rPr>
            <a:t>№ 44 от 15.02.2013 г. “Об утверждении положения о порядке назначения и выплаты социальных пособий и материальной помощи малообеспеченным семьям”</a:t>
          </a:r>
          <a:br>
            <a:rPr lang="uz-Cyrl-UZ" sz="1100" b="0" i="1" dirty="0" smtClean="0">
              <a:solidFill>
                <a:schemeClr val="bg1"/>
              </a:solidFill>
            </a:rPr>
          </a:br>
          <a:r>
            <a:rPr lang="uz-Cyrl-UZ" sz="1100" i="1" dirty="0" smtClean="0">
              <a:solidFill>
                <a:schemeClr val="bg1"/>
              </a:solidFill>
            </a:rPr>
            <a:t>№ 165 от 7.07.2012 г. “О дальнейшем совершенствовании порядка назначения социальных пособий и обеспечении более полного учета совокупных доходов семей” (утратил силу в соответствии с ПКМ №44 от </a:t>
          </a:r>
          <a:r>
            <a:rPr lang="uz-Cyrl-UZ" sz="1100" b="0" i="1" dirty="0" smtClean="0">
              <a:solidFill>
                <a:schemeClr val="bg1"/>
              </a:solidFill>
            </a:rPr>
            <a:t>15.02.2013 г)</a:t>
          </a:r>
        </a:p>
        <a:p>
          <a:endParaRPr lang="ru-RU" sz="1100" b="0" dirty="0" smtClean="0">
            <a:solidFill>
              <a:schemeClr val="bg1"/>
            </a:solidFill>
          </a:endParaRPr>
        </a:p>
        <a:p>
          <a:r>
            <a:rPr lang="ru-RU" sz="1200" b="1" dirty="0" smtClean="0">
              <a:solidFill>
                <a:schemeClr val="bg1"/>
              </a:solidFill>
            </a:rPr>
            <a:t>Пособия и материальная помощь назначаются семьям, имеющим среднемесячный совокупный доход, приходящийся на каждого члена семьи, в размере не более 1,5-кратной среднемесячной величины минимальной заработной платы</a:t>
          </a:r>
          <a:endParaRPr lang="ru-RU" sz="1200" b="1" dirty="0">
            <a:solidFill>
              <a:schemeClr val="bg1"/>
            </a:solidFill>
          </a:endParaRPr>
        </a:p>
      </dgm:t>
    </dgm:pt>
    <dgm:pt modelId="{31571536-92B0-433C-A75C-46B77E590BBE}" type="parTrans" cxnId="{AB1EF9B8-DC2E-4BFD-A5F7-28AAE9B165AA}">
      <dgm:prSet/>
      <dgm:spPr/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48E805E0-9F98-463A-B191-044C5C45C005}" type="sibTrans" cxnId="{AB1EF9B8-DC2E-4BFD-A5F7-28AAE9B165AA}">
      <dgm:prSet/>
      <dgm:spPr/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079AD4ED-E448-4E0C-97DF-5CDD7E13CFDB}">
      <dgm:prSet phldrT="[Текст]" custT="1"/>
      <dgm:spPr>
        <a:solidFill>
          <a:srgbClr val="00B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Пособие по уходу </a:t>
          </a:r>
          <a:b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 ребенком</a:t>
          </a:r>
          <a:endParaRPr lang="ru-RU" sz="1600" b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7EEA9B-C160-4B4F-BB82-92A3662F12B0}" type="parTrans" cxnId="{E6452552-B278-4395-89BD-726BF371D5C0}">
      <dgm:prSet custT="1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B72EAEE1-4477-4935-9D26-55A5CDE0B277}" type="sibTrans" cxnId="{E6452552-B278-4395-89BD-726BF371D5C0}">
      <dgm:prSet/>
      <dgm:spPr/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404D982B-A4B0-479A-8BCC-E8A53E0A330F}">
      <dgm:prSet phldrT="[Текст]" custT="1"/>
      <dgm:spPr>
        <a:solidFill>
          <a:srgbClr val="00B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Материальная</a:t>
          </a:r>
          <a:b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помощь</a:t>
          </a:r>
          <a:endParaRPr lang="ru-RU" sz="1600" b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026A1B-413E-4B2A-9231-C79951D6372B}" type="parTrans" cxnId="{3AD1C31A-7343-49BA-B420-FB93FB6A7405}">
      <dgm:prSet custT="1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319FADBE-2810-4DC5-BA51-DE0D6D39FB38}" type="sibTrans" cxnId="{3AD1C31A-7343-49BA-B420-FB93FB6A7405}">
      <dgm:prSet/>
      <dgm:spPr/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9A3D3632-DB61-4842-87C3-BDBE992D4649}">
      <dgm:prSet phldrT="[Текст]" custT="1"/>
      <dgm:spPr>
        <a:solidFill>
          <a:srgbClr val="00B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Пособие семьям</a:t>
          </a:r>
          <a:b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</a:br>
          <a:r>
            <a:rPr lang="ru-RU" sz="16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 детьми</a:t>
          </a:r>
          <a:endParaRPr lang="ru-RU" sz="1600" b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E1A2F2-3DA9-4E5B-A96B-367670A8203A}" type="parTrans" cxnId="{B8ABE8F9-8133-4199-B347-85D4A3BC556E}">
      <dgm:prSet custT="1"/>
      <dgm:spPr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C3AEE6E3-D7EF-4703-939B-7D3CF9276742}" type="sibTrans" cxnId="{B8ABE8F9-8133-4199-B347-85D4A3BC556E}">
      <dgm:prSet/>
      <dgm:spPr/>
      <dgm:t>
        <a:bodyPr/>
        <a:lstStyle/>
        <a:p>
          <a:endParaRPr lang="ru-RU" sz="1400" b="0">
            <a:solidFill>
              <a:schemeClr val="bg1"/>
            </a:solidFill>
          </a:endParaRPr>
        </a:p>
      </dgm:t>
    </dgm:pt>
    <dgm:pt modelId="{D8D71956-A49E-4E7A-B4C3-80AC7E756E67}" type="pres">
      <dgm:prSet presAssocID="{E3B0724C-CBA0-4AFB-8461-A9134A1B731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4B0C18-5387-4C2C-BBFE-266348E0A16A}" type="pres">
      <dgm:prSet presAssocID="{544D1E83-5850-4F86-BDA6-DBA40D08EA59}" presName="centerShape" presStyleLbl="node0" presStyleIdx="0" presStyleCnt="1" custScaleX="354372" custScaleY="278507" custLinFactNeighborX="-44324" custLinFactNeighborY="-7948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3F7AEFB-C4DE-46B2-8BB7-095D43660728}" type="pres">
      <dgm:prSet presAssocID="{79E1A2F2-3DA9-4E5B-A96B-367670A8203A}" presName="parTrans" presStyleLbl="sibTrans2D1" presStyleIdx="0" presStyleCnt="3"/>
      <dgm:spPr/>
      <dgm:t>
        <a:bodyPr/>
        <a:lstStyle/>
        <a:p>
          <a:endParaRPr lang="ru-RU"/>
        </a:p>
      </dgm:t>
    </dgm:pt>
    <dgm:pt modelId="{B220AAA8-F64F-4A1D-B006-5F5D4AF09E29}" type="pres">
      <dgm:prSet presAssocID="{79E1A2F2-3DA9-4E5B-A96B-367670A8203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FFD1692-E013-41B8-AFBA-C4640683B1C7}" type="pres">
      <dgm:prSet presAssocID="{9A3D3632-DB61-4842-87C3-BDBE992D4649}" presName="node" presStyleLbl="node1" presStyleIdx="0" presStyleCnt="3" custScaleX="154961" custScaleY="69222" custRadScaleRad="139363" custRadScaleInc="14196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6D677A9-2F18-4A57-8F1C-EE898BCC43F5}" type="pres">
      <dgm:prSet presAssocID="{857EEA9B-C160-4B4F-BB82-92A3662F12B0}" presName="parTrans" presStyleLbl="sibTrans2D1" presStyleIdx="1" presStyleCnt="3"/>
      <dgm:spPr/>
      <dgm:t>
        <a:bodyPr/>
        <a:lstStyle/>
        <a:p>
          <a:endParaRPr lang="ru-RU"/>
        </a:p>
      </dgm:t>
    </dgm:pt>
    <dgm:pt modelId="{7E0F845E-D565-4C95-BEED-904759B9ECB8}" type="pres">
      <dgm:prSet presAssocID="{857EEA9B-C160-4B4F-BB82-92A3662F12B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672B1CA-51F9-4743-9EC7-7812868C77FF}" type="pres">
      <dgm:prSet presAssocID="{079AD4ED-E448-4E0C-97DF-5CDD7E13CFDB}" presName="node" presStyleLbl="node1" presStyleIdx="1" presStyleCnt="3" custScaleX="154961" custScaleY="69222" custRadScaleRad="169820" custRadScaleInc="-10153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D66A9DD-E9BC-43C7-B35D-C9E9C3A76EA5}" type="pres">
      <dgm:prSet presAssocID="{27026A1B-413E-4B2A-9231-C79951D6372B}" presName="parTrans" presStyleLbl="sibTrans2D1" presStyleIdx="2" presStyleCnt="3"/>
      <dgm:spPr/>
      <dgm:t>
        <a:bodyPr/>
        <a:lstStyle/>
        <a:p>
          <a:endParaRPr lang="ru-RU"/>
        </a:p>
      </dgm:t>
    </dgm:pt>
    <dgm:pt modelId="{87675C63-915B-4D7C-ABF8-16E4CCF51A27}" type="pres">
      <dgm:prSet presAssocID="{27026A1B-413E-4B2A-9231-C79951D6372B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96C22BA3-1C09-4B18-956F-4DA3A161C322}" type="pres">
      <dgm:prSet presAssocID="{404D982B-A4B0-479A-8BCC-E8A53E0A330F}" presName="node" presStyleLbl="node1" presStyleIdx="2" presStyleCnt="3" custScaleX="154961" custScaleY="69222" custRadScaleRad="126660" custRadScaleInc="-20871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AE523081-02AC-4ED0-8969-D351821B27D3}" type="presOf" srcId="{404D982B-A4B0-479A-8BCC-E8A53E0A330F}" destId="{96C22BA3-1C09-4B18-956F-4DA3A161C322}" srcOrd="0" destOrd="0" presId="urn:microsoft.com/office/officeart/2005/8/layout/radial5"/>
    <dgm:cxn modelId="{19543EF8-3B07-4478-82C1-2FBCCCFDC821}" type="presOf" srcId="{857EEA9B-C160-4B4F-BB82-92A3662F12B0}" destId="{46D677A9-2F18-4A57-8F1C-EE898BCC43F5}" srcOrd="0" destOrd="0" presId="urn:microsoft.com/office/officeart/2005/8/layout/radial5"/>
    <dgm:cxn modelId="{3AD1C31A-7343-49BA-B420-FB93FB6A7405}" srcId="{544D1E83-5850-4F86-BDA6-DBA40D08EA59}" destId="{404D982B-A4B0-479A-8BCC-E8A53E0A330F}" srcOrd="2" destOrd="0" parTransId="{27026A1B-413E-4B2A-9231-C79951D6372B}" sibTransId="{319FADBE-2810-4DC5-BA51-DE0D6D39FB38}"/>
    <dgm:cxn modelId="{2B93372E-F2D6-4F1C-9E81-32796EE500FB}" type="presOf" srcId="{544D1E83-5850-4F86-BDA6-DBA40D08EA59}" destId="{F54B0C18-5387-4C2C-BBFE-266348E0A16A}" srcOrd="0" destOrd="0" presId="urn:microsoft.com/office/officeart/2005/8/layout/radial5"/>
    <dgm:cxn modelId="{CC622D31-8F59-46DD-A015-E148B575EE4F}" type="presOf" srcId="{857EEA9B-C160-4B4F-BB82-92A3662F12B0}" destId="{7E0F845E-D565-4C95-BEED-904759B9ECB8}" srcOrd="1" destOrd="0" presId="urn:microsoft.com/office/officeart/2005/8/layout/radial5"/>
    <dgm:cxn modelId="{702C54AB-5877-4D58-AB64-3F26D419EA93}" type="presOf" srcId="{79E1A2F2-3DA9-4E5B-A96B-367670A8203A}" destId="{B220AAA8-F64F-4A1D-B006-5F5D4AF09E29}" srcOrd="1" destOrd="0" presId="urn:microsoft.com/office/officeart/2005/8/layout/radial5"/>
    <dgm:cxn modelId="{C373F794-BFC6-4C50-BFEE-50170864AAAC}" type="presOf" srcId="{27026A1B-413E-4B2A-9231-C79951D6372B}" destId="{87675C63-915B-4D7C-ABF8-16E4CCF51A27}" srcOrd="1" destOrd="0" presId="urn:microsoft.com/office/officeart/2005/8/layout/radial5"/>
    <dgm:cxn modelId="{6F8E0D47-8B26-495F-ABB9-961CC4847B9D}" type="presOf" srcId="{79E1A2F2-3DA9-4E5B-A96B-367670A8203A}" destId="{F3F7AEFB-C4DE-46B2-8BB7-095D43660728}" srcOrd="0" destOrd="0" presId="urn:microsoft.com/office/officeart/2005/8/layout/radial5"/>
    <dgm:cxn modelId="{554AF47D-6C50-4B5E-97F3-C647C22F7CC3}" type="presOf" srcId="{E3B0724C-CBA0-4AFB-8461-A9134A1B731D}" destId="{D8D71956-A49E-4E7A-B4C3-80AC7E756E67}" srcOrd="0" destOrd="0" presId="urn:microsoft.com/office/officeart/2005/8/layout/radial5"/>
    <dgm:cxn modelId="{7B0DEA5E-0EE6-47B5-888B-0779F0894C59}" type="presOf" srcId="{9A3D3632-DB61-4842-87C3-BDBE992D4649}" destId="{AFFD1692-E013-41B8-AFBA-C4640683B1C7}" srcOrd="0" destOrd="0" presId="urn:microsoft.com/office/officeart/2005/8/layout/radial5"/>
    <dgm:cxn modelId="{AB1EF9B8-DC2E-4BFD-A5F7-28AAE9B165AA}" srcId="{E3B0724C-CBA0-4AFB-8461-A9134A1B731D}" destId="{544D1E83-5850-4F86-BDA6-DBA40D08EA59}" srcOrd="0" destOrd="0" parTransId="{31571536-92B0-433C-A75C-46B77E590BBE}" sibTransId="{48E805E0-9F98-463A-B191-044C5C45C005}"/>
    <dgm:cxn modelId="{B8ABE8F9-8133-4199-B347-85D4A3BC556E}" srcId="{544D1E83-5850-4F86-BDA6-DBA40D08EA59}" destId="{9A3D3632-DB61-4842-87C3-BDBE992D4649}" srcOrd="0" destOrd="0" parTransId="{79E1A2F2-3DA9-4E5B-A96B-367670A8203A}" sibTransId="{C3AEE6E3-D7EF-4703-939B-7D3CF9276742}"/>
    <dgm:cxn modelId="{1C078ACA-163F-48D0-B184-C9AB85487C36}" type="presOf" srcId="{079AD4ED-E448-4E0C-97DF-5CDD7E13CFDB}" destId="{5672B1CA-51F9-4743-9EC7-7812868C77FF}" srcOrd="0" destOrd="0" presId="urn:microsoft.com/office/officeart/2005/8/layout/radial5"/>
    <dgm:cxn modelId="{E6452552-B278-4395-89BD-726BF371D5C0}" srcId="{544D1E83-5850-4F86-BDA6-DBA40D08EA59}" destId="{079AD4ED-E448-4E0C-97DF-5CDD7E13CFDB}" srcOrd="1" destOrd="0" parTransId="{857EEA9B-C160-4B4F-BB82-92A3662F12B0}" sibTransId="{B72EAEE1-4477-4935-9D26-55A5CDE0B277}"/>
    <dgm:cxn modelId="{A11E9176-A6C8-4FA1-BF08-264B7CCD05E6}" type="presOf" srcId="{27026A1B-413E-4B2A-9231-C79951D6372B}" destId="{1D66A9DD-E9BC-43C7-B35D-C9E9C3A76EA5}" srcOrd="0" destOrd="0" presId="urn:microsoft.com/office/officeart/2005/8/layout/radial5"/>
    <dgm:cxn modelId="{F4865F88-EA42-47ED-9955-133A77829ED0}" type="presParOf" srcId="{D8D71956-A49E-4E7A-B4C3-80AC7E756E67}" destId="{F54B0C18-5387-4C2C-BBFE-266348E0A16A}" srcOrd="0" destOrd="0" presId="urn:microsoft.com/office/officeart/2005/8/layout/radial5"/>
    <dgm:cxn modelId="{CF45B15C-C0D7-456D-BC72-539D2DEF2A40}" type="presParOf" srcId="{D8D71956-A49E-4E7A-B4C3-80AC7E756E67}" destId="{F3F7AEFB-C4DE-46B2-8BB7-095D43660728}" srcOrd="1" destOrd="0" presId="urn:microsoft.com/office/officeart/2005/8/layout/radial5"/>
    <dgm:cxn modelId="{DCB01F75-F3A0-4276-9663-FF81FDC87FBD}" type="presParOf" srcId="{F3F7AEFB-C4DE-46B2-8BB7-095D43660728}" destId="{B220AAA8-F64F-4A1D-B006-5F5D4AF09E29}" srcOrd="0" destOrd="0" presId="urn:microsoft.com/office/officeart/2005/8/layout/radial5"/>
    <dgm:cxn modelId="{B66B3A0D-31D9-4CAB-B4C2-8C94E5462716}" type="presParOf" srcId="{D8D71956-A49E-4E7A-B4C3-80AC7E756E67}" destId="{AFFD1692-E013-41B8-AFBA-C4640683B1C7}" srcOrd="2" destOrd="0" presId="urn:microsoft.com/office/officeart/2005/8/layout/radial5"/>
    <dgm:cxn modelId="{EEF0A739-7ABA-4FBF-8053-E038369E616A}" type="presParOf" srcId="{D8D71956-A49E-4E7A-B4C3-80AC7E756E67}" destId="{46D677A9-2F18-4A57-8F1C-EE898BCC43F5}" srcOrd="3" destOrd="0" presId="urn:microsoft.com/office/officeart/2005/8/layout/radial5"/>
    <dgm:cxn modelId="{FC7512D6-42EE-42CE-A5A9-80DE17374002}" type="presParOf" srcId="{46D677A9-2F18-4A57-8F1C-EE898BCC43F5}" destId="{7E0F845E-D565-4C95-BEED-904759B9ECB8}" srcOrd="0" destOrd="0" presId="urn:microsoft.com/office/officeart/2005/8/layout/radial5"/>
    <dgm:cxn modelId="{9C014024-A6C1-41E1-8184-F14A38FF819B}" type="presParOf" srcId="{D8D71956-A49E-4E7A-B4C3-80AC7E756E67}" destId="{5672B1CA-51F9-4743-9EC7-7812868C77FF}" srcOrd="4" destOrd="0" presId="urn:microsoft.com/office/officeart/2005/8/layout/radial5"/>
    <dgm:cxn modelId="{D4B467A9-A2E8-4136-9AC1-239F9B04F801}" type="presParOf" srcId="{D8D71956-A49E-4E7A-B4C3-80AC7E756E67}" destId="{1D66A9DD-E9BC-43C7-B35D-C9E9C3A76EA5}" srcOrd="5" destOrd="0" presId="urn:microsoft.com/office/officeart/2005/8/layout/radial5"/>
    <dgm:cxn modelId="{16F64505-F777-4295-B7E9-20185932F5F7}" type="presParOf" srcId="{1D66A9DD-E9BC-43C7-B35D-C9E9C3A76EA5}" destId="{87675C63-915B-4D7C-ABF8-16E4CCF51A27}" srcOrd="0" destOrd="0" presId="urn:microsoft.com/office/officeart/2005/8/layout/radial5"/>
    <dgm:cxn modelId="{CADEB2EA-09EB-4CFF-A92A-C1668114601C}" type="presParOf" srcId="{D8D71956-A49E-4E7A-B4C3-80AC7E756E67}" destId="{96C22BA3-1C09-4B18-956F-4DA3A161C322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0.58537</cdr:x>
      <cdr:y>0.04167</cdr:y>
    </cdr:from>
    <cdr:to>
      <cdr:x>0.98374</cdr:x>
      <cdr:y>0.09722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43536" y="214314"/>
          <a:ext cx="350046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100" i="1" dirty="0" smtClean="0"/>
            <a:t>По результатам обследования домохозяйств</a:t>
          </a:r>
          <a:endParaRPr lang="ru-RU" sz="1100" i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CB798-E687-4861-AC36-6B0B20C295F8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97CB0-B4F2-4F59-AB52-EDBAF48E0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9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97CB0-B4F2-4F59-AB52-EDBAF48E09D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494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97CB0-B4F2-4F59-AB52-EDBAF48E09D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97CB0-B4F2-4F59-AB52-EDBAF48E09D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B64F54B-E657-4DD5-8752-8BDFB49412B2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929523-17EA-4DEC-A726-88EA652F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214710" cy="1143008"/>
          </a:xfrm>
        </p:spPr>
        <p:txBody>
          <a:bodyPr>
            <a:noAutofit/>
          </a:bodyPr>
          <a:lstStyle/>
          <a:p>
            <a:pPr marR="45720" lvl="0" algn="ctr">
              <a:spcBef>
                <a:spcPct val="20000"/>
              </a:spcBef>
              <a:defRPr/>
            </a:pP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Государственный комитет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Республики Узбекистан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/>
            </a:r>
            <a:b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по статистике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7429552" cy="24288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Статистическая практика измерения бедности (малообеспеченности)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в Узбекистане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logo_r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428604"/>
            <a:ext cx="2786082" cy="17145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4643446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по измерению бедности и уязвимости,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Женева, 4-6 мая 2015 г. ЕЭК ООН КЕС</a:t>
            </a: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Система государственной поддержки малообеспеченных семей и семей с детьми</a:t>
            </a:r>
            <a:endParaRPr lang="ru-RU" sz="2800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117413"/>
              </p:ext>
            </p:extLst>
          </p:nvPr>
        </p:nvGraphicFramePr>
        <p:xfrm>
          <a:off x="357158" y="2492896"/>
          <a:ext cx="4043362" cy="400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4383190"/>
              </p:ext>
            </p:extLst>
          </p:nvPr>
        </p:nvGraphicFramePr>
        <p:xfrm>
          <a:off x="4662518" y="2492896"/>
          <a:ext cx="4195762" cy="400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5286380" y="3719312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28662" y="4149080"/>
            <a:ext cx="214314" cy="267893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285984" y="4149080"/>
            <a:ext cx="214314" cy="267893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643306" y="4149080"/>
            <a:ext cx="214314" cy="267893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929586" y="3719312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572264" y="5807544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572264" y="3719312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572132" y="5807544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572396" y="5807544"/>
            <a:ext cx="214314" cy="28575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436096" y="1628800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Усиление 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поддержки малообеспеченных семей,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широкое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активное участие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органов самоуправления граждан в реализации мер по адресной социальной защите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населения</a:t>
            </a:r>
            <a:endParaRPr lang="ru-RU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628800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Усиление 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поддержки семей с детьми,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обеспечение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социальных гарантий в решении проблем воспитания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всестороннее </a:t>
            </a:r>
            <a:r>
              <a:rPr lang="ru-RU" sz="1100" i="1" dirty="0">
                <a:solidFill>
                  <a:schemeClr val="accent6">
                    <a:lumMod val="50000"/>
                  </a:schemeClr>
                </a:solidFill>
              </a:rPr>
              <a:t>развития </a:t>
            </a:r>
            <a:r>
              <a:rPr lang="ru-RU" sz="1100" i="1" dirty="0" smtClean="0">
                <a:solidFill>
                  <a:schemeClr val="accent6">
                    <a:lumMod val="50000"/>
                  </a:schemeClr>
                </a:solidFill>
              </a:rPr>
              <a:t>детей.</a:t>
            </a:r>
            <a:endParaRPr lang="ru-RU" sz="11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1772816"/>
            <a:ext cx="1872208" cy="43204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г.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076056" y="2060848"/>
            <a:ext cx="280622" cy="47937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300000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3563888" y="2060848"/>
            <a:ext cx="280622" cy="47937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1860000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Система государственной поддержки малообеспеченных семей и семей с детьми</a:t>
            </a:r>
            <a:endParaRPr lang="ru-RU" sz="2800" dirty="0">
              <a:latin typeface="+mn-lt"/>
              <a:cs typeface="Times New Roman" pitchFamily="18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179512" y="2239064"/>
            <a:ext cx="7344816" cy="4502304"/>
          </a:xfrm>
        </p:spPr>
        <p:txBody>
          <a:bodyPr>
            <a:noAutofit/>
          </a:bodyPr>
          <a:lstStyle/>
          <a:p>
            <a:pPr marL="468000">
              <a:spcBef>
                <a:spcPts val="600"/>
              </a:spcBef>
              <a:buNone/>
            </a:pPr>
            <a:r>
              <a:rPr lang="ru-RU" sz="1200" b="1" dirty="0" smtClean="0">
                <a:solidFill>
                  <a:srgbClr val="002060"/>
                </a:solidFill>
              </a:rPr>
              <a:t>В соответствие с Указами и Постановлениями Президента и Постановлениями Кабинета Министров Республики Узбекистан,</a:t>
            </a:r>
          </a:p>
          <a:p>
            <a:pPr marL="468000" lvl="1" indent="-256032">
              <a:spcBef>
                <a:spcPts val="600"/>
              </a:spcBef>
              <a:buClr>
                <a:schemeClr val="accent3"/>
              </a:buCl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Внесены изменения: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 размер пособий и источник финансирования;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 контингент</a:t>
            </a:r>
            <a:r>
              <a:rPr lang="uz-Cyrl-UZ" sz="1200" b="1" dirty="0" smtClean="0">
                <a:solidFill>
                  <a:srgbClr val="002060"/>
                </a:solidFill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</a:rPr>
              <a:t>получателей пособия семьям с детьми;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 срок выплаты и </a:t>
            </a:r>
            <a:r>
              <a:rPr lang="uz-Cyrl-UZ" sz="1200" b="1" dirty="0" smtClean="0">
                <a:solidFill>
                  <a:srgbClr val="002060"/>
                </a:solidFill>
              </a:rPr>
              <a:t>объем ассигнований на материальную помощь</a:t>
            </a:r>
            <a:r>
              <a:rPr lang="ru-RU" sz="1200" b="1" dirty="0" smtClean="0">
                <a:solidFill>
                  <a:srgbClr val="002060"/>
                </a:solidFill>
              </a:rPr>
              <a:t>.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(№ УП-1080 от 7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.02.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1995 г.;  № УП-1213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 от 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16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.08.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1995 г.;  № УП-1288 от 20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.11.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1995 г.;  № УП-1383 от 4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.03.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1996 г.;  № УП-1657 от 10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.12.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1996 г.; № УП-3017 от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25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.01.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2002 г.;  № УП-3864 от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19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.03.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2007 г.; № УП-4158</a:t>
            </a:r>
            <a:r>
              <a:rPr lang="en-US" sz="10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от 21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.12.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2009 г.; № 350 от 12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.12.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2012 г.;</a:t>
            </a:r>
            <a:r>
              <a:rPr lang="en-US" sz="1000" i="1" dirty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№ ПП-2099 от 25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.12.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2013 г.;  № УП-4631 от 8</a:t>
            </a:r>
            <a:r>
              <a:rPr lang="uz-Cyrl-UZ" sz="1000" i="1" dirty="0">
                <a:solidFill>
                  <a:schemeClr val="accent6">
                    <a:lumMod val="50000"/>
                  </a:schemeClr>
                </a:solidFill>
              </a:rPr>
              <a:t>.07.</a:t>
            </a:r>
            <a:r>
              <a:rPr lang="ru-RU" sz="1000" i="1" dirty="0">
                <a:solidFill>
                  <a:schemeClr val="accent6">
                    <a:lumMod val="50000"/>
                  </a:schemeClr>
                </a:solidFill>
              </a:rPr>
              <a:t>2014 г.)</a:t>
            </a:r>
          </a:p>
          <a:p>
            <a:pPr marL="468000">
              <a:spcBef>
                <a:spcPts val="60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Назначение </a:t>
            </a:r>
            <a:r>
              <a:rPr lang="ru-RU" sz="1400" b="1" u="sng" dirty="0" smtClean="0">
                <a:solidFill>
                  <a:srgbClr val="002060"/>
                </a:solidFill>
              </a:rPr>
              <a:t>пособия семьям с детьми</a:t>
            </a:r>
            <a:r>
              <a:rPr lang="ru-RU" sz="1400" b="1" dirty="0" smtClean="0">
                <a:solidFill>
                  <a:srgbClr val="002060"/>
                </a:solidFill>
              </a:rPr>
              <a:t> осуществляется (с 1996 года):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орган</a:t>
            </a:r>
            <a:r>
              <a:rPr lang="uz-Cyrl-UZ" sz="1200" b="1" dirty="0" smtClean="0">
                <a:solidFill>
                  <a:srgbClr val="002060"/>
                </a:solidFill>
              </a:rPr>
              <a:t>ами</a:t>
            </a:r>
            <a:r>
              <a:rPr lang="ru-RU" sz="1200" b="1" dirty="0" smtClean="0">
                <a:solidFill>
                  <a:srgbClr val="002060"/>
                </a:solidFill>
              </a:rPr>
              <a:t> самоуправления граждан;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 зависимости от </a:t>
            </a:r>
            <a:r>
              <a:rPr lang="uz-Cyrl-UZ" sz="1200" b="1" dirty="0" smtClean="0">
                <a:solidFill>
                  <a:srgbClr val="002060"/>
                </a:solidFill>
              </a:rPr>
              <a:t>нуждаемости семьи.</a:t>
            </a:r>
            <a:r>
              <a:rPr lang="en-US" sz="1200" b="1" dirty="0" smtClean="0">
                <a:solidFill>
                  <a:srgbClr val="002060"/>
                </a:solidFill>
              </a:rPr>
              <a:t/>
            </a:r>
            <a:br>
              <a:rPr lang="en-US" sz="1200" b="1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В качестве критерия для  определения нуждаемости рекомендуется принимать размер совокупного дохода на члена семьи, в пределах от 1 до 1,5-кратной минимальной зарплаты.</a:t>
            </a:r>
            <a:r>
              <a:rPr lang="uz-Cyrl-UZ" sz="1200" dirty="0" smtClean="0">
                <a:solidFill>
                  <a:srgbClr val="002060"/>
                </a:solidFill>
              </a:rPr>
              <a:t/>
            </a:r>
            <a:br>
              <a:rPr lang="uz-Cyrl-UZ" sz="1200" dirty="0" smtClean="0">
                <a:solidFill>
                  <a:srgbClr val="002060"/>
                </a:solidFill>
              </a:rPr>
            </a:b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№ УП-1657 от 10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.12.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1996 г. 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О дальнейшем усилении государственной поддержки семей с детьми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”)</a:t>
            </a:r>
          </a:p>
          <a:p>
            <a:pPr marL="468000">
              <a:spcBef>
                <a:spcPts val="60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Назначение </a:t>
            </a:r>
            <a:r>
              <a:rPr lang="ru-RU" sz="1400" b="1" u="sng" dirty="0" smtClean="0">
                <a:solidFill>
                  <a:srgbClr val="002060"/>
                </a:solidFill>
              </a:rPr>
              <a:t>пособия по уходу за ребенком </a:t>
            </a:r>
            <a:r>
              <a:rPr lang="ru-RU" sz="1400" b="1" dirty="0" smtClean="0">
                <a:solidFill>
                  <a:srgbClr val="002060"/>
                </a:solidFill>
              </a:rPr>
              <a:t>осуществляется :</a:t>
            </a:r>
            <a:br>
              <a:rPr lang="ru-RU" sz="14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орган</a:t>
            </a:r>
            <a:r>
              <a:rPr lang="uz-Cyrl-UZ" sz="1200" b="1" dirty="0" smtClean="0">
                <a:solidFill>
                  <a:srgbClr val="002060"/>
                </a:solidFill>
              </a:rPr>
              <a:t>ами</a:t>
            </a:r>
            <a:r>
              <a:rPr lang="ru-RU" sz="1200" b="1" dirty="0" smtClean="0">
                <a:solidFill>
                  <a:srgbClr val="002060"/>
                </a:solidFill>
              </a:rPr>
              <a:t> самоуправления граждан (</a:t>
            </a:r>
            <a:r>
              <a:rPr lang="ru-RU" sz="1200" b="1" dirty="0">
                <a:solidFill>
                  <a:srgbClr val="002060"/>
                </a:solidFill>
              </a:rPr>
              <a:t>с 1999 года);</a:t>
            </a:r>
            <a:r>
              <a:rPr lang="ru-RU" sz="1100" b="1" dirty="0" smtClean="0"/>
              <a:t/>
            </a:r>
            <a:br>
              <a:rPr lang="ru-RU" sz="1100" b="1" dirty="0" smtClean="0"/>
            </a:b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(№ УП-2177 от 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13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.01.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1999 г. 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О повышении роли органов самоуправления граждан в обеспечении адресной социальной поддержки населения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”)</a:t>
            </a:r>
          </a:p>
          <a:p>
            <a:pPr marL="468000" lvl="1" indent="-256032">
              <a:spcBef>
                <a:spcPts val="600"/>
              </a:spcBef>
              <a:buClr>
                <a:schemeClr val="accent3"/>
              </a:buClr>
              <a:buNone/>
            </a:pPr>
            <a:r>
              <a:rPr lang="ru-RU" sz="1200" b="1" dirty="0" smtClean="0">
                <a:solidFill>
                  <a:srgbClr val="002060"/>
                </a:solidFill>
              </a:rPr>
              <a:t>	в зависимости от </a:t>
            </a:r>
            <a:r>
              <a:rPr lang="uz-Cyrl-UZ" sz="1200" b="1" dirty="0" smtClean="0">
                <a:solidFill>
                  <a:srgbClr val="002060"/>
                </a:solidFill>
              </a:rPr>
              <a:t>нуждаемости семьи </a:t>
            </a:r>
            <a:r>
              <a:rPr lang="ru-RU" sz="1200" b="1" dirty="0">
                <a:solidFill>
                  <a:srgbClr val="002060"/>
                </a:solidFill>
              </a:rPr>
              <a:t>(с </a:t>
            </a:r>
            <a:r>
              <a:rPr lang="ru-RU" sz="1200" b="1" dirty="0" smtClean="0">
                <a:solidFill>
                  <a:srgbClr val="002060"/>
                </a:solidFill>
              </a:rPr>
              <a:t>2002 </a:t>
            </a:r>
            <a:r>
              <a:rPr lang="ru-RU" sz="1200" b="1" dirty="0">
                <a:solidFill>
                  <a:srgbClr val="002060"/>
                </a:solidFill>
              </a:rPr>
              <a:t>года)</a:t>
            </a:r>
            <a:r>
              <a:rPr lang="uz-Cyrl-UZ" sz="1200" b="1" dirty="0" smtClean="0">
                <a:solidFill>
                  <a:srgbClr val="002060"/>
                </a:solidFill>
              </a:rPr>
              <a:t>.</a:t>
            </a:r>
            <a:br>
              <a:rPr lang="uz-Cyrl-UZ" sz="1200" b="1" dirty="0" smtClean="0">
                <a:solidFill>
                  <a:srgbClr val="002060"/>
                </a:solidFill>
              </a:rPr>
            </a:br>
            <a:r>
              <a:rPr lang="uz-Cyrl-UZ" sz="1200" dirty="0" smtClean="0">
                <a:solidFill>
                  <a:srgbClr val="002060"/>
                </a:solidFill>
              </a:rPr>
              <a:t>В качестве критерия </a:t>
            </a:r>
            <a:r>
              <a:rPr lang="ru-RU" sz="1200" dirty="0" smtClean="0">
                <a:solidFill>
                  <a:srgbClr val="002060"/>
                </a:solidFill>
              </a:rPr>
              <a:t>для определения нуждаемости, принимается совокупный доход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на члена семьи, в размере менее 1,5 кратной минимальной заработной платы. 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(№ УП-3017 от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25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.01.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2002 г. 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“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Об усилении адресной поддержки социально уязвимых слоев населения</a:t>
            </a:r>
            <a:r>
              <a:rPr lang="uz-Cyrl-UZ" sz="1000" i="1" dirty="0" smtClean="0">
                <a:solidFill>
                  <a:schemeClr val="accent6">
                    <a:lumMod val="50000"/>
                  </a:schemeClr>
                </a:solidFill>
              </a:rPr>
              <a:t>”)</a:t>
            </a:r>
            <a:r>
              <a:rPr lang="ru-RU" sz="1000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1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68000">
              <a:spcBef>
                <a:spcPts val="600"/>
              </a:spcBef>
              <a:buNone/>
            </a:pPr>
            <a:endParaRPr lang="uz-Cyrl-UZ" sz="1100" i="1" dirty="0" smtClean="0">
              <a:solidFill>
                <a:srgbClr val="0070C0"/>
              </a:solidFill>
            </a:endParaRPr>
          </a:p>
          <a:p>
            <a:pPr marL="468000">
              <a:spcBef>
                <a:spcPts val="600"/>
              </a:spcBef>
              <a:buNone/>
            </a:pPr>
            <a:endParaRPr lang="uz-Cyrl-UZ" sz="1100" i="1" dirty="0" smtClean="0">
              <a:solidFill>
                <a:srgbClr val="0070C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286644" y="1571612"/>
            <a:ext cx="1643074" cy="714380"/>
          </a:xfrm>
          <a:prstGeom prst="roundRect">
            <a:avLst>
              <a:gd name="adj" fmla="val 13334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 год</a:t>
            </a:r>
            <a:endParaRPr lang="ru-RU" sz="1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86644" y="5882972"/>
            <a:ext cx="1643074" cy="714380"/>
          </a:xfrm>
          <a:prstGeom prst="roundRect">
            <a:avLst>
              <a:gd name="adj" fmla="val 13334"/>
            </a:avLst>
          </a:prstGeom>
          <a:solidFill>
            <a:schemeClr val="accent1"/>
          </a:solidFill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год</a:t>
            </a:r>
            <a:endParaRPr lang="ru-RU" sz="16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7858148" y="2500306"/>
            <a:ext cx="571504" cy="3232950"/>
          </a:xfrm>
          <a:prstGeom prst="downArrow">
            <a:avLst/>
          </a:prstGeom>
          <a:solidFill>
            <a:schemeClr val="accent1">
              <a:alpha val="30000"/>
            </a:schemeClr>
          </a:solidFill>
          <a:ln w="127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556792"/>
            <a:ext cx="4968552" cy="7143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Пособия выплачивается всем семьям с детьми;</a:t>
            </a:r>
            <a:b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Материальная помощь нуждающимся малообеспеченным семьям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трелка влево 3"/>
          <p:cNvSpPr/>
          <p:nvPr/>
        </p:nvSpPr>
        <p:spPr>
          <a:xfrm>
            <a:off x="5580112" y="1628800"/>
            <a:ext cx="1440160" cy="504056"/>
          </a:xfrm>
          <a:prstGeom prst="leftArrow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7256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+mn-lt"/>
                <a:cs typeface="Times New Roman" pitchFamily="18" charset="0"/>
              </a:rPr>
              <a:t>Система государственной поддержки малообеспеченных семей и семей с детьми</a:t>
            </a:r>
            <a:endParaRPr lang="ru-RU" sz="2800" dirty="0">
              <a:latin typeface="+mn-lt"/>
              <a:cs typeface="Times New Roman" pitchFamily="18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1357290" y="1643050"/>
            <a:ext cx="6786610" cy="500066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uz-Cyrl-UZ" sz="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Единый </a:t>
            </a:r>
            <a:r>
              <a:rPr lang="ru-RU" sz="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назначения и выплаты социальных пособий и материальной помощи малообеспеченным семьям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640713056"/>
              </p:ext>
            </p:extLst>
          </p:nvPr>
        </p:nvGraphicFramePr>
        <p:xfrm>
          <a:off x="357158" y="2214554"/>
          <a:ext cx="8501122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971600" y="2204864"/>
            <a:ext cx="3456384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2012-2013 гг.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7256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uz-Cyrl-UZ" sz="3200" b="1" dirty="0" smtClean="0">
                <a:latin typeface="+mn-lt"/>
              </a:rPr>
              <a:t>Пособие семьям с детьми и материальная помощь малообеспеченным</a:t>
            </a:r>
            <a:endParaRPr lang="ru-RU" sz="3200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786874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Показатели бедности</a:t>
            </a:r>
            <a:r>
              <a:rPr lang="en-US" sz="3200" b="1" dirty="0" smtClean="0">
                <a:latin typeface="+mn-lt"/>
              </a:rPr>
              <a:t> </a:t>
            </a:r>
            <a:r>
              <a:rPr lang="ru-RU" sz="3200" b="1" dirty="0" smtClean="0">
                <a:latin typeface="+mn-lt"/>
              </a:rPr>
              <a:t>(малообеспеченности)</a:t>
            </a:r>
            <a:endParaRPr lang="ru-RU" sz="3200" b="1" dirty="0">
              <a:latin typeface="+mn-lt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85720" y="1857364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928670"/>
            <a:ext cx="8229600" cy="71438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600" b="1" i="1" dirty="0" smtClean="0">
                <a:ea typeface="+mj-ea"/>
                <a:cs typeface="+mj-cs"/>
              </a:rPr>
              <a:t>Факторы, способствовавшие снижению уровня бедности</a:t>
            </a:r>
            <a:endParaRPr lang="ru-RU" sz="2600" b="1" i="1" dirty="0">
              <a:ea typeface="+mj-ea"/>
              <a:cs typeface="+mj-cs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643050"/>
          <a:ext cx="507206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5"/>
          <p:cNvGraphicFramePr>
            <a:graphicFrameLocks/>
          </p:cNvGraphicFramePr>
          <p:nvPr/>
        </p:nvGraphicFramePr>
        <p:xfrm>
          <a:off x="4929190" y="2857496"/>
          <a:ext cx="4000528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928670"/>
            <a:ext cx="8229600" cy="71438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600" b="1" i="1" dirty="0" smtClean="0">
                <a:ea typeface="+mj-ea"/>
                <a:cs typeface="+mj-cs"/>
              </a:rPr>
              <a:t>Факторы, способствовавшие снижению уровня бедности</a:t>
            </a:r>
            <a:endParaRPr lang="ru-RU" sz="2600" b="1" i="1" dirty="0"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29124" y="2571744"/>
            <a:ext cx="4643470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b="1" i="1" dirty="0" smtClean="0">
                <a:ea typeface="+mj-ea"/>
                <a:cs typeface="+mj-cs"/>
              </a:rPr>
              <a:t>Структура потребительских </a:t>
            </a:r>
            <a:r>
              <a:rPr lang="en-US" b="1" i="1" dirty="0" smtClean="0">
                <a:ea typeface="+mj-ea"/>
                <a:cs typeface="+mj-cs"/>
              </a:rPr>
              <a:t/>
            </a:r>
            <a:br>
              <a:rPr lang="en-US" b="1" i="1" dirty="0" smtClean="0">
                <a:ea typeface="+mj-ea"/>
                <a:cs typeface="+mj-cs"/>
              </a:rPr>
            </a:br>
            <a:r>
              <a:rPr lang="ru-RU" b="1" i="1" dirty="0" smtClean="0">
                <a:ea typeface="+mj-ea"/>
                <a:cs typeface="+mj-cs"/>
              </a:rPr>
              <a:t>расходов домохозяйств, </a:t>
            </a:r>
            <a:r>
              <a:rPr lang="en-US" b="1" i="1" dirty="0" smtClean="0">
                <a:ea typeface="+mj-ea"/>
                <a:cs typeface="+mj-cs"/>
              </a:rPr>
              <a:t>%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3643338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+mn-lt"/>
              </a:rPr>
              <a:t>Структура доходов домохозяйств, процент </a:t>
            </a:r>
            <a:endParaRPr lang="ru-RU" sz="2000" b="1" i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2035270"/>
              </p:ext>
            </p:extLst>
          </p:nvPr>
        </p:nvGraphicFramePr>
        <p:xfrm>
          <a:off x="4357686" y="3357562"/>
          <a:ext cx="4686304" cy="3322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8"/>
          <p:cNvGraphicFramePr>
            <a:graphicFrameLocks/>
          </p:cNvGraphicFramePr>
          <p:nvPr/>
        </p:nvGraphicFramePr>
        <p:xfrm>
          <a:off x="142844" y="2643182"/>
          <a:ext cx="4357718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4767253" y="2000240"/>
            <a:ext cx="4833594" cy="4357719"/>
            <a:chOff x="4767253" y="2000240"/>
            <a:chExt cx="4833594" cy="4357719"/>
          </a:xfrm>
        </p:grpSpPr>
        <p:pic>
          <p:nvPicPr>
            <p:cNvPr id="3074" name="Picture 2" descr="D:\МОИ докуМЕНТЫ\СКАНЕР\PDFiles\IMG_007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0872670">
              <a:off x="4767253" y="2860705"/>
              <a:ext cx="2441138" cy="3479534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3075" name="Picture 3" descr="D:\МОИ докуМЕНТЫ\СКАНЕР\PDFiles\IMG_007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43636" y="2000240"/>
              <a:ext cx="2521000" cy="3593366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3076" name="Picture 4" descr="D:\МОИ докуМЕНТЫ\СКАНЕР\PDFiles\IMG_0069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17499">
              <a:off x="7278501" y="3047747"/>
              <a:ext cx="2322346" cy="3310212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500990" cy="78581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600" b="1" i="1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</a:rPr>
              <a:t>Инструментарий обследования</a:t>
            </a:r>
            <a:endParaRPr lang="ru-RU" sz="2600" b="1" i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5143536" cy="507209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Основные нормативные документы для проведения обследования домохозяйств:</a:t>
            </a:r>
          </a:p>
          <a:p>
            <a:pPr>
              <a:buFont typeface="Wingdings" pitchFamily="2" charset="2"/>
              <a:buChar char="ü"/>
            </a:pPr>
            <a:endParaRPr lang="ru-RU" sz="400" b="1" dirty="0" smtClean="0"/>
          </a:p>
          <a:p>
            <a:pPr lvl="1"/>
            <a:r>
              <a:rPr lang="uz-Cyrl-UZ" sz="1600" b="1" dirty="0" smtClean="0">
                <a:solidFill>
                  <a:schemeClr val="tx1"/>
                </a:solidFill>
              </a:rPr>
              <a:t>Методические положения по обследованию домашних хозяйств </a:t>
            </a:r>
            <a:r>
              <a:rPr lang="uz-Cyrl-UZ" sz="1600" i="1" dirty="0" smtClean="0">
                <a:solidFill>
                  <a:schemeClr val="tx1"/>
                </a:solidFill>
              </a:rPr>
              <a:t>(</a:t>
            </a:r>
            <a:r>
              <a:rPr lang="ru-RU" sz="1600" i="1" dirty="0" smtClean="0">
                <a:solidFill>
                  <a:schemeClr val="tx1"/>
                </a:solidFill>
              </a:rPr>
              <a:t>утверждена постановлением Госкомстата </a:t>
            </a:r>
            <a:r>
              <a:rPr lang="ru-RU" sz="1600" i="1" dirty="0" err="1" smtClean="0">
                <a:solidFill>
                  <a:schemeClr val="tx1"/>
                </a:solidFill>
              </a:rPr>
              <a:t>РУз</a:t>
            </a:r>
            <a:r>
              <a:rPr lang="ru-RU" sz="1600" i="1" dirty="0" smtClean="0">
                <a:solidFill>
                  <a:schemeClr val="tx1"/>
                </a:solidFill>
              </a:rPr>
              <a:t> от 24 .12.2010 г. №18);</a:t>
            </a:r>
          </a:p>
          <a:p>
            <a:pPr>
              <a:buFont typeface="Wingdings" pitchFamily="2" charset="2"/>
              <a:buChar char="ü"/>
            </a:pPr>
            <a:endParaRPr lang="ru-RU" sz="400" b="1" dirty="0" smtClean="0"/>
          </a:p>
          <a:p>
            <a:pPr lvl="1"/>
            <a:r>
              <a:rPr lang="uz-Cyrl-UZ" sz="1600" b="1" dirty="0" smtClean="0">
                <a:solidFill>
                  <a:schemeClr val="tx1"/>
                </a:solidFill>
              </a:rPr>
              <a:t>Руководство для интервьюеров по проведению выборочных обследований домашних хозяйств</a:t>
            </a:r>
            <a:br>
              <a:rPr lang="uz-Cyrl-UZ" sz="1600" b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(новая редакция утверждена постановлением Госкомстата </a:t>
            </a:r>
            <a:r>
              <a:rPr lang="uz-Cyrl-UZ" sz="1600" b="1" dirty="0" smtClean="0">
                <a:solidFill>
                  <a:schemeClr val="tx1"/>
                </a:solidFill>
              </a:rPr>
              <a:t/>
            </a:r>
            <a:br>
              <a:rPr lang="uz-Cyrl-UZ" sz="1600" b="1" dirty="0" smtClean="0">
                <a:solidFill>
                  <a:schemeClr val="tx1"/>
                </a:solidFill>
              </a:rPr>
            </a:br>
            <a:r>
              <a:rPr lang="ru-RU" sz="1600" i="1" dirty="0" err="1" smtClean="0">
                <a:solidFill>
                  <a:schemeClr val="tx1"/>
                </a:solidFill>
              </a:rPr>
              <a:t>РУз</a:t>
            </a:r>
            <a:r>
              <a:rPr lang="ru-RU" sz="1600" i="1" dirty="0" smtClean="0">
                <a:solidFill>
                  <a:schemeClr val="tx1"/>
                </a:solidFill>
              </a:rPr>
              <a:t> от 11.03.2015 г. №3);</a:t>
            </a:r>
          </a:p>
          <a:p>
            <a:pPr>
              <a:buFont typeface="Wingdings" pitchFamily="2" charset="2"/>
              <a:buChar char="ü"/>
            </a:pPr>
            <a:endParaRPr lang="ru-RU" sz="400" b="1" dirty="0" smtClean="0"/>
          </a:p>
          <a:p>
            <a:pPr lvl="1"/>
            <a:r>
              <a:rPr lang="ru-RU" sz="1600" b="1" dirty="0" smtClean="0">
                <a:solidFill>
                  <a:schemeClr val="tx1"/>
                </a:solidFill>
              </a:rPr>
              <a:t>Методика расчета совокупных доходов населения  </a:t>
            </a:r>
            <a:r>
              <a:rPr lang="ru-RU" sz="1600" i="1" dirty="0" smtClean="0">
                <a:solidFill>
                  <a:schemeClr val="tx1"/>
                </a:solidFill>
              </a:rPr>
              <a:t>(утверждена  совместным постановлением Госкомстата и Министерства экономики </a:t>
            </a:r>
            <a:r>
              <a:rPr lang="ru-RU" sz="1600" i="1" dirty="0" err="1" smtClean="0">
                <a:solidFill>
                  <a:schemeClr val="tx1"/>
                </a:solidFill>
              </a:rPr>
              <a:t>РУз</a:t>
            </a:r>
            <a:r>
              <a:rPr lang="ru-RU" sz="1600" i="1" dirty="0" smtClean="0">
                <a:solidFill>
                  <a:schemeClr val="tx1"/>
                </a:solidFill>
              </a:rPr>
              <a:t/>
            </a:r>
            <a:br>
              <a:rPr lang="ru-RU" sz="1600" i="1" dirty="0" smtClean="0">
                <a:solidFill>
                  <a:schemeClr val="tx1"/>
                </a:solidFill>
              </a:rPr>
            </a:br>
            <a:r>
              <a:rPr lang="ru-RU" sz="1600" i="1" dirty="0" smtClean="0">
                <a:solidFill>
                  <a:schemeClr val="tx1"/>
                </a:solidFill>
              </a:rPr>
              <a:t>от 22.03.2011 г. №№ 3, 5).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37711" y="2456946"/>
            <a:ext cx="3933876" cy="4309830"/>
            <a:chOff x="5337711" y="2456946"/>
            <a:chExt cx="3933876" cy="4309830"/>
          </a:xfrm>
        </p:grpSpPr>
        <p:pic>
          <p:nvPicPr>
            <p:cNvPr id="1026" name="Picture 2" descr="D:\МОИ докуМЕНТЫ\МЕТА\ФОРМы\ФОРМЫ на 2015\Анкеты\Вопросники ДХ\Русский\Копия №11 Вопросник обследования домашних хозяйств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738580">
              <a:off x="6588617" y="2456946"/>
              <a:ext cx="2682970" cy="3793552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  <p:pic>
          <p:nvPicPr>
            <p:cNvPr id="1027" name="Picture 3" descr="D:\МОИ докуМЕНТЫ\МЕТА\ФОРМы\ФОРМЫ на 2015\Анкеты\Вопросники ДХ\Русский\Копия №12 Дневник учета ежедневных расходов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746819">
              <a:off x="5337711" y="3118641"/>
              <a:ext cx="2581274" cy="3648135"/>
            </a:xfrm>
            <a:prstGeom prst="rect">
              <a:avLst/>
            </a:prstGeom>
            <a:noFill/>
            <a:ln w="349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500990" cy="78581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600" b="1" i="1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+mn-lt"/>
              </a:rPr>
              <a:t>Инструментарий обследования</a:t>
            </a:r>
            <a:endParaRPr lang="ru-RU" sz="2600" b="1" i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85926"/>
            <a:ext cx="5286412" cy="421484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000" dirty="0" smtClean="0"/>
              <a:t>В процессе обследования домашних хозяйств органами статистики используются следующие опросные документы :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/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</a:rPr>
              <a:t>дневник учета ежедневных расходов (14 дней);</a:t>
            </a:r>
          </a:p>
          <a:p>
            <a:pPr lvl="1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</a:rPr>
              <a:t>вопросник обследования домашних хозяйств;</a:t>
            </a:r>
          </a:p>
          <a:p>
            <a:pPr lvl="1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</a:rPr>
              <a:t>анкета обследования внутреннего туризма.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32716"/>
            <a:ext cx="8229600" cy="367458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solidFill>
                  <a:schemeClr val="tx1"/>
                </a:solidFill>
                <a:latin typeface="+mn-lt"/>
              </a:rPr>
              <a:t>Выборка</a:t>
            </a:r>
            <a:endParaRPr lang="ru-RU" sz="26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043890" cy="4643470"/>
          </a:xfrm>
        </p:spPr>
        <p:txBody>
          <a:bodyPr>
            <a:no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Размер выборки составляет 0,2% от генеральной совокупности домохозяйств в республике.</a:t>
            </a:r>
          </a:p>
          <a:p>
            <a:pPr>
              <a:buNone/>
            </a:pPr>
            <a:endParaRPr lang="ru-RU" sz="500" dirty="0" smtClean="0">
              <a:cs typeface="Times New Roman" pitchFamily="18" charset="0"/>
            </a:endParaRPr>
          </a:p>
          <a:p>
            <a:r>
              <a:rPr lang="ru-RU" sz="2000" dirty="0" smtClean="0">
                <a:cs typeface="Times New Roman" pitchFamily="18" charset="0"/>
              </a:rPr>
              <a:t>Генеральная совокупность представляет собой общее число имеющихся в Республике Узбекистан домашних хозяйств.</a:t>
            </a:r>
          </a:p>
          <a:p>
            <a:pPr>
              <a:buNone/>
            </a:pPr>
            <a:endParaRPr lang="ru-RU" sz="500" dirty="0" smtClean="0">
              <a:cs typeface="Times New Roman" pitchFamily="18" charset="0"/>
            </a:endParaRPr>
          </a:p>
          <a:p>
            <a:r>
              <a:rPr lang="ru-RU" sz="2000" dirty="0" smtClean="0">
                <a:cs typeface="Times New Roman" pitchFamily="18" charset="0"/>
              </a:rPr>
              <a:t>Выборка двухступенчатая с предварительной стратификацией на город/село: </a:t>
            </a:r>
          </a:p>
          <a:p>
            <a:pPr lvl="1"/>
            <a:r>
              <a:rPr lang="ru-RU" sz="2000" dirty="0" smtClean="0">
                <a:solidFill>
                  <a:schemeClr val="tx1"/>
                </a:solidFill>
                <a:cs typeface="Times New Roman" pitchFamily="18" charset="0"/>
              </a:rPr>
              <a:t>Первый этап – осуществляется два отбора первичных единиц (в каждое полугодие по 208 единиц, всего 416 в году).</a:t>
            </a:r>
          </a:p>
          <a:p>
            <a:pPr lvl="1"/>
            <a:r>
              <a:rPr lang="ru-RU" sz="2000" dirty="0" smtClean="0">
                <a:solidFill>
                  <a:schemeClr val="tx1"/>
                </a:solidFill>
                <a:cs typeface="Times New Roman" pitchFamily="18" charset="0"/>
              </a:rPr>
              <a:t>Второй этап – отбор домохозяйств в первичных единицах  включенных в выборку (</a:t>
            </a: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100</a:t>
            </a:r>
            <a:r>
              <a:rPr lang="ru-RU" sz="2000" dirty="0" smtClean="0">
                <a:solidFill>
                  <a:schemeClr val="tx1"/>
                </a:solidFill>
                <a:cs typeface="Times New Roman" pitchFamily="18" charset="0"/>
              </a:rPr>
              <a:t>% ежемесячная </a:t>
            </a:r>
            <a:r>
              <a:rPr lang="uz-Cyrl-UZ" sz="2000" dirty="0" smtClean="0">
                <a:solidFill>
                  <a:schemeClr val="tx1"/>
                </a:solidFill>
                <a:cs typeface="Times New Roman" pitchFamily="18" charset="0"/>
              </a:rPr>
              <a:t>ротация домозяйств).</a:t>
            </a:r>
            <a:endParaRPr lang="ru-RU" sz="20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858180" cy="4857784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Расчет уровня бедности (малообеспеченности),  используемая в статистических целях основывается  на концепции Всемирного банка, разработанной на базе обследования домохозяйств, проведенной в 2000-2001 гг. (для оценки уровня жизни населения Узбекистана).</a:t>
            </a:r>
          </a:p>
          <a:p>
            <a:pPr>
              <a:buNone/>
            </a:pPr>
            <a:endParaRPr lang="ru-RU" sz="500" b="1" dirty="0" smtClean="0"/>
          </a:p>
          <a:p>
            <a:r>
              <a:rPr lang="ru-RU" sz="1700" b="1" dirty="0" smtClean="0"/>
              <a:t>Мера благосостояния: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Доход (изменчивый, например потеря работы может привести к резкому снижению доходов, но не столь резкому снижению потребления или благосостояния).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Потребление (имеет одно преимущество в том, что оно не так подвержено изменениям как доходы).</a:t>
            </a:r>
          </a:p>
          <a:p>
            <a:pPr marL="365760" lvl="1" indent="-256032">
              <a:buClr>
                <a:schemeClr val="accent3"/>
              </a:buClr>
              <a:buNone/>
            </a:pPr>
            <a:endParaRPr lang="ru-RU" sz="500" b="1" dirty="0" smtClean="0">
              <a:solidFill>
                <a:schemeClr val="tx1"/>
              </a:solidFill>
            </a:endParaRPr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ru-RU" sz="1700" b="1" dirty="0" smtClean="0">
                <a:solidFill>
                  <a:schemeClr val="tx1"/>
                </a:solidFill>
              </a:rPr>
              <a:t>В силу как практических, так и теоретических соображений, в качестве меры используется </a:t>
            </a:r>
            <a:r>
              <a:rPr lang="ru-RU" sz="1700" b="1" i="1" u="sng" dirty="0" smtClean="0">
                <a:solidFill>
                  <a:schemeClr val="tx1"/>
                </a:solidFill>
              </a:rPr>
              <a:t>потребление</a:t>
            </a:r>
            <a:r>
              <a:rPr lang="ru-RU" sz="1700" b="1" i="1" dirty="0" smtClean="0">
                <a:solidFill>
                  <a:schemeClr val="tx1"/>
                </a:solidFill>
              </a:rPr>
              <a:t>,</a:t>
            </a:r>
            <a:r>
              <a:rPr lang="ru-RU" sz="1700" b="1" dirty="0" smtClean="0">
                <a:solidFill>
                  <a:schemeClr val="tx1"/>
                </a:solidFill>
              </a:rPr>
              <a:t> а не доход.</a:t>
            </a:r>
          </a:p>
          <a:p>
            <a:pPr marL="365760" lvl="1" indent="-256032">
              <a:buClr>
                <a:schemeClr val="accent3"/>
              </a:buClr>
              <a:buNone/>
            </a:pPr>
            <a:endParaRPr lang="ru-RU" sz="500" b="1" dirty="0" smtClean="0">
              <a:solidFill>
                <a:schemeClr val="tx1"/>
              </a:solidFill>
            </a:endParaRPr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r>
              <a:rPr lang="ru-RU" sz="1700" b="1" dirty="0" smtClean="0">
                <a:solidFill>
                  <a:schemeClr val="tx1"/>
                </a:solidFill>
              </a:rPr>
              <a:t>Выбор черты бедности: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Относительная черта бедности.</a:t>
            </a:r>
          </a:p>
          <a:p>
            <a:pPr lvl="1"/>
            <a:r>
              <a:rPr lang="ru-RU" sz="1700" b="1" i="1" u="sng" dirty="0" smtClean="0">
                <a:solidFill>
                  <a:schemeClr val="tx1"/>
                </a:solidFill>
              </a:rPr>
              <a:t>Абсолютная черта бедности.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857232"/>
            <a:ext cx="76438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/>
              <a:t>Методологическая основа</a:t>
            </a:r>
            <a:endParaRPr lang="ru-RU" sz="26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Ежеквартально формируется следующая агрегированная информация: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совокупные и денежные доходы домохозяйств;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совокупные и потребительские расходы домохозяйств;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дифференциация (распределение) населения по уровню среднедушевых  доходов, включая </a:t>
            </a:r>
            <a:r>
              <a:rPr lang="ru-RU" sz="2000" i="1" dirty="0" err="1" smtClean="0">
                <a:solidFill>
                  <a:schemeClr val="tx1"/>
                </a:solidFill>
              </a:rPr>
              <a:t>децильные</a:t>
            </a:r>
            <a:r>
              <a:rPr lang="ru-RU" sz="2000" i="1" dirty="0" smtClean="0">
                <a:solidFill>
                  <a:schemeClr val="tx1"/>
                </a:solidFill>
              </a:rPr>
              <a:t> и </a:t>
            </a:r>
            <a:r>
              <a:rPr lang="ru-RU" sz="2000" i="1" dirty="0" err="1" smtClean="0">
                <a:solidFill>
                  <a:schemeClr val="tx1"/>
                </a:solidFill>
              </a:rPr>
              <a:t>квинтильные</a:t>
            </a:r>
            <a:r>
              <a:rPr lang="ru-RU" sz="2000" i="1" dirty="0" smtClean="0">
                <a:solidFill>
                  <a:schemeClr val="tx1"/>
                </a:solidFill>
              </a:rPr>
              <a:t> группы;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коэффициент фондов;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коэффициент  </a:t>
            </a:r>
            <a:r>
              <a:rPr lang="ru-RU" sz="2000" i="1" dirty="0" err="1" smtClean="0">
                <a:solidFill>
                  <a:schemeClr val="tx1"/>
                </a:solidFill>
              </a:rPr>
              <a:t>Джини</a:t>
            </a:r>
            <a:r>
              <a:rPr lang="ru-RU" sz="2000" i="1" dirty="0" smtClean="0">
                <a:solidFill>
                  <a:schemeClr val="tx1"/>
                </a:solidFill>
              </a:rPr>
              <a:t>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дифференциация населения по основному источнику доходов;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Обеспеченность товарами длительного пользования и </a:t>
            </a:r>
            <a:r>
              <a:rPr lang="ru-RU" sz="2000" i="1" dirty="0" err="1" smtClean="0">
                <a:solidFill>
                  <a:schemeClr val="tx1"/>
                </a:solidFill>
              </a:rPr>
              <a:t>т.д</a:t>
            </a:r>
            <a:r>
              <a:rPr lang="en-US" sz="2000" i="1" dirty="0" smtClean="0">
                <a:solidFill>
                  <a:schemeClr val="tx1"/>
                </a:solidFill>
              </a:rPr>
              <a:t>.</a:t>
            </a:r>
            <a:endParaRPr lang="ru-RU" sz="2000" i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928670"/>
            <a:ext cx="8229600" cy="64294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600" b="1" i="1" dirty="0" smtClean="0">
                <a:ea typeface="+mj-ea"/>
                <a:cs typeface="+mj-cs"/>
              </a:rPr>
              <a:t>Результаты </a:t>
            </a:r>
            <a:r>
              <a:rPr kumimoji="0" lang="ru-RU" sz="26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>обследования</a:t>
            </a:r>
            <a:endParaRPr lang="ru-RU" sz="2600" b="1" i="1" dirty="0"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32964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i="1" dirty="0" smtClean="0">
                <a:solidFill>
                  <a:schemeClr val="tx1"/>
                </a:solidFill>
                <a:latin typeface="+mn-lt"/>
              </a:rPr>
              <a:t> Периодичность формирования данных             и основные пользователи</a:t>
            </a:r>
            <a:endParaRPr lang="ru-RU" sz="2900" b="1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366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Результаты обследования формируются в виде базы данных кумулятивным  методом и основные показатели (сводные таблицы) рассчитываются на ежеквартальной основе в целом по республике и на годовой основе по регионам;</a:t>
            </a:r>
          </a:p>
          <a:p>
            <a:r>
              <a:rPr lang="ru-RU" sz="2000" dirty="0" smtClean="0"/>
              <a:t>Основными пользователями являются: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Кабинет Министров Республики Узбекистан;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Министерство экономики Республики Узбекистан;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Другие государственные и негосударственные организации;</a:t>
            </a:r>
          </a:p>
          <a:p>
            <a:pPr lvl="1"/>
            <a:r>
              <a:rPr lang="ru-RU" sz="2000" i="1" dirty="0" smtClean="0">
                <a:solidFill>
                  <a:schemeClr val="tx1"/>
                </a:solidFill>
              </a:rPr>
              <a:t>Население и общественность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1207768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4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</a:t>
            </a:r>
            <a:br>
              <a:rPr lang="ru-RU" sz="4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4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4357694"/>
            <a:ext cx="27588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Наш адрес в интернете:</a:t>
            </a:r>
            <a:endParaRPr lang="en-US" i="1" dirty="0" smtClean="0"/>
          </a:p>
          <a:p>
            <a:r>
              <a:rPr lang="en-US" dirty="0" smtClean="0">
                <a:solidFill>
                  <a:srgbClr val="3333FF"/>
                </a:solidFill>
              </a:rPr>
              <a:t>gks@stat.uz</a:t>
            </a:r>
            <a:endParaRPr lang="ru-RU" dirty="0" smtClean="0">
              <a:solidFill>
                <a:srgbClr val="3333FF"/>
              </a:solidFill>
            </a:endParaRPr>
          </a:p>
          <a:p>
            <a:endParaRPr lang="en-US" i="1" dirty="0" smtClean="0"/>
          </a:p>
          <a:p>
            <a:r>
              <a:rPr lang="ru-RU" i="1" dirty="0" smtClean="0"/>
              <a:t>Наш сайт в интернете:</a:t>
            </a:r>
            <a:endParaRPr lang="en-US" i="1" dirty="0" smtClean="0"/>
          </a:p>
          <a:p>
            <a:r>
              <a:rPr lang="en-US" dirty="0" smtClean="0">
                <a:solidFill>
                  <a:srgbClr val="3333FF"/>
                </a:solidFill>
              </a:rPr>
              <a:t>www.stat.uz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28736"/>
            <a:ext cx="7643866" cy="50006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700" b="1" dirty="0" smtClean="0"/>
              <a:t>Определение черты бедности</a:t>
            </a:r>
          </a:p>
          <a:p>
            <a:pPr algn="ctr">
              <a:buNone/>
            </a:pPr>
            <a:endParaRPr lang="ru-RU" sz="500" b="1" dirty="0" smtClean="0"/>
          </a:p>
          <a:p>
            <a:r>
              <a:rPr lang="ru-RU" sz="1700" b="1" dirty="0" smtClean="0"/>
              <a:t>Стандартный подход в установление черты бедности: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Первый – крайняя или продовольственная бедность (нехватка продуктов питания, необходимая сумма для приобретения минимума в калориях).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Второй – при котором учитывается необходимость потребления непродовольственных товаров.</a:t>
            </a:r>
          </a:p>
          <a:p>
            <a:r>
              <a:rPr lang="ru-RU" sz="1700" b="1" dirty="0" smtClean="0"/>
              <a:t>С учетом имеющихся данных обследования бюджетов домашних хозяйств, было предложено использовать пересмотренный вариант данной методологии.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Для расчета черты бедности используется показатель совокупных расходов на продовольственное потребление (определяется продовольственная черта бедности).</a:t>
            </a:r>
          </a:p>
          <a:p>
            <a:pPr lvl="1"/>
            <a:r>
              <a:rPr lang="ru-RU" sz="1700" dirty="0" smtClean="0">
                <a:solidFill>
                  <a:schemeClr val="tx1"/>
                </a:solidFill>
              </a:rPr>
              <a:t>Показатель бедности определяется в результате сравнения расходов на продовольственное потребление с продовольственной чертой бедности, так как этот метод подтвердил свою надежность при исследовании в других странах.</a:t>
            </a:r>
            <a:endParaRPr lang="ru-RU" sz="17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857232"/>
            <a:ext cx="764386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/>
              <a:t>Методологическая основа</a:t>
            </a:r>
            <a:endParaRPr lang="ru-RU" sz="26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285992"/>
            <a:ext cx="4429156" cy="2428892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Шаг 1: Ранжирование населения</a:t>
            </a:r>
            <a:br>
              <a:rPr lang="ru-RU" sz="1700" b="1" dirty="0" smtClean="0"/>
            </a:br>
            <a:r>
              <a:rPr lang="ru-RU" sz="1700" b="1" dirty="0" smtClean="0"/>
              <a:t>по стоимости потребления</a:t>
            </a:r>
            <a:br>
              <a:rPr lang="ru-RU" sz="1700" b="1" dirty="0" smtClean="0"/>
            </a:br>
            <a:r>
              <a:rPr lang="ru-RU" sz="1700" b="1" dirty="0" smtClean="0"/>
              <a:t>продуктов питания</a:t>
            </a:r>
          </a:p>
          <a:p>
            <a:endParaRPr lang="ru-RU" sz="1700" b="1" dirty="0" smtClean="0"/>
          </a:p>
          <a:p>
            <a:r>
              <a:rPr lang="ru-RU" sz="1700" b="1" dirty="0" smtClean="0"/>
              <a:t>Шаг 2: Определение структуры потребления для всех бедных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>
              <a:spcBef>
                <a:spcPts val="300"/>
              </a:spcBef>
              <a:buClr>
                <a:schemeClr val="accent3"/>
              </a:buClr>
              <a:defRPr/>
            </a:pPr>
            <a:r>
              <a:rPr lang="ru-RU" sz="2800" b="1" i="1" dirty="0" smtClean="0"/>
              <a:t>Определение черты бедности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2143110"/>
          <a:ext cx="3786216" cy="4500600"/>
        </p:xfrm>
        <a:graphic>
          <a:graphicData uri="http://schemas.openxmlformats.org/drawingml/2006/table">
            <a:tbl>
              <a:tblPr/>
              <a:tblGrid>
                <a:gridCol w="504129"/>
                <a:gridCol w="368296"/>
                <a:gridCol w="285495"/>
                <a:gridCol w="262567"/>
                <a:gridCol w="252064"/>
                <a:gridCol w="94524"/>
                <a:gridCol w="94524"/>
                <a:gridCol w="252064"/>
                <a:gridCol w="252064"/>
                <a:gridCol w="262567"/>
                <a:gridCol w="306227"/>
                <a:gridCol w="347566"/>
                <a:gridCol w="504129"/>
              </a:tblGrid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населения</a:t>
                      </a:r>
                    </a:p>
                  </a:txBody>
                  <a:tcPr marL="7105" marR="7105" marT="7105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0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150000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20000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12000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6000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3000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05" marR="7105" marT="710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100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105" marR="7105" marT="71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>
          <a:xfrm>
            <a:off x="2428860" y="1571612"/>
            <a:ext cx="4500594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Ранжирование населения</a:t>
            </a:r>
            <a:endParaRPr kumimoji="0" lang="ru-RU" sz="1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3071802" y="4786322"/>
            <a:ext cx="357190" cy="1000132"/>
          </a:xfrm>
          <a:prstGeom prst="rightBrace">
            <a:avLst>
              <a:gd name="adj1" fmla="val 28244"/>
              <a:gd name="adj2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4643446"/>
            <a:ext cx="4143404" cy="121444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 основу структуры потребления продуктов питания берется показатели домохозяйств, отнесенных в 11-39 перцентиль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85723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/>
              <a:t>Определение черты бедности</a:t>
            </a:r>
            <a:endParaRPr lang="ru-RU" sz="2600" b="1" i="1" dirty="0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4" cy="3394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1"/>
                <a:gridCol w="2057401"/>
                <a:gridCol w="2057401"/>
                <a:gridCol w="2057401"/>
              </a:tblGrid>
              <a:tr h="4848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Кол-во,</a:t>
                      </a:r>
                      <a:r>
                        <a:rPr lang="ru-RU" baseline="0" dirty="0" smtClean="0"/>
                        <a:t>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Кал./кг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r>
                        <a:rPr lang="ru-RU" baseline="0" dirty="0" smtClean="0"/>
                        <a:t> кал.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dirty="0" smtClean="0"/>
                        <a:t>Рис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dirty="0" smtClean="0"/>
                        <a:t>Мука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dirty="0" smtClean="0"/>
                        <a:t>Лук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48487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1910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одержимое 2"/>
          <p:cNvSpPr txBox="1">
            <a:spLocks/>
          </p:cNvSpPr>
          <p:nvPr/>
        </p:nvSpPr>
        <p:spPr>
          <a:xfrm>
            <a:off x="1285852" y="1571612"/>
            <a:ext cx="6715172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Стоимость потребления в калориях: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Шаг 1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85723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/>
              <a:t>Определение черты бедности</a:t>
            </a:r>
            <a:endParaRPr lang="ru-RU" sz="26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357290" y="1571612"/>
            <a:ext cx="6643734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Стоимость потребления в калориях: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Шаг 2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28662" y="2320862"/>
            <a:ext cx="7329510" cy="3822782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dirty="0" smtClean="0">
                <a:solidFill>
                  <a:srgbClr val="7030A0"/>
                </a:solidFill>
              </a:rPr>
              <a:t>Общее количество необходимой калории</a:t>
            </a:r>
            <a:br>
              <a:rPr lang="ru-RU" sz="2200" b="1" dirty="0" smtClean="0">
                <a:solidFill>
                  <a:srgbClr val="7030A0"/>
                </a:solidFill>
              </a:rPr>
            </a:br>
            <a:r>
              <a:rPr lang="ru-RU" sz="2200" b="1" dirty="0" smtClean="0">
                <a:solidFill>
                  <a:srgbClr val="7030A0"/>
                </a:solidFill>
              </a:rPr>
              <a:t>(в среднем</a:t>
            </a:r>
            <a:r>
              <a:rPr lang="en-US" sz="2200" b="1" dirty="0" smtClean="0">
                <a:solidFill>
                  <a:srgbClr val="7030A0"/>
                </a:solidFill>
              </a:rPr>
              <a:t> </a:t>
            </a:r>
            <a:r>
              <a:rPr lang="ru-RU" sz="2200" b="1" dirty="0" smtClean="0">
                <a:solidFill>
                  <a:srgbClr val="7030A0"/>
                </a:solidFill>
              </a:rPr>
              <a:t>на человека в сутки) = 2100</a:t>
            </a:r>
            <a:r>
              <a:rPr lang="en-US" sz="2200" b="1" dirty="0" smtClean="0">
                <a:solidFill>
                  <a:srgbClr val="7030A0"/>
                </a:solidFill>
              </a:rPr>
              <a:t> </a:t>
            </a:r>
            <a:r>
              <a:rPr lang="ru-RU" sz="2200" b="1" dirty="0" smtClean="0">
                <a:solidFill>
                  <a:srgbClr val="7030A0"/>
                </a:solidFill>
              </a:rPr>
              <a:t>калорий </a:t>
            </a:r>
            <a:r>
              <a:rPr lang="en-US" sz="2200" dirty="0" smtClean="0">
                <a:solidFill>
                  <a:srgbClr val="7030A0"/>
                </a:solidFill>
              </a:rPr>
              <a:t>(</a:t>
            </a:r>
            <a:r>
              <a:rPr lang="ru-RU" sz="2200" dirty="0" smtClean="0">
                <a:solidFill>
                  <a:srgbClr val="7030A0"/>
                </a:solidFill>
              </a:rPr>
              <a:t>из классификации рациона ФАО ООН с пшеницей в качестве основы</a:t>
            </a:r>
            <a:r>
              <a:rPr lang="uz-Cyrl-UZ" sz="2200" dirty="0" smtClean="0">
                <a:solidFill>
                  <a:srgbClr val="7030A0"/>
                </a:solidFill>
              </a:rPr>
              <a:t>, которое рекомендовано </a:t>
            </a:r>
            <a:r>
              <a:rPr lang="ru-RU" sz="2200" dirty="0" smtClean="0">
                <a:solidFill>
                  <a:srgbClr val="7030A0"/>
                </a:solidFill>
              </a:rPr>
              <a:t>для </a:t>
            </a:r>
            <a:r>
              <a:rPr lang="uz-Cyrl-UZ" sz="2200" dirty="0" smtClean="0">
                <a:solidFill>
                  <a:srgbClr val="7030A0"/>
                </a:solidFill>
              </a:rPr>
              <a:t>применения в </a:t>
            </a:r>
            <a:r>
              <a:rPr lang="ru-RU" sz="2200" dirty="0" smtClean="0">
                <a:solidFill>
                  <a:srgbClr val="7030A0"/>
                </a:solidFill>
              </a:rPr>
              <a:t>условиях Узбекистана</a:t>
            </a:r>
            <a:r>
              <a:rPr lang="en-US" sz="2200" dirty="0" smtClean="0">
                <a:solidFill>
                  <a:srgbClr val="7030A0"/>
                </a:solidFill>
              </a:rPr>
              <a:t>)</a:t>
            </a:r>
            <a:endParaRPr lang="ru-RU" sz="22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500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7030A0"/>
                </a:solidFill>
              </a:rPr>
              <a:t>Общее количество калорий, потребляемых малообеспеченными (в группе 11-39%) = 1910</a:t>
            </a:r>
          </a:p>
          <a:p>
            <a:pPr>
              <a:buNone/>
            </a:pPr>
            <a:endParaRPr lang="ru-RU" sz="500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7030A0"/>
                </a:solidFill>
              </a:rPr>
              <a:t>Необходимо скорректировать потребление чтобы получить 2100 калорий при сохранение структуры потребления</a:t>
            </a:r>
          </a:p>
          <a:p>
            <a:pPr lvl="1"/>
            <a:endParaRPr lang="ru-RU" sz="2200" dirty="0" smtClean="0">
              <a:solidFill>
                <a:srgbClr val="7030A0"/>
              </a:solidFill>
            </a:endParaRPr>
          </a:p>
          <a:p>
            <a:pPr lvl="1">
              <a:buNone/>
            </a:pPr>
            <a:r>
              <a:rPr lang="ru-RU" sz="2200" b="1" dirty="0" smtClean="0">
                <a:solidFill>
                  <a:srgbClr val="7030A0"/>
                </a:solidFill>
              </a:rPr>
              <a:t>1910 </a:t>
            </a:r>
            <a:r>
              <a:rPr lang="ru-RU" sz="2200" b="1" dirty="0" err="1" smtClean="0">
                <a:solidFill>
                  <a:srgbClr val="7030A0"/>
                </a:solidFill>
              </a:rPr>
              <a:t>х</a:t>
            </a:r>
            <a:r>
              <a:rPr lang="ru-RU" sz="2200" b="1" dirty="0" smtClean="0">
                <a:solidFill>
                  <a:srgbClr val="7030A0"/>
                </a:solidFill>
              </a:rPr>
              <a:t> 1,1 = 2100 калорий</a:t>
            </a:r>
            <a:endParaRPr lang="ru-RU" sz="2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85723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/>
              <a:t>Определение черты бедности</a:t>
            </a:r>
            <a:endParaRPr lang="ru-RU" sz="26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357290" y="1428736"/>
            <a:ext cx="6643734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Стоимость потребления в калориях: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Шаг 2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457200" y="1928802"/>
          <a:ext cx="8229600" cy="3156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1571636"/>
                <a:gridCol w="1714512"/>
                <a:gridCol w="1714512"/>
                <a:gridCol w="1614470"/>
              </a:tblGrid>
              <a:tr h="8294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 калорий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Калория с поправкой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 с поправкой,</a:t>
                      </a:r>
                      <a:r>
                        <a:rPr lang="ru-RU" baseline="0" dirty="0" smtClean="0"/>
                        <a:t>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Стоимость</a:t>
                      </a:r>
                      <a:r>
                        <a:rPr lang="ru-RU" baseline="0" dirty="0" smtClean="0"/>
                        <a:t>, </a:t>
                      </a:r>
                      <a:r>
                        <a:rPr lang="ru-RU" baseline="0" dirty="0" err="1" smtClean="0"/>
                        <a:t>сум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dirty="0" smtClean="0"/>
                        <a:t>Рис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348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dirty="0" smtClean="0"/>
                        <a:t>Мука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209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414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dirty="0" smtClean="0"/>
                        <a:t>Лук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37373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1910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2100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3600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5357826"/>
            <a:ext cx="771530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indent="-256032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</a:pPr>
            <a:r>
              <a:rPr lang="ru-RU" sz="1700" b="1" dirty="0" smtClean="0"/>
              <a:t>Черта продовольственной бедности в данном случае, условна = 3600 </a:t>
            </a:r>
            <a:r>
              <a:rPr lang="ru-RU" sz="1700" b="1" dirty="0" err="1" smtClean="0"/>
              <a:t>сум</a:t>
            </a:r>
            <a:endParaRPr lang="ru-RU" sz="17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857232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/>
              <a:t>Определение уровня бедности</a:t>
            </a:r>
            <a:endParaRPr lang="ru-RU" sz="2600" b="1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1643050"/>
            <a:ext cx="8501122" cy="4786346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Общее количество людей, у которых стоимость потребления ниже продовольственной черты бедности, делится на общую численность населения для определения доли бедного населения. Полученный результат умножается на 100 для получения показателя в процентном выражении. </a:t>
            </a:r>
          </a:p>
          <a:p>
            <a:pPr>
              <a:buNone/>
            </a:pPr>
            <a:r>
              <a:rPr lang="ru-RU" sz="1800" i="1" dirty="0" smtClean="0"/>
              <a:t>	Ниже представлена формула расчета данного показателя:</a:t>
            </a:r>
          </a:p>
          <a:p>
            <a:endParaRPr lang="uz-Cyrl-UZ" sz="2000" dirty="0" smtClean="0"/>
          </a:p>
          <a:p>
            <a:endParaRPr lang="uz-Cyrl-UZ" sz="2000" dirty="0" smtClean="0"/>
          </a:p>
          <a:p>
            <a:endParaRPr lang="uz-Cyrl-UZ" sz="2000" dirty="0" smtClean="0"/>
          </a:p>
          <a:p>
            <a:pPr marL="365125" indent="-3175">
              <a:buNone/>
            </a:pPr>
            <a:endParaRPr lang="ru-RU" sz="1400" dirty="0" smtClean="0"/>
          </a:p>
          <a:p>
            <a:pPr marL="365125" indent="-3175">
              <a:buNone/>
            </a:pPr>
            <a:r>
              <a:rPr lang="ru-RU" sz="1600" i="1" dirty="0" smtClean="0"/>
              <a:t>где P</a:t>
            </a:r>
            <a:r>
              <a:rPr lang="en-US" sz="1600" i="1" baseline="-25000" dirty="0" smtClean="0"/>
              <a:t>0</a:t>
            </a:r>
            <a:r>
              <a:rPr lang="ru-RU" sz="1600" i="1" baseline="30000" dirty="0" smtClean="0"/>
              <a:t> </a:t>
            </a:r>
            <a:r>
              <a:rPr lang="ru-RU" sz="1600" i="1" dirty="0" smtClean="0"/>
              <a:t>– коэффициент бедности, I(.) – индикаторная функция, которая принимает значение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1</a:t>
            </a:r>
            <a:r>
              <a:rPr lang="en-US" sz="1600" i="1" dirty="0" smtClean="0"/>
              <a:t>”</a:t>
            </a:r>
            <a:r>
              <a:rPr lang="ru-RU" sz="1600" i="1" dirty="0" smtClean="0"/>
              <a:t> в случае, если выражение в скобках является верным, или </a:t>
            </a:r>
            <a:r>
              <a:rPr lang="en-US" sz="1600" i="1" dirty="0" smtClean="0"/>
              <a:t>“0”</a:t>
            </a:r>
            <a:r>
              <a:rPr lang="ru-RU" sz="1600" i="1" dirty="0" smtClean="0"/>
              <a:t> в случае, если это выражение является неверным. Если значение личного потребления или дохода (</a:t>
            </a:r>
            <a:r>
              <a:rPr lang="ru-RU" sz="1600" i="1" dirty="0" err="1" smtClean="0"/>
              <a:t>y</a:t>
            </a:r>
            <a:r>
              <a:rPr lang="ru-RU" sz="1600" i="1" baseline="-25000" dirty="0" err="1" smtClean="0"/>
              <a:t>i</a:t>
            </a:r>
            <a:r>
              <a:rPr lang="ru-RU" sz="1600" i="1" dirty="0" smtClean="0"/>
              <a:t>) меньше значения черты бедности (</a:t>
            </a:r>
            <a:r>
              <a:rPr lang="ru-RU" sz="1600" i="1" dirty="0" err="1" smtClean="0"/>
              <a:t>z</a:t>
            </a:r>
            <a:r>
              <a:rPr lang="ru-RU" sz="1600" i="1" dirty="0" smtClean="0"/>
              <a:t>), то I(.) равен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1</a:t>
            </a:r>
            <a:r>
              <a:rPr lang="en-US" sz="1600" i="1" dirty="0" smtClean="0"/>
              <a:t>”</a:t>
            </a:r>
            <a:r>
              <a:rPr lang="ru-RU" sz="1600" i="1" dirty="0" smtClean="0"/>
              <a:t> и человек считается бедным. </a:t>
            </a:r>
            <a:r>
              <a:rPr lang="ru-RU" sz="1600" i="1" dirty="0" err="1" smtClean="0"/>
              <a:t>N</a:t>
            </a:r>
            <a:r>
              <a:rPr lang="ru-RU" sz="1600" i="1" baseline="-25000" dirty="0" err="1" smtClean="0"/>
              <a:t>p</a:t>
            </a:r>
            <a:r>
              <a:rPr lang="ru-RU" sz="1600" i="1" baseline="30000" dirty="0" smtClean="0"/>
              <a:t> </a:t>
            </a:r>
            <a:r>
              <a:rPr lang="ru-RU" sz="1600" i="1" dirty="0" smtClean="0"/>
              <a:t>– общее количество бедных людей, а N показывает общую численность населения. </a:t>
            </a:r>
            <a:endParaRPr lang="ru-RU" sz="1600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643314"/>
            <a:ext cx="315517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928670"/>
            <a:ext cx="8229600" cy="64294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600" b="1" i="1" dirty="0" smtClean="0">
                <a:ea typeface="+mj-ea"/>
                <a:cs typeface="+mj-cs"/>
              </a:rPr>
              <a:t>Уровень малообеспеченности (бедности)</a:t>
            </a:r>
            <a:endParaRPr lang="ru-RU" sz="2600" b="1" i="1" dirty="0">
              <a:ea typeface="+mj-ea"/>
              <a:cs typeface="+mj-cs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4F81B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1023</Words>
  <Application>Microsoft Office PowerPoint</Application>
  <PresentationFormat>On-screen Show (4:3)</PresentationFormat>
  <Paragraphs>321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Городская</vt:lpstr>
      <vt:lpstr>Государственный комитет Республики Узбекистан по статистике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Система государственной поддержки малообеспеченных семей и семей с детьми</vt:lpstr>
      <vt:lpstr>Система государственной поддержки малообеспеченных семей и семей с детьми</vt:lpstr>
      <vt:lpstr>Система государственной поддержки малообеспеченных семей и семей с детьми</vt:lpstr>
      <vt:lpstr>Пособие семьям с детьми и материальная помощь малообеспеченным</vt:lpstr>
      <vt:lpstr>Показатели бедности (малообеспеченности)</vt:lpstr>
      <vt:lpstr>PowerPoint Presentation</vt:lpstr>
      <vt:lpstr>Структура доходов домохозяйств, процент </vt:lpstr>
      <vt:lpstr>Инструментарий обследования</vt:lpstr>
      <vt:lpstr>Инструментарий обследования</vt:lpstr>
      <vt:lpstr>Выборка</vt:lpstr>
      <vt:lpstr>PowerPoint Presentation</vt:lpstr>
      <vt:lpstr> Периодичность формирования данных             и основные пользователи</vt:lpstr>
      <vt:lpstr>PowerPoint Presentation</vt:lpstr>
    </vt:vector>
  </TitlesOfParts>
  <Company>gks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H.Hudoykulova</dc:creator>
  <cp:lastModifiedBy>Vania Etropolska</cp:lastModifiedBy>
  <cp:revision>611</cp:revision>
  <dcterms:created xsi:type="dcterms:W3CDTF">2013-07-24T12:20:33Z</dcterms:created>
  <dcterms:modified xsi:type="dcterms:W3CDTF">2015-05-13T09:29:34Z</dcterms:modified>
</cp:coreProperties>
</file>