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1" r:id="rId4"/>
    <p:sldId id="274" r:id="rId5"/>
    <p:sldId id="264" r:id="rId6"/>
    <p:sldId id="265" r:id="rId7"/>
    <p:sldId id="269" r:id="rId8"/>
    <p:sldId id="267" r:id="rId9"/>
    <p:sldId id="272" r:id="rId10"/>
    <p:sldId id="277" r:id="rId11"/>
    <p:sldId id="276" r:id="rId12"/>
    <p:sldId id="275" r:id="rId13"/>
    <p:sldId id="278" r:id="rId14"/>
    <p:sldId id="273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10" y="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5AA3-0B47-4752-A639-89EACB9CCD70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4853-4986-44CD-9D03-434481758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5AA3-0B47-4752-A639-89EACB9CCD70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4853-4986-44CD-9D03-434481758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5AA3-0B47-4752-A639-89EACB9CCD70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4853-4986-44CD-9D03-434481758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5AA3-0B47-4752-A639-89EACB9CCD70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4853-4986-44CD-9D03-434481758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5AA3-0B47-4752-A639-89EACB9CCD70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4853-4986-44CD-9D03-434481758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5AA3-0B47-4752-A639-89EACB9CCD70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4853-4986-44CD-9D03-434481758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5AA3-0B47-4752-A639-89EACB9CCD70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4853-4986-44CD-9D03-434481758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5AA3-0B47-4752-A639-89EACB9CCD70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4853-4986-44CD-9D03-434481758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5AA3-0B47-4752-A639-89EACB9CCD70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4853-4986-44CD-9D03-434481758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5AA3-0B47-4752-A639-89EACB9CCD70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74853-4986-44CD-9D03-4344817587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5AA3-0B47-4752-A639-89EACB9CCD70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FE74853-4986-44CD-9D03-4344817587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CD5AA3-0B47-4752-A639-89EACB9CCD70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E74853-4986-44CD-9D03-4344817587B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876864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Measuring multidimensional poverty in Latin America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33800"/>
            <a:ext cx="7854696" cy="1752600"/>
          </a:xfrm>
        </p:spPr>
        <p:txBody>
          <a:bodyPr/>
          <a:lstStyle/>
          <a:p>
            <a:r>
              <a:rPr lang="en-US" dirty="0" smtClean="0"/>
              <a:t>Xavier </a:t>
            </a:r>
            <a:r>
              <a:rPr lang="en-US" dirty="0" err="1" smtClean="0"/>
              <a:t>Mancero</a:t>
            </a:r>
            <a:endParaRPr lang="en-US" dirty="0" smtClean="0"/>
          </a:p>
          <a:p>
            <a:r>
              <a:rPr lang="en-US" dirty="0" smtClean="0"/>
              <a:t>Statistics Division, ECLAC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01025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Seminar on poverty measurement</a:t>
            </a:r>
          </a:p>
          <a:p>
            <a:pPr algn="ctr"/>
            <a:r>
              <a:rPr lang="en-US" sz="1600" b="1" dirty="0"/>
              <a:t>Geneva, 5-6 May 2015</a:t>
            </a:r>
            <a:endParaRPr lang="en-US" sz="1600" b="1" dirty="0" smtClean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088632"/>
            <a:ext cx="1318033" cy="1616968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198"/>
            <a:ext cx="8248132" cy="4876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066800" y="1230868"/>
            <a:ext cx="7010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latin typeface="+mj-lt"/>
              </a:rPr>
              <a:t>Contribution of each dimension to overall poverty, around 2012</a:t>
            </a:r>
            <a:endParaRPr lang="en-US" sz="16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474023"/>
            <a:ext cx="754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Source: Santos et al (2014), “A Multidimensional Poverty Index for Latin America”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err="1" smtClean="0"/>
              <a:t>robustness</a:t>
            </a:r>
            <a:endParaRPr lang="es-CL" dirty="0"/>
          </a:p>
        </p:txBody>
      </p:sp>
      <p:pic>
        <p:nvPicPr>
          <p:cNvPr id="4" name="Imagen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533399"/>
            <a:ext cx="8077198" cy="579120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57200" y="6474023"/>
            <a:ext cx="754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Source: Santos et al (2014), “A Multidimensional Poverty Index for Latin America”</a:t>
            </a:r>
            <a:endParaRPr lang="en-US" sz="1400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39264" y="499646"/>
            <a:ext cx="28519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latin typeface="+mj-lt"/>
              </a:rPr>
              <a:t>Estimates for Different k Values</a:t>
            </a:r>
            <a:endParaRPr lang="en-US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2667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Otro grafico</a:t>
            </a:r>
            <a:endParaRPr lang="es-CL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8980" y="1066801"/>
            <a:ext cx="983258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457200" y="6290846"/>
            <a:ext cx="754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Source: Santos et al (2014), “A Multidimensional Poverty Index for Latin America”</a:t>
            </a:r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56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913" y="1219201"/>
            <a:ext cx="8948176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066800" y="1230868"/>
            <a:ext cx="7010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latin typeface="+mj-lt"/>
              </a:rPr>
              <a:t>Exclusion discrepancy and multidimensional poverty rate</a:t>
            </a:r>
            <a:endParaRPr lang="en-US" sz="16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400800"/>
            <a:ext cx="754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Source: Santos et al (2014), “A Multidimensional Poverty Index for Latin America”</a:t>
            </a:r>
            <a:endParaRPr lang="en-US" sz="14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5791200"/>
            <a:ext cx="830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“ Exclusion discrepancy”: percentage of total population that is </a:t>
            </a:r>
            <a:r>
              <a:rPr lang="en-US" sz="1600" dirty="0" err="1" smtClean="0"/>
              <a:t>multidimensionally</a:t>
            </a:r>
            <a:r>
              <a:rPr lang="en-US" sz="1600" dirty="0" smtClean="0"/>
              <a:t> poor but not income poor</a:t>
            </a:r>
            <a:endParaRPr lang="en-US" sz="1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Some results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Deprivations suffered by the poor vary from country to country in respect of intensity and the forms they take. </a:t>
            </a:r>
          </a:p>
          <a:p>
            <a:r>
              <a:rPr lang="en-US" dirty="0" smtClean="0"/>
              <a:t>Income insufficiency is important, but it is not the only hardship that the poor suffer. </a:t>
            </a:r>
          </a:p>
          <a:p>
            <a:pPr lvl="1"/>
            <a:r>
              <a:rPr lang="en-US" dirty="0" smtClean="0"/>
              <a:t>Income deprivation has the highest contribution, and it is higher in countries with low poverty rates.</a:t>
            </a:r>
          </a:p>
          <a:p>
            <a:pPr lvl="1"/>
            <a:r>
              <a:rPr lang="en-US" dirty="0" smtClean="0"/>
              <a:t>Contribution of precarious housing, lack of energy and of durable goods is higher in high-poverty countries.</a:t>
            </a:r>
          </a:p>
          <a:p>
            <a:r>
              <a:rPr lang="en-US" dirty="0" smtClean="0"/>
              <a:t>Multidimensional poverty yields similar headcount ratios to income poverty in most countries, but both methods do not necessarily identify the same population as poor.</a:t>
            </a:r>
          </a:p>
          <a:p>
            <a:r>
              <a:rPr lang="en-US" dirty="0" smtClean="0"/>
              <a:t>Poverty reduction requires coordinated policies across multiple sectors.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Multidimensional poverty and data</a:t>
            </a:r>
            <a:endParaRPr lang="en-US" sz="4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Adopting a multidimensional index provides useful information for analysis of living conditions and to guide policy .</a:t>
            </a:r>
          </a:p>
          <a:p>
            <a:r>
              <a:rPr lang="en-US" dirty="0" smtClean="0"/>
              <a:t>Current information is insufficient and lacks comparability. </a:t>
            </a:r>
          </a:p>
          <a:p>
            <a:pPr lvl="1"/>
            <a:r>
              <a:rPr lang="en-US" dirty="0" smtClean="0"/>
              <a:t>Education: Indicators of access but not quality or competency in adults. </a:t>
            </a:r>
          </a:p>
          <a:p>
            <a:pPr lvl="1"/>
            <a:r>
              <a:rPr lang="en-US" dirty="0" smtClean="0"/>
              <a:t>Housing: variables and categories not clearly linked to deprivations. </a:t>
            </a:r>
          </a:p>
          <a:p>
            <a:pPr lvl="1"/>
            <a:r>
              <a:rPr lang="en-US" dirty="0" smtClean="0"/>
              <a:t>Health: not measured in most regular surveys of the region. </a:t>
            </a:r>
          </a:p>
          <a:p>
            <a:r>
              <a:rPr lang="en-US" dirty="0" smtClean="0"/>
              <a:t>Current context (SDGs and data revolution) offers an opportunity to improve household surveys.</a:t>
            </a:r>
          </a:p>
          <a:p>
            <a:pPr lvl="1"/>
            <a:r>
              <a:rPr lang="en-US" dirty="0" smtClean="0"/>
              <a:t>Moving towards the harmonization of certain basic dimensions. </a:t>
            </a:r>
          </a:p>
          <a:p>
            <a:pPr lvl="1"/>
            <a:r>
              <a:rPr lang="en-US" dirty="0" smtClean="0"/>
              <a:t>More comprehensive (within the constraints of sample size and representativeness). </a:t>
            </a:r>
          </a:p>
          <a:p>
            <a:pPr lvl="1"/>
            <a:r>
              <a:rPr lang="en-US" dirty="0" smtClean="0"/>
              <a:t>Taking advantage of existing survey programs, in the context of stronger and better coordinated National Statistical Systems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Background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Income provides an incomplete assessment of living standards. </a:t>
            </a:r>
          </a:p>
          <a:p>
            <a:pPr lvl="1"/>
            <a:r>
              <a:rPr lang="en-US" dirty="0" smtClean="0"/>
              <a:t>Possible bias characterizing poverty </a:t>
            </a:r>
          </a:p>
          <a:p>
            <a:pPr lvl="1"/>
            <a:r>
              <a:rPr lang="en-US" dirty="0" smtClean="0"/>
              <a:t>Income poverty measure does not account for the impact of public policies in various areas of welfare </a:t>
            </a:r>
          </a:p>
          <a:p>
            <a:r>
              <a:rPr lang="en-US" dirty="0" smtClean="0"/>
              <a:t>Multidimensional poverty is increasingly being monitored at the country level (Mexico, Colombia, Chile).</a:t>
            </a:r>
          </a:p>
          <a:p>
            <a:r>
              <a:rPr lang="en-US" dirty="0" smtClean="0"/>
              <a:t>Social Panorama of Latin America 2014 presented a multidimensional poverty index, that:</a:t>
            </a:r>
          </a:p>
          <a:p>
            <a:pPr lvl="1"/>
            <a:r>
              <a:rPr lang="en-US" dirty="0" smtClean="0"/>
              <a:t>Builds upon “Unmet Basic Needs” method</a:t>
            </a:r>
          </a:p>
          <a:p>
            <a:pPr lvl="1"/>
            <a:r>
              <a:rPr lang="en-US" dirty="0" smtClean="0"/>
              <a:t>Includes deprivations in terms of employment, social protection and schooling gap, thus widening the set of dimensions commonly used; </a:t>
            </a:r>
          </a:p>
          <a:p>
            <a:pPr lvl="1"/>
            <a:r>
              <a:rPr lang="en-US" dirty="0" smtClean="0"/>
              <a:t>Integrates monetary and non-monetary dimensions, so as to minimize errors of inclusion and exclusion in identifying the poor; </a:t>
            </a:r>
          </a:p>
          <a:p>
            <a:pPr lvl="1"/>
            <a:r>
              <a:rPr lang="en-US" dirty="0" smtClean="0"/>
              <a:t>Includes new deprivation cut-offs that better reflect the current regional reality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96112"/>
          </a:xfrm>
        </p:spPr>
        <p:txBody>
          <a:bodyPr>
            <a:noAutofit/>
          </a:bodyPr>
          <a:lstStyle/>
          <a:p>
            <a:r>
              <a:rPr lang="en-US" sz="3600" dirty="0" smtClean="0"/>
              <a:t>Regional multidimensional poverty index</a:t>
            </a:r>
            <a:endParaRPr lang="en-US" sz="3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744853"/>
              </p:ext>
            </p:extLst>
          </p:nvPr>
        </p:nvGraphicFramePr>
        <p:xfrm>
          <a:off x="609600" y="1600199"/>
          <a:ext cx="8305801" cy="502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7871"/>
                <a:gridCol w="5464929"/>
                <a:gridCol w="1143001"/>
              </a:tblGrid>
              <a:tr h="408215">
                <a:tc>
                  <a:txBody>
                    <a:bodyPr/>
                    <a:lstStyle/>
                    <a:p>
                      <a:r>
                        <a:rPr lang="en-US" dirty="0" smtClean="0"/>
                        <a:t>Dimension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 of deprivation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r>
                        <a:rPr lang="en-US" dirty="0" smtClean="0"/>
                        <a:t>Dwelling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Inadequate housing materials</a:t>
                      </a:r>
                    </a:p>
                    <a:p>
                      <a:r>
                        <a:rPr lang="en-US" dirty="0" smtClean="0"/>
                        <a:t>Overcrowding</a:t>
                      </a:r>
                    </a:p>
                    <a:p>
                      <a:r>
                        <a:rPr lang="en-US" dirty="0" smtClean="0"/>
                        <a:t>Insecure</a:t>
                      </a:r>
                      <a:r>
                        <a:rPr lang="en-US" baseline="0" dirty="0" smtClean="0"/>
                        <a:t> housing tenure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22,2%</a:t>
                      </a:r>
                      <a:endParaRPr lang="en-US" dirty="0"/>
                    </a:p>
                  </a:txBody>
                  <a:tcPr/>
                </a:tc>
              </a:tr>
              <a:tr h="996044">
                <a:tc>
                  <a:txBody>
                    <a:bodyPr/>
                    <a:lstStyle/>
                    <a:p>
                      <a:r>
                        <a:rPr lang="en-US" dirty="0" smtClean="0"/>
                        <a:t>Basic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Lack</a:t>
                      </a:r>
                      <a:r>
                        <a:rPr lang="en-US" baseline="0" dirty="0" smtClean="0"/>
                        <a:t> of access to i</a:t>
                      </a:r>
                      <a:r>
                        <a:rPr lang="en-US" dirty="0" smtClean="0"/>
                        <a:t>mproved water source</a:t>
                      </a:r>
                    </a:p>
                    <a:p>
                      <a:r>
                        <a:rPr lang="en-US" dirty="0" smtClean="0"/>
                        <a:t>Lack of improved sanitation</a:t>
                      </a:r>
                    </a:p>
                    <a:p>
                      <a:r>
                        <a:rPr lang="en-US" dirty="0" smtClean="0"/>
                        <a:t>Source of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22,2%</a:t>
                      </a:r>
                      <a:endParaRPr lang="en-US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r>
                        <a:rPr lang="en-US" dirty="0" smtClean="0"/>
                        <a:t>Education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Non-attendance</a:t>
                      </a:r>
                    </a:p>
                    <a:p>
                      <a:r>
                        <a:rPr lang="en-US" dirty="0" smtClean="0"/>
                        <a:t>Schooling gap</a:t>
                      </a:r>
                    </a:p>
                    <a:p>
                      <a:r>
                        <a:rPr lang="en-US" dirty="0" smtClean="0"/>
                        <a:t>Low attainment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22,2%</a:t>
                      </a:r>
                      <a:endParaRPr 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dirty="0" smtClean="0"/>
                        <a:t>Living</a:t>
                      </a:r>
                      <a:r>
                        <a:rPr lang="en-US" baseline="0" dirty="0" smtClean="0"/>
                        <a:t> standard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Insufficient income</a:t>
                      </a:r>
                    </a:p>
                    <a:p>
                      <a:r>
                        <a:rPr lang="en-US" dirty="0" smtClean="0"/>
                        <a:t>Lack of durable goods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22,2%</a:t>
                      </a:r>
                      <a:endParaRPr lang="en-US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r>
                        <a:rPr lang="en-US" dirty="0" smtClean="0"/>
                        <a:t>Employment and social protection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Unemployment</a:t>
                      </a:r>
                    </a:p>
                    <a:p>
                      <a:r>
                        <a:rPr lang="en-US" dirty="0" smtClean="0"/>
                        <a:t>Lack of social protection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11,1%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Regional multidimensional poverty index</a:t>
            </a:r>
            <a:endParaRPr lang="en-US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mtClean="0"/>
              <a:t>Weights</a:t>
            </a:r>
          </a:p>
          <a:p>
            <a:pPr lvl="1"/>
            <a:r>
              <a:rPr lang="en-US" smtClean="0"/>
              <a:t>Equal weights (7.4%), excluding social security (3.7%) and income (14.8%). </a:t>
            </a:r>
          </a:p>
          <a:p>
            <a:pPr lvl="1"/>
            <a:r>
              <a:rPr lang="en-US" smtClean="0"/>
              <a:t>Deprivation of social protection 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n-US" smtClean="0"/>
              <a:t> less associated with the traditional concept of poverty. </a:t>
            </a:r>
          </a:p>
          <a:p>
            <a:pPr lvl="1"/>
            <a:r>
              <a:rPr lang="en-US" smtClean="0"/>
              <a:t>Income 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n-US" smtClean="0"/>
              <a:t> income is itself a synthetic indicator of welfare. </a:t>
            </a:r>
          </a:p>
          <a:p>
            <a:r>
              <a:rPr lang="en-US" smtClean="0"/>
              <a:t>Multidimensional threshold k = 25%. </a:t>
            </a:r>
          </a:p>
          <a:p>
            <a:pPr lvl="1"/>
            <a:r>
              <a:rPr lang="en-US" smtClean="0"/>
              <a:t>Poor = deprivation in a complete dimension plus an indicator from other dimension; or deprivation in income and at least two additional deprivations. </a:t>
            </a:r>
          </a:p>
          <a:p>
            <a:pPr lvl="1"/>
            <a:r>
              <a:rPr lang="en-US" smtClean="0"/>
              <a:t>No person who is deprived in only one dimension is identified as multidimensionally poor.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3526" y="241728"/>
          <a:ext cx="8352929" cy="5930472"/>
        </p:xfrm>
        <a:graphic>
          <a:graphicData uri="http://schemas.openxmlformats.org/drawingml/2006/table">
            <a:tbl>
              <a:tblPr/>
              <a:tblGrid>
                <a:gridCol w="2074758"/>
                <a:gridCol w="5799328"/>
                <a:gridCol w="478843"/>
              </a:tblGrid>
              <a:tr h="206092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endParaRPr lang="es-ES" sz="1400" b="1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DEPRIVATION INDICATORS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W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92">
                <a:tc gridSpan="2"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DWELLING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s-CL" sz="1400" b="1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22,2%</a:t>
                      </a:r>
                      <a:endParaRPr lang="en-US" sz="140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184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E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Housing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materials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Households with dirt floor or precarious roof or wall materials (waste, cardboard, tin, cane, palm, straw, other materials).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s-CL" sz="1400" dirty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7,4%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92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E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Crowding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E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Three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or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 more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people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 per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room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s-CL" sz="1400" dirty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7,4%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184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E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Insecure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housing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tenure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Households: (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i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) living as squatters; or (ii) living in ceded or borrowed housing.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s-CL" sz="140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7,4%</a:t>
                      </a:r>
                      <a:endParaRPr lang="en-US" sz="140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92">
                <a:tc gridSpan="2"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BASIC SERVICES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s-CL" sz="1400" b="1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22,2%</a:t>
                      </a:r>
                      <a:endParaRPr lang="en-US" sz="140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224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Water</a:t>
                      </a:r>
                      <a:r>
                        <a:rPr lang="es-ES" sz="1400" b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s-ES" sz="1400" b="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source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-Main network off the premises (only in urban areas)</a:t>
                      </a:r>
                    </a:p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-Unprotected wells or lacking a motor pump</a:t>
                      </a:r>
                    </a:p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-Mobile sources (village tank, tank cart, tanker truck, etc.)</a:t>
                      </a:r>
                    </a:p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- Bottled water</a:t>
                      </a:r>
                    </a:p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b="0" u="none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- River, stream, rainwater, other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s-CL" sz="1400" dirty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7,4%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E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Sanitation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-Waste not connected to a sewer system or septic tank (urban areas) </a:t>
                      </a:r>
                    </a:p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-Shared toilet</a:t>
                      </a:r>
                    </a:p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-No sanitation</a:t>
                      </a:r>
                    </a:p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-Waste going untreated to ground surface, river or sea.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s-CL" sz="1400" dirty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7,4%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184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E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Energy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Households without electricity or using firewood, coal or waste for cooking.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s-CL" sz="1400" dirty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7,4%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184">
                <a:tc gridSpan="2"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EDUCATION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s-CL" sz="1400" b="1" dirty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22,2%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184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Non-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attendance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Household has at least one child of school age (6 to 17 years old) who does not attend school.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s-CL" sz="1400" dirty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7,4%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184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E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Education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lag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Household has at least one child or adolescent aged 6 to 17 who is more than two years behind schooling grade for age.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s-CL" sz="1400" dirty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7,4%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184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Non-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attainment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Household has nobody aged 20 or above with a minimum level of schooling.</a:t>
                      </a:r>
                    </a:p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- Persons aged 20 to 59: have not completed lower secondary education.</a:t>
                      </a:r>
                    </a:p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- Persons aged 60 and above: have not completed primary education.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s-CL" sz="1400" dirty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7,4%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95536" y="188640"/>
          <a:ext cx="8352929" cy="3413760"/>
        </p:xfrm>
        <a:graphic>
          <a:graphicData uri="http://schemas.openxmlformats.org/drawingml/2006/table">
            <a:tbl>
              <a:tblPr/>
              <a:tblGrid>
                <a:gridCol w="2074758"/>
                <a:gridCol w="5799328"/>
                <a:gridCol w="478843"/>
              </a:tblGrid>
              <a:tr h="120973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endParaRPr lang="es-ES" sz="1400" b="1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DEPRIVATION INDICATORS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W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973">
                <a:tc gridSpan="2"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LIVING STANDARD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s-CL" sz="1400" b="1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22,2%</a:t>
                      </a:r>
                      <a:endParaRPr lang="en-US" sz="140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47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E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Insufficient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s-E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resources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Households with insufficient per capita income to meet food and non-food needs.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s-CL" sz="1400" dirty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14,8%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947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CL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Lack</a:t>
                      </a:r>
                      <a:r>
                        <a:rPr lang="es-CL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 of durable</a:t>
                      </a:r>
                      <a:r>
                        <a:rPr lang="es-CL" sz="14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s-CL" sz="1400" baseline="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goods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Households that have none of the following goods: (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i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) vehicle; (ii) refrigerator; (iii) washing machine.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s-CL" sz="1400" dirty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7,4%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973">
                <a:tc gridSpan="2"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EMPLOYMENT AND SOCIAL PROTECTION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s-CL" sz="1400" b="1" dirty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11,1%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894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ES" sz="14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Unemployment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Household has at least one person aged 15 to 65 in one of the following situations:</a:t>
                      </a:r>
                    </a:p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- Unemployed</a:t>
                      </a:r>
                    </a:p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- Employed without pay</a:t>
                      </a:r>
                    </a:p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- Discouraged worker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s-CL" sz="1400" dirty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7,4%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867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Social</a:t>
                      </a:r>
                      <a:r>
                        <a:rPr lang="es-ES" sz="14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s-ES" sz="1400" baseline="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protection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Household has at least one person in one of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 the following situations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: </a:t>
                      </a:r>
                    </a:p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- Without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some sort of contributory health insurance</a:t>
                      </a:r>
                    </a:p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- Not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affiliated to a contributory social security system </a:t>
                      </a:r>
                    </a:p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- No income from pensions or retirement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s-CL" sz="1400" dirty="0">
                          <a:solidFill>
                            <a:schemeClr val="tx1"/>
                          </a:solidFill>
                          <a:latin typeface="Calibri" pitchFamily="34" charset="0"/>
                          <a:ea typeface="Calibri"/>
                          <a:cs typeface="Arial" pitchFamily="34" charset="0"/>
                        </a:rPr>
                        <a:t>3,7%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908" y="1066801"/>
            <a:ext cx="9181818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57200" y="6290846"/>
            <a:ext cx="754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Source: ECLAC (2014), Social Panorama of Latin America 2014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196" y="1219201"/>
            <a:ext cx="870560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57200" y="6290846"/>
            <a:ext cx="754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Source: ECLAC (2014), Social Panorama of Latin America 2014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535" y="838202"/>
            <a:ext cx="8438930" cy="5181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57200" y="6290846"/>
            <a:ext cx="754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Source: ECLAC (2014), Social Panorama of Latin America 2014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489</TotalTime>
  <Words>1084</Words>
  <Application>Microsoft Office PowerPoint</Application>
  <PresentationFormat>On-screen Show (4:3)</PresentationFormat>
  <Paragraphs>149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Measuring multidimensional poverty in Latin America </vt:lpstr>
      <vt:lpstr>Background</vt:lpstr>
      <vt:lpstr>Regional multidimensional poverty index</vt:lpstr>
      <vt:lpstr>Regional multidimensional poverty index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es</vt:lpstr>
      <vt:lpstr>PowerPoint Presentation</vt:lpstr>
      <vt:lpstr>PowerPoint Presentation</vt:lpstr>
      <vt:lpstr>Some results</vt:lpstr>
      <vt:lpstr>Multidimensional poverty and data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User7</dc:creator>
  <cp:lastModifiedBy>Vania Etropolska</cp:lastModifiedBy>
  <cp:revision>84</cp:revision>
  <dcterms:created xsi:type="dcterms:W3CDTF">2014-11-04T11:32:15Z</dcterms:created>
  <dcterms:modified xsi:type="dcterms:W3CDTF">2015-05-05T07:09:52Z</dcterms:modified>
</cp:coreProperties>
</file>