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725" r:id="rId2"/>
    <p:sldId id="656" r:id="rId3"/>
    <p:sldId id="748" r:id="rId4"/>
    <p:sldId id="765" r:id="rId5"/>
    <p:sldId id="766" r:id="rId6"/>
    <p:sldId id="762" r:id="rId7"/>
    <p:sldId id="764" r:id="rId8"/>
    <p:sldId id="742" r:id="rId9"/>
    <p:sldId id="752" r:id="rId10"/>
    <p:sldId id="768" r:id="rId11"/>
    <p:sldId id="758" r:id="rId12"/>
    <p:sldId id="723" r:id="rId13"/>
    <p:sldId id="769" r:id="rId14"/>
    <p:sldId id="770" r:id="rId15"/>
    <p:sldId id="727" r:id="rId16"/>
    <p:sldId id="771" r:id="rId17"/>
    <p:sldId id="735" r:id="rId18"/>
    <p:sldId id="653" r:id="rId19"/>
  </p:sldIdLst>
  <p:sldSz cx="9144000" cy="6858000" type="screen4x3"/>
  <p:notesSz cx="6797675" cy="9874250"/>
  <p:defaultTextStyle>
    <a:defPPr>
      <a:defRPr lang="tr-T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64"/>
    <a:srgbClr val="00698E"/>
    <a:srgbClr val="00B9FA"/>
    <a:srgbClr val="007CA8"/>
    <a:srgbClr val="008EC0"/>
    <a:srgbClr val="F79646"/>
    <a:srgbClr val="0B66B9"/>
    <a:srgbClr val="BC5908"/>
    <a:srgbClr val="FFFFFF"/>
    <a:srgbClr val="DF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Orta Stil 4 - Vurgu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81132" autoAdjust="0"/>
  </p:normalViewPr>
  <p:slideViewPr>
    <p:cSldViewPr>
      <p:cViewPr>
        <p:scale>
          <a:sx n="77" d="100"/>
          <a:sy n="77" d="100"/>
        </p:scale>
        <p:origin x="-1555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98"/>
    </p:cViewPr>
  </p:sorterViewPr>
  <p:notesViewPr>
    <p:cSldViewPr>
      <p:cViewPr>
        <p:scale>
          <a:sx n="70" d="100"/>
          <a:sy n="70" d="100"/>
        </p:scale>
        <p:origin x="-3174" y="66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4813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7" y="1"/>
            <a:ext cx="2944813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CA60F1-7D4C-4161-8FDB-1253E63A3146}" type="datetimeFigureOut">
              <a:rPr lang="tr-TR"/>
              <a:pPr>
                <a:defRPr/>
              </a:pPr>
              <a:t>27.04.2015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8485"/>
            <a:ext cx="2944813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7" y="9378485"/>
            <a:ext cx="2944813" cy="4941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BE423BAB-5B7D-4099-92DB-952E112E3605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7308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4813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7" y="1"/>
            <a:ext cx="2944813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30529F-6925-419A-A0D4-1B318DAA647D}" type="datetimeFigureOut">
              <a:rPr lang="tr-TR"/>
              <a:pPr>
                <a:defRPr/>
              </a:pPr>
              <a:t>27.04.2015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0823"/>
            <a:ext cx="5438775" cy="4442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r-T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485"/>
            <a:ext cx="2944813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7" y="9378485"/>
            <a:ext cx="2944813" cy="4941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ACC10137-F655-4D41-A0F1-F46A5CE5CCF3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35066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0E88F35-6D6C-4753-9D35-6BFF1A80C1DE}" type="slidenum">
              <a:rPr lang="tr-TR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73695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A4E136-C867-47F7-80BB-623A854C2AB7}" type="slidenum">
              <a:rPr lang="tr-TR"/>
              <a:pPr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1653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D2A9AF-0E3C-4F4D-A6F8-98F77AD5E956}" type="slidenum">
              <a:rPr lang="tr-TR"/>
              <a:pPr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38766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0AB042-B510-4384-A831-F66D7220BF7F}" type="slidenum">
              <a:rPr lang="tr-TR"/>
              <a:pPr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22446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0AB042-B510-4384-A831-F66D7220BF7F}" type="slidenum">
              <a:rPr lang="tr-TR"/>
              <a:pPr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3383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0AB042-B510-4384-A831-F66D7220BF7F}" type="slidenum">
              <a:rPr lang="tr-TR"/>
              <a:pPr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825386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5F0F0E-2681-4786-958C-22E82F2956E5}" type="slidenum">
              <a:rPr lang="tr-TR"/>
              <a:pPr/>
              <a:t>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24882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5CE2CE-5D5E-4C18-960E-5933266F036E}" type="slidenum">
              <a:rPr lang="tr-TR"/>
              <a:pPr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85337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AE0DC9C-8566-4085-960A-F3596B9546FE}" type="slidenum">
              <a:rPr lang="tr-TR"/>
              <a:pPr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3191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9A0CD8-A19E-4856-97CC-C74C3E336BB8}" type="slidenum">
              <a:rPr lang="tr-TR"/>
              <a:pPr/>
              <a:t>18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81356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38061A9-3813-4DEF-BEB2-2E3D3DA3FB74}" type="slidenum">
              <a:rPr lang="tr-TR"/>
              <a:pPr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1298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A4E136-C867-47F7-80BB-623A854C2AB7}" type="slidenum">
              <a:rPr lang="tr-TR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00220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A4E136-C867-47F7-80BB-623A854C2AB7}" type="slidenum">
              <a:rPr lang="tr-TR"/>
              <a:pPr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2918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920368B-9FD7-4F24-AB83-DA46BE83B412}" type="slidenum">
              <a:rPr lang="tr-TR"/>
              <a:pPr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60257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A4E136-C867-47F7-80BB-623A854C2AB7}" type="slidenum">
              <a:rPr lang="tr-TR"/>
              <a:pPr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2500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7A4E136-C867-47F7-80BB-623A854C2AB7}" type="slidenum">
              <a:rPr lang="tr-TR"/>
              <a:pPr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92872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DD3E0E-47D3-4CAF-93A4-78EA909A84CD}" type="slidenum">
              <a:rPr lang="tr-TR"/>
              <a:pPr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6945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46ABE06-17D9-4CD8-9685-D561B4D06EB3}" type="slidenum">
              <a:rPr lang="tr-TR"/>
              <a:pPr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5623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1"/>
          <p:cNvSpPr>
            <a:spLocks noChangeShapeType="1"/>
          </p:cNvSpPr>
          <p:nvPr userDrawn="1"/>
        </p:nvSpPr>
        <p:spPr bwMode="auto">
          <a:xfrm>
            <a:off x="0" y="6286500"/>
            <a:ext cx="9144000" cy="0"/>
          </a:xfrm>
          <a:prstGeom prst="line">
            <a:avLst/>
          </a:prstGeom>
          <a:noFill/>
          <a:ln w="19050">
            <a:solidFill>
              <a:srgbClr val="AB2328"/>
            </a:solidFill>
            <a:round/>
            <a:headEnd/>
            <a:tailEnd/>
          </a:ln>
          <a:effectLst>
            <a:outerShdw blurRad="127000" dist="152400" dir="5400000" sx="65000" sy="65000" algn="ctr" rotWithShape="0">
              <a:schemeClr val="bg1"/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0" y="785813"/>
            <a:ext cx="9144000" cy="0"/>
          </a:xfrm>
          <a:prstGeom prst="line">
            <a:avLst/>
          </a:prstGeom>
          <a:noFill/>
          <a:ln w="19050">
            <a:solidFill>
              <a:srgbClr val="AB2328"/>
            </a:solidFill>
            <a:round/>
            <a:headEnd/>
            <a:tailEnd/>
          </a:ln>
          <a:effectLst>
            <a:outerShdw blurRad="127000" dist="152400" dir="5400000" sx="65000" sy="65000" algn="ctr" rotWithShape="0">
              <a:schemeClr val="bg1"/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pic>
        <p:nvPicPr>
          <p:cNvPr id="6" name="Picture 12" descr="logoLAR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688" y="214313"/>
            <a:ext cx="927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C00000"/>
                </a:solidFill>
                <a:latin typeface="Calibri" pitchFamily="34" charset="0"/>
              </a:defRPr>
            </a:lvl1pPr>
          </a:lstStyle>
          <a:p>
            <a:r>
              <a:rPr lang="tr-TR"/>
              <a:t>                                </a:t>
            </a:r>
            <a:fld id="{34291E60-E19E-4F84-A1AE-DBD9DF129A64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tr-T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6"/>
          <p:cNvSpPr txBox="1">
            <a:spLocks noChangeArrowheads="1"/>
          </p:cNvSpPr>
          <p:nvPr/>
        </p:nvSpPr>
        <p:spPr bwMode="auto">
          <a:xfrm>
            <a:off x="571472" y="4640275"/>
            <a:ext cx="828680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tr-TR" b="1">
                <a:solidFill>
                  <a:srgbClr val="008EC0"/>
                </a:solidFill>
                <a:latin typeface="Calibri" pitchFamily="34" charset="0"/>
              </a:rPr>
              <a:t>Seminar on Poverty Measurement</a:t>
            </a:r>
          </a:p>
          <a:p>
            <a:pPr algn="ctr"/>
            <a:r>
              <a:rPr lang="tr-TR" sz="1600">
                <a:solidFill>
                  <a:srgbClr val="008EC0"/>
                </a:solidFill>
                <a:latin typeface="Calibri" pitchFamily="34" charset="0"/>
              </a:rPr>
              <a:t>Geneva, 5-6 May 2015</a:t>
            </a:r>
            <a:endParaRPr lang="tr-TR">
              <a:solidFill>
                <a:srgbClr val="008EC0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14625" y="2357438"/>
            <a:ext cx="3286125" cy="1214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6149" name="TextBox 18"/>
          <p:cNvSpPr txBox="1">
            <a:spLocks noChangeArrowheads="1"/>
          </p:cNvSpPr>
          <p:nvPr/>
        </p:nvSpPr>
        <p:spPr bwMode="auto">
          <a:xfrm>
            <a:off x="468313" y="2749550"/>
            <a:ext cx="8207375" cy="646113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tr-TR" sz="3600" b="1" dirty="0" smtClean="0">
                <a:solidFill>
                  <a:srgbClr val="008EC0"/>
                </a:solidFill>
              </a:rPr>
              <a:t>POVERTY STUDIES in TURKEY</a:t>
            </a:r>
          </a:p>
        </p:txBody>
      </p:sp>
      <p:pic>
        <p:nvPicPr>
          <p:cNvPr id="2" name="Resim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26446" y="0"/>
            <a:ext cx="1214414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Metin kutusu 1"/>
          <p:cNvSpPr txBox="1">
            <a:spLocks noChangeArrowheads="1"/>
          </p:cNvSpPr>
          <p:nvPr/>
        </p:nvSpPr>
        <p:spPr bwMode="auto">
          <a:xfrm>
            <a:off x="2143108" y="3779838"/>
            <a:ext cx="48244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r-TR" b="1" smtClean="0">
                <a:solidFill>
                  <a:srgbClr val="008EC0"/>
                </a:solidFill>
                <a:latin typeface="Calibri" pitchFamily="34" charset="0"/>
              </a:rPr>
              <a:t>Zeynep GÜRSOY</a:t>
            </a:r>
          </a:p>
          <a:p>
            <a:pPr algn="ctr"/>
            <a:r>
              <a:rPr lang="tr-TR" b="1" smtClean="0">
                <a:solidFill>
                  <a:srgbClr val="008EC0"/>
                </a:solidFill>
                <a:latin typeface="Calibri" pitchFamily="34" charset="0"/>
              </a:rPr>
              <a:t>TurkStat</a:t>
            </a:r>
            <a:endParaRPr lang="tr-TR" b="1">
              <a:solidFill>
                <a:srgbClr val="008E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/>
        </p:nvSpPr>
        <p:spPr>
          <a:xfrm>
            <a:off x="971550" y="5013325"/>
            <a:ext cx="6889750" cy="86360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Tx/>
              <a:buFont typeface="Wingdings 2"/>
              <a:buNone/>
              <a:defRPr/>
            </a:pPr>
            <a:endParaRPr lang="tr-TR" sz="24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reasons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8" name="Rectangle 18"/>
          <p:cNvSpPr/>
          <p:nvPr/>
        </p:nvSpPr>
        <p:spPr>
          <a:xfrm>
            <a:off x="684213" y="1028700"/>
            <a:ext cx="5958682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Why we stop absolute poverty?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Dikdörtgen 22"/>
          <p:cNvSpPr>
            <a:spLocks noChangeArrowheads="1"/>
          </p:cNvSpPr>
          <p:nvPr/>
        </p:nvSpPr>
        <p:spPr bwMode="auto">
          <a:xfrm>
            <a:off x="841375" y="2852738"/>
            <a:ext cx="71596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</a:t>
            </a:r>
            <a:r>
              <a:rPr lang="en-US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ignificant differences due to the assumptions used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d</a:t>
            </a:r>
            <a:r>
              <a:rPr lang="en-US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ifficulties in construction of comparable time series</a:t>
            </a: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tr-TR" sz="2400" b="1" dirty="0" smtClean="0">
              <a:cs typeface="Arial" panose="020B0604020202020204" pitchFamily="34" charset="0"/>
            </a:endParaRPr>
          </a:p>
        </p:txBody>
      </p:sp>
      <p:sp>
        <p:nvSpPr>
          <p:cNvPr id="11" name="Metin kutusu 1"/>
          <p:cNvSpPr txBox="1">
            <a:spLocks noChangeArrowheads="1"/>
          </p:cNvSpPr>
          <p:nvPr/>
        </p:nvSpPr>
        <p:spPr bwMode="auto">
          <a:xfrm>
            <a:off x="790575" y="2249488"/>
            <a:ext cx="6770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smtClean="0">
                <a:latin typeface="Calibri" pitchFamily="34" charset="0"/>
              </a:rPr>
              <a:t>The assumption used lose validity over time</a:t>
            </a:r>
          </a:p>
        </p:txBody>
      </p:sp>
      <p:sp>
        <p:nvSpPr>
          <p:cNvPr id="12" name="Dikdörtgen 22"/>
          <p:cNvSpPr>
            <a:spLocks noChangeArrowheads="1"/>
          </p:cNvSpPr>
          <p:nvPr/>
        </p:nvSpPr>
        <p:spPr bwMode="auto">
          <a:xfrm>
            <a:off x="836586" y="4443249"/>
            <a:ext cx="715964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analysing the socio-economic conditions of poors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producing regional estimates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en-US" sz="240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tr-TR" sz="2400" b="1" dirty="0" smtClean="0">
              <a:cs typeface="Arial" panose="020B0604020202020204" pitchFamily="34" charset="0"/>
            </a:endParaRPr>
          </a:p>
        </p:txBody>
      </p:sp>
      <p:sp>
        <p:nvSpPr>
          <p:cNvPr id="13" name="Metin kutusu 1"/>
          <p:cNvSpPr txBox="1">
            <a:spLocks noChangeArrowheads="1"/>
          </p:cNvSpPr>
          <p:nvPr/>
        </p:nvSpPr>
        <p:spPr bwMode="auto">
          <a:xfrm>
            <a:off x="785786" y="3839999"/>
            <a:ext cx="6770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 b="1">
                <a:latin typeface="Calibri" pitchFamily="34" charset="0"/>
              </a:rPr>
              <a:t>The inadequate of sample size in </a:t>
            </a:r>
            <a:r>
              <a:rPr lang="tr-TR" sz="2400" b="1" smtClean="0">
                <a:latin typeface="Calibri" pitchFamily="34" charset="0"/>
              </a:rPr>
              <a:t>terms of</a:t>
            </a:r>
            <a:endParaRPr lang="en-US" sz="2400" b="1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ikdörtgen 22"/>
          <p:cNvSpPr/>
          <p:nvPr/>
        </p:nvSpPr>
        <p:spPr>
          <a:xfrm>
            <a:off x="755650" y="2565400"/>
            <a:ext cx="6911975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75" algn="just" eaLnBrk="1" fontAlgn="auto" hangingPunct="1">
              <a:spcBef>
                <a:spcPts val="600"/>
              </a:spcBef>
              <a:spcAft>
                <a:spcPts val="0"/>
              </a:spcAft>
              <a:buSzPct val="95000"/>
              <a:defRPr/>
            </a:pPr>
            <a:r>
              <a:rPr lang="tr-TR" sz="2800" b="1" dirty="0" smtClean="0">
                <a:latin typeface="+mn-lt"/>
                <a:cs typeface="+mn-cs"/>
              </a:rPr>
              <a:t>T</a:t>
            </a:r>
            <a:r>
              <a:rPr lang="en-US" sz="2800" b="1" dirty="0" smtClean="0">
                <a:latin typeface="+mn-lt"/>
                <a:cs typeface="+mn-cs"/>
              </a:rPr>
              <a:t>o </a:t>
            </a:r>
            <a:r>
              <a:rPr lang="en-US" sz="2800" b="1" dirty="0">
                <a:latin typeface="+mn-lt"/>
                <a:cs typeface="+mn-cs"/>
              </a:rPr>
              <a:t>launch a better way of measuring poverty that </a:t>
            </a:r>
            <a:r>
              <a:rPr lang="en-US" sz="2800" b="1" dirty="0" smtClean="0">
                <a:latin typeface="+mn-lt"/>
                <a:cs typeface="+mn-cs"/>
              </a:rPr>
              <a:t>reflect</a:t>
            </a:r>
            <a:r>
              <a:rPr lang="tr-TR" sz="2800" b="1" dirty="0" smtClean="0">
                <a:latin typeface="+mn-lt"/>
                <a:cs typeface="+mn-cs"/>
              </a:rPr>
              <a:t>s</a:t>
            </a:r>
            <a:r>
              <a:rPr lang="en-US" sz="2800" b="1" dirty="0" smtClean="0">
                <a:latin typeface="+mn-lt"/>
                <a:cs typeface="+mn-cs"/>
              </a:rPr>
              <a:t> </a:t>
            </a:r>
            <a:r>
              <a:rPr lang="en-US" sz="2800" b="1" dirty="0">
                <a:latin typeface="+mn-lt"/>
                <a:cs typeface="+mn-cs"/>
              </a:rPr>
              <a:t>both monetary and social conditions in Turkey</a:t>
            </a:r>
            <a:r>
              <a:rPr lang="tr-TR" sz="2800" b="1" dirty="0">
                <a:latin typeface="+mn-lt"/>
                <a:cs typeface="+mn-cs"/>
              </a:rPr>
              <a:t>.</a:t>
            </a:r>
          </a:p>
          <a:p>
            <a:pPr marL="3175" algn="just" eaLnBrk="1" fontAlgn="auto" hangingPunct="1">
              <a:spcBef>
                <a:spcPts val="600"/>
              </a:spcBef>
              <a:spcAft>
                <a:spcPts val="0"/>
              </a:spcAft>
              <a:buSzPct val="95000"/>
              <a:defRPr/>
            </a:pPr>
            <a:endParaRPr lang="tr-TR" sz="2800" b="1" dirty="0">
              <a:latin typeface="+mn-lt"/>
              <a:cs typeface="+mn-cs"/>
            </a:endParaRPr>
          </a:p>
          <a:p>
            <a:pPr marL="271463" indent="-268288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  <a:defRPr/>
            </a:pPr>
            <a:endParaRPr lang="tr-TR" sz="2800" b="1" dirty="0">
              <a:latin typeface="+mn-lt"/>
              <a:cs typeface="+mn-cs"/>
            </a:endParaRPr>
          </a:p>
        </p:txBody>
      </p:sp>
      <p:sp>
        <p:nvSpPr>
          <p:cNvPr id="4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the aim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5" name="Rectangle 18"/>
          <p:cNvSpPr/>
          <p:nvPr/>
        </p:nvSpPr>
        <p:spPr>
          <a:xfrm>
            <a:off x="684213" y="1028700"/>
            <a:ext cx="2813591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 approach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improvement studies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5" name="Rectangle 18"/>
          <p:cNvSpPr/>
          <p:nvPr/>
        </p:nvSpPr>
        <p:spPr>
          <a:xfrm>
            <a:off x="684213" y="1028700"/>
            <a:ext cx="2813591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 approach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Dikdörtgen 22"/>
          <p:cNvSpPr>
            <a:spLocks noChangeArrowheads="1"/>
          </p:cNvSpPr>
          <p:nvPr/>
        </p:nvSpPr>
        <p:spPr bwMode="auto">
          <a:xfrm>
            <a:off x="841375" y="3228803"/>
            <a:ext cx="7159649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academicians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policy makers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representative from different national institutions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related ministries</a:t>
            </a:r>
            <a:endParaRPr lang="tr-TR" sz="2400" dirty="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non-governmental organizations and unions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en-US" sz="2400" dirty="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tr-TR" sz="2400" b="1" dirty="0" smtClean="0">
              <a:cs typeface="Arial" panose="020B0604020202020204" pitchFamily="34" charset="0"/>
            </a:endParaRPr>
          </a:p>
        </p:txBody>
      </p:sp>
      <p:sp>
        <p:nvSpPr>
          <p:cNvPr id="8" name="Metin kutusu 1"/>
          <p:cNvSpPr txBox="1">
            <a:spLocks noChangeArrowheads="1"/>
          </p:cNvSpPr>
          <p:nvPr/>
        </p:nvSpPr>
        <p:spPr bwMode="auto">
          <a:xfrm>
            <a:off x="790575" y="2249488"/>
            <a:ext cx="67706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 b="1" smtClean="0">
                <a:latin typeface="Calibri" pitchFamily="34" charset="0"/>
              </a:rPr>
              <a:t>A working group has been constructed under Official Statistics Programme consisting of</a:t>
            </a:r>
            <a:endParaRPr lang="en-US" sz="2400" b="1" smtClean="0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improvement studies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5" name="Rectangle 18"/>
          <p:cNvSpPr/>
          <p:nvPr/>
        </p:nvSpPr>
        <p:spPr>
          <a:xfrm>
            <a:off x="684213" y="1028700"/>
            <a:ext cx="2813591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 approach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Dikdörtgen 22"/>
          <p:cNvSpPr>
            <a:spLocks noChangeArrowheads="1"/>
          </p:cNvSpPr>
          <p:nvPr/>
        </p:nvSpPr>
        <p:spPr bwMode="auto">
          <a:xfrm>
            <a:off x="841375" y="2428868"/>
            <a:ext cx="7159649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literature</a:t>
            </a:r>
            <a:r>
              <a:rPr lang="tr-TR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2400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research</a:t>
            </a:r>
            <a:r>
              <a:rPr lang="tr-TR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on </a:t>
            </a:r>
            <a:r>
              <a:rPr lang="tr-TR" sz="2400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academic</a:t>
            </a:r>
            <a:r>
              <a:rPr lang="tr-TR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2400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papers</a:t>
            </a:r>
            <a:r>
              <a:rPr lang="tr-TR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2400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</a:t>
            </a:r>
            <a:r>
              <a:rPr lang="tr-TR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country practice</a:t>
            </a:r>
            <a:r>
              <a:rPr lang="tr-TR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en-US" sz="2400" dirty="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w</a:t>
            </a:r>
            <a:r>
              <a:rPr lang="en-US" sz="2400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orkshops</a:t>
            </a: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, national and international meetings on poverty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</a:t>
            </a:r>
            <a:r>
              <a:rPr lang="en-US" sz="2400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ecommendations</a:t>
            </a: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from World Bank, OPHI and Eurostat experts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en-US" sz="2400" dirty="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tr-TR" sz="2400" b="1" dirty="0" smtClean="0">
              <a:cs typeface="Arial" panose="020B0604020202020204" pitchFamily="34" charset="0"/>
            </a:endParaRPr>
          </a:p>
        </p:txBody>
      </p:sp>
      <p:sp>
        <p:nvSpPr>
          <p:cNvPr id="9" name="Dikdörtgen 5"/>
          <p:cNvSpPr/>
          <p:nvPr/>
        </p:nvSpPr>
        <p:spPr>
          <a:xfrm>
            <a:off x="857224" y="5214950"/>
            <a:ext cx="7000924" cy="88160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cs typeface="Arial" panose="020B0604020202020204" pitchFamily="34" charset="0"/>
              </a:rPr>
              <a:t>The </a:t>
            </a:r>
            <a:r>
              <a:rPr lang="en-US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multidimensional </a:t>
            </a:r>
            <a:r>
              <a:rPr lang="en-US" sz="2400" b="1" dirty="0">
                <a:solidFill>
                  <a:schemeClr val="tx1"/>
                </a:solidFill>
                <a:cs typeface="Arial" panose="020B0604020202020204" pitchFamily="34" charset="0"/>
              </a:rPr>
              <a:t>poverty methodology                    is decided </a:t>
            </a:r>
            <a:r>
              <a:rPr lang="en-US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for measurement </a:t>
            </a:r>
            <a:r>
              <a:rPr lang="en-US" sz="2400" b="1" dirty="0">
                <a:solidFill>
                  <a:schemeClr val="tx1"/>
                </a:solidFill>
                <a:cs typeface="Arial" panose="020B0604020202020204" pitchFamily="34" charset="0"/>
              </a:rPr>
              <a:t>of poverty </a:t>
            </a:r>
            <a:r>
              <a:rPr lang="en-US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in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Turkey</a:t>
            </a:r>
            <a:endParaRPr lang="tr-TR" sz="2400" b="1" dirty="0">
              <a:ln/>
              <a:solidFill>
                <a:srgbClr val="008EC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dirty="0" err="1" smtClean="0">
                <a:ln/>
                <a:solidFill>
                  <a:srgbClr val="008EC0"/>
                </a:solidFill>
                <a:latin typeface="+mj-lt"/>
              </a:rPr>
              <a:t>multidimensional</a:t>
            </a:r>
            <a:r>
              <a:rPr lang="tr-TR" sz="3200" b="1" dirty="0" smtClean="0">
                <a:ln/>
                <a:solidFill>
                  <a:srgbClr val="008EC0"/>
                </a:solidFill>
                <a:latin typeface="+mj-lt"/>
              </a:rPr>
              <a:t> </a:t>
            </a:r>
            <a:r>
              <a:rPr lang="tr-TR" sz="3200" b="1" dirty="0" err="1" smtClean="0">
                <a:ln/>
                <a:solidFill>
                  <a:srgbClr val="008EC0"/>
                </a:solidFill>
                <a:latin typeface="+mj-lt"/>
              </a:rPr>
              <a:t>poverty</a:t>
            </a:r>
            <a:r>
              <a:rPr lang="tr-TR" sz="3200" b="1" dirty="0" smtClean="0">
                <a:ln/>
                <a:solidFill>
                  <a:srgbClr val="008EC0"/>
                </a:solidFill>
                <a:latin typeface="+mj-lt"/>
              </a:rPr>
              <a:t>?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5" name="Rectangle 18"/>
          <p:cNvSpPr/>
          <p:nvPr/>
        </p:nvSpPr>
        <p:spPr>
          <a:xfrm>
            <a:off x="684213" y="1028700"/>
            <a:ext cx="1104790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Why 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Dikdörtgen 22"/>
          <p:cNvSpPr>
            <a:spLocks noChangeArrowheads="1"/>
          </p:cNvSpPr>
          <p:nvPr/>
        </p:nvSpPr>
        <p:spPr bwMode="auto">
          <a:xfrm>
            <a:off x="841375" y="2428868"/>
            <a:ext cx="7159649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Provides measurement of different dimensions of poverty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Covering multiple aspects of life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Monetary poverty often provides insufficient policy guidance about deprivations in other dimensions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en-US" sz="2400" dirty="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tr-TR" sz="2400" b="1" dirty="0" smtClean="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17"/>
          <p:cNvGrpSpPr>
            <a:grpSpLocks/>
          </p:cNvGrpSpPr>
          <p:nvPr/>
        </p:nvGrpSpPr>
        <p:grpSpPr bwMode="auto">
          <a:xfrm>
            <a:off x="900113" y="3357562"/>
            <a:ext cx="1479550" cy="571500"/>
            <a:chOff x="19445" y="1500198"/>
            <a:chExt cx="1413202" cy="706601"/>
          </a:xfrm>
        </p:grpSpPr>
        <p:sp>
          <p:nvSpPr>
            <p:cNvPr id="8" name="Rounded Rectangle 33"/>
            <p:cNvSpPr/>
            <p:nvPr/>
          </p:nvSpPr>
          <p:spPr>
            <a:xfrm>
              <a:off x="19445" y="1500198"/>
              <a:ext cx="1413202" cy="70660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40673" y="1521789"/>
              <a:ext cx="1370745" cy="6634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4290" tIns="22860" rIns="34290" bIns="2286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sz="1600" b="1">
                  <a:latin typeface="Arial" pitchFamily="34" charset="0"/>
                  <a:cs typeface="Arial" pitchFamily="34" charset="0"/>
                </a:rPr>
                <a:t>Education</a:t>
              </a:r>
              <a:endParaRPr lang="tr-TR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963" name="Group 18"/>
          <p:cNvGrpSpPr>
            <a:grpSpLocks/>
          </p:cNvGrpSpPr>
          <p:nvPr/>
        </p:nvGrpSpPr>
        <p:grpSpPr bwMode="auto">
          <a:xfrm>
            <a:off x="2616200" y="3357562"/>
            <a:ext cx="1571625" cy="571500"/>
            <a:chOff x="1785949" y="1500198"/>
            <a:chExt cx="1413202" cy="706601"/>
          </a:xfrm>
        </p:grpSpPr>
        <p:sp>
          <p:nvSpPr>
            <p:cNvPr id="11" name="Rounded Rectangle 31"/>
            <p:cNvSpPr/>
            <p:nvPr/>
          </p:nvSpPr>
          <p:spPr>
            <a:xfrm>
              <a:off x="1785949" y="1500198"/>
              <a:ext cx="1413202" cy="70660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12" name="Rounded Rectangle 6"/>
            <p:cNvSpPr/>
            <p:nvPr/>
          </p:nvSpPr>
          <p:spPr>
            <a:xfrm>
              <a:off x="1805934" y="1521789"/>
              <a:ext cx="1373233" cy="6634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34290" tIns="22860" rIns="34290" bIns="2286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sz="1600" b="1">
                  <a:latin typeface="Arial" pitchFamily="34" charset="0"/>
                  <a:cs typeface="Arial" pitchFamily="34" charset="0"/>
                </a:rPr>
                <a:t>Health</a:t>
              </a:r>
              <a:endParaRPr lang="tr-TR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964" name="Group 19"/>
          <p:cNvGrpSpPr>
            <a:grpSpLocks/>
          </p:cNvGrpSpPr>
          <p:nvPr/>
        </p:nvGrpSpPr>
        <p:grpSpPr bwMode="auto">
          <a:xfrm>
            <a:off x="4432300" y="3357562"/>
            <a:ext cx="1590675" cy="571500"/>
            <a:chOff x="3552452" y="1500198"/>
            <a:chExt cx="1413202" cy="706601"/>
          </a:xfrm>
        </p:grpSpPr>
        <p:sp>
          <p:nvSpPr>
            <p:cNvPr id="14" name="Rounded Rectangle 29"/>
            <p:cNvSpPr/>
            <p:nvPr/>
          </p:nvSpPr>
          <p:spPr>
            <a:xfrm>
              <a:off x="3552452" y="1500198"/>
              <a:ext cx="1413202" cy="70660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15" name="Rounded Rectangle 8"/>
            <p:cNvSpPr/>
            <p:nvPr/>
          </p:nvSpPr>
          <p:spPr>
            <a:xfrm>
              <a:off x="3573608" y="1521789"/>
              <a:ext cx="1370891" cy="6634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4290" tIns="22860" rIns="34290" bIns="2286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sz="1600" b="1" dirty="0" err="1">
                  <a:latin typeface="Arial" pitchFamily="34" charset="0"/>
                  <a:cs typeface="Arial" pitchFamily="34" charset="0"/>
                </a:rPr>
                <a:t>Dwelling</a:t>
              </a:r>
              <a:endParaRPr lang="tr-TR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965" name="Group 20"/>
          <p:cNvGrpSpPr>
            <a:grpSpLocks/>
          </p:cNvGrpSpPr>
          <p:nvPr/>
        </p:nvGrpSpPr>
        <p:grpSpPr bwMode="auto">
          <a:xfrm>
            <a:off x="6181725" y="3357562"/>
            <a:ext cx="1555750" cy="571500"/>
            <a:chOff x="5301969" y="1500198"/>
            <a:chExt cx="1413202" cy="706601"/>
          </a:xfrm>
        </p:grpSpPr>
        <p:sp>
          <p:nvSpPr>
            <p:cNvPr id="17" name="Rounded Rectangle 21"/>
            <p:cNvSpPr/>
            <p:nvPr/>
          </p:nvSpPr>
          <p:spPr>
            <a:xfrm>
              <a:off x="5301969" y="1500198"/>
              <a:ext cx="1413202" cy="70660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18" name="Rounded Rectangle 10"/>
            <p:cNvSpPr/>
            <p:nvPr/>
          </p:nvSpPr>
          <p:spPr>
            <a:xfrm>
              <a:off x="5322158" y="1521789"/>
              <a:ext cx="1372825" cy="6634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34290" tIns="22860" rIns="34290" bIns="2286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tr-TR" sz="1600" b="1" dirty="0" err="1">
                  <a:latin typeface="Arial" pitchFamily="34" charset="0"/>
                  <a:cs typeface="Arial" pitchFamily="34" charset="0"/>
                </a:rPr>
                <a:t>Labour</a:t>
              </a:r>
              <a:r>
                <a:rPr lang="tr-TR" sz="1600" b="1" dirty="0">
                  <a:latin typeface="Arial" pitchFamily="34" charset="0"/>
                  <a:cs typeface="Arial" pitchFamily="34" charset="0"/>
                </a:rPr>
                <a:t> F</a:t>
              </a:r>
              <a:r>
                <a:rPr lang="tr-TR" sz="1600" b="1" dirty="0" smtClean="0">
                  <a:latin typeface="Arial" pitchFamily="34" charset="0"/>
                  <a:cs typeface="Arial" pitchFamily="34" charset="0"/>
                </a:rPr>
                <a:t>orce</a:t>
              </a:r>
              <a:endParaRPr lang="tr-TR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TextBox 40"/>
          <p:cNvSpPr txBox="1"/>
          <p:nvPr/>
        </p:nvSpPr>
        <p:spPr>
          <a:xfrm>
            <a:off x="923925" y="4071937"/>
            <a:ext cx="1428750" cy="82708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174625" indent="-87313" defTabSz="800100">
              <a:lnSpc>
                <a:spcPct val="90000"/>
              </a:lnSpc>
              <a:spcBef>
                <a:spcPts val="600"/>
              </a:spcBef>
              <a:spcAft>
                <a:spcPct val="35000"/>
              </a:spcAft>
              <a:buFont typeface="Arial" pitchFamily="34" charset="0"/>
              <a:buChar char="•"/>
              <a:defRPr/>
            </a:pPr>
            <a:r>
              <a:rPr lang="tr-TR" sz="1400" dirty="0" err="1">
                <a:cs typeface="Arial" pitchFamily="34" charset="0"/>
              </a:rPr>
              <a:t>Compulsory</a:t>
            </a:r>
            <a:r>
              <a:rPr lang="tr-TR" sz="1400" dirty="0">
                <a:cs typeface="Arial" pitchFamily="34" charset="0"/>
              </a:rPr>
              <a:t>   </a:t>
            </a:r>
            <a:r>
              <a:rPr lang="tr-TR" sz="1400" dirty="0" err="1">
                <a:cs typeface="Arial" pitchFamily="34" charset="0"/>
              </a:rPr>
              <a:t>education</a:t>
            </a:r>
            <a:endParaRPr lang="tr-TR" sz="1400" dirty="0">
              <a:cs typeface="Arial" pitchFamily="34" charset="0"/>
            </a:endParaRPr>
          </a:p>
          <a:p>
            <a:pPr marL="174625" indent="-87313" defTabSz="800100">
              <a:lnSpc>
                <a:spcPct val="90000"/>
              </a:lnSpc>
              <a:spcBef>
                <a:spcPts val="600"/>
              </a:spcBef>
              <a:spcAft>
                <a:spcPct val="35000"/>
              </a:spcAft>
              <a:buFont typeface="Arial" pitchFamily="34" charset="0"/>
              <a:buChar char="•"/>
              <a:defRPr/>
            </a:pPr>
            <a:r>
              <a:rPr lang="tr-TR" sz="1400" dirty="0" err="1">
                <a:cs typeface="Arial" pitchFamily="34" charset="0"/>
              </a:rPr>
              <a:t>Literacy</a:t>
            </a:r>
            <a:endParaRPr lang="tr-TR" sz="1400" dirty="0"/>
          </a:p>
        </p:txBody>
      </p:sp>
      <p:sp>
        <p:nvSpPr>
          <p:cNvPr id="21" name="TextBox 42"/>
          <p:cNvSpPr txBox="1"/>
          <p:nvPr/>
        </p:nvSpPr>
        <p:spPr>
          <a:xfrm>
            <a:off x="2665413" y="4052887"/>
            <a:ext cx="1500187" cy="101917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ct val="35000"/>
              </a:spcAft>
              <a:buFont typeface="Arial" pitchFamily="34" charset="0"/>
              <a:buChar char="•"/>
              <a:defRPr/>
            </a:pPr>
            <a:r>
              <a:rPr lang="en-US" sz="1400" dirty="0">
                <a:cs typeface="Arial" pitchFamily="34" charset="0"/>
              </a:rPr>
              <a:t>Access to</a:t>
            </a:r>
            <a:r>
              <a:rPr lang="tr-TR" sz="1400" dirty="0">
                <a:cs typeface="Arial" pitchFamily="34" charset="0"/>
              </a:rPr>
              <a:t> </a:t>
            </a:r>
            <a:r>
              <a:rPr lang="en-US" sz="1400" dirty="0">
                <a:cs typeface="Arial" pitchFamily="34" charset="0"/>
              </a:rPr>
              <a:t>  doctor</a:t>
            </a:r>
          </a:p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ct val="35000"/>
              </a:spcAft>
              <a:buFont typeface="Arial" pitchFamily="34" charset="0"/>
              <a:buChar char="•"/>
              <a:defRPr/>
            </a:pPr>
            <a:r>
              <a:rPr lang="en-US" sz="1400" dirty="0">
                <a:cs typeface="Arial" pitchFamily="34" charset="0"/>
              </a:rPr>
              <a:t>Access to</a:t>
            </a:r>
            <a:r>
              <a:rPr lang="tr-TR" sz="1400" dirty="0">
                <a:cs typeface="Arial" pitchFamily="34" charset="0"/>
              </a:rPr>
              <a:t> </a:t>
            </a:r>
            <a:r>
              <a:rPr lang="en-US" sz="1400" dirty="0">
                <a:cs typeface="Arial" pitchFamily="34" charset="0"/>
              </a:rPr>
              <a:t>  medical supply</a:t>
            </a:r>
          </a:p>
        </p:txBody>
      </p:sp>
      <p:sp>
        <p:nvSpPr>
          <p:cNvPr id="22" name="TextBox 43"/>
          <p:cNvSpPr txBox="1"/>
          <p:nvPr/>
        </p:nvSpPr>
        <p:spPr>
          <a:xfrm>
            <a:off x="4462463" y="4014787"/>
            <a:ext cx="1560512" cy="2222147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tr-TR" sz="1400" dirty="0">
                <a:cs typeface="Arial" pitchFamily="34" charset="0"/>
              </a:rPr>
              <a:t>I</a:t>
            </a:r>
            <a:r>
              <a:rPr lang="en-US" sz="1400" dirty="0" err="1">
                <a:cs typeface="Arial" pitchFamily="34" charset="0"/>
              </a:rPr>
              <a:t>nside</a:t>
            </a:r>
            <a:r>
              <a:rPr lang="en-US" sz="1400" dirty="0">
                <a:cs typeface="Arial" pitchFamily="34" charset="0"/>
              </a:rPr>
              <a:t> bath</a:t>
            </a:r>
          </a:p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tr-TR" sz="1400" dirty="0">
                <a:cs typeface="Arial" pitchFamily="34" charset="0"/>
              </a:rPr>
              <a:t>I</a:t>
            </a:r>
            <a:r>
              <a:rPr lang="en-US" sz="1400" dirty="0" err="1">
                <a:cs typeface="Arial" pitchFamily="34" charset="0"/>
              </a:rPr>
              <a:t>nside</a:t>
            </a:r>
            <a:r>
              <a:rPr lang="en-US" sz="1400" dirty="0">
                <a:cs typeface="Arial" pitchFamily="34" charset="0"/>
              </a:rPr>
              <a:t> toilet</a:t>
            </a:r>
          </a:p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tr-TR" sz="1400" dirty="0">
                <a:cs typeface="Arial" pitchFamily="34" charset="0"/>
              </a:rPr>
              <a:t>I</a:t>
            </a:r>
            <a:r>
              <a:rPr lang="en-US" sz="1400" dirty="0">
                <a:cs typeface="Arial" pitchFamily="34" charset="0"/>
              </a:rPr>
              <a:t>solation of dwelling</a:t>
            </a:r>
          </a:p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tr-TR" sz="1400" dirty="0">
                <a:cs typeface="Arial" pitchFamily="34" charset="0"/>
              </a:rPr>
              <a:t>C</a:t>
            </a:r>
            <a:r>
              <a:rPr lang="en-US" sz="1400" dirty="0" err="1">
                <a:cs typeface="Arial" pitchFamily="34" charset="0"/>
              </a:rPr>
              <a:t>entral</a:t>
            </a:r>
            <a:r>
              <a:rPr lang="en-US" sz="1400" dirty="0">
                <a:cs typeface="Arial" pitchFamily="34" charset="0"/>
              </a:rPr>
              <a:t> hot water</a:t>
            </a:r>
          </a:p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tr-TR" sz="1400" dirty="0">
                <a:cs typeface="Arial" pitchFamily="34" charset="0"/>
              </a:rPr>
              <a:t>H</a:t>
            </a:r>
            <a:r>
              <a:rPr lang="en-US" sz="1400" dirty="0">
                <a:cs typeface="Arial" pitchFamily="34" charset="0"/>
              </a:rPr>
              <a:t>eating of dwelling</a:t>
            </a:r>
          </a:p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tr-TR" sz="1400" dirty="0" err="1">
                <a:cs typeface="Arial" pitchFamily="34" charset="0"/>
              </a:rPr>
              <a:t>Number</a:t>
            </a:r>
            <a:r>
              <a:rPr lang="tr-TR" sz="1400" dirty="0">
                <a:cs typeface="Arial" pitchFamily="34" charset="0"/>
              </a:rPr>
              <a:t> </a:t>
            </a:r>
            <a:r>
              <a:rPr lang="en-US" sz="1400" dirty="0">
                <a:cs typeface="Arial" pitchFamily="34" charset="0"/>
              </a:rPr>
              <a:t>of </a:t>
            </a:r>
            <a:r>
              <a:rPr lang="en-US" sz="1400" dirty="0" smtClean="0">
                <a:cs typeface="Arial" pitchFamily="34" charset="0"/>
              </a:rPr>
              <a:t>person</a:t>
            </a:r>
            <a:r>
              <a:rPr lang="tr-TR" sz="1400" dirty="0" smtClean="0">
                <a:cs typeface="Arial" pitchFamily="34" charset="0"/>
              </a:rPr>
              <a:t>s</a:t>
            </a:r>
            <a:r>
              <a:rPr lang="en-US" sz="1400" dirty="0" smtClean="0">
                <a:cs typeface="Arial" pitchFamily="34" charset="0"/>
              </a:rPr>
              <a:t> </a:t>
            </a:r>
            <a:r>
              <a:rPr lang="en-US" sz="1400" dirty="0">
                <a:cs typeface="Arial" pitchFamily="34" charset="0"/>
              </a:rPr>
              <a:t>per room</a:t>
            </a:r>
          </a:p>
        </p:txBody>
      </p:sp>
      <p:sp>
        <p:nvSpPr>
          <p:cNvPr id="23" name="TextBox 44"/>
          <p:cNvSpPr txBox="1"/>
          <p:nvPr/>
        </p:nvSpPr>
        <p:spPr>
          <a:xfrm>
            <a:off x="6205538" y="4011612"/>
            <a:ext cx="1500187" cy="102076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ct val="35000"/>
              </a:spcAft>
              <a:buFont typeface="Arial" pitchFamily="34" charset="0"/>
              <a:buChar char="•"/>
              <a:defRPr/>
            </a:pPr>
            <a:r>
              <a:rPr lang="tr-TR" sz="1400" dirty="0" err="1">
                <a:cs typeface="Arial" pitchFamily="34" charset="0"/>
              </a:rPr>
              <a:t>Long-term</a:t>
            </a:r>
            <a:r>
              <a:rPr lang="tr-TR" sz="1400" dirty="0">
                <a:cs typeface="Arial" pitchFamily="34" charset="0"/>
              </a:rPr>
              <a:t> </a:t>
            </a:r>
            <a:r>
              <a:rPr lang="tr-TR" sz="1400" dirty="0" err="1">
                <a:cs typeface="Arial" pitchFamily="34" charset="0"/>
              </a:rPr>
              <a:t>unemployment</a:t>
            </a:r>
            <a:endParaRPr lang="en-US" sz="1400" dirty="0">
              <a:cs typeface="Arial" pitchFamily="34" charset="0"/>
            </a:endParaRPr>
          </a:p>
          <a:p>
            <a:pPr marL="72000" indent="-87313" defTabSz="800100">
              <a:lnSpc>
                <a:spcPct val="90000"/>
              </a:lnSpc>
              <a:spcBef>
                <a:spcPts val="600"/>
              </a:spcBef>
              <a:spcAft>
                <a:spcPct val="35000"/>
              </a:spcAft>
              <a:buFont typeface="Arial" pitchFamily="34" charset="0"/>
              <a:buChar char="•"/>
              <a:defRPr/>
            </a:pPr>
            <a:r>
              <a:rPr lang="tr-TR" sz="1400" dirty="0" err="1">
                <a:cs typeface="Arial" pitchFamily="34" charset="0"/>
              </a:rPr>
              <a:t>Non-registered</a:t>
            </a:r>
            <a:r>
              <a:rPr lang="tr-TR" sz="1400" dirty="0">
                <a:cs typeface="Arial" pitchFamily="34" charset="0"/>
              </a:rPr>
              <a:t> </a:t>
            </a:r>
            <a:r>
              <a:rPr lang="tr-TR" sz="1400" dirty="0" err="1">
                <a:cs typeface="Arial" pitchFamily="34" charset="0"/>
              </a:rPr>
              <a:t>employment</a:t>
            </a:r>
            <a:endParaRPr lang="en-US" sz="1400" dirty="0">
              <a:cs typeface="Arial" pitchFamily="34" charset="0"/>
            </a:endParaRPr>
          </a:p>
        </p:txBody>
      </p:sp>
      <p:sp>
        <p:nvSpPr>
          <p:cNvPr id="25" name="Dikdörtgen 24"/>
          <p:cNvSpPr/>
          <p:nvPr/>
        </p:nvSpPr>
        <p:spPr>
          <a:xfrm>
            <a:off x="825322" y="1225887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tr-TR" sz="2800" b="1" dirty="0" err="1">
                <a:ln/>
                <a:solidFill>
                  <a:srgbClr val="008EC0"/>
                </a:solidFill>
                <a:latin typeface="+mj-lt"/>
              </a:rPr>
              <a:t>Dimensions</a:t>
            </a:r>
            <a:r>
              <a:rPr lang="tr-TR" sz="2800" b="1" dirty="0">
                <a:ln/>
                <a:solidFill>
                  <a:srgbClr val="008EC0"/>
                </a:solidFill>
                <a:latin typeface="+mj-lt"/>
              </a:rPr>
              <a:t> </a:t>
            </a:r>
            <a:r>
              <a:rPr lang="tr-TR" sz="2800" b="1" dirty="0" err="1">
                <a:ln/>
                <a:solidFill>
                  <a:srgbClr val="008EC0"/>
                </a:solidFill>
                <a:latin typeface="+mj-lt"/>
              </a:rPr>
              <a:t>and</a:t>
            </a:r>
            <a:r>
              <a:rPr lang="tr-TR" sz="2800" b="1" dirty="0">
                <a:ln/>
                <a:solidFill>
                  <a:srgbClr val="008EC0"/>
                </a:solidFill>
                <a:latin typeface="+mj-lt"/>
              </a:rPr>
              <a:t> </a:t>
            </a:r>
            <a:r>
              <a:rPr lang="tr-TR" sz="2800" b="1" dirty="0" err="1">
                <a:ln/>
                <a:solidFill>
                  <a:srgbClr val="008EC0"/>
                </a:solidFill>
                <a:latin typeface="+mj-lt"/>
              </a:rPr>
              <a:t>indicators</a:t>
            </a:r>
            <a:endParaRPr lang="tr-TR" sz="28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26" name="Rectangle 18"/>
          <p:cNvSpPr/>
          <p:nvPr/>
        </p:nvSpPr>
        <p:spPr>
          <a:xfrm>
            <a:off x="684213" y="1028700"/>
            <a:ext cx="4932761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dirty="0" err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Multidimensional</a:t>
            </a:r>
            <a:r>
              <a:rPr lang="tr-TR" sz="3000" b="1" dirty="0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tr-TR" sz="3000" b="1" dirty="0" err="1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poverty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Metin kutusu 1"/>
          <p:cNvSpPr txBox="1">
            <a:spLocks noChangeArrowheads="1"/>
          </p:cNvSpPr>
          <p:nvPr/>
        </p:nvSpPr>
        <p:spPr bwMode="auto">
          <a:xfrm>
            <a:off x="790575" y="2249488"/>
            <a:ext cx="6770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 b="1" smtClean="0">
                <a:latin typeface="Calibri" pitchFamily="34" charset="0"/>
              </a:rPr>
              <a:t>Welfare indicators: </a:t>
            </a:r>
            <a:r>
              <a:rPr lang="tr-TR" sz="2400" smtClean="0">
                <a:latin typeface="Calibri" pitchFamily="34" charset="0"/>
              </a:rPr>
              <a:t>Income</a:t>
            </a:r>
            <a:endParaRPr lang="en-US" sz="2400" smtClean="0">
              <a:latin typeface="Calibri" pitchFamily="34" charset="0"/>
            </a:endParaRPr>
          </a:p>
        </p:txBody>
      </p:sp>
      <p:sp>
        <p:nvSpPr>
          <p:cNvPr id="28" name="Metin kutusu 1"/>
          <p:cNvSpPr txBox="1">
            <a:spLocks noChangeArrowheads="1"/>
          </p:cNvSpPr>
          <p:nvPr/>
        </p:nvSpPr>
        <p:spPr bwMode="auto">
          <a:xfrm>
            <a:off x="801708" y="2753021"/>
            <a:ext cx="6770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 b="1" smtClean="0">
                <a:latin typeface="Calibri" pitchFamily="34" charset="0"/>
              </a:rPr>
              <a:t>Social indicators: </a:t>
            </a:r>
            <a:r>
              <a:rPr lang="tr-TR" sz="2400" smtClean="0">
                <a:latin typeface="Calibri" pitchFamily="34" charset="0"/>
              </a:rPr>
              <a:t>4 dimensions</a:t>
            </a:r>
            <a:r>
              <a:rPr lang="tr-TR" sz="2400" b="1" smtClean="0">
                <a:latin typeface="Calibri" pitchFamily="34" charset="0"/>
              </a:rPr>
              <a:t> </a:t>
            </a:r>
            <a:endParaRPr lang="en-US" sz="2400" smtClean="0"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/>
        </p:nvSpPr>
        <p:spPr>
          <a:xfrm>
            <a:off x="825322" y="1225887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tr-TR" sz="2800" b="1" dirty="0">
                <a:ln/>
                <a:solidFill>
                  <a:srgbClr val="008EC0"/>
                </a:solidFill>
                <a:latin typeface="+mj-lt"/>
              </a:rPr>
              <a:t>in </a:t>
            </a:r>
            <a:r>
              <a:rPr lang="tr-TR" sz="2800" b="1" dirty="0" err="1">
                <a:ln/>
                <a:solidFill>
                  <a:srgbClr val="008EC0"/>
                </a:solidFill>
                <a:latin typeface="+mj-lt"/>
              </a:rPr>
              <a:t>Turkey</a:t>
            </a:r>
            <a:endParaRPr lang="tr-TR" sz="28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8" name="Rectangle 18"/>
          <p:cNvSpPr/>
          <p:nvPr/>
        </p:nvSpPr>
        <p:spPr>
          <a:xfrm>
            <a:off x="684213" y="1028700"/>
            <a:ext cx="4824412" cy="554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dirty="0" err="1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Multidimensional</a:t>
            </a:r>
            <a:r>
              <a:rPr lang="tr-TR" sz="3000" b="1" dirty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tr-TR" sz="3000" b="1" dirty="0" err="1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poverty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463279"/>
            <a:ext cx="5601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tr-TR" sz="2400" b="1" smtClean="0">
                <a:ln/>
              </a:rPr>
              <a:t> source of poverty </a:t>
            </a:r>
            <a:r>
              <a:rPr lang="tr-TR" sz="2400" b="1" dirty="0" smtClean="0">
                <a:ln/>
              </a:rPr>
              <a:t>line </a:t>
            </a:r>
            <a:r>
              <a:rPr lang="tr-TR" sz="2400" b="1" smtClean="0">
                <a:ln/>
              </a:rPr>
              <a:t>for income</a:t>
            </a:r>
            <a:endParaRPr lang="tr-TR" sz="2400" dirty="0" smtClean="0">
              <a:ln/>
            </a:endParaRPr>
          </a:p>
        </p:txBody>
      </p:sp>
      <p:sp>
        <p:nvSpPr>
          <p:cNvPr id="6" name="Dikdörtgen 7"/>
          <p:cNvSpPr/>
          <p:nvPr/>
        </p:nvSpPr>
        <p:spPr>
          <a:xfrm>
            <a:off x="899592" y="2857496"/>
            <a:ext cx="7958688" cy="50405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spcBef>
                <a:spcPts val="1800"/>
              </a:spcBef>
            </a:pPr>
            <a:r>
              <a:rPr lang="tr-TR" b="1" smtClean="0">
                <a:solidFill>
                  <a:srgbClr val="004A64"/>
                </a:solidFill>
                <a:latin typeface="Arial" charset="0"/>
                <a:cs typeface="Arial" charset="0"/>
              </a:rPr>
              <a:t>“Food </a:t>
            </a:r>
            <a:r>
              <a:rPr lang="tr-TR" b="1" dirty="0" smtClean="0">
                <a:solidFill>
                  <a:srgbClr val="004A64"/>
                </a:solidFill>
                <a:latin typeface="Arial" charset="0"/>
                <a:cs typeface="Arial" charset="0"/>
              </a:rPr>
              <a:t>and non food basket</a:t>
            </a:r>
            <a:r>
              <a:rPr lang="tr-TR" b="1" smtClean="0">
                <a:solidFill>
                  <a:srgbClr val="004A64"/>
                </a:solidFill>
                <a:latin typeface="Arial" charset="0"/>
                <a:cs typeface="Arial" charset="0"/>
              </a:rPr>
              <a:t>”          cost </a:t>
            </a:r>
            <a:r>
              <a:rPr lang="tr-TR" b="1" dirty="0" smtClean="0">
                <a:solidFill>
                  <a:srgbClr val="004A64"/>
                </a:solidFill>
                <a:latin typeface="Arial" charset="0"/>
                <a:cs typeface="Arial" charset="0"/>
              </a:rPr>
              <a:t>of basic needs approach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1600" y="3672314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tr-TR" sz="2400" b="1" dirty="0" err="1" smtClean="0">
                <a:ln/>
              </a:rPr>
              <a:t>source</a:t>
            </a:r>
            <a:r>
              <a:rPr lang="tr-TR" sz="2400" b="1" dirty="0" smtClean="0">
                <a:ln/>
              </a:rPr>
              <a:t> of </a:t>
            </a:r>
            <a:r>
              <a:rPr lang="tr-TR" sz="2400" b="1" dirty="0" err="1" smtClean="0">
                <a:ln/>
              </a:rPr>
              <a:t>multidimensional</a:t>
            </a:r>
            <a:r>
              <a:rPr lang="tr-TR" sz="2400" b="1" dirty="0" smtClean="0">
                <a:ln/>
              </a:rPr>
              <a:t> </a:t>
            </a:r>
            <a:r>
              <a:rPr lang="tr-TR" sz="2400" b="1" dirty="0" err="1" smtClean="0">
                <a:ln/>
              </a:rPr>
              <a:t>indicators</a:t>
            </a:r>
            <a:endParaRPr lang="tr-TR" sz="2400" dirty="0" smtClean="0">
              <a:ln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5108" y="4205987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rgbClr val="004A64"/>
                </a:solidFill>
              </a:rPr>
              <a:t>Welfare indicator is income for monetary aspects</a:t>
            </a:r>
          </a:p>
          <a:p>
            <a:endParaRPr lang="tr-TR" sz="1100" dirty="0" smtClean="0"/>
          </a:p>
          <a:p>
            <a:r>
              <a:rPr lang="tr-TR" b="1" dirty="0" smtClean="0"/>
              <a:t>Non monetary aspects are;</a:t>
            </a:r>
          </a:p>
          <a:p>
            <a:pPr marL="536575"/>
            <a:r>
              <a:rPr lang="tr-TR" dirty="0" smtClean="0"/>
              <a:t>Education</a:t>
            </a:r>
          </a:p>
          <a:p>
            <a:pPr marL="536575"/>
            <a:r>
              <a:rPr lang="tr-TR" dirty="0" smtClean="0"/>
              <a:t>Health</a:t>
            </a:r>
          </a:p>
          <a:p>
            <a:pPr marL="536575"/>
            <a:r>
              <a:rPr lang="tr-TR" dirty="0" smtClean="0"/>
              <a:t>Dwelling</a:t>
            </a:r>
          </a:p>
          <a:p>
            <a:pPr marL="536575"/>
            <a:r>
              <a:rPr lang="tr-TR" dirty="0" err="1" smtClean="0"/>
              <a:t>Labour</a:t>
            </a:r>
            <a:r>
              <a:rPr lang="tr-TR" dirty="0" smtClean="0"/>
              <a:t> Force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4258354" y="3043916"/>
            <a:ext cx="214314" cy="145156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Rectangle 11"/>
          <p:cNvSpPr/>
          <p:nvPr/>
        </p:nvSpPr>
        <p:spPr>
          <a:xfrm>
            <a:off x="6641637" y="3643314"/>
            <a:ext cx="1002197" cy="52322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r>
              <a:rPr lang="tr-TR" sz="2800" b="1" smtClean="0">
                <a:ln w="10541" cmpd="sng">
                  <a:solidFill>
                    <a:schemeClr val="accent5">
                      <a:lumMod val="25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  <a:cs typeface="Arial" charset="0"/>
              </a:rPr>
              <a:t>SILC</a:t>
            </a:r>
            <a:endParaRPr lang="tr-TR" sz="2800" b="1" dirty="0">
              <a:ln w="10541" cmpd="sng">
                <a:solidFill>
                  <a:schemeClr val="accent5">
                    <a:lumMod val="25000"/>
                  </a:schemeClr>
                </a:solidFill>
                <a:prstDash val="solid"/>
              </a:ln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29322" y="2428868"/>
            <a:ext cx="942887" cy="52322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r>
              <a:rPr lang="tr-TR" sz="2800" b="1" smtClean="0">
                <a:ln w="10541" cmpd="sng">
                  <a:solidFill>
                    <a:schemeClr val="accent5">
                      <a:lumMod val="25000"/>
                    </a:schemeClr>
                  </a:solidFill>
                  <a:prstDash val="solid"/>
                </a:ln>
                <a:solidFill>
                  <a:schemeClr val="accent5">
                    <a:lumMod val="25000"/>
                  </a:schemeClr>
                </a:solidFill>
                <a:cs typeface="Arial" charset="0"/>
              </a:rPr>
              <a:t>HBS</a:t>
            </a:r>
            <a:endParaRPr lang="tr-TR" sz="2800" b="1" dirty="0">
              <a:ln w="10541" cmpd="sng">
                <a:solidFill>
                  <a:schemeClr val="accent5">
                    <a:lumMod val="25000"/>
                  </a:schemeClr>
                </a:solidFill>
                <a:prstDash val="solid"/>
              </a:ln>
              <a:solidFill>
                <a:schemeClr val="accent5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6"/>
          <p:cNvSpPr/>
          <p:nvPr/>
        </p:nvSpPr>
        <p:spPr>
          <a:xfrm>
            <a:off x="825322" y="1225887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tr-TR" sz="2800" b="1" smtClean="0">
                <a:ln/>
                <a:solidFill>
                  <a:srgbClr val="008EC0"/>
                </a:solidFill>
                <a:latin typeface="+mj-lt"/>
              </a:rPr>
              <a:t>next steps</a:t>
            </a:r>
            <a:endParaRPr lang="tr-TR" sz="28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9" name="Rectangle 18"/>
          <p:cNvSpPr/>
          <p:nvPr/>
        </p:nvSpPr>
        <p:spPr>
          <a:xfrm>
            <a:off x="684213" y="1028700"/>
            <a:ext cx="4824412" cy="554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dirty="0" err="1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Multidimensional</a:t>
            </a:r>
            <a:r>
              <a:rPr lang="tr-TR" sz="3000" b="1" dirty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tr-TR" sz="3000" b="1" dirty="0" err="1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poverty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Dikdörtgen 22"/>
          <p:cNvSpPr>
            <a:spLocks noChangeArrowheads="1"/>
          </p:cNvSpPr>
          <p:nvPr/>
        </p:nvSpPr>
        <p:spPr bwMode="auto">
          <a:xfrm>
            <a:off x="841375" y="2852738"/>
            <a:ext cx="7159649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reassessment of dimensions and indicators according to the needs of policy makers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emprical studies based on the recent SILC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experimental studies based on different scenarios </a:t>
            </a: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tr-TR" sz="2400" b="1" dirty="0" smtClean="0">
              <a:cs typeface="Arial" panose="020B0604020202020204" pitchFamily="34" charset="0"/>
            </a:endParaRPr>
          </a:p>
        </p:txBody>
      </p:sp>
      <p:sp>
        <p:nvSpPr>
          <p:cNvPr id="12" name="Metin kutusu 1"/>
          <p:cNvSpPr txBox="1">
            <a:spLocks noChangeArrowheads="1"/>
          </p:cNvSpPr>
          <p:nvPr/>
        </p:nvSpPr>
        <p:spPr bwMode="auto">
          <a:xfrm>
            <a:off x="790575" y="2249488"/>
            <a:ext cx="6770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 b="1" smtClean="0">
                <a:latin typeface="Calibri" pitchFamily="34" charset="0"/>
              </a:rPr>
              <a:t>Still ongoing methodological studies;</a:t>
            </a:r>
            <a:endParaRPr lang="tr-TR" sz="2400" b="1">
              <a:latin typeface="Calibri" pitchFamily="34" charset="0"/>
            </a:endParaRPr>
          </a:p>
        </p:txBody>
      </p:sp>
      <p:sp>
        <p:nvSpPr>
          <p:cNvPr id="13" name="Dikdörtgen 5"/>
          <p:cNvSpPr/>
          <p:nvPr/>
        </p:nvSpPr>
        <p:spPr>
          <a:xfrm>
            <a:off x="857224" y="4976284"/>
            <a:ext cx="7000924" cy="88160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The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tr-TR" sz="2400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first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tr-TR" sz="2400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results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of </a:t>
            </a:r>
            <a:r>
              <a:rPr lang="tr-TR" sz="2400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multidimensional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tr-TR" sz="2400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poverty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in </a:t>
            </a:r>
            <a:r>
              <a:rPr lang="tr-TR" sz="2400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Turkey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is </a:t>
            </a:r>
            <a:r>
              <a:rPr lang="tr-TR" sz="2400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planned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tr-TR" sz="2400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to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be </a:t>
            </a:r>
            <a:r>
              <a:rPr lang="tr-TR" sz="2400" b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published</a:t>
            </a:r>
            <a:r>
              <a:rPr lang="tr-TR" sz="2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in 2016.</a:t>
            </a:r>
            <a:endParaRPr lang="tr-TR" sz="2400" b="1" dirty="0">
              <a:ln/>
              <a:solidFill>
                <a:srgbClr val="008EC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3851920" y="4077072"/>
            <a:ext cx="4670176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tr-TR" sz="2800" b="1" dirty="0" err="1">
                <a:ln/>
                <a:solidFill>
                  <a:srgbClr val="008EC0"/>
                </a:solidFill>
                <a:latin typeface="+mj-lt"/>
              </a:rPr>
              <a:t>Thank</a:t>
            </a:r>
            <a:r>
              <a:rPr lang="tr-TR" sz="2800" b="1" dirty="0">
                <a:ln/>
                <a:solidFill>
                  <a:srgbClr val="008EC0"/>
                </a:solidFill>
                <a:latin typeface="+mj-lt"/>
              </a:rPr>
              <a:t> </a:t>
            </a:r>
            <a:r>
              <a:rPr lang="tr-TR" sz="2800" b="1" dirty="0" err="1">
                <a:ln/>
                <a:solidFill>
                  <a:srgbClr val="008EC0"/>
                </a:solidFill>
                <a:latin typeface="+mj-lt"/>
              </a:rPr>
              <a:t>you</a:t>
            </a:r>
            <a:r>
              <a:rPr lang="tr-TR" sz="2800" b="1" dirty="0">
                <a:ln/>
                <a:solidFill>
                  <a:srgbClr val="008EC0"/>
                </a:solidFill>
                <a:latin typeface="+mj-lt"/>
              </a:rPr>
              <a:t> </a:t>
            </a:r>
            <a:r>
              <a:rPr lang="tr-TR" sz="2800" b="1" dirty="0" err="1">
                <a:ln/>
                <a:solidFill>
                  <a:srgbClr val="008EC0"/>
                </a:solidFill>
                <a:latin typeface="+mj-lt"/>
              </a:rPr>
              <a:t>for</a:t>
            </a:r>
            <a:r>
              <a:rPr lang="tr-TR" sz="2800" b="1" dirty="0">
                <a:ln/>
                <a:solidFill>
                  <a:srgbClr val="008EC0"/>
                </a:solidFill>
                <a:latin typeface="+mj-lt"/>
              </a:rPr>
              <a:t> </a:t>
            </a:r>
            <a:r>
              <a:rPr lang="tr-TR" sz="2800" b="1" dirty="0" err="1">
                <a:ln/>
                <a:solidFill>
                  <a:srgbClr val="008EC0"/>
                </a:solidFill>
                <a:latin typeface="+mj-lt"/>
              </a:rPr>
              <a:t>your</a:t>
            </a:r>
            <a:r>
              <a:rPr lang="tr-TR" sz="2800" b="1" dirty="0">
                <a:ln/>
                <a:solidFill>
                  <a:srgbClr val="008EC0"/>
                </a:solidFill>
                <a:latin typeface="+mj-lt"/>
              </a:rPr>
              <a:t> </a:t>
            </a:r>
            <a:r>
              <a:rPr lang="tr-TR" sz="2800" b="1" dirty="0" err="1">
                <a:ln/>
                <a:solidFill>
                  <a:srgbClr val="008EC0"/>
                </a:solidFill>
                <a:latin typeface="+mj-lt"/>
              </a:rPr>
              <a:t>attention</a:t>
            </a:r>
            <a:endParaRPr lang="tr-TR" sz="2800" b="1" dirty="0">
              <a:ln/>
              <a:solidFill>
                <a:srgbClr val="008EC0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dirty="0" err="1" smtClean="0">
                <a:ln/>
                <a:solidFill>
                  <a:srgbClr val="008EC0"/>
                </a:solidFill>
                <a:latin typeface="+mj-lt"/>
              </a:rPr>
              <a:t>contents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0" y="785813"/>
            <a:ext cx="9144000" cy="0"/>
          </a:xfrm>
          <a:prstGeom prst="line">
            <a:avLst/>
          </a:prstGeom>
          <a:noFill/>
          <a:ln w="19050">
            <a:solidFill>
              <a:srgbClr val="AB2328"/>
            </a:solidFill>
            <a:round/>
            <a:headEnd/>
            <a:tailEnd/>
          </a:ln>
          <a:effectLst>
            <a:outerShdw blurRad="127000" dist="152400" dir="5400000" sx="65000" sy="65000" algn="ctr" rotWithShape="0">
              <a:schemeClr val="bg1"/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>
              <a:latin typeface="+mn-lt"/>
              <a:cs typeface="+mn-cs"/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/>
        </p:nvSpPr>
        <p:spPr>
          <a:xfrm>
            <a:off x="611188" y="2260600"/>
            <a:ext cx="7921625" cy="2608263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 2"/>
              <a:buNone/>
              <a:defRPr/>
            </a:pPr>
            <a:endParaRPr lang="tr-TR" sz="2400" b="1" dirty="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/>
        </p:nvSpPr>
        <p:spPr>
          <a:xfrm>
            <a:off x="977723" y="2519625"/>
            <a:ext cx="7668000" cy="1485439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SzPct val="100000"/>
              <a:defRPr/>
            </a:pPr>
            <a:r>
              <a:rPr lang="tr-TR" sz="2800" dirty="0" err="1">
                <a:cs typeface="Arial" panose="020B0604020202020204" pitchFamily="34" charset="0"/>
              </a:rPr>
              <a:t>History</a:t>
            </a:r>
            <a:r>
              <a:rPr lang="tr-TR" sz="2800" dirty="0"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cs typeface="Arial" panose="020B0604020202020204" pitchFamily="34" charset="0"/>
              </a:rPr>
              <a:t>and</a:t>
            </a:r>
            <a:r>
              <a:rPr lang="tr-TR" sz="2800" dirty="0" smtClean="0"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cs typeface="Arial" panose="020B0604020202020204" pitchFamily="34" charset="0"/>
              </a:rPr>
              <a:t>poverty</a:t>
            </a:r>
            <a:r>
              <a:rPr lang="tr-TR" sz="2800" dirty="0" smtClean="0"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cs typeface="Arial" panose="020B0604020202020204" pitchFamily="34" charset="0"/>
              </a:rPr>
              <a:t>statistics</a:t>
            </a:r>
            <a:r>
              <a:rPr lang="tr-TR" sz="2800" dirty="0" smtClean="0">
                <a:cs typeface="Arial" panose="020B0604020202020204" pitchFamily="34" charset="0"/>
              </a:rPr>
              <a:t> in </a:t>
            </a:r>
            <a:r>
              <a:rPr lang="tr-TR" sz="2800" dirty="0" err="1" smtClean="0">
                <a:cs typeface="Arial" panose="020B0604020202020204" pitchFamily="34" charset="0"/>
              </a:rPr>
              <a:t>Turkey</a:t>
            </a:r>
            <a:endParaRPr lang="tr-TR" sz="2800" dirty="0">
              <a:cs typeface="Arial" panose="020B0604020202020204" pitchFamily="34" charset="0"/>
            </a:endParaRPr>
          </a:p>
          <a:p>
            <a:pPr>
              <a:buClrTx/>
              <a:buSzPct val="100000"/>
              <a:defRPr/>
            </a:pPr>
            <a:r>
              <a:rPr lang="tr-TR" sz="2800" dirty="0" smtClean="0">
                <a:cs typeface="Arial" panose="020B0604020202020204" pitchFamily="34" charset="0"/>
              </a:rPr>
              <a:t>New </a:t>
            </a:r>
            <a:r>
              <a:rPr lang="tr-TR" sz="2800" dirty="0" err="1">
                <a:cs typeface="Arial" panose="020B0604020202020204" pitchFamily="34" charset="0"/>
              </a:rPr>
              <a:t>Approach</a:t>
            </a:r>
            <a:endParaRPr lang="tr-TR" sz="2800" dirty="0">
              <a:cs typeface="Arial" panose="020B0604020202020204" pitchFamily="34" charset="0"/>
            </a:endParaRPr>
          </a:p>
          <a:p>
            <a:pPr>
              <a:buClrTx/>
              <a:buSzPct val="100000"/>
              <a:defRPr/>
            </a:pPr>
            <a:r>
              <a:rPr lang="tr-TR" sz="2800" dirty="0" err="1">
                <a:cs typeface="Arial" panose="020B0604020202020204" pitchFamily="34" charset="0"/>
              </a:rPr>
              <a:t>Next</a:t>
            </a:r>
            <a:r>
              <a:rPr lang="tr-TR" sz="2800" dirty="0"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cs typeface="Arial" panose="020B0604020202020204" pitchFamily="34" charset="0"/>
              </a:rPr>
              <a:t>Steps</a:t>
            </a:r>
            <a:endParaRPr lang="tr-TR" sz="2800" dirty="0">
              <a:cs typeface="Arial" panose="020B0604020202020204" pitchFamily="34" charset="0"/>
            </a:endParaRPr>
          </a:p>
          <a:p>
            <a:pPr marL="0" indent="0" fontAlgn="auto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 2"/>
              <a:buNone/>
              <a:defRPr/>
            </a:pPr>
            <a:endParaRPr lang="tr-TR" sz="2800" b="1" dirty="0" smtClean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266700" indent="-266700" fontAlgn="auto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 2"/>
              <a:buNone/>
              <a:defRPr/>
            </a:pPr>
            <a:endParaRPr lang="tr-TR" sz="2800" b="1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marL="632460" lvl="1" indent="-266700" fontAlgn="auto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defRPr/>
            </a:pPr>
            <a:endParaRPr lang="tr-TR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</a:endParaRPr>
          </a:p>
          <a:p>
            <a:pPr marL="265113" lvl="1" indent="-265113" fontAlgn="auto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95000"/>
              <a:buFont typeface="Wingdings 2"/>
              <a:buNone/>
              <a:defRPr/>
            </a:pPr>
            <a:endParaRPr lang="tr-TR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</a:endParaRPr>
          </a:p>
          <a:p>
            <a:pPr marL="265113" lvl="1" indent="-265113" fontAlgn="auto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95000"/>
              <a:buFont typeface="Wingdings 2"/>
              <a:buNone/>
              <a:defRPr/>
            </a:pPr>
            <a:endParaRPr lang="tr-TR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</a:endParaRPr>
          </a:p>
          <a:p>
            <a:pPr marL="632460" lvl="1" indent="-266700" fontAlgn="auto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 2"/>
              <a:buNone/>
              <a:defRPr/>
            </a:pPr>
            <a:endParaRPr lang="tr-TR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</a:endParaRPr>
          </a:p>
        </p:txBody>
      </p:sp>
      <p:sp>
        <p:nvSpPr>
          <p:cNvPr id="11" name="Rectangle 18"/>
          <p:cNvSpPr/>
          <p:nvPr/>
        </p:nvSpPr>
        <p:spPr>
          <a:xfrm>
            <a:off x="684213" y="1028700"/>
            <a:ext cx="4880182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dirty="0" err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Poverty</a:t>
            </a:r>
            <a:r>
              <a:rPr lang="tr-TR" sz="3000" b="1" dirty="0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tr-TR" sz="3000" b="1" dirty="0" err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Studies</a:t>
            </a:r>
            <a:r>
              <a:rPr lang="tr-TR" sz="3000" b="1" dirty="0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 </a:t>
            </a:r>
            <a:r>
              <a:rPr lang="tr-TR" sz="3000" b="1" dirty="0" err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Turkey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Dikdörtgen 22"/>
          <p:cNvSpPr>
            <a:spLocks noChangeArrowheads="1"/>
          </p:cNvSpPr>
          <p:nvPr/>
        </p:nvSpPr>
        <p:spPr bwMode="auto">
          <a:xfrm>
            <a:off x="841375" y="2852738"/>
            <a:ext cx="6913563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income distribution indicators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relative </a:t>
            </a:r>
            <a:r>
              <a:rPr lang="en-US" sz="2400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poverty rate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poverty gap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persistent at-risk-of-poverty rate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material deprivation </a:t>
            </a: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en-US" sz="2400" b="1" dirty="0" smtClean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tr-TR" sz="2400" b="1" dirty="0" smtClean="0">
              <a:cs typeface="Arial" panose="020B0604020202020204" pitchFamily="34" charset="0"/>
            </a:endParaRPr>
          </a:p>
        </p:txBody>
      </p:sp>
      <p:sp>
        <p:nvSpPr>
          <p:cNvPr id="10244" name="Metin kutusu 1"/>
          <p:cNvSpPr txBox="1">
            <a:spLocks noChangeArrowheads="1"/>
          </p:cNvSpPr>
          <p:nvPr/>
        </p:nvSpPr>
        <p:spPr bwMode="auto">
          <a:xfrm>
            <a:off x="790575" y="2249488"/>
            <a:ext cx="677068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600" b="1">
                <a:latin typeface="Calibri" pitchFamily="34" charset="0"/>
              </a:rPr>
              <a:t>Indicators </a:t>
            </a:r>
            <a:r>
              <a:rPr lang="tr-TR" sz="2600" b="1" smtClean="0">
                <a:latin typeface="Calibri" pitchFamily="34" charset="0"/>
              </a:rPr>
              <a:t>released</a:t>
            </a:r>
            <a:r>
              <a:rPr lang="tr-TR" sz="2600" b="1">
                <a:latin typeface="Calibri" pitchFamily="34" charset="0"/>
              </a:rPr>
              <a:t>;</a:t>
            </a:r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>
          <a:xfrm>
            <a:off x="971550" y="5013325"/>
            <a:ext cx="6889750" cy="86360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Tx/>
              <a:buFont typeface="Wingdings 2"/>
              <a:buNone/>
              <a:defRPr/>
            </a:pPr>
            <a:endParaRPr lang="tr-TR" sz="24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948432" y="5089590"/>
            <a:ext cx="7223968" cy="88160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>
                <a:solidFill>
                  <a:schemeClr val="tx1"/>
                </a:solidFill>
                <a:cs typeface="Arial" panose="020B0604020202020204" pitchFamily="34" charset="0"/>
              </a:rPr>
              <a:t>Data </a:t>
            </a:r>
            <a:r>
              <a:rPr lang="tr-TR" sz="24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source</a:t>
            </a:r>
            <a:r>
              <a:rPr lang="tr-TR" sz="2400" dirty="0" smtClean="0">
                <a:solidFill>
                  <a:schemeClr val="tx1"/>
                </a:solidFill>
                <a:cs typeface="Arial" panose="020B0604020202020204" pitchFamily="34" charset="0"/>
              </a:rPr>
              <a:t>: </a:t>
            </a:r>
            <a:r>
              <a:rPr lang="tr-TR" sz="2400" b="1" dirty="0" smtClean="0">
                <a:ln/>
                <a:solidFill>
                  <a:srgbClr val="008EC0"/>
                </a:solidFill>
              </a:rPr>
              <a:t>SILC </a:t>
            </a:r>
            <a:r>
              <a:rPr lang="tr-TR" sz="2400" b="1" dirty="0" smtClean="0">
                <a:solidFill>
                  <a:srgbClr val="FFFFFF">
                    <a:lumMod val="50000"/>
                  </a:srgbClr>
                </a:solidFill>
              </a:rPr>
              <a:t>(</a:t>
            </a:r>
            <a:r>
              <a:rPr lang="tr-TR" sz="2400" b="1" dirty="0" err="1" smtClean="0">
                <a:solidFill>
                  <a:srgbClr val="FFFFFF">
                    <a:lumMod val="50000"/>
                  </a:srgbClr>
                </a:solidFill>
              </a:rPr>
              <a:t>Income</a:t>
            </a:r>
            <a:r>
              <a:rPr lang="tr-TR" sz="2400" b="1" dirty="0" smtClean="0">
                <a:solidFill>
                  <a:srgbClr val="FFFFFF">
                    <a:lumMod val="50000"/>
                  </a:srgbClr>
                </a:solidFill>
              </a:rPr>
              <a:t> </a:t>
            </a:r>
            <a:r>
              <a:rPr lang="tr-TR" sz="2400" b="1" dirty="0" err="1">
                <a:solidFill>
                  <a:srgbClr val="FFFFFF">
                    <a:lumMod val="50000"/>
                  </a:srgbClr>
                </a:solidFill>
              </a:rPr>
              <a:t>and</a:t>
            </a:r>
            <a:r>
              <a:rPr lang="tr-TR" sz="2400" b="1" dirty="0">
                <a:solidFill>
                  <a:srgbClr val="FFFFFF">
                    <a:lumMod val="50000"/>
                  </a:srgbClr>
                </a:solidFill>
              </a:rPr>
              <a:t> </a:t>
            </a:r>
            <a:r>
              <a:rPr lang="tr-TR" sz="2400" b="1" dirty="0" err="1">
                <a:solidFill>
                  <a:srgbClr val="FFFFFF">
                    <a:lumMod val="50000"/>
                  </a:srgbClr>
                </a:solidFill>
              </a:rPr>
              <a:t>Living</a:t>
            </a:r>
            <a:r>
              <a:rPr lang="tr-TR" sz="2400" b="1" dirty="0">
                <a:solidFill>
                  <a:srgbClr val="FFFFFF">
                    <a:lumMod val="50000"/>
                  </a:srgbClr>
                </a:solidFill>
              </a:rPr>
              <a:t> </a:t>
            </a:r>
            <a:r>
              <a:rPr lang="tr-TR" sz="2400" b="1" dirty="0" err="1" smtClean="0">
                <a:solidFill>
                  <a:srgbClr val="FFFFFF">
                    <a:lumMod val="50000"/>
                  </a:srgbClr>
                </a:solidFill>
              </a:rPr>
              <a:t>Conditions</a:t>
            </a:r>
            <a:r>
              <a:rPr lang="tr-TR" sz="2400" b="1" dirty="0" smtClean="0">
                <a:solidFill>
                  <a:srgbClr val="FFFFFF">
                    <a:lumMod val="50000"/>
                  </a:srgbClr>
                </a:solidFill>
              </a:rPr>
              <a:t> </a:t>
            </a:r>
            <a:r>
              <a:rPr lang="tr-TR" sz="2400" b="1" dirty="0" err="1" smtClean="0">
                <a:solidFill>
                  <a:srgbClr val="FFFFFF">
                    <a:lumMod val="50000"/>
                  </a:srgbClr>
                </a:solidFill>
              </a:rPr>
              <a:t>Survey</a:t>
            </a:r>
            <a:r>
              <a:rPr lang="tr-TR" sz="2400" b="1" dirty="0" smtClean="0">
                <a:solidFill>
                  <a:srgbClr val="FFFFFF">
                    <a:lumMod val="50000"/>
                  </a:srgbClr>
                </a:solidFill>
              </a:rPr>
              <a:t>)</a:t>
            </a:r>
            <a:endParaRPr lang="en-US" sz="2400" b="1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>
                <a:solidFill>
                  <a:schemeClr val="tx1"/>
                </a:solidFill>
                <a:cs typeface="Arial" panose="020B0604020202020204" pitchFamily="34" charset="0"/>
              </a:rPr>
              <a:t>Since </a:t>
            </a:r>
            <a:r>
              <a:rPr lang="tr-TR" sz="2400" b="1" dirty="0">
                <a:ln/>
                <a:solidFill>
                  <a:srgbClr val="008EC0"/>
                </a:solidFill>
              </a:rPr>
              <a:t>2006</a:t>
            </a:r>
          </a:p>
        </p:txBody>
      </p:sp>
      <p:sp>
        <p:nvSpPr>
          <p:cNvPr id="9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based on income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11" name="Rectangle 18"/>
          <p:cNvSpPr/>
          <p:nvPr/>
        </p:nvSpPr>
        <p:spPr>
          <a:xfrm>
            <a:off x="684213" y="1028700"/>
            <a:ext cx="3409908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dirty="0" err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Poverty</a:t>
            </a:r>
            <a:r>
              <a:rPr lang="tr-TR" sz="3000" b="1" dirty="0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tr-TR" sz="3000" b="1" dirty="0" err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Statistics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Dikdörtgen 22"/>
          <p:cNvSpPr>
            <a:spLocks noChangeArrowheads="1"/>
          </p:cNvSpPr>
          <p:nvPr/>
        </p:nvSpPr>
        <p:spPr bwMode="auto">
          <a:xfrm>
            <a:off x="841375" y="2852738"/>
            <a:ext cx="715964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gender</a:t>
            </a:r>
            <a:endParaRPr lang="tr-TR" sz="24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age</a:t>
            </a:r>
            <a:r>
              <a:rPr lang="tr-TR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groups</a:t>
            </a:r>
            <a:endParaRPr lang="tr-TR" sz="24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household type</a:t>
            </a:r>
            <a:r>
              <a:rPr lang="tr-TR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en-US" sz="24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educational status of individuals</a:t>
            </a:r>
            <a:endParaRPr lang="en-US" sz="2400" b="1" dirty="0" smtClean="0"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main </a:t>
            </a: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income</a:t>
            </a:r>
            <a:r>
              <a:rPr lang="tr-TR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source</a:t>
            </a:r>
            <a:r>
              <a:rPr lang="tr-TR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of </a:t>
            </a: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households</a:t>
            </a:r>
            <a:endParaRPr lang="tr-TR" sz="24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the</a:t>
            </a:r>
            <a:r>
              <a:rPr lang="tr-TR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situation</a:t>
            </a:r>
            <a:r>
              <a:rPr lang="tr-TR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of </a:t>
            </a: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being</a:t>
            </a:r>
            <a:r>
              <a:rPr lang="tr-TR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</a:t>
            </a: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conomically</a:t>
            </a:r>
            <a:r>
              <a:rPr lang="tr-TR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tr-TR" sz="24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active</a:t>
            </a:r>
            <a:endParaRPr lang="tr-TR" sz="2400" b="1" dirty="0" smtClean="0">
              <a:cs typeface="Arial" panose="020B0604020202020204" pitchFamily="34" charset="0"/>
            </a:endParaRPr>
          </a:p>
        </p:txBody>
      </p:sp>
      <p:sp>
        <p:nvSpPr>
          <p:cNvPr id="10244" name="Metin kutusu 1"/>
          <p:cNvSpPr txBox="1">
            <a:spLocks noChangeArrowheads="1"/>
          </p:cNvSpPr>
          <p:nvPr/>
        </p:nvSpPr>
        <p:spPr bwMode="auto">
          <a:xfrm>
            <a:off x="790575" y="2249488"/>
            <a:ext cx="677068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600" b="1" smtClean="0">
                <a:latin typeface="Calibri" pitchFamily="34" charset="0"/>
              </a:rPr>
              <a:t>Poverty rates according to; </a:t>
            </a:r>
            <a:endParaRPr lang="tr-TR" sz="2600" b="1">
              <a:latin typeface="Calibri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based on income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8" name="Rectangle 18"/>
          <p:cNvSpPr/>
          <p:nvPr/>
        </p:nvSpPr>
        <p:spPr>
          <a:xfrm>
            <a:off x="684213" y="1028700"/>
            <a:ext cx="3409908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Poverty Statistics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/>
        </p:nvSpPr>
        <p:spPr>
          <a:xfrm>
            <a:off x="671642" y="2132856"/>
            <a:ext cx="7920880" cy="365760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10000"/>
              </a:lnSpc>
              <a:spcAft>
                <a:spcPts val="0"/>
              </a:spcAft>
              <a:buClrTx/>
              <a:buFont typeface="Wingdings 2"/>
              <a:buNone/>
              <a:defRPr/>
            </a:pPr>
            <a:endParaRPr lang="tr-TR" sz="2100" dirty="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</a:endParaRPr>
          </a:p>
          <a:p>
            <a:pPr lvl="1" fontAlgn="auto">
              <a:lnSpc>
                <a:spcPct val="30000"/>
              </a:lnSpc>
              <a:spcAft>
                <a:spcPts val="0"/>
              </a:spcAft>
              <a:buClrTx/>
              <a:buFontTx/>
              <a:buNone/>
              <a:defRPr/>
            </a:pPr>
            <a:endParaRPr lang="tr-TR" sz="2100" dirty="0" err="1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</a:endParaRPr>
          </a:p>
          <a:p>
            <a:pPr fontAlgn="auto"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endParaRPr lang="tr-TR" sz="2100" dirty="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</a:endParaRPr>
          </a:p>
        </p:txBody>
      </p:sp>
      <p:sp>
        <p:nvSpPr>
          <p:cNvPr id="18437" name="Dikdörtgen 1"/>
          <p:cNvSpPr>
            <a:spLocks noChangeArrowheads="1"/>
          </p:cNvSpPr>
          <p:nvPr/>
        </p:nvSpPr>
        <p:spPr bwMode="auto">
          <a:xfrm>
            <a:off x="716261" y="2337109"/>
            <a:ext cx="6905268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7000"/>
              </a:lnSpc>
              <a:spcBef>
                <a:spcPct val="0"/>
              </a:spcBef>
              <a:buFontTx/>
              <a:buNone/>
              <a:defRPr/>
            </a:pPr>
            <a:r>
              <a:rPr lang="en-US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Poverty rate</a:t>
            </a:r>
            <a:r>
              <a:rPr lang="tr-TR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</a:t>
            </a:r>
            <a:r>
              <a:rPr lang="en-US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by relative poverty thresholds </a:t>
            </a:r>
            <a:r>
              <a:rPr lang="tr-TR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in </a:t>
            </a:r>
            <a:r>
              <a:rPr lang="tr-TR" sz="20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Turkey</a:t>
            </a:r>
            <a:r>
              <a:rPr lang="tr-TR" sz="2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, 2006-2013</a:t>
            </a:r>
          </a:p>
        </p:txBody>
      </p:sp>
      <p:pic>
        <p:nvPicPr>
          <p:cNvPr id="20485" name="Resi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825750"/>
            <a:ext cx="805338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based on income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7" name="Rectangle 18"/>
          <p:cNvSpPr/>
          <p:nvPr/>
        </p:nvSpPr>
        <p:spPr>
          <a:xfrm>
            <a:off x="684213" y="1028700"/>
            <a:ext cx="4326826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Relative Poverty Rates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Dikdörtgen 22"/>
          <p:cNvSpPr>
            <a:spLocks noChangeArrowheads="1"/>
          </p:cNvSpPr>
          <p:nvPr/>
        </p:nvSpPr>
        <p:spPr bwMode="auto">
          <a:xfrm>
            <a:off x="841375" y="2852738"/>
            <a:ext cx="7159649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food poverty rate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absolute poverty rate (food+ non-food)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relative poverty rate (from consumption expenditure)</a:t>
            </a:r>
            <a:endParaRPr lang="tr-TR" sz="240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tr-TR" sz="200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tr-TR" sz="200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en-US" sz="240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en-US" sz="2400" b="1" dirty="0" smtClean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tr-TR" sz="2400" b="1" dirty="0" smtClean="0">
              <a:cs typeface="Arial" panose="020B0604020202020204" pitchFamily="34" charset="0"/>
            </a:endParaRPr>
          </a:p>
        </p:txBody>
      </p:sp>
      <p:sp>
        <p:nvSpPr>
          <p:cNvPr id="10244" name="Metin kutusu 1"/>
          <p:cNvSpPr txBox="1">
            <a:spLocks noChangeArrowheads="1"/>
          </p:cNvSpPr>
          <p:nvPr/>
        </p:nvSpPr>
        <p:spPr bwMode="auto">
          <a:xfrm>
            <a:off x="790575" y="2249488"/>
            <a:ext cx="677068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600" b="1">
                <a:latin typeface="Calibri" pitchFamily="34" charset="0"/>
              </a:rPr>
              <a:t>Indicators </a:t>
            </a:r>
            <a:r>
              <a:rPr lang="tr-TR" sz="2600" b="1" smtClean="0">
                <a:latin typeface="Calibri" pitchFamily="34" charset="0"/>
              </a:rPr>
              <a:t>released</a:t>
            </a:r>
            <a:r>
              <a:rPr lang="tr-TR" sz="2600" b="1">
                <a:latin typeface="Calibri" pitchFamily="34" charset="0"/>
              </a:rPr>
              <a:t>;</a:t>
            </a:r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>
          <a:xfrm>
            <a:off x="971550" y="5013325"/>
            <a:ext cx="6889750" cy="863600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Tx/>
              <a:buFont typeface="Wingdings 2"/>
              <a:buNone/>
              <a:defRPr/>
            </a:pPr>
            <a:endParaRPr lang="tr-TR" sz="24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6" name="Dikdörtgen 5"/>
          <p:cNvSpPr/>
          <p:nvPr/>
        </p:nvSpPr>
        <p:spPr>
          <a:xfrm>
            <a:off x="948432" y="5089590"/>
            <a:ext cx="7151960" cy="88160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dirty="0">
                <a:solidFill>
                  <a:schemeClr val="tx1"/>
                </a:solidFill>
                <a:cs typeface="Arial" panose="020B0604020202020204" pitchFamily="34" charset="0"/>
              </a:rPr>
              <a:t>Data </a:t>
            </a:r>
            <a:r>
              <a:rPr lang="tr-TR" sz="2400" dirty="0" err="1">
                <a:solidFill>
                  <a:schemeClr val="tx1"/>
                </a:solidFill>
                <a:cs typeface="Arial" panose="020B0604020202020204" pitchFamily="34" charset="0"/>
              </a:rPr>
              <a:t>source</a:t>
            </a:r>
            <a:r>
              <a:rPr lang="tr-TR" sz="2400">
                <a:solidFill>
                  <a:schemeClr val="tx1"/>
                </a:solidFill>
                <a:cs typeface="Arial" panose="020B0604020202020204" pitchFamily="34" charset="0"/>
              </a:rPr>
              <a:t>: </a:t>
            </a:r>
            <a:r>
              <a:rPr lang="tr-TR" sz="2400" b="1" smtClean="0">
                <a:ln/>
                <a:solidFill>
                  <a:srgbClr val="008EC0"/>
                </a:solidFill>
              </a:rPr>
              <a:t>HBS </a:t>
            </a:r>
            <a:r>
              <a:rPr lang="tr-TR" sz="2400" b="1" smtClean="0">
                <a:solidFill>
                  <a:srgbClr val="FFFFFF">
                    <a:lumMod val="50000"/>
                  </a:srgbClr>
                </a:solidFill>
              </a:rPr>
              <a:t>(Household Budget Survey)</a:t>
            </a:r>
            <a:endParaRPr lang="en-US" sz="2400" b="1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400" smtClean="0">
                <a:solidFill>
                  <a:schemeClr val="tx1"/>
                </a:solidFill>
                <a:cs typeface="Arial" panose="020B0604020202020204" pitchFamily="34" charset="0"/>
              </a:rPr>
              <a:t>Between </a:t>
            </a:r>
            <a:r>
              <a:rPr lang="tr-TR" sz="2400" b="1" smtClean="0">
                <a:ln/>
                <a:solidFill>
                  <a:srgbClr val="008EC0"/>
                </a:solidFill>
              </a:rPr>
              <a:t>2002-2009</a:t>
            </a:r>
            <a:endParaRPr lang="tr-TR" sz="2400" b="1" dirty="0">
              <a:ln/>
              <a:solidFill>
                <a:srgbClr val="008EC0"/>
              </a:solidFill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based on expenditures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8" name="Rectangle 18"/>
          <p:cNvSpPr/>
          <p:nvPr/>
        </p:nvSpPr>
        <p:spPr>
          <a:xfrm>
            <a:off x="684213" y="1028700"/>
            <a:ext cx="3409908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Poverty Statistics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Dikdörtgen 22"/>
          <p:cNvSpPr>
            <a:spLocks noChangeArrowheads="1"/>
          </p:cNvSpPr>
          <p:nvPr/>
        </p:nvSpPr>
        <p:spPr bwMode="auto">
          <a:xfrm>
            <a:off x="841375" y="2852738"/>
            <a:ext cx="715964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1463" indent="-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household size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household type</a:t>
            </a:r>
            <a:r>
              <a:rPr lang="tr-TR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s</a:t>
            </a:r>
            <a:endParaRPr lang="en-US" sz="2400" dirty="0" smtClean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economical activity branches (sector) of individuals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employment status of individuals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en-US" sz="2400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educational status of individuals</a:t>
            </a:r>
            <a:endParaRPr lang="en-US" sz="2400" b="1" dirty="0" smtClean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endParaRPr lang="tr-TR" sz="2400" b="1" dirty="0" smtClean="0">
              <a:cs typeface="Arial" panose="020B0604020202020204" pitchFamily="34" charset="0"/>
            </a:endParaRPr>
          </a:p>
        </p:txBody>
      </p:sp>
      <p:sp>
        <p:nvSpPr>
          <p:cNvPr id="10244" name="Metin kutusu 1"/>
          <p:cNvSpPr txBox="1">
            <a:spLocks noChangeArrowheads="1"/>
          </p:cNvSpPr>
          <p:nvPr/>
        </p:nvSpPr>
        <p:spPr bwMode="auto">
          <a:xfrm>
            <a:off x="790575" y="2249488"/>
            <a:ext cx="677068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600" b="1" smtClean="0">
                <a:latin typeface="Calibri" pitchFamily="34" charset="0"/>
              </a:rPr>
              <a:t>Poverty rates according to; </a:t>
            </a:r>
            <a:endParaRPr lang="tr-TR" sz="2600" b="1">
              <a:latin typeface="Calibri" pitchFamily="34" charset="0"/>
            </a:endParaRPr>
          </a:p>
        </p:txBody>
      </p:sp>
      <p:sp>
        <p:nvSpPr>
          <p:cNvPr id="5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based on expenditures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6" name="Rectangle 18"/>
          <p:cNvSpPr/>
          <p:nvPr/>
        </p:nvSpPr>
        <p:spPr>
          <a:xfrm>
            <a:off x="684213" y="1028700"/>
            <a:ext cx="3409908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Poverty Statistics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ikdörtgen 1"/>
          <p:cNvSpPr>
            <a:spLocks noChangeArrowheads="1"/>
          </p:cNvSpPr>
          <p:nvPr/>
        </p:nvSpPr>
        <p:spPr bwMode="auto">
          <a:xfrm>
            <a:off x="716261" y="2337109"/>
            <a:ext cx="6905268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7000"/>
              </a:lnSpc>
              <a:spcBef>
                <a:spcPct val="0"/>
              </a:spcBef>
              <a:buFontTx/>
              <a:buNone/>
              <a:defRPr/>
            </a:pPr>
            <a:r>
              <a:rPr lang="tr-TR" sz="200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Pov</a:t>
            </a:r>
            <a:r>
              <a:rPr lang="en-US" sz="200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erty </a:t>
            </a:r>
            <a:r>
              <a:rPr lang="en-US" sz="200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rates </a:t>
            </a:r>
            <a:r>
              <a:rPr lang="tr-TR" sz="200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in Turkey, 2002-2009</a:t>
            </a:r>
            <a:endParaRPr lang="tr-TR" sz="2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5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based on expenditure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6" name="Rectangle 18"/>
          <p:cNvSpPr/>
          <p:nvPr/>
        </p:nvSpPr>
        <p:spPr>
          <a:xfrm>
            <a:off x="684213" y="1028700"/>
            <a:ext cx="4607352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Absolute Poverty Rates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00372"/>
            <a:ext cx="721523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/>
        </p:nvSpPr>
        <p:spPr>
          <a:xfrm>
            <a:off x="765672" y="2492896"/>
            <a:ext cx="6972418" cy="1650484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10000"/>
              </a:lnSpc>
              <a:spcAft>
                <a:spcPts val="0"/>
              </a:spcAft>
              <a:buClrTx/>
              <a:buNone/>
              <a:defRPr/>
            </a:pPr>
            <a:r>
              <a:rPr lang="tr-TR" b="1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</a:t>
            </a:r>
            <a:r>
              <a:rPr lang="tr-TR" b="1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2012, </a:t>
            </a:r>
            <a:r>
              <a:rPr lang="tr-TR" b="1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tr-TR" b="1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production</a:t>
            </a:r>
            <a:r>
              <a:rPr lang="tr-TR" b="1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</a:t>
            </a:r>
            <a:r>
              <a:rPr lang="tr-TR" b="1" dirty="0" err="1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poverty</a:t>
            </a:r>
            <a:r>
              <a:rPr lang="tr-TR" b="1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indicators</a:t>
            </a:r>
            <a:r>
              <a:rPr lang="tr-TR" b="1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based</a:t>
            </a:r>
            <a:r>
              <a:rPr lang="tr-TR" b="1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on HBS </a:t>
            </a:r>
            <a:r>
              <a:rPr lang="tr-TR" b="1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were</a:t>
            </a:r>
            <a:r>
              <a:rPr lang="tr-TR" b="1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suspended</a:t>
            </a:r>
            <a:r>
              <a:rPr lang="tr-TR" b="1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 </a:t>
            </a:r>
            <a:r>
              <a:rPr lang="tr-TR" b="1" dirty="0" err="1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order</a:t>
            </a:r>
            <a:r>
              <a:rPr lang="tr-TR" b="1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</a:t>
            </a:r>
            <a:r>
              <a:rPr lang="tr-TR" b="1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carry</a:t>
            </a:r>
            <a:r>
              <a:rPr lang="tr-TR" b="1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out</a:t>
            </a:r>
            <a:r>
              <a:rPr lang="tr-TR" b="1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methodological</a:t>
            </a:r>
            <a:r>
              <a:rPr lang="tr-TR" b="1" dirty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revision</a:t>
            </a:r>
            <a:r>
              <a:rPr lang="tr-TR" b="1" dirty="0" smtClean="0">
                <a:ln w="1905"/>
                <a:solidFill>
                  <a:srgbClr val="00214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tr-TR" b="1" dirty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 fontAlgn="auto">
              <a:lnSpc>
                <a:spcPct val="30000"/>
              </a:lnSpc>
              <a:spcAft>
                <a:spcPts val="0"/>
              </a:spcAft>
              <a:buClrTx/>
              <a:buNone/>
              <a:defRPr/>
            </a:pPr>
            <a:endParaRPr lang="tr-TR" sz="2600" b="1" dirty="0" err="1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fontAlgn="auto">
              <a:spcAft>
                <a:spcPts val="0"/>
              </a:spcAft>
              <a:buClrTx/>
              <a:buNone/>
              <a:defRPr/>
            </a:pPr>
            <a:endParaRPr lang="tr-TR" b="1" dirty="0">
              <a:ln w="1905"/>
              <a:solidFill>
                <a:srgbClr val="00214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Dikdörtgen 6"/>
          <p:cNvSpPr/>
          <p:nvPr/>
        </p:nvSpPr>
        <p:spPr>
          <a:xfrm>
            <a:off x="816869" y="1191698"/>
            <a:ext cx="6912768" cy="881608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eaLnBrk="1" fontAlgn="auto" hangingPunct="1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defRPr/>
            </a:pPr>
            <a:r>
              <a:rPr lang="tr-TR" sz="3200" b="1" smtClean="0">
                <a:ln/>
                <a:solidFill>
                  <a:srgbClr val="008EC0"/>
                </a:solidFill>
                <a:latin typeface="+mj-lt"/>
              </a:rPr>
              <a:t>based on expenditure</a:t>
            </a:r>
            <a:endParaRPr lang="tr-TR" sz="3200" b="1" dirty="0">
              <a:ln/>
              <a:solidFill>
                <a:srgbClr val="008EC0"/>
              </a:solidFill>
              <a:latin typeface="+mj-lt"/>
            </a:endParaRPr>
          </a:p>
        </p:txBody>
      </p:sp>
      <p:sp>
        <p:nvSpPr>
          <p:cNvPr id="10" name="Rectangle 18"/>
          <p:cNvSpPr/>
          <p:nvPr/>
        </p:nvSpPr>
        <p:spPr>
          <a:xfrm>
            <a:off x="684213" y="1028700"/>
            <a:ext cx="3347391" cy="55399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tr-TR" sz="3000" b="1" smtClean="0">
                <a:ln w="0"/>
                <a:solidFill>
                  <a:srgbClr val="008E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Absolute Poverty</a:t>
            </a:r>
            <a:endParaRPr lang="tr-TR" sz="3000" b="1" dirty="0">
              <a:ln w="0"/>
              <a:solidFill>
                <a:srgbClr val="008E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16148</TotalTime>
  <Words>571</Words>
  <Application>Microsoft Office PowerPoint</Application>
  <PresentationFormat>On-screen Show (4:3)</PresentationFormat>
  <Paragraphs>152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yoksulluk</dc:title>
  <dc:creator>Meral</dc:creator>
  <cp:lastModifiedBy>Vania Etropolska</cp:lastModifiedBy>
  <cp:revision>1289</cp:revision>
  <cp:lastPrinted>2015-04-17T10:54:13Z</cp:lastPrinted>
  <dcterms:created xsi:type="dcterms:W3CDTF">2013-10-27T07:53:41Z</dcterms:created>
  <dcterms:modified xsi:type="dcterms:W3CDTF">2015-04-27T13:25:48Z</dcterms:modified>
</cp:coreProperties>
</file>