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93" r:id="rId4"/>
    <p:sldId id="292" r:id="rId5"/>
    <p:sldId id="306" r:id="rId6"/>
    <p:sldId id="308" r:id="rId7"/>
    <p:sldId id="317" r:id="rId8"/>
    <p:sldId id="309" r:id="rId9"/>
    <p:sldId id="310" r:id="rId10"/>
    <p:sldId id="296" r:id="rId11"/>
    <p:sldId id="299" r:id="rId12"/>
    <p:sldId id="298" r:id="rId13"/>
    <p:sldId id="307" r:id="rId14"/>
    <p:sldId id="312" r:id="rId15"/>
    <p:sldId id="314" r:id="rId16"/>
    <p:sldId id="316" r:id="rId17"/>
    <p:sldId id="305" r:id="rId18"/>
    <p:sldId id="291" r:id="rId1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FFCC99"/>
    <a:srgbClr val="CCFFFF"/>
    <a:srgbClr val="FFFF99"/>
    <a:srgbClr val="FFFFCC"/>
    <a:srgbClr val="99CCFF"/>
    <a:srgbClr val="3166CF"/>
    <a:srgbClr val="3E6FD2"/>
    <a:srgbClr val="2D5EC1"/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>
        <p:scale>
          <a:sx n="112" d="100"/>
          <a:sy n="112" d="100"/>
        </p:scale>
        <p:origin x="-472" y="1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4EB83E3-27BC-4BF2-8B46-E195D9E0FB6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9025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7849687-2F89-4523-848D-7EC0E724328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2478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ea typeface="MS PGothic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1613" indent="-285236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0943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597320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3697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0074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66451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2828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79205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546C90F2-8113-5646-BE3E-D8F2858ADB1C}" type="slidenum">
              <a:rPr lang="en-GB" sz="1200" b="0">
                <a:solidFill>
                  <a:srgbClr val="000000"/>
                </a:solidFill>
                <a:latin typeface="Arial" charset="0"/>
                <a:cs typeface="Arial" charset="0"/>
              </a:rPr>
              <a:pPr eaLnBrk="1" hangingPunct="1"/>
              <a:t>16</a:t>
            </a:fld>
            <a:endParaRPr lang="en-GB" sz="12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EE333-4375-46A0-8D7E-4185E864299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5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ea typeface="MS PGothic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1613" indent="-285236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0943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597320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3697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0074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66451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2828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79205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ECB33986-5FE3-514F-9EC7-0B1F57585258}" type="slidenum">
              <a:rPr lang="en-GB" sz="1200" b="0">
                <a:solidFill>
                  <a:schemeClr val="tx1"/>
                </a:solidFill>
                <a:latin typeface="Arial" charset="0"/>
                <a:cs typeface="Arial" charset="0"/>
              </a:rPr>
              <a:pPr eaLnBrk="1" hangingPunct="1"/>
              <a:t>14</a:t>
            </a:fld>
            <a:endParaRPr lang="en-GB" sz="12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ea typeface="MS PGothic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1613" indent="-285236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0943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597320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3697" indent="-228189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0074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66451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2828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79205" indent="-228189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2A462D89-F8E2-1E41-89B5-0FBB41BA53C4}" type="slidenum">
              <a:rPr lang="en-GB" sz="1200" b="0">
                <a:solidFill>
                  <a:srgbClr val="000000"/>
                </a:solidFill>
                <a:latin typeface="Arial" charset="0"/>
                <a:cs typeface="Arial" charset="0"/>
              </a:rPr>
              <a:pPr eaLnBrk="1" hangingPunct="1"/>
              <a:t>15</a:t>
            </a:fld>
            <a:endParaRPr lang="en-GB" sz="1200" b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22773552-F3CC-4314-929A-B92C62C4F17A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78DD2-C90C-473D-B8E7-715EA3580B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692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223A5-F9B6-4B1F-A2B8-43CD5EDAAC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8087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January 2014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 dirty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A35B1E4-DEE4-4159-906E-66501177E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93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63E91-396B-402D-9C1E-99FFCF4875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327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EE920-2B0D-4B38-9D4E-DCD932B5F4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24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0BCDD-1C45-4284-81AF-927AFB8E337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4052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18FEE-BBD0-49B9-A408-3AD0BF40DC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994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3CB26-6C0F-4B49-8AB6-0C8DABD4E57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994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B8C97-B701-4946-87E8-E320140A9E1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441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5EC27-7D0B-4AD2-A265-05023E2C51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551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79D6B-F62F-4CB2-A8C4-F16F5A9090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161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4355104-2192-409F-8698-437834C49BB8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Excel1.xlsx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9592" y="2565400"/>
            <a:ext cx="8136458" cy="790575"/>
          </a:xfrm>
        </p:spPr>
        <p:txBody>
          <a:bodyPr/>
          <a:lstStyle/>
          <a:p>
            <a:r>
              <a:rPr lang="en-US" sz="2800" dirty="0"/>
              <a:t>Planned future developments </a:t>
            </a:r>
            <a:r>
              <a:rPr lang="en-US" sz="2800" dirty="0" smtClean="0"/>
              <a:t>of</a:t>
            </a:r>
            <a:br>
              <a:rPr lang="en-US" sz="2800" dirty="0" smtClean="0"/>
            </a:br>
            <a:r>
              <a:rPr lang="en-US" sz="2800" dirty="0" smtClean="0"/>
              <a:t>EU</a:t>
            </a:r>
            <a:r>
              <a:rPr lang="en-US" sz="2800" dirty="0"/>
              <a:t>-</a:t>
            </a:r>
            <a:r>
              <a:rPr lang="en-US" sz="2800" dirty="0" smtClean="0"/>
              <a:t>SILC</a:t>
            </a:r>
            <a:endParaRPr lang="en-GB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45580" y="4221088"/>
            <a:ext cx="8198420" cy="1728787"/>
          </a:xfrm>
        </p:spPr>
        <p:txBody>
          <a:bodyPr/>
          <a:lstStyle/>
          <a:p>
            <a:r>
              <a:rPr lang="fr-BE" altLang="en-US" dirty="0" smtClean="0"/>
              <a:t>Didier Dupré EUROSTAT – Unit F4</a:t>
            </a:r>
            <a:endParaRPr lang="en-GB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8280920" cy="3888432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/>
              <a:t>Improve </a:t>
            </a:r>
            <a:r>
              <a:rPr lang="en-GB" sz="2000" dirty="0"/>
              <a:t>by 6 months the data availability of the whole EU-SILC (June N+1</a:t>
            </a:r>
            <a:r>
              <a:rPr lang="en-GB" sz="2000" dirty="0" smtClean="0"/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Lucida Grande"/>
              <a:buChar char="➜"/>
            </a:pPr>
            <a:r>
              <a:rPr lang="en-GB" b="0" dirty="0"/>
              <a:t>10/10/2014 – 27 MS (and IS, NO, CH) had submitted full EU-SILC 2014 data (</a:t>
            </a:r>
            <a:r>
              <a:rPr lang="en-GB" b="0" u="sng" dirty="0">
                <a:uFill>
                  <a:solidFill>
                    <a:srgbClr val="0F5494"/>
                  </a:solidFill>
                </a:uFill>
              </a:rPr>
              <a:t>legal deadline 30/11</a:t>
            </a:r>
            <a:r>
              <a:rPr lang="en-GB" b="0" dirty="0"/>
              <a:t>)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/>
              <a:t>To transmit just after the field work (end year N / beginning N+1) </a:t>
            </a:r>
            <a:r>
              <a:rPr lang="en-GB" sz="2000" dirty="0" smtClean="0"/>
              <a:t>non-income data (interview </a:t>
            </a:r>
            <a:r>
              <a:rPr lang="en-GB" sz="2000" dirty="0"/>
              <a:t>in all </a:t>
            </a:r>
            <a:r>
              <a:rPr lang="en-GB" sz="2000" dirty="0" smtClean="0"/>
              <a:t>countries) </a:t>
            </a:r>
            <a:r>
              <a:rPr lang="en-GB" sz="2000" dirty="0"/>
              <a:t>in particular on material </a:t>
            </a:r>
            <a:r>
              <a:rPr lang="en-GB" sz="2000" dirty="0" smtClean="0"/>
              <a:t>deprivation (MD)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Lucida Grande"/>
              <a:buChar char="➜"/>
            </a:pPr>
            <a:r>
              <a:rPr lang="en-GB" b="0" dirty="0" smtClean="0"/>
              <a:t>Next slide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/>
              <a:t>To develop now-casting, in particular using </a:t>
            </a:r>
            <a:r>
              <a:rPr lang="en-GB" sz="2000" dirty="0"/>
              <a:t>existing micro-simulation models, </a:t>
            </a:r>
            <a:r>
              <a:rPr lang="en-GB" sz="2000" dirty="0" smtClean="0"/>
              <a:t>e.g. EUROMOD, for flash estimates (</a:t>
            </a:r>
            <a:r>
              <a:rPr lang="en-GB" sz="2000" dirty="0" err="1" smtClean="0"/>
              <a:t>tbd</a:t>
            </a:r>
            <a:r>
              <a:rPr lang="en-GB" sz="2000" dirty="0" smtClean="0"/>
              <a:t>)</a:t>
            </a:r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kern="0" dirty="0"/>
              <a:t>Improvement of timeliness </a:t>
            </a:r>
            <a:r>
              <a:rPr lang="en-US" altLang="en-US" kern="0" dirty="0" smtClean="0"/>
              <a:t>– </a:t>
            </a:r>
            <a:r>
              <a:rPr lang="en-US" altLang="en-US" sz="2000" kern="0" dirty="0" smtClean="0"/>
              <a:t>Action plan</a:t>
            </a:r>
            <a:endParaRPr lang="en-US" altLang="en-US" sz="2000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0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7544" y="2918241"/>
            <a:ext cx="4392488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Severe MD </a:t>
            </a:r>
            <a:r>
              <a:rPr kumimoji="0" lang="en-US" altLang="ja-JP" sz="2000" b="1" i="0" u="none" strike="noStrike" cap="none" normalizeH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– Early data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2013 data published </a:t>
            </a:r>
            <a:r>
              <a:rPr kumimoji="0" lang="en-US" altLang="ja-JP" sz="2000" b="1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06/2014</a:t>
            </a: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, 16 MS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(and Norway</a:t>
            </a:r>
            <a:r>
              <a:rPr kumimoji="0" lang="en-US" altLang="ja-JP" sz="1600" b="0" i="0" u="none" strike="noStrike" cap="none" normalizeH="0" dirty="0" smtClean="0">
                <a:ln>
                  <a:noFill/>
                </a:ln>
                <a:solidFill>
                  <a:srgbClr val="0F5494"/>
                </a:solidFill>
                <a:effectLst/>
                <a:latin typeface="+mn-lt"/>
                <a:ea typeface="Calibri" pitchFamily="34" charset="0"/>
                <a:cs typeface="Arial" panose="020B0604020202020204" pitchFamily="34" charset="0"/>
              </a:rPr>
              <a:t> and Iceland)</a:t>
            </a: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 smtClean="0"/>
              <a:t>2014 </a:t>
            </a:r>
            <a:r>
              <a:rPr lang="en-GB" sz="2000" dirty="0"/>
              <a:t>data </a:t>
            </a:r>
            <a:r>
              <a:rPr lang="en-GB" sz="2000" dirty="0" smtClean="0"/>
              <a:t>published </a:t>
            </a:r>
            <a:r>
              <a:rPr lang="en-GB" sz="2000" b="1" dirty="0" smtClean="0"/>
              <a:t>03/2015</a:t>
            </a:r>
          </a:p>
          <a:p>
            <a:pPr algn="ctr"/>
            <a:r>
              <a:rPr lang="en-GB" sz="2000" dirty="0" smtClean="0"/>
              <a:t>17 MS</a:t>
            </a:r>
          </a:p>
          <a:p>
            <a:pPr algn="ctr"/>
            <a:r>
              <a:rPr lang="en-GB" sz="2000" dirty="0" smtClean="0"/>
              <a:t> </a:t>
            </a:r>
            <a:r>
              <a:rPr lang="en-GB" sz="1600" dirty="0"/>
              <a:t>(and </a:t>
            </a:r>
            <a:r>
              <a:rPr lang="en-GB" sz="1600" dirty="0" smtClean="0"/>
              <a:t>Iceland + CY now also available)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013272" y="1477233"/>
            <a:ext cx="3342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latin typeface="+mn-lt"/>
              </a:rPr>
              <a:t>Improvement</a:t>
            </a:r>
          </a:p>
          <a:p>
            <a:r>
              <a:rPr lang="en-GB" sz="3000" b="1" dirty="0" smtClean="0">
                <a:latin typeface="+mn-lt"/>
              </a:rPr>
              <a:t>of </a:t>
            </a:r>
            <a:r>
              <a:rPr lang="en-GB" sz="3000" b="1" dirty="0">
                <a:latin typeface="+mn-lt"/>
              </a:rPr>
              <a:t>timeliness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0"/>
            <a:ext cx="34966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52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8064896" cy="3888432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 smtClean="0"/>
              <a:t>EU2020 target indicator (% people)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kern="0" dirty="0" smtClean="0"/>
              <a:t>Multidimensional aspect of poverty</a:t>
            </a:r>
            <a:endParaRPr lang="en-US" altLang="en-US" sz="2000" kern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977714"/>
              </p:ext>
            </p:extLst>
          </p:nvPr>
        </p:nvGraphicFramePr>
        <p:xfrm>
          <a:off x="827584" y="2708920"/>
          <a:ext cx="7848872" cy="3384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8430"/>
                <a:gridCol w="1330597"/>
                <a:gridCol w="2259845"/>
              </a:tblGrid>
              <a:tr h="482892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</a:tr>
              <a:tr h="80619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AROPE (at risk poverty &amp; social</a:t>
                      </a:r>
                      <a:r>
                        <a:rPr lang="en-GB" sz="2000" b="0" i="0" u="none" strike="noStrike" baseline="0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 exclusion)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24.7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marL="9525" marR="9525" marT="9525" marB="0" anchor="ctr"/>
                </a:tc>
              </a:tr>
              <a:tr h="48289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AROP (monetary poverty)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16.8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16.6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80619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SMD (severe material deprivation)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9.6</a:t>
                      </a:r>
                    </a:p>
                  </a:txBody>
                  <a:tcPr marL="9525" marR="9525" marT="9525" marB="0" anchor="ctr"/>
                </a:tc>
              </a:tr>
              <a:tr h="80619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LWI (very low work intensity)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10.5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rgbClr val="0F5494"/>
                          </a:solidFill>
                          <a:effectLst/>
                          <a:latin typeface="+mn-lt"/>
                        </a:rPr>
                        <a:t>10.8</a:t>
                      </a:r>
                      <a:endParaRPr lang="en-GB" sz="2000" b="0" i="0" u="none" strike="noStrike" dirty="0">
                        <a:solidFill>
                          <a:srgbClr val="0F5494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3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at risk of poverty and social exclusion </a:t>
            </a:r>
            <a:r>
              <a:rPr lang="en-US" sz="2000" dirty="0" smtClean="0"/>
              <a:t>(2012: 124.1 ; 2013</a:t>
            </a:r>
            <a:r>
              <a:rPr lang="en-US" sz="2000" dirty="0"/>
              <a:t>: </a:t>
            </a:r>
            <a:r>
              <a:rPr lang="en-US" sz="2000" dirty="0" smtClean="0"/>
              <a:t>122.9 million)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320353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793" y="2472986"/>
            <a:ext cx="4183431" cy="3836334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84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1988841"/>
            <a:ext cx="8566025" cy="4392488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SzPct val="120000"/>
              <a:buFont typeface="Arial"/>
              <a:buChar char="•"/>
              <a:defRPr/>
            </a:pPr>
            <a:r>
              <a:rPr lang="en-US" altLang="en-US" sz="2000" dirty="0" smtClean="0"/>
              <a:t>In the context of the mid</a:t>
            </a:r>
            <a:r>
              <a:rPr lang="en-US" altLang="en-US" sz="2000" dirty="0"/>
              <a:t>-term EU2020 </a:t>
            </a:r>
            <a:r>
              <a:rPr lang="en-US" altLang="en-US" sz="2000" dirty="0" smtClean="0"/>
              <a:t>review, 2010 </a:t>
            </a:r>
            <a:r>
              <a:rPr lang="en-GB" sz="2000" dirty="0" smtClean="0">
                <a:ea typeface="MS PGothic" charset="0"/>
              </a:rPr>
              <a:t>Council request </a:t>
            </a:r>
            <a:r>
              <a:rPr lang="en-GB" sz="2000" b="0" dirty="0" smtClean="0">
                <a:ea typeface="MS PGothic" charset="0"/>
              </a:rPr>
              <a:t>to </a:t>
            </a:r>
            <a:r>
              <a:rPr lang="en-GB" sz="2000" b="0" dirty="0">
                <a:ea typeface="MS PGothic" charset="0"/>
              </a:rPr>
              <a:t>update </a:t>
            </a:r>
            <a:r>
              <a:rPr lang="en-GB" sz="2000" b="0" dirty="0" smtClean="0">
                <a:ea typeface="MS PGothic" charset="0"/>
              </a:rPr>
              <a:t>indicators </a:t>
            </a:r>
            <a:r>
              <a:rPr lang="en-GB" sz="2000" b="0" dirty="0">
                <a:ea typeface="MS PGothic" charset="0"/>
              </a:rPr>
              <a:t>to fully reflect the multidimensional nature of poverty and social exclusion, </a:t>
            </a:r>
            <a:r>
              <a:rPr lang="en-GB" sz="2000" b="0" dirty="0" smtClean="0">
                <a:ea typeface="MS PGothic" charset="0"/>
              </a:rPr>
              <a:t>incl. improved </a:t>
            </a:r>
            <a:r>
              <a:rPr lang="en-GB" sz="2000" b="0" dirty="0">
                <a:ea typeface="MS PGothic" charset="0"/>
              </a:rPr>
              <a:t>measures of </a:t>
            </a:r>
            <a:r>
              <a:rPr lang="en-GB" sz="2000" b="0" dirty="0" smtClean="0">
                <a:ea typeface="MS PGothic" charset="0"/>
              </a:rPr>
              <a:t>MD, </a:t>
            </a:r>
            <a:r>
              <a:rPr lang="en-GB" sz="2000" dirty="0" smtClean="0">
                <a:ea typeface="MS PGothic" charset="0"/>
              </a:rPr>
              <a:t>taking </a:t>
            </a:r>
            <a:r>
              <a:rPr lang="en-GB" sz="2000" dirty="0">
                <a:ea typeface="MS PGothic" charset="0"/>
              </a:rPr>
              <a:t>into account economic developments and improved measurement </a:t>
            </a:r>
            <a:r>
              <a:rPr lang="en-GB" sz="2000" dirty="0" smtClean="0">
                <a:ea typeface="MS PGothic" charset="0"/>
              </a:rPr>
              <a:t>instruments</a:t>
            </a:r>
          </a:p>
          <a:p>
            <a:pPr marL="366713" lvl="1" indent="-31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b="0" dirty="0" smtClean="0">
                <a:ea typeface="Wingdings"/>
                <a:cs typeface="Wingdings"/>
                <a:sym typeface="Wingdings"/>
              </a:rPr>
              <a:t></a:t>
            </a:r>
            <a:r>
              <a:rPr lang="en-GB" b="0" dirty="0" smtClean="0">
                <a:ea typeface="MS PGothic" charset="0"/>
                <a:sym typeface="Wingdings"/>
              </a:rPr>
              <a:t> </a:t>
            </a:r>
            <a:r>
              <a:rPr lang="en-GB" b="0" dirty="0" smtClean="0">
                <a:ea typeface="MS PGothic" charset="0"/>
              </a:rPr>
              <a:t>2009 EU-SILC ad hoc module:</a:t>
            </a:r>
            <a:endParaRPr lang="en-GB" b="0" i="1" dirty="0" smtClean="0">
              <a:ea typeface="MS PGothic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GB" b="0" dirty="0" smtClean="0">
                <a:ea typeface="MS PGothic" charset="0"/>
              </a:rPr>
              <a:t>About 50 MD items (incl. children), analysis dimensional structure as well as their suitability, validity, reliability, </a:t>
            </a:r>
            <a:r>
              <a:rPr lang="en-GB" b="0" dirty="0" err="1" smtClean="0">
                <a:ea typeface="MS PGothic" charset="0"/>
              </a:rPr>
              <a:t>additivity</a:t>
            </a:r>
            <a:r>
              <a:rPr lang="en-GB" b="0" dirty="0" smtClean="0">
                <a:ea typeface="MS PGothic" charset="0"/>
              </a:rPr>
              <a:t> and aggregation (researchers CEPS Luxembourg)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GB" b="0" dirty="0" smtClean="0">
                <a:ea typeface="MS PGothic" charset="0"/>
              </a:rPr>
              <a:t>EU-SILC Task Force on MD proposed a basket of 13 items: 7 new items while 3 (durables) of the current 9 items would be removed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GB" sz="2000" dirty="0">
              <a:latin typeface="Verdana" charset="0"/>
              <a:ea typeface="MS PGothic" charset="0"/>
            </a:endParaRPr>
          </a:p>
          <a:p>
            <a:pPr eaLnBrk="1" hangingPunct="1">
              <a:buFont typeface="Arial"/>
              <a:buChar char="•"/>
              <a:defRPr/>
            </a:pPr>
            <a:endParaRPr lang="en-GB" sz="1800" dirty="0">
              <a:solidFill>
                <a:schemeClr val="tx1"/>
              </a:solidFill>
              <a:latin typeface="Arial" charset="0"/>
              <a:ea typeface="MS PGothic" charset="0"/>
            </a:endParaRPr>
          </a:p>
        </p:txBody>
      </p:sp>
      <p:sp>
        <p:nvSpPr>
          <p:cNvPr id="29698" name="Right Brace 6"/>
          <p:cNvSpPr>
            <a:spLocks/>
          </p:cNvSpPr>
          <p:nvPr/>
        </p:nvSpPr>
        <p:spPr bwMode="auto">
          <a:xfrm>
            <a:off x="6804025" y="2349500"/>
            <a:ext cx="504825" cy="142875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C1C15C82-9102-8E41-8F43-77CDF8BEABF1}" type="slidenum">
              <a:rPr lang="en-GB" sz="1400" b="0" smtClean="0">
                <a:solidFill>
                  <a:srgbClr val="133176"/>
                </a:solidFill>
                <a:latin typeface="Arial" charset="0"/>
              </a:rPr>
              <a:pPr eaLnBrk="1" hangingPunct="1">
                <a:defRPr/>
              </a:pPr>
              <a:t>14</a:t>
            </a:fld>
            <a:endParaRPr lang="en-GB" sz="1400" b="0" dirty="0" smtClean="0">
              <a:solidFill>
                <a:srgbClr val="133176"/>
              </a:solidFill>
              <a:latin typeface="Arial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9388" y="1268413"/>
            <a:ext cx="8856662" cy="72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altLang="en-US" kern="0" dirty="0" smtClean="0"/>
              <a:t>Improvement of </a:t>
            </a:r>
            <a:r>
              <a:rPr lang="en-US" altLang="en-US" kern="0" dirty="0"/>
              <a:t>MD measurement </a:t>
            </a:r>
            <a:r>
              <a:rPr lang="en-US" altLang="en-US" kern="0" dirty="0" smtClean="0"/>
              <a:t>(1)</a:t>
            </a:r>
            <a:endParaRPr lang="en-US" altLang="en-US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392361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2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1916833"/>
            <a:ext cx="8494712" cy="4249018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20000"/>
              <a:buFont typeface="Arial"/>
              <a:buChar char="•"/>
              <a:defRPr/>
            </a:pPr>
            <a:r>
              <a:rPr lang="en-GB" sz="2000" dirty="0" smtClean="0"/>
              <a:t>To </a:t>
            </a:r>
            <a:r>
              <a:rPr lang="en-GB" sz="2000" dirty="0"/>
              <a:t>take an informed </a:t>
            </a:r>
            <a:r>
              <a:rPr lang="en-GB" sz="2000" dirty="0" smtClean="0"/>
              <a:t>decision, collection </a:t>
            </a:r>
            <a:r>
              <a:rPr lang="en-GB" sz="2000" dirty="0"/>
              <a:t>on more </a:t>
            </a:r>
            <a:r>
              <a:rPr lang="en-GB" sz="2000" dirty="0" smtClean="0"/>
              <a:t>years: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sz="1800" b="0" dirty="0"/>
              <a:t>2013 EU-</a:t>
            </a:r>
            <a:r>
              <a:rPr lang="en-GB" sz="1800" b="0" dirty="0" smtClean="0"/>
              <a:t>SILC: </a:t>
            </a:r>
            <a:r>
              <a:rPr lang="en-GB" b="0" dirty="0" smtClean="0">
                <a:ea typeface="+mn-ea"/>
              </a:rPr>
              <a:t>collect the 7 new adults (whole population) items on a voluntary basis (all MS except CZ, DK, SI)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b="0" dirty="0" smtClean="0">
                <a:ea typeface="+mn-ea"/>
              </a:rPr>
              <a:t>2014 EU-SILC: ad hoc module (ahm) for collecting both the new adults and children MD items (compulsory)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GB" b="0" dirty="0" smtClean="0"/>
              <a:t>2015 </a:t>
            </a:r>
            <a:r>
              <a:rPr lang="en-GB" b="0" dirty="0"/>
              <a:t>EU-SILC</a:t>
            </a:r>
            <a:r>
              <a:rPr lang="en-GB" b="0" dirty="0" smtClean="0"/>
              <a:t>: </a:t>
            </a:r>
            <a:r>
              <a:rPr lang="en-GB" b="0" dirty="0" smtClean="0">
                <a:ea typeface="+mn-ea"/>
              </a:rPr>
              <a:t>7 new items for the adults included in the 2015 ahm on social and cultural participation </a:t>
            </a:r>
            <a:r>
              <a:rPr lang="en-GB" b="0" dirty="0"/>
              <a:t>(compulsory)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20000"/>
              <a:buFont typeface="Arial"/>
              <a:buChar char="•"/>
              <a:defRPr/>
            </a:pPr>
            <a:r>
              <a:rPr lang="en-GB" sz="2000" dirty="0" smtClean="0">
                <a:ea typeface="MS PGothic" charset="0"/>
              </a:rPr>
              <a:t>Currently, </a:t>
            </a:r>
            <a:r>
              <a:rPr lang="en-GB" sz="2000" b="0" dirty="0" smtClean="0">
                <a:ea typeface="MS PGothic" charset="0"/>
              </a:rPr>
              <a:t>the </a:t>
            </a:r>
            <a:r>
              <a:rPr lang="en-GB" sz="2000" b="0" dirty="0">
                <a:ea typeface="MS PGothic" charset="0"/>
              </a:rPr>
              <a:t>2013 ESS agreement data has been analysed by LISER – </a:t>
            </a:r>
            <a:r>
              <a:rPr lang="en-GB" sz="2000" b="0" dirty="0" smtClean="0">
                <a:ea typeface="MS PGothic" charset="0"/>
              </a:rPr>
              <a:t>Luxembourg. The </a:t>
            </a:r>
            <a:r>
              <a:rPr lang="en-GB" sz="2000" b="0" dirty="0">
                <a:ea typeface="MS PGothic" charset="0"/>
              </a:rPr>
              <a:t>analysis confirms those on the 2009 module in terms of selection of items </a:t>
            </a:r>
            <a:r>
              <a:rPr lang="en-GB" sz="2000" b="0" dirty="0" smtClean="0">
                <a:ea typeface="MS PGothic" charset="0"/>
              </a:rPr>
              <a:t>for </a:t>
            </a:r>
            <a:r>
              <a:rPr lang="en-GB" sz="2000" b="0" dirty="0">
                <a:ea typeface="MS PGothic" charset="0"/>
              </a:rPr>
              <a:t>measuring deprivation of adults</a:t>
            </a:r>
          </a:p>
        </p:txBody>
      </p:sp>
      <p:sp>
        <p:nvSpPr>
          <p:cNvPr id="33794" name="Right Brace 6"/>
          <p:cNvSpPr>
            <a:spLocks/>
          </p:cNvSpPr>
          <p:nvPr/>
        </p:nvSpPr>
        <p:spPr bwMode="auto">
          <a:xfrm>
            <a:off x="6804025" y="2349500"/>
            <a:ext cx="504825" cy="142875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95ACE267-BA03-E84F-A138-6B46490F813C}" type="slidenum">
              <a:rPr lang="en-GB" sz="1400" b="0" smtClean="0">
                <a:solidFill>
                  <a:srgbClr val="133176"/>
                </a:solidFill>
                <a:latin typeface="Arial" charset="0"/>
              </a:rPr>
              <a:pPr eaLnBrk="1" hangingPunct="1">
                <a:defRPr/>
              </a:pPr>
              <a:t>15</a:t>
            </a:fld>
            <a:endParaRPr lang="en-GB" sz="1400" b="0" dirty="0" smtClean="0">
              <a:solidFill>
                <a:srgbClr val="133176"/>
              </a:solidFill>
              <a:latin typeface="Arial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79388" y="1268413"/>
            <a:ext cx="8856662" cy="64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altLang="en-US" kern="0" dirty="0"/>
              <a:t>Improvement of MD </a:t>
            </a:r>
            <a:r>
              <a:rPr lang="en-US" altLang="en-US" kern="0" dirty="0" smtClean="0"/>
              <a:t>measurement (2)</a:t>
            </a:r>
            <a:endParaRPr lang="en-US" altLang="en-US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76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463" y="1988840"/>
            <a:ext cx="8494712" cy="4320480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 smtClean="0">
                <a:latin typeface="Verdana" charset="0"/>
                <a:ea typeface="MS PGothic" charset="0"/>
              </a:rPr>
              <a:t>7 new items proposed: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  <a:defRPr/>
            </a:pPr>
            <a:r>
              <a:rPr lang="en-GB" b="0" dirty="0" smtClean="0">
                <a:latin typeface="Verdana" charset="0"/>
                <a:ea typeface="MS PGothic" charset="0"/>
              </a:rPr>
              <a:t>household </a:t>
            </a:r>
            <a:r>
              <a:rPr lang="en-GB" b="0" dirty="0">
                <a:latin typeface="Verdana" charset="0"/>
                <a:ea typeface="MS PGothic" charset="0"/>
              </a:rPr>
              <a:t>for which half or more of the adults suffer an enforced lack </a:t>
            </a:r>
            <a:r>
              <a:rPr lang="en-GB" b="0" dirty="0" smtClean="0">
                <a:latin typeface="Verdana" charset="0"/>
                <a:ea typeface="MS PGothic" charset="0"/>
              </a:rPr>
              <a:t>for: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replacing </a:t>
            </a:r>
            <a:r>
              <a:rPr lang="en-GB" sz="1800" b="0" dirty="0">
                <a:latin typeface="Verdana" charset="0"/>
                <a:ea typeface="MS PGothic" charset="0"/>
              </a:rPr>
              <a:t>worn-out clothes by some new </a:t>
            </a:r>
            <a:r>
              <a:rPr lang="en-GB" sz="1800" b="0" dirty="0" smtClean="0">
                <a:latin typeface="Verdana" charset="0"/>
                <a:ea typeface="MS PGothic" charset="0"/>
              </a:rPr>
              <a:t>ones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having </a:t>
            </a:r>
            <a:r>
              <a:rPr lang="en-GB" sz="1800" b="0" dirty="0">
                <a:latin typeface="Verdana" charset="0"/>
                <a:ea typeface="MS PGothic" charset="0"/>
              </a:rPr>
              <a:t>two pairs of properly fitting </a:t>
            </a:r>
            <a:r>
              <a:rPr lang="en-GB" sz="1800" b="0" dirty="0" smtClean="0">
                <a:latin typeface="Verdana" charset="0"/>
                <a:ea typeface="MS PGothic" charset="0"/>
              </a:rPr>
              <a:t>shoes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spending </a:t>
            </a:r>
            <a:r>
              <a:rPr lang="en-GB" sz="1800" b="0" dirty="0">
                <a:latin typeface="Verdana" charset="0"/>
                <a:ea typeface="MS PGothic" charset="0"/>
              </a:rPr>
              <a:t>a small amount of money each week on him/</a:t>
            </a:r>
            <a:r>
              <a:rPr lang="en-GB" sz="1800" b="0" dirty="0" smtClean="0">
                <a:latin typeface="Verdana" charset="0"/>
                <a:ea typeface="MS PGothic" charset="0"/>
              </a:rPr>
              <a:t>herself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having </a:t>
            </a:r>
            <a:r>
              <a:rPr lang="en-GB" sz="1800" b="0" dirty="0">
                <a:latin typeface="Verdana" charset="0"/>
                <a:ea typeface="MS PGothic" charset="0"/>
              </a:rPr>
              <a:t>regular leisure </a:t>
            </a:r>
            <a:r>
              <a:rPr lang="en-GB" sz="1800" b="0" dirty="0" smtClean="0">
                <a:latin typeface="Verdana" charset="0"/>
                <a:ea typeface="MS PGothic" charset="0"/>
              </a:rPr>
              <a:t>activities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getting </a:t>
            </a:r>
            <a:r>
              <a:rPr lang="en-GB" sz="1800" b="0" dirty="0">
                <a:latin typeface="Verdana" charset="0"/>
                <a:ea typeface="MS PGothic" charset="0"/>
              </a:rPr>
              <a:t>together with friends/family for a drink/meal at least </a:t>
            </a:r>
            <a:r>
              <a:rPr lang="en-GB" sz="1800" b="0" dirty="0" smtClean="0">
                <a:latin typeface="Verdana" charset="0"/>
                <a:ea typeface="MS PGothic" charset="0"/>
              </a:rPr>
              <a:t>monthly</a:t>
            </a:r>
            <a:endParaRPr lang="en-GB" sz="1800" b="0" dirty="0">
              <a:latin typeface="Verdana" charset="0"/>
              <a:ea typeface="MS PGothic" charset="0"/>
            </a:endParaRP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charset="0"/>
              <a:buChar char="ü"/>
              <a:defRPr/>
            </a:pPr>
            <a:r>
              <a:rPr lang="en-GB" b="0" dirty="0" smtClean="0">
                <a:latin typeface="Verdana" charset="0"/>
                <a:ea typeface="MS PGothic" charset="0"/>
              </a:rPr>
              <a:t>and </a:t>
            </a:r>
            <a:r>
              <a:rPr lang="en-GB" b="0" dirty="0">
                <a:latin typeface="Verdana" charset="0"/>
                <a:ea typeface="MS PGothic" charset="0"/>
              </a:rPr>
              <a:t>for which the household cannot </a:t>
            </a:r>
            <a:r>
              <a:rPr lang="en-GB" b="0" dirty="0" smtClean="0">
                <a:latin typeface="Verdana" charset="0"/>
                <a:ea typeface="MS PGothic" charset="0"/>
              </a:rPr>
              <a:t>afford:</a:t>
            </a: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replacing </a:t>
            </a:r>
            <a:r>
              <a:rPr lang="en-GB" sz="1800" b="0" dirty="0">
                <a:latin typeface="Verdana" charset="0"/>
                <a:ea typeface="MS PGothic" charset="0"/>
              </a:rPr>
              <a:t>worn-out </a:t>
            </a:r>
            <a:r>
              <a:rPr lang="en-GB" sz="1800" b="0" dirty="0" smtClean="0">
                <a:latin typeface="Verdana" charset="0"/>
                <a:ea typeface="MS PGothic" charset="0"/>
              </a:rPr>
              <a:t>furniture</a:t>
            </a:r>
            <a:endParaRPr lang="en-GB" sz="1800" b="0" dirty="0">
              <a:latin typeface="Verdana" charset="0"/>
              <a:ea typeface="MS PGothic" charset="0"/>
            </a:endParaRPr>
          </a:p>
          <a:p>
            <a:pPr marL="985838" lvl="2" indent="-271463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Courier New"/>
              <a:buChar char="o"/>
              <a:defRPr/>
            </a:pPr>
            <a:r>
              <a:rPr lang="en-GB" sz="1800" b="0" dirty="0" smtClean="0">
                <a:latin typeface="Verdana" charset="0"/>
                <a:ea typeface="MS PGothic" charset="0"/>
              </a:rPr>
              <a:t>Having a computer (old) and(/or) </a:t>
            </a:r>
            <a:r>
              <a:rPr lang="en-GB" sz="1800" b="0" dirty="0">
                <a:latin typeface="Verdana" charset="0"/>
                <a:ea typeface="MS PGothic" charset="0"/>
              </a:rPr>
              <a:t>an internet </a:t>
            </a:r>
            <a:r>
              <a:rPr lang="en-GB" sz="1800" b="0" dirty="0" smtClean="0">
                <a:latin typeface="Verdana" charset="0"/>
                <a:ea typeface="MS PGothic" charset="0"/>
              </a:rPr>
              <a:t>connection (new)</a:t>
            </a:r>
            <a:endParaRPr lang="en-GB" sz="1800" b="0" dirty="0">
              <a:latin typeface="Verdana" charset="0"/>
              <a:ea typeface="MS PGothic" charset="0"/>
            </a:endParaRPr>
          </a:p>
        </p:txBody>
      </p:sp>
      <p:sp>
        <p:nvSpPr>
          <p:cNvPr id="37890" name="Right Brace 6"/>
          <p:cNvSpPr>
            <a:spLocks/>
          </p:cNvSpPr>
          <p:nvPr/>
        </p:nvSpPr>
        <p:spPr bwMode="auto">
          <a:xfrm>
            <a:off x="6804025" y="2349500"/>
            <a:ext cx="504825" cy="142875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fr-FR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fld id="{8281C2EB-D3A2-7844-8B0A-EC15939820B9}" type="slidenum">
              <a:rPr lang="en-GB" sz="1400" b="0" smtClean="0">
                <a:solidFill>
                  <a:srgbClr val="133176"/>
                </a:solidFill>
                <a:latin typeface="Arial" charset="0"/>
              </a:rPr>
              <a:pPr eaLnBrk="1" hangingPunct="1">
                <a:defRPr/>
              </a:pPr>
              <a:t>16</a:t>
            </a:fld>
            <a:endParaRPr lang="en-GB" sz="1400" b="0" dirty="0" smtClean="0">
              <a:solidFill>
                <a:srgbClr val="133176"/>
              </a:solidFill>
              <a:latin typeface="Arial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88913" y="1268413"/>
            <a:ext cx="8856662" cy="72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altLang="en-US" kern="0" dirty="0"/>
              <a:t>Improvement of MD measurement</a:t>
            </a:r>
            <a:r>
              <a:rPr lang="en-US" altLang="en-US" kern="0" dirty="0" smtClean="0"/>
              <a:t> (3)</a:t>
            </a:r>
            <a:endParaRPr lang="en-US" altLang="en-US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320353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7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80920" cy="3888432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End 2015: elements for legal basis ready (80%)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Workshops on best </a:t>
            </a:r>
            <a:r>
              <a:rPr lang="en-GB" sz="2000" dirty="0"/>
              <a:t>practices (Lisbon 10/</a:t>
            </a:r>
            <a:r>
              <a:rPr lang="en-GB" sz="2000" dirty="0" smtClean="0"/>
              <a:t>2014, </a:t>
            </a:r>
            <a:r>
              <a:rPr lang="en-US" sz="2000" dirty="0"/>
              <a:t>London 09/2015, Paris 12/</a:t>
            </a:r>
            <a:r>
              <a:rPr lang="en-US" sz="2000" dirty="0" smtClean="0"/>
              <a:t>2015, others in 2016, etc.)</a:t>
            </a: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GB" sz="2000" dirty="0"/>
              <a:t>P</a:t>
            </a:r>
            <a:r>
              <a:rPr lang="en-GB" sz="2000" dirty="0" smtClean="0"/>
              <a:t>reparation of guidelines, capacity building and preparatory work / tests in MS </a:t>
            </a: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Implementation in the context of the forthcoming framework EP and Council Regulation on Integrated European Social Statistics, over 2018 </a:t>
            </a:r>
            <a:r>
              <a:rPr lang="en-US" sz="2000" dirty="0" smtClean="0"/>
              <a:t>–</a:t>
            </a:r>
            <a:r>
              <a:rPr lang="en-GB" sz="2000" dirty="0" smtClean="0"/>
              <a:t> 2020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GB" sz="2000" dirty="0" smtClean="0"/>
              <a:t>But a lot already implemented with the current EU-SILC (timeliness, standard errors, possibly MD, etc.)</a:t>
            </a: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 smtClean="0"/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kern="0" dirty="0"/>
              <a:t>Time </a:t>
            </a:r>
            <a:r>
              <a:rPr lang="en-GB" altLang="en-US" kern="0" dirty="0" smtClean="0"/>
              <a:t>schedule for EU-SILC revision</a:t>
            </a:r>
            <a:endParaRPr lang="en-GB" altLang="en-US" sz="2000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33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Conclusions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229600" cy="4032448"/>
          </a:xfrm>
        </p:spPr>
        <p:txBody>
          <a:bodyPr/>
          <a:lstStyle/>
          <a:p>
            <a:pPr>
              <a:lnSpc>
                <a:spcPct val="110000"/>
              </a:lnSpc>
              <a:buClr>
                <a:srgbClr val="0F5494"/>
              </a:buClr>
              <a:buSzPct val="100000"/>
            </a:pPr>
            <a:r>
              <a:rPr lang="en-GB" sz="2000" i="0" dirty="0" smtClean="0"/>
              <a:t>The expectations on high quality and timely data to analyse the social situation have increased among users as a consequence of the economic crisis</a:t>
            </a:r>
          </a:p>
          <a:p>
            <a:pPr>
              <a:lnSpc>
                <a:spcPct val="110000"/>
              </a:lnSpc>
              <a:buClr>
                <a:srgbClr val="0F5494"/>
              </a:buClr>
              <a:buSzPct val="100000"/>
            </a:pPr>
            <a:r>
              <a:rPr lang="en-GB" sz="2000" i="0" dirty="0" smtClean="0"/>
              <a:t>EU-SILC is in this context particularly solicited </a:t>
            </a:r>
          </a:p>
          <a:p>
            <a:pPr>
              <a:lnSpc>
                <a:spcPct val="110000"/>
              </a:lnSpc>
              <a:buClr>
                <a:srgbClr val="0F5494"/>
              </a:buClr>
              <a:buSzPct val="100000"/>
            </a:pPr>
            <a:r>
              <a:rPr lang="en-GB" sz="2000" i="0" dirty="0" smtClean="0"/>
              <a:t>The revision of EU-SILC tries to respond to these demands; some elements are already being implemented in the current EU-SILC</a:t>
            </a:r>
          </a:p>
          <a:p>
            <a:pPr>
              <a:lnSpc>
                <a:spcPct val="110000"/>
              </a:lnSpc>
              <a:buClr>
                <a:srgbClr val="0F5494"/>
              </a:buClr>
              <a:buSzPct val="100000"/>
            </a:pPr>
            <a:r>
              <a:rPr lang="en-GB" sz="2000" i="0" dirty="0" smtClean="0"/>
              <a:t>This process tackles also some specific aspects of EU-SILC needing improvements </a:t>
            </a:r>
          </a:p>
          <a:p>
            <a:pPr>
              <a:lnSpc>
                <a:spcPct val="110000"/>
              </a:lnSpc>
              <a:buClr>
                <a:srgbClr val="0F5494"/>
              </a:buClr>
              <a:buSzPct val="100000"/>
            </a:pPr>
            <a:r>
              <a:rPr lang="en-GB" sz="2000" i="0" dirty="0" smtClean="0"/>
              <a:t>The complexity of EU-SILC makes also indispensable the use of tools </a:t>
            </a:r>
            <a:r>
              <a:rPr lang="en-GB" sz="2000" i="0" smtClean="0"/>
              <a:t>developed by researchers</a:t>
            </a:r>
            <a:endParaRPr lang="en-GB" sz="2000" i="0" dirty="0" smtClean="0"/>
          </a:p>
        </p:txBody>
      </p:sp>
      <p:sp>
        <p:nvSpPr>
          <p:cNvPr id="5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06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Modernisation of social statistics</a:t>
            </a:r>
            <a:endParaRPr lang="en-GB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48880"/>
            <a:ext cx="8568952" cy="3816424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000" i="0" dirty="0" smtClean="0"/>
              <a:t>Policy context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charset="2"/>
              <a:buChar char="ü"/>
            </a:pPr>
            <a:r>
              <a:rPr lang="en-US" b="0" dirty="0"/>
              <a:t>I</a:t>
            </a:r>
            <a:r>
              <a:rPr lang="en-US" b="0" i="0" dirty="0" smtClean="0"/>
              <a:t>ncreased demand of timely and reliable data on the social situation in Europe, still more in economic crisis time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charset="2"/>
              <a:buChar char="ü"/>
            </a:pPr>
            <a:r>
              <a:rPr lang="en-GB" b="0" i="0" dirty="0" smtClean="0"/>
              <a:t>Social indicators at a par with economic indicators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 smtClean="0"/>
              <a:t>Modernisation of EU social statistics: increasing responsiveness to user needs and rationalisation in </a:t>
            </a:r>
            <a:r>
              <a:rPr lang="en-GB" sz="2000" i="0" dirty="0"/>
              <a:t>times of </a:t>
            </a:r>
            <a:r>
              <a:rPr lang="en-GB" sz="2000" i="0" dirty="0" smtClean="0"/>
              <a:t>resource constraints</a:t>
            </a:r>
            <a:endParaRPr lang="en-GB" sz="2000" i="0" dirty="0"/>
          </a:p>
          <a:p>
            <a:pPr marL="742050" lvl="1" indent="-3420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i="0" dirty="0" smtClean="0">
                <a:sym typeface="Wingdings"/>
              </a:rPr>
              <a:t></a:t>
            </a:r>
            <a:r>
              <a:rPr lang="en-GB" sz="1600" i="0" dirty="0" smtClean="0">
                <a:sym typeface="Wingdings"/>
              </a:rPr>
              <a:t> </a:t>
            </a:r>
            <a:r>
              <a:rPr lang="en-GB" b="0" i="0" dirty="0" smtClean="0">
                <a:sym typeface="Wingdings"/>
              </a:rPr>
              <a:t>S</a:t>
            </a:r>
            <a:r>
              <a:rPr lang="en-GB" b="0" i="0" dirty="0" smtClean="0"/>
              <a:t>treamlining and integration of data collections, modularisation of social surveys, more standardisation of variables and improved statistical frames.</a:t>
            </a:r>
          </a:p>
          <a:p>
            <a:pPr marL="742050" lvl="1" indent="-3420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b="0" i="0" dirty="0" smtClean="0">
                <a:sym typeface="Wingdings"/>
              </a:rPr>
              <a:t> </a:t>
            </a:r>
            <a:r>
              <a:rPr lang="en-GB" b="0" i="0" dirty="0" smtClean="0"/>
              <a:t>Increased use of administrative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45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EU-SILC revision &amp; improvements</a:t>
            </a:r>
            <a:endParaRPr lang="en-GB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48880"/>
            <a:ext cx="8424936" cy="381642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 smtClean="0"/>
              <a:t>The ongoing revision of EU-SILC is part of the modernisation of social statistics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 smtClean="0"/>
              <a:t>The multidimensional aspect of living conditions and social inclusion / exclusion is also a key driver of the EU-SILC revision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 smtClean="0"/>
              <a:t>EU-SILC is a complex survey involving different challenging methodological problems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Lucida Grande"/>
              <a:buChar char="➜"/>
            </a:pPr>
            <a:r>
              <a:rPr lang="en-GB" b="0" i="0" dirty="0" smtClean="0"/>
              <a:t>The contribution from researchers is therefore a vital element for improving EU-SILC (variance, material deprivation, now-casting)</a:t>
            </a:r>
            <a:endParaRPr lang="en-GB" altLang="en-US" b="0" i="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9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8064896" cy="3888432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000" dirty="0" smtClean="0"/>
              <a:t>5 strands, in and integrated approach looking at a coherent and complementary design:</a:t>
            </a:r>
            <a:endParaRPr lang="en-GB" sz="2000" b="1" i="1" dirty="0" smtClean="0">
              <a:ea typeface="ＭＳ Ｐゴシック" pitchFamily="-80" charset="-128"/>
              <a:cs typeface="+mj-cs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>
                <a:ea typeface="ＭＳ Ｐゴシック" pitchFamily="-80" charset="-128"/>
                <a:cs typeface="+mj-cs"/>
              </a:rPr>
              <a:t>SILC </a:t>
            </a:r>
            <a:r>
              <a:rPr lang="en-GB" sz="2000" b="1" dirty="0" smtClean="0">
                <a:ea typeface="ＭＳ Ｐゴシック" pitchFamily="-80" charset="-128"/>
                <a:cs typeface="+mj-cs"/>
              </a:rPr>
              <a:t>contents </a:t>
            </a:r>
            <a:r>
              <a:rPr lang="en-GB" sz="2000" dirty="0" smtClean="0">
                <a:ea typeface="ＭＳ Ｐゴシック" pitchFamily="-80" charset="-128"/>
                <a:cs typeface="+mj-cs"/>
              </a:rPr>
              <a:t>(modularisation)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>
                <a:ea typeface="ＭＳ Ｐゴシック" pitchFamily="-80" charset="-128"/>
                <a:cs typeface="+mj-cs"/>
              </a:rPr>
              <a:t>Improvement </a:t>
            </a:r>
            <a:r>
              <a:rPr lang="en-GB" sz="2000" dirty="0">
                <a:ea typeface="ＭＳ Ｐゴシック" pitchFamily="-80" charset="-128"/>
                <a:cs typeface="+mj-cs"/>
              </a:rPr>
              <a:t>of </a:t>
            </a:r>
            <a:r>
              <a:rPr lang="en-GB" sz="2000" b="1" dirty="0" smtClean="0">
                <a:ea typeface="ＭＳ Ｐゴシック" pitchFamily="-80" charset="-128"/>
                <a:cs typeface="+mj-cs"/>
              </a:rPr>
              <a:t>timeliness</a:t>
            </a:r>
            <a:r>
              <a:rPr lang="en-GB" sz="2000" dirty="0" smtClean="0">
                <a:ea typeface="ＭＳ Ｐゴシック" pitchFamily="-80" charset="-128"/>
                <a:cs typeface="+mj-cs"/>
              </a:rPr>
              <a:t> (already on-going) 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>
                <a:ea typeface="ＭＳ Ｐゴシック" pitchFamily="-80" charset="-128"/>
                <a:cs typeface="+mj-cs"/>
              </a:rPr>
              <a:t>Improvement </a:t>
            </a:r>
            <a:r>
              <a:rPr lang="en-GB" sz="2000" dirty="0">
                <a:ea typeface="ＭＳ Ｐゴシック" pitchFamily="-80" charset="-128"/>
                <a:cs typeface="+mj-cs"/>
              </a:rPr>
              <a:t>of the </a:t>
            </a:r>
            <a:r>
              <a:rPr lang="en-GB" sz="2000" dirty="0" smtClean="0">
                <a:ea typeface="ＭＳ Ｐゴシック" pitchFamily="-80" charset="-128"/>
                <a:cs typeface="+mj-cs"/>
              </a:rPr>
              <a:t>methodology (</a:t>
            </a:r>
            <a:r>
              <a:rPr lang="en-GB" sz="2000" dirty="0">
                <a:ea typeface="ＭＳ Ｐゴシック" pitchFamily="-80" charset="-128"/>
                <a:cs typeface="+mj-cs"/>
              </a:rPr>
              <a:t>including </a:t>
            </a:r>
            <a:r>
              <a:rPr lang="en-GB" sz="2000" b="1" dirty="0" smtClean="0">
                <a:ea typeface="ＭＳ Ｐゴシック" pitchFamily="-80" charset="-128"/>
                <a:cs typeface="+mj-cs"/>
              </a:rPr>
              <a:t>regionalisation</a:t>
            </a:r>
            <a:r>
              <a:rPr lang="en-GB" sz="2000" dirty="0" smtClean="0">
                <a:ea typeface="ＭＳ Ｐゴシック" pitchFamily="-80" charset="-128"/>
                <a:cs typeface="+mj-cs"/>
              </a:rPr>
              <a:t> and </a:t>
            </a:r>
            <a:r>
              <a:rPr lang="en-GB" sz="2000" b="1" dirty="0" smtClean="0">
                <a:ea typeface="ＭＳ Ｐゴシック" pitchFamily="-80" charset="-128"/>
                <a:cs typeface="+mj-cs"/>
              </a:rPr>
              <a:t>precision requirements</a:t>
            </a:r>
            <a:r>
              <a:rPr lang="en-GB" sz="2000" dirty="0" smtClean="0">
                <a:ea typeface="ＭＳ Ｐゴシック" pitchFamily="-80" charset="-128"/>
                <a:cs typeface="+mj-cs"/>
              </a:rPr>
              <a:t>) 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>
                <a:ea typeface="ＭＳ Ｐゴシック" pitchFamily="-80" charset="-128"/>
              </a:rPr>
              <a:t>Different </a:t>
            </a:r>
            <a:r>
              <a:rPr lang="en-GB" sz="2000" b="1" dirty="0">
                <a:ea typeface="ＭＳ Ｐゴシック" pitchFamily="-80" charset="-128"/>
              </a:rPr>
              <a:t>modes of data </a:t>
            </a:r>
            <a:r>
              <a:rPr lang="en-GB" sz="2000" b="1" dirty="0" smtClean="0">
                <a:ea typeface="ＭＳ Ｐゴシック" pitchFamily="-80" charset="-128"/>
              </a:rPr>
              <a:t>collection </a:t>
            </a:r>
            <a:r>
              <a:rPr lang="en-GB" sz="2000" dirty="0" smtClean="0">
                <a:ea typeface="ＭＳ Ｐゴシック" pitchFamily="-80" charset="-128"/>
              </a:rPr>
              <a:t>(administrative data, CAPI, CATI, CAWI)</a:t>
            </a:r>
            <a:endParaRPr lang="en-GB" sz="2000" dirty="0">
              <a:ea typeface="ＭＳ Ｐゴシック" pitchFamily="-80" charset="-128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b="1" dirty="0" smtClean="0">
                <a:ea typeface="ＭＳ Ｐゴシック" pitchFamily="-80" charset="-128"/>
                <a:cs typeface="+mj-cs"/>
              </a:rPr>
              <a:t>Longitudinal component </a:t>
            </a:r>
            <a:r>
              <a:rPr lang="en-GB" sz="2000" smtClean="0">
                <a:ea typeface="ＭＳ Ｐゴシック" pitchFamily="-80" charset="-128"/>
                <a:cs typeface="+mj-cs"/>
              </a:rPr>
              <a:t>(from 4 to 6 years)</a:t>
            </a:r>
            <a:endParaRPr lang="en-GB" sz="2000" b="1" dirty="0">
              <a:ea typeface="ＭＳ Ｐゴシック" pitchFamily="-80" charset="-128"/>
              <a:cs typeface="+mj-cs"/>
            </a:endParaRPr>
          </a:p>
          <a:p>
            <a:pPr marL="0" lvl="0" indent="0">
              <a:buNone/>
            </a:pPr>
            <a:endParaRPr lang="en-GB" sz="1800" kern="12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kern="0" dirty="0"/>
              <a:t>Strands for SILC revision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515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576262"/>
          </a:xfrm>
        </p:spPr>
        <p:txBody>
          <a:bodyPr/>
          <a:lstStyle/>
          <a:p>
            <a:r>
              <a:rPr lang="en-GB" altLang="en-US" dirty="0" smtClean="0"/>
              <a:t>SILC Revision - contents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726108"/>
              </p:ext>
            </p:extLst>
          </p:nvPr>
        </p:nvGraphicFramePr>
        <p:xfrm>
          <a:off x="461963" y="1784350"/>
          <a:ext cx="8293100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Feuille de calcul" r:id="rId3" imgW="9156700" imgH="5372100" progId="Excel.Sheet.12">
                  <p:embed/>
                </p:oleObj>
              </mc:Choice>
              <mc:Fallback>
                <p:oleObj name="Feuille de calcul" r:id="rId3" imgW="9156700" imgH="5372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963" y="1784350"/>
                        <a:ext cx="8293100" cy="486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5530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6"/>
            <a:ext cx="8745140" cy="4176464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/>
              <a:t>Recommendations </a:t>
            </a:r>
            <a:r>
              <a:rPr lang="en-GB" sz="2000" dirty="0"/>
              <a:t>of the </a:t>
            </a:r>
            <a:r>
              <a:rPr lang="en-GB" sz="2000" dirty="0" smtClean="0"/>
              <a:t>ESS:</a:t>
            </a:r>
            <a:endParaRPr lang="en-GB" sz="2000" kern="12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BE" sz="2000" kern="1200" dirty="0" smtClean="0">
                <a:solidFill>
                  <a:schemeClr val="tx1"/>
                </a:solidFill>
              </a:rPr>
              <a:t>				</a:t>
            </a:r>
            <a:endParaRPr lang="fr-BE" sz="2000" dirty="0" smtClean="0"/>
          </a:p>
          <a:p>
            <a:pPr marL="400050" lvl="1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0" dirty="0" smtClean="0"/>
              <a:t>se </a:t>
            </a:r>
            <a:r>
              <a:rPr lang="en-GB" b="0" dirty="0"/>
              <a:t>= standard error; p = proportion (value of the indicator); X is a figure stemming from the desired </a:t>
            </a:r>
            <a:r>
              <a:rPr lang="en-GB" b="0" dirty="0" smtClean="0"/>
              <a:t>precision and is a function of the population (number of HH)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 smtClean="0"/>
              <a:t>National AROPE </a:t>
            </a:r>
            <a:r>
              <a:rPr lang="en-GB" sz="2000" dirty="0"/>
              <a:t>indicator </a:t>
            </a:r>
            <a:r>
              <a:rPr lang="en-GB" sz="2000" dirty="0" smtClean="0">
                <a:sym typeface="Wingdings"/>
              </a:rPr>
              <a:t></a:t>
            </a:r>
            <a:r>
              <a:rPr lang="en-GB" sz="2000" dirty="0" smtClean="0"/>
              <a:t> </a:t>
            </a:r>
            <a:r>
              <a:rPr lang="en-GB" sz="2000" dirty="0"/>
              <a:t>confidence interval </a:t>
            </a:r>
            <a:r>
              <a:rPr lang="en-GB" sz="2000" dirty="0" smtClean="0"/>
              <a:t>from </a:t>
            </a:r>
            <a:r>
              <a:rPr lang="en-GB" sz="2000" dirty="0"/>
              <a:t>±1 pp for </a:t>
            </a:r>
            <a:r>
              <a:rPr lang="en-GB" sz="2000" dirty="0" smtClean="0"/>
              <a:t>large </a:t>
            </a:r>
            <a:r>
              <a:rPr lang="en-GB" sz="2000" dirty="0"/>
              <a:t>countries to ±1.5 pp for </a:t>
            </a:r>
            <a:r>
              <a:rPr lang="en-GB" sz="2000" dirty="0" smtClean="0"/>
              <a:t>small ones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/>
              <a:t>Regional AROPE </a:t>
            </a:r>
            <a:r>
              <a:rPr lang="en-GB" sz="2000" dirty="0" smtClean="0"/>
              <a:t>indicator </a:t>
            </a:r>
            <a:r>
              <a:rPr lang="en-GB" sz="2000" dirty="0">
                <a:sym typeface="Wingdings"/>
              </a:rPr>
              <a:t></a:t>
            </a:r>
            <a:r>
              <a:rPr lang="en-GB" sz="2000" dirty="0" smtClean="0"/>
              <a:t> confidence </a:t>
            </a:r>
            <a:r>
              <a:rPr lang="en-GB" sz="2000" dirty="0"/>
              <a:t>interval </a:t>
            </a:r>
            <a:r>
              <a:rPr lang="en-GB" sz="2000" dirty="0" smtClean="0"/>
              <a:t>from  </a:t>
            </a:r>
            <a:r>
              <a:rPr lang="en-GB" sz="2000" dirty="0"/>
              <a:t>±</a:t>
            </a:r>
            <a:r>
              <a:rPr lang="en-GB" sz="2000" dirty="0" smtClean="0"/>
              <a:t>2.8 (regions &gt; 2 million HH) to ±4.0 pp. (from 0.25 million HH)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US" sz="2000" dirty="0" smtClean="0"/>
              <a:t>Standard </a:t>
            </a:r>
            <a:r>
              <a:rPr lang="en-US" sz="2000" dirty="0"/>
              <a:t>error estimation based on linearization and coupled with the ultimate cluster </a:t>
            </a:r>
            <a:r>
              <a:rPr lang="en-US" sz="2000" dirty="0" smtClean="0"/>
              <a:t>approach (values and net changes) – developed by researchers (NetSILC2)</a:t>
            </a:r>
            <a:endParaRPr lang="en-GB" sz="2000" dirty="0" smtClean="0"/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27460" y="1124744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kern="0" dirty="0"/>
              <a:t>Precision </a:t>
            </a:r>
            <a:r>
              <a:rPr lang="en-US" altLang="en-US" kern="0" dirty="0" smtClean="0"/>
              <a:t>requirements </a:t>
            </a:r>
          </a:p>
          <a:p>
            <a:r>
              <a:rPr lang="en-US" altLang="en-US" kern="0" dirty="0" smtClean="0"/>
              <a:t>National and regional level</a:t>
            </a:r>
            <a:endParaRPr lang="en-US" altLang="en-US" sz="20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3455" y="2492896"/>
            <a:ext cx="2422721" cy="5040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07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24223"/>
            <a:ext cx="8229600" cy="720601"/>
          </a:xfrm>
        </p:spPr>
        <p:txBody>
          <a:bodyPr/>
          <a:lstStyle/>
          <a:p>
            <a:r>
              <a:rPr lang="en-US" dirty="0"/>
              <a:t>Significant </a:t>
            </a:r>
            <a:r>
              <a:rPr lang="en-US" dirty="0" smtClean="0"/>
              <a:t>evolutions</a:t>
            </a:r>
            <a:r>
              <a:rPr lang="en-US" dirty="0"/>
              <a:t>? </a:t>
            </a:r>
            <a:r>
              <a:rPr lang="en-US" dirty="0" smtClean="0"/>
              <a:t>Net changes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392361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428047"/>
              </p:ext>
            </p:extLst>
          </p:nvPr>
        </p:nvGraphicFramePr>
        <p:xfrm>
          <a:off x="2123728" y="1772816"/>
          <a:ext cx="2592288" cy="4576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20080"/>
                <a:gridCol w="720080"/>
                <a:gridCol w="648072"/>
              </a:tblGrid>
              <a:tr h="307489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Y/N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EU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23.8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24.5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BE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BG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44.8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48.0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(Y)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CZ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15.3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14.6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DK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16.3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18.9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DE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20.1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20.3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EE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21.8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23.5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IE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23.7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29.5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EL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28.1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35.7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FR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18.5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18.1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25.3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28.4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CY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23.3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27.8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84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LV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34.2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35.1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602252"/>
              </p:ext>
            </p:extLst>
          </p:nvPr>
        </p:nvGraphicFramePr>
        <p:xfrm>
          <a:off x="5292080" y="1764570"/>
          <a:ext cx="2592288" cy="4577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20080"/>
                <a:gridCol w="720080"/>
                <a:gridCol w="648072"/>
              </a:tblGrid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Y/N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LT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27.8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(N)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LU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15.5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19.0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HU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28.2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33.5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MT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20.1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24.0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14.9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15.9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AT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(Y)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30.5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25.8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PT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26.0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27.4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44.2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40.4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18.5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SK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20.6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19.8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N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FI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17.4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16.0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  <a:tr h="32698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14.9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16.4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Y</a:t>
                      </a:r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5576" y="1988840"/>
            <a:ext cx="492443" cy="381642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sz="2000" b="1" dirty="0" smtClean="0"/>
              <a:t>AROPE 2008 </a:t>
            </a:r>
            <a:r>
              <a:rPr lang="fr-FR" sz="2000" b="1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fr-FR" sz="2000" b="1" dirty="0">
                <a:sym typeface="Wingdings"/>
              </a:rPr>
              <a:t> </a:t>
            </a:r>
            <a:r>
              <a:rPr lang="fr-FR" sz="2000" b="1" dirty="0" smtClean="0"/>
              <a:t>2013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753461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76872"/>
            <a:ext cx="8064896" cy="3888432"/>
          </a:xfrm>
          <a:ln w="12700">
            <a:solidFill>
              <a:srgbClr val="002060">
                <a:alpha val="0"/>
              </a:srgbClr>
            </a:solidFill>
          </a:ln>
          <a:effectLst>
            <a:reflection stA="0" endPos="65000" dist="50800" dir="5400000" sy="-100000" algn="bl" rotWithShape="0"/>
          </a:effectLst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  <a:buSzPct val="120000"/>
            </a:pPr>
            <a:r>
              <a:rPr lang="en-GB" sz="2000" dirty="0"/>
              <a:t>Policy needs: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b="0" dirty="0"/>
              <a:t>Strengthen indicators on year-to-year transition</a:t>
            </a:r>
          </a:p>
          <a:p>
            <a:pPr lvl="1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b="0" dirty="0"/>
              <a:t>Improving the measurement of persistent-AROP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b="0" dirty="0"/>
              <a:t>Identify</a:t>
            </a:r>
            <a:r>
              <a:rPr lang="en-GB" b="0" dirty="0" smtClean="0"/>
              <a:t>/monitor </a:t>
            </a:r>
            <a:r>
              <a:rPr lang="en-GB" b="0" dirty="0"/>
              <a:t>the recurrence of poverty</a:t>
            </a:r>
          </a:p>
          <a:p>
            <a:pPr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en-GB" sz="2000" dirty="0"/>
              <a:t>Technical solutions: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b="0" dirty="0"/>
              <a:t>Increase the sample-size </a:t>
            </a:r>
            <a:r>
              <a:rPr lang="en-GB" b="0" dirty="0" smtClean="0"/>
              <a:t>keeping a 4 years rotational design; permanent </a:t>
            </a:r>
            <a:r>
              <a:rPr lang="en-GB" b="0" dirty="0"/>
              <a:t>cost </a:t>
            </a:r>
            <a:r>
              <a:rPr lang="en-GB" b="0" dirty="0" smtClean="0"/>
              <a:t>not acceptable (</a:t>
            </a:r>
            <a:r>
              <a:rPr lang="en-GB" b="0" dirty="0"/>
              <a:t>although some increase </a:t>
            </a:r>
            <a:r>
              <a:rPr lang="en-GB" b="0" dirty="0" smtClean="0"/>
              <a:t>for regionalisation); 3</a:t>
            </a:r>
            <a:r>
              <a:rPr lang="en-GB" b="0" baseline="30000" dirty="0" smtClean="0"/>
              <a:t>rd</a:t>
            </a:r>
            <a:r>
              <a:rPr lang="en-GB" b="0" dirty="0" smtClean="0"/>
              <a:t> need not answered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b="0" dirty="0" smtClean="0"/>
              <a:t>Increase </a:t>
            </a:r>
            <a:r>
              <a:rPr lang="en-GB" b="0" dirty="0"/>
              <a:t>the number of years of the rotational design, to 6 years (or 8 years but drawbacks </a:t>
            </a:r>
            <a:r>
              <a:rPr lang="en-GB" b="0" dirty="0" smtClean="0"/>
              <a:t>even more acute)</a:t>
            </a:r>
            <a:endParaRPr lang="en-GB" b="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 smtClean="0"/>
          </a:p>
        </p:txBody>
      </p:sp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kern="0" dirty="0"/>
              <a:t>Longitudinal component</a:t>
            </a:r>
            <a:endParaRPr lang="en-GB" altLang="en-US" sz="2000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6237312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measurement,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0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Brace 6"/>
          <p:cNvSpPr/>
          <p:nvPr/>
        </p:nvSpPr>
        <p:spPr bwMode="auto">
          <a:xfrm>
            <a:off x="6804248" y="2348880"/>
            <a:ext cx="504056" cy="144016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332656"/>
          </a:xfrm>
        </p:spPr>
        <p:txBody>
          <a:bodyPr/>
          <a:lstStyle/>
          <a:p>
            <a:pPr>
              <a:defRPr/>
            </a:pPr>
            <a:fld id="{1A35B1E4-DEE4-4159-906E-66501177E1C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5692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altLang="en-US" kern="0" dirty="0"/>
              <a:t>Longitudinal component</a:t>
            </a:r>
            <a:endParaRPr lang="en-GB" altLang="en-US" sz="2000" kern="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58735"/>
              </p:ext>
            </p:extLst>
          </p:nvPr>
        </p:nvGraphicFramePr>
        <p:xfrm>
          <a:off x="179520" y="2069115"/>
          <a:ext cx="8856977" cy="4384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1844"/>
                <a:gridCol w="564191"/>
                <a:gridCol w="580301"/>
                <a:gridCol w="548081"/>
                <a:gridCol w="564191"/>
                <a:gridCol w="564191"/>
                <a:gridCol w="564191"/>
                <a:gridCol w="564191"/>
                <a:gridCol w="564191"/>
                <a:gridCol w="564191"/>
                <a:gridCol w="564191"/>
                <a:gridCol w="564191"/>
                <a:gridCol w="564191"/>
                <a:gridCol w="134841"/>
              </a:tblGrid>
              <a:tr h="3347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year: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y+2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u="sng" dirty="0">
                          <a:solidFill>
                            <a:srgbClr val="0F5494"/>
                          </a:solidFill>
                          <a:effectLst/>
                        </a:rPr>
                        <a:t>y+4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y+6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y+8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F5494"/>
                          </a:solidFill>
                          <a:effectLst/>
                        </a:rPr>
                        <a:t>y+10</a:t>
                      </a:r>
                      <a:endParaRPr lang="en-GB" sz="1200" b="1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 b="0" dirty="0">
                          <a:effectLst/>
                        </a:rPr>
                        <a:t> </a:t>
                      </a:r>
                      <a:endParaRPr lang="en-GB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08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Panel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1260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p+1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</a:rPr>
                        <a:t>1800</a:t>
                      </a:r>
                      <a:endParaRPr lang="en-GB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1260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p+2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1800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1260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489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p+3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1800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1260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489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440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p+4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1800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1260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489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440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p+5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1800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1260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1008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489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440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p+6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770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693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624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p+7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770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693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624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p+8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770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693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624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p+9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1374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962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770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693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p+10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00FF00"/>
                          </a:highlight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770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p+11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1374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962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2294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p+12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1374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416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Total annual sample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4975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4975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4975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5038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5180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4942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4728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4863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4985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4985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4862" marR="44862" marT="0" marB="0" anchor="b"/>
                </a:tc>
              </a:tr>
              <a:tr h="416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F5494"/>
                          </a:solidFill>
                          <a:effectLst/>
                        </a:rPr>
                        <a:t>Of which for the Permanent AROP</a:t>
                      </a:r>
                      <a:endParaRPr lang="en-GB" sz="1400" dirty="0">
                        <a:solidFill>
                          <a:srgbClr val="0F54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907</a:t>
                      </a:r>
                      <a:endParaRPr lang="en-GB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907</a:t>
                      </a:r>
                      <a:endParaRPr lang="en-GB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907</a:t>
                      </a:r>
                      <a:endParaRPr lang="en-GB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1396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1836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1836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1622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1757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1879</a:t>
                      </a:r>
                      <a:endParaRPr lang="en-GB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1879</a:t>
                      </a:r>
                      <a:endParaRPr lang="en-GB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62" marR="44862" marT="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44862" marR="44862" marT="0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5576" y="6536377"/>
            <a:ext cx="7128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UNECE seminar on poverty measurement                     5-</a:t>
            </a:r>
            <a:r>
              <a:rPr lang="en-GB" dirty="0">
                <a:solidFill>
                  <a:schemeClr val="tx1"/>
                </a:solidFill>
              </a:rPr>
              <a:t>6</a:t>
            </a:r>
            <a:r>
              <a:rPr lang="en-GB" dirty="0" smtClean="0">
                <a:solidFill>
                  <a:schemeClr val="tx1"/>
                </a:solidFill>
              </a:rPr>
              <a:t>/05/2015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12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546</TotalTime>
  <Words>1628</Words>
  <Application>Microsoft Macintosh PowerPoint</Application>
  <PresentationFormat>Présentation à l'écran (4:3)</PresentationFormat>
  <Paragraphs>483</Paragraphs>
  <Slides>18</Slides>
  <Notes>11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Blank</vt:lpstr>
      <vt:lpstr>Feuille Microsoft Excel</vt:lpstr>
      <vt:lpstr>Planned future developments of EU-SILC</vt:lpstr>
      <vt:lpstr>Modernisation of social statistics</vt:lpstr>
      <vt:lpstr>EU-SILC revision &amp; improvements</vt:lpstr>
      <vt:lpstr>Présentation PowerPoint</vt:lpstr>
      <vt:lpstr>SILC Revision - contents</vt:lpstr>
      <vt:lpstr>Présentation PowerPoint</vt:lpstr>
      <vt:lpstr>Significant evolutions? Net changes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People at risk of poverty and social exclusion (2012: 124.1 ; 2013: 122.9 million)</vt:lpstr>
      <vt:lpstr>Présentation PowerPoint</vt:lpstr>
      <vt:lpstr>Présentation PowerPoint</vt:lpstr>
      <vt:lpstr>Présentation PowerPoint</vt:lpstr>
      <vt:lpstr>Présentation PowerPoint</vt:lpstr>
      <vt:lpstr>Conclusions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Planned future developments of EU-SILC and improvements in the  measurement of net changes in EU social  indicators</dc:title>
  <dc:creator>DI MEGLIO Emilio (ESTAT)</dc:creator>
  <cp:lastModifiedBy>Didier Dupré</cp:lastModifiedBy>
  <cp:revision>105</cp:revision>
  <dcterms:created xsi:type="dcterms:W3CDTF">2014-10-09T20:46:22Z</dcterms:created>
  <dcterms:modified xsi:type="dcterms:W3CDTF">2015-05-04T20:30:46Z</dcterms:modified>
</cp:coreProperties>
</file>