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4" r:id="rId1"/>
  </p:sldMasterIdLst>
  <p:notesMasterIdLst>
    <p:notesMasterId r:id="rId29"/>
  </p:notesMasterIdLst>
  <p:handoutMasterIdLst>
    <p:handoutMasterId r:id="rId30"/>
  </p:handoutMasterIdLst>
  <p:sldIdLst>
    <p:sldId id="288" r:id="rId2"/>
    <p:sldId id="324" r:id="rId3"/>
    <p:sldId id="314" r:id="rId4"/>
    <p:sldId id="325" r:id="rId5"/>
    <p:sldId id="326" r:id="rId6"/>
    <p:sldId id="329" r:id="rId7"/>
    <p:sldId id="331" r:id="rId8"/>
    <p:sldId id="332" r:id="rId9"/>
    <p:sldId id="338" r:id="rId10"/>
    <p:sldId id="339" r:id="rId11"/>
    <p:sldId id="341" r:id="rId12"/>
    <p:sldId id="356" r:id="rId13"/>
    <p:sldId id="367" r:id="rId14"/>
    <p:sldId id="344" r:id="rId15"/>
    <p:sldId id="345" r:id="rId16"/>
    <p:sldId id="365" r:id="rId17"/>
    <p:sldId id="360" r:id="rId18"/>
    <p:sldId id="361" r:id="rId19"/>
    <p:sldId id="362" r:id="rId20"/>
    <p:sldId id="364" r:id="rId21"/>
    <p:sldId id="363" r:id="rId22"/>
    <p:sldId id="353" r:id="rId23"/>
    <p:sldId id="354" r:id="rId24"/>
    <p:sldId id="312" r:id="rId25"/>
    <p:sldId id="301" r:id="rId26"/>
    <p:sldId id="305" r:id="rId27"/>
    <p:sldId id="359" r:id="rId28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24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1;&#1077;&#1076;&#1085;&#1086;&#1089;&#1090;&#1100;%20(&#1086;&#1090;&#1085;.&#1080;%20&#1072;&#1073;&#1089;.)%20&#1087;&#1086;%20&#1054;&#1041;&#1044;&#1061;%20(&#1082;&#1074;.%20&#1080;%20&#1075;&#1086;&#1076;),%20&#1054;&#1044;&#1053;%20&#1080;%20&#1059;&#1090;&#1074;.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4;&#1080;&#1072;&#1075;&#1088;&#1072;&#1084;&#1084;&#1072;%20&#1074;%20Microsoft%20PowerPoi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1;&#1077;&#1076;&#1085;&#1086;&#1089;&#1090;&#1100;%20(&#1086;&#1090;&#1085;.&#1080;%20&#1072;&#1073;&#1089;.)%20&#1087;&#1086;%20&#1054;&#1041;&#1044;&#1061;%20(&#1082;&#1074;.%20&#1080;%20&#1075;&#1086;&#1076;),%20&#1054;&#1044;&#1053;%20&#1080;%20&#1059;&#1090;&#1074;.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TBV\&#1050;&#1086;&#1084;&#1072;&#1085;&#1076;&#1080;&#1088;&#1086;&#1074;&#1082;&#1080;\&#1046;&#1077;&#1085;&#1077;&#1074;&#1072;_2015\data_H(&#1089;_&#1074;&#1099;&#1095;_&#1087;&#1086;&#1082;&#1072;&#1079;&#1072;&#1090;)23.01.2014(tbv)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55;&#1088;&#1086;&#1074;&#1077;&#1088;&#1082;&#1072;%20&#1092;&#1072;&#1081;&#1083;&#1072;%20&#1087;&#1086;%20&#1076;_&#1093;%20&#1087;&#1086;&#1089;&#1083;&#1077;&#1076;&#1085;&#1080;&#1081;%20&#1074;&#1072;&#1088;&#1080;&#1072;&#1085;&#109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0;&#1085;&#1072;&#1083;&#1080;&#1079;%20&#1079;&#1072;&#1088;.&#1087;&#1083;&#1072;&#1090;&#1099;%20&#1087;&#1086;%20&#1054;&#1044;&#1053;,%20&#1054;&#1073;&#1089;&#1083;.&#1079;&#1072;&#1088;.&#1087;&#1083;.%20&#1080;%20&#1084;&#1072;&#1082;&#1088;&#1086;&#1076;&#1072;&#1085;&#1085;&#1099;&#109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Relative poverty measured against equivalent disposable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income </a:t>
            </a:r>
            <a:r>
              <a:rPr lang="en-US" dirty="0"/>
              <a:t>(50% of Me)</a:t>
            </a:r>
          </a:p>
        </c:rich>
      </c:tx>
      <c:layout>
        <c:manualLayout>
          <c:xMode val="edge"/>
          <c:yMode val="edge"/>
          <c:x val="0.1033478607284259"/>
          <c:y val="3.765957751752875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1393870905025761E-2"/>
          <c:y val="0.17194815777327388"/>
          <c:w val="0.69953217653348887"/>
          <c:h val="0.75095156544585095"/>
        </c:manualLayout>
      </c:layout>
      <c:lineChart>
        <c:grouping val="standard"/>
        <c:varyColors val="0"/>
        <c:ser>
          <c:idx val="0"/>
          <c:order val="0"/>
          <c:tx>
            <c:strRef>
              <c:f>'Относительная бедность'!$A$10</c:f>
              <c:strCache>
                <c:ptCount val="1"/>
                <c:pt idx="0">
                  <c:v>HBS (sum of quarters)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3.5915300546448113E-2"/>
                  <c:y val="-3.82210715508387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'Относительная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'Относительная бедность'!$B$10:$E$10</c:f>
              <c:numCache>
                <c:formatCode>#,#00%</c:formatCode>
                <c:ptCount val="4"/>
                <c:pt idx="0">
                  <c:v>0.17022999999999999</c:v>
                </c:pt>
                <c:pt idx="1">
                  <c:v>0.15678</c:v>
                </c:pt>
                <c:pt idx="2">
                  <c:v>0.14157</c:v>
                </c:pt>
                <c:pt idx="3">
                  <c:v>0.14208999999999999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'Относительная бедность'!$A$11</c:f>
              <c:strCache>
                <c:ptCount val="1"/>
                <c:pt idx="0">
                  <c:v>HBS (year)</c:v>
                </c:pt>
              </c:strCache>
            </c:strRef>
          </c:tx>
          <c:dLbls>
            <c:dLbl>
              <c:idx val="0"/>
              <c:layout>
                <c:manualLayout>
                  <c:x val="-4.1379781420765038E-2"/>
                  <c:y val="4.44921391515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'Относительная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'Относительная бедность'!$B$11:$E$11</c:f>
              <c:numCache>
                <c:formatCode>#,#00%</c:formatCode>
                <c:ptCount val="4"/>
                <c:pt idx="0">
                  <c:v>0.16625000000000001</c:v>
                </c:pt>
                <c:pt idx="1">
                  <c:v>0.15634999999999999</c:v>
                </c:pt>
                <c:pt idx="2">
                  <c:v>0.15196999999999999</c:v>
                </c:pt>
                <c:pt idx="3">
                  <c:v>0.14621000000000001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859392"/>
        <c:axId val="119391360"/>
      </c:lineChart>
      <c:catAx>
        <c:axId val="114859392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19391360"/>
        <c:crosses val="autoZero"/>
        <c:auto val="1"/>
        <c:lblAlgn val="ctr"/>
        <c:lblOffset val="100"/>
        <c:noMultiLvlLbl val="0"/>
      </c:catAx>
      <c:valAx>
        <c:axId val="119391360"/>
        <c:scaling>
          <c:orientation val="minMax"/>
          <c:min val="0.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4859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44781034315155"/>
          <c:y val="0.17949069075395677"/>
          <c:w val="0.15683338193836882"/>
          <c:h val="0.5553162773549627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baseline="0">
                <a:effectLst/>
              </a:rPr>
              <a:t>Female</a:t>
            </a:r>
            <a:endParaRPr lang="ru-RU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Mean income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'Table3(ОДН)'!$B$28:$B$35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Women</c:v>
                </c:pt>
              </c:strCache>
            </c:strRef>
          </c:cat>
          <c:val>
            <c:numRef>
              <c:f>'Table3(ОДН)'!$D$28:$D$35</c:f>
              <c:numCache>
                <c:formatCode>#\ ##0</c:formatCode>
                <c:ptCount val="8"/>
                <c:pt idx="0">
                  <c:v>297769.23750383768</c:v>
                </c:pt>
                <c:pt idx="1">
                  <c:v>354381.28545216448</c:v>
                </c:pt>
                <c:pt idx="2">
                  <c:v>333035.9638006849</c:v>
                </c:pt>
                <c:pt idx="3">
                  <c:v>342522.01844127598</c:v>
                </c:pt>
                <c:pt idx="4">
                  <c:v>317407.76453707227</c:v>
                </c:pt>
                <c:pt idx="5">
                  <c:v>236317.46709589305</c:v>
                </c:pt>
                <c:pt idx="6">
                  <c:v>252991.92559629609</c:v>
                </c:pt>
                <c:pt idx="7">
                  <c:v>315032.28541841987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75516160"/>
        <c:axId val="75538432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Population shares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'Table3(ОДН)'!$B$28:$B$35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Women</c:v>
                </c:pt>
              </c:strCache>
            </c:strRef>
          </c:cat>
          <c:val>
            <c:numRef>
              <c:f>'Table3(ОДН)'!$C$28:$C$35</c:f>
              <c:numCache>
                <c:formatCode>#,#00%</c:formatCode>
                <c:ptCount val="8"/>
                <c:pt idx="0">
                  <c:v>9.2959210036565668E-2</c:v>
                </c:pt>
                <c:pt idx="1">
                  <c:v>5.5399290186935311E-2</c:v>
                </c:pt>
                <c:pt idx="2">
                  <c:v>0.12380628767265889</c:v>
                </c:pt>
                <c:pt idx="3">
                  <c:v>7.4346059161054037E-2</c:v>
                </c:pt>
                <c:pt idx="4">
                  <c:v>0.1297802126018047</c:v>
                </c:pt>
                <c:pt idx="5">
                  <c:v>4.213752917487032E-2</c:v>
                </c:pt>
                <c:pt idx="6">
                  <c:v>2.964701548854708E-2</c:v>
                </c:pt>
                <c:pt idx="7">
                  <c:v>0.54807560432243596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75541504"/>
        <c:axId val="75539968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Poverty level measured by disposable income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'Table3(ОДН)'!$B$28:$B$35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Women</c:v>
                </c:pt>
              </c:strCache>
            </c:strRef>
          </c:cat>
          <c:val>
            <c:numRef>
              <c:f>'Table3(ОДН)'!$E$28:$E$35</c:f>
              <c:numCache>
                <c:formatCode>#,#00%</c:formatCode>
                <c:ptCount val="8"/>
                <c:pt idx="0">
                  <c:v>0.19857943704322467</c:v>
                </c:pt>
                <c:pt idx="1">
                  <c:v>0.14286445991408062</c:v>
                </c:pt>
                <c:pt idx="2">
                  <c:v>0.13980088275244365</c:v>
                </c:pt>
                <c:pt idx="3">
                  <c:v>0.12869273306794368</c:v>
                </c:pt>
                <c:pt idx="4">
                  <c:v>0.13059782447551746</c:v>
                </c:pt>
                <c:pt idx="5">
                  <c:v>0.20639839887396982</c:v>
                </c:pt>
                <c:pt idx="6">
                  <c:v>0.14362971164917357</c:v>
                </c:pt>
                <c:pt idx="7">
                  <c:v>0.15172127117585468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Poverty level measured by market-based income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'Table3(ОДН)'!$B$28:$B$35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Women</c:v>
                </c:pt>
              </c:strCache>
            </c:strRef>
          </c:cat>
          <c:val>
            <c:numRef>
              <c:f>'Table3(ОДН)'!$F$28:$F$35</c:f>
              <c:numCache>
                <c:formatCode>#,#00%</c:formatCode>
                <c:ptCount val="8"/>
                <c:pt idx="0">
                  <c:v>0.28350603944084984</c:v>
                </c:pt>
                <c:pt idx="1">
                  <c:v>0.19610555355583528</c:v>
                </c:pt>
                <c:pt idx="2">
                  <c:v>0.20406957487217625</c:v>
                </c:pt>
                <c:pt idx="3">
                  <c:v>0.19673053855497716</c:v>
                </c:pt>
                <c:pt idx="4">
                  <c:v>0.38298018829860914</c:v>
                </c:pt>
                <c:pt idx="5">
                  <c:v>0.7147548955430284</c:v>
                </c:pt>
                <c:pt idx="6">
                  <c:v>0.78728707989314473</c:v>
                </c:pt>
                <c:pt idx="7">
                  <c:v>0.32891777893246948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541504"/>
        <c:axId val="75539968"/>
      </c:lineChart>
      <c:catAx>
        <c:axId val="755161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75538432"/>
        <c:crosses val="autoZero"/>
        <c:auto val="1"/>
        <c:lblAlgn val="ctr"/>
        <c:lblOffset val="100"/>
        <c:noMultiLvlLbl val="0"/>
      </c:catAx>
      <c:valAx>
        <c:axId val="75538432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75516160"/>
        <c:crosses val="autoZero"/>
        <c:crossBetween val="between"/>
        <c:majorUnit val="40000"/>
      </c:valAx>
      <c:valAx>
        <c:axId val="75539968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75541504"/>
        <c:crosses val="max"/>
        <c:crossBetween val="between"/>
      </c:valAx>
      <c:catAx>
        <c:axId val="75541504"/>
        <c:scaling>
          <c:orientation val="minMax"/>
        </c:scaling>
        <c:delete val="1"/>
        <c:axPos val="b"/>
        <c:majorTickMark val="out"/>
        <c:minorTickMark val="none"/>
        <c:tickLblPos val="nextTo"/>
        <c:crossAx val="7553996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486468574036537E-2"/>
          <c:y val="2.3204625769068375E-2"/>
          <c:w val="0.9292214838476317"/>
          <c:h val="0.77478868459968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Population with income below subsistence minimum threshold , mln.</c:v>
                </c:pt>
              </c:strCache>
            </c:strRef>
          </c:tx>
          <c:invertIfNegative val="0"/>
          <c:dPt>
            <c:idx val="8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numFmt formatCode="0.0" sourceLinked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Лист1!$B$1:$X$1</c:f>
              <c:numCache>
                <c:formatCode>\О\с\н\о\в\н\о\й</c:formatCode>
                <c:ptCount val="23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</c:numCache>
            </c:numRef>
          </c:cat>
          <c:val>
            <c:numRef>
              <c:f>Лист1!$B$2:$X$2</c:f>
              <c:numCache>
                <c:formatCode>#,#00</c:formatCode>
                <c:ptCount val="23"/>
                <c:pt idx="0">
                  <c:v>49.3</c:v>
                </c:pt>
                <c:pt idx="1">
                  <c:v>46.1</c:v>
                </c:pt>
                <c:pt idx="2">
                  <c:v>32.9</c:v>
                </c:pt>
                <c:pt idx="3">
                  <c:v>36.5</c:v>
                </c:pt>
                <c:pt idx="4">
                  <c:v>32.5</c:v>
                </c:pt>
                <c:pt idx="5">
                  <c:v>30.5</c:v>
                </c:pt>
                <c:pt idx="6">
                  <c:v>34.299999999999997</c:v>
                </c:pt>
                <c:pt idx="7">
                  <c:v>41.6</c:v>
                </c:pt>
                <c:pt idx="8">
                  <c:v>42.3</c:v>
                </c:pt>
                <c:pt idx="9">
                  <c:v>40</c:v>
                </c:pt>
                <c:pt idx="10">
                  <c:v>35.6</c:v>
                </c:pt>
                <c:pt idx="11">
                  <c:v>29.3</c:v>
                </c:pt>
                <c:pt idx="12">
                  <c:v>25.2</c:v>
                </c:pt>
                <c:pt idx="13">
                  <c:v>25.4</c:v>
                </c:pt>
                <c:pt idx="14" formatCode="\О\с\н\о\в\н\о\й">
                  <c:v>21.6</c:v>
                </c:pt>
                <c:pt idx="15">
                  <c:v>18.8</c:v>
                </c:pt>
                <c:pt idx="16">
                  <c:v>19</c:v>
                </c:pt>
                <c:pt idx="17">
                  <c:v>18.399999999999999</c:v>
                </c:pt>
                <c:pt idx="18">
                  <c:v>17.7</c:v>
                </c:pt>
                <c:pt idx="19">
                  <c:v>17.899999999999999</c:v>
                </c:pt>
                <c:pt idx="20">
                  <c:v>15.4</c:v>
                </c:pt>
                <c:pt idx="21">
                  <c:v>15.5</c:v>
                </c:pt>
                <c:pt idx="22">
                  <c:v>16.100000000000001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75582848"/>
        <c:axId val="75596928"/>
      </c:barChart>
      <c:lineChart>
        <c:grouping val="standard"/>
        <c:varyColors val="0"/>
        <c:ser>
          <c:idx val="1"/>
          <c:order val="1"/>
          <c:tx>
            <c:strRef>
              <c:f>Лист1!$A$3</c:f>
              <c:strCache>
                <c:ptCount val="1"/>
                <c:pt idx="0">
                  <c:v> Per cent of total population</c:v>
                </c:pt>
              </c:strCache>
            </c:strRef>
          </c:tx>
          <c:dPt>
            <c:idx val="8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Pt>
            <c:idx val="13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Pt>
            <c:idx val="21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Lbls>
            <c:numFmt formatCode="0.0" sourceLinked="0"/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Лист1!$B$1:$X$1</c:f>
              <c:numCache>
                <c:formatCode>\О\с\н\о\в\н\о\й</c:formatCode>
                <c:ptCount val="23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</c:numCache>
            </c:numRef>
          </c:cat>
          <c:val>
            <c:numRef>
              <c:f>Лист1!$B$3:$X$3</c:f>
              <c:numCache>
                <c:formatCode>#,#00</c:formatCode>
                <c:ptCount val="23"/>
                <c:pt idx="0">
                  <c:v>33.5</c:v>
                </c:pt>
                <c:pt idx="1">
                  <c:v>31.3</c:v>
                </c:pt>
                <c:pt idx="2">
                  <c:v>22.4</c:v>
                </c:pt>
                <c:pt idx="3">
                  <c:v>24.8</c:v>
                </c:pt>
                <c:pt idx="4">
                  <c:v>22.1</c:v>
                </c:pt>
                <c:pt idx="5">
                  <c:v>20.8</c:v>
                </c:pt>
                <c:pt idx="6">
                  <c:v>23.4</c:v>
                </c:pt>
                <c:pt idx="7">
                  <c:v>28.4</c:v>
                </c:pt>
                <c:pt idx="8">
                  <c:v>29</c:v>
                </c:pt>
                <c:pt idx="9">
                  <c:v>27.5</c:v>
                </c:pt>
                <c:pt idx="10">
                  <c:v>24.6</c:v>
                </c:pt>
                <c:pt idx="11">
                  <c:v>20.3</c:v>
                </c:pt>
                <c:pt idx="12">
                  <c:v>17.600000000000001</c:v>
                </c:pt>
                <c:pt idx="13">
                  <c:v>17.8</c:v>
                </c:pt>
                <c:pt idx="14" formatCode="\О\с\н\о\в\н\о\й">
                  <c:v>15.2</c:v>
                </c:pt>
                <c:pt idx="15">
                  <c:v>13.3</c:v>
                </c:pt>
                <c:pt idx="16">
                  <c:v>13.4</c:v>
                </c:pt>
                <c:pt idx="17">
                  <c:v>13</c:v>
                </c:pt>
                <c:pt idx="18">
                  <c:v>12.5</c:v>
                </c:pt>
                <c:pt idx="19">
                  <c:v>12.7</c:v>
                </c:pt>
                <c:pt idx="20">
                  <c:v>10.7</c:v>
                </c:pt>
                <c:pt idx="21">
                  <c:v>10.8</c:v>
                </c:pt>
                <c:pt idx="22">
                  <c:v>11.2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698560"/>
        <c:axId val="75598464"/>
      </c:lineChart>
      <c:catAx>
        <c:axId val="7558284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75596928"/>
        <c:crosses val="autoZero"/>
        <c:auto val="1"/>
        <c:lblAlgn val="ctr"/>
        <c:lblOffset val="100"/>
        <c:noMultiLvlLbl val="0"/>
      </c:catAx>
      <c:valAx>
        <c:axId val="75596928"/>
        <c:scaling>
          <c:orientation val="minMax"/>
          <c:max val="55"/>
          <c:min val="5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5582848"/>
        <c:crosses val="autoZero"/>
        <c:crossBetween val="between"/>
      </c:valAx>
      <c:valAx>
        <c:axId val="75598464"/>
        <c:scaling>
          <c:orientation val="minMax"/>
          <c:max val="35"/>
          <c:min val="0"/>
        </c:scaling>
        <c:delete val="0"/>
        <c:axPos val="r"/>
        <c:numFmt formatCode="0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5698560"/>
        <c:crosses val="max"/>
        <c:crossBetween val="between"/>
      </c:valAx>
      <c:catAx>
        <c:axId val="75698560"/>
        <c:scaling>
          <c:orientation val="minMax"/>
        </c:scaling>
        <c:delete val="1"/>
        <c:axPos val="b"/>
        <c:numFmt formatCode="\О\с\н\о\в\н\о\й" sourceLinked="1"/>
        <c:majorTickMark val="out"/>
        <c:minorTickMark val="none"/>
        <c:tickLblPos val="nextTo"/>
        <c:crossAx val="7559846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1.7472931817546597E-2"/>
          <c:y val="0.87763971732327128"/>
          <c:w val="0.94975709193580404"/>
          <c:h val="0.1221506319421889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Absolute income poverty</a:t>
            </a:r>
            <a:endParaRPr lang="ru-RU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'Абсолютная бедность'!$A$4</c:f>
              <c:strCache>
                <c:ptCount val="1"/>
                <c:pt idx="0">
                  <c:v>Based on HBS (sum of quarters)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triangle"/>
            <c:size val="13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'Абсолютная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'Абсолютная бедность'!$B$4:$E$4</c:f>
              <c:numCache>
                <c:formatCode>\О\с\н\о\в\н\о\й</c:formatCode>
                <c:ptCount val="4"/>
                <c:pt idx="0">
                  <c:v>26.9</c:v>
                </c:pt>
                <c:pt idx="1">
                  <c:v>26.5</c:v>
                </c:pt>
                <c:pt idx="2">
                  <c:v>23.6</c:v>
                </c:pt>
                <c:pt idx="3">
                  <c:v>22.7</c:v>
                </c:pt>
              </c:numCache>
            </c:numRef>
          </c:val>
          <c:smooth val="0"/>
        </c:ser>
        <c:ser>
          <c:idx val="8"/>
          <c:order val="1"/>
          <c:tx>
            <c:strRef>
              <c:f>'Абсолютная бедность'!$A$11</c:f>
              <c:strCache>
                <c:ptCount val="1"/>
                <c:pt idx="0">
                  <c:v>Based on HBS (year) (reg. SM)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square"/>
            <c:size val="13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'Абсолютная бедность'!$B$11:$E$11</c:f>
              <c:numCache>
                <c:formatCode>#,#00</c:formatCode>
                <c:ptCount val="4"/>
                <c:pt idx="0">
                  <c:v>17.949950000000001</c:v>
                </c:pt>
                <c:pt idx="1">
                  <c:v>18.298960000000001</c:v>
                </c:pt>
                <c:pt idx="2">
                  <c:v>18.325869999999998</c:v>
                </c:pt>
                <c:pt idx="3">
                  <c:v>18.374890000000001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'Абсолютная бедность'!$A$12</c:f>
              <c:strCache>
                <c:ptCount val="1"/>
                <c:pt idx="0">
                  <c:v>Based on HBS (year) (SM country-wide)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'Абсолютная бедность'!$B$12:$E$12</c:f>
              <c:numCache>
                <c:formatCode>#,#00</c:formatCode>
                <c:ptCount val="4"/>
                <c:pt idx="0">
                  <c:v>18.855889999999999</c:v>
                </c:pt>
                <c:pt idx="1">
                  <c:v>18.577729999999999</c:v>
                </c:pt>
                <c:pt idx="2">
                  <c:v>18.65663</c:v>
                </c:pt>
                <c:pt idx="3">
                  <c:v>18.79016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'Абсолютная бедность'!$A$15</c:f>
              <c:strCache>
                <c:ptCount val="1"/>
                <c:pt idx="0">
                  <c:v>Approved data (based on simulation model)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circle"/>
            <c:size val="13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c:spPr>
          </c:marker>
          <c:dLbls>
            <c:numFmt formatCode="#,##0.0" sourceLinked="0"/>
            <c:txPr>
              <a:bodyPr/>
              <a:lstStyle/>
              <a:p>
                <a:pPr>
                  <a:defRPr sz="11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'Абсолютная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'Абсолютная бедность'!$B$15:$E$15</c:f>
              <c:numCache>
                <c:formatCode>#,#00</c:formatCode>
                <c:ptCount val="4"/>
                <c:pt idx="0">
                  <c:v>12.969555646936817</c:v>
                </c:pt>
                <c:pt idx="1">
                  <c:v>12.997962759677748</c:v>
                </c:pt>
                <c:pt idx="2">
                  <c:v>12.49305192326808</c:v>
                </c:pt>
                <c:pt idx="3">
                  <c:v>13.097006838223113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'Абсолютная бедность'!$A$13</c:f>
              <c:strCache>
                <c:ptCount val="1"/>
                <c:pt idx="0">
                  <c:v>Based on income survey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circle"/>
            <c:size val="13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marker>
          <c:dLbls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'Абсолютная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'Абсолютная бедность'!$B$13:$E$13</c:f>
              <c:numCache>
                <c:formatCode>General</c:formatCode>
                <c:ptCount val="4"/>
                <c:pt idx="3" formatCode="\О\с\н\о\в\н\о\й">
                  <c:v>12.4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'Абсолютная бедность'!$A$14</c:f>
              <c:strCache>
                <c:ptCount val="1"/>
                <c:pt idx="0">
                  <c:v>Based on income survey (SM country-wide)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'Абсолютная бедность'!$B$2:$E$2</c:f>
              <c:numCache>
                <c:formatCode>\О\с\н\о\в\н\о\й</c:formatCod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numCache>
            </c:numRef>
          </c:cat>
          <c:val>
            <c:numRef>
              <c:f>'Абсолютная бедность'!$B$14:$E$14</c:f>
              <c:numCache>
                <c:formatCode>General</c:formatCode>
                <c:ptCount val="4"/>
                <c:pt idx="3" formatCode="\О\с\н\о\в\н\о\й">
                  <c:v>14.1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372928"/>
        <c:axId val="62573568"/>
      </c:lineChart>
      <c:catAx>
        <c:axId val="15537292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2573568"/>
        <c:crosses val="autoZero"/>
        <c:auto val="1"/>
        <c:lblAlgn val="ctr"/>
        <c:lblOffset val="100"/>
        <c:noMultiLvlLbl val="0"/>
      </c:catAx>
      <c:valAx>
        <c:axId val="62573568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5537292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lnSpc>
                <a:spcPct val="80000"/>
              </a:lnSpc>
              <a:defRPr sz="1400"/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1666511564583646"/>
          <c:y val="0.14434961134238172"/>
          <c:w val="0.28333483929262943"/>
          <c:h val="0.77704391308545828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6228912731273645E-2"/>
          <c:y val="2.3246481752594996E-2"/>
          <c:w val="0.90492658885235733"/>
          <c:h val="0.754973192735330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'd1_d10,Kf,kd'!$C$29</c:f>
              <c:strCache>
                <c:ptCount val="1"/>
                <c:pt idx="0">
                  <c:v>Income survey 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0"/>
              </a:lightRig>
            </a:scene3d>
            <a:sp3d>
              <a:bevelT w="127000" h="50800"/>
            </a:sp3d>
          </c:spPr>
          <c:invertIfNegative val="0"/>
          <c:dLbls>
            <c:txPr>
              <a:bodyPr/>
              <a:lstStyle/>
              <a:p>
                <a:pPr>
                  <a:defRPr sz="800" b="1">
                    <a:solidFill>
                      <a:srgbClr val="0070C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Total population</c:v>
                </c:pt>
                <c:pt idx="1">
                  <c:v>Incl. by decile groups</c:v>
                </c:pt>
                <c:pt idx="2">
                  <c:v>1st </c:v>
                </c:pt>
                <c:pt idx="3">
                  <c:v>2nd</c:v>
                </c:pt>
                <c:pt idx="4">
                  <c:v>3rd </c:v>
                </c:pt>
                <c:pt idx="5">
                  <c:v>4th </c:v>
                </c:pt>
                <c:pt idx="6">
                  <c:v>5th</c:v>
                </c:pt>
                <c:pt idx="7">
                  <c:v>6th  </c:v>
                </c:pt>
                <c:pt idx="8">
                  <c:v>7th</c:v>
                </c:pt>
                <c:pt idx="9">
                  <c:v>8th </c:v>
                </c:pt>
                <c:pt idx="10">
                  <c:v>9th</c:v>
                </c:pt>
                <c:pt idx="11">
                  <c:v>10th </c:v>
                </c:pt>
              </c:strCache>
            </c:strRef>
          </c:cat>
          <c:val>
            <c:numRef>
              <c:f>'d1_d10,Kf,kd'!$C$30:$C$41</c:f>
              <c:numCache>
                <c:formatCode>General</c:formatCode>
                <c:ptCount val="12"/>
                <c:pt idx="0" formatCode="0">
                  <c:v>17570.697923827633</c:v>
                </c:pt>
                <c:pt idx="2" formatCode="0">
                  <c:v>3495.5173608813766</c:v>
                </c:pt>
                <c:pt idx="3" formatCode="0">
                  <c:v>6559.5707827103261</c:v>
                </c:pt>
                <c:pt idx="4" formatCode="0">
                  <c:v>8473.1113542575931</c:v>
                </c:pt>
                <c:pt idx="5" formatCode="0">
                  <c:v>10312.458428016826</c:v>
                </c:pt>
                <c:pt idx="6" formatCode="0">
                  <c:v>12392.177296227745</c:v>
                </c:pt>
                <c:pt idx="7" formatCode="0">
                  <c:v>14838.278227841149</c:v>
                </c:pt>
                <c:pt idx="8" formatCode="0">
                  <c:v>17919.985896422844</c:v>
                </c:pt>
                <c:pt idx="9" formatCode="0">
                  <c:v>22257.024860887173</c:v>
                </c:pt>
                <c:pt idx="10" formatCode="0">
                  <c:v>29295.010587730019</c:v>
                </c:pt>
                <c:pt idx="11" formatCode="0">
                  <c:v>50163.844443300419</c:v>
                </c:pt>
              </c:numCache>
            </c:numRef>
          </c:val>
        </c:ser>
        <c:ser>
          <c:idx val="1"/>
          <c:order val="1"/>
          <c:tx>
            <c:strRef>
              <c:f>'d1_d10,Kf,kd'!$D$29</c:f>
              <c:strCache>
                <c:ptCount val="1"/>
                <c:pt idx="0">
                  <c:v>Approved data (based on the simulation model)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0"/>
              </a:lightRig>
            </a:scene3d>
            <a:sp3d>
              <a:bevelT w="127000" h="50800"/>
            </a:sp3d>
          </c:spPr>
          <c:invertIfNegative val="0"/>
          <c:dLbls>
            <c:txPr>
              <a:bodyPr/>
              <a:lstStyle/>
              <a:p>
                <a:pPr>
                  <a:defRPr sz="8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Total population</c:v>
                </c:pt>
                <c:pt idx="1">
                  <c:v>Incl. by decile groups</c:v>
                </c:pt>
                <c:pt idx="2">
                  <c:v>1st </c:v>
                </c:pt>
                <c:pt idx="3">
                  <c:v>2nd</c:v>
                </c:pt>
                <c:pt idx="4">
                  <c:v>3rd </c:v>
                </c:pt>
                <c:pt idx="5">
                  <c:v>4th </c:v>
                </c:pt>
                <c:pt idx="6">
                  <c:v>5th</c:v>
                </c:pt>
                <c:pt idx="7">
                  <c:v>6th  </c:v>
                </c:pt>
                <c:pt idx="8">
                  <c:v>7th</c:v>
                </c:pt>
                <c:pt idx="9">
                  <c:v>8th </c:v>
                </c:pt>
                <c:pt idx="10">
                  <c:v>9th</c:v>
                </c:pt>
                <c:pt idx="11">
                  <c:v>10th </c:v>
                </c:pt>
              </c:strCache>
            </c:strRef>
          </c:cat>
          <c:val>
            <c:numRef>
              <c:f>'d1_d10,Kf,kd'!$D$30:$D$41</c:f>
              <c:numCache>
                <c:formatCode>General</c:formatCode>
                <c:ptCount val="12"/>
                <c:pt idx="0" formatCode="_(* #\ ##0_);_(* \(#\ ##0\);_(* &quot;-&quot;_);_(@_)">
                  <c:v>20841.400000000001</c:v>
                </c:pt>
                <c:pt idx="2" formatCode="_(* #\ ##0_);_(* \(#\ ##0\);_(* &quot;-&quot;_);_(@_)">
                  <c:v>3959.2099675435798</c:v>
                </c:pt>
                <c:pt idx="3" formatCode="_(* #\ ##0_);_(* \(#\ ##0\);_(* &quot;-&quot;_);_(@_)">
                  <c:v>6900.7068718405681</c:v>
                </c:pt>
                <c:pt idx="4" formatCode="_(* #\ ##0_);_(* \(#\ ##0\);_(* &quot;-&quot;_);_(@_)">
                  <c:v>9154.4349806861101</c:v>
                </c:pt>
                <c:pt idx="5" formatCode="_(* #\ ##0_);_(* \(#\ ##0\);_(* &quot;-&quot;_);_(@_)">
                  <c:v>11461.535394071318</c:v>
                </c:pt>
                <c:pt idx="6" formatCode="_(* #\ ##0_);_(* \(#\ ##0\);_(* &quot;-&quot;_);_(@_)">
                  <c:v>14022.886307134386</c:v>
                </c:pt>
                <c:pt idx="7" formatCode="_(* #\ ##0_);_(* \(#\ ##0\);_(* &quot;-&quot;_);_(@_)">
                  <c:v>17047.949974920171</c:v>
                </c:pt>
                <c:pt idx="8" formatCode="_(* #\ ##0_);_(* \(#\ ##0\);_(* &quot;-&quot;_);_(@_)">
                  <c:v>20868.122637570039</c:v>
                </c:pt>
                <c:pt idx="9" formatCode="_(* #\ ##0_);_(* \(#\ ##0\);_(* &quot;-&quot;_);_(@_)">
                  <c:v>26165.342507607329</c:v>
                </c:pt>
                <c:pt idx="10" formatCode="_(* #\ ##0_);_(* \(#\ ##0\);_(* &quot;-&quot;_);_(@_)">
                  <c:v>34882.158792806185</c:v>
                </c:pt>
                <c:pt idx="11" formatCode="_(* #\ ##0_);_(* \(#\ ##0\);_(* &quot;-&quot;_);_(@_)">
                  <c:v>63951.652565820317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62671872"/>
        <c:axId val="68748032"/>
      </c:barChart>
      <c:lineChart>
        <c:grouping val="standard"/>
        <c:varyColors val="0"/>
        <c:ser>
          <c:idx val="2"/>
          <c:order val="2"/>
          <c:tx>
            <c:strRef>
              <c:f>'d1_d10,Kf,kd'!$E$29</c:f>
              <c:strCache>
                <c:ptCount val="1"/>
                <c:pt idx="0">
                  <c:v>Correlation of sample survey and approved data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numFmt formatCode="0.00" sourceLinked="0"/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Total population</c:v>
                </c:pt>
                <c:pt idx="1">
                  <c:v>Incl. by decile groups</c:v>
                </c:pt>
                <c:pt idx="2">
                  <c:v>1st </c:v>
                </c:pt>
                <c:pt idx="3">
                  <c:v>2nd</c:v>
                </c:pt>
                <c:pt idx="4">
                  <c:v>3rd </c:v>
                </c:pt>
                <c:pt idx="5">
                  <c:v>4th </c:v>
                </c:pt>
                <c:pt idx="6">
                  <c:v>5th</c:v>
                </c:pt>
                <c:pt idx="7">
                  <c:v>6th  </c:v>
                </c:pt>
                <c:pt idx="8">
                  <c:v>7th</c:v>
                </c:pt>
                <c:pt idx="9">
                  <c:v>8th </c:v>
                </c:pt>
                <c:pt idx="10">
                  <c:v>9th</c:v>
                </c:pt>
                <c:pt idx="11">
                  <c:v>10th </c:v>
                </c:pt>
              </c:strCache>
            </c:strRef>
          </c:cat>
          <c:val>
            <c:numRef>
              <c:f>'d1_d10,Kf,kd'!$E$30:$E$41</c:f>
              <c:numCache>
                <c:formatCode>General</c:formatCode>
                <c:ptCount val="12"/>
                <c:pt idx="0" formatCode="_-* #\ ##,000_р_._-;\-* #\ ##,000_р_._-;_-* &quot;-&quot;?_р_._-;_-@_-">
                  <c:v>0.84306706477624493</c:v>
                </c:pt>
                <c:pt idx="2" formatCode="_-* #\ ##,000_р_._-;\-* #\ ##,000_р_._-;_-* &quot;-&quot;?_р_._-;_-@_-">
                  <c:v>0.8828825421072849</c:v>
                </c:pt>
                <c:pt idx="3" formatCode="_-* #\ ##,000_р_._-;\-* #\ ##,000_р_._-;_-* &quot;-&quot;?_р_._-;_-@_-">
                  <c:v>0.95056505145548176</c:v>
                </c:pt>
                <c:pt idx="4" formatCode="_-* #\ ##,000_р_._-;\-* #\ ##,000_р_._-;_-* &quot;-&quot;?_р_._-;_-@_-">
                  <c:v>0.92557447533725856</c:v>
                </c:pt>
                <c:pt idx="5" formatCode="_-* #\ ##,000_р_._-;\-* #\ ##,000_р_._-;_-* &quot;-&quot;?_р_._-;_-@_-">
                  <c:v>0.89974493586183291</c:v>
                </c:pt>
                <c:pt idx="6" formatCode="_-* #\ ##,000_р_._-;\-* #\ ##,000_р_._-;_-* &quot;-&quot;?_р_._-;_-@_-">
                  <c:v>0.8837108869607686</c:v>
                </c:pt>
                <c:pt idx="7" formatCode="_-* #\ ##,000_р_._-;\-* #\ ##,000_р_._-;_-* &quot;-&quot;?_р_._-;_-@_-">
                  <c:v>0.8703848996313488</c:v>
                </c:pt>
                <c:pt idx="8" formatCode="_-* #\ ##,000_р_._-;\-* #\ ##,000_р_._-;_-* &quot;-&quot;?_р_._-;_-@_-">
                  <c:v>0.85872534907191411</c:v>
                </c:pt>
                <c:pt idx="9" formatCode="_-* #\ ##,000_р_._-;\-* #\ ##,000_р_._-;_-* &quot;-&quot;?_р_._-;_-@_-">
                  <c:v>0.85062998332302175</c:v>
                </c:pt>
                <c:pt idx="10" formatCode="_-* #\ ##,000_р_._-;\-* #\ ##,000_р_._-;_-* &quot;-&quot;?_р_._-;_-@_-">
                  <c:v>0.83982791207783802</c:v>
                </c:pt>
                <c:pt idx="11" formatCode="_-* #\ ##,000_р_._-;\-* #\ ##,000_р_._-;_-* &quot;-&quot;?_р_._-;_-@_-">
                  <c:v>0.78440262965324925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749568"/>
        <c:axId val="68784128"/>
      </c:lineChart>
      <c:catAx>
        <c:axId val="62671872"/>
        <c:scaling>
          <c:orientation val="minMax"/>
        </c:scaling>
        <c:delete val="0"/>
        <c:axPos val="b"/>
        <c:numFmt formatCode="\О\с\н\о\в\н\о\й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68748032"/>
        <c:crosses val="autoZero"/>
        <c:auto val="1"/>
        <c:lblAlgn val="ctr"/>
        <c:lblOffset val="100"/>
        <c:noMultiLvlLbl val="0"/>
      </c:catAx>
      <c:valAx>
        <c:axId val="68748032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" sourceLinked="1"/>
        <c:majorTickMark val="out"/>
        <c:minorTickMark val="none"/>
        <c:tickLblPos val="nextTo"/>
        <c:crossAx val="62671872"/>
        <c:crosses val="autoZero"/>
        <c:crossBetween val="between"/>
      </c:valAx>
      <c:catAx>
        <c:axId val="68749568"/>
        <c:scaling>
          <c:orientation val="minMax"/>
        </c:scaling>
        <c:delete val="1"/>
        <c:axPos val="b"/>
        <c:majorTickMark val="out"/>
        <c:minorTickMark val="none"/>
        <c:tickLblPos val="nextTo"/>
        <c:crossAx val="68784128"/>
        <c:crosses val="autoZero"/>
        <c:auto val="1"/>
        <c:lblAlgn val="ctr"/>
        <c:lblOffset val="100"/>
        <c:noMultiLvlLbl val="0"/>
      </c:catAx>
      <c:valAx>
        <c:axId val="68784128"/>
        <c:scaling>
          <c:orientation val="minMax"/>
        </c:scaling>
        <c:delete val="0"/>
        <c:axPos val="r"/>
        <c:numFmt formatCode="#\ #,#00" sourceLinked="0"/>
        <c:majorTickMark val="out"/>
        <c:minorTickMark val="none"/>
        <c:tickLblPos val="nextTo"/>
        <c:crossAx val="68749568"/>
        <c:crosses val="max"/>
        <c:crossBetween val="between"/>
      </c:valAx>
    </c:plotArea>
    <c:legend>
      <c:legendPos val="b"/>
      <c:layout>
        <c:manualLayout>
          <c:xMode val="edge"/>
          <c:yMode val="edge"/>
          <c:x val="0.26602406343997814"/>
          <c:y val="0.84862715810021239"/>
          <c:w val="0.56229149576155324"/>
          <c:h val="0.13881002782943588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152913215347271E-2"/>
          <c:y val="1.6934525386647692E-2"/>
          <c:w val="0.93982607887824787"/>
          <c:h val="0.67241493956232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'Данные гр.на 16.01'!$G$4</c:f>
              <c:strCache>
                <c:ptCount val="1"/>
                <c:pt idx="0">
                  <c:v>Income survey (after weighting for selection probability)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cat>
            <c:strRef>
              <c:f>'Данные гр.на 16.01'!$A$6:$A$86</c:f>
              <c:strCache>
                <c:ptCount val="81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84000,01 - 85500,00</c:v>
                </c:pt>
                <c:pt idx="58">
                  <c:v>85500,01 - 87000,00</c:v>
                </c:pt>
                <c:pt idx="59">
                  <c:v>87000,01 - 88500,00</c:v>
                </c:pt>
                <c:pt idx="60">
                  <c:v>88500,01 - 90000,00</c:v>
                </c:pt>
                <c:pt idx="61">
                  <c:v>90000,01 - 91500,00</c:v>
                </c:pt>
                <c:pt idx="62">
                  <c:v>91500,01 - 93000,00</c:v>
                </c:pt>
                <c:pt idx="63">
                  <c:v>93000,01 - 94500,00</c:v>
                </c:pt>
                <c:pt idx="64">
                  <c:v>94500,01 - 96000,00</c:v>
                </c:pt>
                <c:pt idx="65">
                  <c:v>96000,01 - 97500,00</c:v>
                </c:pt>
                <c:pt idx="66">
                  <c:v>97500,01 - 99000,00</c:v>
                </c:pt>
                <c:pt idx="67">
                  <c:v>99000,01 - 100500,00</c:v>
                </c:pt>
                <c:pt idx="68">
                  <c:v>100500,01 - 102000,00</c:v>
                </c:pt>
                <c:pt idx="69">
                  <c:v>102000,01 - 103500,00</c:v>
                </c:pt>
                <c:pt idx="70">
                  <c:v>103500,01 - 105000,00</c:v>
                </c:pt>
                <c:pt idx="71">
                  <c:v>105000,01 - 106500,00</c:v>
                </c:pt>
                <c:pt idx="72">
                  <c:v>106500,01 - 108000,00</c:v>
                </c:pt>
                <c:pt idx="73">
                  <c:v>108000,01 - 109500,00</c:v>
                </c:pt>
                <c:pt idx="74">
                  <c:v>109500,01 - 111000,00</c:v>
                </c:pt>
                <c:pt idx="75">
                  <c:v>111000,01 - 112500,00</c:v>
                </c:pt>
                <c:pt idx="76">
                  <c:v>112500,01 - 114000,00</c:v>
                </c:pt>
                <c:pt idx="77">
                  <c:v>118500,01 - 120000,00</c:v>
                </c:pt>
                <c:pt idx="78">
                  <c:v>129000,01 - 130500,00</c:v>
                </c:pt>
                <c:pt idx="79">
                  <c:v>130500,01 - 132000,00</c:v>
                </c:pt>
                <c:pt idx="80">
                  <c:v>135000,01 - 136500,00</c:v>
                </c:pt>
              </c:strCache>
            </c:strRef>
          </c:cat>
          <c:val>
            <c:numRef>
              <c:f>'Данные гр.на 16.01'!$G$6:$G$78</c:f>
              <c:numCache>
                <c:formatCode>00,000</c:formatCode>
                <c:ptCount val="73"/>
                <c:pt idx="0" formatCode="0">
                  <c:v>0</c:v>
                </c:pt>
                <c:pt idx="1">
                  <c:v>1.0228256734699752E-2</c:v>
                </c:pt>
                <c:pt idx="2">
                  <c:v>2.737730394626689E-2</c:v>
                </c:pt>
                <c:pt idx="3">
                  <c:v>5.0225613964132935E-2</c:v>
                </c:pt>
                <c:pt idx="4">
                  <c:v>6.8368847110233846E-2</c:v>
                </c:pt>
                <c:pt idx="5">
                  <c:v>8.8088269782900713E-2</c:v>
                </c:pt>
                <c:pt idx="6">
                  <c:v>9.962964932335483E-2</c:v>
                </c:pt>
                <c:pt idx="7">
                  <c:v>9.6263222257473011E-2</c:v>
                </c:pt>
                <c:pt idx="8">
                  <c:v>8.5081252200275376E-2</c:v>
                </c:pt>
                <c:pt idx="9">
                  <c:v>7.2224478789490482E-2</c:v>
                </c:pt>
                <c:pt idx="10">
                  <c:v>6.2719711869050468E-2</c:v>
                </c:pt>
                <c:pt idx="11">
                  <c:v>5.1346666610205392E-2</c:v>
                </c:pt>
                <c:pt idx="12">
                  <c:v>3.9470276887539603E-2</c:v>
                </c:pt>
                <c:pt idx="13">
                  <c:v>3.2762799725351129E-2</c:v>
                </c:pt>
                <c:pt idx="14">
                  <c:v>3.1219513183644375E-2</c:v>
                </c:pt>
                <c:pt idx="15">
                  <c:v>3.1317866821270954E-2</c:v>
                </c:pt>
                <c:pt idx="16">
                  <c:v>2.0036607870128634E-2</c:v>
                </c:pt>
                <c:pt idx="17">
                  <c:v>1.8482525762056543E-2</c:v>
                </c:pt>
                <c:pt idx="18">
                  <c:v>1.6225711618357303E-2</c:v>
                </c:pt>
                <c:pt idx="19">
                  <c:v>1.2787364872964974E-2</c:v>
                </c:pt>
                <c:pt idx="20">
                  <c:v>1.428346320639323E-2</c:v>
                </c:pt>
                <c:pt idx="21">
                  <c:v>7.305042154751632E-3</c:v>
                </c:pt>
                <c:pt idx="22">
                  <c:v>8.208889301208026E-3</c:v>
                </c:pt>
                <c:pt idx="23">
                  <c:v>8.0907724195667472E-3</c:v>
                </c:pt>
                <c:pt idx="24">
                  <c:v>6.1727593759208299E-3</c:v>
                </c:pt>
                <c:pt idx="25">
                  <c:v>4.8221436100979297E-3</c:v>
                </c:pt>
                <c:pt idx="26">
                  <c:v>4.2526365893572546E-3</c:v>
                </c:pt>
                <c:pt idx="27">
                  <c:v>3.2474215037293845E-3</c:v>
                </c:pt>
                <c:pt idx="28">
                  <c:v>2.68133604056707E-3</c:v>
                </c:pt>
                <c:pt idx="29">
                  <c:v>3.205509275841319E-3</c:v>
                </c:pt>
                <c:pt idx="30">
                  <c:v>1.654624173502404E-3</c:v>
                </c:pt>
                <c:pt idx="31">
                  <c:v>2.4783701059653751E-3</c:v>
                </c:pt>
                <c:pt idx="32">
                  <c:v>2.5245783874926668E-3</c:v>
                </c:pt>
                <c:pt idx="33">
                  <c:v>7.6168945634522243E-4</c:v>
                </c:pt>
                <c:pt idx="34">
                  <c:v>9.7666453936184525E-4</c:v>
                </c:pt>
                <c:pt idx="35">
                  <c:v>1.5181220566086188E-3</c:v>
                </c:pt>
                <c:pt idx="36">
                  <c:v>1.863487240393175E-3</c:v>
                </c:pt>
                <c:pt idx="37">
                  <c:v>1.4376408969412331E-3</c:v>
                </c:pt>
                <c:pt idx="38">
                  <c:v>7.5716200562855993E-4</c:v>
                </c:pt>
                <c:pt idx="39">
                  <c:v>1.5122290879144105E-3</c:v>
                </c:pt>
                <c:pt idx="40">
                  <c:v>7.1723764729654039E-4</c:v>
                </c:pt>
                <c:pt idx="41">
                  <c:v>9.4992056985164334E-4</c:v>
                </c:pt>
                <c:pt idx="42">
                  <c:v>7.9123347868814058E-4</c:v>
                </c:pt>
                <c:pt idx="43">
                  <c:v>1.1181252860339374E-3</c:v>
                </c:pt>
                <c:pt idx="44">
                  <c:v>6.999390397348968E-4</c:v>
                </c:pt>
                <c:pt idx="45">
                  <c:v>4.9827412267501191E-4</c:v>
                </c:pt>
                <c:pt idx="46">
                  <c:v>4.1760320187886021E-4</c:v>
                </c:pt>
                <c:pt idx="47">
                  <c:v>3.5013038282506173E-4</c:v>
                </c:pt>
                <c:pt idx="48">
                  <c:v>1.6239868899445953E-4</c:v>
                </c:pt>
                <c:pt idx="49">
                  <c:v>2.2955592167122534E-5</c:v>
                </c:pt>
                <c:pt idx="50">
                  <c:v>3.7933934163529825E-4</c:v>
                </c:pt>
                <c:pt idx="51">
                  <c:v>7.122457087592987E-5</c:v>
                </c:pt>
                <c:pt idx="52">
                  <c:v>5.1976906930728995E-5</c:v>
                </c:pt>
                <c:pt idx="53">
                  <c:v>1.0879727437158056E-4</c:v>
                </c:pt>
                <c:pt idx="54">
                  <c:v>2.0457272937330986E-4</c:v>
                </c:pt>
                <c:pt idx="55">
                  <c:v>1.8402058998547686E-4</c:v>
                </c:pt>
                <c:pt idx="56">
                  <c:v>6.9400351768976042E-5</c:v>
                </c:pt>
                <c:pt idx="58">
                  <c:v>3.6765812924319566E-5</c:v>
                </c:pt>
                <c:pt idx="59">
                  <c:v>4.2197681129365992E-6</c:v>
                </c:pt>
                <c:pt idx="60">
                  <c:v>2.2023342105594382E-4</c:v>
                </c:pt>
                <c:pt idx="61">
                  <c:v>6.4550963428873406E-5</c:v>
                </c:pt>
                <c:pt idx="62">
                  <c:v>6.6310329253069369E-5</c:v>
                </c:pt>
                <c:pt idx="64">
                  <c:v>1.9232279815014569E-6</c:v>
                </c:pt>
                <c:pt idx="71">
                  <c:v>1.9201737376736442E-4</c:v>
                </c:pt>
                <c:pt idx="72">
                  <c:v>1.1650796978752653E-5</c:v>
                </c:pt>
              </c:numCache>
            </c:numRef>
          </c:val>
        </c:ser>
        <c:ser>
          <c:idx val="3"/>
          <c:order val="2"/>
          <c:tx>
            <c:strRef>
              <c:f>'Данные гр.на 16.01'!$I$4</c:f>
              <c:strCache>
                <c:ptCount val="1"/>
                <c:pt idx="0">
                  <c:v>Income survey (after weighting for income)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'Данные гр.на 15.01'!$A$6:$A$78</c:f>
              <c:strCache>
                <c:ptCount val="73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85500,01 - 87000,00</c:v>
                </c:pt>
                <c:pt idx="58">
                  <c:v>87000,01 - 88500,00</c:v>
                </c:pt>
                <c:pt idx="59">
                  <c:v>88500,01 - 90000,00</c:v>
                </c:pt>
                <c:pt idx="60">
                  <c:v>90000,01 - 91500,00</c:v>
                </c:pt>
                <c:pt idx="61">
                  <c:v>91500,01 - 93000,00</c:v>
                </c:pt>
                <c:pt idx="62">
                  <c:v>93000,01 - 94500,00</c:v>
                </c:pt>
                <c:pt idx="63">
                  <c:v>94500,01 - 96000,00</c:v>
                </c:pt>
                <c:pt idx="64">
                  <c:v>105000,01 - 106500,00</c:v>
                </c:pt>
                <c:pt idx="65">
                  <c:v>106500,01 - 108000,00</c:v>
                </c:pt>
                <c:pt idx="66">
                  <c:v>108000,01 - 109500,00</c:v>
                </c:pt>
                <c:pt idx="67">
                  <c:v>109500,01 - 111000,00</c:v>
                </c:pt>
                <c:pt idx="68">
                  <c:v>111000,01 - 112500,00</c:v>
                </c:pt>
                <c:pt idx="69">
                  <c:v>112500,01 - 114000,00</c:v>
                </c:pt>
                <c:pt idx="70">
                  <c:v>115500,01 - 117000,00</c:v>
                </c:pt>
                <c:pt idx="71">
                  <c:v>118500,01 - 120000,00</c:v>
                </c:pt>
                <c:pt idx="72">
                  <c:v>129000,01 - 130500,00</c:v>
                </c:pt>
              </c:strCache>
            </c:strRef>
          </c:cat>
          <c:val>
            <c:numRef>
              <c:f>'Данные гр.на 16.01'!$I$6:$I$78</c:f>
              <c:numCache>
                <c:formatCode>00,000</c:formatCode>
                <c:ptCount val="73"/>
                <c:pt idx="0" formatCode="0">
                  <c:v>0</c:v>
                </c:pt>
                <c:pt idx="1">
                  <c:v>9.1307944428276819E-3</c:v>
                </c:pt>
                <c:pt idx="2">
                  <c:v>2.3018020615708783E-2</c:v>
                </c:pt>
                <c:pt idx="3">
                  <c:v>4.0357279783183507E-2</c:v>
                </c:pt>
                <c:pt idx="4">
                  <c:v>5.1461232010562775E-2</c:v>
                </c:pt>
                <c:pt idx="5">
                  <c:v>7.2722721057388598E-2</c:v>
                </c:pt>
                <c:pt idx="6">
                  <c:v>8.3246379028559775E-2</c:v>
                </c:pt>
                <c:pt idx="7">
                  <c:v>7.9619559648427804E-2</c:v>
                </c:pt>
                <c:pt idx="8">
                  <c:v>7.3244100789533792E-2</c:v>
                </c:pt>
                <c:pt idx="9">
                  <c:v>6.457579835679754E-2</c:v>
                </c:pt>
                <c:pt idx="10">
                  <c:v>6.0756397531879898E-2</c:v>
                </c:pt>
                <c:pt idx="11">
                  <c:v>5.1251347256837415E-2</c:v>
                </c:pt>
                <c:pt idx="12">
                  <c:v>4.43039115558439E-2</c:v>
                </c:pt>
                <c:pt idx="13">
                  <c:v>3.50841272935438E-2</c:v>
                </c:pt>
                <c:pt idx="14">
                  <c:v>3.6129374082672548E-2</c:v>
                </c:pt>
                <c:pt idx="15">
                  <c:v>3.4019022638700575E-2</c:v>
                </c:pt>
                <c:pt idx="16">
                  <c:v>2.2979501486446164E-2</c:v>
                </c:pt>
                <c:pt idx="17">
                  <c:v>2.3344800865675551E-2</c:v>
                </c:pt>
                <c:pt idx="18">
                  <c:v>2.071656921804798E-2</c:v>
                </c:pt>
                <c:pt idx="19">
                  <c:v>1.6004947983277215E-2</c:v>
                </c:pt>
                <c:pt idx="20">
                  <c:v>1.8784782039892131E-2</c:v>
                </c:pt>
                <c:pt idx="21">
                  <c:v>1.2507298708444074E-2</c:v>
                </c:pt>
                <c:pt idx="22">
                  <c:v>1.3653365189684017E-2</c:v>
                </c:pt>
                <c:pt idx="23">
                  <c:v>1.3595109800099866E-2</c:v>
                </c:pt>
                <c:pt idx="24">
                  <c:v>1.0402475529318356E-2</c:v>
                </c:pt>
                <c:pt idx="25">
                  <c:v>7.9093714736774359E-3</c:v>
                </c:pt>
                <c:pt idx="26">
                  <c:v>7.2491646410987823E-3</c:v>
                </c:pt>
                <c:pt idx="27">
                  <c:v>5.3430743854099242E-3</c:v>
                </c:pt>
                <c:pt idx="28">
                  <c:v>6.7864543022092376E-3</c:v>
                </c:pt>
                <c:pt idx="29">
                  <c:v>6.7951884838836204E-3</c:v>
                </c:pt>
                <c:pt idx="30">
                  <c:v>3.7562462982018946E-3</c:v>
                </c:pt>
                <c:pt idx="31">
                  <c:v>6.1539019971097774E-3</c:v>
                </c:pt>
                <c:pt idx="32">
                  <c:v>5.6663783187213693E-3</c:v>
                </c:pt>
                <c:pt idx="33">
                  <c:v>1.9661757778722515E-3</c:v>
                </c:pt>
                <c:pt idx="34">
                  <c:v>2.5291770435204777E-3</c:v>
                </c:pt>
                <c:pt idx="35">
                  <c:v>3.3622885053880675E-3</c:v>
                </c:pt>
                <c:pt idx="36">
                  <c:v>4.3317356141110135E-3</c:v>
                </c:pt>
                <c:pt idx="37">
                  <c:v>3.264675286121984E-3</c:v>
                </c:pt>
                <c:pt idx="38">
                  <c:v>1.776154205209968E-3</c:v>
                </c:pt>
                <c:pt idx="39">
                  <c:v>3.3425998005339615E-3</c:v>
                </c:pt>
                <c:pt idx="40">
                  <c:v>1.6228087548210727E-3</c:v>
                </c:pt>
                <c:pt idx="41">
                  <c:v>2.0989856282379649E-3</c:v>
                </c:pt>
                <c:pt idx="42">
                  <c:v>1.923427538086361E-3</c:v>
                </c:pt>
                <c:pt idx="43">
                  <c:v>2.4479568119279236E-3</c:v>
                </c:pt>
                <c:pt idx="44">
                  <c:v>1.7606819256597169E-3</c:v>
                </c:pt>
                <c:pt idx="45">
                  <c:v>9.6022514140227616E-4</c:v>
                </c:pt>
                <c:pt idx="46">
                  <c:v>8.9467231431408615E-4</c:v>
                </c:pt>
                <c:pt idx="47">
                  <c:v>7.7404055384031284E-4</c:v>
                </c:pt>
                <c:pt idx="48">
                  <c:v>3.4806433730206891E-4</c:v>
                </c:pt>
                <c:pt idx="49">
                  <c:v>5.5612277660302183E-5</c:v>
                </c:pt>
                <c:pt idx="50">
                  <c:v>8.4739829582716156E-4</c:v>
                </c:pt>
                <c:pt idx="51">
                  <c:v>1.4681715090462431E-4</c:v>
                </c:pt>
                <c:pt idx="52">
                  <c:v>1.6665275701573747E-4</c:v>
                </c:pt>
                <c:pt idx="53">
                  <c:v>1.9140970925741511E-4</c:v>
                </c:pt>
                <c:pt idx="54">
                  <c:v>3.8683488163245033E-4</c:v>
                </c:pt>
                <c:pt idx="55">
                  <c:v>2.9862419657035737E-4</c:v>
                </c:pt>
                <c:pt idx="56">
                  <c:v>1.7754949634248002E-4</c:v>
                </c:pt>
                <c:pt idx="58">
                  <c:v>8.5887906837032237E-5</c:v>
                </c:pt>
                <c:pt idx="59">
                  <c:v>6.3250216937117908E-6</c:v>
                </c:pt>
                <c:pt idx="60">
                  <c:v>4.1630802747037038E-4</c:v>
                </c:pt>
                <c:pt idx="61">
                  <c:v>1.8676973848956707E-4</c:v>
                </c:pt>
                <c:pt idx="62">
                  <c:v>1.4702618581544249E-4</c:v>
                </c:pt>
                <c:pt idx="64">
                  <c:v>4.1327937051060756E-6</c:v>
                </c:pt>
                <c:pt idx="71">
                  <c:v>3.3545573845195526E-4</c:v>
                </c:pt>
                <c:pt idx="72">
                  <c:v>2.3801406251561811E-5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axId val="70439296"/>
        <c:axId val="70440832"/>
      </c:barChart>
      <c:lineChart>
        <c:grouping val="standard"/>
        <c:varyColors val="0"/>
        <c:ser>
          <c:idx val="1"/>
          <c:order val="1"/>
          <c:tx>
            <c:strRef>
              <c:f>'Данные гр.на 16.01'!$K$4</c:f>
              <c:strCache>
                <c:ptCount val="1"/>
                <c:pt idx="0">
                  <c:v>For referent: approved time series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'Данные гр.на 16.01'!$A$6:$A$86</c:f>
              <c:strCache>
                <c:ptCount val="81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84000,01 - 85500,00</c:v>
                </c:pt>
                <c:pt idx="58">
                  <c:v>85500,01 - 87000,00</c:v>
                </c:pt>
                <c:pt idx="59">
                  <c:v>87000,01 - 88500,00</c:v>
                </c:pt>
                <c:pt idx="60">
                  <c:v>88500,01 - 90000,00</c:v>
                </c:pt>
                <c:pt idx="61">
                  <c:v>90000,01 - 91500,00</c:v>
                </c:pt>
                <c:pt idx="62">
                  <c:v>91500,01 - 93000,00</c:v>
                </c:pt>
                <c:pt idx="63">
                  <c:v>93000,01 - 94500,00</c:v>
                </c:pt>
                <c:pt idx="64">
                  <c:v>94500,01 - 96000,00</c:v>
                </c:pt>
                <c:pt idx="65">
                  <c:v>96000,01 - 97500,00</c:v>
                </c:pt>
                <c:pt idx="66">
                  <c:v>97500,01 - 99000,00</c:v>
                </c:pt>
                <c:pt idx="67">
                  <c:v>99000,01 - 100500,00</c:v>
                </c:pt>
                <c:pt idx="68">
                  <c:v>100500,01 - 102000,00</c:v>
                </c:pt>
                <c:pt idx="69">
                  <c:v>102000,01 - 103500,00</c:v>
                </c:pt>
                <c:pt idx="70">
                  <c:v>103500,01 - 105000,00</c:v>
                </c:pt>
                <c:pt idx="71">
                  <c:v>105000,01 - 106500,00</c:v>
                </c:pt>
                <c:pt idx="72">
                  <c:v>106500,01 - 108000,00</c:v>
                </c:pt>
                <c:pt idx="73">
                  <c:v>108000,01 - 109500,00</c:v>
                </c:pt>
                <c:pt idx="74">
                  <c:v>109500,01 - 111000,00</c:v>
                </c:pt>
                <c:pt idx="75">
                  <c:v>111000,01 - 112500,00</c:v>
                </c:pt>
                <c:pt idx="76">
                  <c:v>112500,01 - 114000,00</c:v>
                </c:pt>
                <c:pt idx="77">
                  <c:v>118500,01 - 120000,00</c:v>
                </c:pt>
                <c:pt idx="78">
                  <c:v>129000,01 - 130500,00</c:v>
                </c:pt>
                <c:pt idx="79">
                  <c:v>130500,01 - 132000,00</c:v>
                </c:pt>
                <c:pt idx="80">
                  <c:v>135000,01 - 136500,00</c:v>
                </c:pt>
              </c:strCache>
            </c:strRef>
          </c:cat>
          <c:val>
            <c:numRef>
              <c:f>'Данные гр.на 16.01'!$K$6:$K$78</c:f>
              <c:numCache>
                <c:formatCode>#,000%</c:formatCode>
                <c:ptCount val="73"/>
                <c:pt idx="0" formatCode="\О\с\н\о\в\н\о\й">
                  <c:v>0</c:v>
                </c:pt>
                <c:pt idx="1">
                  <c:v>1.3150678823470865E-3</c:v>
                </c:pt>
                <c:pt idx="2">
                  <c:v>1.5960945352643429E-2</c:v>
                </c:pt>
                <c:pt idx="3">
                  <c:v>3.8597557801085924E-2</c:v>
                </c:pt>
                <c:pt idx="4">
                  <c:v>5.5513164105361168E-2</c:v>
                </c:pt>
                <c:pt idx="5">
                  <c:v>6.4473018075305796E-2</c:v>
                </c:pt>
                <c:pt idx="6">
                  <c:v>6.7352917929168421E-2</c:v>
                </c:pt>
                <c:pt idx="7">
                  <c:v>6.6346079378674649E-2</c:v>
                </c:pt>
                <c:pt idx="8">
                  <c:v>6.3106376289082888E-2</c:v>
                </c:pt>
                <c:pt idx="9">
                  <c:v>5.8729450820539819E-2</c:v>
                </c:pt>
                <c:pt idx="10">
                  <c:v>5.3897467325907777E-2</c:v>
                </c:pt>
                <c:pt idx="11">
                  <c:v>4.9016538395614428E-2</c:v>
                </c:pt>
                <c:pt idx="12">
                  <c:v>4.4316709200723614E-2</c:v>
                </c:pt>
                <c:pt idx="13">
                  <c:v>3.9918619261051336E-2</c:v>
                </c:pt>
                <c:pt idx="14">
                  <c:v>3.5876325894051209E-2</c:v>
                </c:pt>
                <c:pt idx="15">
                  <c:v>3.2204313714727983E-2</c:v>
                </c:pt>
                <c:pt idx="16">
                  <c:v>2.8894341632287435E-2</c:v>
                </c:pt>
                <c:pt idx="17">
                  <c:v>2.5925851875493122E-2</c:v>
                </c:pt>
                <c:pt idx="18">
                  <c:v>2.3272327907238877E-2</c:v>
                </c:pt>
                <c:pt idx="19">
                  <c:v>2.0905112814862403E-2</c:v>
                </c:pt>
                <c:pt idx="20">
                  <c:v>1.8795641247712713E-2</c:v>
                </c:pt>
                <c:pt idx="21">
                  <c:v>1.6916685208055782E-2</c:v>
                </c:pt>
                <c:pt idx="22">
                  <c:v>1.5242991867579714E-2</c:v>
                </c:pt>
                <c:pt idx="23">
                  <c:v>1.3751551640166282E-2</c:v>
                </c:pt>
                <c:pt idx="24">
                  <c:v>1.2421646401000075E-2</c:v>
                </c:pt>
                <c:pt idx="25">
                  <c:v>1.1234771840415547E-2</c:v>
                </c:pt>
                <c:pt idx="26">
                  <c:v>1.0174492494035681E-2</c:v>
                </c:pt>
                <c:pt idx="27">
                  <c:v>9.2262654907604436E-3</c:v>
                </c:pt>
                <c:pt idx="28">
                  <c:v>8.3772547854080726E-3</c:v>
                </c:pt>
                <c:pt idx="29">
                  <c:v>7.6161486111220311E-3</c:v>
                </c:pt>
                <c:pt idx="30">
                  <c:v>6.9329872054250119E-3</c:v>
                </c:pt>
                <c:pt idx="31">
                  <c:v>6.3190043261265316E-3</c:v>
                </c:pt>
                <c:pt idx="32">
                  <c:v>5.7664839069074825E-3</c:v>
                </c:pt>
                <c:pt idx="33">
                  <c:v>5.2686319109397362E-3</c:v>
                </c:pt>
                <c:pt idx="34">
                  <c:v>4.8194627049025218E-3</c:v>
                </c:pt>
                <c:pt idx="35">
                  <c:v>4.4136988892449214E-3</c:v>
                </c:pt>
                <c:pt idx="36">
                  <c:v>4.0466833506555E-3</c:v>
                </c:pt>
                <c:pt idx="37">
                  <c:v>3.7143022641439316E-3</c:v>
                </c:pt>
                <c:pt idx="38">
                  <c:v>3.4129178101409696E-3</c:v>
                </c:pt>
                <c:pt idx="39">
                  <c:v>3.1393094519542863E-3</c:v>
                </c:pt>
                <c:pt idx="40">
                  <c:v>2.8906227189358091E-3</c:v>
                </c:pt>
                <c:pt idx="41">
                  <c:v>2.6643245475213018E-3</c:v>
                </c:pt>
                <c:pt idx="42">
                  <c:v>2.4581643378688289E-3</c:v>
                </c:pt>
                <c:pt idx="43">
                  <c:v>2.2701399836861924E-3</c:v>
                </c:pt>
                <c:pt idx="44">
                  <c:v>2.0984682247062736E-3</c:v>
                </c:pt>
                <c:pt idx="45">
                  <c:v>1.9415587541631307E-3</c:v>
                </c:pt>
                <c:pt idx="46">
                  <c:v>1.797991587488057E-3</c:v>
                </c:pt>
                <c:pt idx="47">
                  <c:v>1.6664972636101227E-3</c:v>
                </c:pt>
                <c:pt idx="48">
                  <c:v>1.5459395073467164E-3</c:v>
                </c:pt>
                <c:pt idx="49">
                  <c:v>1.4353000311866371E-3</c:v>
                </c:pt>
                <c:pt idx="50">
                  <c:v>1.3336651980119241E-3</c:v>
                </c:pt>
                <c:pt idx="51">
                  <c:v>1.2402143037947289E-3</c:v>
                </c:pt>
                <c:pt idx="52">
                  <c:v>1.1542092717310437E-3</c:v>
                </c:pt>
                <c:pt idx="53">
                  <c:v>1.0749855772584915E-3</c:v>
                </c:pt>
                <c:pt idx="54">
                  <c:v>1.0019442475789342E-3</c:v>
                </c:pt>
                <c:pt idx="55">
                  <c:v>9.3454480014931729E-4</c:v>
                </c:pt>
                <c:pt idx="56">
                  <c:v>8.7229900258334325E-4</c:v>
                </c:pt>
                <c:pt idx="57">
                  <c:v>8.147653519193776E-4</c:v>
                </c:pt>
                <c:pt idx="58">
                  <c:v>7.6154418459195572E-4</c:v>
                </c:pt>
                <c:pt idx="59">
                  <c:v>7.122733400033443E-4</c:v>
                </c:pt>
                <c:pt idx="60">
                  <c:v>6.6662431056918603E-4</c:v>
                </c:pt>
                <c:pt idx="61">
                  <c:v>6.242988197479038E-4</c:v>
                </c:pt>
                <c:pt idx="62">
                  <c:v>5.8502577701968761E-4</c:v>
                </c:pt>
                <c:pt idx="63">
                  <c:v>5.4855856525937163E-4</c:v>
                </c:pt>
                <c:pt idx="64">
                  <c:v>5.1467262153492843E-4</c:v>
                </c:pt>
                <c:pt idx="65">
                  <c:v>4.8316327723474384E-4</c:v>
                </c:pt>
                <c:pt idx="66">
                  <c:v>4.5384382764501741E-4</c:v>
                </c:pt>
                <c:pt idx="67">
                  <c:v>4.2654380476592202E-4</c:v>
                </c:pt>
                <c:pt idx="68">
                  <c:v>4.0110743034871277E-4</c:v>
                </c:pt>
                <c:pt idx="69">
                  <c:v>3.773922289205256E-4</c:v>
                </c:pt>
                <c:pt idx="70">
                  <c:v>3.5526778298500261E-4</c:v>
                </c:pt>
                <c:pt idx="71">
                  <c:v>3.3461461470640774E-4</c:v>
                </c:pt>
                <c:pt idx="72">
                  <c:v>3.1532318023641537E-4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439296"/>
        <c:axId val="70440832"/>
      </c:lineChart>
      <c:catAx>
        <c:axId val="70439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0440832"/>
        <c:crosses val="autoZero"/>
        <c:auto val="1"/>
        <c:lblAlgn val="ctr"/>
        <c:lblOffset val="100"/>
        <c:noMultiLvlLbl val="0"/>
      </c:catAx>
      <c:valAx>
        <c:axId val="70440832"/>
        <c:scaling>
          <c:orientation val="minMax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crossAx val="70439296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layout>
        <c:manualLayout>
          <c:xMode val="edge"/>
          <c:yMode val="edge"/>
          <c:x val="3.4749562554680674E-2"/>
          <c:y val="0.85891093671819452"/>
          <c:w val="0.8893533100029164"/>
          <c:h val="0.12854972612119137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5152913215347278E-2"/>
          <c:y val="2.3204621373424206E-2"/>
          <c:w val="0.93982607887824787"/>
          <c:h val="0.73030046102485313"/>
        </c:manualLayout>
      </c:layout>
      <c:areaChart>
        <c:grouping val="standard"/>
        <c:varyColors val="0"/>
        <c:ser>
          <c:idx val="1"/>
          <c:order val="2"/>
          <c:tx>
            <c:strRef>
              <c:f>'Распределение зар.пл.'!$U$1</c:f>
              <c:strCache>
                <c:ptCount val="1"/>
                <c:pt idx="0">
                  <c:v>Distribution by salaries (annual estimate based on April data)</c:v>
                </c:pt>
              </c:strCache>
            </c:strRef>
          </c:tx>
          <c:spPr>
            <a:solidFill>
              <a:schemeClr val="accent3">
                <a:lumMod val="50000"/>
                <a:alpha val="43000"/>
              </a:schemeClr>
            </a:solidFill>
          </c:spPr>
          <c:val>
            <c:numRef>
              <c:f>'Распределение зар.пл.'!$U$2:$U$52</c:f>
              <c:numCache>
                <c:formatCode>#,#00%</c:formatCode>
                <c:ptCount val="51"/>
                <c:pt idx="0">
                  <c:v>0</c:v>
                </c:pt>
                <c:pt idx="1">
                  <c:v>1.0976894696113366E-2</c:v>
                </c:pt>
                <c:pt idx="2">
                  <c:v>7.1596301658470363E-2</c:v>
                </c:pt>
                <c:pt idx="3">
                  <c:v>0.11242253420707184</c:v>
                </c:pt>
                <c:pt idx="4">
                  <c:v>0.11892325235182608</c:v>
                </c:pt>
                <c:pt idx="5">
                  <c:v>0.10916596771734499</c:v>
                </c:pt>
                <c:pt idx="6">
                  <c:v>9.4289188090196707E-2</c:v>
                </c:pt>
                <c:pt idx="7">
                  <c:v>7.917636810035944E-2</c:v>
                </c:pt>
                <c:pt idx="8">
                  <c:v>6.5631273843966054E-2</c:v>
                </c:pt>
                <c:pt idx="9">
                  <c:v>5.4123606850453365E-2</c:v>
                </c:pt>
                <c:pt idx="10">
                  <c:v>4.4591166628096812E-2</c:v>
                </c:pt>
                <c:pt idx="11">
                  <c:v>3.6788864161994783E-2</c:v>
                </c:pt>
                <c:pt idx="12">
                  <c:v>3.0434398206594881E-2</c:v>
                </c:pt>
                <c:pt idx="13">
                  <c:v>2.5264691303321762E-2</c:v>
                </c:pt>
                <c:pt idx="14">
                  <c:v>2.1053916481242219E-2</c:v>
                </c:pt>
                <c:pt idx="15">
                  <c:v>1.7615632143938575E-2</c:v>
                </c:pt>
                <c:pt idx="16">
                  <c:v>1.4798932551871258E-2</c:v>
                </c:pt>
                <c:pt idx="17">
                  <c:v>1.2482885629034657E-2</c:v>
                </c:pt>
                <c:pt idx="18">
                  <c:v>1.0571008788913372E-2</c:v>
                </c:pt>
                <c:pt idx="19">
                  <c:v>8.9864156428428599E-3</c:v>
                </c:pt>
                <c:pt idx="20">
                  <c:v>7.66778446736327E-3</c:v>
                </c:pt>
                <c:pt idx="21">
                  <c:v>6.5661049713642283E-3</c:v>
                </c:pt>
                <c:pt idx="22">
                  <c:v>5.6420938031489509E-3</c:v>
                </c:pt>
                <c:pt idx="23">
                  <c:v>4.8641581650213928E-3</c:v>
                </c:pt>
                <c:pt idx="24">
                  <c:v>4.2067974543148479E-3</c:v>
                </c:pt>
                <c:pt idx="25">
                  <c:v>3.6493501115174576E-3</c:v>
                </c:pt>
                <c:pt idx="26">
                  <c:v>3.1750104962612324E-3</c:v>
                </c:pt>
                <c:pt idx="27">
                  <c:v>2.7700562345415181E-3</c:v>
                </c:pt>
                <c:pt idx="28">
                  <c:v>2.423239442004399E-3</c:v>
                </c:pt>
                <c:pt idx="29">
                  <c:v>2.1253056160611683E-3</c:v>
                </c:pt>
                <c:pt idx="30">
                  <c:v>1.8686121537691003E-3</c:v>
                </c:pt>
                <c:pt idx="31">
                  <c:v>1.6468247973114858E-3</c:v>
                </c:pt>
                <c:pt idx="32">
                  <c:v>1.4546752095131454E-3</c:v>
                </c:pt>
                <c:pt idx="33">
                  <c:v>1.2877666554814704E-3</c:v>
                </c:pt>
                <c:pt idx="34">
                  <c:v>1.1424176696481769E-3</c:v>
                </c:pt>
                <c:pt idx="35">
                  <c:v>1.0155358220914623E-3</c:v>
                </c:pt>
                <c:pt idx="36">
                  <c:v>9.0451542050218325E-4</c:v>
                </c:pt>
                <c:pt idx="37">
                  <c:v>8.0715431474209787E-4</c:v>
                </c:pt>
                <c:pt idx="38">
                  <c:v>7.2158600141869478E-4</c:v>
                </c:pt>
                <c:pt idx="39">
                  <c:v>6.4622402633685017E-4</c:v>
                </c:pt>
                <c:pt idx="40">
                  <c:v>5.7971630632414062E-4</c:v>
                </c:pt>
                <c:pt idx="41">
                  <c:v>5.2090747944866234E-4</c:v>
                </c:pt>
                <c:pt idx="42">
                  <c:v>4.6880777502067428E-4</c:v>
                </c:pt>
                <c:pt idx="43">
                  <c:v>4.225671956782362E-4</c:v>
                </c:pt>
                <c:pt idx="44">
                  <c:v>3.8145404149825257E-4</c:v>
                </c:pt>
                <c:pt idx="45">
                  <c:v>3.4483699434073589E-4</c:v>
                </c:pt>
                <c:pt idx="46">
                  <c:v>3.1217013032847074E-4</c:v>
                </c:pt>
                <c:pt idx="47">
                  <c:v>2.829803477574222E-4</c:v>
                </c:pt>
                <c:pt idx="48">
                  <c:v>2.5685679327702715E-4</c:v>
                </c:pt>
                <c:pt idx="49">
                  <c:v>2.3344194589280942E-4</c:v>
                </c:pt>
                <c:pt idx="50">
                  <c:v>2.7177491043670621E-3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142656"/>
        <c:axId val="75144192"/>
      </c:areaChart>
      <c:lineChart>
        <c:grouping val="standard"/>
        <c:varyColors val="0"/>
        <c:ser>
          <c:idx val="0"/>
          <c:order val="0"/>
          <c:tx>
            <c:strRef>
              <c:f>'Распределение зар.пл.'!$T$1</c:f>
              <c:strCache>
                <c:ptCount val="1"/>
                <c:pt idx="0">
                  <c:v>Income survey
</c:v>
                </c:pt>
              </c:strCache>
            </c:strRef>
          </c:tx>
          <c:spPr>
            <a:ln w="34925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'Распределение зар.пл.'!$Q$2:$Q$52</c:f>
              <c:strCache>
                <c:ptCount val="51"/>
                <c:pt idx="0">
                  <c:v>0</c:v>
                </c:pt>
                <c:pt idx="1">
                  <c:v>3000</c:v>
                </c:pt>
                <c:pt idx="2">
                  <c:v>6000</c:v>
                </c:pt>
                <c:pt idx="3">
                  <c:v>9000</c:v>
                </c:pt>
                <c:pt idx="4">
                  <c:v>12000</c:v>
                </c:pt>
                <c:pt idx="5">
                  <c:v>15000</c:v>
                </c:pt>
                <c:pt idx="6">
                  <c:v>18000</c:v>
                </c:pt>
                <c:pt idx="7">
                  <c:v>21000</c:v>
                </c:pt>
                <c:pt idx="8">
                  <c:v>24000</c:v>
                </c:pt>
                <c:pt idx="9">
                  <c:v>27000</c:v>
                </c:pt>
                <c:pt idx="10">
                  <c:v>30000</c:v>
                </c:pt>
                <c:pt idx="11">
                  <c:v>33000</c:v>
                </c:pt>
                <c:pt idx="12">
                  <c:v>36000</c:v>
                </c:pt>
                <c:pt idx="13">
                  <c:v>39000</c:v>
                </c:pt>
                <c:pt idx="14">
                  <c:v>42000</c:v>
                </c:pt>
                <c:pt idx="15">
                  <c:v>45000</c:v>
                </c:pt>
                <c:pt idx="16">
                  <c:v>48000</c:v>
                </c:pt>
                <c:pt idx="17">
                  <c:v>51000</c:v>
                </c:pt>
                <c:pt idx="18">
                  <c:v>54000</c:v>
                </c:pt>
                <c:pt idx="19">
                  <c:v>57000</c:v>
                </c:pt>
                <c:pt idx="20">
                  <c:v>60000</c:v>
                </c:pt>
                <c:pt idx="21">
                  <c:v>63000</c:v>
                </c:pt>
                <c:pt idx="22">
                  <c:v>66000</c:v>
                </c:pt>
                <c:pt idx="23">
                  <c:v>69000</c:v>
                </c:pt>
                <c:pt idx="24">
                  <c:v>72000</c:v>
                </c:pt>
                <c:pt idx="25">
                  <c:v>75000</c:v>
                </c:pt>
                <c:pt idx="26">
                  <c:v>78000</c:v>
                </c:pt>
                <c:pt idx="27">
                  <c:v>81000</c:v>
                </c:pt>
                <c:pt idx="28">
                  <c:v>84000</c:v>
                </c:pt>
                <c:pt idx="29">
                  <c:v>87000</c:v>
                </c:pt>
                <c:pt idx="30">
                  <c:v>90000</c:v>
                </c:pt>
                <c:pt idx="31">
                  <c:v>93000</c:v>
                </c:pt>
                <c:pt idx="32">
                  <c:v>96000</c:v>
                </c:pt>
                <c:pt idx="33">
                  <c:v>99000</c:v>
                </c:pt>
                <c:pt idx="34">
                  <c:v>102000</c:v>
                </c:pt>
                <c:pt idx="35">
                  <c:v>105000</c:v>
                </c:pt>
                <c:pt idx="36">
                  <c:v>108000</c:v>
                </c:pt>
                <c:pt idx="37">
                  <c:v>111000</c:v>
                </c:pt>
                <c:pt idx="38">
                  <c:v>114000</c:v>
                </c:pt>
                <c:pt idx="39">
                  <c:v>117000</c:v>
                </c:pt>
                <c:pt idx="40">
                  <c:v>120000</c:v>
                </c:pt>
                <c:pt idx="41">
                  <c:v>123000</c:v>
                </c:pt>
                <c:pt idx="42">
                  <c:v>126000</c:v>
                </c:pt>
                <c:pt idx="43">
                  <c:v>129000</c:v>
                </c:pt>
                <c:pt idx="44">
                  <c:v>132000</c:v>
                </c:pt>
                <c:pt idx="45">
                  <c:v>135000</c:v>
                </c:pt>
                <c:pt idx="46">
                  <c:v>138000</c:v>
                </c:pt>
                <c:pt idx="47">
                  <c:v>141000</c:v>
                </c:pt>
                <c:pt idx="48">
                  <c:v>144000</c:v>
                </c:pt>
                <c:pt idx="49">
                  <c:v>147000</c:v>
                </c:pt>
                <c:pt idx="50">
                  <c:v>147000+</c:v>
                </c:pt>
              </c:strCache>
            </c:strRef>
          </c:cat>
          <c:val>
            <c:numRef>
              <c:f>'Распределение зар.пл.'!$T$2:$T$52</c:f>
              <c:numCache>
                <c:formatCode>#,#00%</c:formatCode>
                <c:ptCount val="51"/>
                <c:pt idx="0">
                  <c:v>0</c:v>
                </c:pt>
                <c:pt idx="1">
                  <c:v>3.4970904945611857E-2</c:v>
                </c:pt>
                <c:pt idx="2">
                  <c:v>7.6399596255666891E-2</c:v>
                </c:pt>
                <c:pt idx="3">
                  <c:v>9.1548587716750993E-2</c:v>
                </c:pt>
                <c:pt idx="4">
                  <c:v>0.12742264751252638</c:v>
                </c:pt>
                <c:pt idx="5">
                  <c:v>9.6458161457435576E-2</c:v>
                </c:pt>
                <c:pt idx="6">
                  <c:v>9.3596553167315855E-2</c:v>
                </c:pt>
                <c:pt idx="7">
                  <c:v>7.4771475963369541E-2</c:v>
                </c:pt>
                <c:pt idx="8">
                  <c:v>7.8664191823578214E-2</c:v>
                </c:pt>
                <c:pt idx="9">
                  <c:v>4.112102162499047E-2</c:v>
                </c:pt>
                <c:pt idx="10">
                  <c:v>5.2735937428465045E-2</c:v>
                </c:pt>
                <c:pt idx="11">
                  <c:v>3.2720967715392651E-2</c:v>
                </c:pt>
                <c:pt idx="12">
                  <c:v>4.7431295809882972E-2</c:v>
                </c:pt>
                <c:pt idx="13">
                  <c:v>1.6268717606067098E-2</c:v>
                </c:pt>
                <c:pt idx="14">
                  <c:v>3.0842815871550303E-2</c:v>
                </c:pt>
                <c:pt idx="15">
                  <c:v>9.1360353711358935E-3</c:v>
                </c:pt>
                <c:pt idx="16">
                  <c:v>1.8284433512683159E-2</c:v>
                </c:pt>
                <c:pt idx="17">
                  <c:v>6.3351248363645888E-3</c:v>
                </c:pt>
                <c:pt idx="18">
                  <c:v>1.3050402167044561E-2</c:v>
                </c:pt>
                <c:pt idx="19">
                  <c:v>4.3369845995887583E-3</c:v>
                </c:pt>
                <c:pt idx="20">
                  <c:v>1.5508719711987487E-2</c:v>
                </c:pt>
                <c:pt idx="21">
                  <c:v>3.2643015071702718E-3</c:v>
                </c:pt>
                <c:pt idx="22">
                  <c:v>6.9446168660899296E-3</c:v>
                </c:pt>
                <c:pt idx="23">
                  <c:v>7.766045805313245E-3</c:v>
                </c:pt>
                <c:pt idx="24">
                  <c:v>1.3778941193593893E-3</c:v>
                </c:pt>
                <c:pt idx="25">
                  <c:v>2.419259432987866E-3</c:v>
                </c:pt>
                <c:pt idx="26">
                  <c:v>9.4951118555174801E-4</c:v>
                </c:pt>
                <c:pt idx="27">
                  <c:v>2.52126860181342E-3</c:v>
                </c:pt>
                <c:pt idx="28">
                  <c:v>1.3185367735572908E-3</c:v>
                </c:pt>
                <c:pt idx="29">
                  <c:v>4.3984685284311718E-4</c:v>
                </c:pt>
                <c:pt idx="30">
                  <c:v>1.7867174571069156E-3</c:v>
                </c:pt>
                <c:pt idx="31">
                  <c:v>2.0560977577714062E-3</c:v>
                </c:pt>
                <c:pt idx="32">
                  <c:v>1.8446176090840388E-4</c:v>
                </c:pt>
                <c:pt idx="33">
                  <c:v>2.2645027565898403E-4</c:v>
                </c:pt>
                <c:pt idx="34">
                  <c:v>4.3313292475661387E-4</c:v>
                </c:pt>
                <c:pt idx="35">
                  <c:v>5.4707221697629252E-4</c:v>
                </c:pt>
                <c:pt idx="36">
                  <c:v>1.2979591804232855E-3</c:v>
                </c:pt>
                <c:pt idx="37">
                  <c:v>4.2920750716413688E-4</c:v>
                </c:pt>
                <c:pt idx="38">
                  <c:v>4.7344263513826086E-4</c:v>
                </c:pt>
                <c:pt idx="39">
                  <c:v>8.4931103024109462E-4</c:v>
                </c:pt>
                <c:pt idx="40">
                  <c:v>4.8915005934726765E-5</c:v>
                </c:pt>
                <c:pt idx="41">
                  <c:v>0</c:v>
                </c:pt>
                <c:pt idx="42">
                  <c:v>2.4205992435546075E-4</c:v>
                </c:pt>
                <c:pt idx="43">
                  <c:v>4.8658237315655264E-4</c:v>
                </c:pt>
                <c:pt idx="44">
                  <c:v>1.9817748325011491E-3</c:v>
                </c:pt>
                <c:pt idx="45">
                  <c:v>0</c:v>
                </c:pt>
                <c:pt idx="46">
                  <c:v>6.188262255849632E-5</c:v>
                </c:pt>
                <c:pt idx="47">
                  <c:v>2.9188432407700875E-5</c:v>
                </c:pt>
                <c:pt idx="48">
                  <c:v>2.7081494593683558E-5</c:v>
                </c:pt>
                <c:pt idx="49">
                  <c:v>0</c:v>
                </c:pt>
                <c:pt idx="50">
                  <c:v>2.3280632625452446E-4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'Распределение зар.пл.'!$V$1</c:f>
              <c:strCache>
                <c:ptCount val="1"/>
                <c:pt idx="0">
                  <c:v>Lognormal distribution based on 2011 income survey</c:v>
                </c:pt>
              </c:strCache>
            </c:strRef>
          </c:tx>
          <c:spPr>
            <a:ln w="34925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'Распределение зар.пл.'!$Q$2:$Q$52</c:f>
              <c:strCache>
                <c:ptCount val="51"/>
                <c:pt idx="0">
                  <c:v>0</c:v>
                </c:pt>
                <c:pt idx="1">
                  <c:v>3000</c:v>
                </c:pt>
                <c:pt idx="2">
                  <c:v>6000</c:v>
                </c:pt>
                <c:pt idx="3">
                  <c:v>9000</c:v>
                </c:pt>
                <c:pt idx="4">
                  <c:v>12000</c:v>
                </c:pt>
                <c:pt idx="5">
                  <c:v>15000</c:v>
                </c:pt>
                <c:pt idx="6">
                  <c:v>18000</c:v>
                </c:pt>
                <c:pt idx="7">
                  <c:v>21000</c:v>
                </c:pt>
                <c:pt idx="8">
                  <c:v>24000</c:v>
                </c:pt>
                <c:pt idx="9">
                  <c:v>27000</c:v>
                </c:pt>
                <c:pt idx="10">
                  <c:v>30000</c:v>
                </c:pt>
                <c:pt idx="11">
                  <c:v>33000</c:v>
                </c:pt>
                <c:pt idx="12">
                  <c:v>36000</c:v>
                </c:pt>
                <c:pt idx="13">
                  <c:v>39000</c:v>
                </c:pt>
                <c:pt idx="14">
                  <c:v>42000</c:v>
                </c:pt>
                <c:pt idx="15">
                  <c:v>45000</c:v>
                </c:pt>
                <c:pt idx="16">
                  <c:v>48000</c:v>
                </c:pt>
                <c:pt idx="17">
                  <c:v>51000</c:v>
                </c:pt>
                <c:pt idx="18">
                  <c:v>54000</c:v>
                </c:pt>
                <c:pt idx="19">
                  <c:v>57000</c:v>
                </c:pt>
                <c:pt idx="20">
                  <c:v>60000</c:v>
                </c:pt>
                <c:pt idx="21">
                  <c:v>63000</c:v>
                </c:pt>
                <c:pt idx="22">
                  <c:v>66000</c:v>
                </c:pt>
                <c:pt idx="23">
                  <c:v>69000</c:v>
                </c:pt>
                <c:pt idx="24">
                  <c:v>72000</c:v>
                </c:pt>
                <c:pt idx="25">
                  <c:v>75000</c:v>
                </c:pt>
                <c:pt idx="26">
                  <c:v>78000</c:v>
                </c:pt>
                <c:pt idx="27">
                  <c:v>81000</c:v>
                </c:pt>
                <c:pt idx="28">
                  <c:v>84000</c:v>
                </c:pt>
                <c:pt idx="29">
                  <c:v>87000</c:v>
                </c:pt>
                <c:pt idx="30">
                  <c:v>90000</c:v>
                </c:pt>
                <c:pt idx="31">
                  <c:v>93000</c:v>
                </c:pt>
                <c:pt idx="32">
                  <c:v>96000</c:v>
                </c:pt>
                <c:pt idx="33">
                  <c:v>99000</c:v>
                </c:pt>
                <c:pt idx="34">
                  <c:v>102000</c:v>
                </c:pt>
                <c:pt idx="35">
                  <c:v>105000</c:v>
                </c:pt>
                <c:pt idx="36">
                  <c:v>108000</c:v>
                </c:pt>
                <c:pt idx="37">
                  <c:v>111000</c:v>
                </c:pt>
                <c:pt idx="38">
                  <c:v>114000</c:v>
                </c:pt>
                <c:pt idx="39">
                  <c:v>117000</c:v>
                </c:pt>
                <c:pt idx="40">
                  <c:v>120000</c:v>
                </c:pt>
                <c:pt idx="41">
                  <c:v>123000</c:v>
                </c:pt>
                <c:pt idx="42">
                  <c:v>126000</c:v>
                </c:pt>
                <c:pt idx="43">
                  <c:v>129000</c:v>
                </c:pt>
                <c:pt idx="44">
                  <c:v>132000</c:v>
                </c:pt>
                <c:pt idx="45">
                  <c:v>135000</c:v>
                </c:pt>
                <c:pt idx="46">
                  <c:v>138000</c:v>
                </c:pt>
                <c:pt idx="47">
                  <c:v>141000</c:v>
                </c:pt>
                <c:pt idx="48">
                  <c:v>144000</c:v>
                </c:pt>
                <c:pt idx="49">
                  <c:v>147000</c:v>
                </c:pt>
                <c:pt idx="50">
                  <c:v>147000+</c:v>
                </c:pt>
              </c:strCache>
            </c:strRef>
          </c:cat>
          <c:val>
            <c:numRef>
              <c:f>'Распределение зар.пл.'!$V$2:$V$52</c:f>
              <c:numCache>
                <c:formatCode>#,#00%</c:formatCode>
                <c:ptCount val="51"/>
                <c:pt idx="0">
                  <c:v>0</c:v>
                </c:pt>
                <c:pt idx="1">
                  <c:v>1.1373638257645168E-2</c:v>
                </c:pt>
                <c:pt idx="2">
                  <c:v>7.397940070186354E-2</c:v>
                </c:pt>
                <c:pt idx="3">
                  <c:v>0.11539288666245667</c:v>
                </c:pt>
                <c:pt idx="4">
                  <c:v>0.12121427125025566</c:v>
                </c:pt>
                <c:pt idx="5">
                  <c:v>0.11054261792325881</c:v>
                </c:pt>
                <c:pt idx="6">
                  <c:v>9.4904596259141105E-2</c:v>
                </c:pt>
                <c:pt idx="7">
                  <c:v>7.9252113786225764E-2</c:v>
                </c:pt>
                <c:pt idx="8">
                  <c:v>6.5357536559484841E-2</c:v>
                </c:pt>
                <c:pt idx="9">
                  <c:v>5.3640863596669641E-2</c:v>
                </c:pt>
                <c:pt idx="10">
                  <c:v>4.3996248334609134E-2</c:v>
                </c:pt>
                <c:pt idx="11">
                  <c:v>3.614574760504774E-2</c:v>
                </c:pt>
                <c:pt idx="12">
                  <c:v>2.9783897525798242E-2</c:v>
                </c:pt>
                <c:pt idx="13">
                  <c:v>2.4631842935393333E-2</c:v>
                </c:pt>
                <c:pt idx="14">
                  <c:v>2.0453241636553265E-2</c:v>
                </c:pt>
                <c:pt idx="15">
                  <c:v>1.7054765508449421E-2</c:v>
                </c:pt>
                <c:pt idx="16">
                  <c:v>1.4281079460565671E-2</c:v>
                </c:pt>
                <c:pt idx="17">
                  <c:v>1.2008467038098547E-2</c:v>
                </c:pt>
                <c:pt idx="18">
                  <c:v>1.013875288038979E-2</c:v>
                </c:pt>
                <c:pt idx="19">
                  <c:v>8.5940759640037445E-3</c:v>
                </c:pt>
                <c:pt idx="20">
                  <c:v>7.3126074219490578E-3</c:v>
                </c:pt>
                <c:pt idx="21">
                  <c:v>6.2451297496589619E-3</c:v>
                </c:pt>
                <c:pt idx="22">
                  <c:v>5.3523407103982512E-3</c:v>
                </c:pt>
                <c:pt idx="23">
                  <c:v>4.6027429596270375E-3</c:v>
                </c:pt>
                <c:pt idx="24">
                  <c:v>3.9709969498142872E-3</c:v>
                </c:pt>
                <c:pt idx="25">
                  <c:v>3.436635984991443E-3</c:v>
                </c:pt>
                <c:pt idx="26">
                  <c:v>2.9830626549036676E-3</c:v>
                </c:pt>
                <c:pt idx="27">
                  <c:v>2.5967633280388203E-3</c:v>
                </c:pt>
                <c:pt idx="28">
                  <c:v>2.2666915717759473E-3</c:v>
                </c:pt>
                <c:pt idx="29">
                  <c:v>1.9837825819146726E-3</c:v>
                </c:pt>
                <c:pt idx="30">
                  <c:v>1.7405694251181325E-3</c:v>
                </c:pt>
                <c:pt idx="31">
                  <c:v>1.5308786191889912E-3</c:v>
                </c:pt>
                <c:pt idx="32">
                  <c:v>1.3495877315895521E-3</c:v>
                </c:pt>
                <c:pt idx="33">
                  <c:v>1.1924316231074483E-3</c:v>
                </c:pt>
                <c:pt idx="34">
                  <c:v>1.0558469840110662E-3</c:v>
                </c:pt>
                <c:pt idx="35">
                  <c:v>9.368471241868459E-4</c:v>
                </c:pt>
                <c:pt idx="36">
                  <c:v>8.3292075512109154E-4</c:v>
                </c:pt>
                <c:pt idx="37">
                  <c:v>7.4194986855091738E-4</c:v>
                </c:pt>
                <c:pt idx="38">
                  <c:v>6.6214287155952345E-4</c:v>
                </c:pt>
                <c:pt idx="39">
                  <c:v>5.9197995460080755E-4</c:v>
                </c:pt>
                <c:pt idx="40">
                  <c:v>5.3016830334839948E-4</c:v>
                </c:pt>
                <c:pt idx="41">
                  <c:v>4.7560525972512036E-4</c:v>
                </c:pt>
                <c:pt idx="42">
                  <c:v>4.2734792424015122E-4</c:v>
                </c:pt>
                <c:pt idx="43">
                  <c:v>3.8458799533191979E-4</c:v>
                </c:pt>
                <c:pt idx="44">
                  <c:v>3.4663088054531777E-4</c:v>
                </c:pt>
                <c:pt idx="45">
                  <c:v>3.1287830338577738E-4</c:v>
                </c:pt>
                <c:pt idx="46">
                  <c:v>2.8281377961403287E-4</c:v>
                </c:pt>
                <c:pt idx="47">
                  <c:v>2.5599045606472526E-4</c:v>
                </c:pt>
                <c:pt idx="48">
                  <c:v>2.3202090035823186E-4</c:v>
                </c:pt>
                <c:pt idx="49">
                  <c:v>2.1056850620337908E-4</c:v>
                </c:pt>
                <c:pt idx="50">
                  <c:v>2.4094349351663213E-3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42656"/>
        <c:axId val="75144192"/>
      </c:lineChart>
      <c:catAx>
        <c:axId val="75142656"/>
        <c:scaling>
          <c:orientation val="minMax"/>
        </c:scaling>
        <c:delete val="0"/>
        <c:axPos val="b"/>
        <c:majorTickMark val="out"/>
        <c:minorTickMark val="none"/>
        <c:tickLblPos val="nextTo"/>
        <c:crossAx val="75144192"/>
        <c:crosses val="autoZero"/>
        <c:auto val="1"/>
        <c:lblAlgn val="ctr"/>
        <c:lblOffset val="100"/>
        <c:noMultiLvlLbl val="0"/>
      </c:catAx>
      <c:valAx>
        <c:axId val="7514419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75142656"/>
        <c:crosses val="autoZero"/>
        <c:crossBetween val="between"/>
      </c:valAx>
      <c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</c:spPr>
    </c:plotArea>
    <c:legend>
      <c:legendPos val="b"/>
      <c:layout>
        <c:manualLayout>
          <c:xMode val="edge"/>
          <c:yMode val="edge"/>
          <c:x val="4.999995699067171E-2"/>
          <c:y val="0.85016198570813084"/>
          <c:w val="0.89999997849533586"/>
          <c:h val="0.13729782231831617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baseline="0">
                <a:effectLst/>
              </a:rPr>
              <a:t>Individuals in households headed by non-pension age person</a:t>
            </a:r>
            <a:endParaRPr lang="ru-RU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3027085753625057E-2"/>
          <c:y val="9.4225666921233506E-2"/>
          <c:w val="0.87137063809646742"/>
          <c:h val="0.72260010402127828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Mean income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'Table3(ОДН)'!$B$4:$B$14</c:f>
              <c:strCache>
                <c:ptCount val="11"/>
                <c:pt idx="0">
                  <c:v>Single adult, no children, working</c:v>
                </c:pt>
                <c:pt idx="1">
                  <c:v>Single adult, no children, non working</c:v>
                </c:pt>
                <c:pt idx="2">
                  <c:v>Single adult, with children, working</c:v>
                </c:pt>
                <c:pt idx="3">
                  <c:v>Single adult, with children, non working</c:v>
                </c:pt>
                <c:pt idx="4">
                  <c:v>Two or more adults, no children, two or more working</c:v>
                </c:pt>
                <c:pt idx="5">
                  <c:v>Two or more adults, no children, one working</c:v>
                </c:pt>
                <c:pt idx="6">
                  <c:v>Two or more adults, no children, non working</c:v>
                </c:pt>
                <c:pt idx="7">
                  <c:v>Two or more adults, children, two or more working</c:v>
                </c:pt>
                <c:pt idx="8">
                  <c:v>Two or more adults, children, one worker</c:v>
                </c:pt>
                <c:pt idx="9">
                  <c:v>Two or more adults, children, no workers</c:v>
                </c:pt>
                <c:pt idx="10">
                  <c:v>Total (all households with a non-retirement-age head)</c:v>
                </c:pt>
              </c:strCache>
            </c:strRef>
          </c:cat>
          <c:val>
            <c:numRef>
              <c:f>'Table3(ОДН)'!$D$4:$D$14</c:f>
              <c:numCache>
                <c:formatCode>#\ ##0</c:formatCode>
                <c:ptCount val="11"/>
                <c:pt idx="0">
                  <c:v>342213.89843159687</c:v>
                </c:pt>
                <c:pt idx="1">
                  <c:v>131407.01707551043</c:v>
                </c:pt>
                <c:pt idx="2">
                  <c:v>252959.99415468707</c:v>
                </c:pt>
                <c:pt idx="3">
                  <c:v>163533.64950960298</c:v>
                </c:pt>
                <c:pt idx="4">
                  <c:v>434100.02456296899</c:v>
                </c:pt>
                <c:pt idx="5">
                  <c:v>284541.83342923532</c:v>
                </c:pt>
                <c:pt idx="6">
                  <c:v>170757.07234875581</c:v>
                </c:pt>
                <c:pt idx="7">
                  <c:v>337514.50904147723</c:v>
                </c:pt>
                <c:pt idx="8">
                  <c:v>229514.00352224059</c:v>
                </c:pt>
                <c:pt idx="9">
                  <c:v>89279.940091162105</c:v>
                </c:pt>
                <c:pt idx="10">
                  <c:v>332086.65484274086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75196672"/>
        <c:axId val="75202560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Population shares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'Table3(ОДН)'!$B$4:$B$14</c:f>
              <c:strCache>
                <c:ptCount val="11"/>
                <c:pt idx="0">
                  <c:v>Single adult, no children, working</c:v>
                </c:pt>
                <c:pt idx="1">
                  <c:v>Single adult, no children, non working</c:v>
                </c:pt>
                <c:pt idx="2">
                  <c:v>Single adult, with children, working</c:v>
                </c:pt>
                <c:pt idx="3">
                  <c:v>Single adult, with children, non working</c:v>
                </c:pt>
                <c:pt idx="4">
                  <c:v>Two or more adults, no children, two or more working</c:v>
                </c:pt>
                <c:pt idx="5">
                  <c:v>Two or more adults, no children, one working</c:v>
                </c:pt>
                <c:pt idx="6">
                  <c:v>Two or more adults, no children, non working</c:v>
                </c:pt>
                <c:pt idx="7">
                  <c:v>Two or more adults, children, two or more working</c:v>
                </c:pt>
                <c:pt idx="8">
                  <c:v>Two or more adults, children, one worker</c:v>
                </c:pt>
                <c:pt idx="9">
                  <c:v>Two or more adults, children, no workers</c:v>
                </c:pt>
                <c:pt idx="10">
                  <c:v>Total (all households with a non-retirement-age head)</c:v>
                </c:pt>
              </c:strCache>
            </c:strRef>
          </c:cat>
          <c:val>
            <c:numRef>
              <c:f>'Table3(ОДН)'!$C$4:$C$14</c:f>
              <c:numCache>
                <c:formatCode>#,#00%</c:formatCode>
                <c:ptCount val="11"/>
                <c:pt idx="0">
                  <c:v>5.1389103783540946E-2</c:v>
                </c:pt>
                <c:pt idx="1">
                  <c:v>1.4185499311696485E-2</c:v>
                </c:pt>
                <c:pt idx="2">
                  <c:v>2.7529032995899753E-2</c:v>
                </c:pt>
                <c:pt idx="3">
                  <c:v>5.8316575230055144E-3</c:v>
                </c:pt>
                <c:pt idx="4">
                  <c:v>0.23938148342458265</c:v>
                </c:pt>
                <c:pt idx="5">
                  <c:v>7.1216655384130995E-2</c:v>
                </c:pt>
                <c:pt idx="6">
                  <c:v>1.8436429863608609E-2</c:v>
                </c:pt>
                <c:pt idx="7">
                  <c:v>0.33871763032840874</c:v>
                </c:pt>
                <c:pt idx="8">
                  <c:v>0.11774711242744113</c:v>
                </c:pt>
                <c:pt idx="9">
                  <c:v>9.6595376960029386E-3</c:v>
                </c:pt>
                <c:pt idx="10">
                  <c:v>0.89405580556468944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75205632"/>
        <c:axId val="75204096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Poverty level measured by disposable income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10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'Table3(ОДН)'!$B$4:$B$14</c:f>
              <c:strCache>
                <c:ptCount val="11"/>
                <c:pt idx="0">
                  <c:v>Single adult, no children, working</c:v>
                </c:pt>
                <c:pt idx="1">
                  <c:v>Single adult, no children, non working</c:v>
                </c:pt>
                <c:pt idx="2">
                  <c:v>Single adult, with children, working</c:v>
                </c:pt>
                <c:pt idx="3">
                  <c:v>Single adult, with children, non working</c:v>
                </c:pt>
                <c:pt idx="4">
                  <c:v>Two or more adults, no children, two or more working</c:v>
                </c:pt>
                <c:pt idx="5">
                  <c:v>Two or more adults, no children, one working</c:v>
                </c:pt>
                <c:pt idx="6">
                  <c:v>Two or more adults, no children, non working</c:v>
                </c:pt>
                <c:pt idx="7">
                  <c:v>Two or more adults, children, two or more working</c:v>
                </c:pt>
                <c:pt idx="8">
                  <c:v>Two or more adults, children, one worker</c:v>
                </c:pt>
                <c:pt idx="9">
                  <c:v>Two or more adults, children, no workers</c:v>
                </c:pt>
                <c:pt idx="10">
                  <c:v>Total (all households with a non-retirement-age head)</c:v>
                </c:pt>
              </c:strCache>
            </c:strRef>
          </c:cat>
          <c:val>
            <c:numRef>
              <c:f>'Table3(ОДН)'!$E$4:$E$14</c:f>
              <c:numCache>
                <c:formatCode>#,#00%</c:formatCode>
                <c:ptCount val="11"/>
                <c:pt idx="0">
                  <c:v>0.11536603463784716</c:v>
                </c:pt>
                <c:pt idx="1">
                  <c:v>0.54944803762846139</c:v>
                </c:pt>
                <c:pt idx="2">
                  <c:v>0.31191970000247332</c:v>
                </c:pt>
                <c:pt idx="3">
                  <c:v>0.63236303681965256</c:v>
                </c:pt>
                <c:pt idx="4">
                  <c:v>4.8204135612413219E-2</c:v>
                </c:pt>
                <c:pt idx="5">
                  <c:v>0.13149307031506505</c:v>
                </c:pt>
                <c:pt idx="6">
                  <c:v>0.21657335343430278</c:v>
                </c:pt>
                <c:pt idx="7">
                  <c:v>9.525602807296546E-2</c:v>
                </c:pt>
                <c:pt idx="8">
                  <c:v>0.2948090966101608</c:v>
                </c:pt>
                <c:pt idx="9">
                  <c:v>0.73228351668013103</c:v>
                </c:pt>
                <c:pt idx="10">
                  <c:v>0.1397080988626718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Poverty level measured by market-based income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10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'Table3(ОДН)'!$B$4:$B$14</c:f>
              <c:strCache>
                <c:ptCount val="11"/>
                <c:pt idx="0">
                  <c:v>Single adult, no children, working</c:v>
                </c:pt>
                <c:pt idx="1">
                  <c:v>Single adult, no children, non working</c:v>
                </c:pt>
                <c:pt idx="2">
                  <c:v>Single adult, with children, working</c:v>
                </c:pt>
                <c:pt idx="3">
                  <c:v>Single adult, with children, non working</c:v>
                </c:pt>
                <c:pt idx="4">
                  <c:v>Two or more adults, no children, two or more working</c:v>
                </c:pt>
                <c:pt idx="5">
                  <c:v>Two or more adults, no children, one working</c:v>
                </c:pt>
                <c:pt idx="6">
                  <c:v>Two or more adults, no children, non working</c:v>
                </c:pt>
                <c:pt idx="7">
                  <c:v>Two or more adults, children, two or more working</c:v>
                </c:pt>
                <c:pt idx="8">
                  <c:v>Two or more adults, children, one worker</c:v>
                </c:pt>
                <c:pt idx="9">
                  <c:v>Two or more adults, children, no workers</c:v>
                </c:pt>
                <c:pt idx="10">
                  <c:v>Total (all households with a non-retirement-age head)</c:v>
                </c:pt>
              </c:strCache>
            </c:strRef>
          </c:cat>
          <c:val>
            <c:numRef>
              <c:f>'Table3(ОДН)'!$F$4:$F$14</c:f>
              <c:numCache>
                <c:formatCode>#,#00%</c:formatCode>
                <c:ptCount val="11"/>
                <c:pt idx="0">
                  <c:v>0.19709929709365592</c:v>
                </c:pt>
                <c:pt idx="1">
                  <c:v>0.96938642200771252</c:v>
                </c:pt>
                <c:pt idx="2">
                  <c:v>0.36925500526504446</c:v>
                </c:pt>
                <c:pt idx="3">
                  <c:v>0.83341644276761062</c:v>
                </c:pt>
                <c:pt idx="4">
                  <c:v>6.4764286362590504E-2</c:v>
                </c:pt>
                <c:pt idx="5">
                  <c:v>0.44913514620580058</c:v>
                </c:pt>
                <c:pt idx="6">
                  <c:v>0.97532312272616506</c:v>
                </c:pt>
                <c:pt idx="7">
                  <c:v>0.13487776754278966</c:v>
                </c:pt>
                <c:pt idx="8">
                  <c:v>0.43480128758293929</c:v>
                </c:pt>
                <c:pt idx="9">
                  <c:v>0.95014527392267556</c:v>
                </c:pt>
                <c:pt idx="10">
                  <c:v>0.23532968397620066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205632"/>
        <c:axId val="75204096"/>
      </c:lineChart>
      <c:catAx>
        <c:axId val="751966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700"/>
            </a:pPr>
            <a:endParaRPr lang="en-US"/>
          </a:p>
        </c:txPr>
        <c:crossAx val="75202560"/>
        <c:crosses val="autoZero"/>
        <c:auto val="1"/>
        <c:lblAlgn val="ctr"/>
        <c:lblOffset val="100"/>
        <c:noMultiLvlLbl val="0"/>
      </c:catAx>
      <c:valAx>
        <c:axId val="75202560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75196672"/>
        <c:crosses val="autoZero"/>
        <c:crossBetween val="between"/>
      </c:valAx>
      <c:valAx>
        <c:axId val="75204096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75205632"/>
        <c:crosses val="max"/>
        <c:crossBetween val="between"/>
      </c:valAx>
      <c:catAx>
        <c:axId val="75205632"/>
        <c:scaling>
          <c:orientation val="minMax"/>
        </c:scaling>
        <c:delete val="1"/>
        <c:axPos val="b"/>
        <c:majorTickMark val="out"/>
        <c:minorTickMark val="none"/>
        <c:tickLblPos val="nextTo"/>
        <c:crossAx val="7520409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baseline="0">
                <a:effectLst/>
              </a:rPr>
              <a:t>Individuals in households headed by pension age person</a:t>
            </a:r>
            <a:endParaRPr lang="ru-RU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Mean income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'Table3(ОДН)'!$B$15:$B$19</c:f>
              <c:strCache>
                <c:ptCount val="5"/>
                <c:pt idx="0">
                  <c:v>Single person, working</c:v>
                </c:pt>
                <c:pt idx="1">
                  <c:v>Single person, not working</c:v>
                </c:pt>
                <c:pt idx="2">
                  <c:v>Two or more persons, at least one working</c:v>
                </c:pt>
                <c:pt idx="3">
                  <c:v>Two or more persons, non working</c:v>
                </c:pt>
                <c:pt idx="4">
                  <c:v>Total (all households with a retirement-age head)</c:v>
                </c:pt>
              </c:strCache>
            </c:strRef>
          </c:cat>
          <c:val>
            <c:numRef>
              <c:f>'Table3(ОДН)'!$D$15:$D$19</c:f>
              <c:numCache>
                <c:formatCode>#\ ##0</c:formatCode>
                <c:ptCount val="5"/>
                <c:pt idx="0">
                  <c:v>279712.20172384713</c:v>
                </c:pt>
                <c:pt idx="1">
                  <c:v>165542.39161021516</c:v>
                </c:pt>
                <c:pt idx="2">
                  <c:v>278281.22878061328</c:v>
                </c:pt>
                <c:pt idx="3">
                  <c:v>221923.40598565945</c:v>
                </c:pt>
                <c:pt idx="4">
                  <c:v>222345.57051520026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-28"/>
        <c:axId val="75254016"/>
        <c:axId val="75255808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Population shares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'Table3(ОДН)'!$B$15:$B$19</c:f>
              <c:strCache>
                <c:ptCount val="5"/>
                <c:pt idx="0">
                  <c:v>Single person, working</c:v>
                </c:pt>
                <c:pt idx="1">
                  <c:v>Single person, not working</c:v>
                </c:pt>
                <c:pt idx="2">
                  <c:v>Two or more persons, at least one working</c:v>
                </c:pt>
                <c:pt idx="3">
                  <c:v>Two or more persons, non working</c:v>
                </c:pt>
                <c:pt idx="4">
                  <c:v>Total (all households with a retirement-age head)</c:v>
                </c:pt>
              </c:strCache>
            </c:strRef>
          </c:cat>
          <c:val>
            <c:numRef>
              <c:f>'Table3(ОДН)'!$C$15:$C$19</c:f>
              <c:numCache>
                <c:formatCode>#,#00%</c:formatCode>
                <c:ptCount val="5"/>
                <c:pt idx="0">
                  <c:v>1.6864050323690928E-3</c:v>
                </c:pt>
                <c:pt idx="1">
                  <c:v>3.2500142783641592E-2</c:v>
                </c:pt>
                <c:pt idx="2">
                  <c:v>3.1577610874402182E-2</c:v>
                </c:pt>
                <c:pt idx="3">
                  <c:v>4.0141698571261382E-2</c:v>
                </c:pt>
                <c:pt idx="4">
                  <c:v>0.10590585726167451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75258880"/>
        <c:axId val="75257344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Poverty level measured by disposable income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4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'Table3(ОДН)'!$B$15:$B$19</c:f>
              <c:strCache>
                <c:ptCount val="5"/>
                <c:pt idx="0">
                  <c:v>Single person, working</c:v>
                </c:pt>
                <c:pt idx="1">
                  <c:v>Single person, not working</c:v>
                </c:pt>
                <c:pt idx="2">
                  <c:v>Two or more persons, at least one working</c:v>
                </c:pt>
                <c:pt idx="3">
                  <c:v>Two or more persons, non working</c:v>
                </c:pt>
                <c:pt idx="4">
                  <c:v>Total (all households with a retirement-age head)</c:v>
                </c:pt>
              </c:strCache>
            </c:strRef>
          </c:cat>
          <c:val>
            <c:numRef>
              <c:f>'Table3(ОДН)'!$E$15:$E$19</c:f>
              <c:numCache>
                <c:formatCode>#,#00%</c:formatCode>
                <c:ptCount val="5"/>
                <c:pt idx="0">
                  <c:v>6.8114766967219117E-2</c:v>
                </c:pt>
                <c:pt idx="1">
                  <c:v>0.34120742265187948</c:v>
                </c:pt>
                <c:pt idx="2">
                  <c:v>0.11875397460108118</c:v>
                </c:pt>
                <c:pt idx="3">
                  <c:v>0.14163774244380323</c:v>
                </c:pt>
                <c:pt idx="4">
                  <c:v>0.19488728893487181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Poverty level measured by market-based income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4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'Table3(ОДН)'!$B$15:$B$19</c:f>
              <c:strCache>
                <c:ptCount val="5"/>
                <c:pt idx="0">
                  <c:v>Single person, working</c:v>
                </c:pt>
                <c:pt idx="1">
                  <c:v>Single person, not working</c:v>
                </c:pt>
                <c:pt idx="2">
                  <c:v>Two or more persons, at least one working</c:v>
                </c:pt>
                <c:pt idx="3">
                  <c:v>Two or more persons, non working</c:v>
                </c:pt>
                <c:pt idx="4">
                  <c:v>Total (all households with a retirement-age head)</c:v>
                </c:pt>
              </c:strCache>
            </c:strRef>
          </c:cat>
          <c:val>
            <c:numRef>
              <c:f>'Table3(ОДН)'!$F$15:$F$19</c:f>
              <c:numCache>
                <c:formatCode>#,#00%</c:formatCode>
                <c:ptCount val="5"/>
                <c:pt idx="0">
                  <c:v>0.54052328660105187</c:v>
                </c:pt>
                <c:pt idx="1">
                  <c:v>0.98936007360898826</c:v>
                </c:pt>
                <c:pt idx="2">
                  <c:v>0.64547710478720188</c:v>
                </c:pt>
                <c:pt idx="3">
                  <c:v>0.97683828906305759</c:v>
                </c:pt>
                <c:pt idx="4">
                  <c:v>0.87493232422600908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258880"/>
        <c:axId val="75257344"/>
      </c:lineChart>
      <c:catAx>
        <c:axId val="75254016"/>
        <c:scaling>
          <c:orientation val="minMax"/>
        </c:scaling>
        <c:delete val="0"/>
        <c:axPos val="b"/>
        <c:majorTickMark val="none"/>
        <c:minorTickMark val="none"/>
        <c:tickLblPos val="nextTo"/>
        <c:crossAx val="75255808"/>
        <c:crosses val="autoZero"/>
        <c:auto val="1"/>
        <c:lblAlgn val="ctr"/>
        <c:lblOffset val="100"/>
        <c:noMultiLvlLbl val="0"/>
      </c:catAx>
      <c:valAx>
        <c:axId val="75255808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75254016"/>
        <c:crosses val="autoZero"/>
        <c:crossBetween val="between"/>
        <c:majorUnit val="30000"/>
      </c:valAx>
      <c:valAx>
        <c:axId val="75257344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75258880"/>
        <c:crosses val="max"/>
        <c:crossBetween val="between"/>
      </c:valAx>
      <c:catAx>
        <c:axId val="75258880"/>
        <c:scaling>
          <c:orientation val="minMax"/>
        </c:scaling>
        <c:delete val="1"/>
        <c:axPos val="b"/>
        <c:majorTickMark val="out"/>
        <c:minorTickMark val="none"/>
        <c:tickLblPos val="nextTo"/>
        <c:crossAx val="7525734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5.4333469386175171E-2"/>
          <c:y val="0.90488873295019367"/>
          <c:w val="0.91045070765398328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baseline="0">
                <a:effectLst/>
              </a:rPr>
              <a:t>Total population</a:t>
            </a:r>
            <a:endParaRPr lang="ru-RU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Mean income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'Table3(ОДН)'!$B$20:$B$27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</c:v>
                </c:pt>
              </c:strCache>
            </c:strRef>
          </c:cat>
          <c:val>
            <c:numRef>
              <c:f>'Table3(ОДН)'!$D$20:$D$27</c:f>
              <c:numCache>
                <c:formatCode>#\ ##0</c:formatCode>
                <c:ptCount val="8"/>
                <c:pt idx="0">
                  <c:v>284162.32513609447</c:v>
                </c:pt>
                <c:pt idx="1">
                  <c:v>344421.43802458345</c:v>
                </c:pt>
                <c:pt idx="2">
                  <c:v>343072.64656004909</c:v>
                </c:pt>
                <c:pt idx="3">
                  <c:v>355060.43671322596</c:v>
                </c:pt>
                <c:pt idx="4">
                  <c:v>328064.9687970485</c:v>
                </c:pt>
                <c:pt idx="5">
                  <c:v>244506.502267175</c:v>
                </c:pt>
                <c:pt idx="6">
                  <c:v>268102.44686727301</c:v>
                </c:pt>
                <c:pt idx="7">
                  <c:v>320452.15935335396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75335936"/>
        <c:axId val="75354112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Population shares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'Table3(ОДН)'!$B$20:$B$27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</c:v>
                </c:pt>
              </c:strCache>
            </c:strRef>
          </c:cat>
          <c:val>
            <c:numRef>
              <c:f>'Table3(ОДН)'!$C$20:$C$26</c:f>
              <c:numCache>
                <c:formatCode>#,#00%</c:formatCode>
                <c:ptCount val="7"/>
                <c:pt idx="0">
                  <c:v>0.19808624611423242</c:v>
                </c:pt>
                <c:pt idx="1">
                  <c:v>0.10400317852209655</c:v>
                </c:pt>
                <c:pt idx="2">
                  <c:v>0.23743594278849398</c:v>
                </c:pt>
                <c:pt idx="3">
                  <c:v>0.13769489801046514</c:v>
                </c:pt>
                <c:pt idx="4">
                  <c:v>0.21638124564829464</c:v>
                </c:pt>
                <c:pt idx="5">
                  <c:v>6.4333213882128648E-2</c:v>
                </c:pt>
                <c:pt idx="6">
                  <c:v>4.2065275034288099E-2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75357184"/>
        <c:axId val="75355648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Poverty level measured by disposable income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'Table3(ОДН)'!$B$20:$B$27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</c:v>
                </c:pt>
              </c:strCache>
            </c:strRef>
          </c:cat>
          <c:val>
            <c:numRef>
              <c:f>'Table3(ОДН)'!$E$20:$E$27</c:f>
              <c:numCache>
                <c:formatCode>#,#00%</c:formatCode>
                <c:ptCount val="8"/>
                <c:pt idx="0">
                  <c:v>0.20667011928825005</c:v>
                </c:pt>
                <c:pt idx="1">
                  <c:v>0.13771982525789545</c:v>
                </c:pt>
                <c:pt idx="2">
                  <c:v>0.12605680331222277</c:v>
                </c:pt>
                <c:pt idx="3">
                  <c:v>0.13109314365326291</c:v>
                </c:pt>
                <c:pt idx="4">
                  <c:v>0.12305175389020138</c:v>
                </c:pt>
                <c:pt idx="5">
                  <c:v>0.16937241556011209</c:v>
                </c:pt>
                <c:pt idx="6">
                  <c:v>0.11457039455313241</c:v>
                </c:pt>
                <c:pt idx="7">
                  <c:v>0.14558487945026269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Poverty level measured by market-based income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'Table3(ОДН)'!$B$20:$B$27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</c:v>
                </c:pt>
              </c:strCache>
            </c:strRef>
          </c:cat>
          <c:val>
            <c:numRef>
              <c:f>'Table3(ОДН)'!$F$20:$F$27</c:f>
              <c:numCache>
                <c:formatCode>#,#00%</c:formatCode>
                <c:ptCount val="8"/>
                <c:pt idx="0">
                  <c:v>0.28915105609217184</c:v>
                </c:pt>
                <c:pt idx="1">
                  <c:v>0.1919089055069598</c:v>
                </c:pt>
                <c:pt idx="2">
                  <c:v>0.18383812355360815</c:v>
                </c:pt>
                <c:pt idx="3">
                  <c:v>0.19423978140881953</c:v>
                </c:pt>
                <c:pt idx="4">
                  <c:v>0.35158330450831315</c:v>
                </c:pt>
                <c:pt idx="5">
                  <c:v>0.71551571998585184</c:v>
                </c:pt>
                <c:pt idx="6">
                  <c:v>0.79299653797298708</c:v>
                </c:pt>
                <c:pt idx="7">
                  <c:v>0.30309666519736539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357184"/>
        <c:axId val="75355648"/>
      </c:lineChart>
      <c:catAx>
        <c:axId val="753359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75354112"/>
        <c:crosses val="autoZero"/>
        <c:auto val="1"/>
        <c:lblAlgn val="ctr"/>
        <c:lblOffset val="100"/>
        <c:noMultiLvlLbl val="0"/>
      </c:catAx>
      <c:valAx>
        <c:axId val="75354112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75335936"/>
        <c:crosses val="autoZero"/>
        <c:crossBetween val="between"/>
        <c:majorUnit val="40000"/>
      </c:valAx>
      <c:valAx>
        <c:axId val="75355648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75357184"/>
        <c:crosses val="max"/>
        <c:crossBetween val="between"/>
      </c:valAx>
      <c:catAx>
        <c:axId val="75357184"/>
        <c:scaling>
          <c:orientation val="minMax"/>
        </c:scaling>
        <c:delete val="1"/>
        <c:axPos val="b"/>
        <c:majorTickMark val="out"/>
        <c:minorTickMark val="none"/>
        <c:tickLblPos val="nextTo"/>
        <c:crossAx val="75355648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800" b="1" i="0" u="none" strike="noStrike" baseline="0">
                <a:effectLst/>
              </a:rPr>
              <a:t>Male</a:t>
            </a:r>
            <a:endParaRPr lang="ru-RU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Mean income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'Table3(ОДН)'!$B$36:$B$43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Men</c:v>
                </c:pt>
              </c:strCache>
            </c:strRef>
          </c:cat>
          <c:val>
            <c:numRef>
              <c:f>'Table3(ОДН)'!$D$36:$D$43</c:f>
              <c:numCache>
                <c:formatCode>#\ ##0</c:formatCode>
                <c:ptCount val="8"/>
                <c:pt idx="0">
                  <c:v>272130.33154114801</c:v>
                </c:pt>
                <c:pt idx="1">
                  <c:v>333069.08542980149</c:v>
                </c:pt>
                <c:pt idx="2">
                  <c:v>354008.21115116158</c:v>
                </c:pt>
                <c:pt idx="3">
                  <c:v>369775.49706103042</c:v>
                </c:pt>
                <c:pt idx="4">
                  <c:v>344035.8433460634</c:v>
                </c:pt>
                <c:pt idx="5">
                  <c:v>260053.02462028316</c:v>
                </c:pt>
                <c:pt idx="6">
                  <c:v>304176.89486142172</c:v>
                </c:pt>
                <c:pt idx="7">
                  <c:v>327025.16295893898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75405568"/>
        <c:axId val="75407360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Population shares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'Table3(ОДН)'!$B$36:$B$43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Men</c:v>
                </c:pt>
              </c:strCache>
            </c:strRef>
          </c:cat>
          <c:val>
            <c:numRef>
              <c:f>'Table3(ОДН)'!$C$36:$C$43</c:f>
              <c:numCache>
                <c:formatCode>#,#00%</c:formatCode>
                <c:ptCount val="8"/>
                <c:pt idx="0">
                  <c:v>0.10512703607766677</c:v>
                </c:pt>
                <c:pt idx="1">
                  <c:v>4.860388833516123E-2</c:v>
                </c:pt>
                <c:pt idx="2">
                  <c:v>0.1136296551158351</c:v>
                </c:pt>
                <c:pt idx="3">
                  <c:v>6.3348838849411115E-2</c:v>
                </c:pt>
                <c:pt idx="4">
                  <c:v>8.6601033046489917E-2</c:v>
                </c:pt>
                <c:pt idx="5">
                  <c:v>2.2195684707258335E-2</c:v>
                </c:pt>
                <c:pt idx="6">
                  <c:v>1.2418259545741018E-2</c:v>
                </c:pt>
                <c:pt idx="7">
                  <c:v>0.45192439567756354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75410432"/>
        <c:axId val="75408896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Poverty level measured by disposable income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'Table3(ОДН)'!$B$36:$B$43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Men</c:v>
                </c:pt>
              </c:strCache>
            </c:strRef>
          </c:cat>
          <c:val>
            <c:numRef>
              <c:f>'Table3(ОДН)'!$E$36:$E$43</c:f>
              <c:numCache>
                <c:formatCode>#,#00%</c:formatCode>
                <c:ptCount val="8"/>
                <c:pt idx="0">
                  <c:v>0.21382435342454595</c:v>
                </c:pt>
                <c:pt idx="1">
                  <c:v>0.13185590946872167</c:v>
                </c:pt>
                <c:pt idx="2">
                  <c:v>0.11108180887756426</c:v>
                </c:pt>
                <c:pt idx="3">
                  <c:v>0.13391026028283806</c:v>
                </c:pt>
                <c:pt idx="4">
                  <c:v>0.11174322083442524</c:v>
                </c:pt>
                <c:pt idx="5">
                  <c:v>9.908021810400984E-2</c:v>
                </c:pt>
                <c:pt idx="6">
                  <c:v>4.5194970335297506E-2</c:v>
                </c:pt>
                <c:pt idx="7">
                  <c:v>0.1381429120868487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Poverty level measured by market-based income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'Table3(ОДН)'!$B$36:$B$43</c:f>
              <c:strCache>
                <c:ptCount val="8"/>
                <c:pt idx="0">
                  <c:v> 0-17 years old</c:v>
                </c:pt>
                <c:pt idx="1">
                  <c:v>18-25 years old</c:v>
                </c:pt>
                <c:pt idx="2">
                  <c:v>26-40 years old</c:v>
                </c:pt>
                <c:pt idx="3">
                  <c:v>41-50 years old</c:v>
                </c:pt>
                <c:pt idx="4">
                  <c:v>51-65 years old</c:v>
                </c:pt>
                <c:pt idx="5">
                  <c:v>66-75 years old</c:v>
                </c:pt>
                <c:pt idx="6">
                  <c:v>above 75</c:v>
                </c:pt>
                <c:pt idx="7">
                  <c:v>Total  Men</c:v>
                </c:pt>
              </c:strCache>
            </c:strRef>
          </c:cat>
          <c:val>
            <c:numRef>
              <c:f>'Table3(ОДН)'!$F$36:$F$43</c:f>
              <c:numCache>
                <c:formatCode>#,#00%</c:formatCode>
                <c:ptCount val="8"/>
                <c:pt idx="0">
                  <c:v>0.29414269580854457</c:v>
                </c:pt>
                <c:pt idx="1">
                  <c:v>0.18712551613142303</c:v>
                </c:pt>
                <c:pt idx="2">
                  <c:v>0.16179475046206215</c:v>
                </c:pt>
                <c:pt idx="3">
                  <c:v>0.19131663425241585</c:v>
                </c:pt>
                <c:pt idx="4">
                  <c:v>0.30453196909119901</c:v>
                </c:pt>
                <c:pt idx="5">
                  <c:v>0.71696011165832629</c:v>
                </c:pt>
                <c:pt idx="6">
                  <c:v>0.80662714309124783</c:v>
                </c:pt>
                <c:pt idx="7">
                  <c:v>0.271781864204098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410432"/>
        <c:axId val="75408896"/>
      </c:lineChart>
      <c:catAx>
        <c:axId val="754055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75407360"/>
        <c:crosses val="autoZero"/>
        <c:auto val="1"/>
        <c:lblAlgn val="ctr"/>
        <c:lblOffset val="100"/>
        <c:noMultiLvlLbl val="0"/>
      </c:catAx>
      <c:valAx>
        <c:axId val="75407360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75405568"/>
        <c:crosses val="autoZero"/>
        <c:crossBetween val="between"/>
        <c:majorUnit val="40000"/>
      </c:valAx>
      <c:valAx>
        <c:axId val="75408896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75410432"/>
        <c:crosses val="max"/>
        <c:crossBetween val="between"/>
      </c:valAx>
      <c:catAx>
        <c:axId val="75410432"/>
        <c:scaling>
          <c:orientation val="minMax"/>
        </c:scaling>
        <c:delete val="1"/>
        <c:axPos val="b"/>
        <c:majorTickMark val="out"/>
        <c:minorTickMark val="none"/>
        <c:tickLblPos val="nextTo"/>
        <c:crossAx val="75408896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8E4-B5AE-40C7-B969-8196EA39FA77}" type="datetimeFigureOut">
              <a:rPr lang="ru-RU" smtClean="0"/>
              <a:t>05.05.2015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17D4C-42CB-4D37-9581-0A1068B6A05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ABD7B0-AD7F-4D9E-810F-B40EFE326ED9}" type="datetimeFigureOut">
              <a:rPr lang="ru-RU" smtClean="0"/>
              <a:pPr>
                <a:defRPr/>
              </a:pPr>
              <a:t>05.05.2015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A087EA-9BFB-43F5-ABBA-A5D5D011C6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604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087EA-9BFB-43F5-ABBA-A5D5D011C679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74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087EA-9BFB-43F5-ABBA-A5D5D011C679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74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16D640-A808-454C-BCB5-FF8EC9B1EBBB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AAC23-BDAA-418D-99F0-EEE9E26EAAC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45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FAB1F3-72F6-4FCB-B2CE-6D91C9585D6A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A2EB4-BC9C-4E85-9677-8F5A93C4958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93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B25111-7BD1-4707-805F-2EFFBEDF64D6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37C68D-E812-4280-B3ED-5AE96C5B37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99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D4A326-D851-43D0-BA45-9596F32F1777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526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49617B-D99A-40A7-8D84-47602D395F47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58B94-6B00-49A7-AA90-4C15E52551F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01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1F1EDE-31F6-46E2-B074-6B9A01C7649C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B15CCA-CDC4-467C-B835-F3AC1184E9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451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CA635-FCAF-4E8F-804F-2DB3D8409174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1F7-CB8C-42B0-860C-D35734C9451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81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97EFD8-FA3C-45BC-8ADE-45B33F43650D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6095A-7AE9-40CB-AE29-A665CB25F1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5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08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75AD23-0929-4177-9226-9BA852A7061F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4C9C4-EEE7-4A14-AB1B-67270D7C88F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94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2DFF7-6513-45E2-B223-A81846E2F83F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C47F1-A050-4D96-8F8A-140CBC8CE8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38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F0FB9E-C6F7-4461-A4C1-573A103E3134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D5C881-2AC5-4548-BD2C-9C19401D75C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2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353052" cy="2736850"/>
          </a:xfrm>
          <a:effectLst>
            <a:outerShdw blurRad="50800" dist="38100" dir="5400000" algn="t" rotWithShape="0">
              <a:schemeClr val="accent5">
                <a:lumMod val="40000"/>
                <a:lumOff val="60000"/>
                <a:alpha val="40000"/>
              </a:schemeClr>
            </a:outerShdw>
          </a:effectLst>
        </p:spPr>
        <p:txBody>
          <a:bodyPr rtlCol="0" anchor="t">
            <a:noAutofit/>
          </a:bodyPr>
          <a:lstStyle/>
          <a:p>
            <a:pPr marR="0" eaLnBrk="1" hangingPunct="1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       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</a:t>
            </a:r>
            <a:r>
              <a:rPr lang="en-GB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overty and Inequality Statistics: Development of Methodology in the Russian Federation </a:t>
            </a:r>
            <a:br>
              <a:rPr lang="en-GB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Рисунок 4" descr="G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3C6EB4-D1A6-4DDE-9C00-EB44C79DF526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</a:t>
            </a:r>
            <a:r>
              <a:rPr lang="ru-RU" dirty="0" smtClean="0"/>
              <a:t>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682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Conclusions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dirty="0" smtClean="0"/>
              <a:t>HBS</a:t>
            </a:r>
            <a:r>
              <a:rPr lang="ru-RU" sz="2600" dirty="0" smtClean="0"/>
              <a:t> </a:t>
            </a:r>
            <a:r>
              <a:rPr lang="en-GB" sz="2600" dirty="0" smtClean="0"/>
              <a:t>data provide acceptable time series for relative poverty in a year preceding income survey</a:t>
            </a:r>
            <a:r>
              <a:rPr lang="ru-RU" sz="2600" dirty="0" smtClean="0"/>
              <a:t>.</a:t>
            </a:r>
          </a:p>
          <a:p>
            <a:r>
              <a:rPr lang="en-GB" sz="2600" dirty="0" smtClean="0"/>
              <a:t>It is better to make measurements using panel HBS</a:t>
            </a:r>
            <a:r>
              <a:rPr lang="ru-RU" sz="2600" dirty="0" smtClean="0"/>
              <a:t> </a:t>
            </a:r>
            <a:r>
              <a:rPr lang="en-GB" sz="2600" dirty="0"/>
              <a:t>d</a:t>
            </a:r>
            <a:r>
              <a:rPr lang="en-GB" sz="2600" dirty="0" smtClean="0"/>
              <a:t>ata to exclude bias in relative </a:t>
            </a:r>
            <a:r>
              <a:rPr lang="en-GB" sz="2600" dirty="0"/>
              <a:t>poverty estimates </a:t>
            </a:r>
            <a:r>
              <a:rPr lang="en-GB" sz="2600" dirty="0" smtClean="0"/>
              <a:t>due to non-compliance of the reference period to the OECD requirements. 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10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7C78AB-6B9E-4131-883C-CEDFEC7DF7A5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2400" b="1" dirty="0" smtClean="0"/>
              <a:t>Population whose income is below subsistence minimum threshold, by major age and sex groups, </a:t>
            </a:r>
            <a:r>
              <a:rPr lang="ru-RU" sz="2000" dirty="0" smtClean="0"/>
              <a:t>(</a:t>
            </a:r>
            <a:r>
              <a:rPr lang="en-US" sz="2000" dirty="0" smtClean="0"/>
              <a:t>Ɛ</a:t>
            </a:r>
            <a:r>
              <a:rPr lang="ru-RU" sz="2000" dirty="0" smtClean="0"/>
              <a:t>=1);</a:t>
            </a:r>
            <a:br>
              <a:rPr lang="ru-RU" sz="2000" dirty="0" smtClean="0"/>
            </a:br>
            <a:r>
              <a:rPr lang="ru-RU" sz="1400" dirty="0" smtClean="0"/>
              <a:t>% </a:t>
            </a:r>
            <a:r>
              <a:rPr lang="en-GB" sz="1400" dirty="0" smtClean="0"/>
              <a:t>of total population of relevant age group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23993"/>
              </p:ext>
            </p:extLst>
          </p:nvPr>
        </p:nvGraphicFramePr>
        <p:xfrm>
          <a:off x="457200" y="1883886"/>
          <a:ext cx="8229600" cy="395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5796"/>
                <a:gridCol w="1166957"/>
                <a:gridCol w="1022116"/>
                <a:gridCol w="1010595"/>
                <a:gridCol w="994136"/>
              </a:tblGrid>
              <a:tr h="4000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2011</a:t>
                      </a:r>
                      <a:r>
                        <a:rPr lang="ru-RU" sz="1000" baseline="30000" dirty="0">
                          <a:effectLst/>
                        </a:rPr>
                        <a:t>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Estimate based on income survey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95% </a:t>
                      </a:r>
                      <a:r>
                        <a:rPr lang="en-GB" sz="1000" dirty="0" smtClean="0">
                          <a:effectLst/>
                        </a:rPr>
                        <a:t>confidence interval </a:t>
                      </a:r>
                      <a:r>
                        <a:rPr lang="ru-RU" sz="1000" dirty="0" smtClean="0">
                          <a:effectLst/>
                        </a:rPr>
                        <a:t>(</a:t>
                      </a:r>
                      <a:r>
                        <a:rPr lang="en-GB" sz="1000" dirty="0" smtClean="0">
                          <a:effectLst/>
                        </a:rPr>
                        <a:t>limits</a:t>
                      </a:r>
                      <a:r>
                        <a:rPr lang="ru-RU" sz="1000" dirty="0" smtClean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Нижняя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Верхняя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Total population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Children</a:t>
                      </a:r>
                      <a:r>
                        <a:rPr lang="en-GB" sz="1000" baseline="0" dirty="0" smtClean="0">
                          <a:effectLst/>
                        </a:rPr>
                        <a:t> under 16 yrs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19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24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21.1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28.7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Children under 3 yrs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16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25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21.2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30.9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Children under </a:t>
                      </a:r>
                      <a:r>
                        <a:rPr lang="ru-RU" sz="1000" dirty="0" smtClean="0">
                          <a:effectLst/>
                        </a:rPr>
                        <a:t>7</a:t>
                      </a:r>
                      <a:r>
                        <a:rPr lang="en-GB" sz="1000" baseline="0" dirty="0" smtClean="0">
                          <a:effectLst/>
                        </a:rPr>
                        <a:t> yrs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18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24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21.1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28.7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Children from </a:t>
                      </a:r>
                      <a:r>
                        <a:rPr lang="ru-RU" sz="1000" dirty="0" smtClean="0">
                          <a:effectLst/>
                        </a:rPr>
                        <a:t>7 </a:t>
                      </a:r>
                      <a:r>
                        <a:rPr lang="en-GB" sz="1000" dirty="0" smtClean="0">
                          <a:effectLst/>
                        </a:rPr>
                        <a:t>to </a:t>
                      </a:r>
                      <a:r>
                        <a:rPr lang="ru-RU" sz="1000" dirty="0" smtClean="0">
                          <a:effectLst/>
                        </a:rPr>
                        <a:t>16 </a:t>
                      </a:r>
                      <a:r>
                        <a:rPr lang="en-GB" sz="1000" dirty="0" smtClean="0">
                          <a:effectLst/>
                        </a:rPr>
                        <a:t>yrs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21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19.5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25.5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Working age population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12.4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male aged </a:t>
                      </a:r>
                      <a:r>
                        <a:rPr lang="ru-RU" sz="1000" dirty="0" smtClean="0">
                          <a:effectLst/>
                        </a:rPr>
                        <a:t>16-59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female aged </a:t>
                      </a:r>
                      <a:r>
                        <a:rPr lang="ru-RU" sz="1000" dirty="0" smtClean="0">
                          <a:effectLst/>
                        </a:rPr>
                        <a:t>16-54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215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Youth aged </a:t>
                      </a:r>
                      <a:r>
                        <a:rPr lang="ru-RU" sz="1000" dirty="0" smtClean="0">
                          <a:effectLst/>
                        </a:rPr>
                        <a:t>16-30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15.2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Male aged </a:t>
                      </a:r>
                      <a:r>
                        <a:rPr lang="ru-RU" sz="1000" dirty="0" smtClean="0">
                          <a:effectLst/>
                        </a:rPr>
                        <a:t>16-30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Female aged </a:t>
                      </a:r>
                      <a:r>
                        <a:rPr lang="ru-RU" sz="1000" dirty="0" smtClean="0">
                          <a:effectLst/>
                        </a:rPr>
                        <a:t>16-30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16.7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marL="215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Working age individuals aged </a:t>
                      </a:r>
                      <a:r>
                        <a:rPr lang="ru-RU" sz="1000" dirty="0" smtClean="0">
                          <a:effectLst/>
                        </a:rPr>
                        <a:t>30</a:t>
                      </a:r>
                      <a:r>
                        <a:rPr lang="en-GB" sz="1000" dirty="0" smtClean="0">
                          <a:effectLst/>
                        </a:rPr>
                        <a:t>+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12.0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Male aged </a:t>
                      </a:r>
                      <a:r>
                        <a:rPr lang="ru-RU" sz="1000" dirty="0" smtClean="0">
                          <a:effectLst/>
                        </a:rPr>
                        <a:t>31-59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11.9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Female aged </a:t>
                      </a:r>
                      <a:r>
                        <a:rPr lang="ru-RU" sz="1000" dirty="0" smtClean="0">
                          <a:effectLst/>
                        </a:rPr>
                        <a:t>31-54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14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12.1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10.6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13.9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Total elder people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6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4.2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Male aged </a:t>
                      </a:r>
                      <a:r>
                        <a:rPr lang="ru-RU" sz="1000" dirty="0" smtClean="0">
                          <a:effectLst/>
                        </a:rPr>
                        <a:t>60</a:t>
                      </a:r>
                      <a:r>
                        <a:rPr lang="en-GB" sz="1000" dirty="0" smtClean="0">
                          <a:effectLst/>
                        </a:rPr>
                        <a:t>+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5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1.8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3.5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Female aged </a:t>
                      </a:r>
                      <a:r>
                        <a:rPr lang="ru-RU" sz="1000" dirty="0" smtClean="0">
                          <a:effectLst/>
                        </a:rPr>
                        <a:t>55</a:t>
                      </a:r>
                      <a:r>
                        <a:rPr lang="en-GB" sz="1000" dirty="0" smtClean="0">
                          <a:effectLst/>
                        </a:rPr>
                        <a:t>+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6</a:t>
                      </a:r>
                      <a:r>
                        <a:rPr lang="en-GB" sz="1000" dirty="0" smtClean="0">
                          <a:effectLst/>
                        </a:rPr>
                        <a:t>.</a:t>
                      </a:r>
                      <a:r>
                        <a:rPr lang="ru-RU" sz="1000" dirty="0" smtClean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3.9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3.2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4.7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1473" y="6054769"/>
            <a:ext cx="761891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Approved data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Estimates based on budget household surveys and macroeconomic</a:t>
            </a:r>
            <a:r>
              <a:rPr kumimoji="0" lang="en-GB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indicator of income per capita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11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390429-A9A8-4CF2-B1E7-3A7A396568CC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85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b="1" dirty="0" smtClean="0"/>
              <a:t>Absolute poverty estimates based on simulation model and direct estimates based on Income Survey and HBS</a:t>
            </a:r>
            <a:r>
              <a:rPr lang="ru-RU" sz="2800" dirty="0" smtClean="0"/>
              <a:t> (</a:t>
            </a:r>
            <a:r>
              <a:rPr lang="en-US" sz="2800" dirty="0" smtClean="0"/>
              <a:t>Ɛ</a:t>
            </a:r>
            <a:r>
              <a:rPr lang="ru-RU" sz="2800" dirty="0" smtClean="0"/>
              <a:t>=1)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12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BCBAE2-301F-47E3-9785-3930105ADF8D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906767"/>
              </p:ext>
            </p:extLst>
          </p:nvPr>
        </p:nvGraphicFramePr>
        <p:xfrm>
          <a:off x="755576" y="1412776"/>
          <a:ext cx="7992888" cy="4669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32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D4A326-D851-43D0-BA45-9596F32F1777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Geneva</a:t>
            </a:r>
            <a:r>
              <a:rPr lang="ru-RU" smtClean="0"/>
              <a:t>, 5-6 </a:t>
            </a:r>
            <a:r>
              <a:rPr lang="en-GB" smtClean="0"/>
              <a:t>May 2015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648072"/>
          </a:xfrm>
        </p:spPr>
        <p:txBody>
          <a:bodyPr>
            <a:normAutofit/>
          </a:bodyPr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b="1" dirty="0" smtClean="0">
                <a:solidFill>
                  <a:sysClr val="windowText" lastClr="000000"/>
                </a:solidFill>
              </a:rPr>
              <a:t>Average income per capita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,</a:t>
            </a:r>
            <a:r>
              <a:rPr lang="en-GB" sz="2400" b="1" dirty="0" smtClean="0">
                <a:solidFill>
                  <a:sysClr val="windowText" lastClr="000000"/>
                </a:solidFill>
              </a:rPr>
              <a:t> roubles per month 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b="1" dirty="0">
                <a:solidFill>
                  <a:sysClr val="windowText" lastClr="000000"/>
                </a:solidFill>
              </a:rPr>
              <a:t>Ɛ</a:t>
            </a:r>
            <a:r>
              <a:rPr lang="ru-RU" sz="2400" b="1" dirty="0">
                <a:solidFill>
                  <a:sysClr val="windowText" lastClr="000000"/>
                </a:solidFill>
              </a:rPr>
              <a:t>=1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) (2011)</a:t>
            </a:r>
            <a:endParaRPr lang="ru-RU" sz="2400" dirty="0"/>
          </a:p>
        </p:txBody>
      </p:sp>
      <p:graphicFrame>
        <p:nvGraphicFramePr>
          <p:cNvPr id="8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0259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372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400" b="1" dirty="0" smtClean="0"/>
              <a:t>Estimates of differentiation indicators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453031"/>
              </p:ext>
            </p:extLst>
          </p:nvPr>
        </p:nvGraphicFramePr>
        <p:xfrm>
          <a:off x="971600" y="2132856"/>
          <a:ext cx="7560839" cy="3024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63499"/>
                <a:gridCol w="2326256"/>
                <a:gridCol w="1571084"/>
              </a:tblGrid>
              <a:tr h="1508261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 smtClean="0">
                          <a:effectLst/>
                        </a:rPr>
                        <a:t>Approved data </a:t>
                      </a:r>
                      <a:r>
                        <a:rPr lang="ru-RU" sz="2400" u="none" strike="noStrike" dirty="0" smtClean="0">
                          <a:effectLst/>
                        </a:rPr>
                        <a:t>(</a:t>
                      </a:r>
                      <a:r>
                        <a:rPr lang="en-GB" sz="2400" u="none" strike="noStrike" dirty="0" smtClean="0">
                          <a:effectLst/>
                        </a:rPr>
                        <a:t>based on the simulation model)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 smtClean="0">
                          <a:effectLst/>
                        </a:rPr>
                        <a:t>Based</a:t>
                      </a:r>
                      <a:r>
                        <a:rPr lang="en-GB" sz="2400" u="none" strike="noStrike" baseline="0" dirty="0" smtClean="0">
                          <a:effectLst/>
                        </a:rPr>
                        <a:t> on income survey </a:t>
                      </a:r>
                      <a:r>
                        <a:rPr lang="ru-RU" sz="2400" dirty="0" smtClean="0"/>
                        <a:t>(</a:t>
                      </a:r>
                      <a:r>
                        <a:rPr lang="en-US" sz="2400" dirty="0" smtClean="0"/>
                        <a:t>Ɛ</a:t>
                      </a:r>
                      <a:r>
                        <a:rPr lang="ru-RU" sz="2400" dirty="0" smtClean="0"/>
                        <a:t>=1)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58038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effectLst/>
                        </a:rPr>
                        <a:t>R/P ratio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</a:rPr>
                        <a:t>16</a:t>
                      </a:r>
                      <a:r>
                        <a:rPr lang="en-GB" sz="2400" u="none" strike="noStrike" dirty="0" smtClean="0">
                          <a:effectLst/>
                        </a:rPr>
                        <a:t>.</a:t>
                      </a:r>
                      <a:r>
                        <a:rPr lang="ru-RU" sz="2400" u="none" strike="noStrike" dirty="0" smtClean="0">
                          <a:effectLst/>
                        </a:rPr>
                        <a:t>2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</a:rPr>
                        <a:t>14</a:t>
                      </a:r>
                      <a:r>
                        <a:rPr lang="en-GB" sz="2400" u="none" strike="noStrike" dirty="0" smtClean="0">
                          <a:effectLst/>
                        </a:rPr>
                        <a:t>.</a:t>
                      </a:r>
                      <a:r>
                        <a:rPr lang="ru-RU" sz="2400" u="none" strike="noStrike" dirty="0" smtClean="0">
                          <a:effectLst/>
                        </a:rPr>
                        <a:t>4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758038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 smtClean="0">
                          <a:effectLst/>
                        </a:rPr>
                        <a:t>Gini coefficient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</a:rPr>
                        <a:t>0</a:t>
                      </a:r>
                      <a:r>
                        <a:rPr lang="en-GB" sz="2400" u="none" strike="noStrike" dirty="0" smtClean="0">
                          <a:effectLst/>
                        </a:rPr>
                        <a:t>.</a:t>
                      </a:r>
                      <a:r>
                        <a:rPr lang="ru-RU" sz="2400" u="none" strike="noStrike" dirty="0" smtClean="0">
                          <a:effectLst/>
                        </a:rPr>
                        <a:t>417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</a:rPr>
                        <a:t>0</a:t>
                      </a:r>
                      <a:r>
                        <a:rPr lang="en-GB" sz="2400" u="none" strike="noStrike" dirty="0" smtClean="0">
                          <a:effectLst/>
                        </a:rPr>
                        <a:t>.</a:t>
                      </a:r>
                      <a:r>
                        <a:rPr lang="ru-RU" sz="2400" u="none" strike="noStrike" dirty="0" smtClean="0">
                          <a:effectLst/>
                        </a:rPr>
                        <a:t>391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14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18DB1-7048-44EA-8FCA-0FEFCDACEA99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94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864096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Frequency distribution by monetary income, 2011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en-GB" sz="2400" dirty="0" smtClean="0"/>
              <a:t>based on income survey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15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3766AD-E87E-46F5-8D90-C0C9DA2D13B8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514969"/>
              </p:ext>
            </p:extLst>
          </p:nvPr>
        </p:nvGraphicFramePr>
        <p:xfrm>
          <a:off x="457200" y="1556792"/>
          <a:ext cx="8229600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591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Employees’ frequency distribution by gross salary, 2011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16</a:t>
            </a:fld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2DBF51-4358-4AB0-B997-DF742089B041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609670"/>
              </p:ext>
            </p:extLst>
          </p:nvPr>
        </p:nvGraphicFramePr>
        <p:xfrm>
          <a:off x="457200" y="1412776"/>
          <a:ext cx="82296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035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Chart bld="series"/>
        </p:bldSub>
      </p:bldGraphic>
      <p:bldGraphic spid="10" grpId="1" uiExpand="1">
        <p:bldSub>
          <a:bldChart bld="series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graphicFrame>
        <p:nvGraphicFramePr>
          <p:cNvPr id="11" name="Диаграмма 10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229521"/>
              </p:ext>
            </p:extLst>
          </p:nvPr>
        </p:nvGraphicFramePr>
        <p:xfrm>
          <a:off x="179512" y="476672"/>
          <a:ext cx="8824664" cy="5846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20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graphicFrame>
        <p:nvGraphicFramePr>
          <p:cNvPr id="7" name="Диаграмм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239509"/>
              </p:ext>
            </p:extLst>
          </p:nvPr>
        </p:nvGraphicFramePr>
        <p:xfrm>
          <a:off x="0" y="476672"/>
          <a:ext cx="9040688" cy="591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18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AGENDA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KEY OBJECTIVES</a:t>
            </a: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SPECIFICS OF THE NEW METHODOLOGY</a:t>
            </a: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EVIDENCE BASE – INCOME SURVEY AND ITS FRAMEWORK</a:t>
            </a: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STUDIES TO TEST THE METHODOLOGY </a:t>
            </a: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/>
              <a:t>MAIN FINDINGS AND CONCLUSIONS BASED ON TEST STUDIES</a:t>
            </a:r>
            <a:endParaRPr lang="ru-RU" sz="24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A43A3-5399-46FF-B90C-0FE1EC6327F6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07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56773"/>
              </p:ext>
            </p:extLst>
          </p:nvPr>
        </p:nvGraphicFramePr>
        <p:xfrm>
          <a:off x="35463" y="548680"/>
          <a:ext cx="9041979" cy="591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11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graphicFrame>
        <p:nvGraphicFramePr>
          <p:cNvPr id="10" name="Диаграмм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702041"/>
              </p:ext>
            </p:extLst>
          </p:nvPr>
        </p:nvGraphicFramePr>
        <p:xfrm>
          <a:off x="0" y="332656"/>
          <a:ext cx="9040688" cy="6062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14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Conclusions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pattern of distribution by level </a:t>
            </a:r>
            <a:r>
              <a:rPr lang="en-GB" sz="2000" dirty="0"/>
              <a:t>of per capita income based </a:t>
            </a:r>
            <a:r>
              <a:rPr lang="en-GB" sz="2000" dirty="0" smtClean="0"/>
              <a:t>on Income Survey is consistent with theoretical lognormal distribution</a:t>
            </a:r>
            <a:r>
              <a:rPr lang="ru-RU" sz="2000" dirty="0" smtClean="0"/>
              <a:t>.</a:t>
            </a:r>
          </a:p>
          <a:p>
            <a:r>
              <a:rPr lang="en-GB" sz="2000" dirty="0" smtClean="0"/>
              <a:t>Absolute poverty estimates based on Income Survey confirm the reliability of the estimates obtained from the simulation model</a:t>
            </a:r>
            <a:r>
              <a:rPr lang="ru-RU" sz="2000" dirty="0" smtClean="0"/>
              <a:t>.</a:t>
            </a:r>
          </a:p>
          <a:p>
            <a:r>
              <a:rPr lang="en-GB" sz="2000" dirty="0" smtClean="0"/>
              <a:t>Income Survey can be used for evidence-based poverty and inequality measurements</a:t>
            </a:r>
            <a:r>
              <a:rPr lang="ru-RU" sz="2000" dirty="0" smtClean="0"/>
              <a:t>.</a:t>
            </a:r>
          </a:p>
          <a:p>
            <a:r>
              <a:rPr lang="en-GB" sz="2000" dirty="0" smtClean="0"/>
              <a:t>The simulation model is an acceptable instrument for provisional estimates of main poverty and inequality indicators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22</a:t>
            </a:fld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841B6F-9F30-423B-8CA9-C178099DC219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2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Conclusions </a:t>
            </a:r>
            <a:r>
              <a:rPr lang="ru-RU" dirty="0" smtClean="0"/>
              <a:t>(</a:t>
            </a:r>
            <a:r>
              <a:rPr lang="en-GB" dirty="0" smtClean="0"/>
              <a:t>cont.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ensure long-term consistent dynamics of the new indicator – relative poverty – panel HBS data should be used.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23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B51ED4-E9F5-4B25-9F72-1B713104990B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08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/>
              <a:t>Population with income below subsistence minimum threshold over time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5821027"/>
            <a:ext cx="59634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In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2000</a:t>
            </a:r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, the methodology of subsistence minimum calculation was changed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In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2005</a:t>
            </a:r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, the structure of the consumption basket for calculating the subsistence minimum was changed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In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2013</a:t>
            </a:r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GB" sz="1000" dirty="0">
                <a:solidFill>
                  <a:schemeClr val="accent2">
                    <a:lumMod val="50000"/>
                  </a:schemeClr>
                </a:solidFill>
              </a:rPr>
              <a:t>the </a:t>
            </a:r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procedure for calculating subsistence </a:t>
            </a:r>
            <a:r>
              <a:rPr lang="en-GB" sz="1000" dirty="0">
                <a:solidFill>
                  <a:schemeClr val="accent2">
                    <a:lumMod val="50000"/>
                  </a:schemeClr>
                </a:solidFill>
              </a:rPr>
              <a:t>minimum </a:t>
            </a:r>
            <a:r>
              <a:rPr lang="en-GB" sz="1000" dirty="0" smtClean="0">
                <a:solidFill>
                  <a:schemeClr val="accent2">
                    <a:lumMod val="50000"/>
                  </a:schemeClr>
                </a:solidFill>
              </a:rPr>
              <a:t>was changed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4CD9A3-520E-4196-A4F4-B13C2C826527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723058"/>
              </p:ext>
            </p:extLst>
          </p:nvPr>
        </p:nvGraphicFramePr>
        <p:xfrm>
          <a:off x="899591" y="1556791"/>
          <a:ext cx="7835491" cy="4264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64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Share of population with income below subsistence minimum in major age groups</a:t>
            </a:r>
            <a:endParaRPr lang="ru-RU" sz="24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525049"/>
              </p:ext>
            </p:extLst>
          </p:nvPr>
        </p:nvGraphicFramePr>
        <p:xfrm>
          <a:off x="530491" y="1772816"/>
          <a:ext cx="8229596" cy="4239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4528"/>
                <a:gridCol w="655884"/>
                <a:gridCol w="657398"/>
                <a:gridCol w="657398"/>
                <a:gridCol w="657398"/>
                <a:gridCol w="657398"/>
                <a:gridCol w="657398"/>
                <a:gridCol w="657398"/>
                <a:gridCol w="657398"/>
                <a:gridCol w="657398"/>
              </a:tblGrid>
              <a:tr h="25041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2004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2006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2010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413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chemeClr val="tx1"/>
                          </a:solidFill>
                          <a:effectLst/>
                        </a:rPr>
                        <a:t>Total population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.0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24.6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17.6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15.2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13.4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12.5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</a:rPr>
                        <a:t>12.7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Children under 16</a:t>
                      </a:r>
                      <a:r>
                        <a:rPr lang="en-GB" sz="1200" b="1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yrs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33.7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28.7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20.9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18.8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18.6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19.2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19.9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17.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17.9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Children under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yrs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26.9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22.7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15.0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15.7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17.9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18.7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15.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15.6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Children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aged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-16 yrs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36.8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31.6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21.4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20.8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20.2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19.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Youth</a:t>
                      </a:r>
                      <a:r>
                        <a:rPr lang="en-GB" sz="1200" b="1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aged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16-30 </a:t>
                      </a:r>
                      <a:r>
                        <a:rPr lang="en-GB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yrs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28.9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25.3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18.2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15.5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13.6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12.8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12.8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0.9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10.8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Male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aged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16-30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yrs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26.5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23.9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17.5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14.8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13.0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Female aged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16-30 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yrs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31.2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26.8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19.0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14.3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13.6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13.6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11.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08678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People</a:t>
                      </a:r>
                      <a:r>
                        <a:rPr lang="en-GB" sz="1200" b="1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of working age 30+ yrs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30.5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25.7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18.1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15.7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13.5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12.9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13.1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11.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11.1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Male aged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31-59 </a:t>
                      </a: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yrs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27.7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23.6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14.5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Female aged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31-54 </a:t>
                      </a:r>
                      <a:r>
                        <a:rPr kumimoji="0" lang="en-GB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yrs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33.4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27.9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19.6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17.1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14.7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13.8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14.0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1.9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83811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People above working age, total</a:t>
                      </a:r>
                      <a:endParaRPr lang="ru-RU" sz="1050" b="1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20.9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17.2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12.3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10.3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8.5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163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Male aged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+ yrs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19.5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16.1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11.5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8.4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4.7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163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Female aged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+ yrs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21.5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17.7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12.7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8.6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6.4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6.3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1412776"/>
            <a:ext cx="2908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% of total population of a relevant age group</a:t>
            </a:r>
            <a:endParaRPr lang="ru-RU" sz="11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AA5493-2192-4FA8-806B-BAD97B81C13F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/>
          </a:bodyPr>
          <a:lstStyle/>
          <a:p>
            <a:r>
              <a:rPr lang="en-GB" sz="2000" b="1" cap="all" dirty="0" smtClean="0"/>
              <a:t>Per cent of population with income below the international poverty line using purchasing power parity </a:t>
            </a:r>
            <a:r>
              <a:rPr lang="ru-RU" sz="2000" cap="all" baseline="30000" dirty="0" smtClean="0"/>
              <a:t>1)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773906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aseline="30000" dirty="0"/>
              <a:t>1</a:t>
            </a:r>
            <a:r>
              <a:rPr lang="ru-RU" sz="900" baseline="30000" dirty="0" smtClean="0"/>
              <a:t>) </a:t>
            </a:r>
            <a:r>
              <a:rPr lang="en-GB" sz="900" dirty="0" smtClean="0"/>
              <a:t>World Bank</a:t>
            </a:r>
            <a:endParaRPr lang="ru-RU" sz="900" dirty="0"/>
          </a:p>
          <a:p>
            <a:r>
              <a:rPr lang="en-US" sz="900" baseline="30000" dirty="0" smtClean="0"/>
              <a:t>2</a:t>
            </a:r>
            <a:r>
              <a:rPr lang="ru-RU" sz="900" baseline="30000" dirty="0" smtClean="0"/>
              <a:t>)</a:t>
            </a:r>
            <a:r>
              <a:rPr lang="ru-RU" sz="900" dirty="0" smtClean="0"/>
              <a:t> </a:t>
            </a:r>
            <a:r>
              <a:rPr lang="en-GB" sz="900" dirty="0" smtClean="0"/>
              <a:t>Source</a:t>
            </a:r>
            <a:r>
              <a:rPr lang="ru-RU" sz="900" dirty="0" smtClean="0"/>
              <a:t>: </a:t>
            </a:r>
            <a:r>
              <a:rPr lang="en-GB" sz="900" dirty="0" smtClean="0"/>
              <a:t>World Bank’s </a:t>
            </a:r>
            <a:r>
              <a:rPr lang="ru-RU" sz="900" dirty="0" smtClean="0"/>
              <a:t>Poverty and Inequality Database</a:t>
            </a:r>
            <a:r>
              <a:rPr lang="en-GB" sz="900" dirty="0"/>
              <a:t> </a:t>
            </a:r>
            <a:endParaRPr lang="ru-RU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412776"/>
            <a:ext cx="1455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/>
              <a:t>% of total population</a:t>
            </a:r>
            <a:endParaRPr lang="ru-RU" sz="11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F2D28-3E8E-472B-8AD1-B0E58137089A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814578"/>
              </p:ext>
            </p:extLst>
          </p:nvPr>
        </p:nvGraphicFramePr>
        <p:xfrm>
          <a:off x="457201" y="1700814"/>
          <a:ext cx="8229598" cy="4052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3624"/>
                <a:gridCol w="897026"/>
                <a:gridCol w="895380"/>
                <a:gridCol w="897026"/>
                <a:gridCol w="897026"/>
                <a:gridCol w="900318"/>
                <a:gridCol w="900318"/>
                <a:gridCol w="1278880"/>
              </a:tblGrid>
              <a:tr h="193064">
                <a:tc rowSpan="2"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Per cent of population with</a:t>
                      </a:r>
                      <a:r>
                        <a:rPr lang="en-GB" sz="1100" baseline="0" dirty="0" smtClean="0">
                          <a:effectLst/>
                        </a:rPr>
                        <a:t> per capita income below</a:t>
                      </a:r>
                      <a:r>
                        <a:rPr lang="ru-RU" sz="1100" dirty="0" smtClean="0">
                          <a:effectLst/>
                        </a:rPr>
                        <a:t>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For reference</a:t>
                      </a:r>
                      <a:r>
                        <a:rPr lang="ru-RU" sz="1100" dirty="0" smtClean="0">
                          <a:effectLst/>
                        </a:rPr>
                        <a:t>: </a:t>
                      </a:r>
                      <a:r>
                        <a:rPr lang="en-GB" sz="1100" dirty="0" smtClean="0">
                          <a:effectLst/>
                        </a:rPr>
                        <a:t>per cent of population with income below subsistence</a:t>
                      </a:r>
                      <a:r>
                        <a:rPr lang="en-GB" sz="1100" baseline="0" dirty="0" smtClean="0">
                          <a:effectLst/>
                        </a:rPr>
                        <a:t> minimum threshold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0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1</a:t>
                      </a:r>
                      <a:r>
                        <a:rPr lang="en-GB" sz="1100" dirty="0" smtClean="0">
                          <a:effectLst/>
                        </a:rPr>
                        <a:t>.</a:t>
                      </a:r>
                      <a:r>
                        <a:rPr lang="ru-RU" sz="1100" dirty="0" smtClean="0">
                          <a:effectLst/>
                        </a:rPr>
                        <a:t>25</a:t>
                      </a:r>
                      <a:r>
                        <a:rPr lang="en-GB" sz="1100" baseline="0" dirty="0" smtClean="0">
                          <a:effectLst/>
                        </a:rPr>
                        <a:t> 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2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en-GB" sz="1100" dirty="0" smtClean="0">
                          <a:effectLst/>
                        </a:rPr>
                        <a:t>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2</a:t>
                      </a:r>
                      <a:r>
                        <a:rPr lang="en-GB" sz="1100" dirty="0" smtClean="0">
                          <a:effectLst/>
                        </a:rPr>
                        <a:t>.</a:t>
                      </a:r>
                      <a:r>
                        <a:rPr lang="ru-RU" sz="1100" dirty="0" smtClean="0">
                          <a:effectLst/>
                        </a:rPr>
                        <a:t>5</a:t>
                      </a:r>
                      <a:r>
                        <a:rPr lang="en-GB" sz="1100" baseline="0" dirty="0" smtClean="0">
                          <a:effectLst/>
                        </a:rPr>
                        <a:t> 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4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en-GB" sz="1100" dirty="0" smtClean="0">
                          <a:effectLst/>
                        </a:rPr>
                        <a:t>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5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en-GB" sz="1100" dirty="0" smtClean="0">
                          <a:effectLst/>
                        </a:rPr>
                        <a:t>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$</a:t>
                      </a:r>
                      <a:r>
                        <a:rPr lang="ru-RU" sz="1100" dirty="0" smtClean="0">
                          <a:effectLst/>
                        </a:rPr>
                        <a:t>10</a:t>
                      </a:r>
                      <a:r>
                        <a:rPr lang="en-GB" sz="1100" dirty="0" smtClean="0">
                          <a:effectLst/>
                        </a:rPr>
                        <a:t> per day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Russian Federation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2009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8.6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13.0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2010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8.6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12.5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2011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8.3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12.7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2012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7.3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10.7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2013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0.7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5.7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10.8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For reference</a:t>
                      </a:r>
                      <a:r>
                        <a:rPr lang="en-US" sz="1100" baseline="30000" dirty="0" smtClean="0">
                          <a:effectLst/>
                        </a:rPr>
                        <a:t>2</a:t>
                      </a:r>
                      <a:r>
                        <a:rPr lang="ru-RU" sz="1100" baseline="30000" dirty="0" smtClean="0">
                          <a:effectLst/>
                        </a:rPr>
                        <a:t>)</a:t>
                      </a:r>
                      <a:r>
                        <a:rPr lang="ru-RU" sz="1100" dirty="0" smtClean="0">
                          <a:effectLst/>
                        </a:rPr>
                        <a:t>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Brazil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2012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3.8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6.8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20.8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27.9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…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9.0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India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2012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23.6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59.2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73.8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91.2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99.6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…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21.9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China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2011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6.3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18.6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26.9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49.1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59.9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…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RSA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2011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9.4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26.2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34.2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50.3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57.3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…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45.5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353052" cy="2736850"/>
          </a:xfrm>
          <a:effectLst>
            <a:outerShdw blurRad="50800" dist="38100" dir="5400000" algn="t" rotWithShape="0">
              <a:schemeClr val="accent5">
                <a:lumMod val="40000"/>
                <a:lumOff val="60000"/>
                <a:alpha val="40000"/>
              </a:schemeClr>
            </a:outerShdw>
          </a:effectLst>
        </p:spPr>
        <p:txBody>
          <a:bodyPr rtlCol="0" anchor="t"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       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THANK YOU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!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Рисунок 4" descr="G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3C6EB4-D1A6-4DDE-9C00-EB44C79DF526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225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cap="all" dirty="0" smtClean="0"/>
              <a:t>Key Objectives</a:t>
            </a:r>
            <a:endParaRPr lang="ru-RU" b="1" cap="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To introduce specialized income survey into statistical practice</a:t>
            </a:r>
            <a:endParaRPr lang="ru-RU" sz="2400" b="1" dirty="0"/>
          </a:p>
          <a:p>
            <a:r>
              <a:rPr lang="en-GB" sz="2400" b="1" dirty="0" smtClean="0"/>
              <a:t>To develop on its basis the information on differentiation and poverty indicators</a:t>
            </a:r>
            <a:endParaRPr lang="ru-RU" sz="2400" b="1" dirty="0"/>
          </a:p>
          <a:p>
            <a:r>
              <a:rPr lang="en-GB" sz="2400" b="1" dirty="0" smtClean="0"/>
              <a:t>To test consistency of both conventional and additional indicators over time</a:t>
            </a:r>
            <a:endParaRPr lang="ru-RU" sz="2400" b="1" dirty="0"/>
          </a:p>
          <a:p>
            <a:r>
              <a:rPr lang="en-GB" sz="2400" b="1" dirty="0" smtClean="0"/>
              <a:t>To justify the method for rapid and provisional estimates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DDAB0F-9D1C-425C-A722-0A04BBEE15D2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SPECIFICS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47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GB" sz="4200" dirty="0" smtClean="0">
                <a:latin typeface="Arial Black" pitchFamily="34" charset="0"/>
                <a:cs typeface="Arial" pitchFamily="34" charset="0"/>
              </a:rPr>
              <a:t>Full transition to evidence-based data in final estimates</a:t>
            </a: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200" dirty="0" smtClean="0">
                <a:latin typeface="Arial Black" pitchFamily="34" charset="0"/>
                <a:cs typeface="Arial" pitchFamily="34" charset="0"/>
              </a:rPr>
              <a:t>Preservation of rapid and provisional estimates but considering them as interim </a:t>
            </a:r>
            <a:r>
              <a:rPr lang="ru-RU" sz="4200" dirty="0" smtClean="0">
                <a:latin typeface="Arial Black" pitchFamily="34" charset="0"/>
                <a:cs typeface="Arial" pitchFamily="34" charset="0"/>
              </a:rPr>
              <a:t>(</a:t>
            </a:r>
            <a:r>
              <a:rPr lang="en-GB" sz="4200" dirty="0" smtClean="0">
                <a:latin typeface="Arial Black" pitchFamily="34" charset="0"/>
                <a:cs typeface="Arial" pitchFamily="34" charset="0"/>
              </a:rPr>
              <a:t>rather than the only and final) measures</a:t>
            </a: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200" dirty="0" smtClean="0">
                <a:latin typeface="Arial Black" pitchFamily="34" charset="0"/>
                <a:cs typeface="Arial" pitchFamily="34" charset="0"/>
              </a:rPr>
              <a:t>Extension of indicators for poverty measurements</a:t>
            </a: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en-GB" sz="3400" dirty="0" smtClean="0">
                <a:latin typeface="Arial Black" pitchFamily="34" charset="0"/>
                <a:cs typeface="Arial" pitchFamily="34" charset="0"/>
              </a:rPr>
              <a:t>Introduction of relative poverty line and rate based on the OECD standards</a:t>
            </a:r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en-GB" sz="3400" dirty="0" smtClean="0">
                <a:latin typeface="Arial Black" pitchFamily="34" charset="0"/>
                <a:cs typeface="Arial" pitchFamily="34" charset="0"/>
              </a:rPr>
              <a:t>Introduction of a two-level poverty measurement based on indicators of monetary and total household income</a:t>
            </a:r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en-GB" sz="3400" dirty="0" smtClean="0">
                <a:latin typeface="Arial Black" pitchFamily="34" charset="0"/>
                <a:cs typeface="Arial" pitchFamily="34" charset="0"/>
              </a:rPr>
              <a:t>Extension of indicators for describing poverty profiles</a:t>
            </a:r>
            <a:endParaRPr lang="ru-RU" sz="3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607D37-EC07-4BB4-AF7A-9408965A0B2C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2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b="1" dirty="0" smtClean="0">
                <a:latin typeface="Tahoma" pitchFamily="34" charset="0"/>
              </a:rPr>
              <a:t>SAMPLE SURVEY OF INCOME AND PARTICIPATION IN WELFARE PROGRAMMES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Text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0000"/>
              </a:lnSpc>
              <a:buNone/>
            </a:pPr>
            <a:r>
              <a:rPr lang="en-GB" sz="1600" b="1" dirty="0" smtClean="0"/>
              <a:t>Coverage </a:t>
            </a:r>
            <a:r>
              <a:rPr lang="ru-RU" sz="1600" b="1" dirty="0" smtClean="0"/>
              <a:t>…..……………………….</a:t>
            </a:r>
            <a:r>
              <a:rPr lang="ru-RU" sz="1600" dirty="0" smtClean="0"/>
              <a:t>10,0 </a:t>
            </a:r>
            <a:r>
              <a:rPr lang="en-GB" sz="1600" dirty="0" smtClean="0"/>
              <a:t>00 households in all Russian constituents</a:t>
            </a:r>
            <a:r>
              <a:rPr lang="ru-RU" sz="1600" dirty="0" smtClean="0"/>
              <a:t>,</a:t>
            </a:r>
            <a:endParaRPr lang="ru-RU" sz="1600" dirty="0"/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ru-RU" sz="1600" dirty="0" smtClean="0"/>
              <a:t>                                                 </a:t>
            </a:r>
            <a:r>
              <a:rPr lang="en-GB" sz="1600" dirty="0" smtClean="0"/>
              <a:t>        </a:t>
            </a:r>
            <a:r>
              <a:rPr lang="ru-RU" sz="1600" dirty="0" smtClean="0"/>
              <a:t>20,4</a:t>
            </a:r>
            <a:r>
              <a:rPr lang="en-GB" sz="1600" dirty="0" smtClean="0"/>
              <a:t>00</a:t>
            </a:r>
            <a:r>
              <a:rPr lang="ru-RU" sz="1600" dirty="0" smtClean="0"/>
              <a:t> </a:t>
            </a:r>
            <a:r>
              <a:rPr lang="en-GB" sz="1600" dirty="0" smtClean="0"/>
              <a:t>individuals aged 16+ yrs</a:t>
            </a:r>
            <a:r>
              <a:rPr lang="ru-RU" sz="1600" dirty="0" smtClean="0"/>
              <a:t>,</a:t>
            </a:r>
            <a:endParaRPr lang="ru-RU" sz="1600" dirty="0"/>
          </a:p>
          <a:p>
            <a:pPr marL="1371600" lvl="3" indent="0" eaLnBrk="1" hangingPunct="1">
              <a:lnSpc>
                <a:spcPct val="110000"/>
              </a:lnSpc>
              <a:buNone/>
            </a:pPr>
            <a:r>
              <a:rPr lang="ru-RU" sz="1600" dirty="0" smtClean="0"/>
              <a:t>                           </a:t>
            </a:r>
            <a:r>
              <a:rPr lang="en-GB" sz="1600" dirty="0" smtClean="0"/>
              <a:t>      </a:t>
            </a:r>
            <a:r>
              <a:rPr lang="ru-RU" sz="1600" dirty="0" smtClean="0"/>
              <a:t>4,5</a:t>
            </a:r>
            <a:r>
              <a:rPr lang="en-GB" sz="1600" dirty="0" smtClean="0"/>
              <a:t>00 children under 16 yrs</a:t>
            </a:r>
            <a:endParaRPr lang="ru-RU" sz="1600" dirty="0"/>
          </a:p>
          <a:p>
            <a:pPr eaLnBrk="1" hangingPunct="1"/>
            <a:endParaRPr lang="ru-RU" sz="1200" dirty="0"/>
          </a:p>
          <a:p>
            <a:pPr marL="0" indent="0" eaLnBrk="1" hangingPunct="1">
              <a:buNone/>
            </a:pPr>
            <a:r>
              <a:rPr lang="en-GB" sz="1600" b="1" dirty="0" smtClean="0"/>
              <a:t>Timeframe </a:t>
            </a:r>
            <a:r>
              <a:rPr lang="ru-RU" sz="1600" b="1" dirty="0" smtClean="0"/>
              <a:t>………...</a:t>
            </a:r>
            <a:r>
              <a:rPr lang="en-GB" sz="1600" b="1" dirty="0" smtClean="0"/>
              <a:t>.......................</a:t>
            </a:r>
            <a:r>
              <a:rPr lang="ru-RU" sz="1600" b="1" dirty="0" smtClean="0"/>
              <a:t> </a:t>
            </a:r>
            <a:r>
              <a:rPr lang="ru-RU" sz="1600" dirty="0" smtClean="0"/>
              <a:t> </a:t>
            </a:r>
            <a:r>
              <a:rPr lang="en-GB" sz="1600" dirty="0" smtClean="0"/>
              <a:t>April </a:t>
            </a:r>
            <a:r>
              <a:rPr lang="ru-RU" sz="1600" dirty="0" smtClean="0"/>
              <a:t>2012 </a:t>
            </a:r>
            <a:r>
              <a:rPr lang="ru-RU" sz="1400" dirty="0" smtClean="0"/>
              <a:t>(</a:t>
            </a:r>
            <a:r>
              <a:rPr lang="en-GB" sz="1400" dirty="0" smtClean="0"/>
              <a:t>April </a:t>
            </a:r>
            <a:r>
              <a:rPr lang="ru-RU" sz="1400" dirty="0" smtClean="0"/>
              <a:t>2014 </a:t>
            </a:r>
            <a:r>
              <a:rPr lang="en-GB" sz="1400" dirty="0" smtClean="0"/>
              <a:t>and then annually covering 45,000 			            households</a:t>
            </a:r>
            <a:r>
              <a:rPr lang="ru-RU" sz="1400" dirty="0" smtClean="0"/>
              <a:t>)</a:t>
            </a:r>
            <a:endParaRPr lang="ru-RU" sz="1600" dirty="0"/>
          </a:p>
          <a:p>
            <a:pPr eaLnBrk="1" hangingPunct="1"/>
            <a:endParaRPr lang="ru-RU" sz="1200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en-GB" sz="1600" b="1" dirty="0" smtClean="0"/>
              <a:t>During the survey</a:t>
            </a:r>
            <a:r>
              <a:rPr lang="ru-RU" sz="1600" b="1" dirty="0" smtClean="0"/>
              <a:t>:</a:t>
            </a:r>
            <a:endParaRPr lang="ru-RU" sz="1600" b="1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b="1" dirty="0" smtClean="0"/>
              <a:t>    </a:t>
            </a:r>
            <a:r>
              <a:rPr lang="en-GB" sz="1600" dirty="0" smtClean="0"/>
              <a:t>Selected </a:t>
            </a:r>
            <a:r>
              <a:rPr lang="ru-RU" sz="1600" dirty="0" smtClean="0"/>
              <a:t>…………………...  20,0</a:t>
            </a:r>
            <a:r>
              <a:rPr lang="en-GB" sz="1600" dirty="0" smtClean="0"/>
              <a:t>00 addresses</a:t>
            </a:r>
            <a:endParaRPr lang="ru-RU" sz="1600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 smtClean="0"/>
              <a:t>       </a:t>
            </a:r>
            <a:r>
              <a:rPr lang="en-GB" sz="1600" dirty="0" smtClean="0"/>
              <a:t>Visited</a:t>
            </a:r>
            <a:r>
              <a:rPr lang="ru-RU" sz="1600" dirty="0" smtClean="0"/>
              <a:t> ……………………</a:t>
            </a:r>
            <a:r>
              <a:rPr lang="en-GB" sz="1600" dirty="0" smtClean="0"/>
              <a:t> </a:t>
            </a:r>
            <a:r>
              <a:rPr lang="ru-RU" sz="1600" dirty="0" smtClean="0"/>
              <a:t>14,6</a:t>
            </a:r>
            <a:r>
              <a:rPr lang="en-GB" sz="1600" dirty="0" smtClean="0"/>
              <a:t>00 addresses</a:t>
            </a:r>
            <a:endParaRPr lang="ru-RU" sz="1600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 smtClean="0"/>
              <a:t>          </a:t>
            </a:r>
            <a:r>
              <a:rPr lang="en-GB" sz="1600" dirty="0" smtClean="0"/>
              <a:t>Surveyed</a:t>
            </a:r>
            <a:r>
              <a:rPr lang="ru-RU" sz="1600" dirty="0" smtClean="0"/>
              <a:t> ……………….10,0</a:t>
            </a:r>
            <a:r>
              <a:rPr lang="en-GB" sz="1600" dirty="0" smtClean="0"/>
              <a:t>00</a:t>
            </a:r>
            <a:r>
              <a:rPr lang="ru-RU" sz="1600" dirty="0" smtClean="0"/>
              <a:t> </a:t>
            </a:r>
            <a:r>
              <a:rPr lang="en-GB" sz="1600" dirty="0" smtClean="0"/>
              <a:t>households</a:t>
            </a:r>
            <a:endParaRPr lang="ru-RU" sz="1600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 smtClean="0"/>
              <a:t>          </a:t>
            </a:r>
            <a:r>
              <a:rPr lang="en-GB" sz="1600" dirty="0" smtClean="0"/>
              <a:t>Refused to respond</a:t>
            </a:r>
            <a:r>
              <a:rPr lang="ru-RU" sz="1600" dirty="0" smtClean="0"/>
              <a:t>…</a:t>
            </a:r>
            <a:r>
              <a:rPr lang="en-GB" sz="1600" dirty="0" smtClean="0"/>
              <a:t>..</a:t>
            </a:r>
            <a:r>
              <a:rPr lang="ru-RU" sz="1600" dirty="0" smtClean="0"/>
              <a:t>   2,1</a:t>
            </a:r>
            <a:r>
              <a:rPr lang="en-GB" sz="1600" dirty="0" smtClean="0"/>
              <a:t>00 households </a:t>
            </a:r>
            <a:r>
              <a:rPr lang="ru-RU" sz="1600" dirty="0" smtClean="0"/>
              <a:t>(</a:t>
            </a:r>
            <a:r>
              <a:rPr lang="ru-RU" sz="1600" dirty="0"/>
              <a:t>14%)</a:t>
            </a:r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ru-RU" sz="1600" dirty="0" smtClean="0"/>
              <a:t>  </a:t>
            </a:r>
            <a:r>
              <a:rPr lang="en-GB" sz="1600" dirty="0" smtClean="0"/>
              <a:t>No contact</a:t>
            </a:r>
            <a:r>
              <a:rPr lang="ru-RU" sz="1600" dirty="0" smtClean="0"/>
              <a:t>………</a:t>
            </a:r>
            <a:r>
              <a:rPr lang="en-GB" sz="1600" dirty="0" smtClean="0"/>
              <a:t>……..</a:t>
            </a:r>
            <a:r>
              <a:rPr lang="ru-RU" sz="1600" dirty="0" smtClean="0"/>
              <a:t>   2,5</a:t>
            </a:r>
            <a:r>
              <a:rPr lang="en-GB" sz="1600" dirty="0" smtClean="0"/>
              <a:t>00 addresses</a:t>
            </a:r>
            <a:endParaRPr lang="ru-RU" sz="1600" dirty="0"/>
          </a:p>
          <a:p>
            <a:pPr marL="1371600" lvl="3" indent="0" eaLnBrk="1" hangingPunct="1">
              <a:buNone/>
            </a:pPr>
            <a:endParaRPr lang="ru-RU" sz="1200" dirty="0"/>
          </a:p>
          <a:p>
            <a:pPr marL="0" indent="0" eaLnBrk="1" hangingPunct="1">
              <a:buNone/>
            </a:pPr>
            <a:r>
              <a:rPr lang="en-GB" sz="1600" b="1" dirty="0" smtClean="0"/>
              <a:t>Dissemination of survey results </a:t>
            </a:r>
            <a:r>
              <a:rPr lang="ru-RU" sz="1600" dirty="0" smtClean="0"/>
              <a:t>: </a:t>
            </a:r>
            <a:endParaRPr lang="ru-RU" sz="1600" dirty="0"/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ru-RU" sz="1600" dirty="0" smtClean="0"/>
              <a:t> </a:t>
            </a:r>
            <a:r>
              <a:rPr lang="en-GB" sz="1600" dirty="0" smtClean="0"/>
              <a:t>publication on Russian Statistics Committee’s web site </a:t>
            </a:r>
            <a:r>
              <a:rPr lang="ru-RU" sz="1600" dirty="0" smtClean="0"/>
              <a:t>(</a:t>
            </a:r>
            <a:r>
              <a:rPr lang="en-GB" sz="1600" dirty="0" smtClean="0"/>
              <a:t>summary tables, micro     	data</a:t>
            </a:r>
            <a:r>
              <a:rPr lang="ru-RU" sz="1600" dirty="0" smtClean="0"/>
              <a:t>);</a:t>
            </a:r>
            <a:endParaRPr lang="ru-RU" sz="1600" dirty="0"/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en-GB" sz="1600" dirty="0" smtClean="0"/>
              <a:t> official statistical publications</a:t>
            </a:r>
            <a:endParaRPr lang="ru-RU" sz="16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C00748-36CE-46FD-A6A0-931A2D8CD7F4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0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b="1" dirty="0" smtClean="0"/>
              <a:t>MONETARY INCOME BASED ON INCOME SURVEY VS. MACROECONOMIC MONETARY INCOME INDICATOR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584925"/>
              </p:ext>
            </p:extLst>
          </p:nvPr>
        </p:nvGraphicFramePr>
        <p:xfrm>
          <a:off x="478971" y="1196752"/>
          <a:ext cx="8147249" cy="48863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8976"/>
                <a:gridCol w="1130357"/>
                <a:gridCol w="1317916"/>
              </a:tblGrid>
              <a:tr h="422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INCOME SURVEY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effectLst/>
                        </a:rPr>
                        <a:t>MACROECONOMIC INDICATOR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520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Total monetary income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30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082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897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34,156,805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Total earned</a:t>
                      </a:r>
                      <a:r>
                        <a:rPr lang="en-GB" sz="1200" b="1" baseline="0" dirty="0" smtClean="0">
                          <a:effectLst/>
                        </a:rPr>
                        <a:t> </a:t>
                      </a:r>
                      <a:r>
                        <a:rPr lang="en-GB" sz="1200" b="1" dirty="0" smtClean="0">
                          <a:effectLst/>
                        </a:rPr>
                        <a:t>income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23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065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119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21,810,299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Remuneration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18,851,89</a:t>
                      </a: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19,857,348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1150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Income</a:t>
                      </a:r>
                      <a:r>
                        <a:rPr lang="en-GB" sz="1200" b="1" baseline="0" dirty="0" smtClean="0">
                          <a:effectLst/>
                        </a:rPr>
                        <a:t> from self-employment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3,395,322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1,952,951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Income from other regular work activities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817,89</a:t>
                      </a: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Total income from property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176,23</a:t>
                      </a: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1,934,686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incl. income from real estate and other property lease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138,24</a:t>
                      </a: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124,184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Total received transfers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6,841,54</a:t>
                      </a: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6,514,042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14351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 </a:t>
                      </a:r>
                      <a:r>
                        <a:rPr lang="en-GB" sz="1200" b="1" dirty="0" smtClean="0">
                          <a:effectLst/>
                        </a:rPr>
                        <a:t>Welfare benefits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5,785,217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6,494,532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533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     including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325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pensions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4,344,350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4,415,547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325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allowances, compensations and</a:t>
                      </a:r>
                      <a:r>
                        <a:rPr lang="en-GB" sz="1200" b="1" baseline="0" dirty="0" smtClean="0">
                          <a:effectLst/>
                        </a:rPr>
                        <a:t> other benefits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440</a:t>
                      </a:r>
                      <a:r>
                        <a:rPr lang="en-GB" sz="1200" dirty="0" smtClean="0">
                          <a:effectLst/>
                        </a:rPr>
                        <a:t>,</a:t>
                      </a:r>
                      <a:r>
                        <a:rPr lang="ru-RU" sz="1200" dirty="0" smtClean="0">
                          <a:effectLst/>
                        </a:rPr>
                        <a:t>867   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1,811,841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14351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Monetary receipts from individuals and institutions </a:t>
                      </a:r>
                      <a:r>
                        <a:rPr lang="en-GB" sz="1200" b="1" baseline="0" dirty="0" smtClean="0">
                          <a:effectLst/>
                        </a:rPr>
                        <a:t>other than welfare authorities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1,056,323   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19,510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8956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incl. alimony an</a:t>
                      </a:r>
                      <a:r>
                        <a:rPr lang="en-GB" sz="1200" b="1" baseline="0" dirty="0" smtClean="0">
                          <a:effectLst/>
                        </a:rPr>
                        <a:t>d other similar payments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113,386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Other income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3,897,778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Total transfers</a:t>
                      </a:r>
                      <a:r>
                        <a:rPr lang="en-GB" sz="1200" b="1" baseline="0" dirty="0" smtClean="0">
                          <a:effectLst/>
                        </a:rPr>
                        <a:t> made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2,796,23</a:t>
                      </a: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2,550,890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Income tax on wages and salaries and self-employment</a:t>
                      </a:r>
                      <a:r>
                        <a:rPr lang="en-GB" sz="1200" b="1" baseline="0" dirty="0" smtClean="0">
                          <a:effectLst/>
                        </a:rPr>
                        <a:t> taxes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2,532,66</a:t>
                      </a: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2,093,991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Property tax, duties and</a:t>
                      </a:r>
                      <a:r>
                        <a:rPr lang="en-GB" sz="1200" b="1" baseline="0" dirty="0" smtClean="0">
                          <a:effectLst/>
                        </a:rPr>
                        <a:t> other obligatory payments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111,13</a:t>
                      </a: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300,877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Property insurance payments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152,434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156,023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GB" sz="1200" b="1" dirty="0" smtClean="0">
                          <a:effectLst/>
                        </a:rPr>
                        <a:t>Disposable income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27,286,665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31,605,914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96375-F622-4ECF-9DB7-CF2C6EC54B02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5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Major tasks addressed through testing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Experimental estimates of social and economic differentiation and (relative) poverty indicators under the OECD methodology obtained</a:t>
            </a:r>
            <a:r>
              <a:rPr lang="ru-RU" sz="2200" dirty="0" smtClean="0"/>
              <a:t> (</a:t>
            </a:r>
            <a:r>
              <a:rPr lang="en-GB" sz="2200" dirty="0" smtClean="0"/>
              <a:t>based on 2008 HBS</a:t>
            </a:r>
            <a:r>
              <a:rPr lang="ru-RU" sz="2200" dirty="0" smtClean="0"/>
              <a:t>).</a:t>
            </a:r>
          </a:p>
          <a:p>
            <a:r>
              <a:rPr lang="en-GB" sz="2200" dirty="0" smtClean="0"/>
              <a:t>Estimates of social and economic differentiation and poverty indicators obtained based on income survey and validated against the data obtained earlier through a simulation model</a:t>
            </a:r>
            <a:r>
              <a:rPr lang="ru-RU" sz="2200" dirty="0" smtClean="0"/>
              <a:t>.</a:t>
            </a:r>
          </a:p>
          <a:p>
            <a:r>
              <a:rPr lang="en-GB" sz="2200" dirty="0" smtClean="0"/>
              <a:t>Data on relative poverty indicators under the OECD methodology obtained based on 2008-2011 HBS to see its behaviour over time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5BA051-D861-4B79-BFBF-6D71DE36E147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8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2"/>
            <a:ext cx="7772400" cy="1206972"/>
          </a:xfrm>
        </p:spPr>
        <p:txBody>
          <a:bodyPr>
            <a:normAutofit/>
          </a:bodyPr>
          <a:lstStyle/>
          <a:p>
            <a:r>
              <a:rPr lang="en-GB" sz="3000" b="1" dirty="0" smtClean="0"/>
              <a:t>Estimates of differentiation and poverty indicators using the OECD methodology</a:t>
            </a:r>
            <a:endParaRPr lang="ru-RU" sz="3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00808"/>
            <a:ext cx="7772400" cy="4430117"/>
          </a:xfrm>
        </p:spPr>
        <p:txBody>
          <a:bodyPr/>
          <a:lstStyle/>
          <a:p>
            <a:r>
              <a:rPr lang="en-GB" sz="2400" dirty="0" smtClean="0"/>
              <a:t>Purpose</a:t>
            </a:r>
            <a:r>
              <a:rPr lang="ru-RU" sz="2400" dirty="0" smtClean="0"/>
              <a:t>: </a:t>
            </a:r>
            <a:r>
              <a:rPr lang="en-GB" sz="2400" dirty="0" smtClean="0"/>
              <a:t>as part of activities for Russia’s accession to the OECD to obtain relative poverty estimates using the OECD methodology for comparisons between countries</a:t>
            </a:r>
            <a:r>
              <a:rPr lang="ru-RU" sz="2400" dirty="0" smtClean="0"/>
              <a:t>.</a:t>
            </a:r>
          </a:p>
          <a:p>
            <a:r>
              <a:rPr lang="en-GB" sz="2400" dirty="0" smtClean="0"/>
              <a:t>Specifics of the methodology</a:t>
            </a:r>
            <a:r>
              <a:rPr lang="ru-RU" sz="2400" dirty="0" smtClean="0"/>
              <a:t>: </a:t>
            </a:r>
            <a:r>
              <a:rPr lang="en-GB" sz="2400" dirty="0" smtClean="0"/>
              <a:t>the notion of equivalent income </a:t>
            </a:r>
            <a:r>
              <a:rPr lang="ru-RU" sz="2400" dirty="0" smtClean="0"/>
              <a:t>(</a:t>
            </a:r>
            <a:r>
              <a:rPr lang="en-GB" sz="2400" dirty="0" smtClean="0"/>
              <a:t>equivalent elasticity coefficient </a:t>
            </a:r>
            <a:r>
              <a:rPr lang="en-US" sz="2400" dirty="0" smtClean="0"/>
              <a:t>Ɛ</a:t>
            </a:r>
            <a:r>
              <a:rPr lang="ru-RU" sz="2400" dirty="0" smtClean="0"/>
              <a:t>=0</a:t>
            </a:r>
            <a:r>
              <a:rPr lang="en-GB" sz="2400" dirty="0" smtClean="0"/>
              <a:t>.</a:t>
            </a:r>
            <a:r>
              <a:rPr lang="ru-RU" sz="2400" dirty="0" smtClean="0"/>
              <a:t>5).</a:t>
            </a:r>
          </a:p>
          <a:p>
            <a:r>
              <a:rPr lang="en-GB" sz="2400" dirty="0" smtClean="0"/>
              <a:t>Estimates were prepared based on HBS quarterly data </a:t>
            </a:r>
            <a:r>
              <a:rPr lang="ru-RU" sz="2400" dirty="0" smtClean="0"/>
              <a:t>(2008-2011).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A147A0-E4A0-43B5-8E64-799D9FD719C8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6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Estimates based on panel and quarterly HBS data, </a:t>
            </a:r>
            <a:r>
              <a:rPr lang="ru-RU" sz="2800" b="1" dirty="0" smtClean="0"/>
              <a:t>2008-2011 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9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AD0FFD-BD55-460D-8F8E-353697478BC9}" type="datetime1">
              <a:rPr lang="ru-RU" smtClean="0"/>
              <a:t>05.05.2015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Geneva</a:t>
            </a:r>
            <a:r>
              <a:rPr lang="ru-RU" dirty="0" smtClean="0"/>
              <a:t>, 5-6 </a:t>
            </a:r>
            <a:r>
              <a:rPr lang="en-GB" dirty="0" smtClean="0"/>
              <a:t>May 2015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8819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382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</TotalTime>
  <Words>1621</Words>
  <Application>Microsoft Office PowerPoint</Application>
  <PresentationFormat>On-screen Show (4:3)</PresentationFormat>
  <Paragraphs>602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Тема Office</vt:lpstr>
      <vt:lpstr>                                 Poverty and Inequality Statistics: Development of Methodology in the Russian Federation      </vt:lpstr>
      <vt:lpstr>AGENDA</vt:lpstr>
      <vt:lpstr>Key Objectives</vt:lpstr>
      <vt:lpstr>SPECIFICS</vt:lpstr>
      <vt:lpstr>SAMPLE SURVEY OF INCOME AND PARTICIPATION IN WELFARE PROGRAMMES</vt:lpstr>
      <vt:lpstr>MONETARY INCOME BASED ON INCOME SURVEY VS. MACROECONOMIC MONETARY INCOME INDICATOR</vt:lpstr>
      <vt:lpstr>Major tasks addressed through testing</vt:lpstr>
      <vt:lpstr>Estimates of differentiation and poverty indicators using the OECD methodology</vt:lpstr>
      <vt:lpstr>Estimates based on panel and quarterly HBS data, 2008-2011 </vt:lpstr>
      <vt:lpstr>Conclusions:</vt:lpstr>
      <vt:lpstr>Population whose income is below subsistence minimum threshold, by major age and sex groups, (Ɛ=1); % of total population of relevant age group</vt:lpstr>
      <vt:lpstr>Absolute poverty estimates based on simulation model and direct estimates based on Income Survey and HBS (Ɛ=1)</vt:lpstr>
      <vt:lpstr>Average income per capita, roubles per month (Ɛ=1) (2011)</vt:lpstr>
      <vt:lpstr>Estimates of differentiation indicators</vt:lpstr>
      <vt:lpstr>Frequency distribution by monetary income, 2011 (based on income survey)</vt:lpstr>
      <vt:lpstr>Employees’ frequency distribution by gross salary,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Conclusions:</vt:lpstr>
      <vt:lpstr>Conclusions (cont.):</vt:lpstr>
      <vt:lpstr>Population with income below subsistence minimum threshold over time</vt:lpstr>
      <vt:lpstr>Share of population with income below subsistence minimum in major age groups</vt:lpstr>
      <vt:lpstr>Per cent of population with income below the international poverty line using purchasing power parity 1)</vt:lpstr>
      <vt:lpstr>                                   THANK YOU!     </vt:lpstr>
    </vt:vector>
  </TitlesOfParts>
  <Company>Rosstat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МЕТОДОЛОГИИ В ОБЛАСТИ СТАТИСТИКИ БЕДНОСТИ</dc:title>
  <dc:creator>Великанова</dc:creator>
  <cp:lastModifiedBy>onu</cp:lastModifiedBy>
  <cp:revision>208</cp:revision>
  <cp:lastPrinted>2015-04-03T13:44:45Z</cp:lastPrinted>
  <dcterms:created xsi:type="dcterms:W3CDTF">2013-02-15T06:32:38Z</dcterms:created>
  <dcterms:modified xsi:type="dcterms:W3CDTF">2015-05-05T07:27:30Z</dcterms:modified>
</cp:coreProperties>
</file>