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5" r:id="rId1"/>
  </p:sldMasterIdLst>
  <p:handoutMasterIdLst>
    <p:handoutMasterId r:id="rId21"/>
  </p:handoutMasterIdLst>
  <p:sldIdLst>
    <p:sldId id="256" r:id="rId2"/>
    <p:sldId id="270" r:id="rId3"/>
    <p:sldId id="271" r:id="rId4"/>
    <p:sldId id="258" r:id="rId5"/>
    <p:sldId id="263" r:id="rId6"/>
    <p:sldId id="259" r:id="rId7"/>
    <p:sldId id="264" r:id="rId8"/>
    <p:sldId id="262" r:id="rId9"/>
    <p:sldId id="273" r:id="rId10"/>
    <p:sldId id="266" r:id="rId11"/>
    <p:sldId id="274" r:id="rId12"/>
    <p:sldId id="272" r:id="rId13"/>
    <p:sldId id="269" r:id="rId14"/>
    <p:sldId id="268" r:id="rId15"/>
    <p:sldId id="275" r:id="rId16"/>
    <p:sldId id="280" r:id="rId17"/>
    <p:sldId id="281" r:id="rId18"/>
    <p:sldId id="279" r:id="rId19"/>
    <p:sldId id="278" r:id="rId20"/>
  </p:sldIdLst>
  <p:sldSz cx="12192000" cy="6858000"/>
  <p:notesSz cx="6784975" cy="9906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Styl pośredni 2 — Ak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89" d="100"/>
          <a:sy n="89" d="100"/>
        </p:scale>
        <p:origin x="-389" y="-67"/>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40050" cy="496888"/>
          </a:xfrm>
          <a:prstGeom prst="rect">
            <a:avLst/>
          </a:prstGeom>
        </p:spPr>
        <p:txBody>
          <a:bodyPr vert="horz" lIns="91440" tIns="45720" rIns="91440" bIns="45720" rtlCol="0"/>
          <a:lstStyle>
            <a:lvl1pPr algn="l">
              <a:defRPr sz="1200"/>
            </a:lvl1pPr>
          </a:lstStyle>
          <a:p>
            <a:endParaRPr lang="pl-PL"/>
          </a:p>
        </p:txBody>
      </p:sp>
      <p:sp>
        <p:nvSpPr>
          <p:cNvPr id="3" name="Symbol zastępczy daty 2"/>
          <p:cNvSpPr>
            <a:spLocks noGrp="1"/>
          </p:cNvSpPr>
          <p:nvPr>
            <p:ph type="dt" sz="quarter" idx="1"/>
          </p:nvPr>
        </p:nvSpPr>
        <p:spPr>
          <a:xfrm>
            <a:off x="3843338" y="0"/>
            <a:ext cx="2940050" cy="496888"/>
          </a:xfrm>
          <a:prstGeom prst="rect">
            <a:avLst/>
          </a:prstGeom>
        </p:spPr>
        <p:txBody>
          <a:bodyPr vert="horz" lIns="91440" tIns="45720" rIns="91440" bIns="45720" rtlCol="0"/>
          <a:lstStyle>
            <a:lvl1pPr algn="r">
              <a:defRPr sz="1200"/>
            </a:lvl1pPr>
          </a:lstStyle>
          <a:p>
            <a:fld id="{103D150E-FB25-49B9-821B-CB96233B4621}" type="datetimeFigureOut">
              <a:rPr lang="pl-PL" smtClean="0"/>
              <a:t>2015-04-30</a:t>
            </a:fld>
            <a:endParaRPr lang="pl-PL"/>
          </a:p>
        </p:txBody>
      </p:sp>
      <p:sp>
        <p:nvSpPr>
          <p:cNvPr id="4" name="Symbol zastępczy stopki 3"/>
          <p:cNvSpPr>
            <a:spLocks noGrp="1"/>
          </p:cNvSpPr>
          <p:nvPr>
            <p:ph type="ftr" sz="quarter" idx="2"/>
          </p:nvPr>
        </p:nvSpPr>
        <p:spPr>
          <a:xfrm>
            <a:off x="0" y="9409113"/>
            <a:ext cx="2940050" cy="496887"/>
          </a:xfrm>
          <a:prstGeom prst="rect">
            <a:avLst/>
          </a:prstGeom>
        </p:spPr>
        <p:txBody>
          <a:bodyPr vert="horz" lIns="91440" tIns="45720" rIns="91440" bIns="45720" rtlCol="0" anchor="b"/>
          <a:lstStyle>
            <a:lvl1pPr algn="l">
              <a:defRPr sz="1200"/>
            </a:lvl1pPr>
          </a:lstStyle>
          <a:p>
            <a:endParaRPr lang="pl-PL"/>
          </a:p>
        </p:txBody>
      </p:sp>
      <p:sp>
        <p:nvSpPr>
          <p:cNvPr id="5" name="Symbol zastępczy numeru slajdu 4"/>
          <p:cNvSpPr>
            <a:spLocks noGrp="1"/>
          </p:cNvSpPr>
          <p:nvPr>
            <p:ph type="sldNum" sz="quarter" idx="3"/>
          </p:nvPr>
        </p:nvSpPr>
        <p:spPr>
          <a:xfrm>
            <a:off x="3843338" y="9409113"/>
            <a:ext cx="2940050" cy="496887"/>
          </a:xfrm>
          <a:prstGeom prst="rect">
            <a:avLst/>
          </a:prstGeom>
        </p:spPr>
        <p:txBody>
          <a:bodyPr vert="horz" lIns="91440" tIns="45720" rIns="91440" bIns="45720" rtlCol="0" anchor="b"/>
          <a:lstStyle>
            <a:lvl1pPr algn="r">
              <a:defRPr sz="1200"/>
            </a:lvl1pPr>
          </a:lstStyle>
          <a:p>
            <a:fld id="{75C3256F-125E-4F80-8724-F1097CD670F1}" type="slidenum">
              <a:rPr lang="pl-PL" smtClean="0"/>
              <a:t>‹#›</a:t>
            </a:fld>
            <a:endParaRPr lang="pl-PL"/>
          </a:p>
        </p:txBody>
      </p:sp>
    </p:spTree>
    <p:extLst>
      <p:ext uri="{BB962C8B-B14F-4D97-AF65-F5344CB8AC3E}">
        <p14:creationId xmlns:p14="http://schemas.microsoft.com/office/powerpoint/2010/main" val="3639772207"/>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itle 1"/>
          <p:cNvSpPr>
            <a:spLocks noGrp="1"/>
          </p:cNvSpPr>
          <p:nvPr>
            <p:ph type="ctrTitle"/>
          </p:nvPr>
        </p:nvSpPr>
        <p:spPr>
          <a:xfrm>
            <a:off x="914400" y="609601"/>
            <a:ext cx="10363200" cy="4267200"/>
          </a:xfrm>
        </p:spPr>
        <p:txBody>
          <a:bodyPr anchor="b">
            <a:noAutofit/>
          </a:bodyPr>
          <a:lstStyle>
            <a:lvl1pPr>
              <a:lnSpc>
                <a:spcPct val="100000"/>
              </a:lnSpc>
              <a:defRPr sz="8000"/>
            </a:lvl1pPr>
          </a:lstStyle>
          <a:p>
            <a:r>
              <a:rPr lang="pl-PL" smtClean="0"/>
              <a:t>Kliknij, aby edytować styl</a:t>
            </a:r>
            <a:endParaRPr lang="en-US" dirty="0"/>
          </a:p>
        </p:txBody>
      </p:sp>
      <p:sp>
        <p:nvSpPr>
          <p:cNvPr id="3" name="Subtitle 2"/>
          <p:cNvSpPr>
            <a:spLocks noGrp="1"/>
          </p:cNvSpPr>
          <p:nvPr>
            <p:ph type="subTitle" idx="1"/>
          </p:nvPr>
        </p:nvSpPr>
        <p:spPr>
          <a:xfrm>
            <a:off x="1828800" y="4953000"/>
            <a:ext cx="85344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l-PL" smtClean="0"/>
              <a:t>Kliknij, aby edytować styl wzorca podtytułu</a:t>
            </a:r>
            <a:endParaRPr lang="en-US" dirty="0"/>
          </a:p>
        </p:txBody>
      </p:sp>
      <p:sp>
        <p:nvSpPr>
          <p:cNvPr id="7" name="Date Placeholder 6"/>
          <p:cNvSpPr>
            <a:spLocks noGrp="1"/>
          </p:cNvSpPr>
          <p:nvPr>
            <p:ph type="dt" sz="half" idx="10"/>
          </p:nvPr>
        </p:nvSpPr>
        <p:spPr/>
        <p:txBody>
          <a:bodyPr/>
          <a:lstStyle/>
          <a:p>
            <a:fld id="{C6D198E6-8417-4ED4-9483-8F088ABA46F7}" type="datetimeFigureOut">
              <a:rPr lang="pl-PL" smtClean="0"/>
              <a:t>2015-04-30</a:t>
            </a:fld>
            <a:endParaRPr lang="pl-PL"/>
          </a:p>
        </p:txBody>
      </p:sp>
      <p:sp>
        <p:nvSpPr>
          <p:cNvPr id="8" name="Slide Number Placeholder 7"/>
          <p:cNvSpPr>
            <a:spLocks noGrp="1"/>
          </p:cNvSpPr>
          <p:nvPr>
            <p:ph type="sldNum" sz="quarter" idx="11"/>
          </p:nvPr>
        </p:nvSpPr>
        <p:spPr/>
        <p:txBody>
          <a:bodyPr/>
          <a:lstStyle/>
          <a:p>
            <a:fld id="{127516B2-0F6E-4345-9730-6A70617B222E}" type="slidenum">
              <a:rPr lang="pl-PL" smtClean="0"/>
              <a:t>‹#›</a:t>
            </a:fld>
            <a:endParaRPr lang="pl-PL"/>
          </a:p>
        </p:txBody>
      </p:sp>
      <p:sp>
        <p:nvSpPr>
          <p:cNvPr id="9" name="Footer Placeholder 8"/>
          <p:cNvSpPr>
            <a:spLocks noGrp="1"/>
          </p:cNvSpPr>
          <p:nvPr>
            <p:ph type="ftr" sz="quarter" idx="12"/>
          </p:nvPr>
        </p:nvSpPr>
        <p:spPr/>
        <p:txBody>
          <a:bodyPr/>
          <a:lstStyle/>
          <a:p>
            <a:endParaRPr lang="pl-PL"/>
          </a:p>
        </p:txBody>
      </p:sp>
    </p:spTree>
    <p:extLst>
      <p:ext uri="{BB962C8B-B14F-4D97-AF65-F5344CB8AC3E}">
        <p14:creationId xmlns:p14="http://schemas.microsoft.com/office/powerpoint/2010/main" val="21827222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smtClean="0"/>
              <a:t>Kliknij, aby edytować styl</a:t>
            </a:r>
            <a:endParaRPr lang="en-US" dirty="0"/>
          </a:p>
        </p:txBody>
      </p:sp>
      <p:sp>
        <p:nvSpPr>
          <p:cNvPr id="3" name="Vertical Text Placeholder 2"/>
          <p:cNvSpPr>
            <a:spLocks noGrp="1"/>
          </p:cNvSpPr>
          <p:nvPr>
            <p:ph type="body" orient="vert" idx="1"/>
          </p:nvPr>
        </p:nvSpPr>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a:p>
        </p:txBody>
      </p:sp>
      <p:sp>
        <p:nvSpPr>
          <p:cNvPr id="4" name="Date Placeholder 3"/>
          <p:cNvSpPr>
            <a:spLocks noGrp="1"/>
          </p:cNvSpPr>
          <p:nvPr>
            <p:ph type="dt" sz="half" idx="10"/>
          </p:nvPr>
        </p:nvSpPr>
        <p:spPr/>
        <p:txBody>
          <a:bodyPr/>
          <a:lstStyle/>
          <a:p>
            <a:fld id="{C6D198E6-8417-4ED4-9483-8F088ABA46F7}" type="datetimeFigureOut">
              <a:rPr lang="pl-PL" smtClean="0"/>
              <a:t>2015-04-30</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127516B2-0F6E-4345-9730-6A70617B222E}" type="slidenum">
              <a:rPr lang="pl-PL" smtClean="0"/>
              <a:t>‹#›</a:t>
            </a:fld>
            <a:endParaRPr lang="pl-PL"/>
          </a:p>
        </p:txBody>
      </p:sp>
    </p:spTree>
    <p:extLst>
      <p:ext uri="{BB962C8B-B14F-4D97-AF65-F5344CB8AC3E}">
        <p14:creationId xmlns:p14="http://schemas.microsoft.com/office/powerpoint/2010/main" val="22631324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pl-PL" smtClean="0"/>
              <a:t>Kliknij, aby edytować styl</a:t>
            </a:r>
            <a:endParaRPr lang="en-US" dirty="0"/>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a:p>
        </p:txBody>
      </p:sp>
      <p:sp>
        <p:nvSpPr>
          <p:cNvPr id="4" name="Date Placeholder 3"/>
          <p:cNvSpPr>
            <a:spLocks noGrp="1"/>
          </p:cNvSpPr>
          <p:nvPr>
            <p:ph type="dt" sz="half" idx="10"/>
          </p:nvPr>
        </p:nvSpPr>
        <p:spPr/>
        <p:txBody>
          <a:bodyPr/>
          <a:lstStyle/>
          <a:p>
            <a:fld id="{C6D198E6-8417-4ED4-9483-8F088ABA46F7}" type="datetimeFigureOut">
              <a:rPr lang="pl-PL" smtClean="0"/>
              <a:t>2015-04-30</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127516B2-0F6E-4345-9730-6A70617B222E}" type="slidenum">
              <a:rPr lang="pl-PL" smtClean="0"/>
              <a:t>‹#›</a:t>
            </a:fld>
            <a:endParaRPr lang="pl-PL"/>
          </a:p>
        </p:txBody>
      </p:sp>
    </p:spTree>
    <p:extLst>
      <p:ext uri="{BB962C8B-B14F-4D97-AF65-F5344CB8AC3E}">
        <p14:creationId xmlns:p14="http://schemas.microsoft.com/office/powerpoint/2010/main" val="29150772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smtClean="0"/>
              <a:t>Kliknij, aby edytować styl</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smtClean="0"/>
          </a:p>
        </p:txBody>
      </p:sp>
      <p:sp>
        <p:nvSpPr>
          <p:cNvPr id="4" name="Date Placeholder 3"/>
          <p:cNvSpPr>
            <a:spLocks noGrp="1"/>
          </p:cNvSpPr>
          <p:nvPr>
            <p:ph type="dt" sz="half" idx="10"/>
          </p:nvPr>
        </p:nvSpPr>
        <p:spPr/>
        <p:txBody>
          <a:bodyPr/>
          <a:lstStyle/>
          <a:p>
            <a:fld id="{C6D198E6-8417-4ED4-9483-8F088ABA46F7}" type="datetimeFigureOut">
              <a:rPr lang="pl-PL" smtClean="0"/>
              <a:t>2015-04-30</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127516B2-0F6E-4345-9730-6A70617B222E}" type="slidenum">
              <a:rPr lang="pl-PL" smtClean="0"/>
              <a:t>‹#›</a:t>
            </a:fld>
            <a:endParaRPr lang="pl-PL"/>
          </a:p>
        </p:txBody>
      </p:sp>
    </p:spTree>
    <p:extLst>
      <p:ext uri="{BB962C8B-B14F-4D97-AF65-F5344CB8AC3E}">
        <p14:creationId xmlns:p14="http://schemas.microsoft.com/office/powerpoint/2010/main" val="13643973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itle 1"/>
          <p:cNvSpPr>
            <a:spLocks noGrp="1"/>
          </p:cNvSpPr>
          <p:nvPr>
            <p:ph type="title"/>
          </p:nvPr>
        </p:nvSpPr>
        <p:spPr>
          <a:xfrm>
            <a:off x="963084" y="1371601"/>
            <a:ext cx="103632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pl-PL" smtClean="0"/>
              <a:t>Kliknij, aby edytować styl</a:t>
            </a:r>
            <a:endParaRPr lang="en-US" dirty="0"/>
          </a:p>
        </p:txBody>
      </p:sp>
      <p:sp>
        <p:nvSpPr>
          <p:cNvPr id="3" name="Text Placeholder 2"/>
          <p:cNvSpPr>
            <a:spLocks noGrp="1"/>
          </p:cNvSpPr>
          <p:nvPr>
            <p:ph type="body" idx="1"/>
          </p:nvPr>
        </p:nvSpPr>
        <p:spPr>
          <a:xfrm>
            <a:off x="963084" y="4068764"/>
            <a:ext cx="103632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smtClean="0"/>
              <a:t>Kliknij, aby edytować style wzorca tekstu</a:t>
            </a:r>
          </a:p>
        </p:txBody>
      </p:sp>
      <p:sp>
        <p:nvSpPr>
          <p:cNvPr id="4" name="Date Placeholder 3"/>
          <p:cNvSpPr>
            <a:spLocks noGrp="1"/>
          </p:cNvSpPr>
          <p:nvPr>
            <p:ph type="dt" sz="half" idx="10"/>
          </p:nvPr>
        </p:nvSpPr>
        <p:spPr/>
        <p:txBody>
          <a:bodyPr/>
          <a:lstStyle/>
          <a:p>
            <a:fld id="{C6D198E6-8417-4ED4-9483-8F088ABA46F7}" type="datetimeFigureOut">
              <a:rPr lang="pl-PL" smtClean="0"/>
              <a:t>2015-04-30</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127516B2-0F6E-4345-9730-6A70617B222E}" type="slidenum">
              <a:rPr lang="pl-PL" smtClean="0"/>
              <a:t>‹#›</a:t>
            </a:fld>
            <a:endParaRPr lang="pl-PL"/>
          </a:p>
        </p:txBody>
      </p:sp>
      <p:sp>
        <p:nvSpPr>
          <p:cNvPr id="7" name="Oval 6"/>
          <p:cNvSpPr/>
          <p:nvPr/>
        </p:nvSpPr>
        <p:spPr>
          <a:xfrm>
            <a:off x="5994400" y="3924300"/>
            <a:ext cx="113029"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Oval 7"/>
          <p:cNvSpPr/>
          <p:nvPr/>
        </p:nvSpPr>
        <p:spPr>
          <a:xfrm>
            <a:off x="6261100" y="3924300"/>
            <a:ext cx="113029"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Oval 8"/>
          <p:cNvSpPr/>
          <p:nvPr/>
        </p:nvSpPr>
        <p:spPr>
          <a:xfrm>
            <a:off x="5728971" y="3924300"/>
            <a:ext cx="113029"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4918987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smtClean="0"/>
              <a:t>Kliknij, aby edytować styl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smtClean="0"/>
          </a:p>
        </p:txBody>
      </p:sp>
      <p:sp>
        <p:nvSpPr>
          <p:cNvPr id="5" name="Date Placeholder 4"/>
          <p:cNvSpPr>
            <a:spLocks noGrp="1"/>
          </p:cNvSpPr>
          <p:nvPr>
            <p:ph type="dt" sz="half" idx="10"/>
          </p:nvPr>
        </p:nvSpPr>
        <p:spPr/>
        <p:txBody>
          <a:bodyPr/>
          <a:lstStyle/>
          <a:p>
            <a:fld id="{C6D198E6-8417-4ED4-9483-8F088ABA46F7}" type="datetimeFigureOut">
              <a:rPr lang="pl-PL" smtClean="0"/>
              <a:t>2015-04-30</a:t>
            </a:fld>
            <a:endParaRPr lang="pl-PL"/>
          </a:p>
        </p:txBody>
      </p:sp>
      <p:sp>
        <p:nvSpPr>
          <p:cNvPr id="6" name="Footer Placeholder 5"/>
          <p:cNvSpPr>
            <a:spLocks noGrp="1"/>
          </p:cNvSpPr>
          <p:nvPr>
            <p:ph type="ftr" sz="quarter" idx="11"/>
          </p:nvPr>
        </p:nvSpPr>
        <p:spPr/>
        <p:txBody>
          <a:bodyPr/>
          <a:lstStyle/>
          <a:p>
            <a:endParaRPr lang="pl-PL"/>
          </a:p>
        </p:txBody>
      </p:sp>
      <p:sp>
        <p:nvSpPr>
          <p:cNvPr id="7" name="Slide Number Placeholder 6"/>
          <p:cNvSpPr>
            <a:spLocks noGrp="1"/>
          </p:cNvSpPr>
          <p:nvPr>
            <p:ph type="sldNum" sz="quarter" idx="12"/>
          </p:nvPr>
        </p:nvSpPr>
        <p:spPr/>
        <p:txBody>
          <a:bodyPr/>
          <a:lstStyle/>
          <a:p>
            <a:fld id="{127516B2-0F6E-4345-9730-6A70617B222E}" type="slidenum">
              <a:rPr lang="pl-PL" smtClean="0"/>
              <a:t>‹#›</a:t>
            </a:fld>
            <a:endParaRPr lang="pl-PL"/>
          </a:p>
        </p:txBody>
      </p:sp>
      <p:sp>
        <p:nvSpPr>
          <p:cNvPr id="9" name="Content Placeholder 8"/>
          <p:cNvSpPr>
            <a:spLocks noGrp="1"/>
          </p:cNvSpPr>
          <p:nvPr>
            <p:ph sz="quarter" idx="13"/>
          </p:nvPr>
        </p:nvSpPr>
        <p:spPr>
          <a:xfrm>
            <a:off x="487680" y="1600200"/>
            <a:ext cx="5388864" cy="4526280"/>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a:p>
        </p:txBody>
      </p:sp>
    </p:spTree>
    <p:extLst>
      <p:ext uri="{BB962C8B-B14F-4D97-AF65-F5344CB8AC3E}">
        <p14:creationId xmlns:p14="http://schemas.microsoft.com/office/powerpoint/2010/main" val="31481131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pl-PL" smtClean="0"/>
              <a:t>Kliknij, aby edytować styl</a:t>
            </a:r>
            <a:endParaRPr lang="en-US"/>
          </a:p>
        </p:txBody>
      </p:sp>
      <p:sp>
        <p:nvSpPr>
          <p:cNvPr id="3" name="Text Placeholder 2"/>
          <p:cNvSpPr>
            <a:spLocks noGrp="1"/>
          </p:cNvSpPr>
          <p:nvPr>
            <p:ph type="body" idx="1"/>
          </p:nvPr>
        </p:nvSpPr>
        <p:spPr>
          <a:xfrm>
            <a:off x="609600" y="1600200"/>
            <a:ext cx="5386917"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5" name="Text Placeholder 4"/>
          <p:cNvSpPr>
            <a:spLocks noGrp="1"/>
          </p:cNvSpPr>
          <p:nvPr>
            <p:ph type="body" sz="quarter" idx="3"/>
          </p:nvPr>
        </p:nvSpPr>
        <p:spPr>
          <a:xfrm>
            <a:off x="6197601" y="1600200"/>
            <a:ext cx="5389033"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7" name="Date Placeholder 6"/>
          <p:cNvSpPr>
            <a:spLocks noGrp="1"/>
          </p:cNvSpPr>
          <p:nvPr>
            <p:ph type="dt" sz="half" idx="10"/>
          </p:nvPr>
        </p:nvSpPr>
        <p:spPr/>
        <p:txBody>
          <a:bodyPr/>
          <a:lstStyle/>
          <a:p>
            <a:fld id="{C6D198E6-8417-4ED4-9483-8F088ABA46F7}" type="datetimeFigureOut">
              <a:rPr lang="pl-PL" smtClean="0"/>
              <a:t>2015-04-30</a:t>
            </a:fld>
            <a:endParaRPr lang="pl-PL"/>
          </a:p>
        </p:txBody>
      </p:sp>
      <p:sp>
        <p:nvSpPr>
          <p:cNvPr id="8" name="Footer Placeholder 7"/>
          <p:cNvSpPr>
            <a:spLocks noGrp="1"/>
          </p:cNvSpPr>
          <p:nvPr>
            <p:ph type="ftr" sz="quarter" idx="11"/>
          </p:nvPr>
        </p:nvSpPr>
        <p:spPr/>
        <p:txBody>
          <a:bodyPr/>
          <a:lstStyle/>
          <a:p>
            <a:endParaRPr lang="pl-PL"/>
          </a:p>
        </p:txBody>
      </p:sp>
      <p:sp>
        <p:nvSpPr>
          <p:cNvPr id="9" name="Slide Number Placeholder 8"/>
          <p:cNvSpPr>
            <a:spLocks noGrp="1"/>
          </p:cNvSpPr>
          <p:nvPr>
            <p:ph type="sldNum" sz="quarter" idx="12"/>
          </p:nvPr>
        </p:nvSpPr>
        <p:spPr/>
        <p:txBody>
          <a:bodyPr/>
          <a:lstStyle/>
          <a:p>
            <a:fld id="{127516B2-0F6E-4345-9730-6A70617B222E}" type="slidenum">
              <a:rPr lang="pl-PL" smtClean="0"/>
              <a:t>‹#›</a:t>
            </a:fld>
            <a:endParaRPr lang="pl-PL"/>
          </a:p>
        </p:txBody>
      </p:sp>
      <p:sp>
        <p:nvSpPr>
          <p:cNvPr id="11" name="Content Placeholder 10"/>
          <p:cNvSpPr>
            <a:spLocks noGrp="1"/>
          </p:cNvSpPr>
          <p:nvPr>
            <p:ph sz="quarter" idx="13"/>
          </p:nvPr>
        </p:nvSpPr>
        <p:spPr>
          <a:xfrm>
            <a:off x="609600" y="2212848"/>
            <a:ext cx="5388864" cy="3913632"/>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13" name="Content Placeholder 12"/>
          <p:cNvSpPr>
            <a:spLocks noGrp="1"/>
          </p:cNvSpPr>
          <p:nvPr>
            <p:ph sz="quarter" idx="14"/>
          </p:nvPr>
        </p:nvSpPr>
        <p:spPr>
          <a:xfrm>
            <a:off x="6230112" y="2212849"/>
            <a:ext cx="5388864" cy="3913187"/>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Tree>
    <p:extLst>
      <p:ext uri="{BB962C8B-B14F-4D97-AF65-F5344CB8AC3E}">
        <p14:creationId xmlns:p14="http://schemas.microsoft.com/office/powerpoint/2010/main" val="25025802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smtClean="0"/>
              <a:t>Kliknij, aby edytować styl</a:t>
            </a:r>
            <a:endParaRPr lang="en-US" dirty="0"/>
          </a:p>
        </p:txBody>
      </p:sp>
      <p:sp>
        <p:nvSpPr>
          <p:cNvPr id="3" name="Date Placeholder 2"/>
          <p:cNvSpPr>
            <a:spLocks noGrp="1"/>
          </p:cNvSpPr>
          <p:nvPr>
            <p:ph type="dt" sz="half" idx="10"/>
          </p:nvPr>
        </p:nvSpPr>
        <p:spPr/>
        <p:txBody>
          <a:bodyPr/>
          <a:lstStyle/>
          <a:p>
            <a:fld id="{C6D198E6-8417-4ED4-9483-8F088ABA46F7}" type="datetimeFigureOut">
              <a:rPr lang="pl-PL" smtClean="0"/>
              <a:t>2015-04-30</a:t>
            </a:fld>
            <a:endParaRPr lang="pl-PL"/>
          </a:p>
        </p:txBody>
      </p:sp>
      <p:sp>
        <p:nvSpPr>
          <p:cNvPr id="4" name="Footer Placeholder 3"/>
          <p:cNvSpPr>
            <a:spLocks noGrp="1"/>
          </p:cNvSpPr>
          <p:nvPr>
            <p:ph type="ftr" sz="quarter" idx="11"/>
          </p:nvPr>
        </p:nvSpPr>
        <p:spPr/>
        <p:txBody>
          <a:bodyPr/>
          <a:lstStyle/>
          <a:p>
            <a:endParaRPr lang="pl-PL"/>
          </a:p>
        </p:txBody>
      </p:sp>
      <p:sp>
        <p:nvSpPr>
          <p:cNvPr id="5" name="Slide Number Placeholder 4"/>
          <p:cNvSpPr>
            <a:spLocks noGrp="1"/>
          </p:cNvSpPr>
          <p:nvPr>
            <p:ph type="sldNum" sz="quarter" idx="12"/>
          </p:nvPr>
        </p:nvSpPr>
        <p:spPr/>
        <p:txBody>
          <a:bodyPr/>
          <a:lstStyle/>
          <a:p>
            <a:fld id="{127516B2-0F6E-4345-9730-6A70617B222E}" type="slidenum">
              <a:rPr lang="pl-PL" smtClean="0"/>
              <a:t>‹#›</a:t>
            </a:fld>
            <a:endParaRPr lang="pl-PL"/>
          </a:p>
        </p:txBody>
      </p:sp>
    </p:spTree>
    <p:extLst>
      <p:ext uri="{BB962C8B-B14F-4D97-AF65-F5344CB8AC3E}">
        <p14:creationId xmlns:p14="http://schemas.microsoft.com/office/powerpoint/2010/main" val="504339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6D198E6-8417-4ED4-9483-8F088ABA46F7}" type="datetimeFigureOut">
              <a:rPr lang="pl-PL" smtClean="0"/>
              <a:t>2015-04-30</a:t>
            </a:fld>
            <a:endParaRPr lang="pl-PL"/>
          </a:p>
        </p:txBody>
      </p:sp>
      <p:sp>
        <p:nvSpPr>
          <p:cNvPr id="3" name="Footer Placeholder 2"/>
          <p:cNvSpPr>
            <a:spLocks noGrp="1"/>
          </p:cNvSpPr>
          <p:nvPr>
            <p:ph type="ftr" sz="quarter" idx="11"/>
          </p:nvPr>
        </p:nvSpPr>
        <p:spPr/>
        <p:txBody>
          <a:bodyPr/>
          <a:lstStyle/>
          <a:p>
            <a:endParaRPr lang="pl-PL"/>
          </a:p>
        </p:txBody>
      </p:sp>
      <p:sp>
        <p:nvSpPr>
          <p:cNvPr id="4" name="Slide Number Placeholder 3"/>
          <p:cNvSpPr>
            <a:spLocks noGrp="1"/>
          </p:cNvSpPr>
          <p:nvPr>
            <p:ph type="sldNum" sz="quarter" idx="12"/>
          </p:nvPr>
        </p:nvSpPr>
        <p:spPr/>
        <p:txBody>
          <a:bodyPr/>
          <a:lstStyle/>
          <a:p>
            <a:fld id="{127516B2-0F6E-4345-9730-6A70617B222E}" type="slidenum">
              <a:rPr lang="pl-PL" smtClean="0"/>
              <a:t>‹#›</a:t>
            </a:fld>
            <a:endParaRPr lang="pl-PL"/>
          </a:p>
        </p:txBody>
      </p:sp>
    </p:spTree>
    <p:extLst>
      <p:ext uri="{BB962C8B-B14F-4D97-AF65-F5344CB8AC3E}">
        <p14:creationId xmlns:p14="http://schemas.microsoft.com/office/powerpoint/2010/main" val="28642427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itle 1"/>
          <p:cNvSpPr>
            <a:spLocks noGrp="1"/>
          </p:cNvSpPr>
          <p:nvPr>
            <p:ph type="title"/>
          </p:nvPr>
        </p:nvSpPr>
        <p:spPr>
          <a:xfrm>
            <a:off x="7876117" y="266700"/>
            <a:ext cx="4011084"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pl-PL" smtClean="0"/>
              <a:t>Kliknij, aby edytować styl</a:t>
            </a:r>
            <a:endParaRPr lang="en-US" dirty="0"/>
          </a:p>
        </p:txBody>
      </p:sp>
      <p:sp>
        <p:nvSpPr>
          <p:cNvPr id="3" name="Content Placeholder 2"/>
          <p:cNvSpPr>
            <a:spLocks noGrp="1"/>
          </p:cNvSpPr>
          <p:nvPr>
            <p:ph idx="1"/>
          </p:nvPr>
        </p:nvSpPr>
        <p:spPr>
          <a:xfrm>
            <a:off x="958850" y="273051"/>
            <a:ext cx="66611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4" name="Text Placeholder 3"/>
          <p:cNvSpPr>
            <a:spLocks noGrp="1"/>
          </p:cNvSpPr>
          <p:nvPr>
            <p:ph type="body" sz="half" idx="2"/>
          </p:nvPr>
        </p:nvSpPr>
        <p:spPr>
          <a:xfrm>
            <a:off x="7876117" y="2438401"/>
            <a:ext cx="4011084"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5" name="Date Placeholder 4"/>
          <p:cNvSpPr>
            <a:spLocks noGrp="1"/>
          </p:cNvSpPr>
          <p:nvPr>
            <p:ph type="dt" sz="half" idx="10"/>
          </p:nvPr>
        </p:nvSpPr>
        <p:spPr/>
        <p:txBody>
          <a:bodyPr/>
          <a:lstStyle/>
          <a:p>
            <a:fld id="{C6D198E6-8417-4ED4-9483-8F088ABA46F7}" type="datetimeFigureOut">
              <a:rPr lang="pl-PL" smtClean="0"/>
              <a:t>2015-04-30</a:t>
            </a:fld>
            <a:endParaRPr lang="pl-PL"/>
          </a:p>
        </p:txBody>
      </p:sp>
      <p:sp>
        <p:nvSpPr>
          <p:cNvPr id="6" name="Footer Placeholder 5"/>
          <p:cNvSpPr>
            <a:spLocks noGrp="1"/>
          </p:cNvSpPr>
          <p:nvPr>
            <p:ph type="ftr" sz="quarter" idx="11"/>
          </p:nvPr>
        </p:nvSpPr>
        <p:spPr/>
        <p:txBody>
          <a:bodyPr/>
          <a:lstStyle/>
          <a:p>
            <a:endParaRPr lang="pl-PL"/>
          </a:p>
        </p:txBody>
      </p:sp>
      <p:sp>
        <p:nvSpPr>
          <p:cNvPr id="7" name="Slide Number Placeholder 6"/>
          <p:cNvSpPr>
            <a:spLocks noGrp="1"/>
          </p:cNvSpPr>
          <p:nvPr>
            <p:ph type="sldNum" sz="quarter" idx="12"/>
          </p:nvPr>
        </p:nvSpPr>
        <p:spPr/>
        <p:txBody>
          <a:bodyPr/>
          <a:lstStyle/>
          <a:p>
            <a:fld id="{127516B2-0F6E-4345-9730-6A70617B222E}" type="slidenum">
              <a:rPr lang="pl-PL" smtClean="0"/>
              <a:t>‹#›</a:t>
            </a:fld>
            <a:endParaRPr lang="pl-PL"/>
          </a:p>
        </p:txBody>
      </p:sp>
    </p:spTree>
    <p:extLst>
      <p:ext uri="{BB962C8B-B14F-4D97-AF65-F5344CB8AC3E}">
        <p14:creationId xmlns:p14="http://schemas.microsoft.com/office/powerpoint/2010/main" val="37687649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itle 1"/>
          <p:cNvSpPr>
            <a:spLocks noGrp="1"/>
          </p:cNvSpPr>
          <p:nvPr>
            <p:ph type="title"/>
          </p:nvPr>
        </p:nvSpPr>
        <p:spPr>
          <a:xfrm>
            <a:off x="2239435" y="228600"/>
            <a:ext cx="7615765" cy="895350"/>
          </a:xfrm>
        </p:spPr>
        <p:txBody>
          <a:bodyPr anchor="b"/>
          <a:lstStyle>
            <a:lvl1pPr algn="ctr">
              <a:lnSpc>
                <a:spcPct val="100000"/>
              </a:lnSpc>
              <a:defRPr sz="2800" b="0"/>
            </a:lvl1pPr>
          </a:lstStyle>
          <a:p>
            <a:r>
              <a:rPr lang="pl-PL" smtClean="0"/>
              <a:t>Kliknij, aby edytować styl</a:t>
            </a:r>
            <a:endParaRPr lang="en-US" dirty="0"/>
          </a:p>
        </p:txBody>
      </p:sp>
      <p:sp>
        <p:nvSpPr>
          <p:cNvPr id="3" name="Picture Placeholder 2"/>
          <p:cNvSpPr>
            <a:spLocks noGrp="1"/>
          </p:cNvSpPr>
          <p:nvPr>
            <p:ph type="pic" idx="1"/>
          </p:nvPr>
        </p:nvSpPr>
        <p:spPr>
          <a:xfrm>
            <a:off x="2010835" y="1143000"/>
            <a:ext cx="8072965"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pl-PL" smtClean="0"/>
              <a:t>Kliknij ikonę, aby dodać obraz</a:t>
            </a:r>
            <a:endParaRPr lang="en-US" dirty="0"/>
          </a:p>
        </p:txBody>
      </p:sp>
      <p:sp>
        <p:nvSpPr>
          <p:cNvPr id="4" name="Text Placeholder 3"/>
          <p:cNvSpPr>
            <a:spLocks noGrp="1"/>
          </p:cNvSpPr>
          <p:nvPr>
            <p:ph type="body" sz="half" idx="2"/>
          </p:nvPr>
        </p:nvSpPr>
        <p:spPr>
          <a:xfrm>
            <a:off x="2239435" y="5810250"/>
            <a:ext cx="7615765"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5" name="Date Placeholder 4"/>
          <p:cNvSpPr>
            <a:spLocks noGrp="1"/>
          </p:cNvSpPr>
          <p:nvPr>
            <p:ph type="dt" sz="half" idx="10"/>
          </p:nvPr>
        </p:nvSpPr>
        <p:spPr/>
        <p:txBody>
          <a:bodyPr/>
          <a:lstStyle/>
          <a:p>
            <a:fld id="{C6D198E6-8417-4ED4-9483-8F088ABA46F7}" type="datetimeFigureOut">
              <a:rPr lang="pl-PL" smtClean="0"/>
              <a:t>2015-04-30</a:t>
            </a:fld>
            <a:endParaRPr lang="pl-PL"/>
          </a:p>
        </p:txBody>
      </p:sp>
      <p:sp>
        <p:nvSpPr>
          <p:cNvPr id="6" name="Footer Placeholder 5"/>
          <p:cNvSpPr>
            <a:spLocks noGrp="1"/>
          </p:cNvSpPr>
          <p:nvPr>
            <p:ph type="ftr" sz="quarter" idx="11"/>
          </p:nvPr>
        </p:nvSpPr>
        <p:spPr/>
        <p:txBody>
          <a:bodyPr/>
          <a:lstStyle/>
          <a:p>
            <a:endParaRPr lang="pl-PL"/>
          </a:p>
        </p:txBody>
      </p:sp>
      <p:sp>
        <p:nvSpPr>
          <p:cNvPr id="7" name="Slide Number Placeholder 6"/>
          <p:cNvSpPr>
            <a:spLocks noGrp="1"/>
          </p:cNvSpPr>
          <p:nvPr>
            <p:ph type="sldNum" sz="quarter" idx="12"/>
          </p:nvPr>
        </p:nvSpPr>
        <p:spPr/>
        <p:txBody>
          <a:bodyPr/>
          <a:lstStyle/>
          <a:p>
            <a:fld id="{127516B2-0F6E-4345-9730-6A70617B222E}" type="slidenum">
              <a:rPr lang="pl-PL" smtClean="0"/>
              <a:t>‹#›</a:t>
            </a:fld>
            <a:endParaRPr lang="pl-PL"/>
          </a:p>
        </p:txBody>
      </p:sp>
    </p:spTree>
    <p:extLst>
      <p:ext uri="{BB962C8B-B14F-4D97-AF65-F5344CB8AC3E}">
        <p14:creationId xmlns:p14="http://schemas.microsoft.com/office/powerpoint/2010/main" val="26059728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0"/>
            <a:ext cx="10972800" cy="1600200"/>
          </a:xfrm>
          <a:prstGeom prst="rect">
            <a:avLst/>
          </a:prstGeom>
        </p:spPr>
        <p:txBody>
          <a:bodyPr vert="horz" lIns="91440" tIns="45720" rIns="91440" bIns="45720" rtlCol="0" anchor="b">
            <a:noAutofit/>
          </a:bodyPr>
          <a:lstStyle/>
          <a:p>
            <a:r>
              <a:rPr lang="pl-PL" smtClean="0"/>
              <a:t>Kliknij, aby edytować styl</a:t>
            </a:r>
            <a:endParaRPr lang="en-US" dirty="0"/>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smtClean="0"/>
          </a:p>
        </p:txBody>
      </p:sp>
      <p:sp>
        <p:nvSpPr>
          <p:cNvPr id="4" name="Date Placeholder 3"/>
          <p:cNvSpPr>
            <a:spLocks noGrp="1"/>
          </p:cNvSpPr>
          <p:nvPr>
            <p:ph type="dt" sz="half" idx="2"/>
          </p:nvPr>
        </p:nvSpPr>
        <p:spPr>
          <a:xfrm>
            <a:off x="8484463" y="6356351"/>
            <a:ext cx="2781300"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C6D198E6-8417-4ED4-9483-8F088ABA46F7}" type="datetimeFigureOut">
              <a:rPr lang="pl-PL" smtClean="0"/>
              <a:t>2015-04-30</a:t>
            </a:fld>
            <a:endParaRPr lang="pl-PL"/>
          </a:p>
        </p:txBody>
      </p:sp>
      <p:sp>
        <p:nvSpPr>
          <p:cNvPr id="5" name="Footer Placeholder 4"/>
          <p:cNvSpPr>
            <a:spLocks noGrp="1"/>
          </p:cNvSpPr>
          <p:nvPr>
            <p:ph type="ftr" sz="quarter" idx="3"/>
          </p:nvPr>
        </p:nvSpPr>
        <p:spPr>
          <a:xfrm>
            <a:off x="878887" y="6356351"/>
            <a:ext cx="3797300"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pl-PL"/>
          </a:p>
        </p:txBody>
      </p:sp>
      <p:sp>
        <p:nvSpPr>
          <p:cNvPr id="6" name="Slide Number Placeholder 5"/>
          <p:cNvSpPr>
            <a:spLocks noGrp="1"/>
          </p:cNvSpPr>
          <p:nvPr>
            <p:ph type="sldNum" sz="quarter" idx="4"/>
          </p:nvPr>
        </p:nvSpPr>
        <p:spPr>
          <a:xfrm>
            <a:off x="11391038" y="6356351"/>
            <a:ext cx="749300"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127516B2-0F6E-4345-9730-6A70617B222E}" type="slidenum">
              <a:rPr lang="pl-PL" smtClean="0"/>
              <a:t>‹#›</a:t>
            </a:fld>
            <a:endParaRPr lang="pl-PL"/>
          </a:p>
        </p:txBody>
      </p:sp>
      <p:sp>
        <p:nvSpPr>
          <p:cNvPr id="7" name="Oval 6"/>
          <p:cNvSpPr/>
          <p:nvPr/>
        </p:nvSpPr>
        <p:spPr>
          <a:xfrm>
            <a:off x="11277014" y="6499384"/>
            <a:ext cx="113029"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758826" y="6499384"/>
            <a:ext cx="113029"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3825905439"/>
      </p:ext>
    </p:extLst>
  </p:cSld>
  <p:clrMap bg1="lt1" tx1="dk1" bg2="lt2" tx2="dk2" accent1="accent1" accent2="accent2" accent3="accent3" accent4="accent4" accent5="accent5" accent6="accent6" hlink="hlink" folHlink="folHlink"/>
  <p:sldLayoutIdLst>
    <p:sldLayoutId id="2147483786" r:id="rId1"/>
    <p:sldLayoutId id="2147483787" r:id="rId2"/>
    <p:sldLayoutId id="2147483788" r:id="rId3"/>
    <p:sldLayoutId id="2147483789" r:id="rId4"/>
    <p:sldLayoutId id="2147483790" r:id="rId5"/>
    <p:sldLayoutId id="2147483791" r:id="rId6"/>
    <p:sldLayoutId id="2147483792" r:id="rId7"/>
    <p:sldLayoutId id="2147483793" r:id="rId8"/>
    <p:sldLayoutId id="2147483794" r:id="rId9"/>
    <p:sldLayoutId id="2147483795" r:id="rId10"/>
    <p:sldLayoutId id="2147483796" r:id="rId11"/>
  </p:sldLayoutIdLst>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ctrTitle"/>
          </p:nvPr>
        </p:nvSpPr>
        <p:spPr>
          <a:xfrm>
            <a:off x="148281" y="2298357"/>
            <a:ext cx="11977816" cy="2191265"/>
          </a:xfrm>
        </p:spPr>
        <p:txBody>
          <a:bodyPr>
            <a:normAutofit fontScale="90000"/>
          </a:bodyPr>
          <a:lstStyle/>
          <a:p>
            <a:r>
              <a:rPr lang="en-US" sz="4800" b="1" dirty="0"/>
              <a:t>Influence of the adopted methodological solutions on the assessments of </a:t>
            </a:r>
            <a:r>
              <a:rPr lang="en-US" sz="4800" b="1" dirty="0" smtClean="0"/>
              <a:t>the monetary</a:t>
            </a:r>
            <a:r>
              <a:rPr lang="pl-PL" sz="4800" b="1" dirty="0"/>
              <a:t> </a:t>
            </a:r>
            <a:r>
              <a:rPr lang="en-US" sz="4800" b="1" dirty="0" smtClean="0"/>
              <a:t>poverty </a:t>
            </a:r>
            <a:r>
              <a:rPr lang="en-US" sz="4800" b="1" dirty="0"/>
              <a:t>range. </a:t>
            </a:r>
            <a:r>
              <a:rPr lang="pl-PL" sz="4800" b="1" dirty="0" smtClean="0"/>
              <a:t>The </a:t>
            </a:r>
            <a:r>
              <a:rPr lang="pl-PL" sz="4800" b="1" dirty="0" err="1"/>
              <a:t>case</a:t>
            </a:r>
            <a:r>
              <a:rPr lang="pl-PL" sz="4800" b="1" dirty="0"/>
              <a:t> of Poland.</a:t>
            </a:r>
            <a:br>
              <a:rPr lang="pl-PL" sz="4800" b="1" dirty="0"/>
            </a:br>
            <a:endParaRPr lang="pl-PL" sz="4800" b="1" dirty="0"/>
          </a:p>
        </p:txBody>
      </p:sp>
      <p:sp>
        <p:nvSpPr>
          <p:cNvPr id="3" name="Podtytuł 2"/>
          <p:cNvSpPr>
            <a:spLocks noGrp="1"/>
          </p:cNvSpPr>
          <p:nvPr>
            <p:ph type="subTitle" idx="1"/>
          </p:nvPr>
        </p:nvSpPr>
        <p:spPr>
          <a:xfrm>
            <a:off x="1762897" y="4129216"/>
            <a:ext cx="8534400" cy="1219200"/>
          </a:xfrm>
        </p:spPr>
        <p:txBody>
          <a:bodyPr/>
          <a:lstStyle/>
          <a:p>
            <a:r>
              <a:rPr lang="pl-PL" i="1" dirty="0" err="1"/>
              <a:t>Seminar</a:t>
            </a:r>
            <a:r>
              <a:rPr lang="pl-PL" i="1" dirty="0"/>
              <a:t> on </a:t>
            </a:r>
            <a:r>
              <a:rPr lang="pl-PL" i="1" dirty="0" err="1"/>
              <a:t>Poverty</a:t>
            </a:r>
            <a:r>
              <a:rPr lang="pl-PL" i="1" dirty="0"/>
              <a:t> </a:t>
            </a:r>
            <a:r>
              <a:rPr lang="pl-PL" i="1" dirty="0" err="1"/>
              <a:t>Measurement</a:t>
            </a:r>
            <a:endParaRPr lang="pl-PL" i="1" dirty="0"/>
          </a:p>
          <a:p>
            <a:r>
              <a:rPr lang="pl-PL" dirty="0" err="1" smtClean="0"/>
              <a:t>Geneva</a:t>
            </a:r>
            <a:r>
              <a:rPr lang="pl-PL" dirty="0" smtClean="0"/>
              <a:t>, 5-6th May 2015</a:t>
            </a:r>
            <a:endParaRPr lang="pl-PL" dirty="0"/>
          </a:p>
        </p:txBody>
      </p:sp>
      <p:sp>
        <p:nvSpPr>
          <p:cNvPr id="4" name="pole tekstowe 3"/>
          <p:cNvSpPr txBox="1"/>
          <p:nvPr/>
        </p:nvSpPr>
        <p:spPr>
          <a:xfrm>
            <a:off x="7661187" y="5626445"/>
            <a:ext cx="4061255" cy="646331"/>
          </a:xfrm>
          <a:prstGeom prst="rect">
            <a:avLst/>
          </a:prstGeom>
          <a:noFill/>
        </p:spPr>
        <p:txBody>
          <a:bodyPr wrap="square" rtlCol="0">
            <a:spAutoFit/>
          </a:bodyPr>
          <a:lstStyle/>
          <a:p>
            <a:r>
              <a:rPr lang="pl-PL" i="1" dirty="0">
                <a:solidFill>
                  <a:schemeClr val="tx1">
                    <a:tint val="75000"/>
                  </a:schemeClr>
                </a:solidFill>
                <a:latin typeface="+mj-lt"/>
              </a:rPr>
              <a:t>Anna Bieńkuńska, CSO of Poland</a:t>
            </a:r>
          </a:p>
          <a:p>
            <a:r>
              <a:rPr lang="pl-PL" i="1" dirty="0">
                <a:solidFill>
                  <a:schemeClr val="tx1">
                    <a:tint val="75000"/>
                  </a:schemeClr>
                </a:solidFill>
                <a:latin typeface="+mj-lt"/>
              </a:rPr>
              <a:t>Karol Sobestjański, CSO of Poland</a:t>
            </a:r>
          </a:p>
        </p:txBody>
      </p:sp>
    </p:spTree>
    <p:extLst>
      <p:ext uri="{BB962C8B-B14F-4D97-AF65-F5344CB8AC3E}">
        <p14:creationId xmlns:p14="http://schemas.microsoft.com/office/powerpoint/2010/main" val="105904865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502508" y="436605"/>
            <a:ext cx="10931611" cy="1161535"/>
          </a:xfrm>
        </p:spPr>
        <p:txBody>
          <a:bodyPr/>
          <a:lstStyle/>
          <a:p>
            <a:pPr>
              <a:lnSpc>
                <a:spcPct val="100000"/>
              </a:lnSpc>
            </a:pPr>
            <a:r>
              <a:rPr lang="pl-PL" sz="2800" b="1" dirty="0" smtClean="0"/>
              <a:t>E</a:t>
            </a:r>
            <a:r>
              <a:rPr lang="en-US" sz="2800" b="1" dirty="0" err="1" smtClean="0"/>
              <a:t>xtreme</a:t>
            </a:r>
            <a:r>
              <a:rPr lang="en-US" sz="2800" b="1" dirty="0" smtClean="0"/>
              <a:t> </a:t>
            </a:r>
            <a:r>
              <a:rPr lang="en-US" sz="2800" b="1" dirty="0"/>
              <a:t>poverty rates in Poland in </a:t>
            </a:r>
            <a:r>
              <a:rPr lang="pl-PL" sz="2800" b="1" dirty="0" smtClean="0"/>
              <a:t>20</a:t>
            </a:r>
            <a:r>
              <a:rPr lang="en-US" sz="2800" b="1" dirty="0" smtClean="0"/>
              <a:t>13</a:t>
            </a:r>
            <a:r>
              <a:rPr lang="pl-PL" sz="2800" b="1" dirty="0" smtClean="0"/>
              <a:t> by </a:t>
            </a:r>
            <a:r>
              <a:rPr lang="pl-PL" sz="2800" b="1" dirty="0" err="1" smtClean="0"/>
              <a:t>socio-economic</a:t>
            </a:r>
            <a:r>
              <a:rPr lang="pl-PL" sz="2800" b="1" dirty="0" smtClean="0"/>
              <a:t> </a:t>
            </a:r>
            <a:r>
              <a:rPr lang="pl-PL" sz="2800" b="1" dirty="0" err="1" smtClean="0"/>
              <a:t>groups</a:t>
            </a:r>
            <a:r>
              <a:rPr lang="pl-PL" sz="2800" b="1" dirty="0" smtClean="0"/>
              <a:t/>
            </a:r>
            <a:br>
              <a:rPr lang="pl-PL" sz="2800" b="1" dirty="0" smtClean="0"/>
            </a:br>
            <a:r>
              <a:rPr lang="pl-PL" sz="2800" b="1" dirty="0" smtClean="0"/>
              <a:t>(</a:t>
            </a:r>
            <a:r>
              <a:rPr lang="pl-PL" sz="2800" b="1" dirty="0" err="1" smtClean="0"/>
              <a:t>based</a:t>
            </a:r>
            <a:r>
              <a:rPr lang="pl-PL" sz="2800" b="1" dirty="0" smtClean="0"/>
              <a:t> on HBS)</a:t>
            </a:r>
            <a:br>
              <a:rPr lang="pl-PL" sz="2800" b="1" dirty="0" smtClean="0"/>
            </a:br>
            <a:r>
              <a:rPr lang="pl-PL" sz="1600" dirty="0" err="1" smtClean="0"/>
              <a:t>Poverty</a:t>
            </a:r>
            <a:r>
              <a:rPr lang="pl-PL" sz="1600" dirty="0" smtClean="0"/>
              <a:t> </a:t>
            </a:r>
            <a:r>
              <a:rPr lang="pl-PL" sz="1600" dirty="0" err="1" smtClean="0"/>
              <a:t>threshold</a:t>
            </a:r>
            <a:r>
              <a:rPr lang="pl-PL" sz="1600" dirty="0" smtClean="0"/>
              <a:t> – </a:t>
            </a:r>
            <a:r>
              <a:rPr lang="en-US" sz="1600" dirty="0" smtClean="0">
                <a:effectLst/>
              </a:rPr>
              <a:t>subsistence </a:t>
            </a:r>
            <a:r>
              <a:rPr lang="en-US" sz="1600" dirty="0">
                <a:effectLst/>
              </a:rPr>
              <a:t>minimum </a:t>
            </a:r>
            <a:r>
              <a:rPr lang="pl-PL" sz="1600" dirty="0" err="1" smtClean="0">
                <a:effectLst/>
              </a:rPr>
              <a:t>which</a:t>
            </a:r>
            <a:r>
              <a:rPr lang="pl-PL" sz="1600" dirty="0" smtClean="0">
                <a:effectLst/>
              </a:rPr>
              <a:t> </a:t>
            </a:r>
            <a:r>
              <a:rPr lang="en-US" sz="1600" dirty="0" smtClean="0">
                <a:effectLst/>
              </a:rPr>
              <a:t>include</a:t>
            </a:r>
            <a:r>
              <a:rPr lang="pl-PL" sz="1600" dirty="0" smtClean="0">
                <a:effectLst/>
              </a:rPr>
              <a:t>s</a:t>
            </a:r>
            <a:r>
              <a:rPr lang="en-US" sz="1600" dirty="0" smtClean="0">
                <a:effectLst/>
              </a:rPr>
              <a:t> </a:t>
            </a:r>
            <a:r>
              <a:rPr lang="en-US" sz="1600" dirty="0">
                <a:effectLst/>
              </a:rPr>
              <a:t>only these needs </a:t>
            </a:r>
            <a:r>
              <a:rPr lang="pl-PL" sz="1600" dirty="0" smtClean="0">
                <a:effectLst/>
              </a:rPr>
              <a:t/>
            </a:r>
            <a:br>
              <a:rPr lang="pl-PL" sz="1600" dirty="0" smtClean="0">
                <a:effectLst/>
              </a:rPr>
            </a:br>
            <a:r>
              <a:rPr lang="en-US" sz="1600" dirty="0" smtClean="0">
                <a:effectLst/>
              </a:rPr>
              <a:t>which </a:t>
            </a:r>
            <a:r>
              <a:rPr lang="en-US" sz="1600" dirty="0">
                <a:effectLst/>
              </a:rPr>
              <a:t>cannot </a:t>
            </a:r>
            <a:r>
              <a:rPr lang="en-US" sz="1600" dirty="0" smtClean="0">
                <a:effectLst/>
              </a:rPr>
              <a:t>be </a:t>
            </a:r>
            <a:r>
              <a:rPr lang="en-US" sz="1600" dirty="0">
                <a:effectLst/>
              </a:rPr>
              <a:t>postponed by the households</a:t>
            </a:r>
            <a:endParaRPr lang="pl-PL" sz="1600" dirty="0"/>
          </a:p>
        </p:txBody>
      </p:sp>
      <p:graphicFrame>
        <p:nvGraphicFramePr>
          <p:cNvPr id="4" name="Symbol zastępczy zawartości 3"/>
          <p:cNvGraphicFramePr>
            <a:graphicFrameLocks noGrp="1"/>
          </p:cNvGraphicFramePr>
          <p:nvPr>
            <p:ph idx="1"/>
            <p:extLst>
              <p:ext uri="{D42A27DB-BD31-4B8C-83A1-F6EECF244321}">
                <p14:modId xmlns:p14="http://schemas.microsoft.com/office/powerpoint/2010/main" val="191955784"/>
              </p:ext>
            </p:extLst>
          </p:nvPr>
        </p:nvGraphicFramePr>
        <p:xfrm>
          <a:off x="1013254" y="1598140"/>
          <a:ext cx="10083113" cy="4868434"/>
        </p:xfrm>
        <a:graphic>
          <a:graphicData uri="http://schemas.openxmlformats.org/drawingml/2006/table">
            <a:tbl>
              <a:tblPr firstRow="1" firstCol="1" bandRow="1"/>
              <a:tblGrid>
                <a:gridCol w="4856195"/>
                <a:gridCol w="2623762"/>
                <a:gridCol w="2603156"/>
              </a:tblGrid>
              <a:tr h="403654">
                <a:tc rowSpan="2">
                  <a:txBody>
                    <a:bodyPr/>
                    <a:lstStyle/>
                    <a:p>
                      <a:pPr algn="ctr">
                        <a:lnSpc>
                          <a:spcPct val="115000"/>
                        </a:lnSpc>
                        <a:spcAft>
                          <a:spcPts val="0"/>
                        </a:spcAft>
                      </a:pPr>
                      <a:r>
                        <a:rPr lang="pl-PL" sz="1800" b="1" dirty="0" err="1">
                          <a:effectLst/>
                          <a:latin typeface="Century Gothic" panose="020B0502020202020204" pitchFamily="34" charset="0"/>
                          <a:ea typeface="Times New Roman" panose="02020603050405020304" pitchFamily="18" charset="0"/>
                          <a:cs typeface="Arial CE" panose="020B0604020202020204" pitchFamily="34" charset="0"/>
                        </a:rPr>
                        <a:t>Socio-economic</a:t>
                      </a:r>
                      <a:r>
                        <a:rPr lang="pl-PL" sz="1800" b="1" dirty="0">
                          <a:effectLst/>
                          <a:latin typeface="Century Gothic" panose="020B0502020202020204" pitchFamily="34" charset="0"/>
                          <a:ea typeface="Times New Roman" panose="02020603050405020304" pitchFamily="18" charset="0"/>
                          <a:cs typeface="Arial CE" panose="020B0604020202020204" pitchFamily="34" charset="0"/>
                        </a:rPr>
                        <a:t> </a:t>
                      </a:r>
                      <a:r>
                        <a:rPr lang="pl-PL" sz="1800" b="1" dirty="0" err="1">
                          <a:effectLst/>
                          <a:latin typeface="Century Gothic" panose="020B0502020202020204" pitchFamily="34" charset="0"/>
                          <a:ea typeface="Times New Roman" panose="02020603050405020304" pitchFamily="18" charset="0"/>
                          <a:cs typeface="Arial CE" panose="020B0604020202020204" pitchFamily="34" charset="0"/>
                        </a:rPr>
                        <a:t>groups</a:t>
                      </a:r>
                      <a:endParaRPr lang="pl-PL" sz="18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en-US" sz="1800" b="1" dirty="0">
                          <a:effectLst/>
                          <a:latin typeface="Century Gothic" panose="020B0502020202020204" pitchFamily="34" charset="0"/>
                          <a:ea typeface="Times New Roman" panose="02020603050405020304" pitchFamily="18" charset="0"/>
                          <a:cs typeface="Arial CE" panose="020B0604020202020204" pitchFamily="34" charset="0"/>
                        </a:rPr>
                        <a:t>% of persons at risk of extreme poverty</a:t>
                      </a:r>
                      <a:endParaRPr lang="pl-PL" sz="18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pl-PL"/>
                    </a:p>
                  </a:txBody>
                  <a:tcPr/>
                </a:tc>
              </a:tr>
              <a:tr h="731793">
                <a:tc vMerge="1">
                  <a:txBody>
                    <a:bodyPr/>
                    <a:lstStyle/>
                    <a:p>
                      <a:endParaRPr lang="pl-PL"/>
                    </a:p>
                  </a:txBody>
                  <a:tcPr/>
                </a:tc>
                <a:tc>
                  <a:txBody>
                    <a:bodyPr/>
                    <a:lstStyle/>
                    <a:p>
                      <a:pPr algn="ctr">
                        <a:lnSpc>
                          <a:spcPct val="115000"/>
                        </a:lnSpc>
                        <a:spcAft>
                          <a:spcPts val="0"/>
                        </a:spcAft>
                      </a:pPr>
                      <a:r>
                        <a:rPr lang="en-US" sz="1800" dirty="0">
                          <a:effectLst/>
                          <a:latin typeface="Century Gothic" panose="020B0502020202020204" pitchFamily="34" charset="0"/>
                          <a:ea typeface="Times New Roman" panose="02020603050405020304" pitchFamily="18" charset="0"/>
                          <a:cs typeface="Arial CE" panose="020B0604020202020204" pitchFamily="34" charset="0"/>
                        </a:rPr>
                        <a:t>calculated on a basis of households' </a:t>
                      </a:r>
                      <a:r>
                        <a:rPr lang="en-US" sz="1800" b="1" dirty="0">
                          <a:effectLst/>
                          <a:latin typeface="Century Gothic" panose="020B0502020202020204" pitchFamily="34" charset="0"/>
                          <a:ea typeface="Times New Roman" panose="02020603050405020304" pitchFamily="18" charset="0"/>
                          <a:cs typeface="Arial CE" panose="020B0604020202020204" pitchFamily="34" charset="0"/>
                        </a:rPr>
                        <a:t>expenditures</a:t>
                      </a:r>
                      <a:endParaRPr lang="pl-PL" sz="18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800" dirty="0">
                          <a:effectLst/>
                          <a:latin typeface="Century Gothic" panose="020B0502020202020204" pitchFamily="34" charset="0"/>
                          <a:ea typeface="Times New Roman" panose="02020603050405020304" pitchFamily="18" charset="0"/>
                          <a:cs typeface="Arial CE" panose="020B0604020202020204" pitchFamily="34" charset="0"/>
                        </a:rPr>
                        <a:t>calculated on a basis of households' </a:t>
                      </a:r>
                      <a:r>
                        <a:rPr lang="en-US" sz="1800" b="1" dirty="0">
                          <a:effectLst/>
                          <a:latin typeface="Century Gothic" panose="020B0502020202020204" pitchFamily="34" charset="0"/>
                          <a:ea typeface="Times New Roman" panose="02020603050405020304" pitchFamily="18" charset="0"/>
                          <a:cs typeface="Arial CE" panose="020B0604020202020204" pitchFamily="34" charset="0"/>
                        </a:rPr>
                        <a:t>income</a:t>
                      </a:r>
                      <a:endParaRPr lang="pl-PL" sz="18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6791">
                <a:tc>
                  <a:txBody>
                    <a:bodyPr/>
                    <a:lstStyle/>
                    <a:p>
                      <a:pPr algn="l">
                        <a:lnSpc>
                          <a:spcPct val="115000"/>
                        </a:lnSpc>
                        <a:spcAft>
                          <a:spcPts val="0"/>
                        </a:spcAft>
                      </a:pPr>
                      <a:r>
                        <a:rPr lang="pl-PL" sz="2000" b="1" dirty="0">
                          <a:effectLst/>
                          <a:latin typeface="Century Gothic" panose="020B0502020202020204" pitchFamily="34" charset="0"/>
                          <a:ea typeface="Times New Roman" panose="02020603050405020304" pitchFamily="18" charset="0"/>
                          <a:cs typeface="Arial CE" panose="020B0604020202020204" pitchFamily="34" charset="0"/>
                        </a:rPr>
                        <a:t>Total </a:t>
                      </a:r>
                      <a:r>
                        <a:rPr lang="pl-PL" sz="2000" b="1" dirty="0" err="1">
                          <a:effectLst/>
                          <a:latin typeface="Century Gothic" panose="020B0502020202020204" pitchFamily="34" charset="0"/>
                          <a:ea typeface="Times New Roman" panose="02020603050405020304" pitchFamily="18" charset="0"/>
                          <a:cs typeface="Arial CE" panose="020B0604020202020204" pitchFamily="34" charset="0"/>
                        </a:rPr>
                        <a:t>population</a:t>
                      </a:r>
                      <a:endParaRPr lang="pl-PL" sz="20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pl-PL" sz="2000" b="1">
                          <a:effectLst/>
                          <a:latin typeface="Century Gothic" panose="020B0502020202020204" pitchFamily="34" charset="0"/>
                          <a:ea typeface="Times New Roman" panose="02020603050405020304" pitchFamily="18" charset="0"/>
                          <a:cs typeface="Arial CE" panose="020B0604020202020204" pitchFamily="34" charset="0"/>
                        </a:rPr>
                        <a:t>7,4</a:t>
                      </a:r>
                      <a:endParaRPr lang="pl-PL" sz="2000">
                        <a:effectLst/>
                        <a:latin typeface="Century Gothic" panose="020B050202020202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pl-PL" sz="2000" b="1">
                          <a:effectLst/>
                          <a:latin typeface="Century Gothic" panose="020B0502020202020204" pitchFamily="34" charset="0"/>
                          <a:ea typeface="Times New Roman" panose="02020603050405020304" pitchFamily="18" charset="0"/>
                          <a:cs typeface="Arial CE" panose="020B0604020202020204" pitchFamily="34" charset="0"/>
                        </a:rPr>
                        <a:t>6,1</a:t>
                      </a:r>
                      <a:endParaRPr lang="pl-PL" sz="2000">
                        <a:effectLst/>
                        <a:latin typeface="Century Gothic" panose="020B050202020202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6791">
                <a:tc>
                  <a:txBody>
                    <a:bodyPr/>
                    <a:lstStyle/>
                    <a:p>
                      <a:pPr algn="l">
                        <a:lnSpc>
                          <a:spcPct val="115000"/>
                        </a:lnSpc>
                        <a:spcAft>
                          <a:spcPts val="0"/>
                        </a:spcAft>
                      </a:pPr>
                      <a:r>
                        <a:rPr lang="pl-PL" sz="2000" dirty="0" err="1">
                          <a:effectLst/>
                          <a:latin typeface="Century Gothic" panose="020B0502020202020204" pitchFamily="34" charset="0"/>
                          <a:ea typeface="Times New Roman" panose="02020603050405020304" pitchFamily="18" charset="0"/>
                          <a:cs typeface="Arial CE" panose="020B0604020202020204" pitchFamily="34" charset="0"/>
                        </a:rPr>
                        <a:t>Employees</a:t>
                      </a:r>
                      <a:endParaRPr lang="pl-PL" sz="20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pl-PL" sz="2000">
                          <a:effectLst/>
                          <a:latin typeface="Century Gothic" panose="020B0502020202020204" pitchFamily="34" charset="0"/>
                          <a:ea typeface="Times New Roman" panose="02020603050405020304" pitchFamily="18" charset="0"/>
                          <a:cs typeface="Arial CE" panose="020B0604020202020204" pitchFamily="34" charset="0"/>
                        </a:rPr>
                        <a:t>6,4</a:t>
                      </a:r>
                      <a:endParaRPr lang="pl-PL" sz="2000">
                        <a:effectLst/>
                        <a:latin typeface="Century Gothic" panose="020B050202020202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pl-PL" sz="2000">
                          <a:effectLst/>
                          <a:latin typeface="Century Gothic" panose="020B0502020202020204" pitchFamily="34" charset="0"/>
                          <a:ea typeface="Times New Roman" panose="02020603050405020304" pitchFamily="18" charset="0"/>
                          <a:cs typeface="Arial CE" panose="020B0604020202020204" pitchFamily="34" charset="0"/>
                        </a:rPr>
                        <a:t>3,5</a:t>
                      </a:r>
                      <a:endParaRPr lang="pl-PL" sz="2000">
                        <a:effectLst/>
                        <a:latin typeface="Century Gothic" panose="020B050202020202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6791">
                <a:tc>
                  <a:txBody>
                    <a:bodyPr/>
                    <a:lstStyle/>
                    <a:p>
                      <a:pPr algn="l">
                        <a:lnSpc>
                          <a:spcPct val="115000"/>
                        </a:lnSpc>
                        <a:spcAft>
                          <a:spcPts val="0"/>
                        </a:spcAft>
                      </a:pPr>
                      <a:r>
                        <a:rPr lang="pl-PL" sz="2000">
                          <a:effectLst/>
                          <a:latin typeface="Century Gothic" panose="020B0502020202020204" pitchFamily="34" charset="0"/>
                          <a:ea typeface="Times New Roman" panose="02020603050405020304" pitchFamily="18" charset="0"/>
                          <a:cs typeface="Arial CE" panose="020B0604020202020204" pitchFamily="34" charset="0"/>
                        </a:rPr>
                        <a:t>Farmers</a:t>
                      </a:r>
                      <a:endParaRPr lang="pl-PL" sz="2000">
                        <a:effectLst/>
                        <a:latin typeface="Century Gothic" panose="020B050202020202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pl-PL" sz="2000" dirty="0">
                          <a:effectLst/>
                          <a:latin typeface="Century Gothic" panose="020B0502020202020204" pitchFamily="34" charset="0"/>
                          <a:ea typeface="Times New Roman" panose="02020603050405020304" pitchFamily="18" charset="0"/>
                          <a:cs typeface="Arial CE" panose="020B0604020202020204" pitchFamily="34" charset="0"/>
                        </a:rPr>
                        <a:t>13,4</a:t>
                      </a:r>
                      <a:endParaRPr lang="pl-PL" sz="20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pl-PL" sz="2000">
                          <a:effectLst/>
                          <a:latin typeface="Century Gothic" panose="020B0502020202020204" pitchFamily="34" charset="0"/>
                          <a:ea typeface="Times New Roman" panose="02020603050405020304" pitchFamily="18" charset="0"/>
                          <a:cs typeface="Arial CE" panose="020B0604020202020204" pitchFamily="34" charset="0"/>
                        </a:rPr>
                        <a:t>23,9</a:t>
                      </a:r>
                      <a:endParaRPr lang="pl-PL" sz="2000">
                        <a:effectLst/>
                        <a:latin typeface="Century Gothic" panose="020B050202020202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6791">
                <a:tc>
                  <a:txBody>
                    <a:bodyPr/>
                    <a:lstStyle/>
                    <a:p>
                      <a:pPr algn="l">
                        <a:lnSpc>
                          <a:spcPct val="115000"/>
                        </a:lnSpc>
                        <a:spcAft>
                          <a:spcPts val="0"/>
                        </a:spcAft>
                      </a:pPr>
                      <a:r>
                        <a:rPr lang="pl-PL" sz="2000">
                          <a:effectLst/>
                          <a:latin typeface="Century Gothic" panose="020B0502020202020204" pitchFamily="34" charset="0"/>
                          <a:ea typeface="Times New Roman" panose="02020603050405020304" pitchFamily="18" charset="0"/>
                          <a:cs typeface="Arial CE" panose="020B0604020202020204" pitchFamily="34" charset="0"/>
                        </a:rPr>
                        <a:t>Self-employed</a:t>
                      </a:r>
                      <a:endParaRPr lang="pl-PL" sz="2000">
                        <a:effectLst/>
                        <a:latin typeface="Century Gothic" panose="020B050202020202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pl-PL" sz="2000" dirty="0">
                          <a:effectLst/>
                          <a:latin typeface="Century Gothic" panose="020B0502020202020204" pitchFamily="34" charset="0"/>
                          <a:ea typeface="Times New Roman" panose="02020603050405020304" pitchFamily="18" charset="0"/>
                          <a:cs typeface="Arial CE" panose="020B0604020202020204" pitchFamily="34" charset="0"/>
                        </a:rPr>
                        <a:t>3,9</a:t>
                      </a:r>
                      <a:endParaRPr lang="pl-PL" sz="20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pl-PL" sz="2000" dirty="0">
                          <a:effectLst/>
                          <a:latin typeface="Century Gothic" panose="020B0502020202020204" pitchFamily="34" charset="0"/>
                          <a:ea typeface="Times New Roman" panose="02020603050405020304" pitchFamily="18" charset="0"/>
                          <a:cs typeface="Arial CE" panose="020B0604020202020204" pitchFamily="34" charset="0"/>
                        </a:rPr>
                        <a:t>3,3</a:t>
                      </a:r>
                      <a:endParaRPr lang="pl-PL" sz="20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6791">
                <a:tc>
                  <a:txBody>
                    <a:bodyPr/>
                    <a:lstStyle/>
                    <a:p>
                      <a:pPr algn="l">
                        <a:lnSpc>
                          <a:spcPct val="115000"/>
                        </a:lnSpc>
                        <a:spcAft>
                          <a:spcPts val="0"/>
                        </a:spcAft>
                      </a:pPr>
                      <a:r>
                        <a:rPr lang="pl-PL" sz="2000">
                          <a:effectLst/>
                          <a:latin typeface="Century Gothic" panose="020B0502020202020204" pitchFamily="34" charset="0"/>
                          <a:ea typeface="Times New Roman" panose="02020603050405020304" pitchFamily="18" charset="0"/>
                          <a:cs typeface="Arial CE" panose="020B0604020202020204" pitchFamily="34" charset="0"/>
                        </a:rPr>
                        <a:t>Retirees</a:t>
                      </a:r>
                      <a:endParaRPr lang="pl-PL" sz="2000">
                        <a:effectLst/>
                        <a:latin typeface="Century Gothic" panose="020B050202020202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pl-PL" sz="2000">
                          <a:effectLst/>
                          <a:latin typeface="Century Gothic" panose="020B0502020202020204" pitchFamily="34" charset="0"/>
                          <a:ea typeface="Times New Roman" panose="02020603050405020304" pitchFamily="18" charset="0"/>
                          <a:cs typeface="Arial CE" panose="020B0604020202020204" pitchFamily="34" charset="0"/>
                        </a:rPr>
                        <a:t>4,8</a:t>
                      </a:r>
                      <a:endParaRPr lang="pl-PL" sz="2000">
                        <a:effectLst/>
                        <a:latin typeface="Century Gothic" panose="020B050202020202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pl-PL" sz="2000" dirty="0">
                          <a:effectLst/>
                          <a:latin typeface="Century Gothic" panose="020B0502020202020204" pitchFamily="34" charset="0"/>
                          <a:ea typeface="Times New Roman" panose="02020603050405020304" pitchFamily="18" charset="0"/>
                          <a:cs typeface="Arial CE" panose="020B0604020202020204" pitchFamily="34" charset="0"/>
                        </a:rPr>
                        <a:t>2,3</a:t>
                      </a:r>
                      <a:endParaRPr lang="pl-PL" sz="20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6791">
                <a:tc>
                  <a:txBody>
                    <a:bodyPr/>
                    <a:lstStyle/>
                    <a:p>
                      <a:pPr algn="l">
                        <a:lnSpc>
                          <a:spcPct val="115000"/>
                        </a:lnSpc>
                        <a:spcAft>
                          <a:spcPts val="0"/>
                        </a:spcAft>
                      </a:pPr>
                      <a:r>
                        <a:rPr lang="pl-PL" sz="2000">
                          <a:effectLst/>
                          <a:latin typeface="Century Gothic" panose="020B0502020202020204" pitchFamily="34" charset="0"/>
                          <a:ea typeface="Times New Roman" panose="02020603050405020304" pitchFamily="18" charset="0"/>
                          <a:cs typeface="Arial CE" panose="020B0604020202020204" pitchFamily="34" charset="0"/>
                        </a:rPr>
                        <a:t>Pensioners</a:t>
                      </a:r>
                      <a:endParaRPr lang="pl-PL" sz="2000">
                        <a:effectLst/>
                        <a:latin typeface="Century Gothic" panose="020B050202020202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pl-PL" sz="2000">
                          <a:effectLst/>
                          <a:latin typeface="Century Gothic" panose="020B0502020202020204" pitchFamily="34" charset="0"/>
                          <a:ea typeface="Times New Roman" panose="02020603050405020304" pitchFamily="18" charset="0"/>
                          <a:cs typeface="Arial CE" panose="020B0604020202020204" pitchFamily="34" charset="0"/>
                        </a:rPr>
                        <a:t>13,2</a:t>
                      </a:r>
                      <a:endParaRPr lang="pl-PL" sz="2000">
                        <a:effectLst/>
                        <a:latin typeface="Century Gothic" panose="020B050202020202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pl-PL" sz="2000" dirty="0">
                          <a:effectLst/>
                          <a:latin typeface="Century Gothic" panose="020B0502020202020204" pitchFamily="34" charset="0"/>
                          <a:ea typeface="Times New Roman" panose="02020603050405020304" pitchFamily="18" charset="0"/>
                          <a:cs typeface="Arial CE" panose="020B0604020202020204" pitchFamily="34" charset="0"/>
                        </a:rPr>
                        <a:t>12,0</a:t>
                      </a:r>
                      <a:endParaRPr lang="pl-PL" sz="20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80526">
                <a:tc>
                  <a:txBody>
                    <a:bodyPr/>
                    <a:lstStyle/>
                    <a:p>
                      <a:pPr algn="l">
                        <a:lnSpc>
                          <a:spcPct val="115000"/>
                        </a:lnSpc>
                        <a:spcAft>
                          <a:spcPts val="0"/>
                        </a:spcAft>
                      </a:pPr>
                      <a:r>
                        <a:rPr lang="en-US" sz="2000" dirty="0">
                          <a:effectLst/>
                          <a:latin typeface="Century Gothic" panose="020B0502020202020204" pitchFamily="34" charset="0"/>
                          <a:ea typeface="Times New Roman" panose="02020603050405020304" pitchFamily="18" charset="0"/>
                          <a:cs typeface="Arial CE" panose="020B0604020202020204" pitchFamily="34" charset="0"/>
                        </a:rPr>
                        <a:t>Living off other, non-earned sources of income</a:t>
                      </a:r>
                      <a:endParaRPr lang="pl-PL" sz="20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pl-PL" sz="2000">
                          <a:effectLst/>
                          <a:latin typeface="Century Gothic" panose="020B0502020202020204" pitchFamily="34" charset="0"/>
                          <a:ea typeface="Times New Roman" panose="02020603050405020304" pitchFamily="18" charset="0"/>
                          <a:cs typeface="Arial CE" panose="020B0604020202020204" pitchFamily="34" charset="0"/>
                        </a:rPr>
                        <a:t>21,5</a:t>
                      </a:r>
                      <a:endParaRPr lang="pl-PL" sz="2000">
                        <a:effectLst/>
                        <a:latin typeface="Century Gothic" panose="020B050202020202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pl-PL" sz="2000" dirty="0">
                          <a:effectLst/>
                          <a:latin typeface="Century Gothic" panose="020B0502020202020204" pitchFamily="34" charset="0"/>
                          <a:ea typeface="Times New Roman" panose="02020603050405020304" pitchFamily="18" charset="0"/>
                          <a:cs typeface="Arial CE" panose="020B0604020202020204" pitchFamily="34" charset="0"/>
                        </a:rPr>
                        <a:t>26,8</a:t>
                      </a:r>
                      <a:endParaRPr lang="pl-PL" sz="20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6590">
                <a:tc gridSpan="3">
                  <a:txBody>
                    <a:bodyPr/>
                    <a:lstStyle/>
                    <a:p>
                      <a:pPr algn="r">
                        <a:lnSpc>
                          <a:spcPct val="115000"/>
                        </a:lnSpc>
                        <a:spcAft>
                          <a:spcPts val="0"/>
                        </a:spcAft>
                      </a:pPr>
                      <a:r>
                        <a:rPr lang="en-US" sz="1800" dirty="0">
                          <a:effectLst/>
                          <a:latin typeface="Century Gothic" panose="020B0502020202020204" pitchFamily="34" charset="0"/>
                          <a:ea typeface="Times New Roman" panose="02020603050405020304" pitchFamily="18" charset="0"/>
                          <a:cs typeface="Arial CE" panose="020B0604020202020204" pitchFamily="34" charset="0"/>
                        </a:rPr>
                        <a:t> </a:t>
                      </a:r>
                      <a:r>
                        <a:rPr lang="en-US" sz="1400" i="1" dirty="0">
                          <a:effectLst/>
                          <a:latin typeface="Century Gothic" panose="020B0502020202020204" pitchFamily="34" charset="0"/>
                          <a:ea typeface="Times New Roman" panose="02020603050405020304" pitchFamily="18" charset="0"/>
                          <a:cs typeface="Arial CE" panose="020B0604020202020204" pitchFamily="34" charset="0"/>
                        </a:rPr>
                        <a:t>Source: Own calculations on a basis of Household Budget Survey</a:t>
                      </a:r>
                      <a:endParaRPr lang="pl-PL" sz="18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a:noFill/>
                    </a:lnB>
                  </a:tcPr>
                </a:tc>
                <a:tc hMerge="1">
                  <a:txBody>
                    <a:bodyPr/>
                    <a:lstStyle/>
                    <a:p>
                      <a:endParaRPr lang="pl-PL"/>
                    </a:p>
                  </a:txBody>
                  <a:tcPr/>
                </a:tc>
                <a:tc hMerge="1">
                  <a:txBody>
                    <a:bodyPr/>
                    <a:lstStyle/>
                    <a:p>
                      <a:endParaRPr lang="pl-PL"/>
                    </a:p>
                  </a:txBody>
                  <a:tcPr/>
                </a:tc>
              </a:tr>
            </a:tbl>
          </a:graphicData>
        </a:graphic>
      </p:graphicFrame>
    </p:spTree>
    <p:extLst>
      <p:ext uri="{BB962C8B-B14F-4D97-AF65-F5344CB8AC3E}">
        <p14:creationId xmlns:p14="http://schemas.microsoft.com/office/powerpoint/2010/main" val="317049561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idx="1"/>
          </p:nvPr>
        </p:nvSpPr>
        <p:spPr>
          <a:xfrm>
            <a:off x="230659" y="1861754"/>
            <a:ext cx="11598876" cy="3847071"/>
          </a:xfrm>
        </p:spPr>
        <p:txBody>
          <a:bodyPr>
            <a:noAutofit/>
          </a:bodyPr>
          <a:lstStyle/>
          <a:p>
            <a:pPr marL="0" indent="0" algn="just">
              <a:buNone/>
            </a:pPr>
            <a:r>
              <a:rPr lang="pl-PL" sz="3600" b="1" dirty="0" smtClean="0"/>
              <a:t>A</a:t>
            </a:r>
            <a:r>
              <a:rPr lang="en-US" sz="3600" b="1" dirty="0" err="1" smtClean="0"/>
              <a:t>mong</a:t>
            </a:r>
            <a:r>
              <a:rPr lang="en-US" sz="3600" b="1" dirty="0" smtClean="0"/>
              <a:t> </a:t>
            </a:r>
            <a:r>
              <a:rPr lang="en-US" sz="3600" b="1" dirty="0"/>
              <a:t>households which have the permanent sources of </a:t>
            </a:r>
            <a:r>
              <a:rPr lang="en-US" sz="3600" b="1" dirty="0" smtClean="0"/>
              <a:t>income</a:t>
            </a:r>
            <a:r>
              <a:rPr lang="en-US" sz="3600" dirty="0" smtClean="0"/>
              <a:t> </a:t>
            </a:r>
            <a:r>
              <a:rPr lang="pl-PL" sz="3600" dirty="0" smtClean="0"/>
              <a:t>(</a:t>
            </a:r>
            <a:r>
              <a:rPr lang="en-US" sz="3600" dirty="0" smtClean="0"/>
              <a:t>i.e</a:t>
            </a:r>
            <a:r>
              <a:rPr lang="en-US" sz="3600" dirty="0"/>
              <a:t>. households living off hired work or </a:t>
            </a:r>
            <a:r>
              <a:rPr lang="en-US" sz="3600" dirty="0" smtClean="0"/>
              <a:t>pensions</a:t>
            </a:r>
            <a:r>
              <a:rPr lang="pl-PL" sz="3600" dirty="0" smtClean="0"/>
              <a:t>)</a:t>
            </a:r>
            <a:r>
              <a:rPr lang="en-US" sz="3600" dirty="0" smtClean="0"/>
              <a:t>, </a:t>
            </a:r>
            <a:r>
              <a:rPr lang="en-US" sz="3600" b="1" dirty="0"/>
              <a:t>there are observed different </a:t>
            </a:r>
            <a:r>
              <a:rPr lang="en-US" sz="3600" b="1" dirty="0" smtClean="0"/>
              <a:t>trends</a:t>
            </a:r>
            <a:r>
              <a:rPr lang="pl-PL" sz="3600" b="1" dirty="0" smtClean="0"/>
              <a:t> </a:t>
            </a:r>
            <a:r>
              <a:rPr lang="pl-PL" sz="3600" b="1" dirty="0" err="1" smtClean="0"/>
              <a:t>than</a:t>
            </a:r>
            <a:r>
              <a:rPr lang="pl-PL" sz="3600" b="1" dirty="0" smtClean="0"/>
              <a:t> in </a:t>
            </a:r>
            <a:r>
              <a:rPr lang="pl-PL" sz="3600" b="1" dirty="0" err="1" smtClean="0"/>
              <a:t>case</a:t>
            </a:r>
            <a:r>
              <a:rPr lang="pl-PL" sz="3600" b="1" dirty="0" smtClean="0"/>
              <a:t> of </a:t>
            </a:r>
            <a:r>
              <a:rPr lang="pl-PL" sz="3600" b="1" dirty="0" err="1" smtClean="0"/>
              <a:t>households</a:t>
            </a:r>
            <a:r>
              <a:rPr lang="pl-PL" sz="3600" b="1" dirty="0" smtClean="0"/>
              <a:t> not </a:t>
            </a:r>
            <a:r>
              <a:rPr lang="pl-PL" sz="3600" b="1" dirty="0" err="1" smtClean="0"/>
              <a:t>having</a:t>
            </a:r>
            <a:r>
              <a:rPr lang="pl-PL" sz="3600" b="1" dirty="0" smtClean="0"/>
              <a:t> </a:t>
            </a:r>
            <a:r>
              <a:rPr lang="pl-PL" sz="3600" b="1" dirty="0" err="1" smtClean="0"/>
              <a:t>stable</a:t>
            </a:r>
            <a:r>
              <a:rPr lang="pl-PL" sz="3600" b="1" dirty="0" smtClean="0"/>
              <a:t> </a:t>
            </a:r>
            <a:r>
              <a:rPr lang="pl-PL" sz="3600" b="1" dirty="0" err="1" smtClean="0"/>
              <a:t>sources</a:t>
            </a:r>
            <a:r>
              <a:rPr lang="pl-PL" sz="3600" b="1" dirty="0" smtClean="0"/>
              <a:t> of </a:t>
            </a:r>
            <a:r>
              <a:rPr lang="pl-PL" sz="3600" b="1" dirty="0" err="1" smtClean="0"/>
              <a:t>income</a:t>
            </a:r>
            <a:r>
              <a:rPr lang="pl-PL" sz="3600" dirty="0" smtClean="0"/>
              <a:t> (i.e. </a:t>
            </a:r>
            <a:r>
              <a:rPr lang="pl-PL" sz="3600" dirty="0" err="1" smtClean="0"/>
              <a:t>household</a:t>
            </a:r>
            <a:r>
              <a:rPr lang="pl-PL" sz="3600" dirty="0" smtClean="0"/>
              <a:t> </a:t>
            </a:r>
            <a:r>
              <a:rPr lang="pl-PL" sz="3600" dirty="0" err="1" smtClean="0"/>
              <a:t>living</a:t>
            </a:r>
            <a:r>
              <a:rPr lang="pl-PL" sz="3600" dirty="0" smtClean="0"/>
              <a:t> off non-</a:t>
            </a:r>
            <a:r>
              <a:rPr lang="pl-PL" sz="3600" dirty="0" err="1" smtClean="0"/>
              <a:t>earned</a:t>
            </a:r>
            <a:r>
              <a:rPr lang="pl-PL" sz="3600" dirty="0" smtClean="0"/>
              <a:t> </a:t>
            </a:r>
            <a:r>
              <a:rPr lang="pl-PL" sz="3600" dirty="0" err="1" smtClean="0"/>
              <a:t>sources</a:t>
            </a:r>
            <a:r>
              <a:rPr lang="pl-PL" sz="3600" dirty="0" smtClean="0"/>
              <a:t> </a:t>
            </a:r>
            <a:r>
              <a:rPr lang="pl-PL" sz="3600" dirty="0" err="1" smtClean="0"/>
              <a:t>or</a:t>
            </a:r>
            <a:r>
              <a:rPr lang="pl-PL" sz="3600" dirty="0" smtClean="0"/>
              <a:t> </a:t>
            </a:r>
            <a:r>
              <a:rPr lang="pl-PL" sz="3600" dirty="0" err="1" smtClean="0"/>
              <a:t>households</a:t>
            </a:r>
            <a:r>
              <a:rPr lang="pl-PL" sz="3600" dirty="0" smtClean="0"/>
              <a:t> of </a:t>
            </a:r>
            <a:r>
              <a:rPr lang="pl-PL" sz="3600" dirty="0" err="1" smtClean="0"/>
              <a:t>farmers</a:t>
            </a:r>
            <a:r>
              <a:rPr lang="pl-PL" sz="3600" dirty="0" smtClean="0"/>
              <a:t>).</a:t>
            </a:r>
          </a:p>
        </p:txBody>
      </p:sp>
      <p:sp>
        <p:nvSpPr>
          <p:cNvPr id="4" name="Tytuł 3"/>
          <p:cNvSpPr>
            <a:spLocks noGrp="1"/>
          </p:cNvSpPr>
          <p:nvPr>
            <p:ph type="title"/>
          </p:nvPr>
        </p:nvSpPr>
        <p:spPr>
          <a:xfrm>
            <a:off x="416010" y="238898"/>
            <a:ext cx="11079892" cy="1227437"/>
          </a:xfrm>
        </p:spPr>
        <p:txBody>
          <a:bodyPr/>
          <a:lstStyle/>
          <a:p>
            <a:pPr>
              <a:lnSpc>
                <a:spcPct val="100000"/>
              </a:lnSpc>
            </a:pPr>
            <a:r>
              <a:rPr lang="pl-PL" sz="4400" dirty="0" err="1" smtClean="0"/>
              <a:t>Expenditures</a:t>
            </a:r>
            <a:r>
              <a:rPr lang="pl-PL" sz="4400" dirty="0" smtClean="0"/>
              <a:t> vs. </a:t>
            </a:r>
            <a:r>
              <a:rPr lang="pl-PL" sz="4400" dirty="0" err="1" smtClean="0"/>
              <a:t>Income</a:t>
            </a:r>
            <a:r>
              <a:rPr lang="pl-PL" sz="4400" dirty="0" smtClean="0"/>
              <a:t/>
            </a:r>
            <a:br>
              <a:rPr lang="pl-PL" sz="4400" dirty="0" smtClean="0"/>
            </a:br>
            <a:r>
              <a:rPr lang="en-US" sz="3200" dirty="0"/>
              <a:t>Analyses </a:t>
            </a:r>
            <a:r>
              <a:rPr lang="en-US" sz="3200" dirty="0" smtClean="0"/>
              <a:t>on </a:t>
            </a:r>
            <a:r>
              <a:rPr lang="en-US" sz="3200" dirty="0"/>
              <a:t>a basis of </a:t>
            </a:r>
            <a:r>
              <a:rPr lang="en-US" sz="3200" dirty="0" smtClean="0"/>
              <a:t>the </a:t>
            </a:r>
            <a:r>
              <a:rPr lang="en-US" sz="3200" dirty="0"/>
              <a:t>Household Budget Survey (HBS</a:t>
            </a:r>
            <a:r>
              <a:rPr lang="en-US" sz="3200" dirty="0" smtClean="0"/>
              <a:t>)</a:t>
            </a:r>
            <a:endParaRPr lang="pl-PL" sz="3200" dirty="0"/>
          </a:p>
        </p:txBody>
      </p:sp>
    </p:spTree>
    <p:extLst>
      <p:ext uri="{BB962C8B-B14F-4D97-AF65-F5344CB8AC3E}">
        <p14:creationId xmlns:p14="http://schemas.microsoft.com/office/powerpoint/2010/main" val="181611606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ytuł 3"/>
          <p:cNvSpPr>
            <a:spLocks noGrp="1"/>
          </p:cNvSpPr>
          <p:nvPr>
            <p:ph type="title"/>
          </p:nvPr>
        </p:nvSpPr>
        <p:spPr/>
        <p:txBody>
          <a:bodyPr/>
          <a:lstStyle/>
          <a:p>
            <a:r>
              <a:rPr lang="en-US" dirty="0"/>
              <a:t>Measures </a:t>
            </a:r>
            <a:r>
              <a:rPr lang="en-US" dirty="0" smtClean="0"/>
              <a:t>of </a:t>
            </a:r>
            <a:r>
              <a:rPr lang="en-US" dirty="0"/>
              <a:t>the economic </a:t>
            </a:r>
            <a:r>
              <a:rPr lang="en-US" dirty="0" smtClean="0"/>
              <a:t>welfare</a:t>
            </a:r>
            <a:r>
              <a:rPr lang="pl-PL" dirty="0" smtClean="0"/>
              <a:t/>
            </a:r>
            <a:br>
              <a:rPr lang="pl-PL" dirty="0" smtClean="0"/>
            </a:br>
            <a:r>
              <a:rPr lang="pl-PL" sz="4400" dirty="0" err="1" smtClean="0"/>
              <a:t>Expenditures</a:t>
            </a:r>
            <a:r>
              <a:rPr lang="pl-PL" sz="4400" dirty="0" smtClean="0"/>
              <a:t> vs. </a:t>
            </a:r>
            <a:r>
              <a:rPr lang="pl-PL" sz="4400" dirty="0" err="1" smtClean="0"/>
              <a:t>Income</a:t>
            </a:r>
            <a:endParaRPr lang="pl-PL" sz="4400" dirty="0"/>
          </a:p>
        </p:txBody>
      </p:sp>
      <p:sp>
        <p:nvSpPr>
          <p:cNvPr id="5" name="Symbol zastępczy zawartości 4"/>
          <p:cNvSpPr>
            <a:spLocks noGrp="1"/>
          </p:cNvSpPr>
          <p:nvPr>
            <p:ph idx="1"/>
          </p:nvPr>
        </p:nvSpPr>
        <p:spPr>
          <a:xfrm>
            <a:off x="337751" y="1738185"/>
            <a:ext cx="11351741" cy="4519786"/>
          </a:xfrm>
        </p:spPr>
        <p:txBody>
          <a:bodyPr>
            <a:normAutofit lnSpcReduction="10000"/>
          </a:bodyPr>
          <a:lstStyle/>
          <a:p>
            <a:pPr algn="just"/>
            <a:r>
              <a:rPr lang="pl-PL" sz="3600" dirty="0" smtClean="0"/>
              <a:t>A choice </a:t>
            </a:r>
            <a:r>
              <a:rPr lang="pl-PL" sz="3600" dirty="0" err="1" smtClean="0"/>
              <a:t>between</a:t>
            </a:r>
            <a:r>
              <a:rPr lang="pl-PL" sz="3600" dirty="0" smtClean="0"/>
              <a:t> </a:t>
            </a:r>
            <a:r>
              <a:rPr lang="pl-PL" sz="3600" dirty="0" err="1" smtClean="0"/>
              <a:t>expenditures</a:t>
            </a:r>
            <a:r>
              <a:rPr lang="pl-PL" sz="3600" dirty="0" smtClean="0"/>
              <a:t> and </a:t>
            </a:r>
            <a:r>
              <a:rPr lang="pl-PL" sz="3600" dirty="0" err="1" smtClean="0"/>
              <a:t>income</a:t>
            </a:r>
            <a:r>
              <a:rPr lang="pl-PL" sz="3600" dirty="0" smtClean="0"/>
              <a:t> </a:t>
            </a:r>
            <a:r>
              <a:rPr lang="pl-PL" sz="3600" dirty="0" err="1" smtClean="0"/>
              <a:t>is</a:t>
            </a:r>
            <a:r>
              <a:rPr lang="pl-PL" sz="3600" dirty="0" smtClean="0"/>
              <a:t> </a:t>
            </a:r>
            <a:r>
              <a:rPr lang="pl-PL" sz="3600" dirty="0" err="1" smtClean="0"/>
              <a:t>mainly</a:t>
            </a:r>
            <a:r>
              <a:rPr lang="pl-PL" sz="3600" dirty="0" smtClean="0"/>
              <a:t> </a:t>
            </a:r>
            <a:r>
              <a:rPr lang="pl-PL" sz="3600" dirty="0" err="1" smtClean="0"/>
              <a:t>conditioned</a:t>
            </a:r>
            <a:r>
              <a:rPr lang="pl-PL" sz="3600" dirty="0" smtClean="0"/>
              <a:t> by the </a:t>
            </a:r>
            <a:r>
              <a:rPr lang="pl-PL" sz="3600" b="1" dirty="0" err="1" smtClean="0"/>
              <a:t>availability</a:t>
            </a:r>
            <a:r>
              <a:rPr lang="pl-PL" sz="3600" b="1" dirty="0" smtClean="0"/>
              <a:t> and </a:t>
            </a:r>
            <a:r>
              <a:rPr lang="pl-PL" sz="3600" b="1" dirty="0" err="1" smtClean="0"/>
              <a:t>quality</a:t>
            </a:r>
            <a:r>
              <a:rPr lang="pl-PL" sz="3600" b="1" dirty="0" smtClean="0"/>
              <a:t> of data</a:t>
            </a:r>
            <a:r>
              <a:rPr lang="pl-PL" sz="3600" dirty="0" smtClean="0"/>
              <a:t>.</a:t>
            </a:r>
          </a:p>
          <a:p>
            <a:pPr algn="just"/>
            <a:r>
              <a:rPr lang="pl-PL" sz="3600" dirty="0" smtClean="0"/>
              <a:t>A choice of </a:t>
            </a:r>
            <a:r>
              <a:rPr lang="pl-PL" sz="3600" b="1" dirty="0" err="1" smtClean="0"/>
              <a:t>each</a:t>
            </a:r>
            <a:r>
              <a:rPr lang="pl-PL" sz="3600" b="1" dirty="0" smtClean="0"/>
              <a:t> </a:t>
            </a:r>
            <a:r>
              <a:rPr lang="pl-PL" sz="3600" b="1" dirty="0" err="1" smtClean="0"/>
              <a:t>measure</a:t>
            </a:r>
            <a:r>
              <a:rPr lang="pl-PL" sz="3600" b="1" dirty="0" smtClean="0"/>
              <a:t> </a:t>
            </a:r>
            <a:r>
              <a:rPr lang="pl-PL" sz="3600" b="1" dirty="0" err="1" smtClean="0"/>
              <a:t>requires</a:t>
            </a:r>
            <a:r>
              <a:rPr lang="pl-PL" sz="3600" b="1" dirty="0" smtClean="0"/>
              <a:t> a </a:t>
            </a:r>
            <a:r>
              <a:rPr lang="pl-PL" sz="3600" b="1" dirty="0" err="1" smtClean="0"/>
              <a:t>different</a:t>
            </a:r>
            <a:r>
              <a:rPr lang="pl-PL" sz="3600" b="1" dirty="0" smtClean="0"/>
              <a:t> </a:t>
            </a:r>
            <a:r>
              <a:rPr lang="pl-PL" sz="3600" b="1" dirty="0" err="1" smtClean="0"/>
              <a:t>interpretation</a:t>
            </a:r>
            <a:r>
              <a:rPr lang="pl-PL" sz="3600" dirty="0"/>
              <a:t> </a:t>
            </a:r>
            <a:r>
              <a:rPr lang="pl-PL" sz="3600" dirty="0" smtClean="0"/>
              <a:t>of the </a:t>
            </a:r>
            <a:r>
              <a:rPr lang="pl-PL" sz="3600" dirty="0" err="1" smtClean="0"/>
              <a:t>poverty</a:t>
            </a:r>
            <a:r>
              <a:rPr lang="pl-PL" sz="3600" dirty="0" smtClean="0"/>
              <a:t> </a:t>
            </a:r>
            <a:r>
              <a:rPr lang="pl-PL" sz="3600" dirty="0" err="1" smtClean="0"/>
              <a:t>rates</a:t>
            </a:r>
            <a:r>
              <a:rPr lang="pl-PL" sz="3600" dirty="0" smtClean="0"/>
              <a:t>.</a:t>
            </a:r>
          </a:p>
          <a:p>
            <a:pPr algn="just"/>
            <a:r>
              <a:rPr lang="pl-PL" sz="3600" dirty="0" err="1" smtClean="0"/>
              <a:t>Because</a:t>
            </a:r>
            <a:r>
              <a:rPr lang="pl-PL" sz="3600" dirty="0" smtClean="0"/>
              <a:t> in </a:t>
            </a:r>
            <a:r>
              <a:rPr lang="pl-PL" sz="3600" dirty="0" err="1" smtClean="0"/>
              <a:t>case</a:t>
            </a:r>
            <a:r>
              <a:rPr lang="pl-PL" sz="3600" dirty="0" smtClean="0"/>
              <a:t> of the HBS </a:t>
            </a:r>
            <a:r>
              <a:rPr lang="pl-PL" sz="3600" dirty="0" err="1" smtClean="0"/>
              <a:t>income</a:t>
            </a:r>
            <a:r>
              <a:rPr lang="pl-PL" sz="3600" dirty="0" smtClean="0"/>
              <a:t> </a:t>
            </a:r>
            <a:r>
              <a:rPr lang="pl-PL" sz="3600" dirty="0" err="1" smtClean="0"/>
              <a:t>refers</a:t>
            </a:r>
            <a:r>
              <a:rPr lang="pl-PL" sz="3600" dirty="0" smtClean="0"/>
              <a:t> to one </a:t>
            </a:r>
            <a:r>
              <a:rPr lang="pl-PL" sz="3600" dirty="0" err="1" smtClean="0"/>
              <a:t>month</a:t>
            </a:r>
            <a:r>
              <a:rPr lang="pl-PL" sz="3600" dirty="0" smtClean="0"/>
              <a:t> </a:t>
            </a:r>
            <a:r>
              <a:rPr lang="pl-PL" sz="3600" dirty="0" err="1" smtClean="0"/>
              <a:t>only</a:t>
            </a:r>
            <a:r>
              <a:rPr lang="pl-PL" sz="3600" dirty="0" smtClean="0"/>
              <a:t>, </a:t>
            </a:r>
            <a:r>
              <a:rPr lang="pl-PL" sz="3600" b="1" dirty="0" err="1"/>
              <a:t>expenditures</a:t>
            </a:r>
            <a:r>
              <a:rPr lang="pl-PL" sz="3600" b="1" dirty="0"/>
              <a:t> </a:t>
            </a:r>
            <a:r>
              <a:rPr lang="pl-PL" sz="3600" b="1" dirty="0" err="1"/>
              <a:t>are</a:t>
            </a:r>
            <a:r>
              <a:rPr lang="pl-PL" sz="3600" b="1" dirty="0"/>
              <a:t> </a:t>
            </a:r>
            <a:r>
              <a:rPr lang="pl-PL" sz="3600" b="1" dirty="0" err="1"/>
              <a:t>considered</a:t>
            </a:r>
            <a:r>
              <a:rPr lang="pl-PL" sz="3600" b="1" dirty="0"/>
              <a:t> as </a:t>
            </a:r>
            <a:r>
              <a:rPr lang="pl-PL" sz="3600" b="1" dirty="0" err="1"/>
              <a:t>more</a:t>
            </a:r>
            <a:r>
              <a:rPr lang="pl-PL" sz="3600" b="1" dirty="0"/>
              <a:t> </a:t>
            </a:r>
            <a:r>
              <a:rPr lang="pl-PL" sz="3600" b="1" dirty="0" err="1"/>
              <a:t>reliable</a:t>
            </a:r>
            <a:r>
              <a:rPr lang="pl-PL" sz="3600" b="1" dirty="0"/>
              <a:t> and </a:t>
            </a:r>
            <a:r>
              <a:rPr lang="pl-PL" sz="3600" b="1" dirty="0" err="1"/>
              <a:t>stable</a:t>
            </a:r>
            <a:r>
              <a:rPr lang="pl-PL" sz="3600" b="1" dirty="0"/>
              <a:t> </a:t>
            </a:r>
            <a:r>
              <a:rPr lang="pl-PL" sz="3600" b="1" dirty="0" err="1"/>
              <a:t>measure</a:t>
            </a:r>
            <a:r>
              <a:rPr lang="pl-PL" sz="3600" b="1" dirty="0"/>
              <a:t> of </a:t>
            </a:r>
            <a:r>
              <a:rPr lang="pl-PL" sz="3600" b="1" dirty="0" err="1" smtClean="0"/>
              <a:t>welfare</a:t>
            </a:r>
            <a:r>
              <a:rPr lang="pl-PL" sz="3600" dirty="0" smtClean="0"/>
              <a:t>.</a:t>
            </a:r>
            <a:endParaRPr lang="pl-PL" sz="3600" dirty="0"/>
          </a:p>
          <a:p>
            <a:pPr algn="just"/>
            <a:endParaRPr lang="pl-PL" sz="3600" dirty="0"/>
          </a:p>
        </p:txBody>
      </p:sp>
    </p:spTree>
    <p:extLst>
      <p:ext uri="{BB962C8B-B14F-4D97-AF65-F5344CB8AC3E}">
        <p14:creationId xmlns:p14="http://schemas.microsoft.com/office/powerpoint/2010/main" val="199426809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ytuł 3"/>
          <p:cNvSpPr>
            <a:spLocks noGrp="1"/>
          </p:cNvSpPr>
          <p:nvPr>
            <p:ph type="title"/>
          </p:nvPr>
        </p:nvSpPr>
        <p:spPr/>
        <p:txBody>
          <a:bodyPr>
            <a:normAutofit/>
          </a:bodyPr>
          <a:lstStyle/>
          <a:p>
            <a:r>
              <a:rPr lang="en-US" dirty="0"/>
              <a:t>Data sources</a:t>
            </a:r>
            <a:r>
              <a:rPr lang="pl-PL" dirty="0"/>
              <a:t/>
            </a:r>
            <a:br>
              <a:rPr lang="pl-PL" dirty="0"/>
            </a:br>
            <a:endParaRPr lang="pl-PL" dirty="0"/>
          </a:p>
        </p:txBody>
      </p:sp>
      <p:sp>
        <p:nvSpPr>
          <p:cNvPr id="5" name="Symbol zastępczy tekstu 4"/>
          <p:cNvSpPr>
            <a:spLocks noGrp="1"/>
          </p:cNvSpPr>
          <p:nvPr>
            <p:ph type="body" idx="1"/>
          </p:nvPr>
        </p:nvSpPr>
        <p:spPr/>
        <p:txBody>
          <a:bodyPr>
            <a:normAutofit/>
          </a:bodyPr>
          <a:lstStyle/>
          <a:p>
            <a:r>
              <a:rPr lang="pl-PL" sz="3600" b="1" dirty="0" smtClean="0"/>
              <a:t>EU-SILC vs. HBS</a:t>
            </a:r>
            <a:endParaRPr lang="pl-PL" sz="3600" b="1" dirty="0"/>
          </a:p>
        </p:txBody>
      </p:sp>
    </p:spTree>
    <p:extLst>
      <p:ext uri="{BB962C8B-B14F-4D97-AF65-F5344CB8AC3E}">
        <p14:creationId xmlns:p14="http://schemas.microsoft.com/office/powerpoint/2010/main" val="193450250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Symbol zastępczy zawartości 3"/>
          <p:cNvGraphicFramePr>
            <a:graphicFrameLocks noGrp="1"/>
          </p:cNvGraphicFramePr>
          <p:nvPr>
            <p:ph idx="1"/>
            <p:extLst>
              <p:ext uri="{D42A27DB-BD31-4B8C-83A1-F6EECF244321}">
                <p14:modId xmlns:p14="http://schemas.microsoft.com/office/powerpoint/2010/main" val="1766851775"/>
              </p:ext>
            </p:extLst>
          </p:nvPr>
        </p:nvGraphicFramePr>
        <p:xfrm>
          <a:off x="609600" y="1869987"/>
          <a:ext cx="10643286" cy="4631110"/>
        </p:xfrm>
        <a:graphic>
          <a:graphicData uri="http://schemas.openxmlformats.org/drawingml/2006/table">
            <a:tbl>
              <a:tblPr firstRow="1" firstCol="1" bandRow="1"/>
              <a:tblGrid>
                <a:gridCol w="5395350"/>
                <a:gridCol w="2623968"/>
                <a:gridCol w="2623968"/>
              </a:tblGrid>
              <a:tr h="505598">
                <a:tc rowSpan="2">
                  <a:txBody>
                    <a:bodyPr/>
                    <a:lstStyle/>
                    <a:p>
                      <a:pPr algn="ctr">
                        <a:lnSpc>
                          <a:spcPct val="115000"/>
                        </a:lnSpc>
                        <a:spcAft>
                          <a:spcPts val="0"/>
                        </a:spcAft>
                      </a:pPr>
                      <a:r>
                        <a:rPr lang="pl-PL" sz="2400" b="1">
                          <a:effectLst/>
                          <a:latin typeface="Calibri" panose="020F0502020204030204" pitchFamily="34" charset="0"/>
                          <a:ea typeface="Times New Roman" panose="02020603050405020304" pitchFamily="18" charset="0"/>
                          <a:cs typeface="Arial CE" panose="020B0604020202020204" pitchFamily="34" charset="0"/>
                        </a:rPr>
                        <a:t>Age</a:t>
                      </a:r>
                      <a:endParaRPr lang="pl-PL"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en-US" sz="2400" b="1">
                          <a:effectLst/>
                          <a:latin typeface="Calibri" panose="020F0502020204030204" pitchFamily="34" charset="0"/>
                          <a:ea typeface="Times New Roman" panose="02020603050405020304" pitchFamily="18" charset="0"/>
                          <a:cs typeface="Arial CE" panose="020B0604020202020204" pitchFamily="34" charset="0"/>
                        </a:rPr>
                        <a:t>% of persons in households at risk of extreme poverty</a:t>
                      </a:r>
                      <a:endParaRPr lang="pl-PL"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pl-PL"/>
                    </a:p>
                  </a:txBody>
                  <a:tcPr/>
                </a:tc>
              </a:tr>
              <a:tr h="1011194">
                <a:tc vMerge="1">
                  <a:txBody>
                    <a:bodyPr/>
                    <a:lstStyle/>
                    <a:p>
                      <a:endParaRPr lang="pl-PL"/>
                    </a:p>
                  </a:txBody>
                  <a:tcPr/>
                </a:tc>
                <a:tc>
                  <a:txBody>
                    <a:bodyPr/>
                    <a:lstStyle/>
                    <a:p>
                      <a:pPr algn="ctr">
                        <a:lnSpc>
                          <a:spcPct val="115000"/>
                        </a:lnSpc>
                        <a:spcAft>
                          <a:spcPts val="0"/>
                        </a:spcAft>
                      </a:pPr>
                      <a:r>
                        <a:rPr lang="en-US" sz="2400">
                          <a:effectLst/>
                          <a:latin typeface="Calibri" panose="020F0502020204030204" pitchFamily="34" charset="0"/>
                          <a:ea typeface="Times New Roman" panose="02020603050405020304" pitchFamily="18" charset="0"/>
                          <a:cs typeface="Arial CE" panose="020B0604020202020204" pitchFamily="34" charset="0"/>
                        </a:rPr>
                        <a:t>calculated on a basis of </a:t>
                      </a:r>
                      <a:endParaRPr lang="pl-PL" sz="240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0"/>
                        </a:spcAft>
                      </a:pPr>
                      <a:r>
                        <a:rPr lang="en-US" sz="2400" b="1">
                          <a:effectLst/>
                          <a:latin typeface="Calibri" panose="020F0502020204030204" pitchFamily="34" charset="0"/>
                          <a:ea typeface="Times New Roman" panose="02020603050405020304" pitchFamily="18" charset="0"/>
                          <a:cs typeface="Arial CE" panose="020B0604020202020204" pitchFamily="34" charset="0"/>
                        </a:rPr>
                        <a:t>EU-SILC</a:t>
                      </a:r>
                      <a:endParaRPr lang="pl-PL"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15000"/>
                        </a:lnSpc>
                        <a:spcAft>
                          <a:spcPts val="0"/>
                        </a:spcAft>
                      </a:pPr>
                      <a:r>
                        <a:rPr lang="en-US" sz="2400">
                          <a:effectLst/>
                          <a:latin typeface="Calibri" panose="020F0502020204030204" pitchFamily="34" charset="0"/>
                          <a:ea typeface="Times New Roman" panose="02020603050405020304" pitchFamily="18" charset="0"/>
                          <a:cs typeface="Arial CE" panose="020B0604020202020204" pitchFamily="34" charset="0"/>
                        </a:rPr>
                        <a:t>calculated on a basis of </a:t>
                      </a:r>
                      <a:r>
                        <a:rPr lang="en-US" sz="2400" b="1">
                          <a:effectLst/>
                          <a:latin typeface="Calibri" panose="020F0502020204030204" pitchFamily="34" charset="0"/>
                          <a:ea typeface="Times New Roman" panose="02020603050405020304" pitchFamily="18" charset="0"/>
                          <a:cs typeface="Arial CE" panose="020B0604020202020204" pitchFamily="34" charset="0"/>
                        </a:rPr>
                        <a:t>Household Budget Survey</a:t>
                      </a:r>
                      <a:endParaRPr lang="pl-PL"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505598">
                <a:tc>
                  <a:txBody>
                    <a:bodyPr/>
                    <a:lstStyle/>
                    <a:p>
                      <a:pPr>
                        <a:lnSpc>
                          <a:spcPct val="115000"/>
                        </a:lnSpc>
                        <a:spcAft>
                          <a:spcPts val="0"/>
                        </a:spcAft>
                      </a:pPr>
                      <a:r>
                        <a:rPr lang="pl-PL" sz="2400" b="1">
                          <a:effectLst/>
                          <a:latin typeface="Calibri" panose="020F0502020204030204" pitchFamily="34" charset="0"/>
                          <a:ea typeface="Times New Roman" panose="02020603050405020304" pitchFamily="18" charset="0"/>
                          <a:cs typeface="Arial CE" panose="020B0604020202020204" pitchFamily="34" charset="0"/>
                        </a:rPr>
                        <a:t>Total population</a:t>
                      </a:r>
                      <a:endParaRPr lang="pl-PL"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pl-PL" sz="2400">
                          <a:effectLst/>
                          <a:latin typeface="Calibri" panose="020F0502020204030204" pitchFamily="34" charset="0"/>
                          <a:ea typeface="Times New Roman" panose="02020603050405020304" pitchFamily="18" charset="0"/>
                          <a:cs typeface="Arial CE" panose="020B0604020202020204" pitchFamily="34" charset="0"/>
                        </a:rPr>
                        <a:t>4,4</a:t>
                      </a:r>
                      <a:endParaRPr lang="pl-PL"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pl-PL" sz="2400">
                          <a:effectLst/>
                          <a:latin typeface="Calibri" panose="020F0502020204030204" pitchFamily="34" charset="0"/>
                          <a:ea typeface="Times New Roman" panose="02020603050405020304" pitchFamily="18" charset="0"/>
                          <a:cs typeface="Arial CE" panose="020B0604020202020204" pitchFamily="34" charset="0"/>
                        </a:rPr>
                        <a:t>5,6</a:t>
                      </a:r>
                      <a:endParaRPr lang="pl-PL"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505598">
                <a:tc>
                  <a:txBody>
                    <a:bodyPr/>
                    <a:lstStyle/>
                    <a:p>
                      <a:pPr>
                        <a:lnSpc>
                          <a:spcPct val="115000"/>
                        </a:lnSpc>
                        <a:spcAft>
                          <a:spcPts val="0"/>
                        </a:spcAft>
                      </a:pPr>
                      <a:r>
                        <a:rPr lang="pl-PL" sz="2400">
                          <a:effectLst/>
                          <a:latin typeface="Calibri" panose="020F0502020204030204" pitchFamily="34" charset="0"/>
                          <a:ea typeface="Times New Roman" panose="02020603050405020304" pitchFamily="18" charset="0"/>
                          <a:cs typeface="Arial CE" panose="020B0604020202020204" pitchFamily="34" charset="0"/>
                        </a:rPr>
                        <a:t>0 - 17 years old</a:t>
                      </a:r>
                      <a:endParaRPr lang="pl-PL"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pl-PL" sz="2400">
                          <a:effectLst/>
                          <a:latin typeface="Calibri" panose="020F0502020204030204" pitchFamily="34" charset="0"/>
                          <a:ea typeface="Times New Roman" panose="02020603050405020304" pitchFamily="18" charset="0"/>
                          <a:cs typeface="Arial CE" panose="020B0604020202020204" pitchFamily="34" charset="0"/>
                        </a:rPr>
                        <a:t>6,7</a:t>
                      </a:r>
                      <a:endParaRPr lang="pl-PL"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pl-PL" sz="2400">
                          <a:effectLst/>
                          <a:latin typeface="Calibri" panose="020F0502020204030204" pitchFamily="34" charset="0"/>
                          <a:ea typeface="Times New Roman" panose="02020603050405020304" pitchFamily="18" charset="0"/>
                          <a:cs typeface="Arial CE" panose="020B0604020202020204" pitchFamily="34" charset="0"/>
                        </a:rPr>
                        <a:t>7,6</a:t>
                      </a:r>
                      <a:endParaRPr lang="pl-PL"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5598">
                <a:tc>
                  <a:txBody>
                    <a:bodyPr/>
                    <a:lstStyle/>
                    <a:p>
                      <a:pPr>
                        <a:lnSpc>
                          <a:spcPct val="115000"/>
                        </a:lnSpc>
                        <a:spcAft>
                          <a:spcPts val="0"/>
                        </a:spcAft>
                      </a:pPr>
                      <a:r>
                        <a:rPr lang="pl-PL" sz="2400">
                          <a:effectLst/>
                          <a:latin typeface="Calibri" panose="020F0502020204030204" pitchFamily="34" charset="0"/>
                          <a:ea typeface="Times New Roman" panose="02020603050405020304" pitchFamily="18" charset="0"/>
                          <a:cs typeface="Arial CE" panose="020B0604020202020204" pitchFamily="34" charset="0"/>
                        </a:rPr>
                        <a:t>18 - 64 years old</a:t>
                      </a:r>
                      <a:endParaRPr lang="pl-PL"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pl-PL" sz="2400">
                          <a:effectLst/>
                          <a:latin typeface="Calibri" panose="020F0502020204030204" pitchFamily="34" charset="0"/>
                          <a:ea typeface="Times New Roman" panose="02020603050405020304" pitchFamily="18" charset="0"/>
                          <a:cs typeface="Arial CE" panose="020B0604020202020204" pitchFamily="34" charset="0"/>
                        </a:rPr>
                        <a:t>4,4</a:t>
                      </a:r>
                      <a:endParaRPr lang="pl-PL"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pl-PL" sz="2400">
                          <a:effectLst/>
                          <a:latin typeface="Calibri" panose="020F0502020204030204" pitchFamily="34" charset="0"/>
                          <a:ea typeface="Times New Roman" panose="02020603050405020304" pitchFamily="18" charset="0"/>
                          <a:cs typeface="Arial CE" panose="020B0604020202020204" pitchFamily="34" charset="0"/>
                        </a:rPr>
                        <a:t>5,6</a:t>
                      </a:r>
                      <a:endParaRPr lang="pl-PL"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5598">
                <a:tc>
                  <a:txBody>
                    <a:bodyPr/>
                    <a:lstStyle/>
                    <a:p>
                      <a:pPr>
                        <a:lnSpc>
                          <a:spcPct val="115000"/>
                        </a:lnSpc>
                        <a:spcAft>
                          <a:spcPts val="0"/>
                        </a:spcAft>
                      </a:pPr>
                      <a:r>
                        <a:rPr lang="pl-PL" sz="2400">
                          <a:effectLst/>
                          <a:latin typeface="Calibri" panose="020F0502020204030204" pitchFamily="34" charset="0"/>
                          <a:ea typeface="Times New Roman" panose="02020603050405020304" pitchFamily="18" charset="0"/>
                          <a:cs typeface="Arial CE" panose="020B0604020202020204" pitchFamily="34" charset="0"/>
                        </a:rPr>
                        <a:t>65 or more years old</a:t>
                      </a:r>
                      <a:endParaRPr lang="pl-PL"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pl-PL" sz="2400">
                          <a:effectLst/>
                          <a:latin typeface="Calibri" panose="020F0502020204030204" pitchFamily="34" charset="0"/>
                          <a:ea typeface="Times New Roman" panose="02020603050405020304" pitchFamily="18" charset="0"/>
                          <a:cs typeface="Arial CE" panose="020B0604020202020204" pitchFamily="34" charset="0"/>
                        </a:rPr>
                        <a:t>0,9</a:t>
                      </a:r>
                      <a:endParaRPr lang="pl-PL"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pl-PL" sz="2400">
                          <a:effectLst/>
                          <a:latin typeface="Calibri" panose="020F0502020204030204" pitchFamily="34" charset="0"/>
                          <a:ea typeface="Times New Roman" panose="02020603050405020304" pitchFamily="18" charset="0"/>
                          <a:cs typeface="Arial CE" panose="020B0604020202020204" pitchFamily="34" charset="0"/>
                        </a:rPr>
                        <a:t>2,3</a:t>
                      </a:r>
                      <a:endParaRPr lang="pl-PL"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5598">
                <a:tc gridSpan="3">
                  <a:txBody>
                    <a:bodyPr/>
                    <a:lstStyle/>
                    <a:p>
                      <a:pPr algn="r">
                        <a:lnSpc>
                          <a:spcPct val="115000"/>
                        </a:lnSpc>
                        <a:spcAft>
                          <a:spcPts val="0"/>
                        </a:spcAft>
                      </a:pPr>
                      <a:r>
                        <a:rPr lang="en-US" sz="1600" i="1" dirty="0">
                          <a:effectLst/>
                          <a:latin typeface="Calibri" panose="020F0502020204030204" pitchFamily="34" charset="0"/>
                          <a:ea typeface="Times New Roman" panose="02020603050405020304" pitchFamily="18" charset="0"/>
                          <a:cs typeface="Arial CE" panose="020B0604020202020204" pitchFamily="34" charset="0"/>
                        </a:rPr>
                        <a:t>Source: Own calculations on a basis of EU-SILC 2013 and Household Budget Survey 2012</a:t>
                      </a:r>
                      <a:endParaRPr lang="pl-PL"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hMerge="1">
                  <a:txBody>
                    <a:bodyPr/>
                    <a:lstStyle/>
                    <a:p>
                      <a:endParaRPr lang="pl-PL"/>
                    </a:p>
                  </a:txBody>
                  <a:tcPr/>
                </a:tc>
                <a:tc hMerge="1">
                  <a:txBody>
                    <a:bodyPr/>
                    <a:lstStyle/>
                    <a:p>
                      <a:endParaRPr lang="pl-PL"/>
                    </a:p>
                  </a:txBody>
                  <a:tcPr/>
                </a:tc>
              </a:tr>
            </a:tbl>
          </a:graphicData>
        </a:graphic>
      </p:graphicFrame>
      <p:sp>
        <p:nvSpPr>
          <p:cNvPr id="5" name="Tytuł 1"/>
          <p:cNvSpPr>
            <a:spLocks noGrp="1"/>
          </p:cNvSpPr>
          <p:nvPr>
            <p:ph type="title"/>
          </p:nvPr>
        </p:nvSpPr>
        <p:spPr>
          <a:xfrm>
            <a:off x="609600" y="0"/>
            <a:ext cx="10972800" cy="1499286"/>
          </a:xfrm>
        </p:spPr>
        <p:txBody>
          <a:bodyPr/>
          <a:lstStyle/>
          <a:p>
            <a:r>
              <a:rPr lang="pl-PL" sz="4000" dirty="0" smtClean="0"/>
              <a:t>EU-SILC </a:t>
            </a:r>
            <a:r>
              <a:rPr lang="pl-PL" sz="4000" dirty="0"/>
              <a:t>vs. </a:t>
            </a:r>
            <a:r>
              <a:rPr lang="pl-PL" sz="4000" dirty="0" smtClean="0"/>
              <a:t>HBS</a:t>
            </a:r>
            <a:r>
              <a:rPr lang="pl-PL" dirty="0" smtClean="0"/>
              <a:t/>
            </a:r>
            <a:br>
              <a:rPr lang="pl-PL" dirty="0" smtClean="0"/>
            </a:br>
            <a:r>
              <a:rPr lang="pl-PL" sz="2800" b="1" dirty="0" smtClean="0"/>
              <a:t>Extreme</a:t>
            </a:r>
            <a:r>
              <a:rPr lang="en-US" sz="2800" b="1" dirty="0" smtClean="0"/>
              <a:t> </a:t>
            </a:r>
            <a:r>
              <a:rPr lang="en-US" sz="2800" b="1" dirty="0"/>
              <a:t>poverty rates in Poland in </a:t>
            </a:r>
            <a:r>
              <a:rPr lang="pl-PL" sz="2800" b="1" dirty="0" smtClean="0"/>
              <a:t>20</a:t>
            </a:r>
            <a:r>
              <a:rPr lang="en-US" sz="2800" b="1" dirty="0" smtClean="0"/>
              <a:t>1</a:t>
            </a:r>
            <a:r>
              <a:rPr lang="pl-PL" sz="2800" b="1" dirty="0" smtClean="0"/>
              <a:t>2 by </a:t>
            </a:r>
            <a:r>
              <a:rPr lang="pl-PL" sz="2800" b="1" dirty="0" err="1" smtClean="0"/>
              <a:t>age</a:t>
            </a:r>
            <a:endParaRPr lang="pl-PL" sz="4400" b="1" dirty="0"/>
          </a:p>
        </p:txBody>
      </p:sp>
    </p:spTree>
    <p:extLst>
      <p:ext uri="{BB962C8B-B14F-4D97-AF65-F5344CB8AC3E}">
        <p14:creationId xmlns:p14="http://schemas.microsoft.com/office/powerpoint/2010/main" val="290230016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zawartości 4"/>
          <p:cNvSpPr>
            <a:spLocks noGrp="1"/>
          </p:cNvSpPr>
          <p:nvPr>
            <p:ph idx="1"/>
          </p:nvPr>
        </p:nvSpPr>
        <p:spPr>
          <a:xfrm>
            <a:off x="416010" y="1309816"/>
            <a:ext cx="10972800" cy="4125096"/>
          </a:xfrm>
        </p:spPr>
        <p:txBody>
          <a:bodyPr>
            <a:noAutofit/>
          </a:bodyPr>
          <a:lstStyle/>
          <a:p>
            <a:pPr marL="0" indent="0" algn="just">
              <a:buNone/>
            </a:pPr>
            <a:r>
              <a:rPr lang="pl-PL" sz="3600" b="1" dirty="0" smtClean="0"/>
              <a:t>M</a:t>
            </a:r>
            <a:r>
              <a:rPr lang="en-US" sz="3600" b="1" dirty="0" err="1" smtClean="0"/>
              <a:t>ethodology</a:t>
            </a:r>
            <a:r>
              <a:rPr lang="en-US" sz="3600" b="1" dirty="0" smtClean="0"/>
              <a:t> </a:t>
            </a:r>
            <a:r>
              <a:rPr lang="en-US" sz="3600" b="1" dirty="0"/>
              <a:t>of income surveying applied </a:t>
            </a:r>
            <a:r>
              <a:rPr lang="en-US" sz="3600" b="1" dirty="0" smtClean="0"/>
              <a:t>in </a:t>
            </a:r>
            <a:r>
              <a:rPr lang="en-US" sz="3600" b="1" dirty="0"/>
              <a:t>EU-SILC survey is not fully coherent with the methodology of the household budget survey</a:t>
            </a:r>
            <a:r>
              <a:rPr lang="en-US" sz="3600" b="1" dirty="0" smtClean="0"/>
              <a:t>.</a:t>
            </a:r>
            <a:endParaRPr lang="pl-PL" sz="3600" b="1" dirty="0" smtClean="0"/>
          </a:p>
          <a:p>
            <a:pPr marL="0" indent="0" algn="just">
              <a:buNone/>
            </a:pPr>
            <a:endParaRPr lang="pl-PL" sz="3600" b="1" dirty="0" smtClean="0"/>
          </a:p>
          <a:p>
            <a:pPr marL="0" indent="0" algn="just">
              <a:buNone/>
            </a:pPr>
            <a:r>
              <a:rPr lang="pl-PL" sz="3600" b="1" dirty="0" err="1" smtClean="0"/>
              <a:t>Differences</a:t>
            </a:r>
            <a:r>
              <a:rPr lang="pl-PL" sz="3600" b="1" dirty="0" smtClean="0"/>
              <a:t> in </a:t>
            </a:r>
            <a:r>
              <a:rPr lang="pl-PL" sz="3600" b="1" dirty="0" err="1" smtClean="0"/>
              <a:t>methodology</a:t>
            </a:r>
            <a:r>
              <a:rPr lang="pl-PL" sz="3600" b="1" dirty="0" smtClean="0"/>
              <a:t>:</a:t>
            </a:r>
          </a:p>
          <a:p>
            <a:pPr algn="just"/>
            <a:r>
              <a:rPr lang="pl-PL" sz="3600" dirty="0"/>
              <a:t>Method of </a:t>
            </a:r>
            <a:r>
              <a:rPr lang="pl-PL" sz="3600" dirty="0" err="1"/>
              <a:t>surveying</a:t>
            </a:r>
            <a:endParaRPr lang="pl-PL" sz="3600" dirty="0"/>
          </a:p>
          <a:p>
            <a:pPr algn="just"/>
            <a:r>
              <a:rPr lang="pl-PL" sz="3600" dirty="0" err="1"/>
              <a:t>Refrence</a:t>
            </a:r>
            <a:r>
              <a:rPr lang="pl-PL" sz="3600" dirty="0"/>
              <a:t> period</a:t>
            </a:r>
          </a:p>
          <a:p>
            <a:pPr algn="just"/>
            <a:r>
              <a:rPr lang="pl-PL" sz="3600" dirty="0"/>
              <a:t>Definition of the </a:t>
            </a:r>
            <a:r>
              <a:rPr lang="pl-PL" sz="3600" dirty="0" err="1"/>
              <a:t>total</a:t>
            </a:r>
            <a:r>
              <a:rPr lang="pl-PL" sz="3600" dirty="0"/>
              <a:t> </a:t>
            </a:r>
            <a:r>
              <a:rPr lang="pl-PL" sz="3600" dirty="0" err="1"/>
              <a:t>disposable</a:t>
            </a:r>
            <a:r>
              <a:rPr lang="pl-PL" sz="3600" dirty="0"/>
              <a:t> </a:t>
            </a:r>
            <a:r>
              <a:rPr lang="pl-PL" sz="3600" dirty="0" err="1" smtClean="0"/>
              <a:t>income</a:t>
            </a:r>
            <a:endParaRPr lang="pl-PL" sz="3600" dirty="0"/>
          </a:p>
        </p:txBody>
      </p:sp>
      <p:sp>
        <p:nvSpPr>
          <p:cNvPr id="6" name="Tytuł 3"/>
          <p:cNvSpPr>
            <a:spLocks noGrp="1"/>
          </p:cNvSpPr>
          <p:nvPr>
            <p:ph type="title"/>
          </p:nvPr>
        </p:nvSpPr>
        <p:spPr>
          <a:xfrm>
            <a:off x="416010" y="222422"/>
            <a:ext cx="11079892" cy="1227437"/>
          </a:xfrm>
        </p:spPr>
        <p:txBody>
          <a:bodyPr/>
          <a:lstStyle/>
          <a:p>
            <a:pPr>
              <a:lnSpc>
                <a:spcPct val="100000"/>
              </a:lnSpc>
            </a:pPr>
            <a:r>
              <a:rPr lang="pl-PL" sz="4400" dirty="0" smtClean="0"/>
              <a:t>Data </a:t>
            </a:r>
            <a:r>
              <a:rPr lang="pl-PL" sz="4400" dirty="0" err="1" smtClean="0"/>
              <a:t>sources</a:t>
            </a:r>
            <a:r>
              <a:rPr lang="pl-PL" sz="4400" dirty="0"/>
              <a:t/>
            </a:r>
            <a:br>
              <a:rPr lang="pl-PL" sz="4400" dirty="0"/>
            </a:br>
            <a:r>
              <a:rPr lang="pl-PL" sz="4400" dirty="0"/>
              <a:t>EU-SILC </a:t>
            </a:r>
            <a:r>
              <a:rPr lang="pl-PL" sz="4400" dirty="0" smtClean="0"/>
              <a:t>vs. HBS</a:t>
            </a:r>
            <a:endParaRPr lang="pl-PL" sz="3200" dirty="0"/>
          </a:p>
        </p:txBody>
      </p:sp>
    </p:spTree>
    <p:extLst>
      <p:ext uri="{BB962C8B-B14F-4D97-AF65-F5344CB8AC3E}">
        <p14:creationId xmlns:p14="http://schemas.microsoft.com/office/powerpoint/2010/main" val="172663300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zawartości 4"/>
          <p:cNvSpPr>
            <a:spLocks noGrp="1"/>
          </p:cNvSpPr>
          <p:nvPr>
            <p:ph idx="1"/>
          </p:nvPr>
        </p:nvSpPr>
        <p:spPr>
          <a:xfrm>
            <a:off x="247135" y="1565191"/>
            <a:ext cx="11335265" cy="4349580"/>
          </a:xfrm>
        </p:spPr>
        <p:txBody>
          <a:bodyPr>
            <a:normAutofit fontScale="92500" lnSpcReduction="10000"/>
          </a:bodyPr>
          <a:lstStyle/>
          <a:p>
            <a:r>
              <a:rPr lang="pl-PL" sz="3000" b="1" dirty="0" smtClean="0"/>
              <a:t>Method of </a:t>
            </a:r>
            <a:r>
              <a:rPr lang="pl-PL" sz="3000" b="1" dirty="0" err="1" smtClean="0"/>
              <a:t>surveying</a:t>
            </a:r>
            <a:endParaRPr lang="pl-PL" sz="3000" b="1" dirty="0"/>
          </a:p>
          <a:p>
            <a:pPr marL="0" indent="0" algn="just">
              <a:buNone/>
            </a:pPr>
            <a:r>
              <a:rPr lang="en-US" sz="2800" dirty="0" smtClean="0"/>
              <a:t>In </a:t>
            </a:r>
            <a:r>
              <a:rPr lang="en-US" sz="2800" dirty="0"/>
              <a:t>the EU-SILC </a:t>
            </a:r>
            <a:r>
              <a:rPr lang="en-US" sz="2800" dirty="0" smtClean="0"/>
              <a:t>the </a:t>
            </a:r>
            <a:r>
              <a:rPr lang="en-US" sz="2800" dirty="0"/>
              <a:t>information on income is collected during the </a:t>
            </a:r>
            <a:r>
              <a:rPr lang="en-US" sz="2800" dirty="0" smtClean="0"/>
              <a:t>interview</a:t>
            </a:r>
            <a:r>
              <a:rPr lang="pl-PL" sz="2800" dirty="0" smtClean="0"/>
              <a:t> and </a:t>
            </a:r>
            <a:r>
              <a:rPr lang="pl-PL" sz="2800" dirty="0" err="1" smtClean="0"/>
              <a:t>then</a:t>
            </a:r>
            <a:r>
              <a:rPr lang="pl-PL" sz="2800" dirty="0" smtClean="0"/>
              <a:t> missing data </a:t>
            </a:r>
            <a:r>
              <a:rPr lang="pl-PL" sz="2800" dirty="0" err="1" smtClean="0"/>
              <a:t>are</a:t>
            </a:r>
            <a:r>
              <a:rPr lang="pl-PL" sz="2800" dirty="0" smtClean="0"/>
              <a:t> </a:t>
            </a:r>
            <a:r>
              <a:rPr lang="pl-PL" sz="2800" dirty="0" err="1" smtClean="0"/>
              <a:t>imputed</a:t>
            </a:r>
            <a:r>
              <a:rPr lang="pl-PL" sz="2800" dirty="0" smtClean="0"/>
              <a:t>. I</a:t>
            </a:r>
            <a:r>
              <a:rPr lang="en-US" sz="2800" dirty="0" err="1" smtClean="0"/>
              <a:t>nformation</a:t>
            </a:r>
            <a:r>
              <a:rPr lang="en-US" sz="2800" dirty="0" smtClean="0"/>
              <a:t> </a:t>
            </a:r>
            <a:r>
              <a:rPr lang="en-US" sz="2800" dirty="0"/>
              <a:t>on income on </a:t>
            </a:r>
            <a:r>
              <a:rPr lang="en-US" sz="2800" dirty="0" smtClean="0"/>
              <a:t>a </a:t>
            </a:r>
            <a:r>
              <a:rPr lang="en-US" sz="2800" dirty="0"/>
              <a:t>basis of the </a:t>
            </a:r>
            <a:r>
              <a:rPr lang="pl-PL" sz="2800" dirty="0" smtClean="0"/>
              <a:t>H</a:t>
            </a:r>
            <a:r>
              <a:rPr lang="en-US" sz="2800" dirty="0" err="1" smtClean="0"/>
              <a:t>ousehold</a:t>
            </a:r>
            <a:r>
              <a:rPr lang="en-US" sz="2800" dirty="0" smtClean="0"/>
              <a:t> </a:t>
            </a:r>
            <a:r>
              <a:rPr lang="pl-PL" sz="2800" dirty="0" smtClean="0"/>
              <a:t>B</a:t>
            </a:r>
            <a:r>
              <a:rPr lang="en-US" sz="2800" dirty="0" err="1" smtClean="0"/>
              <a:t>udget</a:t>
            </a:r>
            <a:r>
              <a:rPr lang="en-US" sz="2800" dirty="0" smtClean="0"/>
              <a:t> </a:t>
            </a:r>
            <a:r>
              <a:rPr lang="pl-PL" sz="2800" dirty="0" smtClean="0"/>
              <a:t>S</a:t>
            </a:r>
            <a:r>
              <a:rPr lang="en-US" sz="2800" dirty="0" err="1" smtClean="0"/>
              <a:t>urvey</a:t>
            </a:r>
            <a:r>
              <a:rPr lang="en-US" sz="2800" dirty="0" smtClean="0"/>
              <a:t> </a:t>
            </a:r>
            <a:r>
              <a:rPr lang="en-US" sz="2800" dirty="0"/>
              <a:t>is derived from the current household’s notes, made in the so-called ‘budgetary diary’. </a:t>
            </a:r>
            <a:endParaRPr lang="pl-PL" sz="2800" dirty="0" smtClean="0"/>
          </a:p>
          <a:p>
            <a:pPr marL="0" indent="0">
              <a:buNone/>
            </a:pPr>
            <a:endParaRPr lang="pl-PL" sz="2800" dirty="0" smtClean="0"/>
          </a:p>
          <a:p>
            <a:r>
              <a:rPr lang="pl-PL" sz="3000" b="1" dirty="0" err="1" smtClean="0"/>
              <a:t>Refrence</a:t>
            </a:r>
            <a:r>
              <a:rPr lang="pl-PL" sz="3000" b="1" dirty="0" smtClean="0"/>
              <a:t> period</a:t>
            </a:r>
          </a:p>
          <a:p>
            <a:pPr marL="0" indent="0" algn="just">
              <a:buNone/>
            </a:pPr>
            <a:r>
              <a:rPr lang="en-US" sz="2800" dirty="0" smtClean="0"/>
              <a:t>In </a:t>
            </a:r>
            <a:r>
              <a:rPr lang="en-US" sz="2800" dirty="0"/>
              <a:t>the EU-SILC survey information refers to the income received within the whole calendar year preceding the survey. In case of the </a:t>
            </a:r>
            <a:r>
              <a:rPr lang="pl-PL" sz="2800" dirty="0" smtClean="0"/>
              <a:t>H</a:t>
            </a:r>
            <a:r>
              <a:rPr lang="en-US" sz="2800" dirty="0" err="1" smtClean="0"/>
              <a:t>ousehold</a:t>
            </a:r>
            <a:r>
              <a:rPr lang="en-US" sz="2800" dirty="0" smtClean="0"/>
              <a:t> </a:t>
            </a:r>
            <a:r>
              <a:rPr lang="pl-PL" sz="2800" dirty="0"/>
              <a:t>B</a:t>
            </a:r>
            <a:r>
              <a:rPr lang="en-US" sz="2800" dirty="0" err="1" smtClean="0"/>
              <a:t>udget</a:t>
            </a:r>
            <a:r>
              <a:rPr lang="en-US" sz="2800" dirty="0" smtClean="0"/>
              <a:t> </a:t>
            </a:r>
            <a:r>
              <a:rPr lang="pl-PL" sz="2800" dirty="0"/>
              <a:t>S</a:t>
            </a:r>
            <a:r>
              <a:rPr lang="en-US" sz="2800" dirty="0" err="1" smtClean="0"/>
              <a:t>urvey</a:t>
            </a:r>
            <a:r>
              <a:rPr lang="en-US" sz="2800" dirty="0"/>
              <a:t>, the reference period is one </a:t>
            </a:r>
            <a:r>
              <a:rPr lang="en-US" sz="2800" dirty="0" smtClean="0"/>
              <a:t>month</a:t>
            </a:r>
            <a:r>
              <a:rPr lang="pl-PL" sz="2800" dirty="0" smtClean="0"/>
              <a:t>.</a:t>
            </a:r>
            <a:endParaRPr lang="pl-PL" sz="2800" dirty="0"/>
          </a:p>
        </p:txBody>
      </p:sp>
      <p:sp>
        <p:nvSpPr>
          <p:cNvPr id="6" name="Tytuł 3"/>
          <p:cNvSpPr>
            <a:spLocks noGrp="1"/>
          </p:cNvSpPr>
          <p:nvPr>
            <p:ph type="title"/>
          </p:nvPr>
        </p:nvSpPr>
        <p:spPr>
          <a:xfrm>
            <a:off x="416010" y="222422"/>
            <a:ext cx="11079892" cy="1227437"/>
          </a:xfrm>
        </p:spPr>
        <p:txBody>
          <a:bodyPr>
            <a:normAutofit fontScale="90000"/>
          </a:bodyPr>
          <a:lstStyle/>
          <a:p>
            <a:pPr>
              <a:lnSpc>
                <a:spcPct val="100000"/>
              </a:lnSpc>
            </a:pPr>
            <a:r>
              <a:rPr lang="pl-PL" sz="4400" dirty="0"/>
              <a:t>EU-SILC vs. </a:t>
            </a:r>
            <a:r>
              <a:rPr lang="pl-PL" sz="4400" dirty="0" smtClean="0"/>
              <a:t>HBS</a:t>
            </a:r>
            <a:br>
              <a:rPr lang="pl-PL" sz="4400" dirty="0" smtClean="0"/>
            </a:br>
            <a:r>
              <a:rPr lang="pl-PL" sz="4400" dirty="0" err="1" smtClean="0"/>
              <a:t>Differences</a:t>
            </a:r>
            <a:r>
              <a:rPr lang="pl-PL" sz="4400" dirty="0" smtClean="0"/>
              <a:t> in </a:t>
            </a:r>
            <a:r>
              <a:rPr lang="pl-PL" sz="4400" dirty="0" err="1" smtClean="0"/>
              <a:t>methodology</a:t>
            </a:r>
            <a:endParaRPr lang="pl-PL" sz="3200" dirty="0"/>
          </a:p>
        </p:txBody>
      </p:sp>
    </p:spTree>
    <p:extLst>
      <p:ext uri="{BB962C8B-B14F-4D97-AF65-F5344CB8AC3E}">
        <p14:creationId xmlns:p14="http://schemas.microsoft.com/office/powerpoint/2010/main" val="387756182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zawartości 4"/>
          <p:cNvSpPr>
            <a:spLocks noGrp="1"/>
          </p:cNvSpPr>
          <p:nvPr>
            <p:ph idx="1"/>
          </p:nvPr>
        </p:nvSpPr>
        <p:spPr>
          <a:xfrm>
            <a:off x="288323" y="1540474"/>
            <a:ext cx="11335265" cy="2347785"/>
          </a:xfrm>
        </p:spPr>
        <p:txBody>
          <a:bodyPr>
            <a:normAutofit lnSpcReduction="10000"/>
          </a:bodyPr>
          <a:lstStyle/>
          <a:p>
            <a:r>
              <a:rPr lang="pl-PL" b="1" dirty="0" smtClean="0"/>
              <a:t>Definition of the </a:t>
            </a:r>
            <a:r>
              <a:rPr lang="pl-PL" b="1" dirty="0" err="1" smtClean="0"/>
              <a:t>total</a:t>
            </a:r>
            <a:r>
              <a:rPr lang="pl-PL" b="1" dirty="0" smtClean="0"/>
              <a:t> </a:t>
            </a:r>
            <a:r>
              <a:rPr lang="pl-PL" b="1" dirty="0" err="1" smtClean="0"/>
              <a:t>disposable</a:t>
            </a:r>
            <a:r>
              <a:rPr lang="pl-PL" b="1" dirty="0" smtClean="0"/>
              <a:t> </a:t>
            </a:r>
            <a:r>
              <a:rPr lang="pl-PL" b="1" dirty="0" err="1" smtClean="0"/>
              <a:t>income</a:t>
            </a:r>
            <a:endParaRPr lang="pl-PL" b="1" dirty="0" smtClean="0"/>
          </a:p>
          <a:p>
            <a:pPr marL="0" indent="0" algn="just">
              <a:buNone/>
            </a:pPr>
            <a:r>
              <a:rPr lang="pl-PL" dirty="0" smtClean="0"/>
              <a:t>T</a:t>
            </a:r>
            <a:r>
              <a:rPr lang="en-US" dirty="0" err="1" smtClean="0"/>
              <a:t>otal</a:t>
            </a:r>
            <a:r>
              <a:rPr lang="en-US" dirty="0" smtClean="0"/>
              <a:t> </a:t>
            </a:r>
            <a:r>
              <a:rPr lang="en-US" dirty="0"/>
              <a:t>disposable income calculated on a basis of the EU-SILC survey does not include a value of natural consumption (i.e. consumer goods and services taken from individual farm or own economic activity to satisfy household’s needs), while the assessments based on the household budget survey include this element as a part of the total household income</a:t>
            </a:r>
            <a:endParaRPr lang="pl-PL" dirty="0"/>
          </a:p>
        </p:txBody>
      </p:sp>
      <p:sp>
        <p:nvSpPr>
          <p:cNvPr id="6" name="Tytuł 3"/>
          <p:cNvSpPr>
            <a:spLocks noGrp="1"/>
          </p:cNvSpPr>
          <p:nvPr>
            <p:ph type="title"/>
          </p:nvPr>
        </p:nvSpPr>
        <p:spPr>
          <a:xfrm>
            <a:off x="416010" y="222422"/>
            <a:ext cx="11079892" cy="1227437"/>
          </a:xfrm>
        </p:spPr>
        <p:txBody>
          <a:bodyPr>
            <a:normAutofit fontScale="90000"/>
          </a:bodyPr>
          <a:lstStyle/>
          <a:p>
            <a:pPr>
              <a:lnSpc>
                <a:spcPct val="100000"/>
              </a:lnSpc>
            </a:pPr>
            <a:r>
              <a:rPr lang="pl-PL" sz="4400" dirty="0"/>
              <a:t>EU-SILC vs. </a:t>
            </a:r>
            <a:r>
              <a:rPr lang="pl-PL" sz="4400" dirty="0" smtClean="0"/>
              <a:t>HBS</a:t>
            </a:r>
            <a:br>
              <a:rPr lang="pl-PL" sz="4400" dirty="0" smtClean="0"/>
            </a:br>
            <a:r>
              <a:rPr lang="pl-PL" sz="4400" dirty="0" err="1" smtClean="0"/>
              <a:t>Differences</a:t>
            </a:r>
            <a:r>
              <a:rPr lang="pl-PL" sz="4400" dirty="0" smtClean="0"/>
              <a:t> in </a:t>
            </a:r>
            <a:r>
              <a:rPr lang="pl-PL" sz="4400" dirty="0" err="1" smtClean="0"/>
              <a:t>methodology</a:t>
            </a:r>
            <a:endParaRPr lang="pl-PL" sz="3200" dirty="0"/>
          </a:p>
        </p:txBody>
      </p:sp>
      <p:sp>
        <p:nvSpPr>
          <p:cNvPr id="3" name="Prostokąt zaokrąglony 2"/>
          <p:cNvSpPr/>
          <p:nvPr/>
        </p:nvSpPr>
        <p:spPr>
          <a:xfrm>
            <a:off x="1538779" y="3888259"/>
            <a:ext cx="2703705" cy="1021492"/>
          </a:xfrm>
          <a:prstGeom prst="round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2000"/>
          </a:p>
        </p:txBody>
      </p:sp>
      <p:sp>
        <p:nvSpPr>
          <p:cNvPr id="7" name="Prostokąt zaokrąglony 6"/>
          <p:cNvSpPr/>
          <p:nvPr/>
        </p:nvSpPr>
        <p:spPr>
          <a:xfrm>
            <a:off x="1538779" y="5284572"/>
            <a:ext cx="2703705" cy="1021492"/>
          </a:xfrm>
          <a:prstGeom prst="roundRect">
            <a:avLst/>
          </a:prstGeom>
          <a:solidFill>
            <a:schemeClr val="accent3">
              <a:lumMod val="20000"/>
              <a:lumOff val="8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2000"/>
          </a:p>
        </p:txBody>
      </p:sp>
      <p:sp>
        <p:nvSpPr>
          <p:cNvPr id="4" name="pole tekstowe 3"/>
          <p:cNvSpPr txBox="1"/>
          <p:nvPr/>
        </p:nvSpPr>
        <p:spPr>
          <a:xfrm>
            <a:off x="1661134" y="4075839"/>
            <a:ext cx="2458994" cy="707886"/>
          </a:xfrm>
          <a:prstGeom prst="rect">
            <a:avLst/>
          </a:prstGeom>
          <a:noFill/>
        </p:spPr>
        <p:txBody>
          <a:bodyPr wrap="square" rtlCol="0">
            <a:spAutoFit/>
          </a:bodyPr>
          <a:lstStyle/>
          <a:p>
            <a:pPr algn="ctr"/>
            <a:r>
              <a:rPr lang="pl-PL" sz="2000" b="1" dirty="0" err="1" smtClean="0">
                <a:latin typeface="+mj-lt"/>
              </a:rPr>
              <a:t>Disposable</a:t>
            </a:r>
            <a:r>
              <a:rPr lang="pl-PL" sz="2000" b="1" dirty="0" smtClean="0">
                <a:latin typeface="+mj-lt"/>
              </a:rPr>
              <a:t> </a:t>
            </a:r>
            <a:r>
              <a:rPr lang="pl-PL" sz="2000" b="1" dirty="0" err="1" smtClean="0">
                <a:latin typeface="+mj-lt"/>
              </a:rPr>
              <a:t>income</a:t>
            </a:r>
            <a:r>
              <a:rPr lang="pl-PL" sz="2000" b="1" dirty="0" smtClean="0">
                <a:latin typeface="+mj-lt"/>
              </a:rPr>
              <a:t> in EU-SILC</a:t>
            </a:r>
            <a:endParaRPr lang="pl-PL" sz="2000" b="1" dirty="0">
              <a:latin typeface="+mj-lt"/>
            </a:endParaRPr>
          </a:p>
        </p:txBody>
      </p:sp>
      <p:sp>
        <p:nvSpPr>
          <p:cNvPr id="8" name="pole tekstowe 7"/>
          <p:cNvSpPr txBox="1"/>
          <p:nvPr/>
        </p:nvSpPr>
        <p:spPr>
          <a:xfrm>
            <a:off x="1684394" y="5441375"/>
            <a:ext cx="2412474" cy="707886"/>
          </a:xfrm>
          <a:prstGeom prst="rect">
            <a:avLst/>
          </a:prstGeom>
          <a:noFill/>
        </p:spPr>
        <p:txBody>
          <a:bodyPr wrap="square" rtlCol="0">
            <a:spAutoFit/>
          </a:bodyPr>
          <a:lstStyle/>
          <a:p>
            <a:pPr algn="ctr"/>
            <a:r>
              <a:rPr lang="pl-PL" sz="2000" b="1" dirty="0" err="1" smtClean="0">
                <a:latin typeface="+mj-lt"/>
              </a:rPr>
              <a:t>Disposable</a:t>
            </a:r>
            <a:r>
              <a:rPr lang="pl-PL" sz="2000" b="1" dirty="0" smtClean="0">
                <a:latin typeface="+mj-lt"/>
              </a:rPr>
              <a:t> </a:t>
            </a:r>
            <a:r>
              <a:rPr lang="pl-PL" sz="2000" b="1" dirty="0" err="1" smtClean="0">
                <a:latin typeface="+mj-lt"/>
              </a:rPr>
              <a:t>income</a:t>
            </a:r>
            <a:r>
              <a:rPr lang="pl-PL" sz="2000" b="1" dirty="0" smtClean="0">
                <a:latin typeface="+mj-lt"/>
              </a:rPr>
              <a:t> in HBS</a:t>
            </a:r>
            <a:endParaRPr lang="pl-PL" sz="2000" b="1" dirty="0">
              <a:latin typeface="+mj-lt"/>
            </a:endParaRPr>
          </a:p>
        </p:txBody>
      </p:sp>
      <p:sp>
        <p:nvSpPr>
          <p:cNvPr id="9" name="Równa się 8"/>
          <p:cNvSpPr/>
          <p:nvPr/>
        </p:nvSpPr>
        <p:spPr>
          <a:xfrm>
            <a:off x="4571996" y="4168343"/>
            <a:ext cx="708454" cy="461319"/>
          </a:xfrm>
          <a:prstGeom prst="mathEqual">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solidFill>
                <a:schemeClr val="tx1"/>
              </a:solidFill>
            </a:endParaRPr>
          </a:p>
        </p:txBody>
      </p:sp>
      <p:sp>
        <p:nvSpPr>
          <p:cNvPr id="10" name="Elipsa 9"/>
          <p:cNvSpPr/>
          <p:nvPr/>
        </p:nvSpPr>
        <p:spPr>
          <a:xfrm>
            <a:off x="5618203" y="3832595"/>
            <a:ext cx="2158314" cy="1132817"/>
          </a:xfrm>
          <a:prstGeom prst="ellipse">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1" name="pole tekstowe 10"/>
          <p:cNvSpPr txBox="1"/>
          <p:nvPr/>
        </p:nvSpPr>
        <p:spPr>
          <a:xfrm>
            <a:off x="5820031" y="4075839"/>
            <a:ext cx="1754659" cy="707886"/>
          </a:xfrm>
          <a:prstGeom prst="rect">
            <a:avLst/>
          </a:prstGeom>
          <a:noFill/>
        </p:spPr>
        <p:txBody>
          <a:bodyPr wrap="square" rtlCol="0">
            <a:spAutoFit/>
          </a:bodyPr>
          <a:lstStyle/>
          <a:p>
            <a:pPr algn="ctr"/>
            <a:r>
              <a:rPr lang="pl-PL" sz="2000" b="1" dirty="0" err="1" smtClean="0">
                <a:latin typeface="+mj-lt"/>
              </a:rPr>
              <a:t>Income</a:t>
            </a:r>
            <a:r>
              <a:rPr lang="pl-PL" sz="2000" b="1" dirty="0" smtClean="0">
                <a:latin typeface="+mj-lt"/>
              </a:rPr>
              <a:t> </a:t>
            </a:r>
          </a:p>
          <a:p>
            <a:pPr algn="ctr"/>
            <a:r>
              <a:rPr lang="pl-PL" sz="2000" b="1" dirty="0" smtClean="0">
                <a:latin typeface="+mj-lt"/>
              </a:rPr>
              <a:t>in </a:t>
            </a:r>
            <a:r>
              <a:rPr lang="pl-PL" sz="2000" b="1" dirty="0" err="1" smtClean="0">
                <a:latin typeface="+mj-lt"/>
              </a:rPr>
              <a:t>cash</a:t>
            </a:r>
            <a:endParaRPr lang="pl-PL" sz="2000" b="1" dirty="0">
              <a:latin typeface="+mj-lt"/>
            </a:endParaRPr>
          </a:p>
        </p:txBody>
      </p:sp>
      <p:sp>
        <p:nvSpPr>
          <p:cNvPr id="12" name="Równa się 11"/>
          <p:cNvSpPr/>
          <p:nvPr/>
        </p:nvSpPr>
        <p:spPr>
          <a:xfrm>
            <a:off x="4571996" y="5564658"/>
            <a:ext cx="708454" cy="461319"/>
          </a:xfrm>
          <a:prstGeom prst="mathEqual">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solidFill>
                <a:schemeClr val="tx1"/>
              </a:solidFill>
            </a:endParaRPr>
          </a:p>
        </p:txBody>
      </p:sp>
      <p:sp>
        <p:nvSpPr>
          <p:cNvPr id="13" name="Elipsa 12"/>
          <p:cNvSpPr/>
          <p:nvPr/>
        </p:nvSpPr>
        <p:spPr>
          <a:xfrm>
            <a:off x="5618203" y="5235027"/>
            <a:ext cx="2158314" cy="1132817"/>
          </a:xfrm>
          <a:prstGeom prst="ellipse">
            <a:avLst/>
          </a:prstGeom>
          <a:solidFill>
            <a:schemeClr val="accent3">
              <a:lumMod val="20000"/>
              <a:lumOff val="8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4" name="pole tekstowe 13"/>
          <p:cNvSpPr txBox="1"/>
          <p:nvPr/>
        </p:nvSpPr>
        <p:spPr>
          <a:xfrm>
            <a:off x="5820031" y="5461397"/>
            <a:ext cx="1754659" cy="707886"/>
          </a:xfrm>
          <a:prstGeom prst="rect">
            <a:avLst/>
          </a:prstGeom>
          <a:noFill/>
        </p:spPr>
        <p:txBody>
          <a:bodyPr wrap="square" rtlCol="0">
            <a:spAutoFit/>
          </a:bodyPr>
          <a:lstStyle/>
          <a:p>
            <a:pPr algn="ctr"/>
            <a:r>
              <a:rPr lang="pl-PL" sz="2000" b="1" dirty="0" err="1" smtClean="0">
                <a:latin typeface="+mj-lt"/>
              </a:rPr>
              <a:t>Income</a:t>
            </a:r>
            <a:r>
              <a:rPr lang="pl-PL" sz="2000" b="1" dirty="0" smtClean="0">
                <a:latin typeface="+mj-lt"/>
              </a:rPr>
              <a:t> </a:t>
            </a:r>
          </a:p>
          <a:p>
            <a:pPr algn="ctr"/>
            <a:r>
              <a:rPr lang="pl-PL" sz="2000" b="1" dirty="0" smtClean="0">
                <a:latin typeface="+mj-lt"/>
              </a:rPr>
              <a:t>in </a:t>
            </a:r>
            <a:r>
              <a:rPr lang="pl-PL" sz="2000" b="1" dirty="0" err="1" smtClean="0">
                <a:latin typeface="+mj-lt"/>
              </a:rPr>
              <a:t>cash</a:t>
            </a:r>
            <a:endParaRPr lang="pl-PL" sz="2000" b="1" dirty="0">
              <a:latin typeface="+mj-lt"/>
            </a:endParaRPr>
          </a:p>
        </p:txBody>
      </p:sp>
      <p:sp>
        <p:nvSpPr>
          <p:cNvPr id="15" name="Elipsa 14"/>
          <p:cNvSpPr/>
          <p:nvPr/>
        </p:nvSpPr>
        <p:spPr>
          <a:xfrm>
            <a:off x="8608537" y="5228907"/>
            <a:ext cx="2158314" cy="1132817"/>
          </a:xfrm>
          <a:prstGeom prst="ellipse">
            <a:avLst/>
          </a:prstGeom>
          <a:solidFill>
            <a:schemeClr val="accent3">
              <a:lumMod val="20000"/>
              <a:lumOff val="8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6" name="pole tekstowe 15"/>
          <p:cNvSpPr txBox="1"/>
          <p:nvPr/>
        </p:nvSpPr>
        <p:spPr>
          <a:xfrm>
            <a:off x="8810364" y="5441372"/>
            <a:ext cx="1754659" cy="707886"/>
          </a:xfrm>
          <a:prstGeom prst="rect">
            <a:avLst/>
          </a:prstGeom>
          <a:noFill/>
        </p:spPr>
        <p:txBody>
          <a:bodyPr wrap="square" rtlCol="0">
            <a:spAutoFit/>
          </a:bodyPr>
          <a:lstStyle/>
          <a:p>
            <a:pPr algn="ctr"/>
            <a:r>
              <a:rPr lang="pl-PL" sz="2000" b="1" dirty="0" err="1" smtClean="0">
                <a:latin typeface="+mj-lt"/>
              </a:rPr>
              <a:t>Income</a:t>
            </a:r>
            <a:r>
              <a:rPr lang="pl-PL" sz="2000" b="1" dirty="0" smtClean="0">
                <a:latin typeface="+mj-lt"/>
              </a:rPr>
              <a:t> </a:t>
            </a:r>
          </a:p>
          <a:p>
            <a:pPr algn="ctr"/>
            <a:r>
              <a:rPr lang="pl-PL" sz="2000" b="1" dirty="0" smtClean="0">
                <a:latin typeface="+mj-lt"/>
              </a:rPr>
              <a:t>in </a:t>
            </a:r>
            <a:r>
              <a:rPr lang="pl-PL" sz="2000" b="1" dirty="0" err="1" smtClean="0">
                <a:latin typeface="+mj-lt"/>
              </a:rPr>
              <a:t>kind</a:t>
            </a:r>
            <a:endParaRPr lang="pl-PL" sz="2000" b="1" dirty="0">
              <a:latin typeface="+mj-lt"/>
            </a:endParaRPr>
          </a:p>
        </p:txBody>
      </p:sp>
      <p:sp>
        <p:nvSpPr>
          <p:cNvPr id="17" name="Plus 16"/>
          <p:cNvSpPr/>
          <p:nvPr/>
        </p:nvSpPr>
        <p:spPr>
          <a:xfrm>
            <a:off x="7832118" y="5477873"/>
            <a:ext cx="733167" cy="671385"/>
          </a:xfrm>
          <a:prstGeom prst="mathPlus">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Tree>
    <p:extLst>
      <p:ext uri="{BB962C8B-B14F-4D97-AF65-F5344CB8AC3E}">
        <p14:creationId xmlns:p14="http://schemas.microsoft.com/office/powerpoint/2010/main" val="237243524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zawartości 4"/>
          <p:cNvSpPr>
            <a:spLocks noGrp="1"/>
          </p:cNvSpPr>
          <p:nvPr>
            <p:ph idx="1"/>
          </p:nvPr>
        </p:nvSpPr>
        <p:spPr>
          <a:xfrm>
            <a:off x="609600" y="1674343"/>
            <a:ext cx="10972800" cy="4125096"/>
          </a:xfrm>
        </p:spPr>
        <p:txBody>
          <a:bodyPr>
            <a:normAutofit/>
          </a:bodyPr>
          <a:lstStyle/>
          <a:p>
            <a:pPr marL="0" indent="0" algn="just">
              <a:buNone/>
            </a:pPr>
            <a:r>
              <a:rPr lang="pl-PL" sz="4400" b="1" dirty="0" smtClean="0"/>
              <a:t>A</a:t>
            </a:r>
            <a:r>
              <a:rPr lang="en-US" sz="4400" b="1" dirty="0" err="1" smtClean="0"/>
              <a:t>ssessments</a:t>
            </a:r>
            <a:r>
              <a:rPr lang="en-US" sz="4400" b="1" dirty="0" smtClean="0"/>
              <a:t> concerning the level of poverty in Poland conducted on a basis of both surveys not only differ from each other, but also require to be interpreted differently.</a:t>
            </a:r>
            <a:endParaRPr lang="pl-PL" sz="4400" b="1" dirty="0"/>
          </a:p>
        </p:txBody>
      </p:sp>
      <p:sp>
        <p:nvSpPr>
          <p:cNvPr id="6" name="Tytuł 3"/>
          <p:cNvSpPr>
            <a:spLocks noGrp="1"/>
          </p:cNvSpPr>
          <p:nvPr>
            <p:ph type="title"/>
          </p:nvPr>
        </p:nvSpPr>
        <p:spPr>
          <a:xfrm>
            <a:off x="416010" y="222422"/>
            <a:ext cx="11079892" cy="1227437"/>
          </a:xfrm>
        </p:spPr>
        <p:txBody>
          <a:bodyPr/>
          <a:lstStyle/>
          <a:p>
            <a:pPr>
              <a:lnSpc>
                <a:spcPct val="100000"/>
              </a:lnSpc>
            </a:pPr>
            <a:r>
              <a:rPr lang="pl-PL" sz="4400" dirty="0" smtClean="0"/>
              <a:t>Data </a:t>
            </a:r>
            <a:r>
              <a:rPr lang="pl-PL" sz="4400" dirty="0" err="1" smtClean="0"/>
              <a:t>sources</a:t>
            </a:r>
            <a:r>
              <a:rPr lang="pl-PL" sz="4400" dirty="0"/>
              <a:t/>
            </a:r>
            <a:br>
              <a:rPr lang="pl-PL" sz="4400" dirty="0"/>
            </a:br>
            <a:r>
              <a:rPr lang="pl-PL" sz="4400" dirty="0"/>
              <a:t>EU-SILC </a:t>
            </a:r>
            <a:r>
              <a:rPr lang="pl-PL" sz="4400" dirty="0" smtClean="0"/>
              <a:t>vs. HBS</a:t>
            </a:r>
            <a:endParaRPr lang="pl-PL" sz="3200" dirty="0"/>
          </a:p>
        </p:txBody>
      </p:sp>
    </p:spTree>
    <p:extLst>
      <p:ext uri="{BB962C8B-B14F-4D97-AF65-F5344CB8AC3E}">
        <p14:creationId xmlns:p14="http://schemas.microsoft.com/office/powerpoint/2010/main" val="11740455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609600" y="0"/>
            <a:ext cx="10972800" cy="1153297"/>
          </a:xfrm>
        </p:spPr>
        <p:txBody>
          <a:bodyPr/>
          <a:lstStyle/>
          <a:p>
            <a:r>
              <a:rPr lang="pl-PL" dirty="0" err="1" smtClean="0"/>
              <a:t>Conclusions</a:t>
            </a:r>
            <a:endParaRPr lang="pl-PL" dirty="0"/>
          </a:p>
        </p:txBody>
      </p:sp>
      <p:sp>
        <p:nvSpPr>
          <p:cNvPr id="3" name="Symbol zastępczy zawartości 2"/>
          <p:cNvSpPr>
            <a:spLocks noGrp="1"/>
          </p:cNvSpPr>
          <p:nvPr>
            <p:ph idx="1"/>
          </p:nvPr>
        </p:nvSpPr>
        <p:spPr>
          <a:xfrm>
            <a:off x="609600" y="1392195"/>
            <a:ext cx="10972800" cy="4909751"/>
          </a:xfrm>
        </p:spPr>
        <p:txBody>
          <a:bodyPr>
            <a:normAutofit/>
          </a:bodyPr>
          <a:lstStyle/>
          <a:p>
            <a:pPr algn="just"/>
            <a:r>
              <a:rPr lang="en-US" sz="3200" dirty="0"/>
              <a:t>To minimalize the risk of misinterpretation of the information on </a:t>
            </a:r>
            <a:r>
              <a:rPr lang="pl-PL" sz="3200" dirty="0" err="1" smtClean="0"/>
              <a:t>poverty</a:t>
            </a:r>
            <a:r>
              <a:rPr lang="en-US" sz="3200" dirty="0" smtClean="0"/>
              <a:t>, </a:t>
            </a:r>
            <a:r>
              <a:rPr lang="en-US" sz="3200" dirty="0"/>
              <a:t>it is necessary to </a:t>
            </a:r>
            <a:r>
              <a:rPr lang="en-US" sz="3200" b="1" dirty="0"/>
              <a:t>provide the high quality metadata to the statistical data users</a:t>
            </a:r>
            <a:r>
              <a:rPr lang="en-US" sz="3200" dirty="0" smtClean="0"/>
              <a:t>.</a:t>
            </a:r>
            <a:endParaRPr lang="pl-PL" sz="3200" dirty="0" smtClean="0"/>
          </a:p>
          <a:p>
            <a:pPr marL="0" indent="0" algn="just">
              <a:buNone/>
            </a:pPr>
            <a:endParaRPr lang="pl-PL" sz="3200" dirty="0" smtClean="0"/>
          </a:p>
          <a:p>
            <a:pPr algn="just"/>
            <a:r>
              <a:rPr lang="pl-PL" sz="3200" dirty="0" smtClean="0"/>
              <a:t>I</a:t>
            </a:r>
            <a:r>
              <a:rPr lang="en-US" sz="3200" dirty="0" smtClean="0"/>
              <a:t>t </a:t>
            </a:r>
            <a:r>
              <a:rPr lang="en-US" sz="3200" dirty="0"/>
              <a:t>seems very important to </a:t>
            </a:r>
            <a:r>
              <a:rPr lang="en-US" sz="3200" b="1" dirty="0"/>
              <a:t>consistently use the applied methodological solutions over the time</a:t>
            </a:r>
            <a:r>
              <a:rPr lang="en-US" sz="3200" dirty="0"/>
              <a:t>. It is the only way to obtain valuable and comparable throughout the years statistical data, which will provide the reliable monitoring of poverty. </a:t>
            </a:r>
            <a:endParaRPr lang="pl-PL" sz="3200" dirty="0"/>
          </a:p>
        </p:txBody>
      </p:sp>
    </p:spTree>
    <p:extLst>
      <p:ext uri="{BB962C8B-B14F-4D97-AF65-F5344CB8AC3E}">
        <p14:creationId xmlns:p14="http://schemas.microsoft.com/office/powerpoint/2010/main" val="412986021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err="1" smtClean="0"/>
              <a:t>Aim</a:t>
            </a:r>
            <a:r>
              <a:rPr lang="pl-PL" dirty="0" smtClean="0"/>
              <a:t> of the </a:t>
            </a:r>
            <a:r>
              <a:rPr lang="pl-PL" dirty="0" err="1" smtClean="0"/>
              <a:t>analysis</a:t>
            </a:r>
            <a:endParaRPr lang="pl-PL" dirty="0"/>
          </a:p>
        </p:txBody>
      </p:sp>
      <p:sp>
        <p:nvSpPr>
          <p:cNvPr id="3" name="Symbol zastępczy zawartości 2"/>
          <p:cNvSpPr>
            <a:spLocks noGrp="1"/>
          </p:cNvSpPr>
          <p:nvPr>
            <p:ph idx="1"/>
          </p:nvPr>
        </p:nvSpPr>
        <p:spPr>
          <a:xfrm>
            <a:off x="609600" y="2218041"/>
            <a:ext cx="10972800" cy="2708188"/>
          </a:xfrm>
        </p:spPr>
        <p:txBody>
          <a:bodyPr>
            <a:normAutofit/>
          </a:bodyPr>
          <a:lstStyle/>
          <a:p>
            <a:pPr marL="0" indent="0" algn="ctr">
              <a:buNone/>
            </a:pPr>
            <a:r>
              <a:rPr lang="pl-PL" sz="4800" b="1" dirty="0" smtClean="0"/>
              <a:t>Presentation </a:t>
            </a:r>
            <a:r>
              <a:rPr lang="pl-PL" sz="4800" b="1" dirty="0" err="1" smtClean="0"/>
              <a:t>how</a:t>
            </a:r>
            <a:r>
              <a:rPr lang="pl-PL" sz="4800" b="1" dirty="0" smtClean="0"/>
              <a:t> choice of </a:t>
            </a:r>
            <a:r>
              <a:rPr lang="pl-PL" sz="4800" b="1" dirty="0" err="1" smtClean="0"/>
              <a:t>different</a:t>
            </a:r>
            <a:r>
              <a:rPr lang="pl-PL" sz="4800" b="1" dirty="0" smtClean="0"/>
              <a:t> </a:t>
            </a:r>
            <a:r>
              <a:rPr lang="pl-PL" sz="4800" b="1" dirty="0" err="1" smtClean="0"/>
              <a:t>methodological</a:t>
            </a:r>
            <a:r>
              <a:rPr lang="pl-PL" sz="4800" b="1" dirty="0" smtClean="0"/>
              <a:t> </a:t>
            </a:r>
            <a:r>
              <a:rPr lang="pl-PL" sz="4800" b="1" dirty="0" err="1" smtClean="0"/>
              <a:t>solutions</a:t>
            </a:r>
            <a:r>
              <a:rPr lang="pl-PL" sz="4800" b="1" dirty="0" smtClean="0"/>
              <a:t> </a:t>
            </a:r>
            <a:r>
              <a:rPr lang="pl-PL" sz="4800" b="1" dirty="0" err="1" smtClean="0"/>
              <a:t>influences</a:t>
            </a:r>
            <a:r>
              <a:rPr lang="pl-PL" sz="4800" b="1" dirty="0" smtClean="0"/>
              <a:t> </a:t>
            </a:r>
            <a:r>
              <a:rPr lang="pl-PL" sz="4800" b="1" dirty="0" err="1" smtClean="0"/>
              <a:t>poverty</a:t>
            </a:r>
            <a:r>
              <a:rPr lang="pl-PL" sz="4800" b="1" dirty="0" smtClean="0"/>
              <a:t> </a:t>
            </a:r>
            <a:r>
              <a:rPr lang="pl-PL" sz="4800" b="1" dirty="0" err="1" smtClean="0"/>
              <a:t>rates</a:t>
            </a:r>
            <a:endParaRPr lang="pl-PL" sz="4800" b="1" dirty="0"/>
          </a:p>
        </p:txBody>
      </p:sp>
    </p:spTree>
    <p:extLst>
      <p:ext uri="{BB962C8B-B14F-4D97-AF65-F5344CB8AC3E}">
        <p14:creationId xmlns:p14="http://schemas.microsoft.com/office/powerpoint/2010/main" val="13041937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err="1" smtClean="0"/>
              <a:t>Analysed</a:t>
            </a:r>
            <a:r>
              <a:rPr lang="pl-PL" dirty="0" smtClean="0"/>
              <a:t> </a:t>
            </a:r>
            <a:r>
              <a:rPr lang="pl-PL" dirty="0" err="1" smtClean="0"/>
              <a:t>aspects</a:t>
            </a:r>
            <a:endParaRPr lang="pl-PL" dirty="0"/>
          </a:p>
        </p:txBody>
      </p:sp>
      <p:sp>
        <p:nvSpPr>
          <p:cNvPr id="3" name="Symbol zastępczy zawartości 2"/>
          <p:cNvSpPr>
            <a:spLocks noGrp="1"/>
          </p:cNvSpPr>
          <p:nvPr>
            <p:ph idx="1"/>
          </p:nvPr>
        </p:nvSpPr>
        <p:spPr>
          <a:xfrm>
            <a:off x="609600" y="2185088"/>
            <a:ext cx="10972800" cy="2807042"/>
          </a:xfrm>
        </p:spPr>
        <p:txBody>
          <a:bodyPr>
            <a:normAutofit/>
          </a:bodyPr>
          <a:lstStyle/>
          <a:p>
            <a:r>
              <a:rPr lang="pl-PL" sz="4800" b="1" dirty="0" err="1" smtClean="0"/>
              <a:t>Equivalence</a:t>
            </a:r>
            <a:r>
              <a:rPr lang="pl-PL" sz="4800" b="1" dirty="0" smtClean="0"/>
              <a:t> </a:t>
            </a:r>
            <a:r>
              <a:rPr lang="pl-PL" sz="4800" b="1" dirty="0" err="1" smtClean="0"/>
              <a:t>scales</a:t>
            </a:r>
            <a:endParaRPr lang="pl-PL" sz="4800" b="1" dirty="0" smtClean="0"/>
          </a:p>
          <a:p>
            <a:r>
              <a:rPr lang="en-US" sz="4800" b="1" dirty="0"/>
              <a:t>Measures of the economic </a:t>
            </a:r>
            <a:r>
              <a:rPr lang="en-US" sz="4800" b="1" dirty="0" smtClean="0"/>
              <a:t>welfare</a:t>
            </a:r>
            <a:endParaRPr lang="pl-PL" sz="4800" b="1" dirty="0" smtClean="0"/>
          </a:p>
          <a:p>
            <a:r>
              <a:rPr lang="pl-PL" sz="4800" b="1" dirty="0" smtClean="0"/>
              <a:t>Data </a:t>
            </a:r>
            <a:r>
              <a:rPr lang="pl-PL" sz="4800" b="1" dirty="0" err="1" smtClean="0"/>
              <a:t>sources</a:t>
            </a:r>
            <a:endParaRPr lang="pl-PL" sz="4800" b="1" dirty="0"/>
          </a:p>
        </p:txBody>
      </p:sp>
    </p:spTree>
    <p:extLst>
      <p:ext uri="{BB962C8B-B14F-4D97-AF65-F5344CB8AC3E}">
        <p14:creationId xmlns:p14="http://schemas.microsoft.com/office/powerpoint/2010/main" val="290036778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ytuł 3"/>
          <p:cNvSpPr>
            <a:spLocks noGrp="1"/>
          </p:cNvSpPr>
          <p:nvPr>
            <p:ph type="title"/>
          </p:nvPr>
        </p:nvSpPr>
        <p:spPr/>
        <p:txBody>
          <a:bodyPr/>
          <a:lstStyle/>
          <a:p>
            <a:pPr algn="ctr"/>
            <a:r>
              <a:rPr lang="pl-PL" b="1" dirty="0" smtClean="0"/>
              <a:t>E</a:t>
            </a:r>
            <a:r>
              <a:rPr lang="en-US" b="1" dirty="0" err="1" smtClean="0"/>
              <a:t>quivalence</a:t>
            </a:r>
            <a:r>
              <a:rPr lang="en-US" b="1" dirty="0" smtClean="0"/>
              <a:t> </a:t>
            </a:r>
            <a:r>
              <a:rPr lang="en-US" b="1" dirty="0"/>
              <a:t>scales</a:t>
            </a:r>
            <a:r>
              <a:rPr lang="pl-PL" dirty="0"/>
              <a:t/>
            </a:r>
            <a:br>
              <a:rPr lang="pl-PL" dirty="0"/>
            </a:br>
            <a:endParaRPr lang="pl-PL" dirty="0"/>
          </a:p>
        </p:txBody>
      </p:sp>
      <p:sp>
        <p:nvSpPr>
          <p:cNvPr id="5" name="Symbol zastępczy tekstu 4"/>
          <p:cNvSpPr>
            <a:spLocks noGrp="1"/>
          </p:cNvSpPr>
          <p:nvPr>
            <p:ph type="body" idx="1"/>
          </p:nvPr>
        </p:nvSpPr>
        <p:spPr>
          <a:xfrm>
            <a:off x="222423" y="4068764"/>
            <a:ext cx="11804820" cy="1131887"/>
          </a:xfrm>
        </p:spPr>
        <p:txBody>
          <a:bodyPr>
            <a:noAutofit/>
          </a:bodyPr>
          <a:lstStyle/>
          <a:p>
            <a:r>
              <a:rPr lang="pl-PL" sz="3200" b="1" dirty="0" err="1" smtClean="0"/>
              <a:t>Applying</a:t>
            </a:r>
            <a:r>
              <a:rPr lang="pl-PL" sz="3200" b="1" dirty="0" smtClean="0"/>
              <a:t> of </a:t>
            </a:r>
            <a:r>
              <a:rPr lang="pl-PL" sz="3200" b="1" dirty="0" err="1" smtClean="0"/>
              <a:t>different</a:t>
            </a:r>
            <a:r>
              <a:rPr lang="pl-PL" sz="3200" b="1" dirty="0" smtClean="0"/>
              <a:t> </a:t>
            </a:r>
            <a:r>
              <a:rPr lang="pl-PL" sz="3200" b="1" dirty="0" err="1" smtClean="0"/>
              <a:t>equivalence</a:t>
            </a:r>
            <a:r>
              <a:rPr lang="pl-PL" sz="3200" b="1" dirty="0" smtClean="0"/>
              <a:t> </a:t>
            </a:r>
            <a:r>
              <a:rPr lang="pl-PL" sz="3200" b="1" dirty="0" err="1" smtClean="0"/>
              <a:t>scales</a:t>
            </a:r>
            <a:r>
              <a:rPr lang="pl-PL" sz="3200" b="1" dirty="0" smtClean="0"/>
              <a:t> </a:t>
            </a:r>
          </a:p>
          <a:p>
            <a:r>
              <a:rPr lang="pl-PL" sz="3200" b="1" dirty="0" smtClean="0"/>
              <a:t>in </a:t>
            </a:r>
            <a:r>
              <a:rPr lang="pl-PL" sz="3200" b="1" dirty="0" err="1" smtClean="0"/>
              <a:t>context</a:t>
            </a:r>
            <a:r>
              <a:rPr lang="pl-PL" sz="3200" b="1" dirty="0" smtClean="0"/>
              <a:t> of the </a:t>
            </a:r>
            <a:r>
              <a:rPr lang="pl-PL" sz="3200" b="1" dirty="0" err="1" smtClean="0"/>
              <a:t>assessment</a:t>
            </a:r>
            <a:r>
              <a:rPr lang="pl-PL" sz="3200" b="1" dirty="0" smtClean="0"/>
              <a:t> of the </a:t>
            </a:r>
            <a:r>
              <a:rPr lang="pl-PL" sz="3200" b="1" dirty="0" err="1" smtClean="0"/>
              <a:t>relative</a:t>
            </a:r>
            <a:r>
              <a:rPr lang="pl-PL" sz="3200" b="1" dirty="0" smtClean="0"/>
              <a:t> </a:t>
            </a:r>
            <a:r>
              <a:rPr lang="pl-PL" sz="3200" b="1" dirty="0" err="1" smtClean="0"/>
              <a:t>poverty</a:t>
            </a:r>
            <a:r>
              <a:rPr lang="pl-PL" sz="3200" b="1" dirty="0" smtClean="0"/>
              <a:t> </a:t>
            </a:r>
            <a:r>
              <a:rPr lang="pl-PL" sz="3200" b="1" dirty="0" err="1" smtClean="0"/>
              <a:t>range</a:t>
            </a:r>
            <a:endParaRPr lang="pl-PL" sz="3200" b="1" dirty="0"/>
          </a:p>
        </p:txBody>
      </p:sp>
    </p:spTree>
    <p:extLst>
      <p:ext uri="{BB962C8B-B14F-4D97-AF65-F5344CB8AC3E}">
        <p14:creationId xmlns:p14="http://schemas.microsoft.com/office/powerpoint/2010/main" val="378920998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609600" y="0"/>
            <a:ext cx="10972800" cy="1243914"/>
          </a:xfrm>
        </p:spPr>
        <p:txBody>
          <a:bodyPr/>
          <a:lstStyle/>
          <a:p>
            <a:r>
              <a:rPr lang="pl-PL" dirty="0" err="1" smtClean="0"/>
              <a:t>Equivalence</a:t>
            </a:r>
            <a:r>
              <a:rPr lang="pl-PL" dirty="0" smtClean="0"/>
              <a:t> </a:t>
            </a:r>
            <a:r>
              <a:rPr lang="pl-PL" dirty="0" err="1"/>
              <a:t>scales</a:t>
            </a:r>
            <a:endParaRPr lang="pl-PL" dirty="0"/>
          </a:p>
        </p:txBody>
      </p:sp>
      <p:graphicFrame>
        <p:nvGraphicFramePr>
          <p:cNvPr id="4" name="Symbol zastępczy zawartości 3"/>
          <p:cNvGraphicFramePr>
            <a:graphicFrameLocks noGrp="1"/>
          </p:cNvGraphicFramePr>
          <p:nvPr>
            <p:ph idx="1"/>
            <p:extLst>
              <p:ext uri="{D42A27DB-BD31-4B8C-83A1-F6EECF244321}">
                <p14:modId xmlns:p14="http://schemas.microsoft.com/office/powerpoint/2010/main" val="3306112211"/>
              </p:ext>
            </p:extLst>
          </p:nvPr>
        </p:nvGraphicFramePr>
        <p:xfrm>
          <a:off x="403655" y="1351005"/>
          <a:ext cx="11335264" cy="4880611"/>
        </p:xfrm>
        <a:graphic>
          <a:graphicData uri="http://schemas.openxmlformats.org/drawingml/2006/table">
            <a:tbl>
              <a:tblPr firstRow="1" bandRow="1">
                <a:tableStyleId>{5C22544A-7EE6-4342-B048-85BDC9FD1C3A}</a:tableStyleId>
              </a:tblPr>
              <a:tblGrid>
                <a:gridCol w="3863545"/>
                <a:gridCol w="7471719"/>
              </a:tblGrid>
              <a:tr h="486033">
                <a:tc>
                  <a:txBody>
                    <a:bodyPr/>
                    <a:lstStyle/>
                    <a:p>
                      <a:pPr algn="ctr"/>
                      <a:r>
                        <a:rPr lang="pl-PL" dirty="0" err="1" smtClean="0">
                          <a:latin typeface="+mj-lt"/>
                        </a:rPr>
                        <a:t>Equivalence</a:t>
                      </a:r>
                      <a:r>
                        <a:rPr lang="pl-PL" dirty="0" smtClean="0">
                          <a:latin typeface="+mj-lt"/>
                        </a:rPr>
                        <a:t> </a:t>
                      </a:r>
                      <a:r>
                        <a:rPr lang="pl-PL" dirty="0" err="1" smtClean="0">
                          <a:latin typeface="+mj-lt"/>
                        </a:rPr>
                        <a:t>scale</a:t>
                      </a:r>
                      <a:endParaRPr lang="pl-PL" dirty="0">
                        <a:latin typeface="+mj-lt"/>
                      </a:endParaRPr>
                    </a:p>
                  </a:txBody>
                  <a:tcPr/>
                </a:tc>
                <a:tc>
                  <a:txBody>
                    <a:bodyPr/>
                    <a:lstStyle/>
                    <a:p>
                      <a:pPr algn="ctr"/>
                      <a:r>
                        <a:rPr lang="pl-PL" dirty="0" err="1" smtClean="0">
                          <a:latin typeface="+mj-lt"/>
                        </a:rPr>
                        <a:t>Equivalence</a:t>
                      </a:r>
                      <a:r>
                        <a:rPr lang="pl-PL" dirty="0" smtClean="0">
                          <a:latin typeface="+mj-lt"/>
                        </a:rPr>
                        <a:t> </a:t>
                      </a:r>
                      <a:r>
                        <a:rPr lang="pl-PL" dirty="0" err="1" smtClean="0">
                          <a:latin typeface="+mj-lt"/>
                        </a:rPr>
                        <a:t>units</a:t>
                      </a:r>
                      <a:endParaRPr lang="pl-PL" dirty="0">
                        <a:latin typeface="+mj-lt"/>
                      </a:endParaRPr>
                    </a:p>
                  </a:txBody>
                  <a:tcPr/>
                </a:tc>
              </a:tr>
              <a:tr h="1187836">
                <a:tc>
                  <a:txBody>
                    <a:bodyPr/>
                    <a:lstStyle/>
                    <a:p>
                      <a:r>
                        <a:rPr lang="pl-PL" sz="2000" b="1" dirty="0" err="1" smtClean="0">
                          <a:latin typeface="+mj-lt"/>
                        </a:rPr>
                        <a:t>Original</a:t>
                      </a:r>
                      <a:r>
                        <a:rPr lang="pl-PL" sz="2000" b="1" dirty="0" smtClean="0">
                          <a:latin typeface="+mj-lt"/>
                        </a:rPr>
                        <a:t> OECD </a:t>
                      </a:r>
                      <a:r>
                        <a:rPr lang="pl-PL" sz="2000" b="1" dirty="0" err="1" smtClean="0">
                          <a:latin typeface="+mj-lt"/>
                        </a:rPr>
                        <a:t>equivalence</a:t>
                      </a:r>
                      <a:r>
                        <a:rPr lang="pl-PL" sz="2000" b="1" dirty="0" smtClean="0">
                          <a:latin typeface="+mj-lt"/>
                        </a:rPr>
                        <a:t> </a:t>
                      </a:r>
                      <a:r>
                        <a:rPr lang="pl-PL" sz="2000" b="1" dirty="0" err="1" smtClean="0">
                          <a:latin typeface="+mj-lt"/>
                        </a:rPr>
                        <a:t>scale</a:t>
                      </a:r>
                      <a:endParaRPr lang="pl-PL" sz="2000" b="1" dirty="0" smtClean="0">
                        <a:latin typeface="+mj-lt"/>
                      </a:endParaRPr>
                    </a:p>
                  </a:txBody>
                  <a:tcPr anchor="ctr"/>
                </a:tc>
                <a:tc>
                  <a:txBody>
                    <a:bodyPr/>
                    <a:lstStyle/>
                    <a:p>
                      <a:r>
                        <a:rPr lang="en-US" sz="2000" b="1" dirty="0" smtClean="0">
                          <a:latin typeface="+mj-lt"/>
                        </a:rPr>
                        <a:t>1</a:t>
                      </a:r>
                      <a:r>
                        <a:rPr lang="en-US" sz="2000" dirty="0" smtClean="0">
                          <a:latin typeface="+mj-lt"/>
                        </a:rPr>
                        <a:t> </a:t>
                      </a:r>
                      <a:r>
                        <a:rPr lang="pl-PL" sz="2000" dirty="0" smtClean="0">
                          <a:latin typeface="+mj-lt"/>
                        </a:rPr>
                        <a:t>-</a:t>
                      </a:r>
                      <a:r>
                        <a:rPr lang="en-US" sz="2000" dirty="0" smtClean="0">
                          <a:latin typeface="+mj-lt"/>
                        </a:rPr>
                        <a:t> for the first adult household member, </a:t>
                      </a:r>
                      <a:endParaRPr lang="pl-PL" sz="2000" dirty="0" smtClean="0">
                        <a:latin typeface="+mj-lt"/>
                      </a:endParaRPr>
                    </a:p>
                    <a:p>
                      <a:r>
                        <a:rPr lang="en-US" sz="2000" b="1" dirty="0" smtClean="0">
                          <a:latin typeface="+mj-lt"/>
                        </a:rPr>
                        <a:t>0,5</a:t>
                      </a:r>
                      <a:r>
                        <a:rPr lang="en-US" sz="2000" dirty="0" smtClean="0">
                          <a:latin typeface="+mj-lt"/>
                        </a:rPr>
                        <a:t> – for each additional adult household member and </a:t>
                      </a:r>
                      <a:endParaRPr lang="pl-PL" sz="2000" dirty="0" smtClean="0">
                        <a:latin typeface="+mj-lt"/>
                      </a:endParaRPr>
                    </a:p>
                    <a:p>
                      <a:r>
                        <a:rPr lang="en-US" sz="2000" b="1" dirty="0" smtClean="0">
                          <a:latin typeface="+mj-lt"/>
                        </a:rPr>
                        <a:t>0,3</a:t>
                      </a:r>
                      <a:r>
                        <a:rPr lang="en-US" sz="2000" dirty="0" smtClean="0">
                          <a:latin typeface="+mj-lt"/>
                        </a:rPr>
                        <a:t> - for every child in the household at the age of 14 or less</a:t>
                      </a:r>
                      <a:endParaRPr lang="pl-PL" sz="2000" dirty="0">
                        <a:latin typeface="+mj-lt"/>
                      </a:endParaRPr>
                    </a:p>
                  </a:txBody>
                  <a:tcPr anchor="ctr"/>
                </a:tc>
              </a:tr>
              <a:tr h="1125662">
                <a:tc>
                  <a:txBody>
                    <a:bodyPr/>
                    <a:lstStyle/>
                    <a:p>
                      <a:r>
                        <a:rPr lang="pl-PL" sz="2000" b="1" dirty="0" err="1" smtClean="0">
                          <a:latin typeface="+mj-lt"/>
                        </a:rPr>
                        <a:t>Modified</a:t>
                      </a:r>
                      <a:r>
                        <a:rPr lang="pl-PL" sz="2000" b="1" dirty="0" smtClean="0">
                          <a:latin typeface="+mj-lt"/>
                        </a:rPr>
                        <a:t> OECD </a:t>
                      </a:r>
                      <a:r>
                        <a:rPr lang="pl-PL" sz="2000" b="1" dirty="0" err="1" smtClean="0">
                          <a:latin typeface="+mj-lt"/>
                        </a:rPr>
                        <a:t>equivalence</a:t>
                      </a:r>
                      <a:r>
                        <a:rPr lang="pl-PL" sz="2000" b="1" dirty="0" smtClean="0">
                          <a:latin typeface="+mj-lt"/>
                        </a:rPr>
                        <a:t> </a:t>
                      </a:r>
                      <a:r>
                        <a:rPr lang="pl-PL" sz="2000" b="1" dirty="0" err="1" smtClean="0">
                          <a:latin typeface="+mj-lt"/>
                        </a:rPr>
                        <a:t>scale</a:t>
                      </a:r>
                      <a:endParaRPr lang="pl-PL" sz="2000" b="1" dirty="0" smtClean="0">
                        <a:latin typeface="+mj-lt"/>
                      </a:endParaRPr>
                    </a:p>
                  </a:txBody>
                  <a:tcPr anchor="ctr"/>
                </a:tc>
                <a:tc>
                  <a:txBody>
                    <a:bodyPr/>
                    <a:lstStyle/>
                    <a:p>
                      <a:r>
                        <a:rPr lang="en-US" sz="2000" b="1" kern="1200" dirty="0" smtClean="0">
                          <a:solidFill>
                            <a:schemeClr val="dk1"/>
                          </a:solidFill>
                          <a:latin typeface="+mj-lt"/>
                          <a:ea typeface="+mn-ea"/>
                          <a:cs typeface="+mn-cs"/>
                        </a:rPr>
                        <a:t>1</a:t>
                      </a:r>
                      <a:r>
                        <a:rPr lang="en-US" sz="2000" dirty="0" smtClean="0">
                          <a:latin typeface="+mj-lt"/>
                        </a:rPr>
                        <a:t> - for the first adult household member, </a:t>
                      </a:r>
                    </a:p>
                    <a:p>
                      <a:r>
                        <a:rPr lang="en-US" sz="2000" b="1" kern="1200" dirty="0" smtClean="0">
                          <a:solidFill>
                            <a:schemeClr val="dk1"/>
                          </a:solidFill>
                          <a:latin typeface="+mj-lt"/>
                          <a:ea typeface="+mn-ea"/>
                          <a:cs typeface="+mn-cs"/>
                        </a:rPr>
                        <a:t>0,</a:t>
                      </a:r>
                      <a:r>
                        <a:rPr lang="pl-PL" sz="2000" b="1" kern="1200" dirty="0" smtClean="0">
                          <a:solidFill>
                            <a:schemeClr val="dk1"/>
                          </a:solidFill>
                          <a:latin typeface="+mj-lt"/>
                          <a:ea typeface="+mn-ea"/>
                          <a:cs typeface="+mn-cs"/>
                        </a:rPr>
                        <a:t>7</a:t>
                      </a:r>
                      <a:r>
                        <a:rPr lang="en-US" sz="2000" b="1" kern="1200" dirty="0" smtClean="0">
                          <a:solidFill>
                            <a:schemeClr val="dk1"/>
                          </a:solidFill>
                          <a:latin typeface="+mj-lt"/>
                          <a:ea typeface="+mn-ea"/>
                          <a:cs typeface="+mn-cs"/>
                        </a:rPr>
                        <a:t> </a:t>
                      </a:r>
                      <a:r>
                        <a:rPr lang="en-US" sz="2000" dirty="0" smtClean="0">
                          <a:latin typeface="+mj-lt"/>
                        </a:rPr>
                        <a:t>– for each additional adult household member and </a:t>
                      </a:r>
                    </a:p>
                    <a:p>
                      <a:r>
                        <a:rPr lang="en-US" sz="2000" b="1" kern="1200" dirty="0" smtClean="0">
                          <a:solidFill>
                            <a:schemeClr val="dk1"/>
                          </a:solidFill>
                          <a:latin typeface="+mj-lt"/>
                          <a:ea typeface="+mn-ea"/>
                          <a:cs typeface="+mn-cs"/>
                        </a:rPr>
                        <a:t>0,</a:t>
                      </a:r>
                      <a:r>
                        <a:rPr lang="pl-PL" sz="2000" b="1" kern="1200" dirty="0" smtClean="0">
                          <a:solidFill>
                            <a:schemeClr val="dk1"/>
                          </a:solidFill>
                          <a:latin typeface="+mj-lt"/>
                          <a:ea typeface="+mn-ea"/>
                          <a:cs typeface="+mn-cs"/>
                        </a:rPr>
                        <a:t>5</a:t>
                      </a:r>
                      <a:r>
                        <a:rPr lang="en-US" sz="2000" b="1" kern="1200" dirty="0" smtClean="0">
                          <a:solidFill>
                            <a:schemeClr val="dk1"/>
                          </a:solidFill>
                          <a:latin typeface="+mj-lt"/>
                          <a:ea typeface="+mn-ea"/>
                          <a:cs typeface="+mn-cs"/>
                        </a:rPr>
                        <a:t> </a:t>
                      </a:r>
                      <a:r>
                        <a:rPr lang="en-US" sz="2000" dirty="0" smtClean="0">
                          <a:latin typeface="+mj-lt"/>
                        </a:rPr>
                        <a:t>- for every child in the household at the age of 14 or less</a:t>
                      </a:r>
                    </a:p>
                  </a:txBody>
                  <a:tcPr anchor="ctr"/>
                </a:tc>
              </a:tr>
              <a:tr h="1059340">
                <a:tc>
                  <a:txBody>
                    <a:bodyPr/>
                    <a:lstStyle/>
                    <a:p>
                      <a:r>
                        <a:rPr lang="pl-PL" sz="2000" b="1" dirty="0" err="1" smtClean="0">
                          <a:latin typeface="+mj-lt"/>
                        </a:rPr>
                        <a:t>Square</a:t>
                      </a:r>
                      <a:r>
                        <a:rPr lang="pl-PL" sz="2000" b="1" dirty="0" smtClean="0">
                          <a:latin typeface="+mj-lt"/>
                        </a:rPr>
                        <a:t> </a:t>
                      </a:r>
                      <a:r>
                        <a:rPr lang="pl-PL" sz="2000" b="1" dirty="0" err="1" smtClean="0">
                          <a:latin typeface="+mj-lt"/>
                        </a:rPr>
                        <a:t>root</a:t>
                      </a:r>
                      <a:r>
                        <a:rPr lang="pl-PL" sz="2000" b="1" dirty="0" smtClean="0">
                          <a:latin typeface="+mj-lt"/>
                        </a:rPr>
                        <a:t> </a:t>
                      </a:r>
                      <a:r>
                        <a:rPr lang="pl-PL" sz="2000" b="1" dirty="0" err="1" smtClean="0">
                          <a:latin typeface="+mj-lt"/>
                        </a:rPr>
                        <a:t>scale</a:t>
                      </a:r>
                      <a:endParaRPr lang="pl-PL" sz="2000" b="1" dirty="0" smtClean="0">
                        <a:latin typeface="+mj-lt"/>
                      </a:endParaRPr>
                    </a:p>
                  </a:txBody>
                  <a:tcPr anchor="ctr"/>
                </a:tc>
                <a:tc>
                  <a:txBody>
                    <a:bodyPr/>
                    <a:lstStyle/>
                    <a:p>
                      <a:r>
                        <a:rPr lang="en-US" sz="2400" b="1" kern="1200" dirty="0" smtClean="0">
                          <a:solidFill>
                            <a:schemeClr val="dk1"/>
                          </a:solidFill>
                          <a:latin typeface="+mj-lt"/>
                          <a:ea typeface="+mn-ea"/>
                          <a:cs typeface="+mn-cs"/>
                        </a:rPr>
                        <a:t>√</a:t>
                      </a:r>
                      <a:r>
                        <a:rPr lang="pl-PL" sz="2000" b="1" kern="1200" dirty="0" smtClean="0">
                          <a:solidFill>
                            <a:schemeClr val="dk1"/>
                          </a:solidFill>
                          <a:latin typeface="+mj-lt"/>
                          <a:ea typeface="+mn-ea"/>
                          <a:cs typeface="+mn-cs"/>
                        </a:rPr>
                        <a:t>n </a:t>
                      </a:r>
                      <a:r>
                        <a:rPr lang="pl-PL" sz="2000" dirty="0" smtClean="0">
                          <a:latin typeface="+mj-lt"/>
                        </a:rPr>
                        <a:t>- </a:t>
                      </a:r>
                      <a:r>
                        <a:rPr lang="en-US" sz="2000" dirty="0" smtClean="0">
                          <a:latin typeface="+mj-lt"/>
                        </a:rPr>
                        <a:t>the square root of household size is treated as a number of the equivalent units</a:t>
                      </a:r>
                      <a:endParaRPr lang="pl-PL" sz="2000" dirty="0">
                        <a:latin typeface="+mj-lt"/>
                      </a:endParaRPr>
                    </a:p>
                  </a:txBody>
                  <a:tcPr anchor="ctr"/>
                </a:tc>
              </a:tr>
              <a:tr h="1021740">
                <a:tc>
                  <a:txBody>
                    <a:bodyPr/>
                    <a:lstStyle/>
                    <a:p>
                      <a:r>
                        <a:rPr lang="pl-PL" sz="2000" b="1" dirty="0" smtClean="0">
                          <a:latin typeface="+mj-lt"/>
                        </a:rPr>
                        <a:t>I</a:t>
                      </a:r>
                      <a:r>
                        <a:rPr lang="en-US" sz="2000" b="1" dirty="0" err="1" smtClean="0">
                          <a:latin typeface="+mj-lt"/>
                        </a:rPr>
                        <a:t>ncome</a:t>
                      </a:r>
                      <a:r>
                        <a:rPr lang="en-US" sz="2000" b="1" dirty="0" smtClean="0">
                          <a:latin typeface="+mj-lt"/>
                        </a:rPr>
                        <a:t> per person in household</a:t>
                      </a:r>
                      <a:endParaRPr lang="pl-PL" sz="2000" b="1" dirty="0" smtClean="0">
                        <a:latin typeface="+mj-lt"/>
                      </a:endParaRPr>
                    </a:p>
                  </a:txBody>
                  <a:tcPr anchor="ctr"/>
                </a:tc>
                <a:tc>
                  <a:txBody>
                    <a:bodyPr/>
                    <a:lstStyle/>
                    <a:p>
                      <a:r>
                        <a:rPr lang="pl-PL" sz="2000" b="1" kern="1200" dirty="0" smtClean="0">
                          <a:solidFill>
                            <a:schemeClr val="dk1"/>
                          </a:solidFill>
                          <a:latin typeface="+mj-lt"/>
                          <a:ea typeface="+mn-ea"/>
                          <a:cs typeface="+mn-cs"/>
                        </a:rPr>
                        <a:t>n</a:t>
                      </a:r>
                      <a:r>
                        <a:rPr lang="pl-PL" sz="2000" dirty="0" smtClean="0">
                          <a:latin typeface="+mj-lt"/>
                        </a:rPr>
                        <a:t> - </a:t>
                      </a:r>
                      <a:r>
                        <a:rPr lang="en-US" sz="2000" dirty="0" smtClean="0">
                          <a:latin typeface="+mj-lt"/>
                        </a:rPr>
                        <a:t>value 1 for each person in a household</a:t>
                      </a:r>
                      <a:endParaRPr lang="pl-PL" sz="2000" dirty="0">
                        <a:latin typeface="+mj-lt"/>
                      </a:endParaRPr>
                    </a:p>
                  </a:txBody>
                  <a:tcPr anchor="ctr"/>
                </a:tc>
              </a:tr>
            </a:tbl>
          </a:graphicData>
        </a:graphic>
      </p:graphicFrame>
    </p:spTree>
    <p:extLst>
      <p:ext uri="{BB962C8B-B14F-4D97-AF65-F5344CB8AC3E}">
        <p14:creationId xmlns:p14="http://schemas.microsoft.com/office/powerpoint/2010/main" val="278337964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560174" y="74134"/>
            <a:ext cx="10972800" cy="1260395"/>
          </a:xfrm>
        </p:spPr>
        <p:txBody>
          <a:bodyPr>
            <a:noAutofit/>
          </a:bodyPr>
          <a:lstStyle/>
          <a:p>
            <a:pPr>
              <a:lnSpc>
                <a:spcPct val="100000"/>
              </a:lnSpc>
            </a:pPr>
            <a:r>
              <a:rPr lang="pl-PL" sz="2800" b="1" dirty="0" smtClean="0"/>
              <a:t>R</a:t>
            </a:r>
            <a:r>
              <a:rPr lang="en-US" sz="2800" b="1" dirty="0" smtClean="0"/>
              <a:t>elative </a:t>
            </a:r>
            <a:r>
              <a:rPr lang="en-US" sz="2800" b="1" dirty="0"/>
              <a:t>poverty rates in </a:t>
            </a:r>
            <a:r>
              <a:rPr lang="en-US" sz="2800" b="1" dirty="0" smtClean="0"/>
              <a:t>Poland</a:t>
            </a:r>
            <a:r>
              <a:rPr lang="pl-PL" sz="2800" b="1" dirty="0" smtClean="0"/>
              <a:t> in 2013</a:t>
            </a:r>
            <a:r>
              <a:rPr lang="en-US" sz="2800" b="1" dirty="0" smtClean="0"/>
              <a:t> </a:t>
            </a:r>
            <a:r>
              <a:rPr lang="pl-PL" sz="2800" b="1" dirty="0" smtClean="0"/>
              <a:t>by </a:t>
            </a:r>
            <a:r>
              <a:rPr lang="pl-PL" sz="2800" b="1" dirty="0" err="1" smtClean="0"/>
              <a:t>age</a:t>
            </a:r>
            <a:r>
              <a:rPr lang="pl-PL" sz="2800" b="1" i="1" dirty="0" smtClean="0"/>
              <a:t/>
            </a:r>
            <a:br>
              <a:rPr lang="pl-PL" sz="2800" b="1" i="1" dirty="0" smtClean="0"/>
            </a:br>
            <a:r>
              <a:rPr lang="pl-PL" sz="2800" b="1" dirty="0" smtClean="0"/>
              <a:t>(</a:t>
            </a:r>
            <a:r>
              <a:rPr lang="pl-PL" sz="2800" b="1" dirty="0" err="1" smtClean="0"/>
              <a:t>based</a:t>
            </a:r>
            <a:r>
              <a:rPr lang="pl-PL" sz="2800" b="1" dirty="0" smtClean="0"/>
              <a:t> on EU-SILC)</a:t>
            </a:r>
            <a:r>
              <a:rPr lang="pl-PL" sz="3200" dirty="0" smtClean="0"/>
              <a:t/>
            </a:r>
            <a:br>
              <a:rPr lang="pl-PL" sz="3200" dirty="0" smtClean="0"/>
            </a:br>
            <a:r>
              <a:rPr lang="pl-PL" sz="1600" dirty="0" err="1" smtClean="0"/>
              <a:t>Poverty</a:t>
            </a:r>
            <a:r>
              <a:rPr lang="pl-PL" sz="1600" dirty="0" smtClean="0"/>
              <a:t> </a:t>
            </a:r>
            <a:r>
              <a:rPr lang="pl-PL" sz="1600" dirty="0" err="1" smtClean="0"/>
              <a:t>threshold</a:t>
            </a:r>
            <a:r>
              <a:rPr lang="pl-PL" sz="1600" dirty="0" smtClean="0"/>
              <a:t> – 60% of median </a:t>
            </a:r>
            <a:r>
              <a:rPr lang="pl-PL" sz="1600" dirty="0" err="1" smtClean="0"/>
              <a:t>equivalised</a:t>
            </a:r>
            <a:r>
              <a:rPr lang="pl-PL" sz="1600" dirty="0" smtClean="0"/>
              <a:t> </a:t>
            </a:r>
            <a:r>
              <a:rPr lang="pl-PL" sz="1600" dirty="0" err="1" smtClean="0"/>
              <a:t>disposable</a:t>
            </a:r>
            <a:r>
              <a:rPr lang="pl-PL" sz="1600" dirty="0" smtClean="0"/>
              <a:t> </a:t>
            </a:r>
            <a:r>
              <a:rPr lang="pl-PL" sz="1600" dirty="0" err="1" smtClean="0"/>
              <a:t>income</a:t>
            </a:r>
            <a:endParaRPr lang="pl-PL" sz="1600" dirty="0"/>
          </a:p>
        </p:txBody>
      </p:sp>
      <p:graphicFrame>
        <p:nvGraphicFramePr>
          <p:cNvPr id="5" name="Symbol zastępczy zawartości 4"/>
          <p:cNvGraphicFramePr>
            <a:graphicFrameLocks noGrp="1"/>
          </p:cNvGraphicFramePr>
          <p:nvPr>
            <p:ph idx="1"/>
            <p:extLst>
              <p:ext uri="{D42A27DB-BD31-4B8C-83A1-F6EECF244321}">
                <p14:modId xmlns:p14="http://schemas.microsoft.com/office/powerpoint/2010/main" val="3098068356"/>
              </p:ext>
            </p:extLst>
          </p:nvPr>
        </p:nvGraphicFramePr>
        <p:xfrm>
          <a:off x="815545" y="1416908"/>
          <a:ext cx="10503252" cy="5007949"/>
        </p:xfrm>
        <a:graphic>
          <a:graphicData uri="http://schemas.openxmlformats.org/drawingml/2006/table">
            <a:tbl>
              <a:tblPr firstRow="1" firstCol="1" bandRow="1"/>
              <a:tblGrid>
                <a:gridCol w="2244507"/>
                <a:gridCol w="1493937"/>
                <a:gridCol w="1691202"/>
                <a:gridCol w="1691202"/>
                <a:gridCol w="1691202"/>
                <a:gridCol w="1691202"/>
              </a:tblGrid>
              <a:tr h="386262">
                <a:tc rowSpan="3" gridSpan="2">
                  <a:txBody>
                    <a:bodyPr/>
                    <a:lstStyle/>
                    <a:p>
                      <a:pPr algn="ctr">
                        <a:lnSpc>
                          <a:spcPct val="107000"/>
                        </a:lnSpc>
                        <a:spcAft>
                          <a:spcPts val="0"/>
                        </a:spcAft>
                      </a:pPr>
                      <a:r>
                        <a:rPr lang="pl-PL" sz="1800" b="1" dirty="0" err="1">
                          <a:effectLst/>
                          <a:latin typeface="+mj-lt"/>
                          <a:ea typeface="Times New Roman" panose="02020603050405020304" pitchFamily="18" charset="0"/>
                          <a:cs typeface="Times New Roman" panose="02020603050405020304" pitchFamily="18" charset="0"/>
                        </a:rPr>
                        <a:t>Scale</a:t>
                      </a:r>
                      <a:endParaRPr lang="pl-PL" sz="2400" dirty="0">
                        <a:effectLst/>
                        <a:latin typeface="+mj-lt"/>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rowSpan="3" hMerge="1">
                  <a:txBody>
                    <a:bodyPr/>
                    <a:lstStyle/>
                    <a:p>
                      <a:endParaRPr lang="pl-PL"/>
                    </a:p>
                  </a:txBody>
                  <a:tcPr/>
                </a:tc>
                <a:tc rowSpan="2">
                  <a:txBody>
                    <a:bodyPr/>
                    <a:lstStyle/>
                    <a:p>
                      <a:pPr algn="ctr">
                        <a:lnSpc>
                          <a:spcPct val="107000"/>
                        </a:lnSpc>
                        <a:spcAft>
                          <a:spcPts val="0"/>
                        </a:spcAft>
                      </a:pPr>
                      <a:r>
                        <a:rPr lang="pl-PL" sz="1800" b="1" dirty="0">
                          <a:effectLst/>
                          <a:latin typeface="+mj-lt"/>
                          <a:ea typeface="Times New Roman" panose="02020603050405020304" pitchFamily="18" charset="0"/>
                          <a:cs typeface="Times New Roman" panose="02020603050405020304" pitchFamily="18" charset="0"/>
                        </a:rPr>
                        <a:t>Total</a:t>
                      </a:r>
                      <a:endParaRPr lang="pl-PL" sz="2400" dirty="0">
                        <a:effectLst/>
                        <a:latin typeface="+mj-lt"/>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3">
                  <a:txBody>
                    <a:bodyPr/>
                    <a:lstStyle/>
                    <a:p>
                      <a:pPr algn="ctr">
                        <a:lnSpc>
                          <a:spcPct val="107000"/>
                        </a:lnSpc>
                        <a:spcAft>
                          <a:spcPts val="0"/>
                        </a:spcAft>
                      </a:pPr>
                      <a:r>
                        <a:rPr lang="pl-PL" sz="1800" b="1">
                          <a:solidFill>
                            <a:srgbClr val="000000"/>
                          </a:solidFill>
                          <a:effectLst/>
                          <a:latin typeface="+mj-lt"/>
                          <a:ea typeface="Times New Roman" panose="02020603050405020304" pitchFamily="18" charset="0"/>
                          <a:cs typeface="Times New Roman" panose="02020603050405020304" pitchFamily="18" charset="0"/>
                        </a:rPr>
                        <a:t>Persons aged</a:t>
                      </a:r>
                      <a:endParaRPr lang="pl-PL" sz="2400">
                        <a:effectLst/>
                        <a:latin typeface="+mj-lt"/>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pl-PL"/>
                    </a:p>
                  </a:txBody>
                  <a:tcPr/>
                </a:tc>
                <a:tc hMerge="1">
                  <a:txBody>
                    <a:bodyPr/>
                    <a:lstStyle/>
                    <a:p>
                      <a:endParaRPr lang="pl-PL"/>
                    </a:p>
                  </a:txBody>
                  <a:tcPr/>
                </a:tc>
              </a:tr>
              <a:tr h="388501">
                <a:tc gridSpan="2" vMerge="1">
                  <a:txBody>
                    <a:bodyPr/>
                    <a:lstStyle/>
                    <a:p>
                      <a:endParaRPr lang="pl-PL"/>
                    </a:p>
                  </a:txBody>
                  <a:tcPr/>
                </a:tc>
                <a:tc hMerge="1" vMerge="1">
                  <a:txBody>
                    <a:bodyPr/>
                    <a:lstStyle/>
                    <a:p>
                      <a:endParaRPr lang="pl-PL"/>
                    </a:p>
                  </a:txBody>
                  <a:tcPr/>
                </a:tc>
                <a:tc vMerge="1">
                  <a:txBody>
                    <a:bodyPr/>
                    <a:lstStyle/>
                    <a:p>
                      <a:endParaRPr lang="pl-PL"/>
                    </a:p>
                  </a:txBody>
                  <a:tcPr/>
                </a:tc>
                <a:tc>
                  <a:txBody>
                    <a:bodyPr/>
                    <a:lstStyle/>
                    <a:p>
                      <a:pPr algn="ctr">
                        <a:lnSpc>
                          <a:spcPct val="107000"/>
                        </a:lnSpc>
                        <a:spcAft>
                          <a:spcPts val="0"/>
                        </a:spcAft>
                      </a:pPr>
                      <a:r>
                        <a:rPr lang="pl-PL" sz="1800" b="1" dirty="0">
                          <a:effectLst/>
                          <a:latin typeface="+mj-lt"/>
                          <a:ea typeface="Times New Roman" panose="02020603050405020304" pitchFamily="18" charset="0"/>
                          <a:cs typeface="Times New Roman" panose="02020603050405020304" pitchFamily="18" charset="0"/>
                        </a:rPr>
                        <a:t> 0-17</a:t>
                      </a:r>
                      <a:endParaRPr lang="pl-PL" sz="2400" dirty="0">
                        <a:effectLst/>
                        <a:latin typeface="+mj-lt"/>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Aft>
                          <a:spcPts val="0"/>
                        </a:spcAft>
                      </a:pPr>
                      <a:r>
                        <a:rPr lang="pl-PL" sz="1800" b="1">
                          <a:effectLst/>
                          <a:latin typeface="+mj-lt"/>
                          <a:ea typeface="Times New Roman" panose="02020603050405020304" pitchFamily="18" charset="0"/>
                          <a:cs typeface="Times New Roman" panose="02020603050405020304" pitchFamily="18" charset="0"/>
                        </a:rPr>
                        <a:t>18-65</a:t>
                      </a:r>
                      <a:endParaRPr lang="pl-PL" sz="2400">
                        <a:effectLst/>
                        <a:latin typeface="+mj-lt"/>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Aft>
                          <a:spcPts val="0"/>
                        </a:spcAft>
                      </a:pPr>
                      <a:r>
                        <a:rPr lang="pl-PL" sz="1800" b="1">
                          <a:effectLst/>
                          <a:latin typeface="+mj-lt"/>
                          <a:ea typeface="Times New Roman" panose="02020603050405020304" pitchFamily="18" charset="0"/>
                          <a:cs typeface="Times New Roman" panose="02020603050405020304" pitchFamily="18" charset="0"/>
                        </a:rPr>
                        <a:t>65 or more </a:t>
                      </a:r>
                      <a:endParaRPr lang="pl-PL" sz="2400">
                        <a:effectLst/>
                        <a:latin typeface="+mj-lt"/>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279349">
                <a:tc gridSpan="2" vMerge="1">
                  <a:txBody>
                    <a:bodyPr/>
                    <a:lstStyle/>
                    <a:p>
                      <a:endParaRPr lang="pl-PL"/>
                    </a:p>
                  </a:txBody>
                  <a:tcPr/>
                </a:tc>
                <a:tc hMerge="1" vMerge="1">
                  <a:txBody>
                    <a:bodyPr/>
                    <a:lstStyle/>
                    <a:p>
                      <a:endParaRPr lang="pl-PL"/>
                    </a:p>
                  </a:txBody>
                  <a:tcPr/>
                </a:tc>
                <a:tc gridSpan="4">
                  <a:txBody>
                    <a:bodyPr/>
                    <a:lstStyle/>
                    <a:p>
                      <a:pPr algn="ctr">
                        <a:lnSpc>
                          <a:spcPct val="107000"/>
                        </a:lnSpc>
                        <a:spcAft>
                          <a:spcPts val="0"/>
                        </a:spcAft>
                      </a:pPr>
                      <a:r>
                        <a:rPr lang="pl-PL" sz="1600" i="1" dirty="0">
                          <a:effectLst/>
                          <a:latin typeface="+mj-lt"/>
                          <a:ea typeface="Times New Roman" panose="02020603050405020304" pitchFamily="18" charset="0"/>
                          <a:cs typeface="Times New Roman" panose="02020603050405020304" pitchFamily="18" charset="0"/>
                        </a:rPr>
                        <a:t>% of </a:t>
                      </a:r>
                      <a:r>
                        <a:rPr lang="pl-PL" sz="1600" i="1" dirty="0" err="1">
                          <a:effectLst/>
                          <a:latin typeface="+mj-lt"/>
                          <a:ea typeface="Times New Roman" panose="02020603050405020304" pitchFamily="18" charset="0"/>
                          <a:cs typeface="Times New Roman" panose="02020603050405020304" pitchFamily="18" charset="0"/>
                        </a:rPr>
                        <a:t>persons</a:t>
                      </a:r>
                      <a:r>
                        <a:rPr lang="pl-PL" sz="1600" i="1" dirty="0">
                          <a:effectLst/>
                          <a:latin typeface="+mj-lt"/>
                          <a:ea typeface="Times New Roman" panose="02020603050405020304" pitchFamily="18" charset="0"/>
                          <a:cs typeface="Times New Roman" panose="02020603050405020304" pitchFamily="18" charset="0"/>
                        </a:rPr>
                        <a:t> in </a:t>
                      </a:r>
                      <a:r>
                        <a:rPr lang="pl-PL" sz="1600" i="1" dirty="0" err="1">
                          <a:effectLst/>
                          <a:latin typeface="+mj-lt"/>
                          <a:ea typeface="Times New Roman" panose="02020603050405020304" pitchFamily="18" charset="0"/>
                          <a:cs typeface="Times New Roman" panose="02020603050405020304" pitchFamily="18" charset="0"/>
                        </a:rPr>
                        <a:t>households</a:t>
                      </a:r>
                      <a:endParaRPr lang="pl-PL" sz="2000" dirty="0">
                        <a:effectLst/>
                        <a:latin typeface="+mj-lt"/>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pl-PL"/>
                    </a:p>
                  </a:txBody>
                  <a:tcPr/>
                </a:tc>
                <a:tc hMerge="1">
                  <a:txBody>
                    <a:bodyPr/>
                    <a:lstStyle/>
                    <a:p>
                      <a:endParaRPr lang="pl-PL"/>
                    </a:p>
                  </a:txBody>
                  <a:tcPr/>
                </a:tc>
                <a:tc hMerge="1">
                  <a:txBody>
                    <a:bodyPr/>
                    <a:lstStyle/>
                    <a:p>
                      <a:endParaRPr lang="pl-PL"/>
                    </a:p>
                  </a:txBody>
                  <a:tcPr/>
                </a:tc>
              </a:tr>
              <a:tr h="941364">
                <a:tc>
                  <a:txBody>
                    <a:bodyPr/>
                    <a:lstStyle/>
                    <a:p>
                      <a:pPr>
                        <a:lnSpc>
                          <a:spcPct val="107000"/>
                        </a:lnSpc>
                        <a:spcAft>
                          <a:spcPts val="0"/>
                        </a:spcAft>
                      </a:pPr>
                      <a:r>
                        <a:rPr lang="pl-PL" sz="1800" b="1" dirty="0" err="1">
                          <a:solidFill>
                            <a:srgbClr val="000000"/>
                          </a:solidFill>
                          <a:effectLst/>
                          <a:latin typeface="+mj-lt"/>
                          <a:ea typeface="Times New Roman" panose="02020603050405020304" pitchFamily="18" charset="0"/>
                          <a:cs typeface="Times New Roman" panose="02020603050405020304" pitchFamily="18" charset="0"/>
                        </a:rPr>
                        <a:t>Original</a:t>
                      </a:r>
                      <a:r>
                        <a:rPr lang="pl-PL" sz="1800" b="1" dirty="0">
                          <a:solidFill>
                            <a:srgbClr val="000000"/>
                          </a:solidFill>
                          <a:effectLst/>
                          <a:latin typeface="+mj-lt"/>
                          <a:ea typeface="Times New Roman" panose="02020603050405020304" pitchFamily="18" charset="0"/>
                          <a:cs typeface="Times New Roman" panose="02020603050405020304" pitchFamily="18" charset="0"/>
                        </a:rPr>
                        <a:t> OECD </a:t>
                      </a:r>
                      <a:r>
                        <a:rPr lang="pl-PL" sz="1800" b="1" dirty="0" err="1">
                          <a:solidFill>
                            <a:srgbClr val="000000"/>
                          </a:solidFill>
                          <a:effectLst/>
                          <a:latin typeface="+mj-lt"/>
                          <a:ea typeface="Times New Roman" panose="02020603050405020304" pitchFamily="18" charset="0"/>
                          <a:cs typeface="Times New Roman" panose="02020603050405020304" pitchFamily="18" charset="0"/>
                        </a:rPr>
                        <a:t>equivalence</a:t>
                      </a:r>
                      <a:r>
                        <a:rPr lang="pl-PL" sz="1800" b="1" dirty="0">
                          <a:solidFill>
                            <a:srgbClr val="000000"/>
                          </a:solidFill>
                          <a:effectLst/>
                          <a:latin typeface="+mj-lt"/>
                          <a:ea typeface="Times New Roman" panose="02020603050405020304" pitchFamily="18" charset="0"/>
                          <a:cs typeface="Times New Roman" panose="02020603050405020304" pitchFamily="18" charset="0"/>
                        </a:rPr>
                        <a:t> </a:t>
                      </a:r>
                      <a:r>
                        <a:rPr lang="pl-PL" sz="1800" b="1" dirty="0" err="1">
                          <a:solidFill>
                            <a:srgbClr val="000000"/>
                          </a:solidFill>
                          <a:effectLst/>
                          <a:latin typeface="+mj-lt"/>
                          <a:ea typeface="Times New Roman" panose="02020603050405020304" pitchFamily="18" charset="0"/>
                          <a:cs typeface="Times New Roman" panose="02020603050405020304" pitchFamily="18" charset="0"/>
                        </a:rPr>
                        <a:t>scale</a:t>
                      </a:r>
                      <a:endParaRPr lang="pl-PL" sz="2800" dirty="0">
                        <a:effectLst/>
                        <a:latin typeface="+mj-lt"/>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07000"/>
                        </a:lnSpc>
                        <a:spcAft>
                          <a:spcPts val="0"/>
                        </a:spcAft>
                      </a:pPr>
                      <a:r>
                        <a:rPr lang="pl-PL" sz="1800" i="1" dirty="0">
                          <a:solidFill>
                            <a:srgbClr val="000000"/>
                          </a:solidFill>
                          <a:effectLst/>
                          <a:latin typeface="+mj-lt"/>
                          <a:ea typeface="Times New Roman" panose="02020603050405020304" pitchFamily="18" charset="0"/>
                          <a:cs typeface="Times New Roman" panose="02020603050405020304" pitchFamily="18" charset="0"/>
                        </a:rPr>
                        <a:t>1-0.7-0.5</a:t>
                      </a:r>
                      <a:endParaRPr lang="pl-PL" sz="2400" dirty="0">
                        <a:effectLst/>
                        <a:latin typeface="+mj-lt"/>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07000"/>
                        </a:lnSpc>
                        <a:spcAft>
                          <a:spcPts val="0"/>
                        </a:spcAft>
                      </a:pPr>
                      <a:r>
                        <a:rPr lang="pl-PL" sz="2400" b="1" dirty="0">
                          <a:solidFill>
                            <a:srgbClr val="000000"/>
                          </a:solidFill>
                          <a:effectLst/>
                          <a:latin typeface="+mj-lt"/>
                          <a:ea typeface="Times New Roman" panose="02020603050405020304" pitchFamily="18" charset="0"/>
                          <a:cs typeface="Times New Roman" panose="02020603050405020304" pitchFamily="18" charset="0"/>
                        </a:rPr>
                        <a:t>18,0</a:t>
                      </a:r>
                      <a:endParaRPr lang="pl-PL" sz="2400" b="1" dirty="0">
                        <a:effectLst/>
                        <a:latin typeface="+mj-lt"/>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07000"/>
                        </a:lnSpc>
                        <a:spcAft>
                          <a:spcPts val="0"/>
                        </a:spcAft>
                      </a:pPr>
                      <a:r>
                        <a:rPr lang="pl-PL" sz="2400" dirty="0">
                          <a:solidFill>
                            <a:srgbClr val="000000"/>
                          </a:solidFill>
                          <a:effectLst/>
                          <a:latin typeface="+mj-lt"/>
                          <a:ea typeface="Times New Roman" panose="02020603050405020304" pitchFamily="18" charset="0"/>
                          <a:cs typeface="Times New Roman" panose="02020603050405020304" pitchFamily="18" charset="0"/>
                        </a:rPr>
                        <a:t>26,3</a:t>
                      </a:r>
                      <a:endParaRPr lang="pl-PL" sz="2400" dirty="0">
                        <a:effectLst/>
                        <a:latin typeface="+mj-lt"/>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07000"/>
                        </a:lnSpc>
                        <a:spcAft>
                          <a:spcPts val="0"/>
                        </a:spcAft>
                      </a:pPr>
                      <a:r>
                        <a:rPr lang="pl-PL" sz="2400" dirty="0">
                          <a:solidFill>
                            <a:srgbClr val="000000"/>
                          </a:solidFill>
                          <a:effectLst/>
                          <a:latin typeface="+mj-lt"/>
                          <a:ea typeface="Times New Roman" panose="02020603050405020304" pitchFamily="18" charset="0"/>
                          <a:cs typeface="Times New Roman" panose="02020603050405020304" pitchFamily="18" charset="0"/>
                        </a:rPr>
                        <a:t>17,5</a:t>
                      </a:r>
                      <a:endParaRPr lang="pl-PL" sz="2400" dirty="0">
                        <a:effectLst/>
                        <a:latin typeface="+mj-lt"/>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07000"/>
                        </a:lnSpc>
                        <a:spcAft>
                          <a:spcPts val="0"/>
                        </a:spcAft>
                      </a:pPr>
                      <a:r>
                        <a:rPr lang="pl-PL" sz="2400">
                          <a:solidFill>
                            <a:srgbClr val="000000"/>
                          </a:solidFill>
                          <a:effectLst/>
                          <a:latin typeface="+mj-lt"/>
                          <a:ea typeface="Times New Roman" panose="02020603050405020304" pitchFamily="18" charset="0"/>
                          <a:cs typeface="Times New Roman" panose="02020603050405020304" pitchFamily="18" charset="0"/>
                        </a:rPr>
                        <a:t>9,5</a:t>
                      </a:r>
                      <a:endParaRPr lang="pl-PL" sz="2400">
                        <a:effectLst/>
                        <a:latin typeface="+mj-lt"/>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941364">
                <a:tc>
                  <a:txBody>
                    <a:bodyPr/>
                    <a:lstStyle/>
                    <a:p>
                      <a:pPr>
                        <a:lnSpc>
                          <a:spcPct val="107000"/>
                        </a:lnSpc>
                        <a:spcAft>
                          <a:spcPts val="0"/>
                        </a:spcAft>
                      </a:pPr>
                      <a:r>
                        <a:rPr lang="pl-PL" sz="1800" b="1" dirty="0" err="1">
                          <a:solidFill>
                            <a:srgbClr val="000000"/>
                          </a:solidFill>
                          <a:effectLst/>
                          <a:latin typeface="+mj-lt"/>
                          <a:ea typeface="Times New Roman" panose="02020603050405020304" pitchFamily="18" charset="0"/>
                          <a:cs typeface="Times New Roman" panose="02020603050405020304" pitchFamily="18" charset="0"/>
                        </a:rPr>
                        <a:t>Modified</a:t>
                      </a:r>
                      <a:r>
                        <a:rPr lang="pl-PL" sz="1800" b="1" dirty="0">
                          <a:solidFill>
                            <a:srgbClr val="000000"/>
                          </a:solidFill>
                          <a:effectLst/>
                          <a:latin typeface="+mj-lt"/>
                          <a:ea typeface="Times New Roman" panose="02020603050405020304" pitchFamily="18" charset="0"/>
                          <a:cs typeface="Times New Roman" panose="02020603050405020304" pitchFamily="18" charset="0"/>
                        </a:rPr>
                        <a:t> OECD </a:t>
                      </a:r>
                      <a:r>
                        <a:rPr lang="pl-PL" sz="1800" b="1" dirty="0" err="1">
                          <a:solidFill>
                            <a:srgbClr val="000000"/>
                          </a:solidFill>
                          <a:effectLst/>
                          <a:latin typeface="+mj-lt"/>
                          <a:ea typeface="Times New Roman" panose="02020603050405020304" pitchFamily="18" charset="0"/>
                          <a:cs typeface="Times New Roman" panose="02020603050405020304" pitchFamily="18" charset="0"/>
                        </a:rPr>
                        <a:t>equivalence</a:t>
                      </a:r>
                      <a:r>
                        <a:rPr lang="pl-PL" sz="1800" b="1" dirty="0">
                          <a:solidFill>
                            <a:srgbClr val="000000"/>
                          </a:solidFill>
                          <a:effectLst/>
                          <a:latin typeface="+mj-lt"/>
                          <a:ea typeface="Times New Roman" panose="02020603050405020304" pitchFamily="18" charset="0"/>
                          <a:cs typeface="Times New Roman" panose="02020603050405020304" pitchFamily="18" charset="0"/>
                        </a:rPr>
                        <a:t> </a:t>
                      </a:r>
                      <a:r>
                        <a:rPr lang="pl-PL" sz="1800" b="1" dirty="0" err="1">
                          <a:solidFill>
                            <a:srgbClr val="000000"/>
                          </a:solidFill>
                          <a:effectLst/>
                          <a:latin typeface="+mj-lt"/>
                          <a:ea typeface="Times New Roman" panose="02020603050405020304" pitchFamily="18" charset="0"/>
                          <a:cs typeface="Times New Roman" panose="02020603050405020304" pitchFamily="18" charset="0"/>
                        </a:rPr>
                        <a:t>scale</a:t>
                      </a:r>
                      <a:endParaRPr lang="pl-PL" sz="2800" dirty="0">
                        <a:effectLst/>
                        <a:latin typeface="+mj-lt"/>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Aft>
                          <a:spcPts val="0"/>
                        </a:spcAft>
                      </a:pPr>
                      <a:r>
                        <a:rPr lang="pl-PL" sz="1800" i="1" dirty="0">
                          <a:solidFill>
                            <a:srgbClr val="000000"/>
                          </a:solidFill>
                          <a:effectLst/>
                          <a:latin typeface="+mj-lt"/>
                          <a:ea typeface="Times New Roman" panose="02020603050405020304" pitchFamily="18" charset="0"/>
                          <a:cs typeface="Times New Roman" panose="02020603050405020304" pitchFamily="18" charset="0"/>
                        </a:rPr>
                        <a:t>1-0.5-0.3</a:t>
                      </a:r>
                      <a:endParaRPr lang="pl-PL" sz="2400" dirty="0">
                        <a:effectLst/>
                        <a:latin typeface="+mj-lt"/>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Aft>
                          <a:spcPts val="0"/>
                        </a:spcAft>
                      </a:pPr>
                      <a:r>
                        <a:rPr lang="pl-PL" sz="2400" b="1" dirty="0">
                          <a:solidFill>
                            <a:srgbClr val="000000"/>
                          </a:solidFill>
                          <a:effectLst/>
                          <a:latin typeface="+mj-lt"/>
                          <a:ea typeface="Times New Roman" panose="02020603050405020304" pitchFamily="18" charset="0"/>
                          <a:cs typeface="Times New Roman" panose="02020603050405020304" pitchFamily="18" charset="0"/>
                        </a:rPr>
                        <a:t>17,3</a:t>
                      </a:r>
                      <a:endParaRPr lang="pl-PL" sz="2400" b="1" dirty="0">
                        <a:effectLst/>
                        <a:latin typeface="+mj-lt"/>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Aft>
                          <a:spcPts val="0"/>
                        </a:spcAft>
                      </a:pPr>
                      <a:r>
                        <a:rPr lang="pl-PL" sz="2400">
                          <a:solidFill>
                            <a:srgbClr val="000000"/>
                          </a:solidFill>
                          <a:effectLst/>
                          <a:latin typeface="+mj-lt"/>
                          <a:ea typeface="Times New Roman" panose="02020603050405020304" pitchFamily="18" charset="0"/>
                          <a:cs typeface="Times New Roman" panose="02020603050405020304" pitchFamily="18" charset="0"/>
                        </a:rPr>
                        <a:t>23,2</a:t>
                      </a:r>
                      <a:endParaRPr lang="pl-PL" sz="2400">
                        <a:effectLst/>
                        <a:latin typeface="+mj-lt"/>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Aft>
                          <a:spcPts val="0"/>
                        </a:spcAft>
                      </a:pPr>
                      <a:r>
                        <a:rPr lang="pl-PL" sz="2400" dirty="0">
                          <a:solidFill>
                            <a:srgbClr val="000000"/>
                          </a:solidFill>
                          <a:effectLst/>
                          <a:latin typeface="+mj-lt"/>
                          <a:ea typeface="Times New Roman" panose="02020603050405020304" pitchFamily="18" charset="0"/>
                          <a:cs typeface="Times New Roman" panose="02020603050405020304" pitchFamily="18" charset="0"/>
                        </a:rPr>
                        <a:t>16,7</a:t>
                      </a:r>
                      <a:endParaRPr lang="pl-PL" sz="2400" dirty="0">
                        <a:effectLst/>
                        <a:latin typeface="+mj-lt"/>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Aft>
                          <a:spcPts val="0"/>
                        </a:spcAft>
                      </a:pPr>
                      <a:r>
                        <a:rPr lang="pl-PL" sz="2400" dirty="0">
                          <a:solidFill>
                            <a:srgbClr val="000000"/>
                          </a:solidFill>
                          <a:effectLst/>
                          <a:latin typeface="+mj-lt"/>
                          <a:ea typeface="Times New Roman" panose="02020603050405020304" pitchFamily="18" charset="0"/>
                          <a:cs typeface="Times New Roman" panose="02020603050405020304" pitchFamily="18" charset="0"/>
                        </a:rPr>
                        <a:t>12,3</a:t>
                      </a:r>
                      <a:endParaRPr lang="pl-PL" sz="2400" dirty="0">
                        <a:effectLst/>
                        <a:latin typeface="+mj-lt"/>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860816">
                <a:tc>
                  <a:txBody>
                    <a:bodyPr/>
                    <a:lstStyle/>
                    <a:p>
                      <a:pPr>
                        <a:lnSpc>
                          <a:spcPct val="107000"/>
                        </a:lnSpc>
                        <a:spcAft>
                          <a:spcPts val="0"/>
                        </a:spcAft>
                      </a:pPr>
                      <a:r>
                        <a:rPr lang="pl-PL" sz="1800" b="1" dirty="0" err="1" smtClean="0">
                          <a:solidFill>
                            <a:srgbClr val="000000"/>
                          </a:solidFill>
                          <a:effectLst/>
                          <a:latin typeface="+mj-lt"/>
                          <a:ea typeface="Times New Roman" panose="02020603050405020304" pitchFamily="18" charset="0"/>
                          <a:cs typeface="Times New Roman" panose="02020603050405020304" pitchFamily="18" charset="0"/>
                        </a:rPr>
                        <a:t>Square</a:t>
                      </a:r>
                      <a:r>
                        <a:rPr lang="pl-PL" sz="1800" b="1" dirty="0" smtClean="0">
                          <a:solidFill>
                            <a:srgbClr val="000000"/>
                          </a:solidFill>
                          <a:effectLst/>
                          <a:latin typeface="+mj-lt"/>
                          <a:ea typeface="Times New Roman" panose="02020603050405020304" pitchFamily="18" charset="0"/>
                          <a:cs typeface="Times New Roman" panose="02020603050405020304" pitchFamily="18" charset="0"/>
                        </a:rPr>
                        <a:t> </a:t>
                      </a:r>
                      <a:r>
                        <a:rPr lang="pl-PL" sz="1800" b="1" dirty="0" err="1">
                          <a:solidFill>
                            <a:srgbClr val="000000"/>
                          </a:solidFill>
                          <a:effectLst/>
                          <a:latin typeface="+mj-lt"/>
                          <a:ea typeface="Times New Roman" panose="02020603050405020304" pitchFamily="18" charset="0"/>
                          <a:cs typeface="Times New Roman" panose="02020603050405020304" pitchFamily="18" charset="0"/>
                        </a:rPr>
                        <a:t>root</a:t>
                      </a:r>
                      <a:r>
                        <a:rPr lang="pl-PL" sz="1800" b="1" dirty="0">
                          <a:solidFill>
                            <a:srgbClr val="000000"/>
                          </a:solidFill>
                          <a:effectLst/>
                          <a:latin typeface="+mj-lt"/>
                          <a:ea typeface="Times New Roman" panose="02020603050405020304" pitchFamily="18" charset="0"/>
                          <a:cs typeface="Times New Roman" panose="02020603050405020304" pitchFamily="18" charset="0"/>
                        </a:rPr>
                        <a:t> </a:t>
                      </a:r>
                      <a:r>
                        <a:rPr lang="pl-PL" sz="1800" b="1" dirty="0" err="1">
                          <a:solidFill>
                            <a:srgbClr val="000000"/>
                          </a:solidFill>
                          <a:effectLst/>
                          <a:latin typeface="+mj-lt"/>
                          <a:ea typeface="Times New Roman" panose="02020603050405020304" pitchFamily="18" charset="0"/>
                          <a:cs typeface="Times New Roman" panose="02020603050405020304" pitchFamily="18" charset="0"/>
                        </a:rPr>
                        <a:t>scale</a:t>
                      </a:r>
                      <a:endParaRPr lang="pl-PL" sz="2800" dirty="0">
                        <a:effectLst/>
                        <a:latin typeface="+mj-lt"/>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07000"/>
                        </a:lnSpc>
                        <a:spcAft>
                          <a:spcPts val="0"/>
                        </a:spcAft>
                      </a:pPr>
                      <a:r>
                        <a:rPr lang="pl-PL" sz="1800" i="1" dirty="0" err="1">
                          <a:solidFill>
                            <a:srgbClr val="000000"/>
                          </a:solidFill>
                          <a:effectLst/>
                          <a:latin typeface="+mj-lt"/>
                          <a:ea typeface="Times New Roman" panose="02020603050405020304" pitchFamily="18" charset="0"/>
                          <a:cs typeface="Times New Roman" panose="02020603050405020304" pitchFamily="18" charset="0"/>
                        </a:rPr>
                        <a:t>sqrt</a:t>
                      </a:r>
                      <a:r>
                        <a:rPr lang="pl-PL" sz="1800" i="1" dirty="0">
                          <a:solidFill>
                            <a:srgbClr val="000000"/>
                          </a:solidFill>
                          <a:effectLst/>
                          <a:latin typeface="+mj-lt"/>
                          <a:ea typeface="Times New Roman" panose="02020603050405020304" pitchFamily="18" charset="0"/>
                          <a:cs typeface="Times New Roman" panose="02020603050405020304" pitchFamily="18" charset="0"/>
                        </a:rPr>
                        <a:t>(n)</a:t>
                      </a:r>
                      <a:endParaRPr lang="pl-PL" sz="2400" dirty="0">
                        <a:effectLst/>
                        <a:latin typeface="+mj-lt"/>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07000"/>
                        </a:lnSpc>
                        <a:spcAft>
                          <a:spcPts val="0"/>
                        </a:spcAft>
                      </a:pPr>
                      <a:r>
                        <a:rPr lang="pl-PL" sz="2400" b="1" dirty="0">
                          <a:solidFill>
                            <a:srgbClr val="000000"/>
                          </a:solidFill>
                          <a:effectLst/>
                          <a:latin typeface="+mj-lt"/>
                          <a:ea typeface="Times New Roman" panose="02020603050405020304" pitchFamily="18" charset="0"/>
                          <a:cs typeface="Times New Roman" panose="02020603050405020304" pitchFamily="18" charset="0"/>
                        </a:rPr>
                        <a:t>17,7</a:t>
                      </a:r>
                      <a:endParaRPr lang="pl-PL" sz="2400" b="1" dirty="0">
                        <a:effectLst/>
                        <a:latin typeface="+mj-lt"/>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07000"/>
                        </a:lnSpc>
                        <a:spcAft>
                          <a:spcPts val="0"/>
                        </a:spcAft>
                      </a:pPr>
                      <a:r>
                        <a:rPr lang="pl-PL" sz="2400">
                          <a:solidFill>
                            <a:srgbClr val="000000"/>
                          </a:solidFill>
                          <a:effectLst/>
                          <a:latin typeface="+mj-lt"/>
                          <a:ea typeface="Times New Roman" panose="02020603050405020304" pitchFamily="18" charset="0"/>
                          <a:cs typeface="Times New Roman" panose="02020603050405020304" pitchFamily="18" charset="0"/>
                        </a:rPr>
                        <a:t>22,6</a:t>
                      </a:r>
                      <a:endParaRPr lang="pl-PL" sz="2400">
                        <a:effectLst/>
                        <a:latin typeface="+mj-lt"/>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07000"/>
                        </a:lnSpc>
                        <a:spcAft>
                          <a:spcPts val="0"/>
                        </a:spcAft>
                      </a:pPr>
                      <a:r>
                        <a:rPr lang="pl-PL" sz="2400" dirty="0">
                          <a:solidFill>
                            <a:srgbClr val="000000"/>
                          </a:solidFill>
                          <a:effectLst/>
                          <a:latin typeface="+mj-lt"/>
                          <a:ea typeface="Times New Roman" panose="02020603050405020304" pitchFamily="18" charset="0"/>
                          <a:cs typeface="Times New Roman" panose="02020603050405020304" pitchFamily="18" charset="0"/>
                        </a:rPr>
                        <a:t>16,7</a:t>
                      </a:r>
                      <a:endParaRPr lang="pl-PL" sz="2400" dirty="0">
                        <a:effectLst/>
                        <a:latin typeface="+mj-lt"/>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07000"/>
                        </a:lnSpc>
                        <a:spcAft>
                          <a:spcPts val="0"/>
                        </a:spcAft>
                      </a:pPr>
                      <a:r>
                        <a:rPr lang="pl-PL" sz="2400" dirty="0">
                          <a:solidFill>
                            <a:srgbClr val="000000"/>
                          </a:solidFill>
                          <a:effectLst/>
                          <a:latin typeface="+mj-lt"/>
                          <a:ea typeface="Times New Roman" panose="02020603050405020304" pitchFamily="18" charset="0"/>
                          <a:cs typeface="Times New Roman" panose="02020603050405020304" pitchFamily="18" charset="0"/>
                        </a:rPr>
                        <a:t>15,8</a:t>
                      </a:r>
                      <a:endParaRPr lang="pl-PL" sz="2400" dirty="0">
                        <a:effectLst/>
                        <a:latin typeface="+mj-lt"/>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860816">
                <a:tc>
                  <a:txBody>
                    <a:bodyPr/>
                    <a:lstStyle/>
                    <a:p>
                      <a:pPr>
                        <a:lnSpc>
                          <a:spcPct val="107000"/>
                        </a:lnSpc>
                        <a:spcAft>
                          <a:spcPts val="0"/>
                        </a:spcAft>
                      </a:pPr>
                      <a:r>
                        <a:rPr lang="pl-PL" sz="1800" b="1" dirty="0">
                          <a:solidFill>
                            <a:srgbClr val="000000"/>
                          </a:solidFill>
                          <a:effectLst/>
                          <a:latin typeface="+mj-lt"/>
                          <a:ea typeface="Times New Roman" panose="02020603050405020304" pitchFamily="18" charset="0"/>
                          <a:cs typeface="Times New Roman" panose="02020603050405020304" pitchFamily="18" charset="0"/>
                        </a:rPr>
                        <a:t>Per person</a:t>
                      </a:r>
                      <a:endParaRPr lang="pl-PL" sz="2800" dirty="0">
                        <a:effectLst/>
                        <a:latin typeface="+mj-lt"/>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Aft>
                          <a:spcPts val="0"/>
                        </a:spcAft>
                      </a:pPr>
                      <a:r>
                        <a:rPr lang="pl-PL" sz="1800" i="1" dirty="0">
                          <a:solidFill>
                            <a:srgbClr val="000000"/>
                          </a:solidFill>
                          <a:effectLst/>
                          <a:latin typeface="+mj-lt"/>
                          <a:ea typeface="Times New Roman" panose="02020603050405020304" pitchFamily="18" charset="0"/>
                          <a:cs typeface="Times New Roman" panose="02020603050405020304" pitchFamily="18" charset="0"/>
                        </a:rPr>
                        <a:t>n</a:t>
                      </a:r>
                      <a:endParaRPr lang="pl-PL" sz="2400" dirty="0">
                        <a:effectLst/>
                        <a:latin typeface="+mj-lt"/>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Aft>
                          <a:spcPts val="0"/>
                        </a:spcAft>
                      </a:pPr>
                      <a:r>
                        <a:rPr lang="pl-PL" sz="2400" b="0" dirty="0">
                          <a:solidFill>
                            <a:srgbClr val="000000"/>
                          </a:solidFill>
                          <a:effectLst/>
                          <a:latin typeface="+mj-lt"/>
                          <a:ea typeface="Times New Roman" panose="02020603050405020304" pitchFamily="18" charset="0"/>
                          <a:cs typeface="Times New Roman" panose="02020603050405020304" pitchFamily="18" charset="0"/>
                        </a:rPr>
                        <a:t>20,1</a:t>
                      </a:r>
                      <a:endParaRPr lang="pl-PL" sz="2400" b="0" dirty="0">
                        <a:effectLst/>
                        <a:latin typeface="+mj-lt"/>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Aft>
                          <a:spcPts val="0"/>
                        </a:spcAft>
                      </a:pPr>
                      <a:r>
                        <a:rPr lang="pl-PL" sz="2400">
                          <a:solidFill>
                            <a:srgbClr val="000000"/>
                          </a:solidFill>
                          <a:effectLst/>
                          <a:latin typeface="+mj-lt"/>
                          <a:ea typeface="Times New Roman" panose="02020603050405020304" pitchFamily="18" charset="0"/>
                          <a:cs typeface="Times New Roman" panose="02020603050405020304" pitchFamily="18" charset="0"/>
                        </a:rPr>
                        <a:t>33,2</a:t>
                      </a:r>
                      <a:endParaRPr lang="pl-PL" sz="2400">
                        <a:effectLst/>
                        <a:latin typeface="+mj-lt"/>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Aft>
                          <a:spcPts val="0"/>
                        </a:spcAft>
                      </a:pPr>
                      <a:r>
                        <a:rPr lang="pl-PL" sz="2400" dirty="0">
                          <a:solidFill>
                            <a:srgbClr val="000000"/>
                          </a:solidFill>
                          <a:effectLst/>
                          <a:latin typeface="+mj-lt"/>
                          <a:ea typeface="Times New Roman" panose="02020603050405020304" pitchFamily="18" charset="0"/>
                          <a:cs typeface="Times New Roman" panose="02020603050405020304" pitchFamily="18" charset="0"/>
                        </a:rPr>
                        <a:t>19,2</a:t>
                      </a:r>
                      <a:endParaRPr lang="pl-PL" sz="2400" dirty="0">
                        <a:effectLst/>
                        <a:latin typeface="+mj-lt"/>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Aft>
                          <a:spcPts val="0"/>
                        </a:spcAft>
                      </a:pPr>
                      <a:r>
                        <a:rPr lang="pl-PL" sz="2400" dirty="0">
                          <a:solidFill>
                            <a:srgbClr val="000000"/>
                          </a:solidFill>
                          <a:effectLst/>
                          <a:latin typeface="+mj-lt"/>
                          <a:ea typeface="Times New Roman" panose="02020603050405020304" pitchFamily="18" charset="0"/>
                          <a:cs typeface="Times New Roman" panose="02020603050405020304" pitchFamily="18" charset="0"/>
                        </a:rPr>
                        <a:t>7,7</a:t>
                      </a:r>
                      <a:endParaRPr lang="pl-PL" sz="2400" dirty="0">
                        <a:effectLst/>
                        <a:latin typeface="+mj-lt"/>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49477">
                <a:tc gridSpan="6">
                  <a:txBody>
                    <a:bodyPr/>
                    <a:lstStyle/>
                    <a:p>
                      <a:pPr algn="r">
                        <a:lnSpc>
                          <a:spcPct val="107000"/>
                        </a:lnSpc>
                        <a:spcAft>
                          <a:spcPts val="0"/>
                        </a:spcAft>
                      </a:pPr>
                      <a:r>
                        <a:rPr lang="pl-PL" sz="1100" i="1" dirty="0">
                          <a:effectLst/>
                          <a:latin typeface="Arial CE" panose="020B0604020202020204" pitchFamily="34" charset="0"/>
                          <a:ea typeface="Times New Roman" panose="02020603050405020304" pitchFamily="18" charset="0"/>
                          <a:cs typeface="Times New Roman" panose="02020603050405020304" pitchFamily="18" charset="0"/>
                        </a:rPr>
                        <a:t>Source: EU-SILC 2013</a:t>
                      </a:r>
                      <a:endParaRPr lang="pl-PL"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c hMerge="1">
                  <a:txBody>
                    <a:bodyPr/>
                    <a:lstStyle/>
                    <a:p>
                      <a:endParaRPr lang="pl-PL"/>
                    </a:p>
                  </a:txBody>
                  <a:tcPr/>
                </a:tc>
              </a:tr>
            </a:tbl>
          </a:graphicData>
        </a:graphic>
      </p:graphicFrame>
    </p:spTree>
    <p:extLst>
      <p:ext uri="{BB962C8B-B14F-4D97-AF65-F5344CB8AC3E}">
        <p14:creationId xmlns:p14="http://schemas.microsoft.com/office/powerpoint/2010/main" val="331079055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idx="1"/>
          </p:nvPr>
        </p:nvSpPr>
        <p:spPr>
          <a:xfrm>
            <a:off x="593125" y="1797909"/>
            <a:ext cx="10972800" cy="4199237"/>
          </a:xfrm>
        </p:spPr>
        <p:txBody>
          <a:bodyPr>
            <a:normAutofit/>
          </a:bodyPr>
          <a:lstStyle/>
          <a:p>
            <a:pPr marL="0" indent="0" algn="just">
              <a:buNone/>
            </a:pPr>
            <a:r>
              <a:rPr lang="pl-PL" sz="4000" b="1" dirty="0"/>
              <a:t>A</a:t>
            </a:r>
            <a:r>
              <a:rPr lang="en-US" sz="4000" b="1" dirty="0" err="1" smtClean="0"/>
              <a:t>pplying</a:t>
            </a:r>
            <a:r>
              <a:rPr lang="en-US" sz="4000" b="1" dirty="0" smtClean="0"/>
              <a:t> </a:t>
            </a:r>
            <a:r>
              <a:rPr lang="pl-PL" sz="4000" b="1" dirty="0" smtClean="0"/>
              <a:t>of </a:t>
            </a:r>
            <a:r>
              <a:rPr lang="en-US" sz="4000" b="1" dirty="0" smtClean="0"/>
              <a:t>different </a:t>
            </a:r>
            <a:r>
              <a:rPr lang="en-US" sz="4000" b="1" dirty="0"/>
              <a:t>equivalence scale does not have a significant impact on the assessments of poverty rates at the level of the whole population, however it does have the influence on the results broken down into different age groups. </a:t>
            </a:r>
          </a:p>
          <a:p>
            <a:pPr algn="just"/>
            <a:endParaRPr lang="pl-PL" sz="4000" dirty="0"/>
          </a:p>
        </p:txBody>
      </p:sp>
      <p:sp>
        <p:nvSpPr>
          <p:cNvPr id="4" name="Tytuł 1"/>
          <p:cNvSpPr>
            <a:spLocks noGrp="1"/>
          </p:cNvSpPr>
          <p:nvPr>
            <p:ph type="title"/>
          </p:nvPr>
        </p:nvSpPr>
        <p:spPr>
          <a:xfrm>
            <a:off x="593125" y="24708"/>
            <a:ext cx="10972800" cy="1575493"/>
          </a:xfrm>
        </p:spPr>
        <p:txBody>
          <a:bodyPr>
            <a:noAutofit/>
          </a:bodyPr>
          <a:lstStyle/>
          <a:p>
            <a:pPr>
              <a:lnSpc>
                <a:spcPct val="100000"/>
              </a:lnSpc>
            </a:pPr>
            <a:r>
              <a:rPr lang="pl-PL" sz="4000" dirty="0" smtClean="0"/>
              <a:t>R</a:t>
            </a:r>
            <a:r>
              <a:rPr lang="en-US" sz="4000" dirty="0" smtClean="0"/>
              <a:t>elative </a:t>
            </a:r>
            <a:r>
              <a:rPr lang="en-US" sz="4000" dirty="0"/>
              <a:t>poverty rates </a:t>
            </a:r>
            <a:r>
              <a:rPr lang="en-US" sz="4000" dirty="0" smtClean="0"/>
              <a:t>calculated </a:t>
            </a:r>
            <a:r>
              <a:rPr lang="en-US" sz="4000" dirty="0"/>
              <a:t>with </a:t>
            </a:r>
            <a:r>
              <a:rPr lang="en-US" sz="4000" dirty="0" smtClean="0"/>
              <a:t>the </a:t>
            </a:r>
            <a:r>
              <a:rPr lang="en-US" sz="4000" dirty="0"/>
              <a:t>use of different equivalence </a:t>
            </a:r>
            <a:r>
              <a:rPr lang="en-US" sz="4000" dirty="0" smtClean="0"/>
              <a:t>scales</a:t>
            </a:r>
            <a:endParaRPr lang="pl-PL" sz="2000" dirty="0"/>
          </a:p>
        </p:txBody>
      </p:sp>
    </p:spTree>
    <p:extLst>
      <p:ext uri="{BB962C8B-B14F-4D97-AF65-F5344CB8AC3E}">
        <p14:creationId xmlns:p14="http://schemas.microsoft.com/office/powerpoint/2010/main" val="42821407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ytuł 3"/>
          <p:cNvSpPr>
            <a:spLocks noGrp="1"/>
          </p:cNvSpPr>
          <p:nvPr>
            <p:ph type="title"/>
          </p:nvPr>
        </p:nvSpPr>
        <p:spPr/>
        <p:txBody>
          <a:bodyPr>
            <a:normAutofit/>
          </a:bodyPr>
          <a:lstStyle/>
          <a:p>
            <a:pPr algn="ctr"/>
            <a:r>
              <a:rPr lang="en-US" dirty="0" smtClean="0"/>
              <a:t>Measures of the economic welfare</a:t>
            </a:r>
            <a:r>
              <a:rPr lang="pl-PL" dirty="0"/>
              <a:t/>
            </a:r>
            <a:br>
              <a:rPr lang="pl-PL" dirty="0"/>
            </a:br>
            <a:endParaRPr lang="pl-PL" dirty="0"/>
          </a:p>
        </p:txBody>
      </p:sp>
      <p:sp>
        <p:nvSpPr>
          <p:cNvPr id="5" name="Symbol zastępczy tekstu 4"/>
          <p:cNvSpPr>
            <a:spLocks noGrp="1"/>
          </p:cNvSpPr>
          <p:nvPr>
            <p:ph type="body" idx="1"/>
          </p:nvPr>
        </p:nvSpPr>
        <p:spPr/>
        <p:txBody>
          <a:bodyPr>
            <a:normAutofit/>
          </a:bodyPr>
          <a:lstStyle/>
          <a:p>
            <a:r>
              <a:rPr lang="pl-PL" sz="3600" b="1" dirty="0" err="1" smtClean="0"/>
              <a:t>Expenditures</a:t>
            </a:r>
            <a:r>
              <a:rPr lang="pl-PL" sz="3600" b="1" dirty="0" smtClean="0"/>
              <a:t> vs. </a:t>
            </a:r>
            <a:r>
              <a:rPr lang="pl-PL" sz="3600" b="1" dirty="0" err="1" smtClean="0"/>
              <a:t>Income</a:t>
            </a:r>
            <a:endParaRPr lang="pl-PL" sz="3600" b="1" dirty="0"/>
          </a:p>
        </p:txBody>
      </p:sp>
    </p:spTree>
    <p:extLst>
      <p:ext uri="{BB962C8B-B14F-4D97-AF65-F5344CB8AC3E}">
        <p14:creationId xmlns:p14="http://schemas.microsoft.com/office/powerpoint/2010/main" val="427245396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zawartości 4"/>
          <p:cNvSpPr>
            <a:spLocks noGrp="1"/>
          </p:cNvSpPr>
          <p:nvPr>
            <p:ph idx="1"/>
          </p:nvPr>
        </p:nvSpPr>
        <p:spPr>
          <a:xfrm>
            <a:off x="247134" y="1227437"/>
            <a:ext cx="11615352" cy="4679092"/>
          </a:xfrm>
        </p:spPr>
        <p:txBody>
          <a:bodyPr>
            <a:noAutofit/>
          </a:bodyPr>
          <a:lstStyle/>
          <a:p>
            <a:pPr algn="just"/>
            <a:r>
              <a:rPr lang="pl-PL" sz="3300" b="1" dirty="0" err="1" smtClean="0"/>
              <a:t>Definitions</a:t>
            </a:r>
            <a:r>
              <a:rPr lang="pl-PL" sz="3300" b="1" dirty="0" smtClean="0"/>
              <a:t>:</a:t>
            </a:r>
          </a:p>
          <a:p>
            <a:pPr lvl="1" algn="just"/>
            <a:r>
              <a:rPr lang="en-US" sz="3300" b="1" dirty="0" smtClean="0"/>
              <a:t>Disposable </a:t>
            </a:r>
            <a:r>
              <a:rPr lang="en-US" sz="3300" b="1" dirty="0"/>
              <a:t>income </a:t>
            </a:r>
            <a:r>
              <a:rPr lang="pl-PL" sz="3300" b="1" dirty="0" smtClean="0"/>
              <a:t>(</a:t>
            </a:r>
            <a:r>
              <a:rPr lang="en-US" sz="3300" b="1" dirty="0" smtClean="0"/>
              <a:t>based </a:t>
            </a:r>
            <a:r>
              <a:rPr lang="en-US" sz="3300" b="1" dirty="0"/>
              <a:t>on </a:t>
            </a:r>
            <a:r>
              <a:rPr lang="en-US" sz="3300" b="1" dirty="0" smtClean="0"/>
              <a:t>the</a:t>
            </a:r>
            <a:r>
              <a:rPr lang="pl-PL" sz="3300" b="1" dirty="0" smtClean="0"/>
              <a:t> HBS) </a:t>
            </a:r>
            <a:r>
              <a:rPr lang="pl-PL" sz="3300" dirty="0" err="1" smtClean="0"/>
              <a:t>is</a:t>
            </a:r>
            <a:r>
              <a:rPr lang="pl-PL" sz="3300" dirty="0" smtClean="0"/>
              <a:t> </a:t>
            </a:r>
            <a:r>
              <a:rPr lang="pl-PL" sz="3300" dirty="0" err="1" smtClean="0"/>
              <a:t>defined</a:t>
            </a:r>
            <a:r>
              <a:rPr lang="pl-PL" sz="3300" dirty="0" smtClean="0"/>
              <a:t> as a sum </a:t>
            </a:r>
            <a:r>
              <a:rPr lang="en-US" sz="3300" dirty="0" smtClean="0"/>
              <a:t>of </a:t>
            </a:r>
            <a:r>
              <a:rPr lang="en-US" sz="3300" dirty="0"/>
              <a:t>monetary income (in cash), </a:t>
            </a:r>
            <a:r>
              <a:rPr lang="en-US" sz="3300" dirty="0" smtClean="0"/>
              <a:t>the </a:t>
            </a:r>
            <a:r>
              <a:rPr lang="en-US" sz="3300" dirty="0"/>
              <a:t>income in </a:t>
            </a:r>
            <a:r>
              <a:rPr lang="en-US" sz="3300" dirty="0" smtClean="0"/>
              <a:t>kind </a:t>
            </a:r>
            <a:r>
              <a:rPr lang="pl-PL" sz="3300" dirty="0" smtClean="0"/>
              <a:t>(</a:t>
            </a:r>
            <a:r>
              <a:rPr lang="en-US" sz="3300" dirty="0" smtClean="0"/>
              <a:t>including </a:t>
            </a:r>
            <a:r>
              <a:rPr lang="en-US" sz="3300" dirty="0"/>
              <a:t>natural </a:t>
            </a:r>
            <a:r>
              <a:rPr lang="en-US" sz="3300" dirty="0" smtClean="0"/>
              <a:t>consumption</a:t>
            </a:r>
            <a:r>
              <a:rPr lang="pl-PL" sz="3300" dirty="0" smtClean="0"/>
              <a:t>)</a:t>
            </a:r>
            <a:r>
              <a:rPr lang="en-US" sz="3300" dirty="0" smtClean="0"/>
              <a:t> as </a:t>
            </a:r>
            <a:r>
              <a:rPr lang="en-US" sz="3300" dirty="0"/>
              <a:t>well as goods and services received free of charge. </a:t>
            </a:r>
            <a:endParaRPr lang="pl-PL" sz="3300" dirty="0" smtClean="0"/>
          </a:p>
          <a:p>
            <a:pPr lvl="1" algn="just"/>
            <a:r>
              <a:rPr lang="en-US" sz="3300" b="1" dirty="0" smtClean="0"/>
              <a:t>Expenditures</a:t>
            </a:r>
            <a:r>
              <a:rPr lang="pl-PL" sz="3300" b="1" dirty="0"/>
              <a:t> </a:t>
            </a:r>
            <a:r>
              <a:rPr lang="pl-PL" sz="3300" b="1" dirty="0" smtClean="0"/>
              <a:t>(</a:t>
            </a:r>
            <a:r>
              <a:rPr lang="pl-PL" sz="3300" b="1" dirty="0" err="1" smtClean="0"/>
              <a:t>value</a:t>
            </a:r>
            <a:r>
              <a:rPr lang="pl-PL" sz="3300" b="1" dirty="0" smtClean="0"/>
              <a:t> of </a:t>
            </a:r>
            <a:r>
              <a:rPr lang="pl-PL" sz="3300" b="1" dirty="0" err="1" smtClean="0"/>
              <a:t>consumption</a:t>
            </a:r>
            <a:r>
              <a:rPr lang="pl-PL" sz="3300" b="1" dirty="0" smtClean="0"/>
              <a:t>)</a:t>
            </a:r>
            <a:r>
              <a:rPr lang="en-US" sz="3300" dirty="0" smtClean="0"/>
              <a:t> </a:t>
            </a:r>
            <a:r>
              <a:rPr lang="en-US" sz="3300" dirty="0"/>
              <a:t>comprise expenditures on consumer goods and </a:t>
            </a:r>
            <a:r>
              <a:rPr lang="en-US" sz="3300" dirty="0" smtClean="0"/>
              <a:t>services</a:t>
            </a:r>
            <a:r>
              <a:rPr lang="pl-PL" sz="3300" dirty="0" smtClean="0"/>
              <a:t> (</a:t>
            </a:r>
            <a:r>
              <a:rPr lang="pl-PL" sz="3300" dirty="0" err="1" smtClean="0"/>
              <a:t>including</a:t>
            </a:r>
            <a:r>
              <a:rPr lang="pl-PL" sz="3300" dirty="0" smtClean="0"/>
              <a:t> </a:t>
            </a:r>
            <a:r>
              <a:rPr lang="pl-PL" sz="3300" dirty="0" err="1" smtClean="0"/>
              <a:t>value</a:t>
            </a:r>
            <a:r>
              <a:rPr lang="pl-PL" sz="3300" dirty="0" smtClean="0"/>
              <a:t> of the </a:t>
            </a:r>
            <a:r>
              <a:rPr lang="pl-PL" sz="3300" dirty="0" err="1" smtClean="0"/>
              <a:t>natural</a:t>
            </a:r>
            <a:r>
              <a:rPr lang="pl-PL" sz="3300" dirty="0" smtClean="0"/>
              <a:t> </a:t>
            </a:r>
            <a:r>
              <a:rPr lang="pl-PL" sz="3300" dirty="0" err="1" smtClean="0"/>
              <a:t>consumption</a:t>
            </a:r>
            <a:r>
              <a:rPr lang="pl-PL" sz="3300" dirty="0" smtClean="0"/>
              <a:t> and products </a:t>
            </a:r>
            <a:r>
              <a:rPr lang="pl-PL" sz="3300" dirty="0" err="1" smtClean="0"/>
              <a:t>received</a:t>
            </a:r>
            <a:r>
              <a:rPr lang="pl-PL" sz="3300" dirty="0" smtClean="0"/>
              <a:t> </a:t>
            </a:r>
            <a:r>
              <a:rPr lang="pl-PL" sz="3300" dirty="0" err="1" smtClean="0"/>
              <a:t>free</a:t>
            </a:r>
            <a:r>
              <a:rPr lang="pl-PL" sz="3300" dirty="0" smtClean="0"/>
              <a:t> of </a:t>
            </a:r>
            <a:r>
              <a:rPr lang="pl-PL" sz="3300" dirty="0" err="1" smtClean="0"/>
              <a:t>charge</a:t>
            </a:r>
            <a:r>
              <a:rPr lang="pl-PL" sz="3300" dirty="0"/>
              <a:t>)</a:t>
            </a:r>
            <a:r>
              <a:rPr lang="en-US" sz="3300" dirty="0" smtClean="0"/>
              <a:t> </a:t>
            </a:r>
            <a:r>
              <a:rPr lang="en-US" sz="3300" dirty="0"/>
              <a:t>and other </a:t>
            </a:r>
            <a:r>
              <a:rPr lang="en-US" sz="3300" dirty="0" smtClean="0"/>
              <a:t>expenditures</a:t>
            </a:r>
            <a:r>
              <a:rPr lang="pl-PL" sz="3300" dirty="0"/>
              <a:t>.</a:t>
            </a:r>
            <a:endParaRPr lang="pl-PL" sz="3300" dirty="0" smtClean="0"/>
          </a:p>
        </p:txBody>
      </p:sp>
      <p:sp>
        <p:nvSpPr>
          <p:cNvPr id="6" name="Tytuł 3"/>
          <p:cNvSpPr>
            <a:spLocks noGrp="1"/>
          </p:cNvSpPr>
          <p:nvPr>
            <p:ph type="title"/>
          </p:nvPr>
        </p:nvSpPr>
        <p:spPr>
          <a:xfrm>
            <a:off x="556056" y="74141"/>
            <a:ext cx="11079892" cy="1227437"/>
          </a:xfrm>
        </p:spPr>
        <p:txBody>
          <a:bodyPr/>
          <a:lstStyle/>
          <a:p>
            <a:pPr>
              <a:lnSpc>
                <a:spcPct val="100000"/>
              </a:lnSpc>
            </a:pPr>
            <a:r>
              <a:rPr lang="pl-PL" sz="4400" dirty="0" err="1" smtClean="0"/>
              <a:t>Expenditures</a:t>
            </a:r>
            <a:r>
              <a:rPr lang="pl-PL" sz="4400" dirty="0" smtClean="0"/>
              <a:t> vs. </a:t>
            </a:r>
            <a:r>
              <a:rPr lang="pl-PL" sz="4400" dirty="0" err="1" smtClean="0"/>
              <a:t>Income</a:t>
            </a:r>
            <a:r>
              <a:rPr lang="pl-PL" sz="4400" dirty="0" smtClean="0"/>
              <a:t/>
            </a:r>
            <a:br>
              <a:rPr lang="pl-PL" sz="4400" dirty="0" smtClean="0"/>
            </a:br>
            <a:r>
              <a:rPr lang="en-US" sz="3200" dirty="0"/>
              <a:t>Analyses </a:t>
            </a:r>
            <a:r>
              <a:rPr lang="en-US" sz="3200" dirty="0" smtClean="0"/>
              <a:t>on </a:t>
            </a:r>
            <a:r>
              <a:rPr lang="en-US" sz="3200" dirty="0"/>
              <a:t>a basis of </a:t>
            </a:r>
            <a:r>
              <a:rPr lang="en-US" sz="3200" dirty="0" smtClean="0"/>
              <a:t>the </a:t>
            </a:r>
            <a:r>
              <a:rPr lang="en-US" sz="3200" dirty="0"/>
              <a:t>Household Budget Survey (HBS</a:t>
            </a:r>
            <a:r>
              <a:rPr lang="en-US" sz="3200" dirty="0" smtClean="0"/>
              <a:t>)</a:t>
            </a:r>
            <a:endParaRPr lang="pl-PL" sz="3200" dirty="0"/>
          </a:p>
        </p:txBody>
      </p:sp>
    </p:spTree>
    <p:extLst>
      <p:ext uri="{BB962C8B-B14F-4D97-AF65-F5344CB8AC3E}">
        <p14:creationId xmlns:p14="http://schemas.microsoft.com/office/powerpoint/2010/main" val="38828941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Kierownictwo">
  <a:themeElements>
    <a:clrScheme name="Kierownictwo">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Kierownictwo">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Kierownictw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Pakiet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Szkolenie BSS 2015</Template>
  <TotalTime>1143</TotalTime>
  <Words>988</Words>
  <Application>Microsoft Office PowerPoint</Application>
  <PresentationFormat>Custom</PresentationFormat>
  <Paragraphs>154</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Kierownictwo</vt:lpstr>
      <vt:lpstr>Influence of the adopted methodological solutions on the assessments of the monetary poverty range. The case of Poland. </vt:lpstr>
      <vt:lpstr>Aim of the analysis</vt:lpstr>
      <vt:lpstr>Analysed aspects</vt:lpstr>
      <vt:lpstr>Equivalence scales </vt:lpstr>
      <vt:lpstr>Equivalence scales</vt:lpstr>
      <vt:lpstr>Relative poverty rates in Poland in 2013 by age (based on EU-SILC) Poverty threshold – 60% of median equivalised disposable income</vt:lpstr>
      <vt:lpstr>Relative poverty rates calculated with the use of different equivalence scales</vt:lpstr>
      <vt:lpstr>Measures of the economic welfare </vt:lpstr>
      <vt:lpstr>Expenditures vs. Income Analyses on a basis of the Household Budget Survey (HBS)</vt:lpstr>
      <vt:lpstr>Extreme poverty rates in Poland in 2013 by socio-economic groups (based on HBS) Poverty threshold – subsistence minimum which includes only these needs  which cannot be postponed by the households</vt:lpstr>
      <vt:lpstr>Expenditures vs. Income Analyses on a basis of the Household Budget Survey (HBS)</vt:lpstr>
      <vt:lpstr>Measures of the economic welfare Expenditures vs. Income</vt:lpstr>
      <vt:lpstr>Data sources </vt:lpstr>
      <vt:lpstr>EU-SILC vs. HBS Extreme poverty rates in Poland in 2012 by age</vt:lpstr>
      <vt:lpstr>Data sources EU-SILC vs. HBS</vt:lpstr>
      <vt:lpstr>EU-SILC vs. HBS Differences in methodology</vt:lpstr>
      <vt:lpstr>EU-SILC vs. HBS Differences in methodology</vt:lpstr>
      <vt:lpstr>Data sources EU-SILC vs. HBS</vt:lpstr>
      <vt:lpstr>Conclusions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Influence of the adopted methodological solutions on the assessments of the monetary poverty range.</dc:title>
  <dc:creator>Sobestjański Karol</dc:creator>
  <cp:lastModifiedBy>Vania Etropolska</cp:lastModifiedBy>
  <cp:revision>44</cp:revision>
  <cp:lastPrinted>2015-04-28T08:56:08Z</cp:lastPrinted>
  <dcterms:created xsi:type="dcterms:W3CDTF">2015-04-13T08:39:27Z</dcterms:created>
  <dcterms:modified xsi:type="dcterms:W3CDTF">2015-04-30T10:18:08Z</dcterms:modified>
</cp:coreProperties>
</file>