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6"/>
  </p:notesMasterIdLst>
  <p:handoutMasterIdLst>
    <p:handoutMasterId r:id="rId17"/>
  </p:handoutMasterIdLst>
  <p:sldIdLst>
    <p:sldId id="303" r:id="rId2"/>
    <p:sldId id="305" r:id="rId3"/>
    <p:sldId id="304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6" r:id="rId15"/>
  </p:sldIdLst>
  <p:sldSz cx="9144000" cy="6858000" type="overhead"/>
  <p:notesSz cx="6805613" cy="99441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nb-NO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0C67C"/>
    <a:srgbClr val="E0B500"/>
    <a:srgbClr val="3333CC"/>
    <a:srgbClr val="0000FF"/>
    <a:srgbClr val="0066CC"/>
    <a:srgbClr val="3F007E"/>
    <a:srgbClr val="006600"/>
    <a:srgbClr val="ECCCDC"/>
    <a:srgbClr val="800080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9" autoAdjust="0"/>
    <p:restoredTop sz="86455" autoAdjust="0"/>
  </p:normalViewPr>
  <p:slideViewPr>
    <p:cSldViewPr>
      <p:cViewPr>
        <p:scale>
          <a:sx n="60" d="100"/>
          <a:sy n="60" d="100"/>
        </p:scale>
        <p:origin x="-2478" y="-9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-3774" y="-102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igyn\200\225\Brukere\Jep\IFU\EU%20SILC\sammenligninger%20med%20base%202004_2008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igyn\200\225\Brukere\Jep\IFU\EU%20SILC\sammenligninger%20med%20base%202004_2008.xls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/>
            </a:pPr>
            <a:r>
              <a:rPr lang="nb-NO" sz="1400" b="1"/>
              <a:t>Poverty rate, all persons</a:t>
            </a:r>
          </a:p>
        </c:rich>
      </c:tx>
      <c:layout>
        <c:manualLayout>
          <c:xMode val="edge"/>
          <c:yMode val="edge"/>
          <c:x val="0.35042791625569097"/>
          <c:y val="3.157880965813852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99147467861024"/>
          <c:y val="0.18157894736842106"/>
          <c:w val="0.76938440019838272"/>
          <c:h val="0.7"/>
        </c:manualLayout>
      </c:layout>
      <c:lineChart>
        <c:grouping val="standard"/>
        <c:varyColors val="0"/>
        <c:ser>
          <c:idx val="1"/>
          <c:order val="0"/>
          <c:tx>
            <c:strRef>
              <c:f>Ark2!$E$11</c:f>
              <c:strCache>
                <c:ptCount val="1"/>
                <c:pt idx="0">
                  <c:v>IS (reg)</c:v>
                </c:pt>
              </c:strCache>
            </c:strRef>
          </c:tx>
          <c:spPr>
            <a:ln w="25400">
              <a:solidFill>
                <a:srgbClr val="FF0000"/>
              </a:solidFill>
              <a:prstDash val="solid"/>
            </a:ln>
          </c:spPr>
          <c:marker>
            <c:symbol val="none"/>
          </c:marker>
          <c:cat>
            <c:numRef>
              <c:f>Ark2!$C$12:$C$20</c:f>
              <c:numCache>
                <c:formatCode>General</c:formatCode>
                <c:ptCount val="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</c:numCache>
            </c:numRef>
          </c:cat>
          <c:val>
            <c:numRef>
              <c:f>Ark2!$E$12:$E$20</c:f>
              <c:numCache>
                <c:formatCode>#0.0</c:formatCode>
                <c:ptCount val="9"/>
                <c:pt idx="0">
                  <c:v>11</c:v>
                </c:pt>
                <c:pt idx="1">
                  <c:v>11.4</c:v>
                </c:pt>
                <c:pt idx="2">
                  <c:v>11.6</c:v>
                </c:pt>
                <c:pt idx="3">
                  <c:v>11.7</c:v>
                </c:pt>
                <c:pt idx="4">
                  <c:v>12</c:v>
                </c:pt>
                <c:pt idx="5">
                  <c:v>11.3</c:v>
                </c:pt>
                <c:pt idx="6">
                  <c:v>11.3</c:v>
                </c:pt>
                <c:pt idx="7">
                  <c:v>11.67</c:v>
                </c:pt>
                <c:pt idx="8">
                  <c:v>12.23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Ark2!$D$11</c:f>
              <c:strCache>
                <c:ptCount val="1"/>
                <c:pt idx="0">
                  <c:v>SILC</c:v>
                </c:pt>
              </c:strCache>
            </c:strRef>
          </c:tx>
          <c:spPr>
            <a:ln w="25400">
              <a:solidFill>
                <a:srgbClr val="000080"/>
              </a:solidFill>
              <a:prstDash val="solid"/>
            </a:ln>
          </c:spPr>
          <c:marker>
            <c:symbol val="none"/>
          </c:marker>
          <c:cat>
            <c:numRef>
              <c:f>Ark2!$C$12:$C$20</c:f>
              <c:numCache>
                <c:formatCode>General</c:formatCode>
                <c:ptCount val="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</c:numCache>
            </c:numRef>
          </c:cat>
          <c:val>
            <c:numRef>
              <c:f>Ark2!$D$12:$D$20</c:f>
              <c:numCache>
                <c:formatCode>#0.0</c:formatCode>
                <c:ptCount val="9"/>
                <c:pt idx="0">
                  <c:v>11.3</c:v>
                </c:pt>
                <c:pt idx="1">
                  <c:v>12.4</c:v>
                </c:pt>
                <c:pt idx="2">
                  <c:v>11.8</c:v>
                </c:pt>
                <c:pt idx="3">
                  <c:v>11.3</c:v>
                </c:pt>
                <c:pt idx="4">
                  <c:v>11.7</c:v>
                </c:pt>
                <c:pt idx="5" formatCode="General">
                  <c:v>11.1</c:v>
                </c:pt>
                <c:pt idx="6" formatCode="General">
                  <c:v>10.4</c:v>
                </c:pt>
                <c:pt idx="7" formatCode="General">
                  <c:v>9.9</c:v>
                </c:pt>
                <c:pt idx="8" formatCode="General">
                  <c:v>10.9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755712"/>
        <c:axId val="106668032"/>
      </c:lineChart>
      <c:catAx>
        <c:axId val="100755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aseline="0"/>
            </a:pPr>
            <a:endParaRPr lang="nb-NO"/>
          </a:p>
        </c:txPr>
        <c:crossAx val="106668032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106668032"/>
        <c:scaling>
          <c:orientation val="minMax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n-US"/>
                  <a:t>%</a:t>
                </a:r>
              </a:p>
            </c:rich>
          </c:tx>
          <c:layout/>
          <c:overlay val="0"/>
        </c:title>
        <c:numFmt formatCode="#0.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aseline="0"/>
            </a:pPr>
            <a:endParaRPr lang="nb-NO"/>
          </a:p>
        </c:txPr>
        <c:crossAx val="100755712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t"/>
      <c:layout/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200" baseline="0"/>
          </a:pPr>
          <a:endParaRPr lang="nb-NO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nb-NO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nb-NO" sz="1400" baseline="0"/>
              <a:t>Poverty rate, Single parents</a:t>
            </a:r>
          </a:p>
        </c:rich>
      </c:tx>
      <c:layout>
        <c:manualLayout>
          <c:xMode val="edge"/>
          <c:yMode val="edge"/>
          <c:x val="0.32028478221598816"/>
          <c:y val="3.3149278215223094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0964072810736715"/>
          <c:y val="0.18784530386740331"/>
          <c:w val="0.76180666687919085"/>
          <c:h val="0.69060773480662985"/>
        </c:manualLayout>
      </c:layout>
      <c:lineChart>
        <c:grouping val="standard"/>
        <c:varyColors val="0"/>
        <c:ser>
          <c:idx val="1"/>
          <c:order val="0"/>
          <c:tx>
            <c:strRef>
              <c:f>Ark2!$E$60</c:f>
              <c:strCache>
                <c:ptCount val="1"/>
                <c:pt idx="0">
                  <c:v>IS (reg)</c:v>
                </c:pt>
              </c:strCache>
            </c:strRef>
          </c:tx>
          <c:spPr>
            <a:ln w="25400">
              <a:solidFill>
                <a:srgbClr val="FF0000"/>
              </a:solidFill>
              <a:prstDash val="solid"/>
            </a:ln>
          </c:spPr>
          <c:marker>
            <c:symbol val="none"/>
          </c:marker>
          <c:cat>
            <c:numRef>
              <c:f>Ark2!$C$61:$C$69</c:f>
              <c:numCache>
                <c:formatCode>General</c:formatCode>
                <c:ptCount val="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</c:numCache>
            </c:numRef>
          </c:cat>
          <c:val>
            <c:numRef>
              <c:f>Ark2!$E$61:$E$69</c:f>
              <c:numCache>
                <c:formatCode>0.0</c:formatCode>
                <c:ptCount val="9"/>
                <c:pt idx="0">
                  <c:v>15.1</c:v>
                </c:pt>
                <c:pt idx="1">
                  <c:v>17.3</c:v>
                </c:pt>
                <c:pt idx="2">
                  <c:v>18</c:v>
                </c:pt>
                <c:pt idx="3">
                  <c:v>19.7</c:v>
                </c:pt>
                <c:pt idx="4">
                  <c:v>20.9</c:v>
                </c:pt>
                <c:pt idx="5">
                  <c:v>19.100000000000001</c:v>
                </c:pt>
                <c:pt idx="6">
                  <c:v>20.2</c:v>
                </c:pt>
                <c:pt idx="7">
                  <c:v>21.6</c:v>
                </c:pt>
                <c:pt idx="8">
                  <c:v>23.5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Ark2!$D$60</c:f>
              <c:strCache>
                <c:ptCount val="1"/>
                <c:pt idx="0">
                  <c:v>SILC</c:v>
                </c:pt>
              </c:strCache>
            </c:strRef>
          </c:tx>
          <c:spPr>
            <a:ln w="25400">
              <a:solidFill>
                <a:srgbClr val="000080"/>
              </a:solidFill>
              <a:prstDash val="solid"/>
            </a:ln>
          </c:spPr>
          <c:marker>
            <c:symbol val="none"/>
          </c:marker>
          <c:cat>
            <c:numRef>
              <c:f>Ark2!$C$61:$C$69</c:f>
              <c:numCache>
                <c:formatCode>General</c:formatCode>
                <c:ptCount val="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</c:numCache>
            </c:numRef>
          </c:cat>
          <c:val>
            <c:numRef>
              <c:f>Ark2!$D$61:$D$69</c:f>
              <c:numCache>
                <c:formatCode>0.0</c:formatCode>
                <c:ptCount val="9"/>
                <c:pt idx="0">
                  <c:v>20.100000000000001</c:v>
                </c:pt>
                <c:pt idx="1">
                  <c:v>19.600000000000001</c:v>
                </c:pt>
                <c:pt idx="2">
                  <c:v>24.8</c:v>
                </c:pt>
                <c:pt idx="3">
                  <c:v>21.5</c:v>
                </c:pt>
                <c:pt idx="4">
                  <c:v>28.9</c:v>
                </c:pt>
                <c:pt idx="5" formatCode="General">
                  <c:v>28.7</c:v>
                </c:pt>
                <c:pt idx="6" formatCode="General">
                  <c:v>19.100000000000001</c:v>
                </c:pt>
                <c:pt idx="7" formatCode="General">
                  <c:v>20.5</c:v>
                </c:pt>
                <c:pt idx="8" formatCode="General">
                  <c:v>28.2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6580608"/>
        <c:axId val="106590592"/>
      </c:lineChart>
      <c:catAx>
        <c:axId val="106580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nb-NO"/>
          </a:p>
        </c:txPr>
        <c:crossAx val="106590592"/>
        <c:crosses val="autoZero"/>
        <c:auto val="1"/>
        <c:lblAlgn val="ctr"/>
        <c:lblOffset val="100"/>
        <c:tickLblSkip val="2"/>
        <c:tickMarkSkip val="2"/>
        <c:noMultiLvlLbl val="0"/>
      </c:catAx>
      <c:valAx>
        <c:axId val="10659059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n-US"/>
                  <a:t>%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nb-NO"/>
          </a:p>
        </c:txPr>
        <c:crossAx val="106580608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t"/>
      <c:layout/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nb-NO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nb-NO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8362703595058689E-2"/>
          <c:y val="5.2500702355811876E-2"/>
          <c:w val="0.60494669012243507"/>
          <c:h val="0.86475862634986478"/>
        </c:manualLayout>
      </c:layout>
      <c:lineChart>
        <c:grouping val="standard"/>
        <c:varyColors val="0"/>
        <c:ser>
          <c:idx val="0"/>
          <c:order val="0"/>
          <c:tx>
            <c:strRef>
              <c:f>'Ark2'!$A$2</c:f>
              <c:strCache>
                <c:ptCount val="1"/>
                <c:pt idx="0">
                  <c:v>Less than 18 years</c:v>
                </c:pt>
              </c:strCache>
            </c:strRef>
          </c:tx>
          <c:marker>
            <c:symbol val="none"/>
          </c:marker>
          <c:cat>
            <c:numRef>
              <c:f>'Ark2'!$B$1:$I$1</c:f>
              <c:numCache>
                <c:formatCode>0</c:formatCode>
                <c:ptCount val="8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</c:numCache>
            </c:numRef>
          </c:cat>
          <c:val>
            <c:numRef>
              <c:f>'Ark2'!$B$2:$I$2</c:f>
              <c:numCache>
                <c:formatCode>0.0</c:formatCode>
                <c:ptCount val="8"/>
                <c:pt idx="0">
                  <c:v>7.0206100852183848</c:v>
                </c:pt>
                <c:pt idx="1">
                  <c:v>7.2959976974167891</c:v>
                </c:pt>
                <c:pt idx="2">
                  <c:v>7.5683444851383852</c:v>
                </c:pt>
                <c:pt idx="3">
                  <c:v>7.6696533306711263</c:v>
                </c:pt>
                <c:pt idx="4">
                  <c:v>7.6962373167981966</c:v>
                </c:pt>
                <c:pt idx="5">
                  <c:v>7.617237426919873</c:v>
                </c:pt>
                <c:pt idx="6">
                  <c:v>8.0291738392706744</c:v>
                </c:pt>
                <c:pt idx="7" formatCode="0.00">
                  <c:v>8.6390138434896659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'Ark2'!$A$3</c:f>
              <c:strCache>
                <c:ptCount val="1"/>
                <c:pt idx="0">
                  <c:v>18-34 years</c:v>
                </c:pt>
              </c:strCache>
            </c:strRef>
          </c:tx>
          <c:marker>
            <c:symbol val="none"/>
          </c:marker>
          <c:cat>
            <c:numRef>
              <c:f>'Ark2'!$B$1:$I$1</c:f>
              <c:numCache>
                <c:formatCode>0</c:formatCode>
                <c:ptCount val="8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</c:numCache>
            </c:numRef>
          </c:cat>
          <c:val>
            <c:numRef>
              <c:f>'Ark2'!$B$3:$I$3</c:f>
              <c:numCache>
                <c:formatCode>0.0</c:formatCode>
                <c:ptCount val="8"/>
                <c:pt idx="0">
                  <c:v>9.5618456131988392</c:v>
                </c:pt>
                <c:pt idx="1">
                  <c:v>9.9284090049956664</c:v>
                </c:pt>
                <c:pt idx="2">
                  <c:v>10.305180407175971</c:v>
                </c:pt>
                <c:pt idx="3">
                  <c:v>10.714577675238207</c:v>
                </c:pt>
                <c:pt idx="4">
                  <c:v>11.077940198293875</c:v>
                </c:pt>
                <c:pt idx="5">
                  <c:v>11.377876112074521</c:v>
                </c:pt>
                <c:pt idx="6">
                  <c:v>12.182875610043308</c:v>
                </c:pt>
                <c:pt idx="7">
                  <c:v>13.787054289392611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'Ark2'!$A$4</c:f>
              <c:strCache>
                <c:ptCount val="1"/>
                <c:pt idx="0">
                  <c:v>35-49 years</c:v>
                </c:pt>
              </c:strCache>
            </c:strRef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cat>
            <c:numRef>
              <c:f>'Ark2'!$B$1:$I$1</c:f>
              <c:numCache>
                <c:formatCode>0</c:formatCode>
                <c:ptCount val="8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</c:numCache>
            </c:numRef>
          </c:cat>
          <c:val>
            <c:numRef>
              <c:f>'Ark2'!$B$4:$I$4</c:f>
              <c:numCache>
                <c:formatCode>0.0</c:formatCode>
                <c:ptCount val="8"/>
                <c:pt idx="0">
                  <c:v>5.530835484833057</c:v>
                </c:pt>
                <c:pt idx="1">
                  <c:v>5.6686826754464441</c:v>
                </c:pt>
                <c:pt idx="2">
                  <c:v>5.8610058702705681</c:v>
                </c:pt>
                <c:pt idx="3">
                  <c:v>5.9210487846237507</c:v>
                </c:pt>
                <c:pt idx="4">
                  <c:v>5.8731453238022544</c:v>
                </c:pt>
                <c:pt idx="5">
                  <c:v>5.8965885991194522</c:v>
                </c:pt>
                <c:pt idx="6">
                  <c:v>6.171033906769134</c:v>
                </c:pt>
                <c:pt idx="7">
                  <c:v>6.6634931186048147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'Ark2'!$A$5</c:f>
              <c:strCache>
                <c:ptCount val="1"/>
                <c:pt idx="0">
                  <c:v>50-66 years</c:v>
                </c:pt>
              </c:strCache>
            </c:strRef>
          </c:tx>
          <c:spPr>
            <a:ln>
              <a:solidFill>
                <a:schemeClr val="accent6"/>
              </a:solidFill>
            </a:ln>
          </c:spPr>
          <c:marker>
            <c:symbol val="none"/>
          </c:marker>
          <c:cat>
            <c:numRef>
              <c:f>'Ark2'!$B$1:$I$1</c:f>
              <c:numCache>
                <c:formatCode>0</c:formatCode>
                <c:ptCount val="8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</c:numCache>
            </c:numRef>
          </c:cat>
          <c:val>
            <c:numRef>
              <c:f>'Ark2'!$B$5:$I$5</c:f>
              <c:numCache>
                <c:formatCode>0.0</c:formatCode>
                <c:ptCount val="8"/>
                <c:pt idx="0">
                  <c:v>4.5143263531520557</c:v>
                </c:pt>
                <c:pt idx="1">
                  <c:v>4.6209587161474301</c:v>
                </c:pt>
                <c:pt idx="2">
                  <c:v>4.8448716113143142</c:v>
                </c:pt>
                <c:pt idx="3">
                  <c:v>4.7546612195227951</c:v>
                </c:pt>
                <c:pt idx="4">
                  <c:v>4.6434773425365314</c:v>
                </c:pt>
                <c:pt idx="5">
                  <c:v>4.4450804020348444</c:v>
                </c:pt>
                <c:pt idx="6">
                  <c:v>4.4891692402899173</c:v>
                </c:pt>
                <c:pt idx="7">
                  <c:v>4.7599740354420117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'Ark2'!$A$6</c:f>
              <c:strCache>
                <c:ptCount val="1"/>
                <c:pt idx="0">
                  <c:v>67 - years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numRef>
              <c:f>'Ark2'!$B$1:$I$1</c:f>
              <c:numCache>
                <c:formatCode>0</c:formatCode>
                <c:ptCount val="8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</c:numCache>
            </c:numRef>
          </c:cat>
          <c:val>
            <c:numRef>
              <c:f>'Ark2'!$B$6:$I$6</c:f>
              <c:numCache>
                <c:formatCode>0.0</c:formatCode>
                <c:ptCount val="8"/>
                <c:pt idx="0">
                  <c:v>16.859510827451146</c:v>
                </c:pt>
                <c:pt idx="1">
                  <c:v>16.456669386642531</c:v>
                </c:pt>
                <c:pt idx="2">
                  <c:v>15.845290189553769</c:v>
                </c:pt>
                <c:pt idx="3">
                  <c:v>14.608902008054134</c:v>
                </c:pt>
                <c:pt idx="4">
                  <c:v>12.804797382271724</c:v>
                </c:pt>
                <c:pt idx="5">
                  <c:v>11.054261828305419</c:v>
                </c:pt>
                <c:pt idx="6">
                  <c:v>10.13071792514029</c:v>
                </c:pt>
                <c:pt idx="7">
                  <c:v>9.8582042207997205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6720256"/>
        <c:axId val="106722048"/>
      </c:lineChart>
      <c:catAx>
        <c:axId val="106720256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nb-NO"/>
          </a:p>
        </c:txPr>
        <c:crossAx val="106722048"/>
        <c:crosses val="autoZero"/>
        <c:auto val="1"/>
        <c:lblAlgn val="ctr"/>
        <c:lblOffset val="100"/>
        <c:noMultiLvlLbl val="0"/>
      </c:catAx>
      <c:valAx>
        <c:axId val="106722048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100" baseline="0"/>
            </a:pPr>
            <a:endParaRPr lang="nb-NO"/>
          </a:p>
        </c:txPr>
        <c:crossAx val="1067202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030243378668581"/>
          <c:y val="0.10672594788507966"/>
          <c:w val="0.24454605106179908"/>
          <c:h val="0.6206398178485365"/>
        </c:manualLayout>
      </c:layout>
      <c:overlay val="0"/>
      <c:txPr>
        <a:bodyPr/>
        <a:lstStyle/>
        <a:p>
          <a:pPr>
            <a:defRPr sz="1200" baseline="0"/>
          </a:pPr>
          <a:endParaRPr lang="nb-NO"/>
        </a:p>
      </c:txPr>
    </c:legend>
    <c:plotVisOnly val="1"/>
    <c:dispBlanksAs val="gap"/>
    <c:showDLblsOverMax val="0"/>
  </c:chart>
  <c:txPr>
    <a:bodyPr/>
    <a:lstStyle/>
    <a:p>
      <a:pPr>
        <a:defRPr sz="900" baseline="0"/>
      </a:pPr>
      <a:endParaRPr lang="nb-NO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'Figure X'!$C$1</c:f>
              <c:strCache>
                <c:ptCount val="1"/>
                <c:pt idx="0">
                  <c:v>Children without immigrant background</c:v>
                </c:pt>
              </c:strCache>
            </c:strRef>
          </c:tx>
          <c:invertIfNegative val="0"/>
          <c:cat>
            <c:strRef>
              <c:f>'Figure X'!$A$2:$B$9</c:f>
              <c:strCache>
                <c:ptCount val="8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</c:strCache>
            </c:strRef>
          </c:cat>
          <c:val>
            <c:numRef>
              <c:f>'Figure X'!$C$2:$C$9</c:f>
              <c:numCache>
                <c:formatCode>#,##0</c:formatCode>
                <c:ptCount val="8"/>
                <c:pt idx="0">
                  <c:v>41175</c:v>
                </c:pt>
                <c:pt idx="1">
                  <c:v>41507</c:v>
                </c:pt>
                <c:pt idx="2">
                  <c:v>42408</c:v>
                </c:pt>
                <c:pt idx="3">
                  <c:v>41918</c:v>
                </c:pt>
                <c:pt idx="4">
                  <c:v>41299</c:v>
                </c:pt>
                <c:pt idx="5">
                  <c:v>39524</c:v>
                </c:pt>
                <c:pt idx="6">
                  <c:v>39948</c:v>
                </c:pt>
                <c:pt idx="7">
                  <c:v>41960</c:v>
                </c:pt>
              </c:numCache>
            </c:numRef>
          </c:val>
        </c:ser>
        <c:ser>
          <c:idx val="1"/>
          <c:order val="1"/>
          <c:tx>
            <c:strRef>
              <c:f>'Figure X'!$D$1</c:f>
              <c:strCache>
                <c:ptCount val="1"/>
                <c:pt idx="0">
                  <c:v>Children with immigrant background</c:v>
                </c:pt>
              </c:strCache>
            </c:strRef>
          </c:tx>
          <c:invertIfNegative val="0"/>
          <c:cat>
            <c:strRef>
              <c:f>'Figure X'!$A$2:$B$9</c:f>
              <c:strCache>
                <c:ptCount val="8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</c:strCache>
            </c:strRef>
          </c:cat>
          <c:val>
            <c:numRef>
              <c:f>'Figure X'!$D$2:$D$9</c:f>
              <c:numCache>
                <c:formatCode>#,##0</c:formatCode>
                <c:ptCount val="8"/>
                <c:pt idx="0">
                  <c:v>26149</c:v>
                </c:pt>
                <c:pt idx="1">
                  <c:v>28456</c:v>
                </c:pt>
                <c:pt idx="2">
                  <c:v>30311</c:v>
                </c:pt>
                <c:pt idx="3">
                  <c:v>31834</c:v>
                </c:pt>
                <c:pt idx="4">
                  <c:v>32974</c:v>
                </c:pt>
                <c:pt idx="5">
                  <c:v>34376</c:v>
                </c:pt>
                <c:pt idx="6">
                  <c:v>38225</c:v>
                </c:pt>
                <c:pt idx="7">
                  <c:v>42349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6556032"/>
        <c:axId val="106557824"/>
      </c:barChart>
      <c:catAx>
        <c:axId val="106556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6557824"/>
        <c:crosses val="autoZero"/>
        <c:auto val="1"/>
        <c:lblAlgn val="ctr"/>
        <c:lblOffset val="100"/>
        <c:noMultiLvlLbl val="0"/>
      </c:catAx>
      <c:valAx>
        <c:axId val="10655782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10655603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7549054543364564E-2"/>
          <c:y val="5.7040998217468802E-2"/>
          <c:w val="0.91130739314519993"/>
          <c:h val="0.61329487557370832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'Figure Y'!$A$6:$A$19</c:f>
              <c:strCache>
                <c:ptCount val="14"/>
                <c:pt idx="0">
                  <c:v>Somalia</c:v>
                </c:pt>
                <c:pt idx="1">
                  <c:v>Iraq</c:v>
                </c:pt>
                <c:pt idx="2">
                  <c:v>Afghanistan</c:v>
                </c:pt>
                <c:pt idx="3">
                  <c:v>Eritrea</c:v>
                </c:pt>
                <c:pt idx="4">
                  <c:v>Pakistan</c:v>
                </c:pt>
                <c:pt idx="5">
                  <c:v>Morocco</c:v>
                </c:pt>
                <c:pt idx="6">
                  <c:v>Russia</c:v>
                </c:pt>
                <c:pt idx="7">
                  <c:v>Lithuania</c:v>
                </c:pt>
                <c:pt idx="8">
                  <c:v>Turkey</c:v>
                </c:pt>
                <c:pt idx="9">
                  <c:v>Poland</c:v>
                </c:pt>
                <c:pt idx="10">
                  <c:v>Macedonia</c:v>
                </c:pt>
                <c:pt idx="11">
                  <c:v>Sri Lanka</c:v>
                </c:pt>
                <c:pt idx="12">
                  <c:v>Bosnia and Herzegovina</c:v>
                </c:pt>
                <c:pt idx="13">
                  <c:v>India</c:v>
                </c:pt>
              </c:strCache>
            </c:strRef>
          </c:cat>
          <c:val>
            <c:numRef>
              <c:f>'Figure Y'!$B$6:$B$19</c:f>
              <c:numCache>
                <c:formatCode>0.0</c:formatCode>
                <c:ptCount val="14"/>
                <c:pt idx="0">
                  <c:v>74.3</c:v>
                </c:pt>
                <c:pt idx="1">
                  <c:v>57.1</c:v>
                </c:pt>
                <c:pt idx="2">
                  <c:v>51.1</c:v>
                </c:pt>
                <c:pt idx="3">
                  <c:v>48.3</c:v>
                </c:pt>
                <c:pt idx="4">
                  <c:v>40.9</c:v>
                </c:pt>
                <c:pt idx="5">
                  <c:v>40</c:v>
                </c:pt>
                <c:pt idx="6">
                  <c:v>36.200000000000003</c:v>
                </c:pt>
                <c:pt idx="7">
                  <c:v>36.1</c:v>
                </c:pt>
                <c:pt idx="8">
                  <c:v>34.6</c:v>
                </c:pt>
                <c:pt idx="9">
                  <c:v>30.2</c:v>
                </c:pt>
                <c:pt idx="10">
                  <c:v>22.8</c:v>
                </c:pt>
                <c:pt idx="11">
                  <c:v>12.7</c:v>
                </c:pt>
                <c:pt idx="12">
                  <c:v>10.5</c:v>
                </c:pt>
                <c:pt idx="13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7140608"/>
        <c:axId val="107142144"/>
      </c:barChart>
      <c:catAx>
        <c:axId val="107140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7142144"/>
        <c:crosses val="autoZero"/>
        <c:auto val="1"/>
        <c:lblAlgn val="ctr"/>
        <c:lblOffset val="100"/>
        <c:noMultiLvlLbl val="0"/>
      </c:catAx>
      <c:valAx>
        <c:axId val="107142144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1071406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5074266846587681E-2"/>
          <c:y val="4.0836848100374967E-2"/>
          <c:w val="0.62921324100024223"/>
          <c:h val="0.62635538038115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'Ark7'!$F$7</c:f>
              <c:strCache>
                <c:ptCount val="1"/>
                <c:pt idx="0">
                  <c:v>Districts within the capital</c:v>
                </c:pt>
              </c:strCache>
            </c:strRef>
          </c:tx>
          <c:invertIfNegative val="0"/>
          <c:cat>
            <c:strRef>
              <c:f>'Ark7'!$C$8:$E$22</c:f>
              <c:strCache>
                <c:ptCount val="15"/>
                <c:pt idx="0">
                  <c:v>Nordre Aker</c:v>
                </c:pt>
                <c:pt idx="1">
                  <c:v>Ullern</c:v>
                </c:pt>
                <c:pt idx="2">
                  <c:v>Vestre Aker</c:v>
                </c:pt>
                <c:pt idx="3">
                  <c:v>Nordstrand</c:v>
                </c:pt>
                <c:pt idx="4">
                  <c:v>Østensjø</c:v>
                </c:pt>
                <c:pt idx="5">
                  <c:v>Frogner</c:v>
                </c:pt>
                <c:pt idx="6">
                  <c:v>St. Hanshaugen</c:v>
                </c:pt>
                <c:pt idx="7">
                  <c:v>Bjerke</c:v>
                </c:pt>
                <c:pt idx="8">
                  <c:v>Grorud</c:v>
                </c:pt>
                <c:pt idx="9">
                  <c:v>Alna</c:v>
                </c:pt>
                <c:pt idx="10">
                  <c:v>Sagene</c:v>
                </c:pt>
                <c:pt idx="11">
                  <c:v>Søndre Nordstrand</c:v>
                </c:pt>
                <c:pt idx="12">
                  <c:v>Stovner</c:v>
                </c:pt>
                <c:pt idx="13">
                  <c:v>Grünerløkka</c:v>
                </c:pt>
                <c:pt idx="14">
                  <c:v>Gamle Oslo</c:v>
                </c:pt>
              </c:strCache>
            </c:strRef>
          </c:cat>
          <c:val>
            <c:numRef>
              <c:f>'Ark7'!$F$8:$F$22</c:f>
              <c:numCache>
                <c:formatCode>General</c:formatCode>
                <c:ptCount val="15"/>
                <c:pt idx="0">
                  <c:v>5.4</c:v>
                </c:pt>
                <c:pt idx="1">
                  <c:v>5.4</c:v>
                </c:pt>
                <c:pt idx="2">
                  <c:v>5.9</c:v>
                </c:pt>
                <c:pt idx="3">
                  <c:v>7.2</c:v>
                </c:pt>
                <c:pt idx="4">
                  <c:v>10.6</c:v>
                </c:pt>
                <c:pt idx="5">
                  <c:v>13.8</c:v>
                </c:pt>
                <c:pt idx="6">
                  <c:v>17.100000000000001</c:v>
                </c:pt>
                <c:pt idx="7">
                  <c:v>21.8</c:v>
                </c:pt>
                <c:pt idx="8">
                  <c:v>21.8</c:v>
                </c:pt>
                <c:pt idx="9">
                  <c:v>22.8</c:v>
                </c:pt>
                <c:pt idx="10">
                  <c:v>24.4</c:v>
                </c:pt>
                <c:pt idx="11">
                  <c:v>24.4</c:v>
                </c:pt>
                <c:pt idx="12">
                  <c:v>25.3</c:v>
                </c:pt>
                <c:pt idx="13">
                  <c:v>25.7</c:v>
                </c:pt>
                <c:pt idx="14">
                  <c:v>33.5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7418752"/>
        <c:axId val="107420288"/>
      </c:barChart>
      <c:lineChart>
        <c:grouping val="standard"/>
        <c:varyColors val="0"/>
        <c:ser>
          <c:idx val="1"/>
          <c:order val="1"/>
          <c:tx>
            <c:strRef>
              <c:f>'Ark7'!$G$7</c:f>
              <c:strCache>
                <c:ptCount val="1"/>
                <c:pt idx="0">
                  <c:v>Country</c:v>
                </c:pt>
              </c:strCache>
            </c:strRef>
          </c:tx>
          <c:marker>
            <c:symbol val="none"/>
          </c:marker>
          <c:cat>
            <c:strRef>
              <c:f>'Ark7'!$C$8:$E$22</c:f>
              <c:strCache>
                <c:ptCount val="15"/>
                <c:pt idx="0">
                  <c:v>Nordre Aker</c:v>
                </c:pt>
                <c:pt idx="1">
                  <c:v>Ullern</c:v>
                </c:pt>
                <c:pt idx="2">
                  <c:v>Vestre Aker</c:v>
                </c:pt>
                <c:pt idx="3">
                  <c:v>Nordstrand</c:v>
                </c:pt>
                <c:pt idx="4">
                  <c:v>Østensjø</c:v>
                </c:pt>
                <c:pt idx="5">
                  <c:v>Frogner</c:v>
                </c:pt>
                <c:pt idx="6">
                  <c:v>St. Hanshaugen</c:v>
                </c:pt>
                <c:pt idx="7">
                  <c:v>Bjerke</c:v>
                </c:pt>
                <c:pt idx="8">
                  <c:v>Grorud</c:v>
                </c:pt>
                <c:pt idx="9">
                  <c:v>Alna</c:v>
                </c:pt>
                <c:pt idx="10">
                  <c:v>Sagene</c:v>
                </c:pt>
                <c:pt idx="11">
                  <c:v>Søndre Nordstrand</c:v>
                </c:pt>
                <c:pt idx="12">
                  <c:v>Stovner</c:v>
                </c:pt>
                <c:pt idx="13">
                  <c:v>Grünerløkka</c:v>
                </c:pt>
                <c:pt idx="14">
                  <c:v>Gamle Oslo</c:v>
                </c:pt>
              </c:strCache>
            </c:strRef>
          </c:cat>
          <c:val>
            <c:numRef>
              <c:f>'Ark7'!$G$8:$G$22</c:f>
              <c:numCache>
                <c:formatCode>General</c:formatCode>
                <c:ptCount val="15"/>
                <c:pt idx="0">
                  <c:v>8.64</c:v>
                </c:pt>
                <c:pt idx="1">
                  <c:v>8.64</c:v>
                </c:pt>
                <c:pt idx="2">
                  <c:v>8.64</c:v>
                </c:pt>
                <c:pt idx="3">
                  <c:v>8.64</c:v>
                </c:pt>
                <c:pt idx="4">
                  <c:v>8.64</c:v>
                </c:pt>
                <c:pt idx="5">
                  <c:v>8.64</c:v>
                </c:pt>
                <c:pt idx="6">
                  <c:v>8.64</c:v>
                </c:pt>
                <c:pt idx="7">
                  <c:v>8.64</c:v>
                </c:pt>
                <c:pt idx="8">
                  <c:v>8.64</c:v>
                </c:pt>
                <c:pt idx="9">
                  <c:v>8.64</c:v>
                </c:pt>
                <c:pt idx="10">
                  <c:v>8.64</c:v>
                </c:pt>
                <c:pt idx="11">
                  <c:v>8.64</c:v>
                </c:pt>
                <c:pt idx="12">
                  <c:v>8.64</c:v>
                </c:pt>
                <c:pt idx="13">
                  <c:v>8.64</c:v>
                </c:pt>
                <c:pt idx="14">
                  <c:v>8.64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7418752"/>
        <c:axId val="107420288"/>
      </c:lineChart>
      <c:catAx>
        <c:axId val="107418752"/>
        <c:scaling>
          <c:orientation val="minMax"/>
        </c:scaling>
        <c:delete val="0"/>
        <c:axPos val="b"/>
        <c:majorTickMark val="out"/>
        <c:minorTickMark val="none"/>
        <c:tickLblPos val="nextTo"/>
        <c:crossAx val="107420288"/>
        <c:crosses val="autoZero"/>
        <c:auto val="1"/>
        <c:lblAlgn val="ctr"/>
        <c:lblOffset val="100"/>
        <c:noMultiLvlLbl val="0"/>
      </c:catAx>
      <c:valAx>
        <c:axId val="1074202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74187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182046453232894"/>
          <c:y val="0.3121087067269499"/>
          <c:w val="0.28311362209667296"/>
          <c:h val="0.28750644764138689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352395" y="9538607"/>
            <a:ext cx="390435" cy="304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8" tIns="44917" rIns="91438" bIns="44917" anchor="ctr">
            <a:spAutoFit/>
          </a:bodyPr>
          <a:lstStyle/>
          <a:p>
            <a:pPr algn="r" defTabSz="924209"/>
            <a:fld id="{E33D37E7-C922-4FF2-AC96-FE585F0CE4E0}" type="slidenum">
              <a:rPr lang="nb-NO" sz="1400">
                <a:solidFill>
                  <a:schemeClr val="tx1"/>
                </a:solidFill>
                <a:latin typeface="Times New Roman" pitchFamily="18" charset="0"/>
              </a:rPr>
              <a:pPr algn="r" defTabSz="924209"/>
              <a:t>‹#›</a:t>
            </a:fld>
            <a:endParaRPr lang="nb-NO" sz="14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064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82675" y="868363"/>
            <a:ext cx="4641850" cy="3482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1" name="Rectangle 1027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206" y="4728170"/>
            <a:ext cx="4991201" cy="4182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8" tIns="44917" rIns="91438" bIns="449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Klikk for å redigere notatmalstiler i delmalen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</a:p>
        </p:txBody>
      </p:sp>
      <p:sp>
        <p:nvSpPr>
          <p:cNvPr id="2052" name="Rectangle 1028"/>
          <p:cNvSpPr>
            <a:spLocks noChangeArrowheads="1"/>
          </p:cNvSpPr>
          <p:nvPr/>
        </p:nvSpPr>
        <p:spPr bwMode="auto">
          <a:xfrm>
            <a:off x="6352395" y="9538607"/>
            <a:ext cx="390435" cy="304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8" tIns="44917" rIns="91438" bIns="44917" anchor="ctr">
            <a:spAutoFit/>
          </a:bodyPr>
          <a:lstStyle/>
          <a:p>
            <a:pPr algn="r" defTabSz="924209"/>
            <a:fld id="{F66916E5-147B-4F18-94F5-0F992203796A}" type="slidenum">
              <a:rPr lang="nb-NO" sz="1400">
                <a:solidFill>
                  <a:schemeClr val="tx1"/>
                </a:solidFill>
                <a:latin typeface="Times New Roman" pitchFamily="18" charset="0"/>
              </a:rPr>
              <a:pPr algn="r" defTabSz="924209"/>
              <a:t>‹#›</a:t>
            </a:fld>
            <a:endParaRPr lang="nb-NO" sz="14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1965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i="0" u="none" baseline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625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7239000" y="6477000"/>
            <a:ext cx="1143000" cy="304800"/>
          </a:xfrm>
        </p:spPr>
        <p:txBody>
          <a:bodyPr/>
          <a:lstStyle>
            <a:lvl1pPr>
              <a:defRPr/>
            </a:lvl1pPr>
          </a:lstStyle>
          <a:p>
            <a:fld id="{BEF05DE6-D5F4-4FC3-A92D-3A43850429CF}" type="datetime1">
              <a:rPr lang="nb-NO"/>
              <a:pPr/>
              <a:t>30.04.2015</a:t>
            </a:fld>
            <a:endParaRPr lang="nb-NO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4267200" y="6477000"/>
            <a:ext cx="28194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nb-NO"/>
              <a:t>Fordrag et eller annet sted</a:t>
            </a:r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447800" y="1828800"/>
            <a:ext cx="7162800" cy="1295400"/>
          </a:xfrm>
        </p:spPr>
        <p:txBody>
          <a:bodyPr/>
          <a:lstStyle>
            <a:lvl1pPr>
              <a:defRPr sz="3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nb-NO" noProof="0" smtClean="0"/>
              <a:t>Klikk for å redigere tittelstil</a:t>
            </a:r>
          </a:p>
        </p:txBody>
      </p:sp>
      <p:sp>
        <p:nvSpPr>
          <p:cNvPr id="4404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162800" cy="24384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b-NO" noProof="0" smtClean="0"/>
              <a:t>Klikk for å redigere undertittelstil i malen</a:t>
            </a:r>
          </a:p>
        </p:txBody>
      </p:sp>
      <p:sp>
        <p:nvSpPr>
          <p:cNvPr id="44059" name="Rectangle 27"/>
          <p:cNvSpPr>
            <a:spLocks noChangeArrowheads="1"/>
          </p:cNvSpPr>
          <p:nvPr/>
        </p:nvSpPr>
        <p:spPr bwMode="auto">
          <a:xfrm>
            <a:off x="8305800" y="76200"/>
            <a:ext cx="685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/>
            <a:fld id="{BD6A5BAB-1610-43B7-8846-7E10D60D352B}" type="slidenum">
              <a:rPr lang="nb-NO" sz="1400" b="1">
                <a:solidFill>
                  <a:schemeClr val="bg1"/>
                </a:solidFill>
              </a:rPr>
              <a:pPr algn="r"/>
              <a:t>‹#›</a:t>
            </a:fld>
            <a:endParaRPr lang="nb-NO" sz="1400" b="1">
              <a:solidFill>
                <a:schemeClr val="bg1"/>
              </a:solidFill>
            </a:endParaRPr>
          </a:p>
        </p:txBody>
      </p:sp>
      <p:pic>
        <p:nvPicPr>
          <p:cNvPr id="44068" name="Picture 36" descr="X:\502\Avd730\MALER\PPT\nydesign2005\Illustrasjoner\Hovedsid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6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69" name="Rectangle 3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534400" y="6477000"/>
            <a:ext cx="393700" cy="304800"/>
          </a:xfrm>
        </p:spPr>
        <p:txBody>
          <a:bodyPr/>
          <a:lstStyle>
            <a:lvl1pPr>
              <a:defRPr/>
            </a:lvl1pPr>
          </a:lstStyle>
          <a:p>
            <a:fld id="{88423BCE-310A-4CF4-9463-F3F97E4F6351}" type="slidenum">
              <a:rPr lang="nb-NO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9CA5EA-1349-4068-9D96-1DA4137D3367}" type="datetime1">
              <a:rPr lang="nb-NO"/>
              <a:pPr/>
              <a:t>30.04.2015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Fordrag et eller annet sted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FBEE0F-7B3D-4CA7-AE26-E2BCED2466D4}" type="slidenum">
              <a:rPr lang="nb-NO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29067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819900" y="762000"/>
            <a:ext cx="2095500" cy="56388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533400" y="762000"/>
            <a:ext cx="6134100" cy="56388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131160-E179-4E35-A454-3944CA527890}" type="datetime1">
              <a:rPr lang="nb-NO"/>
              <a:pPr/>
              <a:t>30.04.2015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Fordrag et eller annet sted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8BF136-FA32-47AF-B155-23E3D3F13A97}" type="slidenum">
              <a:rPr lang="nb-NO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76298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F11EEF-B058-4911-92D8-70E1A4A5F630}" type="datetime1">
              <a:rPr lang="nb-NO"/>
              <a:pPr/>
              <a:t>30.04.2015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Fordrag et eller annet sted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2CA3CC-E78F-42BC-A15A-9A70EF2580E2}" type="slidenum">
              <a:rPr lang="nb-NO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35967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A93B08-6CF0-4097-BBDC-91E93989DA36}" type="datetime1">
              <a:rPr lang="nb-NO"/>
              <a:pPr/>
              <a:t>30.04.2015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Fordrag et eller annet sted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B9A33-C2C7-4B29-B2B1-5423BBCE19C4}" type="slidenum">
              <a:rPr lang="nb-NO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66407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533400" y="1752600"/>
            <a:ext cx="41148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800600" y="1752600"/>
            <a:ext cx="41148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644F66-C533-45CC-942B-A0AA23CCBF61}" type="datetime1">
              <a:rPr lang="nb-NO"/>
              <a:pPr/>
              <a:t>30.04.2015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Fordrag et eller annet sted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63D9D0-0892-4056-91D3-DC3535D6BBA1}" type="slidenum">
              <a:rPr lang="nb-NO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7471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8B0682-478B-40E1-B133-4FDF6D512769}" type="datetime1">
              <a:rPr lang="nb-NO"/>
              <a:pPr/>
              <a:t>30.04.2015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Fordrag et eller annet sted</a:t>
            </a: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4194E-1651-42E1-ABB6-B5820CEDB7B0}" type="slidenum">
              <a:rPr lang="nb-NO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82081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55B0AB-A4B1-496F-956C-C2603C493A25}" type="datetime1">
              <a:rPr lang="nb-NO"/>
              <a:pPr/>
              <a:t>30.04.2015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Fordrag et eller annet sted</a:t>
            </a:r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7DBE97-AD77-4953-A627-CAA026879CAD}" type="slidenum">
              <a:rPr lang="nb-NO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6463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D22E08-C301-488D-9964-428428B9D197}" type="datetime1">
              <a:rPr lang="nb-NO"/>
              <a:pPr/>
              <a:t>30.04.2015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Fordrag et eller annet sted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B5B3B4-D6FD-45F8-8B35-F23C9ECFDE3D}" type="slidenum">
              <a:rPr lang="nb-NO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54112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9242C2-57EC-4909-B5C4-D6FE7D605602}" type="datetime1">
              <a:rPr lang="nb-NO"/>
              <a:pPr/>
              <a:t>30.04.2015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Fordrag et eller annet sted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89781B-93F2-474B-9E99-15D4AC7CAE79}" type="slidenum">
              <a:rPr lang="nb-NO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64331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smtClean="0"/>
              <a:t>Klikk ikonet for å legge til et bilde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10D522-BC1E-45A2-B5AA-01EF689AF00D}" type="datetime1">
              <a:rPr lang="nb-NO"/>
              <a:pPr/>
              <a:t>30.04.2015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Fordrag et eller annet sted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337E62-0482-4650-A1D9-5C3FF5E18BA3}" type="slidenum">
              <a:rPr lang="nb-NO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22537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0"/>
            <a:ext cx="8382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Klikk for å redigere tittelstilen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752600"/>
            <a:ext cx="83820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Klikk for å redigere tekststilene i delmalen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</p:txBody>
      </p:sp>
      <p:sp>
        <p:nvSpPr>
          <p:cNvPr id="4302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15200" y="6516688"/>
            <a:ext cx="990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FEA80CE0-8385-436A-AF1F-60E02C2F15AB}" type="datetime1">
              <a:rPr lang="nb-NO"/>
              <a:pPr/>
              <a:t>30.04.2015</a:t>
            </a:fld>
            <a:endParaRPr lang="nb-NO"/>
          </a:p>
        </p:txBody>
      </p:sp>
      <p:sp>
        <p:nvSpPr>
          <p:cNvPr id="43025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29200" y="6516688"/>
            <a:ext cx="2133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nb-NO"/>
              <a:t>Fordrag et eller annet sted</a:t>
            </a:r>
          </a:p>
        </p:txBody>
      </p:sp>
      <p:pic>
        <p:nvPicPr>
          <p:cNvPr id="43055" name="Picture 47" descr="X:\502\Avd730\MALER\PPT\nydesign2005\Illustrasjoner\Hovedsiden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6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26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200" y="6505575"/>
            <a:ext cx="469900" cy="23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fld id="{F25C1D7D-5E41-4166-997D-B1C01AFF07B3}" type="slidenum">
              <a:rPr lang="nb-NO"/>
              <a:pPr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charset="0"/>
        </a:defRPr>
      </a:lvl9pPr>
    </p:titleStyle>
    <p:bodyStyle>
      <a:lvl1pPr marL="246063" indent="-246063" algn="l" rtl="0" eaLnBrk="1" fontAlgn="base" hangingPunct="1">
        <a:spcBef>
          <a:spcPct val="30000"/>
        </a:spcBef>
        <a:spcAft>
          <a:spcPct val="0"/>
        </a:spcAft>
        <a:buClr>
          <a:schemeClr val="tx1"/>
        </a:buClr>
        <a:buSzPct val="13000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663575" indent="-22701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000000"/>
          </a:solidFill>
          <a:latin typeface="+mn-lt"/>
        </a:defRPr>
      </a:lvl2pPr>
      <a:lvl3pPr marL="1049338" indent="-195263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 typeface="Wingdings" pitchFamily="2" charset="2"/>
        <a:buChar char="w"/>
        <a:defRPr>
          <a:solidFill>
            <a:srgbClr val="000000"/>
          </a:solidFill>
          <a:latin typeface="+mn-lt"/>
        </a:defRPr>
      </a:lvl3pPr>
      <a:lvl4pPr marL="1616075" indent="-282575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Char char="–"/>
        <a:defRPr sz="1600">
          <a:solidFill>
            <a:srgbClr val="000000"/>
          </a:solidFill>
          <a:latin typeface="+mn-lt"/>
        </a:defRPr>
      </a:lvl4pPr>
      <a:lvl5pPr marL="21129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701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30273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845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941763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899592" y="908720"/>
            <a:ext cx="7162800" cy="1872208"/>
          </a:xfrm>
        </p:spPr>
        <p:txBody>
          <a:bodyPr/>
          <a:lstStyle/>
          <a:p>
            <a:pPr algn="ctr"/>
            <a:r>
              <a:rPr lang="en-GB" sz="4000" noProof="0" dirty="0" smtClean="0">
                <a:effectLst/>
              </a:rPr>
              <a:t>Identifying the poor. Indicators of financial vulnerability in Norway</a:t>
            </a:r>
            <a:endParaRPr lang="en-GB" sz="4800" noProof="0" dirty="0">
              <a:effectLst/>
            </a:endParaRP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43608" y="3501008"/>
            <a:ext cx="7162800" cy="1368152"/>
          </a:xfrm>
        </p:spPr>
        <p:txBody>
          <a:bodyPr/>
          <a:lstStyle/>
          <a:p>
            <a:pPr algn="ctr"/>
            <a:endParaRPr lang="en-GB" sz="2000" noProof="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n-GB" sz="2000" noProof="0" dirty="0" smtClean="0">
                <a:solidFill>
                  <a:schemeClr val="accent5">
                    <a:lumMod val="75000"/>
                  </a:schemeClr>
                </a:solidFill>
              </a:rPr>
              <a:t>Seminar on Poverty Measurement, Geneva, May 5-6, 2015</a:t>
            </a:r>
          </a:p>
          <a:p>
            <a:pPr algn="ctr"/>
            <a:endParaRPr lang="en-GB" sz="2000" noProof="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n-GB" sz="2000" noProof="0" dirty="0" smtClean="0">
                <a:solidFill>
                  <a:schemeClr val="accent5">
                    <a:lumMod val="75000"/>
                  </a:schemeClr>
                </a:solidFill>
              </a:rPr>
              <a:t>Jon </a:t>
            </a:r>
            <a:r>
              <a:rPr lang="en-GB" sz="2000" noProof="0" dirty="0" err="1" smtClean="0">
                <a:solidFill>
                  <a:schemeClr val="accent5">
                    <a:lumMod val="75000"/>
                  </a:schemeClr>
                </a:solidFill>
              </a:rPr>
              <a:t>Epland</a:t>
            </a:r>
            <a:r>
              <a:rPr lang="en-GB" sz="2000" noProof="0" dirty="0" smtClean="0">
                <a:solidFill>
                  <a:schemeClr val="accent5">
                    <a:lumMod val="75000"/>
                  </a:schemeClr>
                </a:solidFill>
              </a:rPr>
              <a:t> and </a:t>
            </a:r>
            <a:r>
              <a:rPr lang="en-GB" sz="2000" noProof="0" dirty="0" err="1" smtClean="0">
                <a:solidFill>
                  <a:schemeClr val="accent5">
                    <a:lumMod val="75000"/>
                  </a:schemeClr>
                </a:solidFill>
              </a:rPr>
              <a:t>Mads</a:t>
            </a:r>
            <a:r>
              <a:rPr lang="en-GB" sz="2000" noProof="0" dirty="0" smtClean="0">
                <a:solidFill>
                  <a:schemeClr val="accent5">
                    <a:lumMod val="75000"/>
                  </a:schemeClr>
                </a:solidFill>
              </a:rPr>
              <a:t> Ivar </a:t>
            </a:r>
            <a:r>
              <a:rPr lang="en-GB" sz="2000" noProof="0" dirty="0" err="1" smtClean="0">
                <a:solidFill>
                  <a:schemeClr val="accent5">
                    <a:lumMod val="75000"/>
                  </a:schemeClr>
                </a:solidFill>
              </a:rPr>
              <a:t>Kirkeberg</a:t>
            </a:r>
            <a:r>
              <a:rPr lang="en-GB" sz="2000" noProof="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en-GB" sz="2000" noProof="0" dirty="0" smtClean="0">
                <a:solidFill>
                  <a:schemeClr val="accent5">
                    <a:lumMod val="75000"/>
                  </a:schemeClr>
                </a:solidFill>
              </a:rPr>
              <a:t>Statistics Norway</a:t>
            </a:r>
          </a:p>
          <a:p>
            <a:pPr algn="ctr"/>
            <a:endParaRPr lang="en-GB" sz="2000" noProof="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en-GB" sz="2000" noProof="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en-GB" sz="2000" noProof="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8423BCE-310A-4CF4-9463-F3F97E4F6351}" type="slidenum">
              <a:rPr lang="nb-NO" smtClean="0"/>
              <a:pPr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1338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359080" cy="1082824"/>
          </a:xfrm>
        </p:spPr>
        <p:txBody>
          <a:bodyPr/>
          <a:lstStyle/>
          <a:p>
            <a:r>
              <a:rPr lang="en-GB" noProof="0" dirty="0" smtClean="0"/>
              <a:t>In social reporting both data from survey and registers are </a:t>
            </a:r>
            <a:r>
              <a:rPr lang="en-GB" noProof="0" dirty="0" smtClean="0"/>
              <a:t>used</a:t>
            </a:r>
            <a:endParaRPr lang="en-GB" noProof="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noProof="0" dirty="0" smtClean="0"/>
          </a:p>
          <a:p>
            <a:r>
              <a:rPr lang="en-GB" noProof="0" dirty="0" smtClean="0"/>
              <a:t>Survey data:</a:t>
            </a:r>
            <a:r>
              <a:rPr lang="en-GB" baseline="0" noProof="0" dirty="0" smtClean="0"/>
              <a:t> Non-income-related indicators like self-reported health condition, deprivation, housing quality, subjective well-being.</a:t>
            </a:r>
          </a:p>
          <a:p>
            <a:endParaRPr lang="en-GB" baseline="0" noProof="0" dirty="0" smtClean="0"/>
          </a:p>
          <a:p>
            <a:r>
              <a:rPr lang="en-GB" baseline="0" noProof="0" dirty="0" smtClean="0"/>
              <a:t>Register data: All Income-related indicators:</a:t>
            </a:r>
          </a:p>
          <a:p>
            <a:pPr lvl="1"/>
            <a:r>
              <a:rPr lang="en-GB" baseline="0" noProof="0" dirty="0" smtClean="0"/>
              <a:t>Low income indicators, annual and persistent</a:t>
            </a:r>
          </a:p>
          <a:p>
            <a:pPr lvl="1"/>
            <a:r>
              <a:rPr lang="en-GB" baseline="0" noProof="0" dirty="0" smtClean="0"/>
              <a:t>Employment indicators</a:t>
            </a:r>
          </a:p>
          <a:p>
            <a:pPr lvl="1"/>
            <a:r>
              <a:rPr lang="en-GB" noProof="0" dirty="0" smtClean="0"/>
              <a:t>Education</a:t>
            </a:r>
          </a:p>
          <a:p>
            <a:pPr lvl="1"/>
            <a:r>
              <a:rPr lang="en-GB" baseline="0" dirty="0" smtClean="0"/>
              <a:t>Financial</a:t>
            </a:r>
            <a:r>
              <a:rPr lang="en-GB" dirty="0" smtClean="0"/>
              <a:t> difficulties</a:t>
            </a:r>
          </a:p>
          <a:p>
            <a:pPr lvl="1"/>
            <a:r>
              <a:rPr lang="en-GB" dirty="0" smtClean="0"/>
              <a:t>Indebtedness</a:t>
            </a:r>
          </a:p>
          <a:p>
            <a:pPr lvl="1"/>
            <a:r>
              <a:rPr lang="en-GB" dirty="0" smtClean="0"/>
              <a:t>Inequality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A3CC-E78F-42BC-A15A-9A70EF2580E2}" type="slidenum">
              <a:rPr lang="nb-NO" smtClean="0"/>
              <a:pPr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4100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382000" cy="1010816"/>
          </a:xfrm>
        </p:spPr>
        <p:txBody>
          <a:bodyPr/>
          <a:lstStyle/>
          <a:p>
            <a:r>
              <a:rPr lang="en-GB" baseline="0" noProof="0" dirty="0" smtClean="0"/>
              <a:t>Trend in persistent low-income: Fewer older people, more young people at risk</a:t>
            </a:r>
            <a:endParaRPr lang="en-GB" noProof="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611560" y="2348880"/>
            <a:ext cx="8382000" cy="4144144"/>
          </a:xfrm>
        </p:spPr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A3CC-E78F-42BC-A15A-9A70EF2580E2}" type="slidenum">
              <a:rPr lang="nb-NO" smtClean="0"/>
              <a:pPr/>
              <a:t>11</a:t>
            </a:fld>
            <a:endParaRPr lang="nb-NO"/>
          </a:p>
        </p:txBody>
      </p:sp>
      <p:graphicFrame>
        <p:nvGraphicFramePr>
          <p:cNvPr id="7" name="Diagram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9953750"/>
              </p:ext>
            </p:extLst>
          </p:nvPr>
        </p:nvGraphicFramePr>
        <p:xfrm>
          <a:off x="611560" y="2276872"/>
          <a:ext cx="5976664" cy="4233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0718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50% of children in household at risk of persistent low income have an immigrant background</a:t>
            </a:r>
            <a:endParaRPr lang="en-GB" noProof="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noProof="0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A3CC-E78F-42BC-A15A-9A70EF2580E2}" type="slidenum">
              <a:rPr lang="nb-NO" smtClean="0"/>
              <a:pPr/>
              <a:t>12</a:t>
            </a:fld>
            <a:endParaRPr lang="nb-NO"/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113203"/>
              </p:ext>
            </p:extLst>
          </p:nvPr>
        </p:nvGraphicFramePr>
        <p:xfrm>
          <a:off x="539552" y="2276872"/>
          <a:ext cx="7776865" cy="4273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5284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Large differences in respect to country of origin</a:t>
            </a:r>
            <a:endParaRPr lang="en-GB" noProof="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A3CC-E78F-42BC-A15A-9A70EF2580E2}" type="slidenum">
              <a:rPr lang="nb-NO" smtClean="0"/>
              <a:pPr/>
              <a:t>13</a:t>
            </a:fld>
            <a:endParaRPr lang="nb-NO"/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1861402"/>
              </p:ext>
            </p:extLst>
          </p:nvPr>
        </p:nvGraphicFramePr>
        <p:xfrm>
          <a:off x="539553" y="1844823"/>
          <a:ext cx="7294760" cy="4464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0143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382000" cy="1154832"/>
          </a:xfrm>
        </p:spPr>
        <p:txBody>
          <a:bodyPr/>
          <a:lstStyle/>
          <a:p>
            <a:r>
              <a:rPr lang="en-GB" noProof="0" dirty="0" smtClean="0"/>
              <a:t>The capital is </a:t>
            </a:r>
            <a:r>
              <a:rPr lang="en-GB" baseline="0" noProof="0" dirty="0" smtClean="0"/>
              <a:t>“a city divided” when it comes to risk of</a:t>
            </a:r>
            <a:r>
              <a:rPr lang="en-GB" noProof="0" dirty="0" smtClean="0"/>
              <a:t> </a:t>
            </a:r>
            <a:r>
              <a:rPr lang="en-GB" baseline="0" noProof="0" dirty="0" smtClean="0"/>
              <a:t>child poverty</a:t>
            </a:r>
            <a:endParaRPr lang="en-GB" noProof="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noProof="0" dirty="0" smtClean="0"/>
          </a:p>
          <a:p>
            <a:endParaRPr lang="en-GB" noProof="0" dirty="0" smtClean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A3CC-E78F-42BC-A15A-9A70EF2580E2}" type="slidenum">
              <a:rPr lang="nb-NO" smtClean="0"/>
              <a:pPr/>
              <a:t>14</a:t>
            </a:fld>
            <a:endParaRPr lang="nb-NO"/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8077789"/>
              </p:ext>
            </p:extLst>
          </p:nvPr>
        </p:nvGraphicFramePr>
        <p:xfrm>
          <a:off x="611560" y="1916832"/>
          <a:ext cx="7128792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7483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2000" noProof="0" dirty="0" smtClean="0">
                <a:solidFill>
                  <a:schemeClr val="accent5">
                    <a:lumMod val="75000"/>
                  </a:schemeClr>
                </a:solidFill>
              </a:rPr>
              <a:t>Background</a:t>
            </a:r>
            <a:endParaRPr lang="en-GB" noProof="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aseline="0" noProof="0" dirty="0" smtClean="0"/>
              <a:t>In 2001 Statistics Norway was given the task to develop a set of national indicators on income distribution and living </a:t>
            </a:r>
            <a:r>
              <a:rPr lang="en-GB" baseline="0" noProof="0" dirty="0" smtClean="0"/>
              <a:t>conditions.</a:t>
            </a:r>
            <a:endParaRPr lang="en-GB" baseline="0" noProof="0" dirty="0" smtClean="0"/>
          </a:p>
          <a:p>
            <a:r>
              <a:rPr lang="en-GB" baseline="0" noProof="0" dirty="0" smtClean="0"/>
              <a:t>The introduction of a census-like household income statistics (2004) opened for a wider use of these indicators (i.e. small areas, marginal sub-groups of the population)   </a:t>
            </a:r>
            <a:endParaRPr lang="en-GB" noProof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A3CC-E78F-42BC-A15A-9A70EF2580E2}" type="slidenum">
              <a:rPr lang="nb-NO" smtClean="0"/>
              <a:pPr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9219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Aim of the paper</a:t>
            </a:r>
            <a:endParaRPr lang="en-GB" noProof="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smtClean="0"/>
              <a:t>Present the data source (national household income</a:t>
            </a:r>
            <a:r>
              <a:rPr lang="en-GB" baseline="0" noProof="0" dirty="0" smtClean="0"/>
              <a:t> statistics)</a:t>
            </a:r>
            <a:r>
              <a:rPr lang="en-GB" noProof="0" dirty="0" smtClean="0"/>
              <a:t>  </a:t>
            </a:r>
          </a:p>
          <a:p>
            <a:pPr lvl="0"/>
            <a:r>
              <a:rPr lang="en-GB" noProof="0" dirty="0" smtClean="0"/>
              <a:t>Present the income-related</a:t>
            </a:r>
            <a:r>
              <a:rPr lang="en-GB" baseline="0" noProof="0" dirty="0" smtClean="0"/>
              <a:t> indicators</a:t>
            </a:r>
          </a:p>
          <a:p>
            <a:pPr lvl="0"/>
            <a:r>
              <a:rPr lang="en-GB" baseline="0" noProof="0" dirty="0" smtClean="0"/>
              <a:t>Present some results</a:t>
            </a:r>
          </a:p>
          <a:p>
            <a:pPr lvl="0"/>
            <a:endParaRPr lang="en-GB" baseline="0" noProof="0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A3CC-E78F-42BC-A15A-9A70EF2580E2}" type="slidenum">
              <a:rPr lang="nb-NO" smtClean="0"/>
              <a:pPr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1860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382000" cy="866800"/>
          </a:xfrm>
        </p:spPr>
        <p:txBody>
          <a:bodyPr/>
          <a:lstStyle/>
          <a:p>
            <a:r>
              <a:rPr lang="en-GB" noProof="0" dirty="0" smtClean="0"/>
              <a:t>The data: Extensive use of administrative </a:t>
            </a:r>
            <a:r>
              <a:rPr lang="en-GB" dirty="0" smtClean="0"/>
              <a:t>sources</a:t>
            </a:r>
            <a:endParaRPr lang="en-GB" noProof="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 smtClean="0"/>
              <a:t>Administrative data used to identify household members, “people who share the same dwelling/same address”. </a:t>
            </a:r>
            <a:r>
              <a:rPr lang="en-GB" baseline="0" noProof="0" dirty="0" smtClean="0"/>
              <a:t> </a:t>
            </a:r>
          </a:p>
          <a:p>
            <a:pPr marL="436562" lvl="1" indent="0">
              <a:buNone/>
            </a:pPr>
            <a:endParaRPr lang="en-GB" baseline="0" noProof="0" dirty="0" smtClean="0"/>
          </a:p>
          <a:p>
            <a:r>
              <a:rPr lang="en-GB" baseline="0" noProof="0" dirty="0" smtClean="0"/>
              <a:t>All income and wealth data compiled from tax-registers</a:t>
            </a:r>
            <a:r>
              <a:rPr lang="en-GB" noProof="0" dirty="0" smtClean="0"/>
              <a:t> and other </a:t>
            </a:r>
            <a:r>
              <a:rPr lang="en-GB" baseline="0" noProof="0" dirty="0" smtClean="0"/>
              <a:t>administrative registers</a:t>
            </a:r>
          </a:p>
          <a:p>
            <a:endParaRPr lang="en-GB" baseline="0" noProof="0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A3CC-E78F-42BC-A15A-9A70EF2580E2}" type="slidenum">
              <a:rPr lang="nb-NO" smtClean="0"/>
              <a:pPr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9032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Overview of income registers:</a:t>
            </a:r>
            <a:endParaRPr lang="en-GB" noProof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A3CC-E78F-42BC-A15A-9A70EF2580E2}" type="slidenum">
              <a:rPr lang="nb-NO" smtClean="0"/>
              <a:pPr/>
              <a:t>5</a:t>
            </a:fld>
            <a:endParaRPr lang="nb-NO"/>
          </a:p>
        </p:txBody>
      </p:sp>
      <p:pic>
        <p:nvPicPr>
          <p:cNvPr id="102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8801821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509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Income definition</a:t>
            </a:r>
            <a:endParaRPr lang="en-GB" noProof="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noProof="0" dirty="0" smtClean="0"/>
              <a:t>Close to the operational definition recommended in the Canberra-report, but some income components are missing or poorly covered, e.g.:</a:t>
            </a:r>
          </a:p>
          <a:p>
            <a:r>
              <a:rPr lang="en-GB" noProof="0" dirty="0" smtClean="0"/>
              <a:t>No income from ‘informal’ work or illegal activity</a:t>
            </a:r>
          </a:p>
          <a:p>
            <a:r>
              <a:rPr lang="en-GB" dirty="0" smtClean="0"/>
              <a:t>Inter-household transfers are poorly covered</a:t>
            </a:r>
          </a:p>
          <a:p>
            <a:r>
              <a:rPr lang="en-GB" noProof="0" dirty="0" smtClean="0"/>
              <a:t>Some rental income are missing</a:t>
            </a:r>
          </a:p>
          <a:p>
            <a:r>
              <a:rPr lang="en-GB" dirty="0" smtClean="0"/>
              <a:t>No data on the value of public benefits</a:t>
            </a:r>
          </a:p>
          <a:p>
            <a:r>
              <a:rPr lang="en-GB" noProof="0" dirty="0" smtClean="0"/>
              <a:t>No data on the value of unpaid domestic services </a:t>
            </a:r>
          </a:p>
          <a:p>
            <a:r>
              <a:rPr lang="en-GB" dirty="0" smtClean="0"/>
              <a:t>Not (yet) included: imputed rent</a:t>
            </a:r>
            <a:endParaRPr lang="en-GB" noProof="0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A3CC-E78F-42BC-A15A-9A70EF2580E2}" type="slidenum">
              <a:rPr lang="nb-NO" smtClean="0"/>
              <a:pPr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7492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Register data well suited to monitor changes for small groups and at sub-national level</a:t>
            </a:r>
            <a:endParaRPr lang="en-GB" noProof="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33400" y="2348880"/>
            <a:ext cx="8382000" cy="4051920"/>
          </a:xfrm>
        </p:spPr>
        <p:txBody>
          <a:bodyPr/>
          <a:lstStyle/>
          <a:p>
            <a:r>
              <a:rPr lang="en-GB" noProof="0" dirty="0" smtClean="0"/>
              <a:t>No non-response / sampling errors</a:t>
            </a:r>
          </a:p>
          <a:p>
            <a:r>
              <a:rPr lang="en-GB" noProof="0" dirty="0" smtClean="0"/>
              <a:t>No</a:t>
            </a:r>
            <a:r>
              <a:rPr lang="en-GB" baseline="0" noProof="0" dirty="0" smtClean="0"/>
              <a:t> need for population weighting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A3CC-E78F-42BC-A15A-9A70EF2580E2}" type="slidenum">
              <a:rPr lang="nb-NO" smtClean="0"/>
              <a:pPr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3211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Comparisons between register data and survey data </a:t>
            </a:r>
            <a:endParaRPr lang="en-GB" noProof="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A3CC-E78F-42BC-A15A-9A70EF2580E2}" type="slidenum">
              <a:rPr lang="nb-NO" smtClean="0"/>
              <a:pPr/>
              <a:t>8</a:t>
            </a:fld>
            <a:endParaRPr lang="nb-NO"/>
          </a:p>
        </p:txBody>
      </p:sp>
      <p:graphicFrame>
        <p:nvGraphicFramePr>
          <p:cNvPr id="108" name="Diagram 10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7914324"/>
              </p:ext>
            </p:extLst>
          </p:nvPr>
        </p:nvGraphicFramePr>
        <p:xfrm>
          <a:off x="683568" y="1900237"/>
          <a:ext cx="6131569" cy="44810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486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A3CC-E78F-42BC-A15A-9A70EF2580E2}" type="slidenum">
              <a:rPr lang="nb-NO" smtClean="0"/>
              <a:pPr/>
              <a:t>9</a:t>
            </a:fld>
            <a:endParaRPr lang="nb-NO"/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8500556"/>
              </p:ext>
            </p:extLst>
          </p:nvPr>
        </p:nvGraphicFramePr>
        <p:xfrm>
          <a:off x="539552" y="1628800"/>
          <a:ext cx="655272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9252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SB-norsk">
  <a:themeElements>
    <a:clrScheme name="Standard utforming 9">
      <a:dk1>
        <a:srgbClr val="003399"/>
      </a:dk1>
      <a:lt1>
        <a:srgbClr val="FFFFFF"/>
      </a:lt1>
      <a:dk2>
        <a:srgbClr val="000000"/>
      </a:dk2>
      <a:lt2>
        <a:srgbClr val="B2B2B2"/>
      </a:lt2>
      <a:accent1>
        <a:srgbClr val="003399"/>
      </a:accent1>
      <a:accent2>
        <a:srgbClr val="008080"/>
      </a:accent2>
      <a:accent3>
        <a:srgbClr val="FFFFFF"/>
      </a:accent3>
      <a:accent4>
        <a:srgbClr val="002A82"/>
      </a:accent4>
      <a:accent5>
        <a:srgbClr val="AAADCA"/>
      </a:accent5>
      <a:accent6>
        <a:srgbClr val="007373"/>
      </a:accent6>
      <a:hlink>
        <a:srgbClr val="CC0000"/>
      </a:hlink>
      <a:folHlink>
        <a:srgbClr val="FFCC00"/>
      </a:folHlink>
    </a:clrScheme>
    <a:fontScheme name="Standard utform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2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sz="2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 utform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8">
        <a:dk1>
          <a:srgbClr val="000099"/>
        </a:dk1>
        <a:lt1>
          <a:srgbClr val="FFFFFF"/>
        </a:lt1>
        <a:dk2>
          <a:srgbClr val="000000"/>
        </a:dk2>
        <a:lt2>
          <a:srgbClr val="B2B2B2"/>
        </a:lt2>
        <a:accent1>
          <a:srgbClr val="FF9900"/>
        </a:accent1>
        <a:accent2>
          <a:srgbClr val="008080"/>
        </a:accent2>
        <a:accent3>
          <a:srgbClr val="FFFFFF"/>
        </a:accent3>
        <a:accent4>
          <a:srgbClr val="000082"/>
        </a:accent4>
        <a:accent5>
          <a:srgbClr val="FFCAAA"/>
        </a:accent5>
        <a:accent6>
          <a:srgbClr val="007373"/>
        </a:accent6>
        <a:hlink>
          <a:srgbClr val="FF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9">
        <a:dk1>
          <a:srgbClr val="003399"/>
        </a:dk1>
        <a:lt1>
          <a:srgbClr val="FFFFFF"/>
        </a:lt1>
        <a:dk2>
          <a:srgbClr val="000000"/>
        </a:dk2>
        <a:lt2>
          <a:srgbClr val="B2B2B2"/>
        </a:lt2>
        <a:accent1>
          <a:srgbClr val="003399"/>
        </a:accent1>
        <a:accent2>
          <a:srgbClr val="008080"/>
        </a:accent2>
        <a:accent3>
          <a:srgbClr val="FFFFFF"/>
        </a:accent3>
        <a:accent4>
          <a:srgbClr val="002A82"/>
        </a:accent4>
        <a:accent5>
          <a:srgbClr val="AAADCA"/>
        </a:accent5>
        <a:accent6>
          <a:srgbClr val="007373"/>
        </a:accent6>
        <a:hlink>
          <a:srgbClr val="CC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SSB-norsk</Template>
  <TotalTime>4656</TotalTime>
  <Pages>1</Pages>
  <Words>376</Words>
  <Application>Microsoft Office PowerPoint</Application>
  <PresentationFormat>Transparent</PresentationFormat>
  <Paragraphs>65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14</vt:i4>
      </vt:variant>
    </vt:vector>
  </HeadingPairs>
  <TitlesOfParts>
    <vt:vector size="15" baseType="lpstr">
      <vt:lpstr>SSB-norsk</vt:lpstr>
      <vt:lpstr>Identifying the poor. Indicators of financial vulnerability in Norway</vt:lpstr>
      <vt:lpstr>Background</vt:lpstr>
      <vt:lpstr>Aim of the paper</vt:lpstr>
      <vt:lpstr>The data: Extensive use of administrative sources</vt:lpstr>
      <vt:lpstr>Overview of income registers:</vt:lpstr>
      <vt:lpstr>Income definition</vt:lpstr>
      <vt:lpstr>Register data well suited to monitor changes for small groups and at sub-national level</vt:lpstr>
      <vt:lpstr>Comparisons between register data and survey data </vt:lpstr>
      <vt:lpstr>PowerPoint-presentasjon</vt:lpstr>
      <vt:lpstr>In social reporting both data from survey and registers are used</vt:lpstr>
      <vt:lpstr>Trend in persistent low-income: Fewer older people, more young people at risk</vt:lpstr>
      <vt:lpstr>50% of children in household at risk of persistent low income have an immigrant background</vt:lpstr>
      <vt:lpstr>Large differences in respect to country of origin</vt:lpstr>
      <vt:lpstr>The capital is “a city divided” when it comes to risk of child poverty</vt:lpstr>
    </vt:vector>
  </TitlesOfParts>
  <Company>SSB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Innvandreres inntekt</dc:title>
  <dc:creator>Omholt, Elisabeth Løyland</dc:creator>
  <cp:lastModifiedBy>Epland, Jon</cp:lastModifiedBy>
  <cp:revision>285</cp:revision>
  <cp:lastPrinted>2014-08-29T08:14:28Z</cp:lastPrinted>
  <dcterms:created xsi:type="dcterms:W3CDTF">2014-08-07T11:30:19Z</dcterms:created>
  <dcterms:modified xsi:type="dcterms:W3CDTF">2015-04-30T12:25:53Z</dcterms:modified>
</cp:coreProperties>
</file>