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470" r:id="rId2"/>
    <p:sldId id="471" r:id="rId3"/>
    <p:sldId id="472" r:id="rId4"/>
    <p:sldId id="485" r:id="rId5"/>
    <p:sldId id="486" r:id="rId6"/>
    <p:sldId id="484" r:id="rId7"/>
    <p:sldId id="478" r:id="rId8"/>
    <p:sldId id="488" r:id="rId9"/>
    <p:sldId id="487" r:id="rId10"/>
    <p:sldId id="480" r:id="rId11"/>
    <p:sldId id="483" r:id="rId12"/>
    <p:sldId id="482" r:id="rId13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66CC"/>
    <a:srgbClr val="99CC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7" autoAdjust="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6948"/>
    </p:cViewPr>
  </p:sorterViewPr>
  <p:notesViewPr>
    <p:cSldViewPr>
      <p:cViewPr>
        <p:scale>
          <a:sx n="90" d="100"/>
          <a:sy n="90" d="100"/>
        </p:scale>
        <p:origin x="-2136" y="1224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F9F7-1550-4216-8007-89B192206294}" type="datetimeFigureOut">
              <a:rPr lang="en-GB" smtClean="0"/>
              <a:t>01/05/2015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44C38-B64F-4385-9F4E-0902F49B7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282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05350"/>
            <a:ext cx="4981575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794DBF-7D1C-4BEA-826E-2A1E7A6B3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10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DDE53-071A-C54E-AB85-5C52782912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023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Armenia to </a:t>
            </a:r>
            <a:r>
              <a:rPr lang="fr-CH" dirty="0" err="1" smtClean="0"/>
              <a:t>introduce</a:t>
            </a:r>
            <a:r>
              <a:rPr lang="fr-CH" dirty="0" smtClean="0"/>
              <a:t> </a:t>
            </a:r>
            <a:r>
              <a:rPr lang="fr-CH" dirty="0" err="1" smtClean="0"/>
              <a:t>multidimensional</a:t>
            </a:r>
            <a:r>
              <a:rPr lang="fr-CH" dirty="0" smtClean="0"/>
              <a:t> (</a:t>
            </a:r>
            <a:r>
              <a:rPr lang="fr-CH" dirty="0" err="1" smtClean="0"/>
              <a:t>using</a:t>
            </a:r>
            <a:r>
              <a:rPr lang="fr-CH" baseline="0" dirty="0" smtClean="0"/>
              <a:t> ILCS 2013, not </a:t>
            </a:r>
            <a:r>
              <a:rPr lang="fr-CH" baseline="0" dirty="0" err="1" smtClean="0"/>
              <a:t>published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yet</a:t>
            </a:r>
            <a:r>
              <a:rPr lang="fr-CH" baseline="0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57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Moldova: </a:t>
            </a:r>
            <a:r>
              <a:rPr lang="en-US" dirty="0" smtClean="0"/>
              <a:t>Persistence possible through a panel subsample in HBS</a:t>
            </a:r>
            <a:endParaRPr lang="fr-CH" dirty="0" smtClean="0"/>
          </a:p>
          <a:p>
            <a:r>
              <a:rPr lang="fr-CH" dirty="0" smtClean="0"/>
              <a:t>Ukraine: </a:t>
            </a:r>
            <a:r>
              <a:rPr lang="fr-CH" dirty="0" err="1" smtClean="0"/>
              <a:t>persistence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for 4 </a:t>
            </a:r>
            <a:r>
              <a:rPr lang="fr-CH" dirty="0" err="1" smtClean="0"/>
              <a:t>quarters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03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9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69925"/>
            <a:ext cx="6477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United Nations Economic Commission for Europe</a:t>
            </a:r>
            <a:b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</a:b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Statistical Division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360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Calibri" panose="020F0502020204030204" pitchFamily="34" charset="0"/>
              </a:defRPr>
            </a:lvl1pPr>
          </a:lstStyle>
          <a:p>
            <a:pPr lvl="0"/>
            <a:r>
              <a:rPr lang="fr-CH" noProof="0" smtClean="0"/>
              <a:t>Click to add Presenter’s Name</a:t>
            </a:r>
          </a:p>
          <a:p>
            <a:pPr lvl="0"/>
            <a:r>
              <a:rPr lang="fr-CH" noProof="0" smtClean="0"/>
              <a:t>Month Year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4720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8D65E-7A05-49EB-A811-6C675BDA3CC4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13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77C42-A9D0-4580-B86F-A1F1126025AB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7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086600" cy="9906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33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E60FA-8FDA-43B0-B929-744A143F6C9F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F6B6C-B4DE-49FD-888D-0189310351F3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6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7F43-2741-49AA-8D73-6E8180F80AB7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4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7EB7-7AD9-46FF-8BD1-6A45EB2C5C5C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C8706-9502-44C5-B003-A29F8BA35B37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9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FB775-BBF7-4B80-B0AC-F2F69973C115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0B620-A59A-4F01-97E0-9A7B9B7DB5F6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2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304800" y="6324600"/>
            <a:ext cx="8382000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latin typeface="+mn-lt"/>
              </a:defRPr>
            </a:lvl1pPr>
          </a:lstStyle>
          <a:p>
            <a:pPr>
              <a:defRPr/>
            </a:pPr>
            <a:fld id="{95FD3665-62EF-4C24-90AB-FCEAFE8AFFE9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590800" y="63246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200" b="1">
              <a:latin typeface="Arial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fr-CH" sz="1200" b="1">
                <a:latin typeface="Arial" charset="0"/>
              </a:rPr>
              <a:t> Slide </a:t>
            </a:r>
            <a:fld id="{5D2552F0-ACEA-4619-93B2-3EF0F39ECD13}" type="slidenum">
              <a:rPr lang="en-US" sz="1200" b="1">
                <a:latin typeface="Arial" charset="0"/>
              </a:rPr>
              <a:pPr algn="r"/>
              <a:t>‹#›</a:t>
            </a:fld>
            <a:endParaRPr lang="en-US" sz="1200" b="1">
              <a:latin typeface="Arial" charset="0"/>
            </a:endParaRPr>
          </a:p>
        </p:txBody>
      </p:sp>
      <p:pic>
        <p:nvPicPr>
          <p:cNvPr id="1032" name="Picture 8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4" name="Picture 10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Poverty measurement in</a:t>
            </a:r>
            <a:br>
              <a:rPr lang="en-US" sz="3200" dirty="0" smtClean="0"/>
            </a:br>
            <a:r>
              <a:rPr lang="en-US" sz="3200" dirty="0" smtClean="0"/>
              <a:t>Eastern Europe, Caucasus and Central Asia (EECCA)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Gady Saiovici</a:t>
            </a:r>
          </a:p>
          <a:p>
            <a:endParaRPr lang="en-US" dirty="0"/>
          </a:p>
          <a:p>
            <a:r>
              <a:rPr lang="en-US" sz="1500" dirty="0" smtClean="0"/>
              <a:t>Seminar on Poverty Measurement - May 2015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07440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Relative </a:t>
            </a:r>
            <a:r>
              <a:rPr lang="fr-CH" dirty="0" err="1" smtClean="0"/>
              <a:t>Poverty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All countries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data use </a:t>
            </a:r>
            <a:r>
              <a:rPr lang="fr-CH" dirty="0" err="1" smtClean="0"/>
              <a:t>equivalence</a:t>
            </a:r>
            <a:r>
              <a:rPr lang="fr-CH" dirty="0" smtClean="0"/>
              <a:t> </a:t>
            </a:r>
            <a:r>
              <a:rPr lang="fr-CH" dirty="0" err="1" smtClean="0"/>
              <a:t>scales</a:t>
            </a:r>
            <a:endParaRPr lang="fr-CH" dirty="0" smtClean="0"/>
          </a:p>
          <a:p>
            <a:r>
              <a:rPr lang="fr-CH" dirty="0" err="1" smtClean="0"/>
              <a:t>Available</a:t>
            </a:r>
            <a:r>
              <a:rPr lang="fr-CH" dirty="0" smtClean="0"/>
              <a:t> breakdowns:</a:t>
            </a:r>
          </a:p>
          <a:p>
            <a:pPr lvl="1"/>
            <a:r>
              <a:rPr lang="fr-CH" dirty="0"/>
              <a:t>BLR: </a:t>
            </a:r>
            <a:r>
              <a:rPr lang="fr-CH" dirty="0" err="1" smtClean="0"/>
              <a:t>Geographic</a:t>
            </a:r>
            <a:endParaRPr lang="fr-CH" dirty="0"/>
          </a:p>
          <a:p>
            <a:pPr lvl="1"/>
            <a:r>
              <a:rPr lang="fr-CH" dirty="0"/>
              <a:t>GEO, MDA, UKR: </a:t>
            </a:r>
            <a:r>
              <a:rPr lang="fr-CH" dirty="0" err="1"/>
              <a:t>Geographic</a:t>
            </a:r>
            <a:r>
              <a:rPr lang="fr-CH" dirty="0"/>
              <a:t> and </a:t>
            </a:r>
            <a:r>
              <a:rPr lang="fr-CH" dirty="0" err="1"/>
              <a:t>demographic</a:t>
            </a:r>
            <a:endParaRPr lang="fr-CH" dirty="0"/>
          </a:p>
          <a:p>
            <a:pPr lvl="1"/>
            <a:r>
              <a:rPr lang="fr-CH" dirty="0"/>
              <a:t>RUS: </a:t>
            </a:r>
            <a:r>
              <a:rPr lang="fr-CH" dirty="0" err="1" smtClean="0"/>
              <a:t>Demographic</a:t>
            </a:r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014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Multidimensional</a:t>
            </a:r>
            <a:r>
              <a:rPr lang="fr-CH" dirty="0" smtClean="0"/>
              <a:t> </a:t>
            </a:r>
            <a:r>
              <a:rPr lang="fr-CH" dirty="0" err="1" smtClean="0"/>
              <a:t>poverty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200" dirty="0" err="1"/>
              <a:t>Only</a:t>
            </a:r>
            <a:r>
              <a:rPr lang="fr-CH" sz="2200" dirty="0"/>
              <a:t> </a:t>
            </a:r>
            <a:r>
              <a:rPr lang="fr-CH" sz="2200" dirty="0" err="1"/>
              <a:t>calculated</a:t>
            </a:r>
            <a:r>
              <a:rPr lang="fr-CH" sz="2200" dirty="0"/>
              <a:t> in </a:t>
            </a:r>
            <a:r>
              <a:rPr lang="fr-CH" sz="2200" dirty="0" smtClean="0"/>
              <a:t>Belarus, Moldova and Ukraine</a:t>
            </a:r>
          </a:p>
          <a:p>
            <a:pPr lvl="1"/>
            <a:r>
              <a:rPr lang="fr-CH" sz="1800" dirty="0" smtClean="0"/>
              <a:t>Armenia to </a:t>
            </a:r>
            <a:r>
              <a:rPr lang="fr-CH" sz="1800" dirty="0" err="1" smtClean="0"/>
              <a:t>introduce</a:t>
            </a:r>
            <a:r>
              <a:rPr lang="fr-CH" sz="1800" dirty="0" smtClean="0"/>
              <a:t> </a:t>
            </a:r>
            <a:r>
              <a:rPr lang="fr-CH" sz="1800" dirty="0" err="1" smtClean="0"/>
              <a:t>it</a:t>
            </a:r>
            <a:r>
              <a:rPr lang="fr-CH" sz="1800" dirty="0" smtClean="0"/>
              <a:t> </a:t>
            </a:r>
            <a:r>
              <a:rPr lang="fr-CH" sz="1800" dirty="0" err="1" smtClean="0"/>
              <a:t>using</a:t>
            </a:r>
            <a:r>
              <a:rPr lang="fr-CH" sz="1800" dirty="0" smtClean="0"/>
              <a:t> 2013 ILCS data</a:t>
            </a:r>
            <a:endParaRPr lang="fr-CH" sz="1800" dirty="0"/>
          </a:p>
          <a:p>
            <a:r>
              <a:rPr lang="fr-CH" sz="2200" dirty="0"/>
              <a:t>Survey data</a:t>
            </a:r>
          </a:p>
          <a:p>
            <a:pPr lvl="1"/>
            <a:r>
              <a:rPr lang="fr-CH" sz="2200" dirty="0"/>
              <a:t>Belarus: </a:t>
            </a:r>
            <a:r>
              <a:rPr lang="fr-CH" sz="2200" i="1" dirty="0" err="1"/>
              <a:t>Material</a:t>
            </a:r>
            <a:r>
              <a:rPr lang="fr-CH" sz="2200" i="1" dirty="0"/>
              <a:t> </a:t>
            </a:r>
            <a:r>
              <a:rPr lang="fr-CH" sz="2200" i="1" dirty="0" err="1"/>
              <a:t>deprivation</a:t>
            </a:r>
            <a:r>
              <a:rPr lang="fr-CH" sz="2200" i="1" dirty="0"/>
              <a:t> </a:t>
            </a:r>
            <a:r>
              <a:rPr lang="fr-CH" sz="2200" i="1" dirty="0" smtClean="0"/>
              <a:t>rate</a:t>
            </a:r>
            <a:endParaRPr lang="fr-CH" sz="2200" i="1" dirty="0"/>
          </a:p>
          <a:p>
            <a:pPr lvl="1"/>
            <a:r>
              <a:rPr lang="fr-CH" sz="2200" dirty="0"/>
              <a:t>Ukraine: </a:t>
            </a:r>
            <a:r>
              <a:rPr lang="fr-CH" sz="2200" i="1" dirty="0" err="1"/>
              <a:t>Deprivation</a:t>
            </a:r>
            <a:r>
              <a:rPr lang="fr-CH" sz="2200" i="1" dirty="0"/>
              <a:t> </a:t>
            </a:r>
            <a:r>
              <a:rPr lang="fr-CH" sz="2200" i="1" dirty="0" err="1"/>
              <a:t>poverty</a:t>
            </a:r>
            <a:r>
              <a:rPr lang="fr-CH" sz="2200" i="1" dirty="0"/>
              <a:t> </a:t>
            </a:r>
            <a:r>
              <a:rPr lang="fr-CH" sz="2200" dirty="0"/>
              <a:t>and </a:t>
            </a:r>
            <a:r>
              <a:rPr lang="fr-CH" sz="2200" i="1" dirty="0" err="1"/>
              <a:t>Poverty</a:t>
            </a:r>
            <a:r>
              <a:rPr lang="fr-CH" sz="2200" i="1" dirty="0"/>
              <a:t> by relative </a:t>
            </a:r>
            <a:r>
              <a:rPr lang="fr-CH" sz="2200" i="1" dirty="0" err="1"/>
              <a:t>monetary</a:t>
            </a:r>
            <a:r>
              <a:rPr lang="fr-CH" sz="2200" i="1" dirty="0"/>
              <a:t> </a:t>
            </a:r>
            <a:r>
              <a:rPr lang="fr-CH" sz="2200" i="1" dirty="0" err="1"/>
              <a:t>criteria</a:t>
            </a:r>
            <a:r>
              <a:rPr lang="fr-CH" sz="2200" dirty="0"/>
              <a:t> (&lt;75%  </a:t>
            </a:r>
            <a:r>
              <a:rPr lang="fr-CH" sz="2200" dirty="0" err="1"/>
              <a:t>median</a:t>
            </a:r>
            <a:r>
              <a:rPr lang="fr-CH" sz="2200" dirty="0"/>
              <a:t> </a:t>
            </a:r>
            <a:r>
              <a:rPr lang="fr-CH" sz="2200" dirty="0" err="1"/>
              <a:t>expenditure</a:t>
            </a:r>
            <a:r>
              <a:rPr lang="fr-CH" sz="2200" dirty="0"/>
              <a:t>) + 4 </a:t>
            </a:r>
            <a:r>
              <a:rPr lang="fr-CH" sz="2200" dirty="0" err="1" smtClean="0"/>
              <a:t>deprivations</a:t>
            </a:r>
            <a:endParaRPr lang="fr-CH" sz="2200" dirty="0"/>
          </a:p>
          <a:p>
            <a:r>
              <a:rPr lang="fr-CH" sz="2200" dirty="0"/>
              <a:t>Administrative data</a:t>
            </a:r>
          </a:p>
          <a:p>
            <a:pPr lvl="1"/>
            <a:r>
              <a:rPr lang="fr-CH" sz="2200" dirty="0"/>
              <a:t>Moldova: </a:t>
            </a:r>
            <a:r>
              <a:rPr lang="fr-CH" sz="2200" i="1" dirty="0"/>
              <a:t>Small Area </a:t>
            </a:r>
            <a:r>
              <a:rPr lang="fr-CH" sz="2200" i="1" dirty="0" err="1"/>
              <a:t>Deprivation</a:t>
            </a:r>
            <a:r>
              <a:rPr lang="fr-CH" sz="2200" i="1" dirty="0"/>
              <a:t> Index</a:t>
            </a:r>
          </a:p>
          <a:p>
            <a:pPr lvl="2"/>
            <a:r>
              <a:rPr lang="fr-CH" sz="2200" dirty="0" err="1" smtClean="0"/>
              <a:t>Regional</a:t>
            </a:r>
            <a:r>
              <a:rPr lang="fr-CH" sz="2200" dirty="0" smtClean="0"/>
              <a:t> </a:t>
            </a:r>
            <a:r>
              <a:rPr lang="fr-CH" sz="2200" dirty="0"/>
              <a:t>index </a:t>
            </a:r>
            <a:r>
              <a:rPr lang="fr-CH" sz="2200" dirty="0" err="1"/>
              <a:t>using</a:t>
            </a:r>
            <a:r>
              <a:rPr lang="fr-CH" sz="2200" dirty="0"/>
              <a:t> multiple </a:t>
            </a:r>
            <a:r>
              <a:rPr lang="fr-CH" sz="2200" dirty="0" err="1" smtClean="0"/>
              <a:t>deprivations</a:t>
            </a:r>
            <a:r>
              <a:rPr lang="fr-CH" sz="2200" dirty="0" smtClean="0"/>
              <a:t> in rural </a:t>
            </a:r>
            <a:r>
              <a:rPr lang="fr-CH" sz="2200" dirty="0" err="1" smtClean="0"/>
              <a:t>regions</a:t>
            </a:r>
            <a:endParaRPr lang="fr-CH" sz="22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04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Subjective </a:t>
            </a:r>
            <a:r>
              <a:rPr lang="fr-CH" dirty="0" err="1" smtClean="0"/>
              <a:t>poverty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Armenia, Kazakhstan, </a:t>
            </a:r>
            <a:r>
              <a:rPr lang="en-GB" sz="2800" dirty="0" smtClean="0"/>
              <a:t>Moldova and Ukraine measure it</a:t>
            </a:r>
          </a:p>
          <a:p>
            <a:pPr lvl="1"/>
            <a:r>
              <a:rPr lang="fr-CH" sz="2400" dirty="0" smtClean="0"/>
              <a:t>ARM: subjective opinion (</a:t>
            </a:r>
            <a:r>
              <a:rPr lang="fr-CH" sz="2400" dirty="0" err="1" smtClean="0"/>
              <a:t>scale</a:t>
            </a:r>
            <a:r>
              <a:rPr lang="fr-CH" sz="2400" dirty="0" smtClean="0"/>
              <a:t> </a:t>
            </a:r>
            <a:r>
              <a:rPr lang="fr-CH" sz="2400" dirty="0" err="1" smtClean="0"/>
              <a:t>from</a:t>
            </a:r>
            <a:r>
              <a:rPr lang="fr-CH" sz="2400" dirty="0" smtClean="0"/>
              <a:t> 1=</a:t>
            </a:r>
            <a:r>
              <a:rPr lang="fr-CH" sz="2400" dirty="0" err="1" smtClean="0"/>
              <a:t>poor</a:t>
            </a:r>
            <a:r>
              <a:rPr lang="fr-CH" sz="2400" dirty="0" smtClean="0"/>
              <a:t> to 6=</a:t>
            </a:r>
            <a:r>
              <a:rPr lang="fr-CH" sz="2400" dirty="0" err="1" smtClean="0"/>
              <a:t>rich</a:t>
            </a:r>
            <a:r>
              <a:rPr lang="fr-CH" sz="2400" dirty="0" smtClean="0"/>
              <a:t>)</a:t>
            </a:r>
          </a:p>
          <a:p>
            <a:pPr lvl="1"/>
            <a:r>
              <a:rPr lang="fr-CH" sz="2400" dirty="0" smtClean="0"/>
              <a:t>KAZ: </a:t>
            </a:r>
            <a:r>
              <a:rPr lang="en-US" sz="2400" dirty="0" smtClean="0"/>
              <a:t>subjective </a:t>
            </a:r>
            <a:r>
              <a:rPr lang="en-US" sz="2400" dirty="0"/>
              <a:t>assessment of living </a:t>
            </a:r>
            <a:r>
              <a:rPr lang="en-US" sz="2400" dirty="0" smtClean="0"/>
              <a:t>standards (self-attribution to a social group)</a:t>
            </a:r>
          </a:p>
          <a:p>
            <a:pPr lvl="1"/>
            <a:r>
              <a:rPr lang="en-US" sz="2400" dirty="0" smtClean="0"/>
              <a:t>MDA: </a:t>
            </a:r>
            <a:r>
              <a:rPr lang="en-US" sz="2400" dirty="0"/>
              <a:t>linear regression </a:t>
            </a:r>
            <a:r>
              <a:rPr lang="en-US" sz="2400" dirty="0" smtClean="0"/>
              <a:t>to establish a poverty line based </a:t>
            </a:r>
            <a:r>
              <a:rPr lang="en-US" sz="2400" dirty="0"/>
              <a:t>on </a:t>
            </a:r>
            <a:r>
              <a:rPr lang="en-US" sz="2400" dirty="0" smtClean="0"/>
              <a:t>minimum perceived </a:t>
            </a:r>
            <a:r>
              <a:rPr lang="en-US" sz="2400" dirty="0"/>
              <a:t>needs of </a:t>
            </a:r>
            <a:r>
              <a:rPr lang="en-US" sz="2400" dirty="0" smtClean="0"/>
              <a:t>households</a:t>
            </a:r>
          </a:p>
          <a:p>
            <a:pPr lvl="1"/>
            <a:r>
              <a:rPr lang="en-US" sz="2400" dirty="0"/>
              <a:t>UKR: </a:t>
            </a:r>
            <a:r>
              <a:rPr lang="en-US" sz="2400" dirty="0" smtClean="0"/>
              <a:t>households referring </a:t>
            </a:r>
            <a:r>
              <a:rPr lang="en-US" sz="2400" dirty="0"/>
              <a:t>to themselves as poor according to their welfare</a:t>
            </a:r>
            <a:endParaRPr lang="en-GB" sz="24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12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7924800" cy="4343400"/>
          </a:xfrm>
        </p:spPr>
        <p:txBody>
          <a:bodyPr>
            <a:noAutofit/>
          </a:bodyPr>
          <a:lstStyle/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Previous presentation: questionnaire on poverty measurement sent to NSOs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11/13 countries from EECCA responded (ARM, AZE, BLR, GEO, KAZ, KGZ, MDA, MNG, RUS, UKR, UZB)</a:t>
            </a:r>
          </a:p>
          <a:p>
            <a:pPr algn="just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352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Stock-</a:t>
            </a:r>
            <a:r>
              <a:rPr lang="fr-CH" dirty="0" err="1" smtClean="0"/>
              <a:t>taking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5974707"/>
              </p:ext>
            </p:extLst>
          </p:nvPr>
        </p:nvGraphicFramePr>
        <p:xfrm>
          <a:off x="971600" y="1268760"/>
          <a:ext cx="6984775" cy="4824540"/>
        </p:xfrm>
        <a:graphic>
          <a:graphicData uri="http://schemas.openxmlformats.org/drawingml/2006/table">
            <a:tbl>
              <a:tblPr/>
              <a:tblGrid>
                <a:gridCol w="1652887"/>
                <a:gridCol w="1332972"/>
                <a:gridCol w="1332972"/>
                <a:gridCol w="1332972"/>
                <a:gridCol w="1332972"/>
              </a:tblGrid>
              <a:tr h="87950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Country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Absolute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Relative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Multi-dimensional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Subjective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Armenia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Azerbaijan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Belarus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Georgia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Kazakhstan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Kyrgyzstan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Moldova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fr-CH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Mongolia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fr-CH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Russian</a:t>
                      </a:r>
                      <a:r>
                        <a:rPr lang="fr-CH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Fed.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Ukraine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l" fontAlgn="b"/>
                      <a:r>
                        <a:rPr lang="fr-CH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Uzbekistan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  <a:tr h="3287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08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Absolute</a:t>
            </a:r>
            <a:r>
              <a:rPr lang="fr-CH" dirty="0" smtClean="0"/>
              <a:t> </a:t>
            </a:r>
            <a:r>
              <a:rPr lang="fr-CH" dirty="0" err="1" smtClean="0"/>
              <a:t>Poverty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423727"/>
              </p:ext>
            </p:extLst>
          </p:nvPr>
        </p:nvGraphicFramePr>
        <p:xfrm>
          <a:off x="2844800" y="2324100"/>
          <a:ext cx="3302000" cy="3495675"/>
        </p:xfrm>
        <a:graphic>
          <a:graphicData uri="http://schemas.openxmlformats.org/drawingml/2006/table">
            <a:tbl>
              <a:tblPr/>
              <a:tblGrid>
                <a:gridCol w="1931718"/>
                <a:gridCol w="1370282"/>
              </a:tblGrid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Income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Consumption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AZE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KGZ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MNG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UZB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0007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Poverty Indicator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39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Absolute</a:t>
            </a:r>
            <a:r>
              <a:rPr lang="fr-CH" dirty="0" smtClean="0"/>
              <a:t> </a:t>
            </a:r>
            <a:r>
              <a:rPr lang="fr-CH" dirty="0" err="1" smtClean="0"/>
              <a:t>Poverty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0790475"/>
              </p:ext>
            </p:extLst>
          </p:nvPr>
        </p:nvGraphicFramePr>
        <p:xfrm>
          <a:off x="2844800" y="2300287"/>
          <a:ext cx="3302000" cy="3543300"/>
        </p:xfrm>
        <a:graphic>
          <a:graphicData uri="http://schemas.openxmlformats.org/drawingml/2006/table">
            <a:tbl>
              <a:tblPr/>
              <a:tblGrid>
                <a:gridCol w="1931718"/>
                <a:gridCol w="1370282"/>
              </a:tblGrid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UZB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AZE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KGZ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MNG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4770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Possibility of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measuring</a:t>
                      </a:r>
                      <a:b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persistent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poverty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101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Absolute</a:t>
            </a:r>
            <a:r>
              <a:rPr lang="fr-CH" dirty="0" smtClean="0"/>
              <a:t> </a:t>
            </a:r>
            <a:r>
              <a:rPr lang="fr-CH" dirty="0" err="1" smtClean="0"/>
              <a:t>Poverty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2613008"/>
              </p:ext>
            </p:extLst>
          </p:nvPr>
        </p:nvGraphicFramePr>
        <p:xfrm>
          <a:off x="2921000" y="2390775"/>
          <a:ext cx="3149600" cy="3350895"/>
        </p:xfrm>
        <a:graphic>
          <a:graphicData uri="http://schemas.openxmlformats.org/drawingml/2006/table">
            <a:tbl>
              <a:tblPr/>
              <a:tblGrid>
                <a:gridCol w="1931628"/>
                <a:gridCol w="1217972"/>
              </a:tblGrid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AZE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KGZ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CH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MNG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UZB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6672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 of equivalence scale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82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Absolute</a:t>
            </a:r>
            <a:r>
              <a:rPr lang="fr-CH" dirty="0" smtClean="0"/>
              <a:t> </a:t>
            </a:r>
            <a:r>
              <a:rPr lang="fr-CH" dirty="0" err="1" smtClean="0"/>
              <a:t>Poverty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In </a:t>
            </a:r>
            <a:r>
              <a:rPr lang="fr-CH" dirty="0" smtClean="0"/>
              <a:t>9 </a:t>
            </a:r>
            <a:r>
              <a:rPr lang="fr-CH" dirty="0"/>
              <a:t>out of </a:t>
            </a:r>
            <a:r>
              <a:rPr lang="fr-CH" dirty="0" smtClean="0"/>
              <a:t>10 </a:t>
            </a:r>
            <a:r>
              <a:rPr lang="fr-CH" dirty="0"/>
              <a:t>cases, </a:t>
            </a:r>
            <a:r>
              <a:rPr lang="fr-CH" dirty="0" err="1"/>
              <a:t>demographic</a:t>
            </a:r>
            <a:r>
              <a:rPr lang="fr-CH" dirty="0"/>
              <a:t> and </a:t>
            </a:r>
            <a:r>
              <a:rPr lang="fr-CH" dirty="0" err="1"/>
              <a:t>geographic</a:t>
            </a:r>
            <a:r>
              <a:rPr lang="fr-CH" dirty="0"/>
              <a:t> breakdowns are </a:t>
            </a:r>
            <a:r>
              <a:rPr lang="fr-CH" dirty="0" err="1"/>
              <a:t>available</a:t>
            </a:r>
            <a:endParaRPr lang="fr-CH" dirty="0"/>
          </a:p>
          <a:p>
            <a:r>
              <a:rPr lang="fr-CH" dirty="0" err="1"/>
              <a:t>Peridiocity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 smtClean="0"/>
              <a:t>usually</a:t>
            </a:r>
            <a:r>
              <a:rPr lang="fr-CH" dirty="0" smtClean="0"/>
              <a:t> </a:t>
            </a:r>
            <a:r>
              <a:rPr lang="fr-CH" dirty="0" err="1" smtClean="0"/>
              <a:t>annual</a:t>
            </a:r>
            <a:r>
              <a:rPr lang="fr-CH" dirty="0" smtClean="0"/>
              <a:t> </a:t>
            </a:r>
            <a:r>
              <a:rPr lang="fr-CH" dirty="0"/>
              <a:t>(BLR, KAZ and UKR have more </a:t>
            </a:r>
            <a:r>
              <a:rPr lang="fr-CH" dirty="0" err="1"/>
              <a:t>frequent</a:t>
            </a:r>
            <a:r>
              <a:rPr lang="fr-CH" dirty="0"/>
              <a:t> </a:t>
            </a:r>
            <a:r>
              <a:rPr lang="fr-CH" dirty="0" smtClean="0"/>
              <a:t>data; MNG </a:t>
            </a:r>
            <a:r>
              <a:rPr lang="fr-CH" dirty="0" err="1" smtClean="0"/>
              <a:t>every</a:t>
            </a:r>
            <a:r>
              <a:rPr lang="fr-CH" dirty="0" smtClean="0"/>
              <a:t>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years</a:t>
            </a:r>
            <a:r>
              <a:rPr lang="fr-CH" dirty="0" smtClean="0"/>
              <a:t>)</a:t>
            </a:r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43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Relative </a:t>
            </a:r>
            <a:r>
              <a:rPr lang="fr-CH" dirty="0" err="1" smtClean="0"/>
              <a:t>Poverty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22600" y="2814637"/>
          <a:ext cx="2946400" cy="2219325"/>
        </p:xfrm>
        <a:graphic>
          <a:graphicData uri="http://schemas.openxmlformats.org/drawingml/2006/table">
            <a:tbl>
              <a:tblPr/>
              <a:tblGrid>
                <a:gridCol w="1473200"/>
                <a:gridCol w="1473200"/>
              </a:tblGrid>
              <a:tr h="2857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Income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Expenditure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7150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Poverty Indicator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Relative </a:t>
            </a:r>
            <a:r>
              <a:rPr lang="fr-CH" dirty="0" err="1" smtClean="0"/>
              <a:t>Poverty</a:t>
            </a:r>
            <a:r>
              <a:rPr lang="fr-CH" dirty="0" smtClean="0"/>
              <a:t> 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22600" y="2667000"/>
          <a:ext cx="2946400" cy="2514600"/>
        </p:xfrm>
        <a:graphic>
          <a:graphicData uri="http://schemas.openxmlformats.org/drawingml/2006/table">
            <a:tbl>
              <a:tblPr/>
              <a:tblGrid>
                <a:gridCol w="1473200"/>
                <a:gridCol w="1473200"/>
              </a:tblGrid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KGZ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4772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Possibility of measuring persistent poverty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85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UNEC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3333FF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StatsUNECE</Template>
  <TotalTime>6747</TotalTime>
  <Words>393</Words>
  <Application>Microsoft Office PowerPoint</Application>
  <PresentationFormat>On-screen Show (4:3)</PresentationFormat>
  <Paragraphs>144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StatsUNECE</vt:lpstr>
      <vt:lpstr>Poverty measurement in Eastern Europe, Caucasus and Central Asia (EECCA)</vt:lpstr>
      <vt:lpstr>Introduction</vt:lpstr>
      <vt:lpstr>Stock-taking</vt:lpstr>
      <vt:lpstr>Absolute Poverty</vt:lpstr>
      <vt:lpstr>Absolute Poverty</vt:lpstr>
      <vt:lpstr>Absolute Poverty</vt:lpstr>
      <vt:lpstr>Absolute Poverty</vt:lpstr>
      <vt:lpstr>Relative Poverty</vt:lpstr>
      <vt:lpstr>Relative Poverty </vt:lpstr>
      <vt:lpstr>Relative Poverty</vt:lpstr>
      <vt:lpstr>Multidimensional poverty</vt:lpstr>
      <vt:lpstr>Subjective poverty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Hansen</dc:creator>
  <cp:lastModifiedBy>Saiovici</cp:lastModifiedBy>
  <cp:revision>336</cp:revision>
  <cp:lastPrinted>2014-10-01T12:57:54Z</cp:lastPrinted>
  <dcterms:created xsi:type="dcterms:W3CDTF">2011-12-28T11:16:09Z</dcterms:created>
  <dcterms:modified xsi:type="dcterms:W3CDTF">2015-05-01T09:52:53Z</dcterms:modified>
</cp:coreProperties>
</file>