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0" r:id="rId1"/>
  </p:sldMasterIdLst>
  <p:sldIdLst>
    <p:sldId id="257" r:id="rId2"/>
    <p:sldId id="258" r:id="rId3"/>
    <p:sldId id="259" r:id="rId4"/>
    <p:sldId id="260" r:id="rId5"/>
    <p:sldId id="261" r:id="rId6"/>
    <p:sldId id="262" r:id="rId7"/>
    <p:sldId id="263" r:id="rId8"/>
    <p:sldId id="269"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9" d="100"/>
          <a:sy n="89" d="100"/>
        </p:scale>
        <p:origin x="-389" y="-6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pl-PL" smtClean="0"/>
              <a:t>Kliknij, aby edytować styl</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pl-PL" smtClean="0"/>
              <a:t>Kliknij, aby edytować styl wzorca podtytułu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8271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62030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ytuł pionowy i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pl-PL" smtClean="0"/>
              <a:t>Kliknij, aby edytować styl</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03571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73530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pl-PL" smtClean="0"/>
              <a:t>Kliknij, aby edytować styl</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Date Placeholder 3"/>
          <p:cNvSpPr>
            <a:spLocks noGrp="1"/>
          </p:cNvSpPr>
          <p:nvPr>
            <p:ph type="dt" sz="half" idx="10"/>
          </p:nvPr>
        </p:nvSpPr>
        <p:spPr/>
        <p:txBody>
          <a:bodyPr/>
          <a:lstStyle/>
          <a:p>
            <a:fld id="{B61BEF0D-F0BB-DE4B-95CE-6DB70DBA9567}" type="datetimeFigureOut">
              <a:rPr lang="en-US" smtClean="0"/>
              <a:pPr/>
              <a:t>4/30/2015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9012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4/30/2015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62943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1097280" y="2582334"/>
            <a:ext cx="4937760" cy="33782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6217920" y="2582334"/>
            <a:ext cx="4937760" cy="33782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4/30/2015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50216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4/30/2015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11477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usty">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4/30/2015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58797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pl-PL" smtClean="0"/>
              <a:t>Kliknij, aby edytować styl</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61BEF0D-F0BB-DE4B-95CE-6DB70DBA9567}" type="datetimeFigureOut">
              <a:rPr lang="en-US" smtClean="0"/>
              <a:pPr/>
              <a:t>4/30/2015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32014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pl-PL" smtClean="0"/>
              <a:t>Kliknij, aby edytować styl</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Kliknij ikonę, aby dodać obraz</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B61BEF0D-F0BB-DE4B-95CE-6DB70DBA9567}" type="datetimeFigureOut">
              <a:rPr lang="en-US" smtClean="0"/>
              <a:pPr/>
              <a:t>4/30/2015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48681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pl-PL" smtClean="0"/>
              <a:t>Kliknij, aby edytować styl</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pPr/>
              <a:t>4/30/2015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087972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1100050" y="758952"/>
            <a:ext cx="10055629" cy="3566160"/>
          </a:xfrm>
        </p:spPr>
        <p:txBody>
          <a:bodyPr>
            <a:noAutofit/>
          </a:bodyPr>
          <a:lstStyle/>
          <a:p>
            <a:r>
              <a:rPr lang="pl-PL" sz="5400" b="1" dirty="0" err="1" smtClean="0"/>
              <a:t>Results</a:t>
            </a:r>
            <a:r>
              <a:rPr lang="pl-PL" sz="5400" b="1" dirty="0" smtClean="0"/>
              <a:t> of the </a:t>
            </a:r>
            <a:r>
              <a:rPr lang="pl-PL" sz="5400" b="1" dirty="0" err="1" smtClean="0"/>
              <a:t>survey</a:t>
            </a:r>
            <a:r>
              <a:rPr lang="pl-PL" sz="5400" b="1" dirty="0" smtClean="0"/>
              <a:t> on </a:t>
            </a:r>
            <a:r>
              <a:rPr lang="pl-PL" sz="5400" b="1" dirty="0" err="1" smtClean="0"/>
              <a:t>methods</a:t>
            </a:r>
            <a:r>
              <a:rPr lang="pl-PL" sz="5400" b="1" dirty="0" smtClean="0"/>
              <a:t> </a:t>
            </a:r>
            <a:br>
              <a:rPr lang="pl-PL" sz="5400" b="1" dirty="0" smtClean="0"/>
            </a:br>
            <a:r>
              <a:rPr lang="pl-PL" sz="5400" b="1" dirty="0" smtClean="0"/>
              <a:t>of </a:t>
            </a:r>
            <a:r>
              <a:rPr lang="pl-PL" sz="5400" b="1" dirty="0" err="1" smtClean="0"/>
              <a:t>poverty</a:t>
            </a:r>
            <a:r>
              <a:rPr lang="pl-PL" sz="5400" b="1" dirty="0" smtClean="0"/>
              <a:t> </a:t>
            </a:r>
            <a:r>
              <a:rPr lang="pl-PL" sz="5400" b="1" dirty="0" err="1" smtClean="0"/>
              <a:t>measurement</a:t>
            </a:r>
            <a:r>
              <a:rPr lang="pl-PL" sz="5400" b="1" dirty="0" smtClean="0"/>
              <a:t> in </a:t>
            </a:r>
            <a:r>
              <a:rPr lang="pl-PL" sz="5400" b="1" dirty="0" err="1" smtClean="0"/>
              <a:t>official</a:t>
            </a:r>
            <a:r>
              <a:rPr lang="pl-PL" sz="5400" b="1" dirty="0" smtClean="0"/>
              <a:t> </a:t>
            </a:r>
            <a:r>
              <a:rPr lang="pl-PL" sz="5400" b="1" dirty="0" err="1" smtClean="0"/>
              <a:t>statistics</a:t>
            </a:r>
            <a:r>
              <a:rPr lang="pl-PL" sz="5400" b="1" dirty="0" smtClean="0"/>
              <a:t> in the UNECE region </a:t>
            </a:r>
            <a:br>
              <a:rPr lang="pl-PL" sz="5400" b="1" dirty="0" smtClean="0"/>
            </a:br>
            <a:r>
              <a:rPr lang="pl-PL" sz="5400" b="1" dirty="0" smtClean="0"/>
              <a:t>– </a:t>
            </a:r>
            <a:r>
              <a:rPr lang="pl-PL" sz="5400" b="1" dirty="0" err="1" smtClean="0"/>
              <a:t>general</a:t>
            </a:r>
            <a:r>
              <a:rPr lang="pl-PL" sz="5400" b="1" dirty="0" smtClean="0"/>
              <a:t> </a:t>
            </a:r>
            <a:r>
              <a:rPr lang="pl-PL" sz="5400" b="1" dirty="0" err="1" smtClean="0"/>
              <a:t>review</a:t>
            </a:r>
            <a:endParaRPr lang="pl-PL" sz="5400" b="1" dirty="0"/>
          </a:p>
        </p:txBody>
      </p:sp>
      <p:sp>
        <p:nvSpPr>
          <p:cNvPr id="3" name="Podtytuł 2"/>
          <p:cNvSpPr>
            <a:spLocks noGrp="1"/>
          </p:cNvSpPr>
          <p:nvPr>
            <p:ph type="subTitle" idx="1"/>
          </p:nvPr>
        </p:nvSpPr>
        <p:spPr/>
        <p:txBody>
          <a:bodyPr/>
          <a:lstStyle/>
          <a:p>
            <a:r>
              <a:rPr lang="en-US" dirty="0"/>
              <a:t>Seminar on Poverty Measurement</a:t>
            </a:r>
          </a:p>
          <a:p>
            <a:r>
              <a:rPr lang="en-US" dirty="0"/>
              <a:t>Geneva, </a:t>
            </a:r>
            <a:r>
              <a:rPr lang="en-US" dirty="0" smtClean="0"/>
              <a:t>May </a:t>
            </a:r>
            <a:r>
              <a:rPr lang="en-US" dirty="0"/>
              <a:t>2015</a:t>
            </a:r>
          </a:p>
          <a:p>
            <a:endParaRPr lang="pl-PL" dirty="0"/>
          </a:p>
        </p:txBody>
      </p:sp>
      <p:sp>
        <p:nvSpPr>
          <p:cNvPr id="4" name="Prostokąt 3"/>
          <p:cNvSpPr/>
          <p:nvPr/>
        </p:nvSpPr>
        <p:spPr>
          <a:xfrm>
            <a:off x="6633694" y="5408687"/>
            <a:ext cx="5549917" cy="83099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pl-PL" sz="2800" b="0" i="1" u="none" strike="noStrike" kern="0" cap="none" spc="0" normalizeH="0" baseline="0" noProof="0" dirty="0" smtClean="0">
                <a:ln>
                  <a:noFill/>
                </a:ln>
                <a:solidFill>
                  <a:prstClr val="black">
                    <a:tint val="75000"/>
                  </a:prstClr>
                </a:solidFill>
                <a:effectLst/>
                <a:uLnTx/>
                <a:uFillTx/>
              </a:rPr>
              <a:t>Anna Bieńkuńska </a:t>
            </a:r>
          </a:p>
          <a:p>
            <a:pPr marL="0" marR="0" lvl="0" indent="0" defTabSz="914400" eaLnBrk="1" fontAlgn="auto" latinLnBrk="0" hangingPunct="1">
              <a:lnSpc>
                <a:spcPct val="100000"/>
              </a:lnSpc>
              <a:spcBef>
                <a:spcPts val="0"/>
              </a:spcBef>
              <a:spcAft>
                <a:spcPts val="0"/>
              </a:spcAft>
              <a:buClrTx/>
              <a:buSzTx/>
              <a:buFontTx/>
              <a:buNone/>
              <a:tabLst/>
              <a:defRPr/>
            </a:pPr>
            <a:r>
              <a:rPr kumimoji="0" lang="pl-PL" sz="2000" b="0" i="1" u="none" strike="noStrike" kern="0" cap="none" spc="0" normalizeH="0" baseline="0" noProof="0" dirty="0" err="1" smtClean="0">
                <a:ln>
                  <a:noFill/>
                </a:ln>
                <a:solidFill>
                  <a:prstClr val="black">
                    <a:tint val="75000"/>
                  </a:prstClr>
                </a:solidFill>
                <a:effectLst/>
                <a:uLnTx/>
                <a:uFillTx/>
              </a:rPr>
              <a:t>Task</a:t>
            </a:r>
            <a:r>
              <a:rPr kumimoji="0" lang="pl-PL" sz="2000" b="0" i="1" u="none" strike="noStrike" kern="0" cap="none" spc="0" normalizeH="0" baseline="0" noProof="0" dirty="0" smtClean="0">
                <a:ln>
                  <a:noFill/>
                </a:ln>
                <a:solidFill>
                  <a:prstClr val="black">
                    <a:tint val="75000"/>
                  </a:prstClr>
                </a:solidFill>
                <a:effectLst/>
                <a:uLnTx/>
                <a:uFillTx/>
              </a:rPr>
              <a:t> Force on </a:t>
            </a:r>
            <a:r>
              <a:rPr kumimoji="0" lang="pl-PL" sz="2000" b="0" i="1" u="none" strike="noStrike" kern="0" cap="none" spc="0" normalizeH="0" baseline="0" noProof="0" dirty="0" err="1" smtClean="0">
                <a:ln>
                  <a:noFill/>
                </a:ln>
                <a:solidFill>
                  <a:prstClr val="black">
                    <a:tint val="75000"/>
                  </a:prstClr>
                </a:solidFill>
                <a:effectLst/>
                <a:uLnTx/>
                <a:uFillTx/>
              </a:rPr>
              <a:t>Poverty</a:t>
            </a:r>
            <a:r>
              <a:rPr kumimoji="0" lang="pl-PL" sz="2000" b="0" i="1" u="none" strike="noStrike" kern="0" cap="none" spc="0" normalizeH="0" baseline="0" noProof="0" dirty="0" smtClean="0">
                <a:ln>
                  <a:noFill/>
                </a:ln>
                <a:solidFill>
                  <a:prstClr val="black">
                    <a:tint val="75000"/>
                  </a:prstClr>
                </a:solidFill>
                <a:effectLst/>
                <a:uLnTx/>
                <a:uFillTx/>
              </a:rPr>
              <a:t> </a:t>
            </a:r>
            <a:r>
              <a:rPr kumimoji="0" lang="pl-PL" sz="2000" b="0" i="1" u="none" strike="noStrike" kern="0" cap="none" spc="0" normalizeH="0" baseline="0" noProof="0" dirty="0" err="1" smtClean="0">
                <a:ln>
                  <a:noFill/>
                </a:ln>
                <a:solidFill>
                  <a:prstClr val="black">
                    <a:tint val="75000"/>
                  </a:prstClr>
                </a:solidFill>
                <a:effectLst/>
                <a:uLnTx/>
                <a:uFillTx/>
              </a:rPr>
              <a:t>Measurement</a:t>
            </a:r>
            <a:r>
              <a:rPr kumimoji="0" lang="pl-PL" sz="2000" b="0" i="1" u="none" strike="noStrike" kern="0" cap="none" spc="0" normalizeH="0" baseline="0" noProof="0" dirty="0" smtClean="0">
                <a:ln>
                  <a:noFill/>
                </a:ln>
                <a:solidFill>
                  <a:prstClr val="black">
                    <a:tint val="75000"/>
                  </a:prstClr>
                </a:solidFill>
                <a:effectLst/>
                <a:uLnTx/>
                <a:uFillTx/>
              </a:rPr>
              <a:t>, CSO of Poland</a:t>
            </a:r>
          </a:p>
        </p:txBody>
      </p:sp>
    </p:spTree>
    <p:extLst>
      <p:ext uri="{BB962C8B-B14F-4D97-AF65-F5344CB8AC3E}">
        <p14:creationId xmlns:p14="http://schemas.microsoft.com/office/powerpoint/2010/main" val="246668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Subjective</a:t>
            </a:r>
            <a:r>
              <a:rPr lang="pl-PL" dirty="0" smtClean="0"/>
              <a:t> </a:t>
            </a:r>
            <a:r>
              <a:rPr lang="pl-PL" dirty="0" err="1" smtClean="0"/>
              <a:t>poverty</a:t>
            </a:r>
            <a:endParaRPr lang="pl-PL" dirty="0"/>
          </a:p>
        </p:txBody>
      </p:sp>
      <p:sp>
        <p:nvSpPr>
          <p:cNvPr id="3" name="Symbol zastępczy zawartości 2"/>
          <p:cNvSpPr>
            <a:spLocks noGrp="1"/>
          </p:cNvSpPr>
          <p:nvPr>
            <p:ph idx="1"/>
          </p:nvPr>
        </p:nvSpPr>
        <p:spPr>
          <a:xfrm>
            <a:off x="1097279" y="1845734"/>
            <a:ext cx="10353315" cy="4023360"/>
          </a:xfrm>
        </p:spPr>
        <p:txBody>
          <a:bodyPr>
            <a:noAutofit/>
          </a:bodyPr>
          <a:lstStyle/>
          <a:p>
            <a:pPr marL="0" indent="0" algn="just">
              <a:buNone/>
            </a:pPr>
            <a:r>
              <a:rPr lang="pl-PL" sz="2800" dirty="0" err="1" smtClean="0"/>
              <a:t>Results</a:t>
            </a:r>
            <a:r>
              <a:rPr lang="pl-PL" sz="2800" dirty="0" smtClean="0"/>
              <a:t> of the </a:t>
            </a:r>
            <a:r>
              <a:rPr lang="pl-PL" sz="2800" dirty="0" err="1" smtClean="0"/>
              <a:t>exercise</a:t>
            </a:r>
            <a:r>
              <a:rPr lang="pl-PL" sz="2800" dirty="0" smtClean="0"/>
              <a:t> </a:t>
            </a:r>
            <a:r>
              <a:rPr lang="pl-PL" sz="2800" dirty="0" err="1" smtClean="0"/>
              <a:t>indicate</a:t>
            </a:r>
            <a:r>
              <a:rPr lang="pl-PL" sz="2800" dirty="0" smtClean="0"/>
              <a:t> </a:t>
            </a:r>
            <a:r>
              <a:rPr lang="pl-PL" sz="2800" dirty="0" err="1" smtClean="0"/>
              <a:t>that</a:t>
            </a:r>
            <a:r>
              <a:rPr lang="pl-PL" sz="2800" dirty="0" smtClean="0"/>
              <a:t> </a:t>
            </a:r>
            <a:r>
              <a:rPr lang="pl-PL" sz="2800" dirty="0" err="1" smtClean="0"/>
              <a:t>undersanding</a:t>
            </a:r>
            <a:r>
              <a:rPr lang="pl-PL" sz="2800" dirty="0" smtClean="0"/>
              <a:t>, </a:t>
            </a:r>
            <a:r>
              <a:rPr lang="pl-PL" sz="2800" dirty="0" err="1" smtClean="0"/>
              <a:t>defining</a:t>
            </a:r>
            <a:r>
              <a:rPr lang="pl-PL" sz="2800" dirty="0" smtClean="0"/>
              <a:t> and, in </a:t>
            </a:r>
            <a:r>
              <a:rPr lang="pl-PL" sz="2800" dirty="0" err="1" smtClean="0"/>
              <a:t>result</a:t>
            </a:r>
            <a:r>
              <a:rPr lang="pl-PL" sz="2800" dirty="0" smtClean="0"/>
              <a:t>, </a:t>
            </a:r>
            <a:r>
              <a:rPr lang="pl-PL" sz="2800" dirty="0" err="1" smtClean="0"/>
              <a:t>measuring</a:t>
            </a:r>
            <a:r>
              <a:rPr lang="pl-PL" sz="2800" dirty="0" smtClean="0"/>
              <a:t> of </a:t>
            </a:r>
            <a:r>
              <a:rPr lang="pl-PL" sz="2800" dirty="0" err="1" smtClean="0"/>
              <a:t>subjective</a:t>
            </a:r>
            <a:r>
              <a:rPr lang="pl-PL" sz="2800" dirty="0" smtClean="0"/>
              <a:t> </a:t>
            </a:r>
            <a:r>
              <a:rPr lang="pl-PL" sz="2800" dirty="0" err="1" smtClean="0"/>
              <a:t>poverty</a:t>
            </a:r>
            <a:r>
              <a:rPr lang="pl-PL" sz="2800" dirty="0" smtClean="0"/>
              <a:t> in </a:t>
            </a:r>
            <a:r>
              <a:rPr lang="pl-PL" sz="2800" dirty="0" err="1" smtClean="0"/>
              <a:t>different</a:t>
            </a:r>
            <a:r>
              <a:rPr lang="pl-PL" sz="2800" dirty="0" smtClean="0"/>
              <a:t> </a:t>
            </a:r>
            <a:r>
              <a:rPr lang="pl-PL" sz="2800" dirty="0" err="1" smtClean="0"/>
              <a:t>countries</a:t>
            </a:r>
            <a:r>
              <a:rPr lang="pl-PL" sz="2800" dirty="0" smtClean="0"/>
              <a:t> </a:t>
            </a:r>
            <a:r>
              <a:rPr lang="pl-PL" sz="2800" dirty="0" err="1" smtClean="0"/>
              <a:t>is</a:t>
            </a:r>
            <a:r>
              <a:rPr lang="pl-PL" sz="2800" dirty="0" smtClean="0"/>
              <a:t> </a:t>
            </a:r>
            <a:r>
              <a:rPr lang="pl-PL" sz="2800" dirty="0" err="1" smtClean="0"/>
              <a:t>very</a:t>
            </a:r>
            <a:r>
              <a:rPr lang="pl-PL" sz="2800" dirty="0" smtClean="0"/>
              <a:t> </a:t>
            </a:r>
            <a:r>
              <a:rPr lang="pl-PL" sz="2800" dirty="0" err="1" smtClean="0"/>
              <a:t>diversified</a:t>
            </a:r>
            <a:r>
              <a:rPr lang="pl-PL" sz="2800" dirty="0"/>
              <a:t>:</a:t>
            </a:r>
            <a:endParaRPr lang="pl-PL" sz="2800" dirty="0" smtClean="0"/>
          </a:p>
          <a:p>
            <a:pPr lvl="1" algn="just">
              <a:lnSpc>
                <a:spcPct val="100000"/>
              </a:lnSpc>
              <a:buFont typeface="Arial" panose="020B0604020202020204" pitchFamily="34" charset="0"/>
              <a:buChar char="•"/>
            </a:pPr>
            <a:r>
              <a:rPr lang="pl-PL" sz="2400" dirty="0" err="1" smtClean="0"/>
              <a:t>Several</a:t>
            </a:r>
            <a:r>
              <a:rPr lang="pl-PL" sz="2400" dirty="0" smtClean="0"/>
              <a:t> </a:t>
            </a:r>
            <a:r>
              <a:rPr lang="pl-PL" sz="2400" dirty="0" err="1" smtClean="0"/>
              <a:t>countries</a:t>
            </a:r>
            <a:r>
              <a:rPr lang="pl-PL" sz="2400" dirty="0" smtClean="0"/>
              <a:t>  </a:t>
            </a:r>
            <a:r>
              <a:rPr lang="pl-PL" sz="2400" dirty="0" err="1" smtClean="0"/>
              <a:t>treat</a:t>
            </a:r>
            <a:r>
              <a:rPr lang="pl-PL" sz="2400" dirty="0" smtClean="0"/>
              <a:t> </a:t>
            </a:r>
            <a:r>
              <a:rPr lang="pl-PL" sz="2400" b="1" dirty="0" smtClean="0"/>
              <a:t>the </a:t>
            </a:r>
            <a:r>
              <a:rPr lang="pl-PL" sz="2400" b="1" dirty="0" err="1" smtClean="0"/>
              <a:t>questions</a:t>
            </a:r>
            <a:r>
              <a:rPr lang="pl-PL" sz="2400" b="1" dirty="0" smtClean="0"/>
              <a:t> of the </a:t>
            </a:r>
            <a:r>
              <a:rPr lang="pl-PL" sz="2400" b="1" dirty="0" err="1" smtClean="0"/>
              <a:t>ability</a:t>
            </a:r>
            <a:r>
              <a:rPr lang="pl-PL" sz="2400" b="1" dirty="0" smtClean="0"/>
              <a:t> to </a:t>
            </a:r>
            <a:r>
              <a:rPr lang="pl-PL" sz="2400" b="1" dirty="0" err="1" smtClean="0"/>
              <a:t>meet</a:t>
            </a:r>
            <a:r>
              <a:rPr lang="pl-PL" sz="2400" b="1" dirty="0" smtClean="0"/>
              <a:t> </a:t>
            </a:r>
            <a:r>
              <a:rPr lang="pl-PL" sz="2400" b="1" dirty="0" err="1" smtClean="0"/>
              <a:t>various</a:t>
            </a:r>
            <a:r>
              <a:rPr lang="pl-PL" sz="2400" b="1" dirty="0" smtClean="0"/>
              <a:t> </a:t>
            </a:r>
            <a:r>
              <a:rPr lang="pl-PL" sz="2400" b="1" dirty="0" err="1" smtClean="0"/>
              <a:t>needs</a:t>
            </a:r>
            <a:r>
              <a:rPr lang="pl-PL" sz="2400" dirty="0" smtClean="0"/>
              <a:t>, </a:t>
            </a:r>
            <a:r>
              <a:rPr lang="pl-PL" sz="2400" dirty="0" err="1" smtClean="0"/>
              <a:t>included</a:t>
            </a:r>
            <a:r>
              <a:rPr lang="pl-PL" sz="2400" dirty="0" smtClean="0"/>
              <a:t> in the </a:t>
            </a:r>
            <a:r>
              <a:rPr lang="pl-PL" sz="2400" dirty="0" err="1" smtClean="0"/>
              <a:t>indicators</a:t>
            </a:r>
            <a:r>
              <a:rPr lang="pl-PL" sz="2400" dirty="0" smtClean="0"/>
              <a:t> of </a:t>
            </a:r>
            <a:r>
              <a:rPr lang="pl-PL" sz="2400" dirty="0" err="1" smtClean="0"/>
              <a:t>deprivation</a:t>
            </a:r>
            <a:r>
              <a:rPr lang="pl-PL" sz="2400" dirty="0" smtClean="0"/>
              <a:t>, as the </a:t>
            </a:r>
            <a:r>
              <a:rPr lang="pl-PL" sz="2400" dirty="0" err="1" smtClean="0"/>
              <a:t>indicators</a:t>
            </a:r>
            <a:r>
              <a:rPr lang="pl-PL" sz="2400" dirty="0" smtClean="0"/>
              <a:t> of </a:t>
            </a:r>
            <a:r>
              <a:rPr lang="pl-PL" sz="2400" dirty="0" err="1" smtClean="0"/>
              <a:t>subjective</a:t>
            </a:r>
            <a:r>
              <a:rPr lang="pl-PL" sz="2400" dirty="0" smtClean="0"/>
              <a:t> </a:t>
            </a:r>
            <a:r>
              <a:rPr lang="pl-PL" sz="2400" dirty="0" err="1" smtClean="0"/>
              <a:t>poverty</a:t>
            </a:r>
            <a:r>
              <a:rPr lang="pl-PL" sz="2400" dirty="0" smtClean="0"/>
              <a:t>.</a:t>
            </a:r>
          </a:p>
          <a:p>
            <a:pPr lvl="1" algn="just">
              <a:lnSpc>
                <a:spcPct val="100000"/>
              </a:lnSpc>
              <a:buFont typeface="Arial" panose="020B0604020202020204" pitchFamily="34" charset="0"/>
              <a:buChar char="•"/>
            </a:pPr>
            <a:r>
              <a:rPr lang="pl-PL" sz="2400" dirty="0" smtClean="0"/>
              <a:t>In </a:t>
            </a:r>
            <a:r>
              <a:rPr lang="pl-PL" sz="2400" dirty="0" err="1" smtClean="0"/>
              <a:t>some</a:t>
            </a:r>
            <a:r>
              <a:rPr lang="pl-PL" sz="2400" dirty="0" smtClean="0"/>
              <a:t> </a:t>
            </a:r>
            <a:r>
              <a:rPr lang="pl-PL" sz="2400" dirty="0" err="1" smtClean="0"/>
              <a:t>countries</a:t>
            </a:r>
            <a:r>
              <a:rPr lang="pl-PL" sz="2400" dirty="0" smtClean="0"/>
              <a:t>, a </a:t>
            </a:r>
            <a:r>
              <a:rPr lang="pl-PL" sz="2400" dirty="0" err="1" smtClean="0"/>
              <a:t>basis</a:t>
            </a:r>
            <a:r>
              <a:rPr lang="pl-PL" sz="2400" dirty="0" smtClean="0"/>
              <a:t> for the </a:t>
            </a:r>
            <a:r>
              <a:rPr lang="pl-PL" sz="2400" dirty="0" err="1" smtClean="0"/>
              <a:t>assessment</a:t>
            </a:r>
            <a:r>
              <a:rPr lang="pl-PL" sz="2400" dirty="0" smtClean="0"/>
              <a:t> of </a:t>
            </a:r>
            <a:r>
              <a:rPr lang="pl-PL" sz="2400" dirty="0" err="1" smtClean="0"/>
              <a:t>subjective</a:t>
            </a:r>
            <a:r>
              <a:rPr lang="pl-PL" sz="2400" dirty="0" smtClean="0"/>
              <a:t> </a:t>
            </a:r>
            <a:r>
              <a:rPr lang="pl-PL" sz="2400" dirty="0" err="1" smtClean="0"/>
              <a:t>poverty</a:t>
            </a:r>
            <a:r>
              <a:rPr lang="pl-PL" sz="2400" dirty="0" smtClean="0"/>
              <a:t> </a:t>
            </a:r>
            <a:r>
              <a:rPr lang="pl-PL" sz="2400" dirty="0" err="1" smtClean="0"/>
              <a:t>are</a:t>
            </a:r>
            <a:r>
              <a:rPr lang="pl-PL" sz="2400" dirty="0" smtClean="0"/>
              <a:t> the </a:t>
            </a:r>
            <a:r>
              <a:rPr lang="pl-PL" sz="2400" b="1" dirty="0" err="1" smtClean="0"/>
              <a:t>questions</a:t>
            </a:r>
            <a:r>
              <a:rPr lang="pl-PL" sz="2400" b="1" dirty="0" smtClean="0"/>
              <a:t> of </a:t>
            </a:r>
            <a:r>
              <a:rPr lang="pl-PL" sz="2400" b="1" dirty="0" err="1" smtClean="0"/>
              <a:t>considering</a:t>
            </a:r>
            <a:r>
              <a:rPr lang="pl-PL" sz="2400" b="1" dirty="0" smtClean="0"/>
              <a:t> </a:t>
            </a:r>
            <a:r>
              <a:rPr lang="pl-PL" sz="2400" b="1" dirty="0" err="1" smtClean="0"/>
              <a:t>him</a:t>
            </a:r>
            <a:r>
              <a:rPr lang="pl-PL" sz="2400" b="1" dirty="0" smtClean="0"/>
              <a:t>/</a:t>
            </a:r>
            <a:r>
              <a:rPr lang="pl-PL" sz="2400" b="1" dirty="0" err="1" smtClean="0"/>
              <a:t>herself</a:t>
            </a:r>
            <a:r>
              <a:rPr lang="pl-PL" sz="2400" b="1" dirty="0" smtClean="0"/>
              <a:t> as </a:t>
            </a:r>
            <a:r>
              <a:rPr lang="pl-PL" sz="2400" b="1" dirty="0" err="1" smtClean="0"/>
              <a:t>poor</a:t>
            </a:r>
            <a:r>
              <a:rPr lang="pl-PL" sz="2400" b="1" dirty="0" smtClean="0"/>
              <a:t> by </a:t>
            </a:r>
            <a:r>
              <a:rPr lang="pl-PL" sz="2400" b="1" dirty="0" err="1" smtClean="0"/>
              <a:t>individuals</a:t>
            </a:r>
            <a:r>
              <a:rPr lang="pl-PL" sz="2400" dirty="0" smtClean="0"/>
              <a:t>.</a:t>
            </a:r>
          </a:p>
          <a:p>
            <a:pPr lvl="1" algn="just">
              <a:lnSpc>
                <a:spcPct val="100000"/>
              </a:lnSpc>
              <a:buFont typeface="Arial" panose="020B0604020202020204" pitchFamily="34" charset="0"/>
              <a:buChar char="•"/>
            </a:pPr>
            <a:r>
              <a:rPr lang="pl-PL" sz="2400" dirty="0" err="1" smtClean="0"/>
              <a:t>Moreover</a:t>
            </a:r>
            <a:r>
              <a:rPr lang="pl-PL" sz="2400" dirty="0" smtClean="0"/>
              <a:t>, </a:t>
            </a:r>
            <a:r>
              <a:rPr lang="pl-PL" sz="2400" dirty="0" err="1" smtClean="0"/>
              <a:t>there</a:t>
            </a:r>
            <a:r>
              <a:rPr lang="pl-PL" sz="2400" dirty="0" smtClean="0"/>
              <a:t> </a:t>
            </a:r>
            <a:r>
              <a:rPr lang="pl-PL" sz="2400" dirty="0" err="1" smtClean="0"/>
              <a:t>are</a:t>
            </a:r>
            <a:r>
              <a:rPr lang="pl-PL" sz="2400" dirty="0" smtClean="0"/>
              <a:t> </a:t>
            </a:r>
            <a:r>
              <a:rPr lang="pl-PL" sz="2400" dirty="0" err="1" smtClean="0"/>
              <a:t>assessments</a:t>
            </a:r>
            <a:r>
              <a:rPr lang="pl-PL" sz="2400" dirty="0" smtClean="0"/>
              <a:t> </a:t>
            </a:r>
            <a:r>
              <a:rPr lang="pl-PL" sz="2400" dirty="0" err="1" smtClean="0"/>
              <a:t>based</a:t>
            </a:r>
            <a:r>
              <a:rPr lang="pl-PL" sz="2400" dirty="0" smtClean="0"/>
              <a:t> on the </a:t>
            </a:r>
            <a:r>
              <a:rPr lang="pl-PL" sz="2400" b="1" dirty="0" err="1" smtClean="0"/>
              <a:t>questions</a:t>
            </a:r>
            <a:r>
              <a:rPr lang="pl-PL" sz="2400" b="1" dirty="0" smtClean="0"/>
              <a:t> </a:t>
            </a:r>
            <a:r>
              <a:rPr lang="pl-PL" sz="2400" b="1" dirty="0" err="1" smtClean="0"/>
              <a:t>regarding</a:t>
            </a:r>
            <a:r>
              <a:rPr lang="pl-PL" sz="2400" b="1" dirty="0" smtClean="0"/>
              <a:t> the </a:t>
            </a:r>
            <a:r>
              <a:rPr lang="pl-PL" sz="2400" b="1" dirty="0" err="1" smtClean="0"/>
              <a:t>income</a:t>
            </a:r>
            <a:r>
              <a:rPr lang="pl-PL" sz="2400" b="1" dirty="0" smtClean="0"/>
              <a:t> </a:t>
            </a:r>
            <a:r>
              <a:rPr lang="pl-PL" sz="2400" b="1" dirty="0" err="1" smtClean="0"/>
              <a:t>which</a:t>
            </a:r>
            <a:r>
              <a:rPr lang="pl-PL" sz="2400" b="1" dirty="0" smtClean="0"/>
              <a:t> </a:t>
            </a:r>
            <a:r>
              <a:rPr lang="pl-PL" sz="2400" b="1" dirty="0" err="1" smtClean="0"/>
              <a:t>is</a:t>
            </a:r>
            <a:r>
              <a:rPr lang="pl-PL" sz="2400" b="1" dirty="0" smtClean="0"/>
              <a:t> </a:t>
            </a:r>
            <a:r>
              <a:rPr lang="pl-PL" sz="2400" b="1" dirty="0" err="1" smtClean="0"/>
              <a:t>necessary</a:t>
            </a:r>
            <a:r>
              <a:rPr lang="pl-PL" sz="2400" b="1" dirty="0" smtClean="0"/>
              <a:t> to </a:t>
            </a:r>
            <a:r>
              <a:rPr lang="pl-PL" sz="2400" b="1" dirty="0" err="1" smtClean="0"/>
              <a:t>make</a:t>
            </a:r>
            <a:r>
              <a:rPr lang="pl-PL" sz="2400" b="1" dirty="0" smtClean="0"/>
              <a:t> the </a:t>
            </a:r>
            <a:r>
              <a:rPr lang="pl-PL" sz="2400" b="1" dirty="0" err="1" smtClean="0"/>
              <a:t>ends</a:t>
            </a:r>
            <a:r>
              <a:rPr lang="pl-PL" sz="2400" b="1" dirty="0" smtClean="0"/>
              <a:t> </a:t>
            </a:r>
            <a:r>
              <a:rPr lang="pl-PL" sz="2400" b="1" dirty="0" err="1" smtClean="0"/>
              <a:t>meet</a:t>
            </a:r>
            <a:r>
              <a:rPr lang="pl-PL" sz="2400" dirty="0" smtClean="0"/>
              <a:t>.</a:t>
            </a:r>
          </a:p>
          <a:p>
            <a:pPr lvl="1" algn="just">
              <a:lnSpc>
                <a:spcPct val="100000"/>
              </a:lnSpc>
              <a:buFont typeface="Arial" panose="020B0604020202020204" pitchFamily="34" charset="0"/>
              <a:buChar char="•"/>
            </a:pPr>
            <a:r>
              <a:rPr lang="pl-PL" sz="2400" dirty="0" smtClean="0"/>
              <a:t>…</a:t>
            </a:r>
            <a:endParaRPr lang="pl-PL" sz="2400" dirty="0"/>
          </a:p>
        </p:txBody>
      </p:sp>
    </p:spTree>
    <p:extLst>
      <p:ext uri="{BB962C8B-B14F-4D97-AF65-F5344CB8AC3E}">
        <p14:creationId xmlns:p14="http://schemas.microsoft.com/office/powerpoint/2010/main" val="40115601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Other</a:t>
            </a:r>
            <a:r>
              <a:rPr lang="pl-PL" dirty="0" smtClean="0"/>
              <a:t> </a:t>
            </a:r>
            <a:r>
              <a:rPr lang="pl-PL" dirty="0" err="1" smtClean="0"/>
              <a:t>measures</a:t>
            </a:r>
            <a:r>
              <a:rPr lang="pl-PL" dirty="0" smtClean="0"/>
              <a:t> of </a:t>
            </a:r>
            <a:r>
              <a:rPr lang="pl-PL" dirty="0" err="1" smtClean="0"/>
              <a:t>poverty</a:t>
            </a:r>
            <a:r>
              <a:rPr lang="pl-PL" dirty="0" smtClean="0"/>
              <a:t> </a:t>
            </a:r>
            <a:br>
              <a:rPr lang="pl-PL" dirty="0" smtClean="0"/>
            </a:br>
            <a:r>
              <a:rPr lang="pl-PL" sz="4400" dirty="0" smtClean="0"/>
              <a:t>(</a:t>
            </a:r>
            <a:r>
              <a:rPr lang="pl-PL" sz="4400" dirty="0" err="1" smtClean="0"/>
              <a:t>including</a:t>
            </a:r>
            <a:r>
              <a:rPr lang="pl-PL" sz="4400" dirty="0" smtClean="0"/>
              <a:t> </a:t>
            </a:r>
            <a:r>
              <a:rPr lang="pl-PL" sz="4400" dirty="0" err="1" smtClean="0"/>
              <a:t>multidimensional</a:t>
            </a:r>
            <a:r>
              <a:rPr lang="pl-PL" sz="4400" dirty="0" smtClean="0"/>
              <a:t> </a:t>
            </a:r>
            <a:r>
              <a:rPr lang="pl-PL" sz="4400" dirty="0" err="1" smtClean="0"/>
              <a:t>poverty</a:t>
            </a:r>
            <a:r>
              <a:rPr lang="pl-PL" sz="4400" dirty="0" smtClean="0"/>
              <a:t>)</a:t>
            </a:r>
            <a:endParaRPr lang="pl-PL" dirty="0"/>
          </a:p>
        </p:txBody>
      </p:sp>
      <p:sp>
        <p:nvSpPr>
          <p:cNvPr id="3" name="Symbol zastępczy zawartości 2"/>
          <p:cNvSpPr>
            <a:spLocks noGrp="1"/>
          </p:cNvSpPr>
          <p:nvPr>
            <p:ph idx="1"/>
          </p:nvPr>
        </p:nvSpPr>
        <p:spPr>
          <a:xfrm>
            <a:off x="584886" y="1845733"/>
            <a:ext cx="10684476" cy="4505640"/>
          </a:xfrm>
        </p:spPr>
        <p:txBody>
          <a:bodyPr>
            <a:normAutofit fontScale="92500"/>
          </a:bodyPr>
          <a:lstStyle/>
          <a:p>
            <a:pPr marL="0" indent="0" algn="just">
              <a:buNone/>
            </a:pPr>
            <a:r>
              <a:rPr lang="pl-PL" sz="2800" dirty="0" err="1" smtClean="0"/>
              <a:t>Similarly</a:t>
            </a:r>
            <a:r>
              <a:rPr lang="pl-PL" sz="2800" dirty="0" smtClean="0"/>
              <a:t> to the </a:t>
            </a:r>
            <a:r>
              <a:rPr lang="pl-PL" sz="2800" dirty="0" err="1" smtClean="0"/>
              <a:t>subjective</a:t>
            </a:r>
            <a:r>
              <a:rPr lang="pl-PL" sz="2800" dirty="0" smtClean="0"/>
              <a:t> </a:t>
            </a:r>
            <a:r>
              <a:rPr lang="pl-PL" sz="2800" dirty="0" err="1" smtClean="0"/>
              <a:t>poverty</a:t>
            </a:r>
            <a:r>
              <a:rPr lang="pl-PL" sz="2800" dirty="0" smtClean="0"/>
              <a:t>, </a:t>
            </a:r>
            <a:r>
              <a:rPr lang="pl-PL" sz="2800" dirty="0" err="1" smtClean="0"/>
              <a:t>there</a:t>
            </a:r>
            <a:r>
              <a:rPr lang="pl-PL" sz="2800" dirty="0" smtClean="0"/>
              <a:t> </a:t>
            </a:r>
            <a:r>
              <a:rPr lang="pl-PL" sz="2800" dirty="0" err="1" smtClean="0"/>
              <a:t>are</a:t>
            </a:r>
            <a:r>
              <a:rPr lang="pl-PL" sz="2800" dirty="0" smtClean="0"/>
              <a:t> </a:t>
            </a:r>
            <a:r>
              <a:rPr lang="pl-PL" sz="2800" dirty="0" err="1" smtClean="0"/>
              <a:t>many</a:t>
            </a:r>
            <a:r>
              <a:rPr lang="pl-PL" sz="2800" dirty="0"/>
              <a:t> </a:t>
            </a:r>
            <a:r>
              <a:rPr lang="pl-PL" sz="2800" dirty="0" err="1" smtClean="0"/>
              <a:t>different</a:t>
            </a:r>
            <a:r>
              <a:rPr lang="pl-PL" sz="2800" dirty="0" smtClean="0"/>
              <a:t> </a:t>
            </a:r>
            <a:r>
              <a:rPr lang="pl-PL" sz="2800" dirty="0" err="1" smtClean="0"/>
              <a:t>approaches</a:t>
            </a:r>
            <a:r>
              <a:rPr lang="pl-PL" sz="2800" dirty="0" smtClean="0"/>
              <a:t> to the </a:t>
            </a:r>
            <a:r>
              <a:rPr lang="pl-PL" sz="2800" dirty="0" err="1" smtClean="0"/>
              <a:t>measurement</a:t>
            </a:r>
            <a:r>
              <a:rPr lang="pl-PL" sz="2800" dirty="0" smtClean="0"/>
              <a:t> of non-</a:t>
            </a:r>
            <a:r>
              <a:rPr lang="pl-PL" sz="2800" dirty="0" err="1" smtClean="0"/>
              <a:t>income</a:t>
            </a:r>
            <a:r>
              <a:rPr lang="pl-PL" sz="2800" dirty="0" smtClean="0"/>
              <a:t> </a:t>
            </a:r>
            <a:r>
              <a:rPr lang="pl-PL" sz="2800" dirty="0" err="1" smtClean="0"/>
              <a:t>poverty</a:t>
            </a:r>
            <a:r>
              <a:rPr lang="pl-PL" sz="2800" dirty="0" smtClean="0"/>
              <a:t> (</a:t>
            </a:r>
            <a:r>
              <a:rPr lang="pl-PL" sz="2800" dirty="0" err="1" smtClean="0"/>
              <a:t>including</a:t>
            </a:r>
            <a:r>
              <a:rPr lang="pl-PL" sz="2800" dirty="0" smtClean="0"/>
              <a:t> the </a:t>
            </a:r>
            <a:r>
              <a:rPr lang="pl-PL" sz="2800" dirty="0" err="1" smtClean="0"/>
              <a:t>multidimensional</a:t>
            </a:r>
            <a:r>
              <a:rPr lang="pl-PL" sz="2800" dirty="0" smtClean="0"/>
              <a:t> </a:t>
            </a:r>
            <a:r>
              <a:rPr lang="pl-PL" sz="2800" dirty="0" err="1" smtClean="0"/>
              <a:t>poverty</a:t>
            </a:r>
            <a:r>
              <a:rPr lang="pl-PL" sz="2800" dirty="0" smtClean="0"/>
              <a:t>):</a:t>
            </a:r>
          </a:p>
          <a:p>
            <a:pPr lvl="1" algn="just">
              <a:lnSpc>
                <a:spcPct val="110000"/>
              </a:lnSpc>
              <a:buFont typeface="Arial" panose="020B0604020202020204" pitchFamily="34" charset="0"/>
              <a:buChar char="•"/>
            </a:pPr>
            <a:r>
              <a:rPr lang="pl-PL" sz="2500" dirty="0" err="1" smtClean="0"/>
              <a:t>Very</a:t>
            </a:r>
            <a:r>
              <a:rPr lang="pl-PL" sz="2500" dirty="0" smtClean="0"/>
              <a:t> </a:t>
            </a:r>
            <a:r>
              <a:rPr lang="pl-PL" sz="2500" dirty="0" err="1" smtClean="0"/>
              <a:t>common</a:t>
            </a:r>
            <a:r>
              <a:rPr lang="pl-PL" sz="2500" dirty="0" smtClean="0"/>
              <a:t> </a:t>
            </a:r>
            <a:r>
              <a:rPr lang="pl-PL" sz="2500" dirty="0" err="1" smtClean="0"/>
              <a:t>measures</a:t>
            </a:r>
            <a:r>
              <a:rPr lang="pl-PL" sz="2500" dirty="0" smtClean="0"/>
              <a:t> </a:t>
            </a:r>
            <a:r>
              <a:rPr lang="pl-PL" sz="2500" dirty="0" err="1" smtClean="0"/>
              <a:t>are</a:t>
            </a:r>
            <a:r>
              <a:rPr lang="pl-PL" sz="2500" dirty="0" smtClean="0"/>
              <a:t> </a:t>
            </a:r>
            <a:r>
              <a:rPr lang="pl-PL" sz="2500" b="1" dirty="0" smtClean="0"/>
              <a:t>the </a:t>
            </a:r>
            <a:r>
              <a:rPr lang="pl-PL" sz="2500" b="1" dirty="0" err="1" smtClean="0"/>
              <a:t>indicators</a:t>
            </a:r>
            <a:r>
              <a:rPr lang="pl-PL" sz="2500" b="1" dirty="0" smtClean="0"/>
              <a:t> of the </a:t>
            </a:r>
            <a:r>
              <a:rPr lang="pl-PL" sz="2500" b="1" dirty="0" err="1" smtClean="0"/>
              <a:t>material</a:t>
            </a:r>
            <a:r>
              <a:rPr lang="pl-PL" sz="2500" b="1" dirty="0" smtClean="0"/>
              <a:t> </a:t>
            </a:r>
            <a:r>
              <a:rPr lang="pl-PL" sz="2500" b="1" dirty="0" err="1" smtClean="0"/>
              <a:t>deprivation</a:t>
            </a:r>
            <a:r>
              <a:rPr lang="pl-PL" sz="2500" b="1" dirty="0" smtClean="0"/>
              <a:t> </a:t>
            </a:r>
            <a:r>
              <a:rPr lang="pl-PL" sz="2500" dirty="0" err="1" smtClean="0"/>
              <a:t>based</a:t>
            </a:r>
            <a:r>
              <a:rPr lang="pl-PL" sz="2500" dirty="0" smtClean="0"/>
              <a:t> on </a:t>
            </a:r>
            <a:r>
              <a:rPr lang="pl-PL" sz="2500" dirty="0" err="1" smtClean="0"/>
              <a:t>both</a:t>
            </a:r>
            <a:r>
              <a:rPr lang="pl-PL" sz="2500" dirty="0" smtClean="0"/>
              <a:t>, </a:t>
            </a:r>
            <a:r>
              <a:rPr lang="pl-PL" sz="2500" dirty="0" err="1" smtClean="0"/>
              <a:t>international</a:t>
            </a:r>
            <a:r>
              <a:rPr lang="pl-PL" sz="2500" dirty="0" smtClean="0"/>
              <a:t> (i.e. Eurostat) </a:t>
            </a:r>
            <a:r>
              <a:rPr lang="pl-PL" sz="2500" dirty="0" err="1" smtClean="0"/>
              <a:t>or</a:t>
            </a:r>
            <a:r>
              <a:rPr lang="pl-PL" sz="2500" dirty="0" smtClean="0"/>
              <a:t> </a:t>
            </a:r>
            <a:r>
              <a:rPr lang="pl-PL" sz="2500" dirty="0" err="1" smtClean="0"/>
              <a:t>domestic</a:t>
            </a:r>
            <a:r>
              <a:rPr lang="pl-PL" sz="2500" dirty="0" smtClean="0"/>
              <a:t> </a:t>
            </a:r>
            <a:r>
              <a:rPr lang="pl-PL" sz="2500" dirty="0" err="1" smtClean="0"/>
              <a:t>solutions</a:t>
            </a:r>
            <a:r>
              <a:rPr lang="pl-PL" sz="2500" dirty="0" smtClean="0"/>
              <a:t>.</a:t>
            </a:r>
          </a:p>
          <a:p>
            <a:pPr lvl="1" algn="just">
              <a:lnSpc>
                <a:spcPct val="110000"/>
              </a:lnSpc>
              <a:buFont typeface="Arial" panose="020B0604020202020204" pitchFamily="34" charset="0"/>
              <a:buChar char="•"/>
            </a:pPr>
            <a:r>
              <a:rPr lang="pl-PL" sz="2500" dirty="0" smtClean="0"/>
              <a:t>In </a:t>
            </a:r>
            <a:r>
              <a:rPr lang="pl-PL" sz="2500" dirty="0" err="1" smtClean="0"/>
              <a:t>some</a:t>
            </a:r>
            <a:r>
              <a:rPr lang="pl-PL" sz="2500" dirty="0" smtClean="0"/>
              <a:t> </a:t>
            </a:r>
            <a:r>
              <a:rPr lang="pl-PL" sz="2500" dirty="0" err="1" smtClean="0"/>
              <a:t>countries</a:t>
            </a:r>
            <a:r>
              <a:rPr lang="pl-PL" sz="2500" dirty="0" smtClean="0"/>
              <a:t> </a:t>
            </a:r>
            <a:r>
              <a:rPr lang="pl-PL" sz="2500" dirty="0" err="1" smtClean="0"/>
              <a:t>there</a:t>
            </a:r>
            <a:r>
              <a:rPr lang="pl-PL" sz="2500" dirty="0" smtClean="0"/>
              <a:t> </a:t>
            </a:r>
            <a:r>
              <a:rPr lang="pl-PL" sz="2500" dirty="0" err="1" smtClean="0"/>
              <a:t>are</a:t>
            </a:r>
            <a:r>
              <a:rPr lang="pl-PL" sz="2500" dirty="0" smtClean="0"/>
              <a:t> </a:t>
            </a:r>
            <a:r>
              <a:rPr lang="pl-PL" sz="2500" dirty="0" err="1" smtClean="0"/>
              <a:t>also</a:t>
            </a:r>
            <a:r>
              <a:rPr lang="pl-PL" sz="2500" dirty="0" smtClean="0"/>
              <a:t> </a:t>
            </a:r>
            <a:r>
              <a:rPr lang="pl-PL" sz="2500" dirty="0" err="1" smtClean="0"/>
              <a:t>applying</a:t>
            </a:r>
            <a:r>
              <a:rPr lang="pl-PL" sz="2500" dirty="0" smtClean="0"/>
              <a:t> the </a:t>
            </a:r>
            <a:r>
              <a:rPr lang="pl-PL" sz="2500" dirty="0" err="1" smtClean="0"/>
              <a:t>indicators</a:t>
            </a:r>
            <a:r>
              <a:rPr lang="pl-PL" sz="2500" dirty="0" smtClean="0"/>
              <a:t> </a:t>
            </a:r>
            <a:r>
              <a:rPr lang="pl-PL" sz="2500" dirty="0" err="1" smtClean="0"/>
              <a:t>which</a:t>
            </a:r>
            <a:r>
              <a:rPr lang="pl-PL" sz="2500" dirty="0" smtClean="0"/>
              <a:t> </a:t>
            </a:r>
            <a:r>
              <a:rPr lang="pl-PL" sz="2500" dirty="0" err="1" smtClean="0"/>
              <a:t>measure</a:t>
            </a:r>
            <a:r>
              <a:rPr lang="pl-PL" sz="2500" dirty="0" smtClean="0"/>
              <a:t> not </a:t>
            </a:r>
            <a:r>
              <a:rPr lang="pl-PL" sz="2500" dirty="0" err="1" smtClean="0"/>
              <a:t>only</a:t>
            </a:r>
            <a:r>
              <a:rPr lang="pl-PL" sz="2500" dirty="0"/>
              <a:t> </a:t>
            </a:r>
            <a:r>
              <a:rPr lang="pl-PL" sz="2500" dirty="0" smtClean="0"/>
              <a:t>the </a:t>
            </a:r>
            <a:r>
              <a:rPr lang="pl-PL" sz="2500" dirty="0" err="1" smtClean="0"/>
              <a:t>level</a:t>
            </a:r>
            <a:r>
              <a:rPr lang="pl-PL" sz="2500" dirty="0" smtClean="0"/>
              <a:t> of </a:t>
            </a:r>
            <a:r>
              <a:rPr lang="pl-PL" sz="2500" dirty="0" err="1" smtClean="0"/>
              <a:t>satisfaction</a:t>
            </a:r>
            <a:r>
              <a:rPr lang="pl-PL" sz="2500" dirty="0" smtClean="0"/>
              <a:t> of </a:t>
            </a:r>
            <a:r>
              <a:rPr lang="pl-PL" sz="2500" dirty="0" err="1" smtClean="0"/>
              <a:t>material</a:t>
            </a:r>
            <a:r>
              <a:rPr lang="pl-PL" sz="2500" dirty="0" smtClean="0"/>
              <a:t> </a:t>
            </a:r>
            <a:r>
              <a:rPr lang="pl-PL" sz="2500" dirty="0" err="1" smtClean="0"/>
              <a:t>needs</a:t>
            </a:r>
            <a:r>
              <a:rPr lang="pl-PL" sz="2500" dirty="0" smtClean="0"/>
              <a:t> but </a:t>
            </a:r>
            <a:r>
              <a:rPr lang="pl-PL" sz="2500" dirty="0" err="1" smtClean="0"/>
              <a:t>also</a:t>
            </a:r>
            <a:r>
              <a:rPr lang="pl-PL" sz="2500" dirty="0" smtClean="0"/>
              <a:t> </a:t>
            </a:r>
            <a:r>
              <a:rPr lang="pl-PL" sz="2500" dirty="0" err="1" smtClean="0"/>
              <a:t>consider</a:t>
            </a:r>
            <a:r>
              <a:rPr lang="pl-PL" sz="2500" dirty="0" smtClean="0"/>
              <a:t> </a:t>
            </a:r>
            <a:r>
              <a:rPr lang="pl-PL" sz="2500" b="1" dirty="0" smtClean="0"/>
              <a:t>the non-</a:t>
            </a:r>
            <a:r>
              <a:rPr lang="pl-PL" sz="2500" b="1" dirty="0" err="1" smtClean="0"/>
              <a:t>material</a:t>
            </a:r>
            <a:r>
              <a:rPr lang="pl-PL" sz="2500" b="1" dirty="0" smtClean="0"/>
              <a:t> </a:t>
            </a:r>
            <a:r>
              <a:rPr lang="pl-PL" sz="2500" b="1" dirty="0" err="1" smtClean="0"/>
              <a:t>aspects</a:t>
            </a:r>
            <a:r>
              <a:rPr lang="pl-PL" sz="2500" dirty="0" smtClean="0"/>
              <a:t>.</a:t>
            </a:r>
            <a:endParaRPr lang="pl-PL" sz="2500" dirty="0"/>
          </a:p>
          <a:p>
            <a:pPr lvl="1" algn="just">
              <a:lnSpc>
                <a:spcPct val="110000"/>
              </a:lnSpc>
              <a:buFont typeface="Arial" panose="020B0604020202020204" pitchFamily="34" charset="0"/>
              <a:buChar char="•"/>
            </a:pPr>
            <a:r>
              <a:rPr lang="pl-PL" sz="2500" dirty="0" err="1" smtClean="0"/>
              <a:t>Furthermore</a:t>
            </a:r>
            <a:r>
              <a:rPr lang="pl-PL" sz="2500" dirty="0" smtClean="0"/>
              <a:t>, </a:t>
            </a:r>
            <a:r>
              <a:rPr lang="pl-PL" sz="2500" dirty="0" err="1"/>
              <a:t>t</a:t>
            </a:r>
            <a:r>
              <a:rPr lang="pl-PL" sz="2500" dirty="0" err="1" smtClean="0"/>
              <a:t>here</a:t>
            </a:r>
            <a:r>
              <a:rPr lang="pl-PL" sz="2500" dirty="0" smtClean="0"/>
              <a:t> </a:t>
            </a:r>
            <a:r>
              <a:rPr lang="pl-PL" sz="2500" dirty="0" err="1" smtClean="0"/>
              <a:t>are</a:t>
            </a:r>
            <a:r>
              <a:rPr lang="pl-PL" sz="2500" dirty="0" smtClean="0"/>
              <a:t> </a:t>
            </a:r>
            <a:r>
              <a:rPr lang="pl-PL" sz="2500" dirty="0" err="1" smtClean="0"/>
              <a:t>assesed</a:t>
            </a:r>
            <a:r>
              <a:rPr lang="pl-PL" sz="2500" dirty="0" smtClean="0"/>
              <a:t> </a:t>
            </a:r>
            <a:r>
              <a:rPr lang="pl-PL" sz="2500" b="1" dirty="0" smtClean="0"/>
              <a:t>the </a:t>
            </a:r>
            <a:r>
              <a:rPr lang="pl-PL" sz="2500" b="1" dirty="0" err="1" smtClean="0"/>
              <a:t>aggregate</a:t>
            </a:r>
            <a:r>
              <a:rPr lang="pl-PL" sz="2500" b="1" dirty="0" smtClean="0"/>
              <a:t> </a:t>
            </a:r>
            <a:r>
              <a:rPr lang="pl-PL" sz="2500" b="1" dirty="0" err="1" smtClean="0"/>
              <a:t>indicators</a:t>
            </a:r>
            <a:r>
              <a:rPr lang="pl-PL" sz="2500" b="1" dirty="0"/>
              <a:t> </a:t>
            </a:r>
            <a:r>
              <a:rPr lang="pl-PL" sz="2500" b="1" dirty="0" err="1" smtClean="0"/>
              <a:t>which</a:t>
            </a:r>
            <a:r>
              <a:rPr lang="pl-PL" sz="2500" b="1" dirty="0" smtClean="0"/>
              <a:t> </a:t>
            </a:r>
            <a:r>
              <a:rPr lang="pl-PL" sz="2500" b="1" dirty="0" err="1" smtClean="0"/>
              <a:t>consider</a:t>
            </a:r>
            <a:r>
              <a:rPr lang="pl-PL" sz="2500" b="1" dirty="0" smtClean="0"/>
              <a:t> the </a:t>
            </a:r>
            <a:r>
              <a:rPr lang="pl-PL" sz="2500" b="1" dirty="0" err="1" smtClean="0"/>
              <a:t>overlapping</a:t>
            </a:r>
            <a:r>
              <a:rPr lang="pl-PL" sz="2500" b="1" dirty="0" smtClean="0"/>
              <a:t> of </a:t>
            </a:r>
            <a:r>
              <a:rPr lang="pl-PL" sz="2500" b="1" dirty="0" err="1" smtClean="0"/>
              <a:t>different</a:t>
            </a:r>
            <a:r>
              <a:rPr lang="pl-PL" sz="2500" b="1" dirty="0" smtClean="0"/>
              <a:t> </a:t>
            </a:r>
            <a:r>
              <a:rPr lang="pl-PL" sz="2500" b="1" dirty="0" err="1" smtClean="0"/>
              <a:t>poverty</a:t>
            </a:r>
            <a:r>
              <a:rPr lang="pl-PL" sz="2500" b="1" dirty="0"/>
              <a:t> </a:t>
            </a:r>
            <a:r>
              <a:rPr lang="pl-PL" sz="2500" b="1" dirty="0" smtClean="0"/>
              <a:t>and </a:t>
            </a:r>
            <a:r>
              <a:rPr lang="pl-PL" sz="2500" b="1" dirty="0" err="1" smtClean="0"/>
              <a:t>social</a:t>
            </a:r>
            <a:r>
              <a:rPr lang="pl-PL" sz="2500" b="1" dirty="0" smtClean="0"/>
              <a:t> </a:t>
            </a:r>
            <a:r>
              <a:rPr lang="pl-PL" sz="2500" b="1" dirty="0" err="1" smtClean="0"/>
              <a:t>exclusion</a:t>
            </a:r>
            <a:r>
              <a:rPr lang="pl-PL" sz="2500" b="1" dirty="0" smtClean="0"/>
              <a:t> </a:t>
            </a:r>
            <a:r>
              <a:rPr lang="pl-PL" sz="2500" b="1" dirty="0" err="1" smtClean="0"/>
              <a:t>forms</a:t>
            </a:r>
            <a:r>
              <a:rPr lang="pl-PL" sz="2500" b="1" dirty="0" smtClean="0"/>
              <a:t> </a:t>
            </a:r>
            <a:r>
              <a:rPr lang="pl-PL" sz="2500" dirty="0" smtClean="0"/>
              <a:t>(i.e.</a:t>
            </a:r>
            <a:r>
              <a:rPr lang="pl-PL" sz="2500" dirty="0"/>
              <a:t> the </a:t>
            </a:r>
            <a:r>
              <a:rPr lang="pl-PL" sz="2500" i="1" dirty="0" err="1"/>
              <a:t>at</a:t>
            </a:r>
            <a:r>
              <a:rPr lang="pl-PL" sz="2500" i="1" dirty="0"/>
              <a:t>-</a:t>
            </a:r>
            <a:r>
              <a:rPr lang="pl-PL" sz="2500" i="1" dirty="0" err="1"/>
              <a:t>risk</a:t>
            </a:r>
            <a:r>
              <a:rPr lang="pl-PL" sz="2500" i="1" dirty="0"/>
              <a:t>-of-</a:t>
            </a:r>
            <a:r>
              <a:rPr lang="pl-PL" sz="2500" i="1" dirty="0" err="1"/>
              <a:t>poverty</a:t>
            </a:r>
            <a:r>
              <a:rPr lang="pl-PL" sz="2500" i="1" dirty="0"/>
              <a:t> </a:t>
            </a:r>
            <a:r>
              <a:rPr lang="pl-PL" sz="2500" i="1" dirty="0" err="1"/>
              <a:t>or</a:t>
            </a:r>
            <a:r>
              <a:rPr lang="pl-PL" sz="2500" i="1" dirty="0"/>
              <a:t> </a:t>
            </a:r>
            <a:r>
              <a:rPr lang="pl-PL" sz="2500" i="1" dirty="0" err="1"/>
              <a:t>social</a:t>
            </a:r>
            <a:r>
              <a:rPr lang="pl-PL" sz="2500" i="1" dirty="0"/>
              <a:t> </a:t>
            </a:r>
            <a:r>
              <a:rPr lang="pl-PL" sz="2500" i="1" dirty="0" err="1"/>
              <a:t>exclusion</a:t>
            </a:r>
            <a:r>
              <a:rPr lang="pl-PL" sz="2500" i="1" dirty="0"/>
              <a:t> </a:t>
            </a:r>
            <a:r>
              <a:rPr lang="pl-PL" sz="2500" i="1" dirty="0" err="1" smtClean="0"/>
              <a:t>rate</a:t>
            </a:r>
            <a:r>
              <a:rPr lang="pl-PL" sz="2500" i="1" dirty="0" smtClean="0"/>
              <a:t> </a:t>
            </a:r>
            <a:r>
              <a:rPr lang="pl-PL" sz="2500" dirty="0" smtClean="0"/>
              <a:t>in the EU </a:t>
            </a:r>
            <a:r>
              <a:rPr lang="pl-PL" sz="2500" dirty="0" err="1" smtClean="0"/>
              <a:t>member</a:t>
            </a:r>
            <a:r>
              <a:rPr lang="pl-PL" sz="2500" dirty="0" smtClean="0"/>
              <a:t> </a:t>
            </a:r>
            <a:r>
              <a:rPr lang="pl-PL" sz="2500" dirty="0" err="1" smtClean="0"/>
              <a:t>states</a:t>
            </a:r>
            <a:r>
              <a:rPr lang="pl-PL" sz="2500" dirty="0" smtClean="0"/>
              <a:t> </a:t>
            </a:r>
            <a:r>
              <a:rPr lang="pl-PL" sz="2500" i="1" dirty="0" err="1" smtClean="0"/>
              <a:t>or</a:t>
            </a:r>
            <a:r>
              <a:rPr lang="pl-PL" sz="2500" i="1" dirty="0" smtClean="0"/>
              <a:t> </a:t>
            </a:r>
            <a:r>
              <a:rPr lang="pl-PL" sz="2500" i="1" dirty="0" err="1" smtClean="0"/>
              <a:t>multidimensional</a:t>
            </a:r>
            <a:r>
              <a:rPr lang="pl-PL" sz="2500" i="1" dirty="0" smtClean="0"/>
              <a:t> </a:t>
            </a:r>
            <a:r>
              <a:rPr lang="pl-PL" sz="2500" i="1" dirty="0" err="1" smtClean="0"/>
              <a:t>poverty</a:t>
            </a:r>
            <a:r>
              <a:rPr lang="pl-PL" sz="2500" i="1" dirty="0" smtClean="0"/>
              <a:t> </a:t>
            </a:r>
            <a:r>
              <a:rPr lang="pl-PL" sz="2500" dirty="0" smtClean="0"/>
              <a:t>in Mexico</a:t>
            </a:r>
            <a:r>
              <a:rPr lang="pl-PL" sz="2500" i="1" dirty="0" smtClean="0"/>
              <a:t>).</a:t>
            </a:r>
            <a:endParaRPr lang="pl-PL" sz="2500" dirty="0" smtClean="0"/>
          </a:p>
        </p:txBody>
      </p:sp>
    </p:spTree>
    <p:extLst>
      <p:ext uri="{BB962C8B-B14F-4D97-AF65-F5344CB8AC3E}">
        <p14:creationId xmlns:p14="http://schemas.microsoft.com/office/powerpoint/2010/main" val="11858457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Summary</a:t>
            </a:r>
            <a:endParaRPr lang="pl-PL" dirty="0"/>
          </a:p>
        </p:txBody>
      </p:sp>
      <p:sp>
        <p:nvSpPr>
          <p:cNvPr id="3" name="Symbol zastępczy zawartości 2"/>
          <p:cNvSpPr>
            <a:spLocks noGrp="1"/>
          </p:cNvSpPr>
          <p:nvPr>
            <p:ph idx="1"/>
          </p:nvPr>
        </p:nvSpPr>
        <p:spPr/>
        <p:txBody>
          <a:bodyPr>
            <a:normAutofit/>
          </a:bodyPr>
          <a:lstStyle/>
          <a:p>
            <a:pPr algn="just"/>
            <a:r>
              <a:rPr lang="pl-PL" sz="4400" dirty="0" err="1" smtClean="0"/>
              <a:t>Results</a:t>
            </a:r>
            <a:r>
              <a:rPr lang="pl-PL" sz="4400" dirty="0" smtClean="0"/>
              <a:t> of the </a:t>
            </a:r>
            <a:r>
              <a:rPr lang="pl-PL" sz="4400" dirty="0" err="1" smtClean="0"/>
              <a:t>survey</a:t>
            </a:r>
            <a:r>
              <a:rPr lang="pl-PL" sz="4400" dirty="0" smtClean="0"/>
              <a:t> </a:t>
            </a:r>
            <a:r>
              <a:rPr lang="pl-PL" sz="4400" dirty="0" err="1" smtClean="0"/>
              <a:t>indicate</a:t>
            </a:r>
            <a:r>
              <a:rPr lang="pl-PL" sz="4400" dirty="0" smtClean="0"/>
              <a:t> </a:t>
            </a:r>
            <a:r>
              <a:rPr lang="pl-PL" sz="4400" dirty="0" err="1" smtClean="0"/>
              <a:t>that</a:t>
            </a:r>
            <a:r>
              <a:rPr lang="pl-PL" sz="4400" dirty="0" smtClean="0"/>
              <a:t>, in </a:t>
            </a:r>
            <a:r>
              <a:rPr lang="pl-PL" sz="4400" dirty="0" err="1" smtClean="0"/>
              <a:t>context</a:t>
            </a:r>
            <a:r>
              <a:rPr lang="pl-PL" sz="4400" dirty="0" smtClean="0"/>
              <a:t> of </a:t>
            </a:r>
            <a:r>
              <a:rPr lang="pl-PL" sz="4400" dirty="0" err="1" smtClean="0"/>
              <a:t>international</a:t>
            </a:r>
            <a:r>
              <a:rPr lang="pl-PL" sz="4400" dirty="0" smtClean="0"/>
              <a:t> </a:t>
            </a:r>
            <a:r>
              <a:rPr lang="pl-PL" sz="4400" dirty="0" err="1" smtClean="0"/>
              <a:t>comparisons</a:t>
            </a:r>
            <a:r>
              <a:rPr lang="pl-PL" sz="4400" dirty="0" smtClean="0"/>
              <a:t>, </a:t>
            </a:r>
            <a:r>
              <a:rPr lang="pl-PL" sz="4400" dirty="0" err="1" smtClean="0"/>
              <a:t>it</a:t>
            </a:r>
            <a:r>
              <a:rPr lang="pl-PL" sz="4400" dirty="0" smtClean="0"/>
              <a:t> </a:t>
            </a:r>
            <a:r>
              <a:rPr lang="pl-PL" sz="4400" dirty="0" err="1" smtClean="0"/>
              <a:t>is</a:t>
            </a:r>
            <a:r>
              <a:rPr lang="pl-PL" sz="4400" dirty="0" smtClean="0"/>
              <a:t> </a:t>
            </a:r>
            <a:r>
              <a:rPr lang="pl-PL" sz="4400" dirty="0" err="1" smtClean="0"/>
              <a:t>necessary</a:t>
            </a:r>
            <a:r>
              <a:rPr lang="pl-PL" sz="4400" dirty="0" smtClean="0"/>
              <a:t> to </a:t>
            </a:r>
            <a:r>
              <a:rPr lang="pl-PL" sz="4400" dirty="0" err="1" smtClean="0"/>
              <a:t>work</a:t>
            </a:r>
            <a:r>
              <a:rPr lang="pl-PL" sz="4400" dirty="0" smtClean="0"/>
              <a:t> out the </a:t>
            </a:r>
            <a:r>
              <a:rPr lang="pl-PL" sz="4400" b="1" dirty="0" err="1" smtClean="0"/>
              <a:t>common</a:t>
            </a:r>
            <a:r>
              <a:rPr lang="pl-PL" sz="4400" b="1" dirty="0" smtClean="0"/>
              <a:t> </a:t>
            </a:r>
            <a:r>
              <a:rPr lang="pl-PL" sz="4400" b="1" dirty="0" err="1" smtClean="0"/>
              <a:t>view</a:t>
            </a:r>
            <a:r>
              <a:rPr lang="pl-PL" sz="4400" b="1" dirty="0" smtClean="0"/>
              <a:t> </a:t>
            </a:r>
            <a:r>
              <a:rPr lang="pl-PL" sz="4400" dirty="0" smtClean="0"/>
              <a:t>on </a:t>
            </a:r>
            <a:r>
              <a:rPr lang="pl-PL" sz="4400" dirty="0" err="1" smtClean="0"/>
              <a:t>both</a:t>
            </a:r>
            <a:r>
              <a:rPr lang="pl-PL" sz="4400" dirty="0" smtClean="0"/>
              <a:t>, </a:t>
            </a:r>
            <a:r>
              <a:rPr lang="pl-PL" sz="4400" dirty="0" err="1" smtClean="0"/>
              <a:t>operational</a:t>
            </a:r>
            <a:r>
              <a:rPr lang="pl-PL" sz="4400" dirty="0" smtClean="0"/>
              <a:t> </a:t>
            </a:r>
            <a:r>
              <a:rPr lang="pl-PL" sz="4400" dirty="0" err="1" smtClean="0"/>
              <a:t>definitions</a:t>
            </a:r>
            <a:r>
              <a:rPr lang="pl-PL" sz="4400" dirty="0" smtClean="0"/>
              <a:t> of </a:t>
            </a:r>
            <a:r>
              <a:rPr lang="pl-PL" sz="4400" dirty="0" err="1" smtClean="0"/>
              <a:t>different</a:t>
            </a:r>
            <a:r>
              <a:rPr lang="pl-PL" sz="4400" dirty="0" smtClean="0"/>
              <a:t> </a:t>
            </a:r>
            <a:r>
              <a:rPr lang="pl-PL" sz="4400" dirty="0" err="1" smtClean="0"/>
              <a:t>poverty</a:t>
            </a:r>
            <a:r>
              <a:rPr lang="pl-PL" sz="4400" dirty="0" smtClean="0"/>
              <a:t> </a:t>
            </a:r>
            <a:r>
              <a:rPr lang="pl-PL" sz="4400" dirty="0" err="1" smtClean="0"/>
              <a:t>forms</a:t>
            </a:r>
            <a:r>
              <a:rPr lang="pl-PL" sz="4400" dirty="0" smtClean="0"/>
              <a:t> as </a:t>
            </a:r>
            <a:r>
              <a:rPr lang="pl-PL" sz="4400" dirty="0" err="1" smtClean="0"/>
              <a:t>well</a:t>
            </a:r>
            <a:r>
              <a:rPr lang="pl-PL" sz="4400" dirty="0" smtClean="0"/>
              <a:t> as applied </a:t>
            </a:r>
            <a:r>
              <a:rPr lang="pl-PL" sz="4400" dirty="0" err="1" smtClean="0"/>
              <a:t>methodological</a:t>
            </a:r>
            <a:r>
              <a:rPr lang="pl-PL" sz="4400" dirty="0" smtClean="0"/>
              <a:t> </a:t>
            </a:r>
            <a:r>
              <a:rPr lang="pl-PL" sz="4400" dirty="0" err="1" smtClean="0"/>
              <a:t>solutions</a:t>
            </a:r>
            <a:r>
              <a:rPr lang="pl-PL" sz="4400" dirty="0" smtClean="0"/>
              <a:t>. </a:t>
            </a:r>
            <a:endParaRPr lang="pl-PL" sz="4400" dirty="0"/>
          </a:p>
        </p:txBody>
      </p:sp>
    </p:spTree>
    <p:extLst>
      <p:ext uri="{BB962C8B-B14F-4D97-AF65-F5344CB8AC3E}">
        <p14:creationId xmlns:p14="http://schemas.microsoft.com/office/powerpoint/2010/main" val="32550606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Issues</a:t>
            </a:r>
            <a:r>
              <a:rPr lang="pl-PL" dirty="0" smtClean="0"/>
              <a:t> for the </a:t>
            </a:r>
            <a:r>
              <a:rPr lang="pl-PL" dirty="0" err="1" smtClean="0"/>
              <a:t>discussion</a:t>
            </a:r>
            <a:endParaRPr lang="pl-PL" dirty="0"/>
          </a:p>
        </p:txBody>
      </p:sp>
      <p:sp>
        <p:nvSpPr>
          <p:cNvPr id="3" name="Symbol zastępczy zawartości 2"/>
          <p:cNvSpPr>
            <a:spLocks noGrp="1"/>
          </p:cNvSpPr>
          <p:nvPr>
            <p:ph idx="1"/>
          </p:nvPr>
        </p:nvSpPr>
        <p:spPr>
          <a:xfrm>
            <a:off x="1097280" y="1730402"/>
            <a:ext cx="10058400" cy="4023360"/>
          </a:xfrm>
        </p:spPr>
        <p:txBody>
          <a:bodyPr>
            <a:noAutofit/>
          </a:bodyPr>
          <a:lstStyle/>
          <a:p>
            <a:pPr algn="just">
              <a:buFont typeface="Arial" panose="020B0604020202020204" pitchFamily="34" charset="0"/>
              <a:buChar char="•"/>
            </a:pPr>
            <a:r>
              <a:rPr lang="pl-PL" sz="2400" dirty="0" err="1" smtClean="0"/>
              <a:t>Poverty</a:t>
            </a:r>
            <a:r>
              <a:rPr lang="pl-PL" sz="2400" dirty="0" smtClean="0"/>
              <a:t> and </a:t>
            </a:r>
            <a:r>
              <a:rPr lang="pl-PL" sz="2400" dirty="0" err="1" smtClean="0"/>
              <a:t>social</a:t>
            </a:r>
            <a:r>
              <a:rPr lang="pl-PL" sz="2400" dirty="0" smtClean="0"/>
              <a:t> </a:t>
            </a:r>
            <a:r>
              <a:rPr lang="pl-PL" sz="2400" dirty="0" err="1" smtClean="0"/>
              <a:t>exclusion</a:t>
            </a:r>
            <a:r>
              <a:rPr lang="pl-PL" sz="2400" dirty="0" smtClean="0"/>
              <a:t> – </a:t>
            </a:r>
            <a:r>
              <a:rPr lang="pl-PL" sz="2400" dirty="0" err="1" smtClean="0"/>
              <a:t>dillema</a:t>
            </a:r>
            <a:r>
              <a:rPr lang="pl-PL" sz="2400" dirty="0" smtClean="0"/>
              <a:t> of </a:t>
            </a:r>
            <a:r>
              <a:rPr lang="pl-PL" sz="2400" dirty="0" err="1" smtClean="0"/>
              <a:t>defining</a:t>
            </a:r>
            <a:r>
              <a:rPr lang="pl-PL" sz="2400" dirty="0" smtClean="0"/>
              <a:t> (in a </a:t>
            </a:r>
            <a:r>
              <a:rPr lang="pl-PL" sz="2400" dirty="0" err="1" smtClean="0"/>
              <a:t>context</a:t>
            </a:r>
            <a:r>
              <a:rPr lang="pl-PL" sz="2400" dirty="0" smtClean="0"/>
              <a:t> of </a:t>
            </a:r>
            <a:r>
              <a:rPr lang="pl-PL" sz="2400" dirty="0" err="1" smtClean="0"/>
              <a:t>multidimensional</a:t>
            </a:r>
            <a:r>
              <a:rPr lang="pl-PL" sz="2400" dirty="0" smtClean="0"/>
              <a:t> </a:t>
            </a:r>
            <a:r>
              <a:rPr lang="pl-PL" sz="2400" dirty="0" err="1" smtClean="0"/>
              <a:t>poverty</a:t>
            </a:r>
            <a:r>
              <a:rPr lang="pl-PL" sz="2400" dirty="0" smtClean="0"/>
              <a:t>).</a:t>
            </a:r>
          </a:p>
          <a:p>
            <a:pPr algn="just">
              <a:buFont typeface="Arial" panose="020B0604020202020204" pitchFamily="34" charset="0"/>
              <a:buChar char="•"/>
            </a:pPr>
            <a:r>
              <a:rPr lang="pl-PL" sz="2400" dirty="0" err="1" smtClean="0"/>
              <a:t>Absolute</a:t>
            </a:r>
            <a:r>
              <a:rPr lang="pl-PL" sz="2400" dirty="0" smtClean="0"/>
              <a:t> and/</a:t>
            </a:r>
            <a:r>
              <a:rPr lang="pl-PL" sz="2400" dirty="0" err="1" smtClean="0"/>
              <a:t>or</a:t>
            </a:r>
            <a:r>
              <a:rPr lang="pl-PL" sz="2400" dirty="0" smtClean="0"/>
              <a:t> </a:t>
            </a:r>
            <a:r>
              <a:rPr lang="pl-PL" sz="2400" dirty="0" err="1" smtClean="0"/>
              <a:t>relative</a:t>
            </a:r>
            <a:r>
              <a:rPr lang="pl-PL" sz="2400" dirty="0" smtClean="0"/>
              <a:t> </a:t>
            </a:r>
            <a:r>
              <a:rPr lang="pl-PL" sz="2400" dirty="0" err="1" smtClean="0"/>
              <a:t>poverty</a:t>
            </a:r>
            <a:r>
              <a:rPr lang="pl-PL" sz="2400" dirty="0" smtClean="0"/>
              <a:t> – </a:t>
            </a:r>
            <a:r>
              <a:rPr lang="pl-PL" sz="2400" dirty="0" err="1" smtClean="0"/>
              <a:t>should</a:t>
            </a:r>
            <a:r>
              <a:rPr lang="pl-PL" sz="2400" dirty="0" smtClean="0"/>
              <a:t> </a:t>
            </a:r>
            <a:r>
              <a:rPr lang="pl-PL" sz="2400" dirty="0" err="1" smtClean="0"/>
              <a:t>refer</a:t>
            </a:r>
            <a:r>
              <a:rPr lang="pl-PL" sz="2400" dirty="0" smtClean="0"/>
              <a:t> to the </a:t>
            </a:r>
            <a:r>
              <a:rPr lang="pl-PL" sz="2400" dirty="0" err="1" smtClean="0"/>
              <a:t>situation</a:t>
            </a:r>
            <a:r>
              <a:rPr lang="pl-PL" sz="2400" dirty="0" smtClean="0"/>
              <a:t> in </a:t>
            </a:r>
            <a:r>
              <a:rPr lang="pl-PL" sz="2400" dirty="0" err="1" smtClean="0"/>
              <a:t>particular</a:t>
            </a:r>
            <a:r>
              <a:rPr lang="pl-PL" sz="2400" dirty="0" smtClean="0"/>
              <a:t> </a:t>
            </a:r>
            <a:r>
              <a:rPr lang="pl-PL" sz="2400" dirty="0" err="1" smtClean="0"/>
              <a:t>countries</a:t>
            </a:r>
            <a:r>
              <a:rPr lang="pl-PL" sz="2400" dirty="0" smtClean="0"/>
              <a:t>, </a:t>
            </a:r>
            <a:r>
              <a:rPr lang="pl-PL" sz="2400" dirty="0" err="1" smtClean="0"/>
              <a:t>group</a:t>
            </a:r>
            <a:r>
              <a:rPr lang="pl-PL" sz="2400" dirty="0" smtClean="0"/>
              <a:t> of </a:t>
            </a:r>
            <a:r>
              <a:rPr lang="pl-PL" sz="2400" dirty="0" err="1" smtClean="0"/>
              <a:t>countries</a:t>
            </a:r>
            <a:r>
              <a:rPr lang="pl-PL" sz="2400" dirty="0" smtClean="0"/>
              <a:t> </a:t>
            </a:r>
            <a:r>
              <a:rPr lang="pl-PL" sz="2400" dirty="0" err="1" smtClean="0"/>
              <a:t>or</a:t>
            </a:r>
            <a:r>
              <a:rPr lang="pl-PL" sz="2400" dirty="0" smtClean="0"/>
              <a:t> </a:t>
            </a:r>
            <a:r>
              <a:rPr lang="pl-PL" sz="2400" dirty="0" err="1" smtClean="0"/>
              <a:t>should</a:t>
            </a:r>
            <a:r>
              <a:rPr lang="pl-PL" sz="2400" dirty="0" smtClean="0"/>
              <a:t> be </a:t>
            </a:r>
            <a:r>
              <a:rPr lang="pl-PL" sz="2400" dirty="0" err="1" smtClean="0"/>
              <a:t>common</a:t>
            </a:r>
            <a:r>
              <a:rPr lang="pl-PL" sz="2400" dirty="0" smtClean="0"/>
              <a:t> for </a:t>
            </a:r>
            <a:r>
              <a:rPr lang="pl-PL" sz="2400" dirty="0" err="1" smtClean="0"/>
              <a:t>all</a:t>
            </a:r>
            <a:r>
              <a:rPr lang="pl-PL" sz="2400" dirty="0" smtClean="0"/>
              <a:t> of the UNECE </a:t>
            </a:r>
            <a:r>
              <a:rPr lang="pl-PL" sz="2400" dirty="0" err="1" smtClean="0"/>
              <a:t>member</a:t>
            </a:r>
            <a:r>
              <a:rPr lang="pl-PL" sz="2400" dirty="0" smtClean="0"/>
              <a:t> </a:t>
            </a:r>
            <a:r>
              <a:rPr lang="pl-PL" sz="2400" dirty="0" err="1" smtClean="0"/>
              <a:t>states</a:t>
            </a:r>
            <a:r>
              <a:rPr lang="pl-PL" sz="2400" dirty="0" smtClean="0"/>
              <a:t>?</a:t>
            </a:r>
          </a:p>
          <a:p>
            <a:pPr algn="just">
              <a:buFont typeface="Arial" panose="020B0604020202020204" pitchFamily="34" charset="0"/>
              <a:buChar char="•"/>
            </a:pPr>
            <a:r>
              <a:rPr lang="pl-PL" sz="2400" dirty="0"/>
              <a:t>Choice of the </a:t>
            </a:r>
            <a:r>
              <a:rPr lang="pl-PL" sz="2400" dirty="0" err="1"/>
              <a:t>indicator</a:t>
            </a:r>
            <a:r>
              <a:rPr lang="pl-PL" sz="2400" dirty="0"/>
              <a:t> of </a:t>
            </a:r>
            <a:r>
              <a:rPr lang="pl-PL" sz="2400" dirty="0" err="1"/>
              <a:t>welfare</a:t>
            </a:r>
            <a:r>
              <a:rPr lang="pl-PL" sz="2400" dirty="0"/>
              <a:t> and </a:t>
            </a:r>
            <a:r>
              <a:rPr lang="pl-PL" sz="2400" dirty="0" err="1"/>
              <a:t>its</a:t>
            </a:r>
            <a:r>
              <a:rPr lang="pl-PL" sz="2400" dirty="0"/>
              <a:t> </a:t>
            </a:r>
            <a:r>
              <a:rPr lang="pl-PL" sz="2400" dirty="0" err="1"/>
              <a:t>definition</a:t>
            </a:r>
            <a:r>
              <a:rPr lang="pl-PL" sz="2400" dirty="0"/>
              <a:t>.</a:t>
            </a:r>
          </a:p>
          <a:p>
            <a:pPr algn="just">
              <a:buFont typeface="Arial" panose="020B0604020202020204" pitchFamily="34" charset="0"/>
              <a:buChar char="•"/>
            </a:pPr>
            <a:r>
              <a:rPr lang="pl-PL" sz="2400" dirty="0" err="1"/>
              <a:t>Which</a:t>
            </a:r>
            <a:r>
              <a:rPr lang="pl-PL" sz="2400" dirty="0"/>
              <a:t> </a:t>
            </a:r>
            <a:r>
              <a:rPr lang="pl-PL" sz="2400" dirty="0" err="1"/>
              <a:t>equivalence</a:t>
            </a:r>
            <a:r>
              <a:rPr lang="pl-PL" sz="2400" dirty="0"/>
              <a:t> </a:t>
            </a:r>
            <a:r>
              <a:rPr lang="pl-PL" sz="2400" dirty="0" err="1"/>
              <a:t>scales</a:t>
            </a:r>
            <a:r>
              <a:rPr lang="pl-PL" sz="2400" dirty="0"/>
              <a:t> </a:t>
            </a:r>
            <a:r>
              <a:rPr lang="pl-PL" sz="2400" dirty="0" err="1"/>
              <a:t>should</a:t>
            </a:r>
            <a:r>
              <a:rPr lang="pl-PL" sz="2400" dirty="0"/>
              <a:t> be applied? </a:t>
            </a:r>
            <a:r>
              <a:rPr lang="pl-PL" sz="2400" dirty="0" err="1"/>
              <a:t>Does</a:t>
            </a:r>
            <a:r>
              <a:rPr lang="pl-PL" sz="2400" dirty="0"/>
              <a:t> </a:t>
            </a:r>
            <a:r>
              <a:rPr lang="en-US" sz="2400" dirty="0"/>
              <a:t>‘</a:t>
            </a:r>
            <a:r>
              <a:rPr lang="pl-PL" sz="2400" i="1" dirty="0" err="1"/>
              <a:t>comparable</a:t>
            </a:r>
            <a:r>
              <a:rPr lang="pl-PL" sz="2400" dirty="0"/>
              <a:t>’ </a:t>
            </a:r>
            <a:r>
              <a:rPr lang="pl-PL" sz="2400" dirty="0" err="1"/>
              <a:t>mean</a:t>
            </a:r>
            <a:r>
              <a:rPr lang="pl-PL" sz="2400" dirty="0"/>
              <a:t> </a:t>
            </a:r>
            <a:r>
              <a:rPr lang="pl-PL" sz="2400" dirty="0" err="1"/>
              <a:t>always</a:t>
            </a:r>
            <a:r>
              <a:rPr lang="pl-PL" sz="2400" dirty="0"/>
              <a:t> </a:t>
            </a:r>
            <a:r>
              <a:rPr lang="en-US" sz="2400" dirty="0"/>
              <a:t>‘</a:t>
            </a:r>
            <a:r>
              <a:rPr lang="pl-PL" sz="2400" i="1" dirty="0"/>
              <a:t>the same’</a:t>
            </a:r>
            <a:r>
              <a:rPr lang="pl-PL" sz="2400" dirty="0"/>
              <a:t>?</a:t>
            </a:r>
          </a:p>
          <a:p>
            <a:pPr algn="just">
              <a:buFont typeface="Arial" panose="020B0604020202020204" pitchFamily="34" charset="0"/>
              <a:buChar char="•"/>
            </a:pPr>
            <a:r>
              <a:rPr lang="pl-PL" sz="2400" dirty="0" err="1" smtClean="0"/>
              <a:t>Is</a:t>
            </a:r>
            <a:r>
              <a:rPr lang="pl-PL" sz="2400" dirty="0" smtClean="0"/>
              <a:t> </a:t>
            </a:r>
            <a:r>
              <a:rPr lang="pl-PL" sz="2400" dirty="0" err="1" smtClean="0"/>
              <a:t>it</a:t>
            </a:r>
            <a:r>
              <a:rPr lang="pl-PL" sz="2400" dirty="0"/>
              <a:t> </a:t>
            </a:r>
            <a:r>
              <a:rPr lang="pl-PL" sz="2400" dirty="0" err="1" smtClean="0"/>
              <a:t>possible</a:t>
            </a:r>
            <a:r>
              <a:rPr lang="pl-PL" sz="2400" dirty="0" smtClean="0"/>
              <a:t> and </a:t>
            </a:r>
            <a:r>
              <a:rPr lang="pl-PL" sz="2400" dirty="0" err="1" smtClean="0"/>
              <a:t>necessary</a:t>
            </a:r>
            <a:r>
              <a:rPr lang="pl-PL" sz="2400" dirty="0" smtClean="0"/>
              <a:t> to </a:t>
            </a:r>
            <a:r>
              <a:rPr lang="pl-PL" sz="2400" dirty="0" err="1" smtClean="0"/>
              <a:t>prepare</a:t>
            </a:r>
            <a:r>
              <a:rPr lang="pl-PL" sz="2400" dirty="0" smtClean="0"/>
              <a:t> a </a:t>
            </a:r>
            <a:r>
              <a:rPr lang="pl-PL" sz="2400" dirty="0" err="1" smtClean="0"/>
              <a:t>common</a:t>
            </a:r>
            <a:r>
              <a:rPr lang="pl-PL" sz="2400" dirty="0" smtClean="0"/>
              <a:t> list of the </a:t>
            </a:r>
            <a:r>
              <a:rPr lang="pl-PL" sz="2400" dirty="0" err="1" smtClean="0"/>
              <a:t>indicators</a:t>
            </a:r>
            <a:r>
              <a:rPr lang="pl-PL" sz="2400" dirty="0" smtClean="0"/>
              <a:t> of </a:t>
            </a:r>
            <a:r>
              <a:rPr lang="pl-PL" sz="2400" dirty="0" err="1" smtClean="0"/>
              <a:t>deprivation</a:t>
            </a:r>
            <a:r>
              <a:rPr lang="pl-PL" sz="2400" dirty="0" smtClean="0"/>
              <a:t> for </a:t>
            </a:r>
            <a:r>
              <a:rPr lang="pl-PL" sz="2400" dirty="0" err="1" smtClean="0"/>
              <a:t>all</a:t>
            </a:r>
            <a:r>
              <a:rPr lang="pl-PL" sz="2400" dirty="0" smtClean="0"/>
              <a:t> of the UNECE </a:t>
            </a:r>
            <a:r>
              <a:rPr lang="pl-PL" sz="2400" dirty="0" err="1" smtClean="0"/>
              <a:t>member</a:t>
            </a:r>
            <a:r>
              <a:rPr lang="pl-PL" sz="2400" dirty="0" smtClean="0"/>
              <a:t> </a:t>
            </a:r>
            <a:r>
              <a:rPr lang="pl-PL" sz="2400" dirty="0" err="1" smtClean="0"/>
              <a:t>states</a:t>
            </a:r>
            <a:r>
              <a:rPr lang="pl-PL" sz="2400" dirty="0" smtClean="0"/>
              <a:t>?</a:t>
            </a:r>
          </a:p>
          <a:p>
            <a:pPr algn="just">
              <a:buFont typeface="Arial" panose="020B0604020202020204" pitchFamily="34" charset="0"/>
              <a:buChar char="•"/>
            </a:pPr>
            <a:r>
              <a:rPr lang="pl-PL" sz="2400" dirty="0" smtClean="0"/>
              <a:t>…?</a:t>
            </a:r>
            <a:endParaRPr lang="pl-PL" sz="2400" dirty="0"/>
          </a:p>
        </p:txBody>
      </p:sp>
    </p:spTree>
    <p:extLst>
      <p:ext uri="{BB962C8B-B14F-4D97-AF65-F5344CB8AC3E}">
        <p14:creationId xmlns:p14="http://schemas.microsoft.com/office/powerpoint/2010/main" val="1882961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pl-PL" dirty="0" smtClean="0"/>
              <a:t>UNECE </a:t>
            </a:r>
            <a:r>
              <a:rPr lang="pl-PL" dirty="0" err="1" smtClean="0"/>
              <a:t>Questionnaire</a:t>
            </a:r>
            <a:r>
              <a:rPr lang="pl-PL" dirty="0" smtClean="0"/>
              <a:t> on </a:t>
            </a:r>
            <a:r>
              <a:rPr lang="pl-PL" dirty="0" err="1" smtClean="0"/>
              <a:t>Methods</a:t>
            </a:r>
            <a:r>
              <a:rPr lang="pl-PL" dirty="0" smtClean="0"/>
              <a:t> of </a:t>
            </a:r>
            <a:r>
              <a:rPr lang="pl-PL" dirty="0" err="1" smtClean="0"/>
              <a:t>Poverty</a:t>
            </a:r>
            <a:r>
              <a:rPr lang="pl-PL" dirty="0" smtClean="0"/>
              <a:t> </a:t>
            </a:r>
            <a:r>
              <a:rPr lang="pl-PL" dirty="0" err="1" smtClean="0"/>
              <a:t>Measurement</a:t>
            </a:r>
            <a:r>
              <a:rPr lang="pl-PL" dirty="0" smtClean="0"/>
              <a:t> in </a:t>
            </a:r>
            <a:r>
              <a:rPr lang="pl-PL" dirty="0" err="1" smtClean="0"/>
              <a:t>Official</a:t>
            </a:r>
            <a:r>
              <a:rPr lang="pl-PL" dirty="0" smtClean="0"/>
              <a:t> </a:t>
            </a:r>
            <a:r>
              <a:rPr lang="pl-PL" dirty="0" err="1" smtClean="0"/>
              <a:t>Statistics</a:t>
            </a:r>
            <a:endParaRPr lang="pl-PL" dirty="0"/>
          </a:p>
        </p:txBody>
      </p:sp>
      <p:sp>
        <p:nvSpPr>
          <p:cNvPr id="3" name="Symbol zastępczy zawartości 2"/>
          <p:cNvSpPr>
            <a:spLocks noGrp="1"/>
          </p:cNvSpPr>
          <p:nvPr>
            <p:ph idx="1"/>
          </p:nvPr>
        </p:nvSpPr>
        <p:spPr>
          <a:xfrm>
            <a:off x="1097280" y="1812782"/>
            <a:ext cx="10058400" cy="4023360"/>
          </a:xfrm>
        </p:spPr>
        <p:txBody>
          <a:bodyPr>
            <a:noAutofit/>
          </a:bodyPr>
          <a:lstStyle/>
          <a:p>
            <a:pPr algn="just"/>
            <a:r>
              <a:rPr lang="en-US" sz="3200" dirty="0"/>
              <a:t>In January 2014, the Bureau of the Conference of European Statisticians established the Task Force on Poverty Measurement to develop guidelines and provide recommendations for improving international comparability and availability of statistics on poverty and the </a:t>
            </a:r>
            <a:r>
              <a:rPr lang="en-US" sz="3200" dirty="0" smtClean="0"/>
              <a:t>related </a:t>
            </a:r>
            <a:r>
              <a:rPr lang="en-US" sz="3200" dirty="0"/>
              <a:t>metadata. </a:t>
            </a:r>
            <a:endParaRPr lang="pl-PL" sz="3200" dirty="0" smtClean="0"/>
          </a:p>
          <a:p>
            <a:pPr algn="just"/>
            <a:r>
              <a:rPr lang="en-US" sz="3200" b="1" dirty="0" smtClean="0"/>
              <a:t>The </a:t>
            </a:r>
            <a:r>
              <a:rPr lang="en-US" sz="3200" b="1" dirty="0"/>
              <a:t>Task Force has prepared this survey to ensure that its work takes into </a:t>
            </a:r>
            <a:r>
              <a:rPr lang="en-US" sz="3200" b="1" dirty="0" smtClean="0"/>
              <a:t>account </a:t>
            </a:r>
            <a:r>
              <a:rPr lang="en-US" sz="3200" b="1" dirty="0"/>
              <a:t>the methodology and policy concerns in the countries.</a:t>
            </a:r>
            <a:endParaRPr lang="pl-PL" sz="3200" b="1" dirty="0"/>
          </a:p>
        </p:txBody>
      </p:sp>
    </p:spTree>
    <p:extLst>
      <p:ext uri="{BB962C8B-B14F-4D97-AF65-F5344CB8AC3E}">
        <p14:creationId xmlns:p14="http://schemas.microsoft.com/office/powerpoint/2010/main" val="7486519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1097280" y="1936352"/>
            <a:ext cx="10058400" cy="3072255"/>
          </a:xfrm>
        </p:spPr>
        <p:txBody>
          <a:bodyPr>
            <a:normAutofit/>
          </a:bodyPr>
          <a:lstStyle/>
          <a:p>
            <a:pPr marL="0" indent="0">
              <a:buNone/>
            </a:pPr>
            <a:r>
              <a:rPr lang="pl-PL" sz="4000" dirty="0" err="1" smtClean="0"/>
              <a:t>Answers</a:t>
            </a:r>
            <a:r>
              <a:rPr lang="pl-PL" sz="4000" dirty="0" smtClean="0"/>
              <a:t> </a:t>
            </a:r>
            <a:r>
              <a:rPr lang="pl-PL" sz="4000" dirty="0" err="1" smtClean="0"/>
              <a:t>received</a:t>
            </a:r>
            <a:r>
              <a:rPr lang="pl-PL" sz="4000" dirty="0" smtClean="0"/>
              <a:t> from </a:t>
            </a:r>
            <a:r>
              <a:rPr lang="pl-PL" sz="4000" b="1" dirty="0" smtClean="0"/>
              <a:t>44 </a:t>
            </a:r>
            <a:r>
              <a:rPr lang="pl-PL" sz="4000" b="1" dirty="0" err="1" smtClean="0"/>
              <a:t>countries</a:t>
            </a:r>
            <a:r>
              <a:rPr lang="pl-PL" sz="4000" dirty="0" smtClean="0"/>
              <a:t>, </a:t>
            </a:r>
            <a:r>
              <a:rPr lang="pl-PL" sz="4000" dirty="0" err="1" smtClean="0"/>
              <a:t>including</a:t>
            </a:r>
            <a:r>
              <a:rPr lang="pl-PL" sz="4000" dirty="0" smtClean="0"/>
              <a:t>:</a:t>
            </a:r>
          </a:p>
          <a:p>
            <a:pPr lvl="3">
              <a:buFont typeface="Courier New" panose="02070309020205020404" pitchFamily="49" charset="0"/>
              <a:buChar char="o"/>
            </a:pPr>
            <a:r>
              <a:rPr lang="pl-PL" sz="3600" dirty="0" smtClean="0"/>
              <a:t>37 </a:t>
            </a:r>
            <a:r>
              <a:rPr lang="pl-PL" sz="3600" dirty="0" err="1" smtClean="0"/>
              <a:t>countries</a:t>
            </a:r>
            <a:r>
              <a:rPr lang="pl-PL" sz="3600" dirty="0" smtClean="0"/>
              <a:t> of UNECE region (37 of 56)</a:t>
            </a:r>
          </a:p>
          <a:p>
            <a:pPr lvl="3">
              <a:buFont typeface="Courier New" panose="02070309020205020404" pitchFamily="49" charset="0"/>
              <a:buChar char="o"/>
            </a:pPr>
            <a:r>
              <a:rPr lang="pl-PL" sz="3600" dirty="0" smtClean="0"/>
              <a:t>7 </a:t>
            </a:r>
            <a:r>
              <a:rPr lang="pl-PL" sz="3600" dirty="0" err="1" smtClean="0"/>
              <a:t>countries</a:t>
            </a:r>
            <a:r>
              <a:rPr lang="pl-PL" sz="3600" dirty="0" smtClean="0"/>
              <a:t> </a:t>
            </a:r>
            <a:r>
              <a:rPr lang="pl-PL" sz="3600" dirty="0" err="1" smtClean="0"/>
              <a:t>outside</a:t>
            </a:r>
            <a:r>
              <a:rPr lang="pl-PL" sz="3600" dirty="0" smtClean="0"/>
              <a:t> the </a:t>
            </a:r>
            <a:r>
              <a:rPr lang="pl-PL" sz="3600" dirty="0"/>
              <a:t>UNECE region </a:t>
            </a:r>
            <a:r>
              <a:rPr lang="pl-PL" sz="3600" dirty="0" smtClean="0"/>
              <a:t>(Australia, China, Columbia, Japan, Mongolia, New </a:t>
            </a:r>
            <a:r>
              <a:rPr lang="pl-PL" sz="3600" dirty="0" err="1" smtClean="0"/>
              <a:t>Zeland</a:t>
            </a:r>
            <a:r>
              <a:rPr lang="pl-PL" sz="3600" dirty="0" smtClean="0"/>
              <a:t>, Mexico)</a:t>
            </a:r>
            <a:endParaRPr lang="pl-PL" sz="3600" dirty="0"/>
          </a:p>
        </p:txBody>
      </p:sp>
      <p:sp>
        <p:nvSpPr>
          <p:cNvPr id="4" name="Tytuł 1"/>
          <p:cNvSpPr>
            <a:spLocks noGrp="1"/>
          </p:cNvSpPr>
          <p:nvPr>
            <p:ph type="title"/>
          </p:nvPr>
        </p:nvSpPr>
        <p:spPr>
          <a:xfrm>
            <a:off x="1097280" y="286603"/>
            <a:ext cx="10058400" cy="1450757"/>
          </a:xfrm>
        </p:spPr>
        <p:txBody>
          <a:bodyPr>
            <a:normAutofit fontScale="90000"/>
          </a:bodyPr>
          <a:lstStyle/>
          <a:p>
            <a:r>
              <a:rPr lang="pl-PL" dirty="0" smtClean="0"/>
              <a:t>UNECE </a:t>
            </a:r>
            <a:r>
              <a:rPr lang="pl-PL" dirty="0" err="1" smtClean="0"/>
              <a:t>Questionnaire</a:t>
            </a:r>
            <a:r>
              <a:rPr lang="pl-PL" dirty="0" smtClean="0"/>
              <a:t> on </a:t>
            </a:r>
            <a:r>
              <a:rPr lang="pl-PL" dirty="0" err="1" smtClean="0"/>
              <a:t>Methods</a:t>
            </a:r>
            <a:r>
              <a:rPr lang="pl-PL" dirty="0" smtClean="0"/>
              <a:t> of </a:t>
            </a:r>
            <a:r>
              <a:rPr lang="pl-PL" dirty="0" err="1" smtClean="0"/>
              <a:t>Poverty</a:t>
            </a:r>
            <a:r>
              <a:rPr lang="pl-PL" dirty="0" smtClean="0"/>
              <a:t> </a:t>
            </a:r>
            <a:r>
              <a:rPr lang="pl-PL" dirty="0" err="1" smtClean="0"/>
              <a:t>Measurement</a:t>
            </a:r>
            <a:r>
              <a:rPr lang="pl-PL" dirty="0" smtClean="0"/>
              <a:t> in </a:t>
            </a:r>
            <a:r>
              <a:rPr lang="pl-PL" dirty="0" err="1" smtClean="0"/>
              <a:t>Official</a:t>
            </a:r>
            <a:r>
              <a:rPr lang="pl-PL" dirty="0" smtClean="0"/>
              <a:t> </a:t>
            </a:r>
            <a:r>
              <a:rPr lang="pl-PL" dirty="0" err="1" smtClean="0"/>
              <a:t>Statistics</a:t>
            </a:r>
            <a:endParaRPr lang="pl-PL" dirty="0"/>
          </a:p>
        </p:txBody>
      </p:sp>
    </p:spTree>
    <p:extLst>
      <p:ext uri="{BB962C8B-B14F-4D97-AF65-F5344CB8AC3E}">
        <p14:creationId xmlns:p14="http://schemas.microsoft.com/office/powerpoint/2010/main" val="28063143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p:txBody>
          <a:bodyPr/>
          <a:lstStyle/>
          <a:p>
            <a:r>
              <a:rPr lang="pl-PL" dirty="0" err="1" smtClean="0"/>
              <a:t>Methods</a:t>
            </a:r>
            <a:r>
              <a:rPr lang="pl-PL" dirty="0" smtClean="0"/>
              <a:t> of </a:t>
            </a:r>
            <a:r>
              <a:rPr lang="pl-PL" dirty="0" err="1" smtClean="0"/>
              <a:t>poverty</a:t>
            </a:r>
            <a:r>
              <a:rPr lang="pl-PL" dirty="0" smtClean="0"/>
              <a:t> </a:t>
            </a:r>
            <a:r>
              <a:rPr lang="pl-PL" dirty="0" err="1" smtClean="0"/>
              <a:t>measurement</a:t>
            </a:r>
            <a:endParaRPr lang="pl-PL" dirty="0"/>
          </a:p>
        </p:txBody>
      </p:sp>
    </p:spTree>
    <p:extLst>
      <p:ext uri="{BB962C8B-B14F-4D97-AF65-F5344CB8AC3E}">
        <p14:creationId xmlns:p14="http://schemas.microsoft.com/office/powerpoint/2010/main" val="41790141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p:txBody>
          <a:bodyPr/>
          <a:lstStyle/>
          <a:p>
            <a:r>
              <a:rPr lang="pl-PL" dirty="0" err="1" smtClean="0"/>
              <a:t>Monetary</a:t>
            </a:r>
            <a:r>
              <a:rPr lang="pl-PL" dirty="0" smtClean="0"/>
              <a:t> </a:t>
            </a:r>
            <a:r>
              <a:rPr lang="pl-PL" dirty="0" err="1" smtClean="0"/>
              <a:t>poverty</a:t>
            </a:r>
            <a:endParaRPr lang="pl-PL" dirty="0"/>
          </a:p>
        </p:txBody>
      </p:sp>
      <p:sp>
        <p:nvSpPr>
          <p:cNvPr id="5" name="Symbol zastępczy zawartości 4"/>
          <p:cNvSpPr>
            <a:spLocks noGrp="1"/>
          </p:cNvSpPr>
          <p:nvPr>
            <p:ph idx="1"/>
          </p:nvPr>
        </p:nvSpPr>
        <p:spPr/>
        <p:txBody>
          <a:bodyPr>
            <a:normAutofit lnSpcReduction="10000"/>
          </a:bodyPr>
          <a:lstStyle/>
          <a:p>
            <a:pPr algn="just">
              <a:buFont typeface="Arial" panose="020B0604020202020204" pitchFamily="34" charset="0"/>
              <a:buChar char="•"/>
            </a:pPr>
            <a:r>
              <a:rPr lang="pl-PL" sz="4000" dirty="0" err="1" smtClean="0"/>
              <a:t>Among</a:t>
            </a:r>
            <a:r>
              <a:rPr lang="pl-PL" sz="4000" dirty="0" smtClean="0"/>
              <a:t> </a:t>
            </a:r>
            <a:r>
              <a:rPr lang="pl-PL" sz="4000" dirty="0" err="1" smtClean="0"/>
              <a:t>countries</a:t>
            </a:r>
            <a:r>
              <a:rPr lang="pl-PL" sz="4000" dirty="0" smtClean="0"/>
              <a:t> </a:t>
            </a:r>
            <a:r>
              <a:rPr lang="pl-PL" sz="4000" dirty="0" err="1" smtClean="0"/>
              <a:t>which</a:t>
            </a:r>
            <a:r>
              <a:rPr lang="pl-PL" sz="4000" dirty="0" smtClean="0"/>
              <a:t> </a:t>
            </a:r>
            <a:r>
              <a:rPr lang="pl-PL" sz="4000" dirty="0" err="1" smtClean="0"/>
              <a:t>took</a:t>
            </a:r>
            <a:r>
              <a:rPr lang="pl-PL" sz="4000" dirty="0" smtClean="0"/>
              <a:t> part in the </a:t>
            </a:r>
            <a:r>
              <a:rPr lang="pl-PL" sz="4000" dirty="0" err="1" smtClean="0"/>
              <a:t>survey</a:t>
            </a:r>
            <a:r>
              <a:rPr lang="pl-PL" sz="4000" dirty="0" smtClean="0"/>
              <a:t>, the </a:t>
            </a:r>
            <a:r>
              <a:rPr lang="pl-PL" sz="4000" dirty="0" err="1" smtClean="0"/>
              <a:t>largest</a:t>
            </a:r>
            <a:r>
              <a:rPr lang="pl-PL" sz="4000" dirty="0"/>
              <a:t> </a:t>
            </a:r>
            <a:r>
              <a:rPr lang="pl-PL" sz="4000" dirty="0" err="1" smtClean="0"/>
              <a:t>group</a:t>
            </a:r>
            <a:r>
              <a:rPr lang="pl-PL" sz="4000" dirty="0" smtClean="0"/>
              <a:t> </a:t>
            </a:r>
            <a:r>
              <a:rPr lang="pl-PL" sz="4000" dirty="0" err="1" smtClean="0"/>
              <a:t>includes</a:t>
            </a:r>
            <a:r>
              <a:rPr lang="pl-PL" sz="4000" dirty="0" smtClean="0"/>
              <a:t> </a:t>
            </a:r>
            <a:r>
              <a:rPr lang="pl-PL" sz="4000" dirty="0" err="1" smtClean="0"/>
              <a:t>countries</a:t>
            </a:r>
            <a:r>
              <a:rPr lang="pl-PL" sz="4000" dirty="0" smtClean="0"/>
              <a:t> </a:t>
            </a:r>
            <a:r>
              <a:rPr lang="pl-PL" sz="4000" dirty="0" err="1" smtClean="0"/>
              <a:t>where</a:t>
            </a:r>
            <a:r>
              <a:rPr lang="pl-PL" sz="4000" dirty="0" smtClean="0"/>
              <a:t> </a:t>
            </a:r>
            <a:r>
              <a:rPr lang="pl-PL" sz="4000" dirty="0" err="1" smtClean="0"/>
              <a:t>both</a:t>
            </a:r>
            <a:r>
              <a:rPr lang="pl-PL" sz="4000" dirty="0" smtClean="0"/>
              <a:t>, </a:t>
            </a:r>
            <a:r>
              <a:rPr lang="pl-PL" sz="4000" dirty="0" err="1" smtClean="0"/>
              <a:t>absolute</a:t>
            </a:r>
            <a:r>
              <a:rPr lang="pl-PL" sz="4000" dirty="0" smtClean="0"/>
              <a:t> and </a:t>
            </a:r>
            <a:r>
              <a:rPr lang="pl-PL" sz="4000" dirty="0" err="1" smtClean="0"/>
              <a:t>relative</a:t>
            </a:r>
            <a:r>
              <a:rPr lang="pl-PL" sz="4000" dirty="0" smtClean="0"/>
              <a:t> </a:t>
            </a:r>
            <a:r>
              <a:rPr lang="pl-PL" sz="4000" dirty="0" err="1" smtClean="0"/>
              <a:t>poverty</a:t>
            </a:r>
            <a:r>
              <a:rPr lang="pl-PL" sz="4000" dirty="0" smtClean="0"/>
              <a:t> </a:t>
            </a:r>
            <a:r>
              <a:rPr lang="pl-PL" sz="4000" dirty="0" err="1" smtClean="0"/>
              <a:t>are</a:t>
            </a:r>
            <a:r>
              <a:rPr lang="pl-PL" sz="4000" dirty="0" smtClean="0"/>
              <a:t> </a:t>
            </a:r>
            <a:r>
              <a:rPr lang="pl-PL" sz="4000" dirty="0" err="1" smtClean="0"/>
              <a:t>being</a:t>
            </a:r>
            <a:r>
              <a:rPr lang="pl-PL" sz="4000" dirty="0" smtClean="0"/>
              <a:t> </a:t>
            </a:r>
            <a:r>
              <a:rPr lang="pl-PL" sz="4000" dirty="0" err="1" smtClean="0"/>
              <a:t>measured</a:t>
            </a:r>
            <a:r>
              <a:rPr lang="pl-PL" sz="4000" dirty="0" smtClean="0"/>
              <a:t>.</a:t>
            </a:r>
          </a:p>
          <a:p>
            <a:pPr algn="just">
              <a:buFont typeface="Arial" panose="020B0604020202020204" pitchFamily="34" charset="0"/>
              <a:buChar char="•"/>
            </a:pPr>
            <a:r>
              <a:rPr lang="pl-PL" sz="4000" dirty="0" smtClean="0"/>
              <a:t>The </a:t>
            </a:r>
            <a:r>
              <a:rPr lang="pl-PL" sz="4000" dirty="0" err="1" smtClean="0"/>
              <a:t>least</a:t>
            </a:r>
            <a:r>
              <a:rPr lang="pl-PL" sz="4000" dirty="0" smtClean="0"/>
              <a:t> </a:t>
            </a:r>
            <a:r>
              <a:rPr lang="pl-PL" sz="4000" dirty="0" err="1" smtClean="0"/>
              <a:t>number</a:t>
            </a:r>
            <a:r>
              <a:rPr lang="pl-PL" sz="4000" dirty="0" smtClean="0"/>
              <a:t> of </a:t>
            </a:r>
            <a:r>
              <a:rPr lang="pl-PL" sz="4000" dirty="0" err="1" smtClean="0"/>
              <a:t>countries</a:t>
            </a:r>
            <a:r>
              <a:rPr lang="pl-PL" sz="4000" dirty="0" smtClean="0"/>
              <a:t> </a:t>
            </a:r>
            <a:r>
              <a:rPr lang="pl-PL" sz="4000" dirty="0" err="1" smtClean="0"/>
              <a:t>apply</a:t>
            </a:r>
            <a:r>
              <a:rPr lang="pl-PL" sz="4000" dirty="0" smtClean="0"/>
              <a:t> </a:t>
            </a:r>
            <a:r>
              <a:rPr lang="pl-PL" sz="4000" dirty="0" err="1" smtClean="0"/>
              <a:t>only</a:t>
            </a:r>
            <a:r>
              <a:rPr lang="pl-PL" sz="4000" dirty="0" smtClean="0"/>
              <a:t> the </a:t>
            </a:r>
            <a:r>
              <a:rPr lang="pl-PL" sz="4000" dirty="0" err="1" smtClean="0"/>
              <a:t>absolute</a:t>
            </a:r>
            <a:r>
              <a:rPr lang="pl-PL" sz="4000" dirty="0" smtClean="0"/>
              <a:t> </a:t>
            </a:r>
            <a:r>
              <a:rPr lang="pl-PL" sz="4000" dirty="0" err="1" smtClean="0"/>
              <a:t>approach</a:t>
            </a:r>
            <a:r>
              <a:rPr lang="pl-PL" sz="4000" dirty="0" smtClean="0"/>
              <a:t> to </a:t>
            </a:r>
            <a:r>
              <a:rPr lang="pl-PL" sz="4000" dirty="0" err="1" smtClean="0"/>
              <a:t>poverty</a:t>
            </a:r>
            <a:r>
              <a:rPr lang="pl-PL" sz="4000" dirty="0" smtClean="0"/>
              <a:t> </a:t>
            </a:r>
            <a:r>
              <a:rPr lang="pl-PL" sz="4000" dirty="0" err="1" smtClean="0"/>
              <a:t>measurement</a:t>
            </a:r>
            <a:r>
              <a:rPr lang="pl-PL" sz="4000" dirty="0" smtClean="0"/>
              <a:t>.</a:t>
            </a:r>
            <a:endParaRPr lang="pl-PL" sz="4000" dirty="0"/>
          </a:p>
        </p:txBody>
      </p:sp>
    </p:spTree>
    <p:extLst>
      <p:ext uri="{BB962C8B-B14F-4D97-AF65-F5344CB8AC3E}">
        <p14:creationId xmlns:p14="http://schemas.microsoft.com/office/powerpoint/2010/main" val="11180596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Absolute</a:t>
            </a:r>
            <a:r>
              <a:rPr lang="pl-PL" dirty="0" smtClean="0"/>
              <a:t> </a:t>
            </a:r>
            <a:r>
              <a:rPr lang="pl-PL" dirty="0" err="1" smtClean="0"/>
              <a:t>poverty</a:t>
            </a:r>
            <a:endParaRPr lang="pl-PL" dirty="0"/>
          </a:p>
        </p:txBody>
      </p:sp>
      <p:sp>
        <p:nvSpPr>
          <p:cNvPr id="3" name="Symbol zastępczy zawartości 2"/>
          <p:cNvSpPr>
            <a:spLocks noGrp="1"/>
          </p:cNvSpPr>
          <p:nvPr>
            <p:ph idx="1"/>
          </p:nvPr>
        </p:nvSpPr>
        <p:spPr>
          <a:xfrm>
            <a:off x="1097280" y="1811502"/>
            <a:ext cx="10058400" cy="4023360"/>
          </a:xfrm>
        </p:spPr>
        <p:txBody>
          <a:bodyPr>
            <a:noAutofit/>
          </a:bodyPr>
          <a:lstStyle/>
          <a:p>
            <a:pPr algn="just">
              <a:buFont typeface="Arial" panose="020B0604020202020204" pitchFamily="34" charset="0"/>
              <a:buChar char="•"/>
            </a:pPr>
            <a:r>
              <a:rPr lang="pl-PL" sz="2700" dirty="0" err="1" smtClean="0"/>
              <a:t>Generally</a:t>
            </a:r>
            <a:r>
              <a:rPr lang="pl-PL" sz="2700" dirty="0" smtClean="0"/>
              <a:t>, </a:t>
            </a:r>
            <a:r>
              <a:rPr lang="pl-PL" sz="2700" dirty="0" err="1" smtClean="0"/>
              <a:t>levels</a:t>
            </a:r>
            <a:r>
              <a:rPr lang="pl-PL" sz="2700" dirty="0" smtClean="0"/>
              <a:t> of </a:t>
            </a:r>
            <a:r>
              <a:rPr lang="pl-PL" sz="2700" dirty="0" err="1" smtClean="0"/>
              <a:t>poverty</a:t>
            </a:r>
            <a:r>
              <a:rPr lang="pl-PL" sz="2700" dirty="0" smtClean="0"/>
              <a:t> </a:t>
            </a:r>
            <a:r>
              <a:rPr lang="pl-PL" sz="2700" dirty="0" err="1" smtClean="0"/>
              <a:t>thresholds</a:t>
            </a:r>
            <a:r>
              <a:rPr lang="pl-PL" sz="2700" dirty="0" smtClean="0"/>
              <a:t> </a:t>
            </a:r>
            <a:r>
              <a:rPr lang="pl-PL" sz="2700" dirty="0" err="1" smtClean="0"/>
              <a:t>allow</a:t>
            </a:r>
            <a:r>
              <a:rPr lang="pl-PL" sz="2700" dirty="0" smtClean="0"/>
              <a:t> to </a:t>
            </a:r>
            <a:r>
              <a:rPr lang="pl-PL" sz="2700" dirty="0" err="1" smtClean="0"/>
              <a:t>meet</a:t>
            </a:r>
            <a:r>
              <a:rPr lang="pl-PL" sz="2700" dirty="0" smtClean="0"/>
              <a:t> the </a:t>
            </a:r>
            <a:r>
              <a:rPr lang="pl-PL" sz="2700" dirty="0" err="1" smtClean="0"/>
              <a:t>basic</a:t>
            </a:r>
            <a:r>
              <a:rPr lang="pl-PL" sz="2700" dirty="0" smtClean="0"/>
              <a:t> </a:t>
            </a:r>
            <a:r>
              <a:rPr lang="pl-PL" sz="2700" dirty="0" err="1" smtClean="0"/>
              <a:t>needs</a:t>
            </a:r>
            <a:r>
              <a:rPr lang="pl-PL" sz="2700" dirty="0" smtClean="0"/>
              <a:t> of the </a:t>
            </a:r>
            <a:r>
              <a:rPr lang="pl-PL" sz="2700" dirty="0" err="1" smtClean="0"/>
              <a:t>households</a:t>
            </a:r>
            <a:endParaRPr lang="pl-PL" sz="2700" dirty="0" smtClean="0"/>
          </a:p>
          <a:p>
            <a:pPr algn="just">
              <a:buFont typeface="Arial" panose="020B0604020202020204" pitchFamily="34" charset="0"/>
              <a:buChar char="•"/>
            </a:pPr>
            <a:r>
              <a:rPr lang="pl-PL" sz="2700" dirty="0" err="1" smtClean="0"/>
              <a:t>Among</a:t>
            </a:r>
            <a:r>
              <a:rPr lang="pl-PL" sz="2700" dirty="0" smtClean="0"/>
              <a:t> the </a:t>
            </a:r>
            <a:r>
              <a:rPr lang="pl-PL" sz="2700" dirty="0" err="1" smtClean="0"/>
              <a:t>countries</a:t>
            </a:r>
            <a:r>
              <a:rPr lang="pl-PL" sz="2700" dirty="0" smtClean="0"/>
              <a:t> </a:t>
            </a:r>
            <a:r>
              <a:rPr lang="pl-PL" sz="2700" dirty="0" err="1" smtClean="0"/>
              <a:t>surveyed</a:t>
            </a:r>
            <a:r>
              <a:rPr lang="pl-PL" sz="2700" dirty="0" smtClean="0"/>
              <a:t>, </a:t>
            </a:r>
            <a:r>
              <a:rPr lang="pl-PL" sz="2700" dirty="0" err="1" smtClean="0"/>
              <a:t>there</a:t>
            </a:r>
            <a:r>
              <a:rPr lang="pl-PL" sz="2700" dirty="0" smtClean="0"/>
              <a:t> </a:t>
            </a:r>
            <a:r>
              <a:rPr lang="pl-PL" sz="2700" dirty="0" err="1" smtClean="0"/>
              <a:t>are</a:t>
            </a:r>
            <a:r>
              <a:rPr lang="pl-PL" sz="2700" dirty="0" smtClean="0"/>
              <a:t> applied </a:t>
            </a:r>
            <a:r>
              <a:rPr lang="pl-PL" sz="2700" dirty="0" err="1" smtClean="0"/>
              <a:t>various</a:t>
            </a:r>
            <a:r>
              <a:rPr lang="pl-PL" sz="2700" dirty="0" smtClean="0"/>
              <a:t> </a:t>
            </a:r>
            <a:r>
              <a:rPr lang="pl-PL" sz="2700" dirty="0" err="1" smtClean="0"/>
              <a:t>methods</a:t>
            </a:r>
            <a:r>
              <a:rPr lang="pl-PL" sz="2700" dirty="0" smtClean="0"/>
              <a:t> of </a:t>
            </a:r>
            <a:r>
              <a:rPr lang="pl-PL" sz="2700" dirty="0" err="1" smtClean="0"/>
              <a:t>determining</a:t>
            </a:r>
            <a:r>
              <a:rPr lang="pl-PL" sz="2700" dirty="0" smtClean="0"/>
              <a:t> the </a:t>
            </a:r>
            <a:r>
              <a:rPr lang="pl-PL" sz="2700" dirty="0" err="1" smtClean="0"/>
              <a:t>poverty</a:t>
            </a:r>
            <a:r>
              <a:rPr lang="pl-PL" sz="2700" dirty="0" smtClean="0"/>
              <a:t> </a:t>
            </a:r>
            <a:r>
              <a:rPr lang="pl-PL" sz="2700" dirty="0" err="1" smtClean="0"/>
              <a:t>thresholds</a:t>
            </a:r>
            <a:r>
              <a:rPr lang="pl-PL" sz="2700" dirty="0" smtClean="0"/>
              <a:t> (</a:t>
            </a:r>
            <a:r>
              <a:rPr lang="pl-PL" sz="2700" dirty="0" err="1" smtClean="0"/>
              <a:t>basic</a:t>
            </a:r>
            <a:r>
              <a:rPr lang="pl-PL" sz="2700" dirty="0" smtClean="0"/>
              <a:t> </a:t>
            </a:r>
            <a:r>
              <a:rPr lang="pl-PL" sz="2700" dirty="0" err="1" smtClean="0"/>
              <a:t>needs</a:t>
            </a:r>
            <a:r>
              <a:rPr lang="pl-PL" sz="2700" dirty="0" smtClean="0"/>
              <a:t> </a:t>
            </a:r>
            <a:r>
              <a:rPr lang="pl-PL" sz="2700" dirty="0" err="1" smtClean="0"/>
              <a:t>method</a:t>
            </a:r>
            <a:r>
              <a:rPr lang="pl-PL" sz="2700" dirty="0" smtClean="0"/>
              <a:t>, food </a:t>
            </a:r>
            <a:r>
              <a:rPr lang="pl-PL" sz="2700" dirty="0" err="1" smtClean="0"/>
              <a:t>expenditure</a:t>
            </a:r>
            <a:r>
              <a:rPr lang="pl-PL" sz="2700" dirty="0" smtClean="0"/>
              <a:t> </a:t>
            </a:r>
            <a:r>
              <a:rPr lang="pl-PL" sz="2700" dirty="0" err="1" smtClean="0"/>
              <a:t>rate</a:t>
            </a:r>
            <a:r>
              <a:rPr lang="pl-PL" sz="2700" dirty="0" smtClean="0"/>
              <a:t> </a:t>
            </a:r>
            <a:r>
              <a:rPr lang="pl-PL" sz="2700" dirty="0" err="1" smtClean="0"/>
              <a:t>method</a:t>
            </a:r>
            <a:r>
              <a:rPr lang="pl-PL" sz="2700" dirty="0" smtClean="0"/>
              <a:t>, </a:t>
            </a:r>
            <a:r>
              <a:rPr lang="pl-PL" sz="2700" dirty="0" err="1" smtClean="0"/>
              <a:t>combination</a:t>
            </a:r>
            <a:r>
              <a:rPr lang="pl-PL" sz="2700" dirty="0" smtClean="0"/>
              <a:t> of </a:t>
            </a:r>
            <a:r>
              <a:rPr lang="pl-PL" sz="2700" dirty="0" err="1" smtClean="0"/>
              <a:t>different</a:t>
            </a:r>
            <a:r>
              <a:rPr lang="pl-PL" sz="2700" dirty="0" smtClean="0"/>
              <a:t> </a:t>
            </a:r>
            <a:r>
              <a:rPr lang="pl-PL" sz="2700" dirty="0" err="1" smtClean="0"/>
              <a:t>methods</a:t>
            </a:r>
            <a:r>
              <a:rPr lang="pl-PL" sz="2700" dirty="0" smtClean="0"/>
              <a:t>).</a:t>
            </a:r>
          </a:p>
          <a:p>
            <a:pPr algn="just">
              <a:buFont typeface="Arial" panose="020B0604020202020204" pitchFamily="34" charset="0"/>
              <a:buChar char="•"/>
            </a:pPr>
            <a:r>
              <a:rPr lang="pl-PL" sz="2700" dirty="0" smtClean="0"/>
              <a:t>Most of the </a:t>
            </a:r>
            <a:r>
              <a:rPr lang="pl-PL" sz="2700" dirty="0" err="1" smtClean="0"/>
              <a:t>countries</a:t>
            </a:r>
            <a:r>
              <a:rPr lang="pl-PL" sz="2700" dirty="0" smtClean="0"/>
              <a:t> </a:t>
            </a:r>
            <a:r>
              <a:rPr lang="pl-PL" sz="2700" dirty="0" err="1" smtClean="0"/>
              <a:t>assess</a:t>
            </a:r>
            <a:r>
              <a:rPr lang="pl-PL" sz="2700" dirty="0" smtClean="0"/>
              <a:t> a </a:t>
            </a:r>
            <a:r>
              <a:rPr lang="pl-PL" sz="2700" dirty="0" err="1" smtClean="0"/>
              <a:t>range</a:t>
            </a:r>
            <a:r>
              <a:rPr lang="pl-PL" sz="2700" dirty="0" smtClean="0"/>
              <a:t> of the </a:t>
            </a:r>
            <a:r>
              <a:rPr lang="pl-PL" sz="2700" dirty="0" err="1" smtClean="0"/>
              <a:t>absolute</a:t>
            </a:r>
            <a:r>
              <a:rPr lang="pl-PL" sz="2700" dirty="0" smtClean="0"/>
              <a:t> </a:t>
            </a:r>
            <a:r>
              <a:rPr lang="pl-PL" sz="2700" dirty="0" err="1" smtClean="0"/>
              <a:t>poverty</a:t>
            </a:r>
            <a:r>
              <a:rPr lang="pl-PL" sz="2700" dirty="0" smtClean="0"/>
              <a:t> on a </a:t>
            </a:r>
            <a:r>
              <a:rPr lang="pl-PL" sz="2700" dirty="0" err="1" smtClean="0"/>
              <a:t>basis</a:t>
            </a:r>
            <a:r>
              <a:rPr lang="pl-PL" sz="2700" dirty="0" smtClean="0"/>
              <a:t> of </a:t>
            </a:r>
            <a:r>
              <a:rPr lang="pl-PL" sz="2700" dirty="0" err="1" smtClean="0"/>
              <a:t>income</a:t>
            </a:r>
            <a:r>
              <a:rPr lang="pl-PL" sz="2700" dirty="0" smtClean="0"/>
              <a:t>, </a:t>
            </a:r>
            <a:r>
              <a:rPr lang="pl-PL" sz="2700" dirty="0" err="1" smtClean="0"/>
              <a:t>however</a:t>
            </a:r>
            <a:r>
              <a:rPr lang="pl-PL" sz="2700" dirty="0" smtClean="0"/>
              <a:t> </a:t>
            </a:r>
            <a:r>
              <a:rPr lang="pl-PL" sz="2700" dirty="0" err="1" smtClean="0"/>
              <a:t>several</a:t>
            </a:r>
            <a:r>
              <a:rPr lang="pl-PL" sz="2700" dirty="0" smtClean="0"/>
              <a:t> </a:t>
            </a:r>
            <a:r>
              <a:rPr lang="pl-PL" sz="2700" dirty="0" err="1" smtClean="0"/>
              <a:t>countries</a:t>
            </a:r>
            <a:r>
              <a:rPr lang="pl-PL" sz="2700" dirty="0" smtClean="0"/>
              <a:t> </a:t>
            </a:r>
            <a:r>
              <a:rPr lang="pl-PL" sz="2700" dirty="0" err="1" smtClean="0"/>
              <a:t>use</a:t>
            </a:r>
            <a:r>
              <a:rPr lang="pl-PL" sz="2700" dirty="0" smtClean="0"/>
              <a:t> the </a:t>
            </a:r>
            <a:r>
              <a:rPr lang="pl-PL" sz="2700" dirty="0" err="1" smtClean="0"/>
              <a:t>level</a:t>
            </a:r>
            <a:r>
              <a:rPr lang="pl-PL" sz="2700" dirty="0" smtClean="0"/>
              <a:t> of </a:t>
            </a:r>
            <a:r>
              <a:rPr lang="pl-PL" sz="2700" dirty="0" err="1" smtClean="0"/>
              <a:t>expenditures</a:t>
            </a:r>
            <a:r>
              <a:rPr lang="pl-PL" sz="2700" dirty="0" smtClean="0"/>
              <a:t>/</a:t>
            </a:r>
            <a:r>
              <a:rPr lang="pl-PL" sz="2700" dirty="0" err="1" smtClean="0"/>
              <a:t>consumption</a:t>
            </a:r>
            <a:r>
              <a:rPr lang="pl-PL" sz="2700" dirty="0" smtClean="0"/>
              <a:t> to </a:t>
            </a:r>
            <a:r>
              <a:rPr lang="pl-PL" sz="2700" dirty="0" err="1" smtClean="0"/>
              <a:t>calculate</a:t>
            </a:r>
            <a:r>
              <a:rPr lang="pl-PL" sz="2700" dirty="0" smtClean="0"/>
              <a:t> </a:t>
            </a:r>
            <a:r>
              <a:rPr lang="pl-PL" sz="2700" dirty="0" err="1" smtClean="0"/>
              <a:t>it</a:t>
            </a:r>
            <a:r>
              <a:rPr lang="pl-PL" sz="2700" dirty="0" smtClean="0"/>
              <a:t>. The </a:t>
            </a:r>
            <a:r>
              <a:rPr lang="pl-PL" sz="2700" dirty="0" err="1" smtClean="0"/>
              <a:t>assessment</a:t>
            </a:r>
            <a:r>
              <a:rPr lang="pl-PL" sz="2700" dirty="0" smtClean="0"/>
              <a:t> of the </a:t>
            </a:r>
            <a:r>
              <a:rPr lang="pl-PL" sz="2700" dirty="0" err="1" smtClean="0"/>
              <a:t>poverty</a:t>
            </a:r>
            <a:r>
              <a:rPr lang="pl-PL" sz="2700" dirty="0" smtClean="0"/>
              <a:t> </a:t>
            </a:r>
            <a:r>
              <a:rPr lang="pl-PL" sz="2700" dirty="0" err="1" smtClean="0"/>
              <a:t>range</a:t>
            </a:r>
            <a:r>
              <a:rPr lang="pl-PL" sz="2700" dirty="0" smtClean="0"/>
              <a:t> on a </a:t>
            </a:r>
            <a:r>
              <a:rPr lang="pl-PL" sz="2700" dirty="0" err="1" smtClean="0"/>
              <a:t>basis</a:t>
            </a:r>
            <a:r>
              <a:rPr lang="pl-PL" sz="2700" dirty="0" smtClean="0"/>
              <a:t> of </a:t>
            </a:r>
            <a:r>
              <a:rPr lang="pl-PL" sz="2700" dirty="0" err="1" smtClean="0"/>
              <a:t>expenditures</a:t>
            </a:r>
            <a:r>
              <a:rPr lang="pl-PL" sz="2700" dirty="0" smtClean="0"/>
              <a:t> </a:t>
            </a:r>
            <a:r>
              <a:rPr lang="pl-PL" sz="2700" dirty="0" err="1" smtClean="0"/>
              <a:t>is</a:t>
            </a:r>
            <a:r>
              <a:rPr lang="pl-PL" sz="2700" dirty="0" smtClean="0"/>
              <a:t> applied in the </a:t>
            </a:r>
            <a:r>
              <a:rPr lang="pl-PL" sz="2700" dirty="0" err="1" smtClean="0"/>
              <a:t>countries</a:t>
            </a:r>
            <a:r>
              <a:rPr lang="pl-PL" sz="2700" dirty="0" smtClean="0"/>
              <a:t> </a:t>
            </a:r>
            <a:r>
              <a:rPr lang="pl-PL" sz="2700" dirty="0" err="1" smtClean="0"/>
              <a:t>where</a:t>
            </a:r>
            <a:r>
              <a:rPr lang="pl-PL" sz="2700" dirty="0" smtClean="0"/>
              <a:t> </a:t>
            </a:r>
            <a:r>
              <a:rPr lang="pl-PL" sz="2700" dirty="0" err="1" smtClean="0"/>
              <a:t>there</a:t>
            </a:r>
            <a:r>
              <a:rPr lang="pl-PL" sz="2700" dirty="0" smtClean="0"/>
              <a:t> </a:t>
            </a:r>
            <a:r>
              <a:rPr lang="pl-PL" sz="2700" dirty="0" err="1" smtClean="0"/>
              <a:t>are</a:t>
            </a:r>
            <a:r>
              <a:rPr lang="pl-PL" sz="2700" dirty="0"/>
              <a:t> </a:t>
            </a:r>
            <a:r>
              <a:rPr lang="pl-PL" sz="2700" dirty="0" err="1" smtClean="0"/>
              <a:t>also</a:t>
            </a:r>
            <a:r>
              <a:rPr lang="pl-PL" sz="2700" dirty="0" smtClean="0"/>
              <a:t> </a:t>
            </a:r>
            <a:r>
              <a:rPr lang="pl-PL" sz="2700" dirty="0" err="1" smtClean="0"/>
              <a:t>conducted</a:t>
            </a:r>
            <a:r>
              <a:rPr lang="pl-PL" sz="2700" dirty="0" smtClean="0"/>
              <a:t> the </a:t>
            </a:r>
            <a:r>
              <a:rPr lang="pl-PL" sz="2700" dirty="0" err="1" smtClean="0"/>
              <a:t>income</a:t>
            </a:r>
            <a:r>
              <a:rPr lang="pl-PL" sz="2700" dirty="0" smtClean="0"/>
              <a:t> </a:t>
            </a:r>
            <a:r>
              <a:rPr lang="pl-PL" sz="2700" dirty="0" err="1" smtClean="0"/>
              <a:t>surveys</a:t>
            </a:r>
            <a:r>
              <a:rPr lang="pl-PL" sz="2700" dirty="0"/>
              <a:t> </a:t>
            </a:r>
            <a:r>
              <a:rPr lang="pl-PL" sz="2700" dirty="0" smtClean="0"/>
              <a:t>(i.e. Poland, </a:t>
            </a:r>
            <a:r>
              <a:rPr lang="pl-PL" sz="2700" dirty="0" err="1" smtClean="0"/>
              <a:t>Italy</a:t>
            </a:r>
            <a:r>
              <a:rPr lang="pl-PL" sz="2700" dirty="0" smtClean="0"/>
              <a:t>)</a:t>
            </a:r>
            <a:endParaRPr lang="pl-PL" sz="2700" dirty="0"/>
          </a:p>
        </p:txBody>
      </p:sp>
    </p:spTree>
    <p:extLst>
      <p:ext uri="{BB962C8B-B14F-4D97-AF65-F5344CB8AC3E}">
        <p14:creationId xmlns:p14="http://schemas.microsoft.com/office/powerpoint/2010/main" val="40361315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Relative</a:t>
            </a:r>
            <a:r>
              <a:rPr lang="pl-PL" dirty="0" smtClean="0"/>
              <a:t> </a:t>
            </a:r>
            <a:r>
              <a:rPr lang="pl-PL" dirty="0" err="1" smtClean="0"/>
              <a:t>poverty</a:t>
            </a:r>
            <a:endParaRPr lang="pl-PL" dirty="0"/>
          </a:p>
        </p:txBody>
      </p:sp>
      <p:sp>
        <p:nvSpPr>
          <p:cNvPr id="3" name="Symbol zastępczy zawartości 2"/>
          <p:cNvSpPr>
            <a:spLocks noGrp="1"/>
          </p:cNvSpPr>
          <p:nvPr>
            <p:ph idx="1"/>
          </p:nvPr>
        </p:nvSpPr>
        <p:spPr/>
        <p:txBody>
          <a:bodyPr>
            <a:normAutofit/>
          </a:bodyPr>
          <a:lstStyle/>
          <a:p>
            <a:pPr algn="just">
              <a:buFont typeface="Arial" panose="020B0604020202020204" pitchFamily="34" charset="0"/>
              <a:buChar char="•"/>
            </a:pPr>
            <a:r>
              <a:rPr lang="pl-PL" sz="2800" dirty="0" smtClean="0"/>
              <a:t>The most </a:t>
            </a:r>
            <a:r>
              <a:rPr lang="pl-PL" sz="2800" dirty="0" err="1" smtClean="0"/>
              <a:t>common</a:t>
            </a:r>
            <a:r>
              <a:rPr lang="pl-PL" sz="2800" dirty="0" smtClean="0"/>
              <a:t> </a:t>
            </a:r>
            <a:r>
              <a:rPr lang="pl-PL" sz="2800" dirty="0" err="1" smtClean="0"/>
              <a:t>relative</a:t>
            </a:r>
            <a:r>
              <a:rPr lang="pl-PL" sz="2800" dirty="0" smtClean="0"/>
              <a:t> </a:t>
            </a:r>
            <a:r>
              <a:rPr lang="pl-PL" sz="2800" dirty="0" err="1" smtClean="0"/>
              <a:t>poverty</a:t>
            </a:r>
            <a:r>
              <a:rPr lang="pl-PL" sz="2800" dirty="0" smtClean="0"/>
              <a:t> </a:t>
            </a:r>
            <a:r>
              <a:rPr lang="pl-PL" sz="2800" dirty="0" err="1" smtClean="0"/>
              <a:t>threshold</a:t>
            </a:r>
            <a:r>
              <a:rPr lang="pl-PL" sz="2800" dirty="0" smtClean="0"/>
              <a:t> </a:t>
            </a:r>
            <a:r>
              <a:rPr lang="pl-PL" sz="2800" dirty="0" err="1" smtClean="0"/>
              <a:t>is</a:t>
            </a:r>
            <a:r>
              <a:rPr lang="pl-PL" sz="2800" dirty="0" smtClean="0"/>
              <a:t> 60% of median </a:t>
            </a:r>
            <a:r>
              <a:rPr lang="pl-PL" sz="2800" dirty="0" err="1" smtClean="0"/>
              <a:t>equivalised</a:t>
            </a:r>
            <a:r>
              <a:rPr lang="pl-PL" sz="2800" dirty="0" smtClean="0"/>
              <a:t> </a:t>
            </a:r>
            <a:r>
              <a:rPr lang="pl-PL" sz="2800" dirty="0" err="1" smtClean="0"/>
              <a:t>income</a:t>
            </a:r>
            <a:r>
              <a:rPr lang="pl-PL" sz="2800" dirty="0" smtClean="0"/>
              <a:t> (</a:t>
            </a:r>
            <a:r>
              <a:rPr lang="pl-PL" sz="2800" dirty="0" err="1" smtClean="0"/>
              <a:t>however</a:t>
            </a:r>
            <a:r>
              <a:rPr lang="pl-PL" sz="2800" dirty="0" smtClean="0"/>
              <a:t> </a:t>
            </a:r>
            <a:r>
              <a:rPr lang="pl-PL" sz="2800" dirty="0" err="1" smtClean="0"/>
              <a:t>some</a:t>
            </a:r>
            <a:r>
              <a:rPr lang="pl-PL" sz="2800" dirty="0" smtClean="0"/>
              <a:t> </a:t>
            </a:r>
            <a:r>
              <a:rPr lang="pl-PL" sz="2800" dirty="0" err="1" smtClean="0"/>
              <a:t>countries</a:t>
            </a:r>
            <a:r>
              <a:rPr lang="pl-PL" sz="2800" dirty="0" smtClean="0"/>
              <a:t> </a:t>
            </a:r>
            <a:r>
              <a:rPr lang="pl-PL" sz="2800" dirty="0" err="1" smtClean="0"/>
              <a:t>apply</a:t>
            </a:r>
            <a:r>
              <a:rPr lang="pl-PL" sz="2800" dirty="0" smtClean="0"/>
              <a:t> the </a:t>
            </a:r>
            <a:r>
              <a:rPr lang="pl-PL" sz="2800" dirty="0" err="1" smtClean="0"/>
              <a:t>threshold</a:t>
            </a:r>
            <a:r>
              <a:rPr lang="pl-PL" sz="2800" dirty="0" smtClean="0"/>
              <a:t> of 60% of median </a:t>
            </a:r>
            <a:r>
              <a:rPr lang="pl-PL" sz="2800" dirty="0" err="1" smtClean="0"/>
              <a:t>expenditures</a:t>
            </a:r>
            <a:r>
              <a:rPr lang="pl-PL" sz="2800" dirty="0" smtClean="0"/>
              <a:t>).</a:t>
            </a:r>
          </a:p>
          <a:p>
            <a:pPr algn="just">
              <a:buFont typeface="Arial" panose="020B0604020202020204" pitchFamily="34" charset="0"/>
              <a:buChar char="•"/>
            </a:pPr>
            <a:r>
              <a:rPr lang="pl-PL" sz="2800" dirty="0" smtClean="0"/>
              <a:t>In </a:t>
            </a:r>
            <a:r>
              <a:rPr lang="pl-PL" sz="2800" dirty="0" err="1" smtClean="0"/>
              <a:t>several</a:t>
            </a:r>
            <a:r>
              <a:rPr lang="pl-PL" sz="2800" dirty="0" smtClean="0"/>
              <a:t> </a:t>
            </a:r>
            <a:r>
              <a:rPr lang="pl-PL" sz="2800" dirty="0" err="1" smtClean="0"/>
              <a:t>countries</a:t>
            </a:r>
            <a:r>
              <a:rPr lang="pl-PL" sz="2800" dirty="0" smtClean="0"/>
              <a:t>, the </a:t>
            </a:r>
            <a:r>
              <a:rPr lang="pl-PL" sz="2800" dirty="0" err="1" smtClean="0"/>
              <a:t>relative</a:t>
            </a:r>
            <a:r>
              <a:rPr lang="pl-PL" sz="2800" dirty="0" smtClean="0"/>
              <a:t> </a:t>
            </a:r>
            <a:r>
              <a:rPr lang="pl-PL" sz="2800" dirty="0" err="1" smtClean="0"/>
              <a:t>poverty</a:t>
            </a:r>
            <a:r>
              <a:rPr lang="pl-PL" sz="2800" dirty="0" smtClean="0"/>
              <a:t> </a:t>
            </a:r>
            <a:r>
              <a:rPr lang="pl-PL" sz="2800" dirty="0" err="1" smtClean="0"/>
              <a:t>threshold</a:t>
            </a:r>
            <a:r>
              <a:rPr lang="pl-PL" sz="2800" dirty="0" smtClean="0"/>
              <a:t> </a:t>
            </a:r>
            <a:r>
              <a:rPr lang="pl-PL" sz="2800" dirty="0" err="1" smtClean="0"/>
              <a:t>is</a:t>
            </a:r>
            <a:r>
              <a:rPr lang="pl-PL" sz="2800" dirty="0" smtClean="0"/>
              <a:t> </a:t>
            </a:r>
            <a:r>
              <a:rPr lang="pl-PL" sz="2800" dirty="0" err="1" smtClean="0"/>
              <a:t>established</a:t>
            </a:r>
            <a:r>
              <a:rPr lang="pl-PL" sz="2800" dirty="0" smtClean="0"/>
              <a:t> </a:t>
            </a:r>
            <a:r>
              <a:rPr lang="pl-PL" sz="2800" dirty="0" err="1" smtClean="0"/>
              <a:t>at</a:t>
            </a:r>
            <a:r>
              <a:rPr lang="pl-PL" sz="2800" dirty="0"/>
              <a:t> </a:t>
            </a:r>
            <a:r>
              <a:rPr lang="pl-PL" sz="2800" dirty="0" smtClean="0"/>
              <a:t>the </a:t>
            </a:r>
            <a:r>
              <a:rPr lang="pl-PL" sz="2800" dirty="0" err="1" smtClean="0"/>
              <a:t>level</a:t>
            </a:r>
            <a:r>
              <a:rPr lang="pl-PL" sz="2800" dirty="0" smtClean="0"/>
              <a:t> of 50% of median </a:t>
            </a:r>
            <a:r>
              <a:rPr lang="pl-PL" sz="2800" dirty="0" err="1" smtClean="0"/>
              <a:t>equivalent</a:t>
            </a:r>
            <a:r>
              <a:rPr lang="pl-PL" sz="2800" dirty="0" smtClean="0"/>
              <a:t> </a:t>
            </a:r>
            <a:r>
              <a:rPr lang="pl-PL" sz="2800" dirty="0" err="1" smtClean="0"/>
              <a:t>income</a:t>
            </a:r>
            <a:r>
              <a:rPr lang="pl-PL" sz="2800" dirty="0" smtClean="0"/>
              <a:t>.</a:t>
            </a:r>
          </a:p>
          <a:p>
            <a:pPr algn="just">
              <a:buFont typeface="Arial" panose="020B0604020202020204" pitchFamily="34" charset="0"/>
              <a:buChar char="•"/>
            </a:pPr>
            <a:r>
              <a:rPr lang="pl-PL" sz="2800" dirty="0" err="1" smtClean="0"/>
              <a:t>Very</a:t>
            </a:r>
            <a:r>
              <a:rPr lang="pl-PL" sz="2800" dirty="0" smtClean="0"/>
              <a:t> </a:t>
            </a:r>
            <a:r>
              <a:rPr lang="pl-PL" sz="2800" dirty="0" err="1" smtClean="0"/>
              <a:t>rarely</a:t>
            </a:r>
            <a:r>
              <a:rPr lang="pl-PL" sz="2800" dirty="0" smtClean="0"/>
              <a:t>, </a:t>
            </a:r>
            <a:r>
              <a:rPr lang="pl-PL" sz="2800" dirty="0" err="1" smtClean="0"/>
              <a:t>measurement</a:t>
            </a:r>
            <a:r>
              <a:rPr lang="pl-PL" sz="2800" dirty="0" smtClean="0"/>
              <a:t> of the </a:t>
            </a:r>
            <a:r>
              <a:rPr lang="pl-PL" sz="2800" dirty="0" err="1" smtClean="0"/>
              <a:t>relative</a:t>
            </a:r>
            <a:r>
              <a:rPr lang="pl-PL" sz="2800" dirty="0" smtClean="0"/>
              <a:t> </a:t>
            </a:r>
            <a:r>
              <a:rPr lang="pl-PL" sz="2800" dirty="0" err="1" smtClean="0"/>
              <a:t>poverty</a:t>
            </a:r>
            <a:r>
              <a:rPr lang="pl-PL" sz="2800" dirty="0" smtClean="0"/>
              <a:t> </a:t>
            </a:r>
            <a:r>
              <a:rPr lang="pl-PL" sz="2800" dirty="0" err="1" smtClean="0"/>
              <a:t>is</a:t>
            </a:r>
            <a:r>
              <a:rPr lang="pl-PL" sz="2800" dirty="0" smtClean="0"/>
              <a:t> </a:t>
            </a:r>
            <a:r>
              <a:rPr lang="pl-PL" sz="2800" dirty="0" err="1" smtClean="0"/>
              <a:t>conducted</a:t>
            </a:r>
            <a:r>
              <a:rPr lang="pl-PL" sz="2800" dirty="0" smtClean="0"/>
              <a:t> on a </a:t>
            </a:r>
            <a:r>
              <a:rPr lang="pl-PL" sz="2800" dirty="0" err="1" smtClean="0"/>
              <a:t>basis</a:t>
            </a:r>
            <a:r>
              <a:rPr lang="pl-PL" sz="2800" dirty="0" smtClean="0"/>
              <a:t> of </a:t>
            </a:r>
            <a:r>
              <a:rPr lang="pl-PL" sz="2800" dirty="0" err="1" smtClean="0"/>
              <a:t>both</a:t>
            </a:r>
            <a:r>
              <a:rPr lang="pl-PL" sz="2800" dirty="0" smtClean="0"/>
              <a:t>, </a:t>
            </a:r>
            <a:r>
              <a:rPr lang="pl-PL" sz="2800" dirty="0" err="1" smtClean="0"/>
              <a:t>income</a:t>
            </a:r>
            <a:r>
              <a:rPr lang="pl-PL" sz="2800" dirty="0" smtClean="0"/>
              <a:t> and </a:t>
            </a:r>
            <a:r>
              <a:rPr lang="pl-PL" sz="2800" dirty="0" err="1" smtClean="0"/>
              <a:t>expenditures</a:t>
            </a:r>
            <a:r>
              <a:rPr lang="pl-PL" sz="2800" dirty="0" smtClean="0"/>
              <a:t>. </a:t>
            </a:r>
            <a:r>
              <a:rPr lang="pl-PL" sz="2800" dirty="0" err="1" smtClean="0"/>
              <a:t>Moreover</a:t>
            </a:r>
            <a:r>
              <a:rPr lang="pl-PL" sz="2800" dirty="0" smtClean="0"/>
              <a:t>, </a:t>
            </a:r>
            <a:r>
              <a:rPr lang="pl-PL" sz="2800" dirty="0" err="1" smtClean="0"/>
              <a:t>sometimes</a:t>
            </a:r>
            <a:r>
              <a:rPr lang="pl-PL" sz="2800" dirty="0" smtClean="0"/>
              <a:t> </a:t>
            </a:r>
            <a:r>
              <a:rPr lang="pl-PL" sz="2800" dirty="0" err="1" smtClean="0"/>
              <a:t>poverty</a:t>
            </a:r>
            <a:r>
              <a:rPr lang="pl-PL" sz="2800" dirty="0" smtClean="0"/>
              <a:t> </a:t>
            </a:r>
            <a:r>
              <a:rPr lang="pl-PL" sz="2800" dirty="0" err="1" smtClean="0"/>
              <a:t>thresholds</a:t>
            </a:r>
            <a:r>
              <a:rPr lang="pl-PL" sz="2800" dirty="0" smtClean="0"/>
              <a:t> </a:t>
            </a:r>
            <a:r>
              <a:rPr lang="pl-PL" sz="2800" dirty="0" err="1" smtClean="0"/>
              <a:t>are</a:t>
            </a:r>
            <a:r>
              <a:rPr lang="pl-PL" sz="2800" dirty="0" smtClean="0"/>
              <a:t> </a:t>
            </a:r>
            <a:r>
              <a:rPr lang="pl-PL" sz="2800" dirty="0" err="1" smtClean="0"/>
              <a:t>established</a:t>
            </a:r>
            <a:r>
              <a:rPr lang="pl-PL" sz="2800" dirty="0" smtClean="0"/>
              <a:t> with a </a:t>
            </a:r>
            <a:r>
              <a:rPr lang="pl-PL" sz="2800" dirty="0" err="1" smtClean="0"/>
              <a:t>use</a:t>
            </a:r>
            <a:r>
              <a:rPr lang="pl-PL" sz="2800" dirty="0" smtClean="0"/>
              <a:t> of </a:t>
            </a:r>
            <a:r>
              <a:rPr lang="pl-PL" sz="2800" dirty="0" err="1" smtClean="0"/>
              <a:t>mean</a:t>
            </a:r>
            <a:r>
              <a:rPr lang="pl-PL" sz="2800" dirty="0" smtClean="0"/>
              <a:t> </a:t>
            </a:r>
            <a:r>
              <a:rPr lang="pl-PL" sz="2800" dirty="0" err="1" smtClean="0"/>
              <a:t>rather</a:t>
            </a:r>
            <a:r>
              <a:rPr lang="pl-PL" sz="2800" dirty="0" smtClean="0"/>
              <a:t> </a:t>
            </a:r>
            <a:r>
              <a:rPr lang="pl-PL" sz="2800" dirty="0" err="1" smtClean="0"/>
              <a:t>than</a:t>
            </a:r>
            <a:r>
              <a:rPr lang="pl-PL" sz="2800" dirty="0" smtClean="0"/>
              <a:t> median </a:t>
            </a:r>
            <a:r>
              <a:rPr lang="pl-PL" sz="2800" dirty="0" err="1" smtClean="0"/>
              <a:t>income</a:t>
            </a:r>
            <a:r>
              <a:rPr lang="pl-PL" sz="2800" dirty="0" smtClean="0"/>
              <a:t>/</a:t>
            </a:r>
            <a:r>
              <a:rPr lang="pl-PL" sz="2800" dirty="0" err="1" smtClean="0"/>
              <a:t>expenditures</a:t>
            </a:r>
            <a:r>
              <a:rPr lang="pl-PL" sz="2800" dirty="0" smtClean="0"/>
              <a:t>.</a:t>
            </a:r>
          </a:p>
          <a:p>
            <a:pPr algn="just">
              <a:buFont typeface="Arial" panose="020B0604020202020204" pitchFamily="34" charset="0"/>
              <a:buChar char="•"/>
            </a:pPr>
            <a:endParaRPr lang="pl-PL" sz="2800" dirty="0"/>
          </a:p>
        </p:txBody>
      </p:sp>
    </p:spTree>
    <p:extLst>
      <p:ext uri="{BB962C8B-B14F-4D97-AF65-F5344CB8AC3E}">
        <p14:creationId xmlns:p14="http://schemas.microsoft.com/office/powerpoint/2010/main" val="5416521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Indicators</a:t>
            </a:r>
            <a:r>
              <a:rPr lang="pl-PL" dirty="0" smtClean="0"/>
              <a:t> of </a:t>
            </a:r>
            <a:r>
              <a:rPr lang="pl-PL" dirty="0" err="1" smtClean="0"/>
              <a:t>welfare</a:t>
            </a:r>
            <a:r>
              <a:rPr lang="pl-PL" dirty="0" smtClean="0"/>
              <a:t>/</a:t>
            </a:r>
            <a:r>
              <a:rPr lang="pl-PL" dirty="0" err="1" smtClean="0"/>
              <a:t>wealth</a:t>
            </a:r>
            <a:endParaRPr lang="pl-PL" dirty="0"/>
          </a:p>
        </p:txBody>
      </p:sp>
      <p:sp>
        <p:nvSpPr>
          <p:cNvPr id="3" name="Symbol zastępczy zawartości 2"/>
          <p:cNvSpPr>
            <a:spLocks noGrp="1"/>
          </p:cNvSpPr>
          <p:nvPr>
            <p:ph idx="1"/>
          </p:nvPr>
        </p:nvSpPr>
        <p:spPr>
          <a:xfrm>
            <a:off x="1178012" y="1944589"/>
            <a:ext cx="10157254" cy="4023360"/>
          </a:xfrm>
        </p:spPr>
        <p:txBody>
          <a:bodyPr>
            <a:noAutofit/>
          </a:bodyPr>
          <a:lstStyle/>
          <a:p>
            <a:pPr>
              <a:buFont typeface="Arial" panose="020B0604020202020204" pitchFamily="34" charset="0"/>
              <a:buChar char="•"/>
            </a:pPr>
            <a:r>
              <a:rPr lang="pl-PL" sz="3200" dirty="0" smtClean="0"/>
              <a:t>Most of the </a:t>
            </a:r>
            <a:r>
              <a:rPr lang="pl-PL" sz="3200" dirty="0" err="1" smtClean="0"/>
              <a:t>countries</a:t>
            </a:r>
            <a:r>
              <a:rPr lang="pl-PL" sz="3200" dirty="0" smtClean="0"/>
              <a:t> </a:t>
            </a:r>
            <a:r>
              <a:rPr lang="pl-PL" sz="3200" dirty="0" err="1" smtClean="0"/>
              <a:t>use</a:t>
            </a:r>
            <a:r>
              <a:rPr lang="pl-PL" sz="3200" dirty="0" smtClean="0"/>
              <a:t> the </a:t>
            </a:r>
            <a:r>
              <a:rPr lang="pl-PL" sz="3200" dirty="0" err="1" smtClean="0"/>
              <a:t>categories</a:t>
            </a:r>
            <a:r>
              <a:rPr lang="pl-PL" sz="3200" dirty="0" smtClean="0"/>
              <a:t> of </a:t>
            </a:r>
            <a:r>
              <a:rPr lang="pl-PL" sz="3200" dirty="0" err="1" smtClean="0"/>
              <a:t>income</a:t>
            </a:r>
            <a:endParaRPr lang="pl-PL" sz="3200" dirty="0" smtClean="0"/>
          </a:p>
          <a:p>
            <a:pPr>
              <a:buFont typeface="Arial" panose="020B0604020202020204" pitchFamily="34" charset="0"/>
              <a:buChar char="•"/>
            </a:pPr>
            <a:r>
              <a:rPr lang="pl-PL" sz="3200" dirty="0" smtClean="0"/>
              <a:t>Applied </a:t>
            </a:r>
            <a:r>
              <a:rPr lang="pl-PL" sz="3200" dirty="0" err="1" smtClean="0"/>
              <a:t>categories</a:t>
            </a:r>
            <a:r>
              <a:rPr lang="pl-PL" sz="3200" dirty="0" smtClean="0"/>
              <a:t> of </a:t>
            </a:r>
            <a:r>
              <a:rPr lang="pl-PL" sz="3200" dirty="0" err="1" smtClean="0"/>
              <a:t>income</a:t>
            </a:r>
            <a:r>
              <a:rPr lang="pl-PL" sz="3200" dirty="0" smtClean="0"/>
              <a:t> </a:t>
            </a:r>
            <a:r>
              <a:rPr lang="pl-PL" sz="3200" dirty="0" err="1" smtClean="0"/>
              <a:t>are</a:t>
            </a:r>
            <a:r>
              <a:rPr lang="pl-PL" sz="3200" dirty="0" smtClean="0"/>
              <a:t> not </a:t>
            </a:r>
            <a:r>
              <a:rPr lang="pl-PL" sz="3200" dirty="0" err="1" smtClean="0"/>
              <a:t>fully</a:t>
            </a:r>
            <a:r>
              <a:rPr lang="pl-PL" sz="3200" dirty="0" smtClean="0"/>
              <a:t> </a:t>
            </a:r>
            <a:r>
              <a:rPr lang="pl-PL" sz="3200" dirty="0" err="1" smtClean="0"/>
              <a:t>comparable</a:t>
            </a:r>
            <a:r>
              <a:rPr lang="pl-PL" sz="3200" dirty="0" smtClean="0"/>
              <a:t>, i.e.: </a:t>
            </a:r>
          </a:p>
          <a:p>
            <a:pPr lvl="2">
              <a:buFont typeface="Courier New" panose="02070309020205020404" pitchFamily="49" charset="0"/>
              <a:buChar char="o"/>
            </a:pPr>
            <a:r>
              <a:rPr lang="pl-PL" sz="2800" dirty="0" err="1" smtClean="0"/>
              <a:t>monetary</a:t>
            </a:r>
            <a:r>
              <a:rPr lang="pl-PL" sz="2800" dirty="0" smtClean="0"/>
              <a:t> </a:t>
            </a:r>
            <a:r>
              <a:rPr lang="pl-PL" sz="2800" dirty="0" err="1" smtClean="0"/>
              <a:t>income</a:t>
            </a:r>
            <a:r>
              <a:rPr lang="pl-PL" sz="2800" dirty="0" smtClean="0"/>
              <a:t> vs. </a:t>
            </a:r>
            <a:r>
              <a:rPr lang="pl-PL" sz="2800" dirty="0" err="1"/>
              <a:t>m</a:t>
            </a:r>
            <a:r>
              <a:rPr lang="pl-PL" sz="2800" dirty="0" err="1" smtClean="0"/>
              <a:t>onetary</a:t>
            </a:r>
            <a:r>
              <a:rPr lang="pl-PL" sz="2800" dirty="0" smtClean="0"/>
              <a:t> </a:t>
            </a:r>
            <a:r>
              <a:rPr lang="pl-PL" sz="2800" dirty="0" err="1" smtClean="0"/>
              <a:t>income+income</a:t>
            </a:r>
            <a:r>
              <a:rPr lang="pl-PL" sz="2800" dirty="0" smtClean="0"/>
              <a:t> in </a:t>
            </a:r>
            <a:r>
              <a:rPr lang="pl-PL" sz="2800" dirty="0" err="1" smtClean="0"/>
              <a:t>kind</a:t>
            </a:r>
            <a:r>
              <a:rPr lang="pl-PL" sz="2800" dirty="0" smtClean="0"/>
              <a:t>, </a:t>
            </a:r>
          </a:p>
          <a:p>
            <a:pPr lvl="2">
              <a:buFont typeface="Courier New" panose="02070309020205020404" pitchFamily="49" charset="0"/>
              <a:buChar char="o"/>
            </a:pPr>
            <a:r>
              <a:rPr lang="pl-PL" sz="2800" dirty="0" err="1" smtClean="0"/>
              <a:t>different</a:t>
            </a:r>
            <a:r>
              <a:rPr lang="pl-PL" sz="2800" dirty="0" smtClean="0"/>
              <a:t> </a:t>
            </a:r>
            <a:r>
              <a:rPr lang="pl-PL" sz="2800" dirty="0" err="1" smtClean="0"/>
              <a:t>methods</a:t>
            </a:r>
            <a:r>
              <a:rPr lang="pl-PL" sz="2800" dirty="0" smtClean="0"/>
              <a:t> of data </a:t>
            </a:r>
            <a:r>
              <a:rPr lang="pl-PL" sz="2800" dirty="0" err="1" smtClean="0"/>
              <a:t>collection</a:t>
            </a:r>
            <a:r>
              <a:rPr lang="pl-PL" sz="2800" dirty="0" smtClean="0"/>
              <a:t> (</a:t>
            </a:r>
            <a:r>
              <a:rPr lang="pl-PL" sz="2800" dirty="0" err="1" smtClean="0"/>
              <a:t>surveys</a:t>
            </a:r>
            <a:r>
              <a:rPr lang="pl-PL" sz="2800" dirty="0" smtClean="0"/>
              <a:t> vs. </a:t>
            </a:r>
            <a:r>
              <a:rPr lang="pl-PL" sz="2800" dirty="0" err="1"/>
              <a:t>a</a:t>
            </a:r>
            <a:r>
              <a:rPr lang="pl-PL" sz="2800" dirty="0" err="1" smtClean="0"/>
              <a:t>dministrative</a:t>
            </a:r>
            <a:r>
              <a:rPr lang="pl-PL" sz="2800" dirty="0" smtClean="0"/>
              <a:t> </a:t>
            </a:r>
            <a:r>
              <a:rPr lang="pl-PL" sz="2800" dirty="0" err="1" smtClean="0"/>
              <a:t>records</a:t>
            </a:r>
            <a:r>
              <a:rPr lang="pl-PL" sz="2800" dirty="0" smtClean="0"/>
              <a:t>, </a:t>
            </a:r>
            <a:r>
              <a:rPr lang="pl-PL" sz="2800" dirty="0" err="1" smtClean="0"/>
              <a:t>assessments</a:t>
            </a:r>
            <a:r>
              <a:rPr lang="pl-PL" sz="2800" dirty="0" smtClean="0"/>
              <a:t> </a:t>
            </a:r>
            <a:r>
              <a:rPr lang="pl-PL" sz="2800" dirty="0" err="1" smtClean="0"/>
              <a:t>considering</a:t>
            </a:r>
            <a:r>
              <a:rPr lang="pl-PL" sz="2800" dirty="0" smtClean="0"/>
              <a:t> the  </a:t>
            </a:r>
            <a:r>
              <a:rPr lang="pl-PL" sz="2800" dirty="0" err="1" smtClean="0"/>
              <a:t>macroeconomic</a:t>
            </a:r>
            <a:r>
              <a:rPr lang="pl-PL" sz="2800" dirty="0" smtClean="0"/>
              <a:t> data).</a:t>
            </a:r>
          </a:p>
          <a:p>
            <a:pPr>
              <a:buFont typeface="Arial" panose="020B0604020202020204" pitchFamily="34" charset="0"/>
              <a:buChar char="•"/>
            </a:pPr>
            <a:r>
              <a:rPr lang="pl-PL" sz="3200" dirty="0" err="1" smtClean="0"/>
              <a:t>Expenditures</a:t>
            </a:r>
            <a:r>
              <a:rPr lang="pl-PL" sz="3200" dirty="0" smtClean="0"/>
              <a:t>/</a:t>
            </a:r>
            <a:r>
              <a:rPr lang="pl-PL" sz="3200" dirty="0" err="1" smtClean="0"/>
              <a:t>consumption</a:t>
            </a:r>
            <a:r>
              <a:rPr lang="pl-PL" sz="3200" dirty="0" smtClean="0"/>
              <a:t> – </a:t>
            </a:r>
            <a:r>
              <a:rPr lang="pl-PL" sz="3200" dirty="0" err="1" smtClean="0"/>
              <a:t>monetary+non-monetary</a:t>
            </a:r>
            <a:endParaRPr lang="pl-PL" sz="3200" dirty="0" smtClean="0"/>
          </a:p>
          <a:p>
            <a:pPr marL="0" indent="0">
              <a:buNone/>
            </a:pPr>
            <a:endParaRPr lang="pl-PL" dirty="0"/>
          </a:p>
        </p:txBody>
      </p:sp>
    </p:spTree>
    <p:extLst>
      <p:ext uri="{BB962C8B-B14F-4D97-AF65-F5344CB8AC3E}">
        <p14:creationId xmlns:p14="http://schemas.microsoft.com/office/powerpoint/2010/main" val="16955429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t>Equivalence</a:t>
            </a:r>
            <a:r>
              <a:rPr lang="pl-PL" dirty="0" smtClean="0"/>
              <a:t> </a:t>
            </a:r>
            <a:r>
              <a:rPr lang="pl-PL" dirty="0" err="1" smtClean="0"/>
              <a:t>scales</a:t>
            </a:r>
            <a:endParaRPr lang="pl-PL" dirty="0"/>
          </a:p>
        </p:txBody>
      </p:sp>
      <p:sp>
        <p:nvSpPr>
          <p:cNvPr id="3" name="Symbol zastępczy zawartości 2"/>
          <p:cNvSpPr>
            <a:spLocks noGrp="1"/>
          </p:cNvSpPr>
          <p:nvPr>
            <p:ph idx="1"/>
          </p:nvPr>
        </p:nvSpPr>
        <p:spPr>
          <a:xfrm>
            <a:off x="1097280" y="2026970"/>
            <a:ext cx="10058400" cy="4023360"/>
          </a:xfrm>
        </p:spPr>
        <p:txBody>
          <a:bodyPr>
            <a:normAutofit fontScale="92500" lnSpcReduction="10000"/>
          </a:bodyPr>
          <a:lstStyle/>
          <a:p>
            <a:pPr>
              <a:buFont typeface="Arial" panose="020B0604020202020204" pitchFamily="34" charset="0"/>
              <a:buChar char="•"/>
            </a:pPr>
            <a:r>
              <a:rPr lang="pl-PL" sz="3900" dirty="0" smtClean="0"/>
              <a:t>The most </a:t>
            </a:r>
            <a:r>
              <a:rPr lang="pl-PL" sz="3900" dirty="0" err="1" smtClean="0"/>
              <a:t>commonly</a:t>
            </a:r>
            <a:r>
              <a:rPr lang="pl-PL" sz="3900" dirty="0" smtClean="0"/>
              <a:t> </a:t>
            </a:r>
            <a:r>
              <a:rPr lang="pl-PL" sz="3900" dirty="0" err="1" smtClean="0"/>
              <a:t>used</a:t>
            </a:r>
            <a:r>
              <a:rPr lang="pl-PL" sz="3900" dirty="0" smtClean="0"/>
              <a:t> </a:t>
            </a:r>
            <a:r>
              <a:rPr lang="pl-PL" sz="3900" dirty="0" err="1" smtClean="0"/>
              <a:t>are</a:t>
            </a:r>
            <a:r>
              <a:rPr lang="pl-PL" sz="3900" dirty="0" smtClean="0"/>
              <a:t> the </a:t>
            </a:r>
            <a:r>
              <a:rPr lang="pl-PL" sz="3900" dirty="0" err="1" smtClean="0"/>
              <a:t>normative</a:t>
            </a:r>
            <a:r>
              <a:rPr lang="pl-PL" sz="3900" dirty="0" smtClean="0"/>
              <a:t> </a:t>
            </a:r>
            <a:r>
              <a:rPr lang="pl-PL" sz="3900" dirty="0" err="1" smtClean="0"/>
              <a:t>scales</a:t>
            </a:r>
            <a:r>
              <a:rPr lang="pl-PL" sz="3900" dirty="0" smtClean="0"/>
              <a:t>:</a:t>
            </a:r>
          </a:p>
          <a:p>
            <a:pPr lvl="2">
              <a:buFont typeface="Courier New" panose="02070309020205020404" pitchFamily="49" charset="0"/>
              <a:buChar char="o"/>
            </a:pPr>
            <a:r>
              <a:rPr lang="pl-PL" sz="3000" dirty="0" err="1" smtClean="0"/>
              <a:t>Modified</a:t>
            </a:r>
            <a:r>
              <a:rPr lang="pl-PL" sz="3000" dirty="0" smtClean="0"/>
              <a:t> OECD </a:t>
            </a:r>
            <a:r>
              <a:rPr lang="pl-PL" sz="3000" dirty="0" err="1" smtClean="0"/>
              <a:t>equivalence</a:t>
            </a:r>
            <a:r>
              <a:rPr lang="pl-PL" sz="3000" dirty="0" smtClean="0"/>
              <a:t> </a:t>
            </a:r>
            <a:r>
              <a:rPr lang="pl-PL" sz="3000" dirty="0" err="1" smtClean="0"/>
              <a:t>scale</a:t>
            </a:r>
            <a:r>
              <a:rPr lang="pl-PL" sz="3000" dirty="0" smtClean="0"/>
              <a:t> (</a:t>
            </a:r>
            <a:r>
              <a:rPr lang="pl-PL" sz="3000" i="1" dirty="0" smtClean="0"/>
              <a:t>1-0.5-0.3</a:t>
            </a:r>
            <a:r>
              <a:rPr lang="pl-PL" sz="3000" dirty="0" smtClean="0"/>
              <a:t>)</a:t>
            </a:r>
          </a:p>
          <a:p>
            <a:pPr lvl="2">
              <a:buFont typeface="Courier New" panose="02070309020205020404" pitchFamily="49" charset="0"/>
              <a:buChar char="o"/>
            </a:pPr>
            <a:r>
              <a:rPr lang="pl-PL" sz="3000" dirty="0" err="1" smtClean="0"/>
              <a:t>Original</a:t>
            </a:r>
            <a:r>
              <a:rPr lang="pl-PL" sz="3000" dirty="0" smtClean="0"/>
              <a:t> OECD </a:t>
            </a:r>
            <a:r>
              <a:rPr lang="pl-PL" sz="3000" dirty="0" err="1" smtClean="0"/>
              <a:t>equivalence</a:t>
            </a:r>
            <a:r>
              <a:rPr lang="pl-PL" sz="3000" dirty="0" smtClean="0"/>
              <a:t> </a:t>
            </a:r>
            <a:r>
              <a:rPr lang="pl-PL" sz="3000" dirty="0" err="1" smtClean="0"/>
              <a:t>scale</a:t>
            </a:r>
            <a:r>
              <a:rPr lang="pl-PL" sz="3000" dirty="0" smtClean="0"/>
              <a:t> (</a:t>
            </a:r>
            <a:r>
              <a:rPr lang="pl-PL" sz="3000" i="1" dirty="0" smtClean="0"/>
              <a:t>1-0.7-0.5</a:t>
            </a:r>
            <a:r>
              <a:rPr lang="pl-PL" sz="3000" dirty="0" smtClean="0"/>
              <a:t>)</a:t>
            </a:r>
          </a:p>
          <a:p>
            <a:pPr lvl="2">
              <a:buFont typeface="Courier New" panose="02070309020205020404" pitchFamily="49" charset="0"/>
              <a:buChar char="o"/>
            </a:pPr>
            <a:r>
              <a:rPr lang="pl-PL" sz="3000" dirty="0" err="1" smtClean="0"/>
              <a:t>Square</a:t>
            </a:r>
            <a:r>
              <a:rPr lang="pl-PL" sz="3000" dirty="0" smtClean="0"/>
              <a:t> </a:t>
            </a:r>
            <a:r>
              <a:rPr lang="pl-PL" sz="3000" dirty="0" err="1" smtClean="0"/>
              <a:t>root</a:t>
            </a:r>
            <a:r>
              <a:rPr lang="pl-PL" sz="3000" dirty="0" smtClean="0"/>
              <a:t> </a:t>
            </a:r>
            <a:r>
              <a:rPr lang="pl-PL" sz="3000" dirty="0" err="1" smtClean="0"/>
              <a:t>scale</a:t>
            </a:r>
            <a:r>
              <a:rPr lang="pl-PL" sz="3000" dirty="0"/>
              <a:t> (</a:t>
            </a:r>
            <a:r>
              <a:rPr lang="pl-PL" sz="3000" i="1" dirty="0"/>
              <a:t>√n</a:t>
            </a:r>
            <a:r>
              <a:rPr lang="pl-PL" sz="3000" dirty="0"/>
              <a:t> </a:t>
            </a:r>
            <a:r>
              <a:rPr lang="pl-PL" sz="3000" dirty="0" smtClean="0"/>
              <a:t>)</a:t>
            </a:r>
          </a:p>
          <a:p>
            <a:pPr>
              <a:buFont typeface="Arial" panose="020B0604020202020204" pitchFamily="34" charset="0"/>
              <a:buChar char="•"/>
            </a:pPr>
            <a:r>
              <a:rPr lang="pl-PL" sz="3900" dirty="0" smtClean="0"/>
              <a:t> In </a:t>
            </a:r>
            <a:r>
              <a:rPr lang="pl-PL" sz="3900" dirty="0" err="1" smtClean="0"/>
              <a:t>some</a:t>
            </a:r>
            <a:r>
              <a:rPr lang="pl-PL" sz="3900" dirty="0" smtClean="0"/>
              <a:t> </a:t>
            </a:r>
            <a:r>
              <a:rPr lang="pl-PL" sz="3900" dirty="0" err="1" smtClean="0"/>
              <a:t>countries</a:t>
            </a:r>
            <a:r>
              <a:rPr lang="pl-PL" sz="3900" dirty="0" smtClean="0"/>
              <a:t>, </a:t>
            </a:r>
            <a:r>
              <a:rPr lang="pl-PL" sz="3900" dirty="0" err="1" smtClean="0"/>
              <a:t>there</a:t>
            </a:r>
            <a:r>
              <a:rPr lang="pl-PL" sz="3900" dirty="0" smtClean="0"/>
              <a:t> </a:t>
            </a:r>
            <a:r>
              <a:rPr lang="pl-PL" sz="3900" dirty="0" err="1" smtClean="0"/>
              <a:t>are</a:t>
            </a:r>
            <a:r>
              <a:rPr lang="pl-PL" sz="3900" dirty="0" smtClean="0"/>
              <a:t> applied the </a:t>
            </a:r>
            <a:r>
              <a:rPr lang="en-US" sz="3900" dirty="0" smtClean="0"/>
              <a:t>‘</a:t>
            </a:r>
            <a:r>
              <a:rPr lang="en-US" sz="3900" dirty="0"/>
              <a:t>national’ </a:t>
            </a:r>
            <a:r>
              <a:rPr lang="pl-PL" sz="3900" dirty="0" err="1" smtClean="0"/>
              <a:t>equivalence</a:t>
            </a:r>
            <a:r>
              <a:rPr lang="pl-PL" sz="3900" dirty="0" smtClean="0"/>
              <a:t> </a:t>
            </a:r>
            <a:r>
              <a:rPr lang="pl-PL" sz="3900" dirty="0" err="1" smtClean="0"/>
              <a:t>scales</a:t>
            </a:r>
            <a:r>
              <a:rPr lang="pl-PL" sz="3900" dirty="0" smtClean="0"/>
              <a:t> (i.e. in </a:t>
            </a:r>
            <a:r>
              <a:rPr lang="pl-PL" sz="3900" dirty="0" err="1" smtClean="0"/>
              <a:t>Israel</a:t>
            </a:r>
            <a:r>
              <a:rPr lang="pl-PL" sz="3900" dirty="0" smtClean="0"/>
              <a:t>, </a:t>
            </a:r>
            <a:r>
              <a:rPr lang="pl-PL" sz="3900" dirty="0" err="1" smtClean="0"/>
              <a:t>Sweden</a:t>
            </a:r>
            <a:r>
              <a:rPr lang="pl-PL" sz="3900" dirty="0" smtClean="0"/>
              <a:t>, </a:t>
            </a:r>
            <a:r>
              <a:rPr lang="pl-PL" sz="3900" dirty="0" err="1" smtClean="0"/>
              <a:t>Ireland</a:t>
            </a:r>
            <a:r>
              <a:rPr lang="pl-PL" sz="3900" dirty="0" smtClean="0"/>
              <a:t>, Georgia)–</a:t>
            </a:r>
            <a:r>
              <a:rPr lang="pl-PL" sz="3900" dirty="0" err="1" smtClean="0"/>
              <a:t>sometimes</a:t>
            </a:r>
            <a:r>
              <a:rPr lang="pl-PL" sz="3900" dirty="0" smtClean="0"/>
              <a:t> </a:t>
            </a:r>
            <a:r>
              <a:rPr lang="pl-PL" sz="3900" dirty="0" err="1" smtClean="0"/>
              <a:t>together</a:t>
            </a:r>
            <a:r>
              <a:rPr lang="pl-PL" sz="3900" dirty="0" smtClean="0"/>
              <a:t> with the </a:t>
            </a:r>
            <a:r>
              <a:rPr lang="pl-PL" sz="3900" dirty="0" err="1" smtClean="0"/>
              <a:t>above-mentioned</a:t>
            </a:r>
            <a:r>
              <a:rPr lang="pl-PL" sz="3900" dirty="0" smtClean="0"/>
              <a:t> </a:t>
            </a:r>
            <a:r>
              <a:rPr lang="pl-PL" sz="3900" dirty="0" err="1" smtClean="0"/>
              <a:t>scales</a:t>
            </a:r>
            <a:r>
              <a:rPr lang="pl-PL" sz="3900" dirty="0" smtClean="0"/>
              <a:t>.</a:t>
            </a:r>
          </a:p>
          <a:p>
            <a:pPr lvl="1">
              <a:buFont typeface="Courier New" panose="02070309020205020404" pitchFamily="49" charset="0"/>
              <a:buChar char="o"/>
            </a:pPr>
            <a:endParaRPr lang="pl-PL" dirty="0"/>
          </a:p>
          <a:p>
            <a:pPr marL="0" indent="0">
              <a:buNone/>
            </a:pPr>
            <a:endParaRPr lang="en-US" dirty="0" smtClean="0"/>
          </a:p>
        </p:txBody>
      </p:sp>
    </p:spTree>
    <p:extLst>
      <p:ext uri="{BB962C8B-B14F-4D97-AF65-F5344CB8AC3E}">
        <p14:creationId xmlns:p14="http://schemas.microsoft.com/office/powerpoint/2010/main" val="657978775"/>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kcja">
  <a:themeElements>
    <a:clrScheme name="Retrospekcja">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kcj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kcja">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299</TotalTime>
  <Words>376</Words>
  <Application>Microsoft Office PowerPoint</Application>
  <PresentationFormat>Custom</PresentationFormat>
  <Paragraphs>56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Retrospekcja</vt:lpstr>
      <vt:lpstr>Results of the survey on methods  of poverty measurement in official statistics in the UNECE region  – general review</vt:lpstr>
      <vt:lpstr>UNECE Questionnaire on Methods of Poverty Measurement in Official Statistics</vt:lpstr>
      <vt:lpstr>UNECE Questionnaire on Methods of Poverty Measurement in Official Statistics</vt:lpstr>
      <vt:lpstr>Methods of poverty measurement</vt:lpstr>
      <vt:lpstr>Monetary poverty</vt:lpstr>
      <vt:lpstr>Absolute poverty</vt:lpstr>
      <vt:lpstr>Relative poverty</vt:lpstr>
      <vt:lpstr>Indicators of welfare/wealth</vt:lpstr>
      <vt:lpstr>Equivalence scales</vt:lpstr>
      <vt:lpstr>Subjective poverty</vt:lpstr>
      <vt:lpstr>Other measures of poverty  (including multidimensional poverty)</vt:lpstr>
      <vt:lpstr>Summary</vt:lpstr>
      <vt:lpstr>Issues for the discussion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Results of the survey on methods  of poverty measurement in official statistics in the UNECE region  – general review</dc:title>
  <dc:creator>Sobestjański Karol</dc:creator>
  <cp:lastModifiedBy>Vania Etropolska</cp:lastModifiedBy>
  <cp:revision>26</cp:revision>
  <dcterms:created xsi:type="dcterms:W3CDTF">2015-04-30T08:53:10Z</dcterms:created>
  <dcterms:modified xsi:type="dcterms:W3CDTF">2015-04-30T14:32:48Z</dcterms:modified>
</cp:coreProperties>
</file>