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5"/>
  </p:notesMasterIdLst>
  <p:handoutMasterIdLst>
    <p:handoutMasterId r:id="rId6"/>
  </p:handoutMasterIdLst>
  <p:sldIdLst>
    <p:sldId id="473" r:id="rId2"/>
    <p:sldId id="474" r:id="rId3"/>
    <p:sldId id="472" r:id="rId4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66CC"/>
    <a:srgbClr val="99CC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7" autoAdjust="0"/>
  </p:normalViewPr>
  <p:slideViewPr>
    <p:cSldViewPr>
      <p:cViewPr>
        <p:scale>
          <a:sx n="93" d="100"/>
          <a:sy n="93" d="100"/>
        </p:scale>
        <p:origin x="-1042" y="1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4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6948"/>
    </p:cViewPr>
  </p:sorterViewPr>
  <p:notesViewPr>
    <p:cSldViewPr>
      <p:cViewPr>
        <p:scale>
          <a:sx n="90" d="100"/>
          <a:sy n="90" d="100"/>
        </p:scale>
        <p:origin x="-2136" y="1224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F9F7-1550-4216-8007-89B192206294}" type="datetimeFigureOut">
              <a:rPr lang="en-GB" smtClean="0"/>
              <a:t>02/05/2015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44C38-B64F-4385-9F4E-0902F49B7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282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05350"/>
            <a:ext cx="4981575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10700"/>
            <a:ext cx="29448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794DBF-7D1C-4BEA-826E-2A1E7A6B3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10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b="1" dirty="0" err="1" smtClean="0"/>
              <a:t>Tajikistan</a:t>
            </a:r>
            <a:r>
              <a:rPr lang="fr-CH" b="1" dirty="0" smtClean="0"/>
              <a:t> </a:t>
            </a:r>
            <a:r>
              <a:rPr lang="fr-CH" b="1" baseline="0" dirty="0" err="1" smtClean="0"/>
              <a:t>did</a:t>
            </a:r>
            <a:r>
              <a:rPr lang="fr-CH" b="1" baseline="0" dirty="0" smtClean="0"/>
              <a:t> not </a:t>
            </a:r>
            <a:r>
              <a:rPr lang="fr-CH" b="1" baseline="0" dirty="0" err="1" smtClean="0"/>
              <a:t>reply</a:t>
            </a: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Ukraine: Deprivation poverty line is defined as the percentage of households according to the level of deprivation attributes which is closest to the level of monetary poverty,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determinated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in line with the national level of relative poverty by expenditure criterion (the line consists of the presence of 4 and more deprivations in a household). In 2013, the poverty level amounted to 22,0% of all households </a:t>
            </a:r>
            <a:endParaRPr lang="fr-CH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6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9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69925"/>
            <a:ext cx="6477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United Nations Economic Commission for Europe</a:t>
            </a:r>
            <a:b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</a:b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Statistical Division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360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Calibri" panose="020F0502020204030204" pitchFamily="34" charset="0"/>
              </a:defRPr>
            </a:lvl1pPr>
          </a:lstStyle>
          <a:p>
            <a:pPr lvl="0"/>
            <a:r>
              <a:rPr lang="fr-CH" noProof="0" smtClean="0"/>
              <a:t>Click to add Presenter’s Name</a:t>
            </a:r>
          </a:p>
          <a:p>
            <a:pPr lvl="0"/>
            <a:r>
              <a:rPr lang="fr-CH" noProof="0" smtClean="0"/>
              <a:t>Month Year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04720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8D65E-7A05-49EB-A811-6C675BDA3CC4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13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77C42-A9D0-4580-B86F-A1F1126025AB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7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086600" cy="9906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33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E60FA-8FDA-43B0-B929-744A143F6C9F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7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F6B6C-B4DE-49FD-888D-0189310351F3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6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B7F43-2741-49AA-8D73-6E8180F80AB7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4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7EB7-7AD9-46FF-8BD1-6A45EB2C5C5C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C8706-9502-44C5-B003-A29F8BA35B37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9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FB775-BBF7-4B80-B0AC-F2F69973C115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0B620-A59A-4F01-97E0-9A7B9B7DB5F6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2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304800" y="6324600"/>
            <a:ext cx="8382000" cy="0"/>
          </a:xfrm>
          <a:prstGeom prst="line">
            <a:avLst/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latin typeface="+mn-lt"/>
              </a:defRPr>
            </a:lvl1pPr>
          </a:lstStyle>
          <a:p>
            <a:pPr>
              <a:defRPr/>
            </a:pPr>
            <a:fld id="{95FD3665-62EF-4C24-90AB-FCEAFE8AFFE9}" type="datetime4">
              <a:rPr lang="en-US"/>
              <a:pPr>
                <a:defRPr/>
              </a:pPr>
              <a:t>May 2, 2015</a:t>
            </a:fld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590800" y="63246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200" b="1">
              <a:latin typeface="Arial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fr-CH" sz="1200" b="1" dirty="0">
                <a:latin typeface="Arial" charset="0"/>
              </a:rPr>
              <a:t> </a:t>
            </a:r>
            <a:r>
              <a:rPr lang="ru-RU" sz="1200" b="1" dirty="0" smtClean="0">
                <a:latin typeface="Arial" charset="0"/>
              </a:rPr>
              <a:t>Слайд</a:t>
            </a:r>
            <a:r>
              <a:rPr lang="fr-CH" sz="1200" b="1" dirty="0" smtClean="0">
                <a:latin typeface="Arial" charset="0"/>
              </a:rPr>
              <a:t> </a:t>
            </a:r>
            <a:fld id="{5D2552F0-ACEA-4619-93B2-3EF0F39ECD13}" type="slidenum">
              <a:rPr lang="en-US" sz="1200" b="1">
                <a:latin typeface="Arial" charset="0"/>
              </a:rPr>
              <a:pPr algn="r"/>
              <a:t>‹#›</a:t>
            </a:fld>
            <a:endParaRPr lang="en-US" sz="1200" b="1" dirty="0">
              <a:latin typeface="Arial" charset="0"/>
            </a:endParaRPr>
          </a:p>
        </p:txBody>
      </p:sp>
      <p:pic>
        <p:nvPicPr>
          <p:cNvPr id="1032" name="Picture 8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4" name="Picture 10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640960" cy="5259288"/>
          </a:xfrm>
        </p:spPr>
        <p:txBody>
          <a:bodyPr/>
          <a:lstStyle/>
          <a:p>
            <a:pPr marL="0" indent="0" algn="ctr">
              <a:buNone/>
            </a:pPr>
            <a:endParaRPr lang="en-GB" sz="1200" b="1" dirty="0" smtClean="0"/>
          </a:p>
          <a:p>
            <a:pPr marL="0" indent="0" algn="ctr">
              <a:buNone/>
            </a:pPr>
            <a:r>
              <a:rPr lang="ru-RU" sz="4000" b="1" dirty="0" smtClean="0"/>
              <a:t>Результаты </a:t>
            </a:r>
            <a:r>
              <a:rPr lang="ru-RU" sz="4000" b="1" smtClean="0"/>
              <a:t>опроса по </a:t>
            </a:r>
            <a:r>
              <a:rPr lang="ru-RU" sz="4000" b="1" dirty="0" smtClean="0"/>
              <a:t>измерению многомерной бедности</a:t>
            </a:r>
            <a:endParaRPr lang="en-GB" sz="4000" b="1" dirty="0" smtClean="0"/>
          </a:p>
          <a:p>
            <a:pPr marL="0" indent="0" algn="ctr">
              <a:buNone/>
            </a:pPr>
            <a:r>
              <a:rPr lang="en-GB" sz="2000" b="1" dirty="0" smtClean="0"/>
              <a:t>(</a:t>
            </a:r>
            <a:r>
              <a:rPr lang="ru-RU" sz="2000" b="1" dirty="0" smtClean="0"/>
              <a:t>Восточная Европа, Кавказ и Центральная Азия</a:t>
            </a:r>
            <a:r>
              <a:rPr lang="en-GB" sz="2000" b="1" dirty="0" smtClean="0"/>
              <a:t>)</a:t>
            </a:r>
          </a:p>
          <a:p>
            <a:pPr marL="0" indent="0" algn="ctr">
              <a:buNone/>
            </a:pPr>
            <a:endParaRPr lang="en-GB" sz="1200" dirty="0" smtClean="0"/>
          </a:p>
          <a:p>
            <a:pPr marL="0" indent="0" algn="ctr">
              <a:buNone/>
            </a:pPr>
            <a:r>
              <a:rPr lang="ru-RU" dirty="0" smtClean="0"/>
              <a:t>ЕЭК ООН</a:t>
            </a:r>
            <a:endParaRPr lang="en-GB" dirty="0" smtClean="0"/>
          </a:p>
          <a:p>
            <a:pPr marL="0" indent="0" algn="ctr">
              <a:buNone/>
            </a:pPr>
            <a:r>
              <a:rPr lang="en-US" dirty="0" smtClean="0"/>
              <a:t>4 </a:t>
            </a:r>
            <a:r>
              <a:rPr lang="ru-RU" dirty="0" smtClean="0"/>
              <a:t>мая </a:t>
            </a:r>
            <a:r>
              <a:rPr lang="en-US" dirty="0" smtClean="0"/>
              <a:t>2015</a:t>
            </a:r>
            <a:r>
              <a:rPr lang="ru-RU" dirty="0" smtClean="0"/>
              <a:t> года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287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086600" cy="1368152"/>
          </a:xfrm>
        </p:spPr>
        <p:txBody>
          <a:bodyPr/>
          <a:lstStyle/>
          <a:p>
            <a:r>
              <a:rPr lang="ru-RU" sz="2800" dirty="0" smtClean="0"/>
              <a:t>Анкета ЕЭК ООН</a:t>
            </a:r>
            <a:r>
              <a:rPr lang="en-US" sz="2800" dirty="0" smtClean="0"/>
              <a:t> </a:t>
            </a:r>
            <a:r>
              <a:rPr lang="ru-RU" sz="2800" dirty="0" smtClean="0"/>
              <a:t>по методам измерения бедности в официальной статистике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7924800" cy="4608512"/>
          </a:xfrm>
        </p:spPr>
        <p:txBody>
          <a:bodyPr/>
          <a:lstStyle/>
          <a:p>
            <a:r>
              <a:rPr lang="fr-CH" sz="2800" dirty="0" smtClean="0"/>
              <a:t>11 </a:t>
            </a:r>
            <a:r>
              <a:rPr lang="ru-RU" sz="2800" dirty="0" smtClean="0"/>
              <a:t>ответов</a:t>
            </a:r>
            <a:endParaRPr lang="fr-CH" sz="2800" dirty="0" smtClean="0"/>
          </a:p>
          <a:p>
            <a:endParaRPr lang="fr-CH" sz="2800" dirty="0" smtClean="0"/>
          </a:p>
          <a:p>
            <a:endParaRPr lang="fr-CH" sz="2800" dirty="0" smtClean="0"/>
          </a:p>
          <a:p>
            <a:endParaRPr lang="fr-CH" sz="1100" dirty="0" smtClean="0"/>
          </a:p>
          <a:p>
            <a:r>
              <a:rPr lang="ru-RU" sz="2800" dirty="0" smtClean="0"/>
              <a:t>В </a:t>
            </a:r>
            <a:r>
              <a:rPr lang="fr-CH" sz="2800" dirty="0" smtClean="0"/>
              <a:t>3 </a:t>
            </a:r>
            <a:r>
              <a:rPr lang="ru-RU" sz="2800" dirty="0" smtClean="0"/>
              <a:t>странах проводится измерение многомерной бедности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019990"/>
              </p:ext>
            </p:extLst>
          </p:nvPr>
        </p:nvGraphicFramePr>
        <p:xfrm>
          <a:off x="1187624" y="2348879"/>
          <a:ext cx="6096000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800200">
                <a:tc>
                  <a:txBody>
                    <a:bodyPr/>
                    <a:lstStyle/>
                    <a:p>
                      <a:r>
                        <a:rPr lang="ru-RU" dirty="0" smtClean="0"/>
                        <a:t>Армения</a:t>
                      </a:r>
                      <a:endParaRPr lang="en-US" dirty="0" smtClean="0"/>
                    </a:p>
                    <a:p>
                      <a:r>
                        <a:rPr lang="ru-RU" dirty="0" smtClean="0"/>
                        <a:t>Азербайджан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Беларусь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Грузия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Российская</a:t>
                      </a:r>
                      <a:r>
                        <a:rPr lang="ru-RU" baseline="0" dirty="0" smtClean="0"/>
                        <a:t> Федерация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Казахстан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Кыргызстан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Республика Молдова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Монголия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Украина</a:t>
                      </a: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Узбекистан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8876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086600" cy="990600"/>
          </a:xfrm>
        </p:spPr>
        <p:txBody>
          <a:bodyPr/>
          <a:lstStyle/>
          <a:p>
            <a:r>
              <a:rPr lang="ru-RU" sz="2800" dirty="0" smtClean="0"/>
              <a:t>Многомерная бедность в странах ВЕКЦА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472608"/>
          </a:xfrm>
        </p:spPr>
        <p:txBody>
          <a:bodyPr/>
          <a:lstStyle/>
          <a:p>
            <a:r>
              <a:rPr lang="ru-RU" sz="1400" b="1" dirty="0" smtClean="0"/>
              <a:t>Беларусь</a:t>
            </a:r>
            <a:endParaRPr lang="fr-CH" sz="1400" b="1" dirty="0" smtClean="0"/>
          </a:p>
          <a:p>
            <a:pPr lvl="1"/>
            <a:r>
              <a:rPr lang="ru-RU" sz="1300" dirty="0" smtClean="0"/>
              <a:t>Уровень материальной депривации</a:t>
            </a:r>
            <a:endParaRPr lang="fr-CH" sz="1300" dirty="0" smtClean="0"/>
          </a:p>
          <a:p>
            <a:pPr lvl="2"/>
            <a:r>
              <a:rPr lang="ru-RU" sz="1300" dirty="0" smtClean="0"/>
              <a:t>Доля домохозяйств, имеющих не менее </a:t>
            </a:r>
            <a:r>
              <a:rPr lang="fr-CH" sz="1300" dirty="0" smtClean="0"/>
              <a:t>4 </a:t>
            </a:r>
            <a:r>
              <a:rPr lang="ru-RU" sz="1300" dirty="0" smtClean="0"/>
              <a:t>из 12 признаков деприваций</a:t>
            </a:r>
            <a:endParaRPr lang="fr-CH" sz="1300" dirty="0" smtClean="0"/>
          </a:p>
          <a:p>
            <a:pPr lvl="2"/>
            <a:r>
              <a:rPr lang="ru-RU" sz="1300" dirty="0" smtClean="0"/>
              <a:t>Ежегодные данные по результатам обследования домохозяйств по уровню жизни</a:t>
            </a:r>
            <a:endParaRPr lang="fr-CH" sz="1300" dirty="0" smtClean="0"/>
          </a:p>
          <a:p>
            <a:r>
              <a:rPr lang="ru-RU" sz="1400" b="1" dirty="0" smtClean="0"/>
              <a:t>Молдова</a:t>
            </a:r>
            <a:endParaRPr lang="fr-CH" sz="1400" b="1" dirty="0" smtClean="0"/>
          </a:p>
          <a:p>
            <a:pPr lvl="1"/>
            <a:r>
              <a:rPr lang="ru-RU" sz="1300" dirty="0" smtClean="0"/>
              <a:t>Индекс депривации малых территорий </a:t>
            </a:r>
            <a:r>
              <a:rPr lang="en-US" sz="1300" dirty="0" smtClean="0"/>
              <a:t>(</a:t>
            </a:r>
            <a:r>
              <a:rPr lang="ru-RU" sz="1300" dirty="0" smtClean="0"/>
              <a:t>ИДМТ</a:t>
            </a:r>
            <a:r>
              <a:rPr lang="en-US" sz="1300" dirty="0" smtClean="0"/>
              <a:t>)</a:t>
            </a:r>
          </a:p>
          <a:p>
            <a:pPr lvl="2"/>
            <a:r>
              <a:rPr lang="ru-RU" sz="1300" dirty="0" smtClean="0"/>
              <a:t>Индекс множественной депривации рассчитывается для </a:t>
            </a:r>
            <a:r>
              <a:rPr lang="en-US" sz="1300" dirty="0" smtClean="0"/>
              <a:t>843 </a:t>
            </a:r>
            <a:r>
              <a:rPr lang="ru-RU" sz="1300" dirty="0" smtClean="0"/>
              <a:t>сельских населенных пунктов </a:t>
            </a:r>
            <a:r>
              <a:rPr lang="en-US" sz="1300" dirty="0" smtClean="0"/>
              <a:t>(</a:t>
            </a:r>
            <a:r>
              <a:rPr lang="ru-RU" sz="1300" dirty="0" smtClean="0"/>
              <a:t>ранжируемых по депривации по доходам, экономической, географической, демографической депривации и депривациям в области здравоохранения и образования</a:t>
            </a:r>
            <a:r>
              <a:rPr lang="en-US" sz="1300" dirty="0" smtClean="0"/>
              <a:t>)</a:t>
            </a:r>
          </a:p>
          <a:p>
            <a:pPr lvl="2"/>
            <a:r>
              <a:rPr lang="ru-RU" sz="1300" dirty="0" smtClean="0"/>
              <a:t>Рассчитывается каждые два года</a:t>
            </a:r>
            <a:r>
              <a:rPr lang="en-US" sz="1300" dirty="0" smtClean="0"/>
              <a:t>, </a:t>
            </a:r>
            <a:r>
              <a:rPr lang="ru-RU" sz="1300" dirty="0" smtClean="0"/>
              <a:t>данные получают из административных источников, НБС и собираются на местах Министерством экономики</a:t>
            </a:r>
            <a:endParaRPr lang="en-US" sz="1300" dirty="0" smtClean="0"/>
          </a:p>
          <a:p>
            <a:r>
              <a:rPr lang="ru-RU" sz="1400" b="1" dirty="0" smtClean="0"/>
              <a:t>Украина</a:t>
            </a:r>
            <a:endParaRPr lang="en-US" sz="1400" b="1" dirty="0" smtClean="0"/>
          </a:p>
          <a:p>
            <a:pPr lvl="1"/>
            <a:r>
              <a:rPr lang="ru-RU" sz="1300" dirty="0" err="1" smtClean="0"/>
              <a:t>Депривационная</a:t>
            </a:r>
            <a:r>
              <a:rPr lang="ru-RU" sz="1300" dirty="0" smtClean="0"/>
              <a:t> бедность</a:t>
            </a:r>
            <a:endParaRPr lang="en-US" sz="1300" dirty="0" smtClean="0"/>
          </a:p>
          <a:p>
            <a:pPr lvl="2"/>
            <a:r>
              <a:rPr lang="ru-RU" sz="1300" dirty="0" smtClean="0"/>
              <a:t>Рассматривается </a:t>
            </a:r>
            <a:r>
              <a:rPr lang="ru-RU" sz="1300" i="1" dirty="0" smtClean="0"/>
              <a:t>экономическая депривация </a:t>
            </a:r>
            <a:r>
              <a:rPr lang="en-US" sz="1300" dirty="0" smtClean="0"/>
              <a:t>(</a:t>
            </a:r>
            <a:r>
              <a:rPr lang="ru-RU" sz="1300" dirty="0" smtClean="0"/>
              <a:t>т.е. недостаточность средств для приобретения недорогих товаров и услуг</a:t>
            </a:r>
            <a:r>
              <a:rPr lang="en-US" sz="1300" dirty="0" smtClean="0"/>
              <a:t>) </a:t>
            </a:r>
            <a:r>
              <a:rPr lang="ru-RU" sz="1300" dirty="0" smtClean="0"/>
              <a:t>и </a:t>
            </a:r>
            <a:r>
              <a:rPr lang="ru-RU" sz="1300" i="1" dirty="0" smtClean="0"/>
              <a:t>депривация по доступу </a:t>
            </a:r>
            <a:r>
              <a:rPr lang="en-US" sz="1300" dirty="0" smtClean="0"/>
              <a:t>(</a:t>
            </a:r>
            <a:r>
              <a:rPr lang="ru-RU" sz="1300" dirty="0"/>
              <a:t>т</a:t>
            </a:r>
            <a:r>
              <a:rPr lang="ru-RU" sz="1300" dirty="0" smtClean="0"/>
              <a:t>.е. недостаточное развитие инфраструктуры как признак географической доступности услуг и барьеров негеографического характера</a:t>
            </a:r>
            <a:r>
              <a:rPr lang="en-US" sz="1300" dirty="0" smtClean="0"/>
              <a:t>)</a:t>
            </a:r>
          </a:p>
          <a:p>
            <a:pPr lvl="2"/>
            <a:r>
              <a:rPr lang="ru-RU" sz="1300" dirty="0" smtClean="0"/>
              <a:t>Черта бедности</a:t>
            </a:r>
            <a:r>
              <a:rPr lang="en-US" sz="1300" dirty="0" smtClean="0"/>
              <a:t>: 4 </a:t>
            </a:r>
            <a:r>
              <a:rPr lang="ru-RU" sz="1300" dirty="0" smtClean="0"/>
              <a:t>или более признаков деприваций из 18</a:t>
            </a:r>
            <a:endParaRPr lang="en-US" sz="1300" dirty="0" smtClean="0"/>
          </a:p>
          <a:p>
            <a:pPr lvl="2"/>
            <a:r>
              <a:rPr lang="ru-RU" sz="1300" dirty="0" smtClean="0"/>
              <a:t>Также рассчитывается бедность по относительному монетарному критерию </a:t>
            </a:r>
            <a:r>
              <a:rPr lang="en-US" sz="1300" dirty="0" smtClean="0"/>
              <a:t>(</a:t>
            </a:r>
            <a:r>
              <a:rPr lang="ru-RU" sz="1300" dirty="0" smtClean="0"/>
              <a:t>расходы</a:t>
            </a:r>
            <a:r>
              <a:rPr lang="en-US" sz="1300" dirty="0" smtClean="0"/>
              <a:t>) </a:t>
            </a:r>
            <a:r>
              <a:rPr lang="ru-RU" sz="1300" dirty="0" smtClean="0"/>
              <a:t>и депривации</a:t>
            </a:r>
            <a:endParaRPr lang="en-US" sz="1300" dirty="0" smtClean="0"/>
          </a:p>
          <a:p>
            <a:pPr lvl="3"/>
            <a:r>
              <a:rPr lang="ru-RU" sz="1300" dirty="0" smtClean="0"/>
              <a:t>Домохозяйства с расходами на душу населения </a:t>
            </a:r>
            <a:r>
              <a:rPr lang="en-US" sz="1300" dirty="0" smtClean="0"/>
              <a:t>&lt;75% </a:t>
            </a:r>
            <a:r>
              <a:rPr lang="ru-RU" sz="1300" dirty="0" smtClean="0"/>
              <a:t>медианных расходов </a:t>
            </a:r>
            <a:r>
              <a:rPr lang="en-US" sz="1300" dirty="0" smtClean="0"/>
              <a:t>+ 4 </a:t>
            </a:r>
            <a:r>
              <a:rPr lang="ru-RU" sz="1300" dirty="0" smtClean="0"/>
              <a:t>депривации из 18</a:t>
            </a:r>
            <a:endParaRPr lang="en-US" sz="1300" dirty="0" smtClean="0"/>
          </a:p>
          <a:p>
            <a:pPr lvl="2"/>
            <a:r>
              <a:rPr lang="ru-RU" sz="1300" dirty="0" smtClean="0"/>
              <a:t>Рассчитывается каждые 2 года, данные получают по результатам обследования условий жизни домохозяйств</a:t>
            </a: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1937203157"/>
      </p:ext>
    </p:extLst>
  </p:cSld>
  <p:clrMapOvr>
    <a:masterClrMapping/>
  </p:clrMapOvr>
</p:sld>
</file>

<file path=ppt/theme/theme1.xml><?xml version="1.0" encoding="utf-8"?>
<a:theme xmlns:a="http://schemas.openxmlformats.org/drawingml/2006/main" name="StatsUNEC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3333FF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StatsUNECE</Template>
  <TotalTime>6582</TotalTime>
  <Words>304</Words>
  <Application>Microsoft Office PowerPoint</Application>
  <PresentationFormat>On-screen Show (4:3)</PresentationFormat>
  <Paragraphs>43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StatsUNECE</vt:lpstr>
      <vt:lpstr>PowerPoint Presentation</vt:lpstr>
      <vt:lpstr>Анкета ЕЭК ООН по методам измерения бедности в официальной статистике</vt:lpstr>
      <vt:lpstr>Многомерная бедность в странах ВЕКЦА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Hansen</dc:creator>
  <cp:lastModifiedBy>Vania Etropolska</cp:lastModifiedBy>
  <cp:revision>341</cp:revision>
  <cp:lastPrinted>2014-10-01T12:57:54Z</cp:lastPrinted>
  <dcterms:created xsi:type="dcterms:W3CDTF">2011-12-28T11:16:09Z</dcterms:created>
  <dcterms:modified xsi:type="dcterms:W3CDTF">2015-05-02T13:22:16Z</dcterms:modified>
</cp:coreProperties>
</file>