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5"/>
  </p:notesMasterIdLst>
  <p:handoutMasterIdLst>
    <p:handoutMasterId r:id="rId6"/>
  </p:handoutMasterIdLst>
  <p:sldIdLst>
    <p:sldId id="473" r:id="rId2"/>
    <p:sldId id="474" r:id="rId3"/>
    <p:sldId id="472" r:id="rId4"/>
  </p:sldIdLst>
  <p:sldSz cx="9144000" cy="6858000" type="screen4x3"/>
  <p:notesSz cx="6794500" cy="9906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0066CC"/>
    <a:srgbClr val="99CCFF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9" autoAdjust="0"/>
    <p:restoredTop sz="86387" autoAdjust="0"/>
  </p:normalViewPr>
  <p:slideViewPr>
    <p:cSldViewPr>
      <p:cViewPr varScale="1">
        <p:scale>
          <a:sx n="76" d="100"/>
          <a:sy n="76" d="100"/>
        </p:scale>
        <p:origin x="-1546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4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6948"/>
    </p:cViewPr>
  </p:sorterViewPr>
  <p:notesViewPr>
    <p:cSldViewPr>
      <p:cViewPr>
        <p:scale>
          <a:sx n="90" d="100"/>
          <a:sy n="90" d="100"/>
        </p:scale>
        <p:origin x="-2136" y="1224"/>
      </p:cViewPr>
      <p:guideLst>
        <p:guide orient="horz" pos="3120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75F9F7-1550-4216-8007-89B192206294}" type="datetimeFigureOut">
              <a:rPr lang="en-GB" smtClean="0"/>
              <a:t>01/05/2015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C44C38-B64F-4385-9F4E-0902F49B7E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42820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05350"/>
            <a:ext cx="4981575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10700"/>
            <a:ext cx="294481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A794DBF-7D1C-4BEA-826E-2A1E7A6B3B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7102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H" b="1" dirty="0" err="1" smtClean="0"/>
              <a:t>Tajikistan</a:t>
            </a:r>
            <a:r>
              <a:rPr lang="fr-CH" b="1" dirty="0" smtClean="0"/>
              <a:t> </a:t>
            </a:r>
            <a:r>
              <a:rPr lang="fr-CH" b="1" baseline="0" dirty="0" err="1" smtClean="0"/>
              <a:t>did</a:t>
            </a:r>
            <a:r>
              <a:rPr lang="fr-CH" b="1" baseline="0" dirty="0" smtClean="0"/>
              <a:t> not </a:t>
            </a:r>
            <a:r>
              <a:rPr lang="fr-CH" b="1" baseline="0" dirty="0" err="1" smtClean="0"/>
              <a:t>reply</a:t>
            </a:r>
            <a:endParaRPr lang="fr-CH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794DBF-7D1C-4BEA-826E-2A1E7A6B3B7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465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Ukraine: Deprivation poverty line is defined as the percentage of households according to the level of deprivation attributes which is closest to the level of monetary poverty,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determinated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in line with the national level of relative poverty by expenditure criterion (the line consists of the presence of 4 and more deprivations in a household). In 2013, the poverty level amounted to 22,0% of all households </a:t>
            </a:r>
            <a:endParaRPr lang="fr-CH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794DBF-7D1C-4BEA-826E-2A1E7A6B3B7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46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UNECElogoDarkBlue200p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82"/>
          <a:stretch>
            <a:fillRect/>
          </a:stretch>
        </p:blipFill>
        <p:spPr bwMode="auto">
          <a:xfrm>
            <a:off x="533400" y="533400"/>
            <a:ext cx="10445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5562600" y="6477000"/>
            <a:ext cx="3352800" cy="0"/>
          </a:xfrm>
          <a:prstGeom prst="line">
            <a:avLst/>
          </a:prstGeom>
          <a:noFill/>
          <a:ln w="38100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8686800" y="5791200"/>
            <a:ext cx="0" cy="914400"/>
          </a:xfrm>
          <a:prstGeom prst="line">
            <a:avLst/>
          </a:prstGeom>
          <a:noFill/>
          <a:ln w="38100" cmpd="dbl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1752600" y="533400"/>
            <a:ext cx="2057400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9" name="Picture 9" descr="UNECElogoDarkBlue200p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82"/>
          <a:stretch>
            <a:fillRect/>
          </a:stretch>
        </p:blipFill>
        <p:spPr bwMode="auto">
          <a:xfrm>
            <a:off x="533400" y="533400"/>
            <a:ext cx="10445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1752600" y="669925"/>
            <a:ext cx="6477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1800" b="1" noProof="0" dirty="0" smtClean="0">
                <a:solidFill>
                  <a:srgbClr val="003399"/>
                </a:solidFill>
                <a:latin typeface="Calibri" panose="020F0502020204030204" pitchFamily="34" charset="0"/>
              </a:rPr>
              <a:t>United Nations Economic Commission for Europe</a:t>
            </a:r>
            <a:br>
              <a:rPr lang="en-GB" sz="1800" b="1" noProof="0" dirty="0" smtClean="0">
                <a:solidFill>
                  <a:srgbClr val="003399"/>
                </a:solidFill>
                <a:latin typeface="Calibri" panose="020F0502020204030204" pitchFamily="34" charset="0"/>
              </a:rPr>
            </a:br>
            <a:r>
              <a:rPr lang="en-GB" sz="1800" b="1" noProof="0" dirty="0" smtClean="0">
                <a:solidFill>
                  <a:srgbClr val="003399"/>
                </a:solidFill>
                <a:latin typeface="Calibri" panose="020F0502020204030204" pitchFamily="34" charset="0"/>
              </a:rPr>
              <a:t>Statistical Division</a:t>
            </a:r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5562600" y="6477000"/>
            <a:ext cx="3352800" cy="0"/>
          </a:xfrm>
          <a:prstGeom prst="line">
            <a:avLst/>
          </a:prstGeom>
          <a:noFill/>
          <a:ln w="38100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" name="Line 12"/>
          <p:cNvSpPr>
            <a:spLocks noChangeShapeType="1"/>
          </p:cNvSpPr>
          <p:nvPr/>
        </p:nvSpPr>
        <p:spPr bwMode="auto">
          <a:xfrm>
            <a:off x="8686800" y="5791200"/>
            <a:ext cx="0" cy="914400"/>
          </a:xfrm>
          <a:prstGeom prst="line">
            <a:avLst/>
          </a:prstGeom>
          <a:noFill/>
          <a:ln w="38100" cmpd="dbl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" name="Line 13"/>
          <p:cNvSpPr>
            <a:spLocks noChangeShapeType="1"/>
          </p:cNvSpPr>
          <p:nvPr/>
        </p:nvSpPr>
        <p:spPr bwMode="auto">
          <a:xfrm>
            <a:off x="1752600" y="533400"/>
            <a:ext cx="2057400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2667000"/>
            <a:ext cx="8153400" cy="1143000"/>
          </a:xfrm>
        </p:spPr>
        <p:txBody>
          <a:bodyPr/>
          <a:lstStyle>
            <a:lvl1pPr algn="ctr">
              <a:defRPr sz="3600">
                <a:latin typeface="Calibri" panose="020F0502020204030204" pitchFamily="34" charset="0"/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4419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latin typeface="Calibri" panose="020F0502020204030204" pitchFamily="34" charset="0"/>
              </a:defRPr>
            </a:lvl1pPr>
          </a:lstStyle>
          <a:p>
            <a:pPr lvl="0"/>
            <a:r>
              <a:rPr lang="fr-CH" noProof="0" smtClean="0"/>
              <a:t>Click to add Presenter’s Name</a:t>
            </a:r>
          </a:p>
          <a:p>
            <a:pPr lvl="0"/>
            <a:r>
              <a:rPr lang="fr-CH" noProof="0" smtClean="0"/>
              <a:t>Month Year</a:t>
            </a: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047204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C8D65E-7A05-49EB-A811-6C675BDA3CC4}" type="datetime4">
              <a:rPr lang="en-US"/>
              <a:pPr>
                <a:defRPr/>
              </a:pPr>
              <a:t>May 1,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913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609600"/>
            <a:ext cx="200025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84835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377C42-A9D0-4580-B86F-A1F1126025AB}" type="datetime4">
              <a:rPr lang="en-US"/>
              <a:pPr>
                <a:defRPr/>
              </a:pPr>
              <a:t>May 1,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372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7086600" cy="990600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spcAft>
                <a:spcPts val="1200"/>
              </a:spcAft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2337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6E60FA-8FDA-43B0-B929-744A143F6C9F}" type="datetime4">
              <a:rPr lang="en-US"/>
              <a:pPr>
                <a:defRPr/>
              </a:pPr>
              <a:t>May 1,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772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752600"/>
            <a:ext cx="3886200" cy="4343400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752600"/>
            <a:ext cx="3886200" cy="4343400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4F6B6C-B4DE-49FD-888D-0189310351F3}" type="datetime4">
              <a:rPr lang="en-US"/>
              <a:pPr>
                <a:defRPr/>
              </a:pPr>
              <a:t>May 1,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169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2B7F43-2741-49AA-8D73-6E8180F80AB7}" type="datetime4">
              <a:rPr lang="en-US"/>
              <a:pPr>
                <a:defRPr/>
              </a:pPr>
              <a:t>May 1,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144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67EB7-7AD9-46FF-8BD1-6A45EB2C5C5C}" type="datetime4">
              <a:rPr lang="en-US"/>
              <a:pPr>
                <a:defRPr/>
              </a:pPr>
              <a:t>May 1,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61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5C8706-9502-44C5-B003-A29F8BA35B37}" type="datetime4">
              <a:rPr lang="en-US"/>
              <a:pPr>
                <a:defRPr/>
              </a:pPr>
              <a:t>May 1,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492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BFB775-BBF7-4B80-B0AC-F2F69973C115}" type="datetime4">
              <a:rPr lang="en-US"/>
              <a:pPr>
                <a:defRPr/>
              </a:pPr>
              <a:t>May 1,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34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20B620-A59A-4F01-97E0-9A7B9B7DB5F6}" type="datetime4">
              <a:rPr lang="en-US"/>
              <a:pPr>
                <a:defRPr/>
              </a:pPr>
              <a:t>May 1,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323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09600"/>
            <a:ext cx="70866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752600"/>
            <a:ext cx="7924800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Line 4"/>
          <p:cNvSpPr>
            <a:spLocks noChangeShapeType="1"/>
          </p:cNvSpPr>
          <p:nvPr/>
        </p:nvSpPr>
        <p:spPr bwMode="auto">
          <a:xfrm>
            <a:off x="304800" y="6324600"/>
            <a:ext cx="8382000" cy="0"/>
          </a:xfrm>
          <a:prstGeom prst="line">
            <a:avLst/>
          </a:prstGeom>
          <a:noFill/>
          <a:ln w="19050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latin typeface="+mn-lt"/>
              </a:defRPr>
            </a:lvl1pPr>
          </a:lstStyle>
          <a:p>
            <a:pPr>
              <a:defRPr/>
            </a:pPr>
            <a:fld id="{95FD3665-62EF-4C24-90AB-FCEAFE8AFFE9}" type="datetime4">
              <a:rPr lang="en-US"/>
              <a:pPr>
                <a:defRPr/>
              </a:pPr>
              <a:t>May 1, 2015</a:t>
            </a:fld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2590800" y="6324600"/>
            <a:ext cx="441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en-US" sz="1200" b="1">
              <a:latin typeface="Arial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/>
            <a:r>
              <a:rPr lang="fr-CH" sz="1200" b="1">
                <a:latin typeface="Arial" charset="0"/>
              </a:rPr>
              <a:t> Slide </a:t>
            </a:r>
            <a:fld id="{5D2552F0-ACEA-4619-93B2-3EF0F39ECD13}" type="slidenum">
              <a:rPr lang="en-US" sz="1200" b="1">
                <a:latin typeface="Arial" charset="0"/>
              </a:rPr>
              <a:pPr algn="r"/>
              <a:t>‹#›</a:t>
            </a:fld>
            <a:endParaRPr lang="en-US" sz="1200" b="1">
              <a:latin typeface="Arial" charset="0"/>
            </a:endParaRPr>
          </a:p>
        </p:txBody>
      </p:sp>
      <p:pic>
        <p:nvPicPr>
          <p:cNvPr id="1032" name="Picture 8" descr="UNECElogoDarkBlue200px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425" y="228600"/>
            <a:ext cx="104457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228600" y="381000"/>
            <a:ext cx="7229475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034" name="Picture 10" descr="UNECElogoDarkBlue200px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425" y="228600"/>
            <a:ext cx="104457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228600" y="381000"/>
            <a:ext cx="7229475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69" r:id="rId2"/>
    <p:sldLayoutId id="2147483970" r:id="rId3"/>
    <p:sldLayoutId id="2147483971" r:id="rId4"/>
    <p:sldLayoutId id="2147483972" r:id="rId5"/>
    <p:sldLayoutId id="2147483973" r:id="rId6"/>
    <p:sldLayoutId id="2147483974" r:id="rId7"/>
    <p:sldLayoutId id="2147483975" r:id="rId8"/>
    <p:sldLayoutId id="2147483976" r:id="rId9"/>
    <p:sldLayoutId id="2147483977" r:id="rId10"/>
    <p:sldLayoutId id="2147483978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836712"/>
            <a:ext cx="8640960" cy="5259288"/>
          </a:xfrm>
        </p:spPr>
        <p:txBody>
          <a:bodyPr/>
          <a:lstStyle/>
          <a:p>
            <a:pPr marL="0" indent="0" algn="ctr">
              <a:buNone/>
            </a:pPr>
            <a:endParaRPr lang="en-GB" sz="1200" b="1" dirty="0" smtClean="0"/>
          </a:p>
          <a:p>
            <a:pPr marL="0" indent="0" algn="ctr">
              <a:buNone/>
            </a:pPr>
            <a:r>
              <a:rPr lang="en-GB" sz="4000" b="1" dirty="0" smtClean="0"/>
              <a:t>Summary </a:t>
            </a:r>
            <a:r>
              <a:rPr lang="en-GB" sz="4000" b="1" dirty="0"/>
              <a:t>of responses </a:t>
            </a:r>
            <a:r>
              <a:rPr lang="en-GB" sz="4000" b="1" dirty="0" smtClean="0"/>
              <a:t>on multidimensional </a:t>
            </a:r>
            <a:r>
              <a:rPr lang="en-GB" sz="4000" b="1" dirty="0"/>
              <a:t>poverty measurement </a:t>
            </a:r>
            <a:endParaRPr lang="en-GB" sz="4000" b="1" dirty="0" smtClean="0"/>
          </a:p>
          <a:p>
            <a:pPr marL="0" indent="0" algn="ctr">
              <a:buNone/>
            </a:pPr>
            <a:r>
              <a:rPr lang="en-GB" sz="2000" b="1" dirty="0" smtClean="0"/>
              <a:t>(Eastern Europe, Caucasus and Central Asia)</a:t>
            </a:r>
            <a:endParaRPr lang="en-GB" sz="2000" b="1" dirty="0" smtClean="0"/>
          </a:p>
          <a:p>
            <a:pPr marL="0" indent="0" algn="ctr">
              <a:buNone/>
            </a:pPr>
            <a:endParaRPr lang="en-GB" sz="1200" dirty="0" smtClean="0"/>
          </a:p>
          <a:p>
            <a:pPr marL="0" indent="0" algn="ctr">
              <a:buNone/>
            </a:pPr>
            <a:r>
              <a:rPr lang="en-GB" dirty="0" smtClean="0"/>
              <a:t>UNECE</a:t>
            </a:r>
            <a:endParaRPr lang="en-GB" dirty="0" smtClean="0"/>
          </a:p>
          <a:p>
            <a:pPr marL="0" indent="0" algn="ctr">
              <a:buNone/>
            </a:pPr>
            <a:r>
              <a:rPr lang="en-US" dirty="0" smtClean="0"/>
              <a:t>4 May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8287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7086600" cy="1368152"/>
          </a:xfrm>
        </p:spPr>
        <p:txBody>
          <a:bodyPr/>
          <a:lstStyle/>
          <a:p>
            <a:r>
              <a:rPr lang="en-US" sz="2800" dirty="0"/>
              <a:t>UNECE Questionnaire on Methods </a:t>
            </a:r>
            <a:br>
              <a:rPr lang="en-US" sz="2800" dirty="0"/>
            </a:br>
            <a:r>
              <a:rPr lang="en-US" sz="2800" dirty="0"/>
              <a:t>of Poverty Measurement in Official Statistics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700808"/>
            <a:ext cx="7924800" cy="4608512"/>
          </a:xfrm>
        </p:spPr>
        <p:txBody>
          <a:bodyPr/>
          <a:lstStyle/>
          <a:p>
            <a:r>
              <a:rPr lang="fr-CH" sz="2800" dirty="0" smtClean="0"/>
              <a:t>11 replies</a:t>
            </a:r>
          </a:p>
          <a:p>
            <a:endParaRPr lang="fr-CH" sz="2800" dirty="0" smtClean="0"/>
          </a:p>
          <a:p>
            <a:endParaRPr lang="fr-CH" sz="2800" dirty="0" smtClean="0"/>
          </a:p>
          <a:p>
            <a:endParaRPr lang="fr-CH" sz="1100" dirty="0" smtClean="0"/>
          </a:p>
          <a:p>
            <a:r>
              <a:rPr lang="fr-CH" sz="2800" dirty="0" smtClean="0"/>
              <a:t>3 countries have </a:t>
            </a:r>
            <a:r>
              <a:rPr lang="fr-CH" sz="2800" dirty="0" err="1" smtClean="0"/>
              <a:t>multidimensional</a:t>
            </a:r>
            <a:r>
              <a:rPr lang="fr-CH" sz="2800" dirty="0" smtClean="0"/>
              <a:t> </a:t>
            </a:r>
            <a:r>
              <a:rPr lang="fr-CH" sz="2800" dirty="0" err="1" smtClean="0"/>
              <a:t>poverty</a:t>
            </a:r>
            <a:r>
              <a:rPr lang="fr-CH" sz="2800" dirty="0" smtClean="0"/>
              <a:t> </a:t>
            </a:r>
            <a:r>
              <a:rPr lang="fr-CH" sz="2800" dirty="0" err="1" smtClean="0"/>
              <a:t>measures</a:t>
            </a:r>
            <a:endParaRPr lang="en-GB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5438505"/>
              </p:ext>
            </p:extLst>
          </p:nvPr>
        </p:nvGraphicFramePr>
        <p:xfrm>
          <a:off x="1187624" y="2348879"/>
          <a:ext cx="6096000" cy="180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1800200">
                <a:tc>
                  <a:txBody>
                    <a:bodyPr/>
                    <a:lstStyle/>
                    <a:p>
                      <a:r>
                        <a:rPr lang="en-US" dirty="0" smtClean="0"/>
                        <a:t>Armenia</a:t>
                      </a:r>
                    </a:p>
                    <a:p>
                      <a:r>
                        <a:rPr lang="en-US" dirty="0" smtClean="0"/>
                        <a:t>Azerbaijan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Belarus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Georgia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Russian Federation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Kazakhstan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Kyrgyzstan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Republic of Moldova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Mongolia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Ukraine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Uzbekistan</a:t>
                      </a:r>
                      <a:endParaRPr lang="en-GB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88768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7086600" cy="990600"/>
          </a:xfrm>
        </p:spPr>
        <p:txBody>
          <a:bodyPr/>
          <a:lstStyle/>
          <a:p>
            <a:r>
              <a:rPr lang="fr-CH" sz="2800" dirty="0" err="1" smtClean="0"/>
              <a:t>Multidimensional</a:t>
            </a:r>
            <a:r>
              <a:rPr lang="fr-CH" sz="2800" dirty="0" smtClean="0"/>
              <a:t> </a:t>
            </a:r>
            <a:r>
              <a:rPr lang="fr-CH" sz="2800" dirty="0" err="1" smtClean="0"/>
              <a:t>poverty</a:t>
            </a:r>
            <a:r>
              <a:rPr lang="fr-CH" sz="2800" dirty="0" smtClean="0"/>
              <a:t> in EECCA countries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836712"/>
            <a:ext cx="8568952" cy="5472608"/>
          </a:xfrm>
        </p:spPr>
        <p:txBody>
          <a:bodyPr/>
          <a:lstStyle/>
          <a:p>
            <a:r>
              <a:rPr lang="fr-CH" sz="1600" b="1" dirty="0" smtClean="0"/>
              <a:t>Belarus</a:t>
            </a:r>
          </a:p>
          <a:p>
            <a:pPr lvl="1"/>
            <a:r>
              <a:rPr lang="fr-CH" sz="1400" dirty="0" err="1" smtClean="0"/>
              <a:t>Material</a:t>
            </a:r>
            <a:r>
              <a:rPr lang="fr-CH" sz="1400" dirty="0" smtClean="0"/>
              <a:t> </a:t>
            </a:r>
            <a:r>
              <a:rPr lang="fr-CH" sz="1400" dirty="0" err="1" smtClean="0"/>
              <a:t>deprivation</a:t>
            </a:r>
            <a:r>
              <a:rPr lang="fr-CH" sz="1400" dirty="0" smtClean="0"/>
              <a:t> rate</a:t>
            </a:r>
          </a:p>
          <a:p>
            <a:pPr lvl="2"/>
            <a:r>
              <a:rPr lang="fr-CH" sz="1400" dirty="0" smtClean="0"/>
              <a:t>Proportion of </a:t>
            </a:r>
            <a:r>
              <a:rPr lang="fr-CH" sz="1400" dirty="0" err="1" smtClean="0"/>
              <a:t>households</a:t>
            </a:r>
            <a:r>
              <a:rPr lang="fr-CH" sz="1400" dirty="0" smtClean="0"/>
              <a:t> </a:t>
            </a:r>
            <a:r>
              <a:rPr lang="fr-CH" sz="1400" dirty="0" err="1" smtClean="0"/>
              <a:t>which</a:t>
            </a:r>
            <a:r>
              <a:rPr lang="fr-CH" sz="1400" dirty="0" smtClean="0"/>
              <a:t> </a:t>
            </a:r>
            <a:r>
              <a:rPr lang="fr-CH" sz="1400" dirty="0" err="1" smtClean="0"/>
              <a:t>lack</a:t>
            </a:r>
            <a:r>
              <a:rPr lang="fr-CH" sz="1400" dirty="0" smtClean="0"/>
              <a:t> </a:t>
            </a:r>
            <a:r>
              <a:rPr lang="fr-CH" sz="1400" dirty="0" err="1" smtClean="0"/>
              <a:t>at</a:t>
            </a:r>
            <a:r>
              <a:rPr lang="fr-CH" sz="1400" dirty="0" smtClean="0"/>
              <a:t> least 4 out of 12 </a:t>
            </a:r>
            <a:r>
              <a:rPr lang="fr-CH" sz="1400" dirty="0" err="1" smtClean="0"/>
              <a:t>deprivations</a:t>
            </a:r>
            <a:endParaRPr lang="fr-CH" sz="1400" dirty="0" smtClean="0"/>
          </a:p>
          <a:p>
            <a:pPr lvl="2"/>
            <a:r>
              <a:rPr lang="fr-CH" sz="1400" dirty="0" err="1" smtClean="0"/>
              <a:t>Annual</a:t>
            </a:r>
            <a:r>
              <a:rPr lang="fr-CH" sz="1400" dirty="0" smtClean="0"/>
              <a:t>, data </a:t>
            </a:r>
            <a:r>
              <a:rPr lang="fr-CH" sz="1400" dirty="0" err="1" smtClean="0"/>
              <a:t>from</a:t>
            </a:r>
            <a:r>
              <a:rPr lang="fr-CH" sz="1400" dirty="0" smtClean="0"/>
              <a:t> </a:t>
            </a:r>
            <a:r>
              <a:rPr lang="fr-CH" sz="1400" dirty="0" err="1" smtClean="0"/>
              <a:t>household</a:t>
            </a:r>
            <a:r>
              <a:rPr lang="fr-CH" sz="1400" dirty="0" smtClean="0"/>
              <a:t> living standards </a:t>
            </a:r>
            <a:r>
              <a:rPr lang="fr-CH" sz="1400" dirty="0" err="1" smtClean="0"/>
              <a:t>survey</a:t>
            </a:r>
            <a:endParaRPr lang="fr-CH" sz="1400" dirty="0" smtClean="0"/>
          </a:p>
          <a:p>
            <a:r>
              <a:rPr lang="fr-CH" sz="1600" b="1" dirty="0" smtClean="0"/>
              <a:t>Moldova</a:t>
            </a:r>
          </a:p>
          <a:p>
            <a:pPr lvl="1"/>
            <a:r>
              <a:rPr lang="en-US" sz="1400" dirty="0" smtClean="0"/>
              <a:t>Small Area Deprivation Index (SADI)</a:t>
            </a:r>
          </a:p>
          <a:p>
            <a:pPr lvl="2"/>
            <a:r>
              <a:rPr lang="en-US" sz="1400" dirty="0" smtClean="0"/>
              <a:t>Multiple Deprivation Index calculated for 843 rural communities (ranked according </a:t>
            </a:r>
            <a:r>
              <a:rPr lang="en-US" sz="1400" dirty="0"/>
              <a:t>to </a:t>
            </a:r>
            <a:r>
              <a:rPr lang="en-US" sz="1400" dirty="0" smtClean="0"/>
              <a:t>income</a:t>
            </a:r>
            <a:r>
              <a:rPr lang="en-US" sz="1400" dirty="0"/>
              <a:t>, economic, geographic, demographic, health and </a:t>
            </a:r>
            <a:r>
              <a:rPr lang="en-US" sz="1400" dirty="0" smtClean="0"/>
              <a:t>education deprivations)</a:t>
            </a:r>
          </a:p>
          <a:p>
            <a:pPr lvl="2"/>
            <a:r>
              <a:rPr lang="en-US" sz="1400" dirty="0" smtClean="0"/>
              <a:t>Calculated every 2 years, data from administrative records, NBS and locally collected by the Ministry of Economy</a:t>
            </a:r>
          </a:p>
          <a:p>
            <a:r>
              <a:rPr lang="en-US" sz="1600" b="1" dirty="0" smtClean="0"/>
              <a:t>Ukraine</a:t>
            </a:r>
          </a:p>
          <a:p>
            <a:pPr lvl="1"/>
            <a:r>
              <a:rPr lang="en-US" sz="1400" dirty="0" smtClean="0"/>
              <a:t>Deprivation poverty</a:t>
            </a:r>
          </a:p>
          <a:p>
            <a:pPr lvl="2"/>
            <a:r>
              <a:rPr lang="en-US" sz="1400" dirty="0" smtClean="0"/>
              <a:t>Considers </a:t>
            </a:r>
            <a:r>
              <a:rPr lang="en-US" sz="1400" i="1" dirty="0" smtClean="0"/>
              <a:t>economic </a:t>
            </a:r>
            <a:r>
              <a:rPr lang="en-US" sz="1400" i="1" dirty="0"/>
              <a:t>deprivation</a:t>
            </a:r>
            <a:r>
              <a:rPr lang="en-US" sz="1400" dirty="0"/>
              <a:t> </a:t>
            </a:r>
            <a:r>
              <a:rPr lang="en-US" sz="1400" dirty="0" smtClean="0"/>
              <a:t>(i.e</a:t>
            </a:r>
            <a:r>
              <a:rPr lang="en-US" sz="1400" dirty="0"/>
              <a:t>. lack of funds for necessary low-cost goods and </a:t>
            </a:r>
            <a:r>
              <a:rPr lang="en-US" sz="1400" dirty="0" smtClean="0"/>
              <a:t>services) and</a:t>
            </a:r>
            <a:r>
              <a:rPr lang="en-US" sz="1400" i="1" dirty="0" smtClean="0"/>
              <a:t> deprivation </a:t>
            </a:r>
            <a:r>
              <a:rPr lang="en-US" sz="1400" i="1" dirty="0"/>
              <a:t>by access</a:t>
            </a:r>
            <a:r>
              <a:rPr lang="en-US" sz="1400" dirty="0"/>
              <a:t> </a:t>
            </a:r>
            <a:r>
              <a:rPr lang="en-US" sz="1400" dirty="0" smtClean="0"/>
              <a:t>(i.e</a:t>
            </a:r>
            <a:r>
              <a:rPr lang="en-US" sz="1400" dirty="0"/>
              <a:t>. inadequate development of infrastructure as indication of geographical accessibility of services and barriers of non-geographic </a:t>
            </a:r>
            <a:r>
              <a:rPr lang="en-US" sz="1400" dirty="0" smtClean="0"/>
              <a:t>nature)</a:t>
            </a:r>
          </a:p>
          <a:p>
            <a:pPr lvl="2"/>
            <a:r>
              <a:rPr lang="en-US" sz="1400" dirty="0" smtClean="0"/>
              <a:t>Poverty line: 4 or more deprivations among 18</a:t>
            </a:r>
          </a:p>
          <a:p>
            <a:pPr lvl="2"/>
            <a:r>
              <a:rPr lang="en-US" sz="1400" dirty="0" smtClean="0"/>
              <a:t>Poverty by relative monetary criteria (expenditure) and deprivation also calculated</a:t>
            </a:r>
          </a:p>
          <a:p>
            <a:pPr lvl="3"/>
            <a:r>
              <a:rPr lang="en-US" sz="1400" dirty="0" smtClean="0"/>
              <a:t>Households with expenditure per capita &lt;75% median expenditure + 4 </a:t>
            </a:r>
            <a:r>
              <a:rPr lang="en-US" sz="1400" dirty="0" smtClean="0"/>
              <a:t>deprivations out of 18</a:t>
            </a:r>
            <a:endParaRPr lang="en-US" sz="1400" dirty="0" smtClean="0"/>
          </a:p>
          <a:p>
            <a:pPr lvl="2"/>
            <a:r>
              <a:rPr lang="en-US" sz="1400" dirty="0" smtClean="0"/>
              <a:t>Calculated every 2 years, data from survey of households’ living conditions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937203157"/>
      </p:ext>
    </p:extLst>
  </p:cSld>
  <p:clrMapOvr>
    <a:masterClrMapping/>
  </p:clrMapOvr>
</p:sld>
</file>

<file path=ppt/theme/theme1.xml><?xml version="1.0" encoding="utf-8"?>
<a:theme xmlns:a="http://schemas.openxmlformats.org/drawingml/2006/main" name="StatsUNEC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33FF"/>
      </a:hlink>
      <a:folHlink>
        <a:srgbClr val="3333FF"/>
      </a:folHlink>
    </a:clrScheme>
    <a:fontScheme name="StatsUNE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tsUNE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tsUNE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StatsUNECE</Template>
  <TotalTime>6541</TotalTime>
  <Words>297</Words>
  <Application>Microsoft Office PowerPoint</Application>
  <PresentationFormat>On-screen Show (4:3)</PresentationFormat>
  <Paragraphs>43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StatsUNECE</vt:lpstr>
      <vt:lpstr>PowerPoint Presentation</vt:lpstr>
      <vt:lpstr>UNECE Questionnaire on Methods  of Poverty Measurement in Official Statistics</vt:lpstr>
      <vt:lpstr>Multidimensional poverty in EECCA countries</vt:lpstr>
    </vt:vector>
  </TitlesOfParts>
  <Company>UNECE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Hansen</dc:creator>
  <cp:lastModifiedBy>Vania Etropolska</cp:lastModifiedBy>
  <cp:revision>336</cp:revision>
  <cp:lastPrinted>2014-10-01T12:57:54Z</cp:lastPrinted>
  <dcterms:created xsi:type="dcterms:W3CDTF">2011-12-28T11:16:09Z</dcterms:created>
  <dcterms:modified xsi:type="dcterms:W3CDTF">2015-05-01T10:09:08Z</dcterms:modified>
</cp:coreProperties>
</file>