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1" r:id="rId3"/>
    <p:sldId id="328" r:id="rId4"/>
    <p:sldId id="334" r:id="rId5"/>
    <p:sldId id="330" r:id="rId6"/>
    <p:sldId id="332" r:id="rId7"/>
    <p:sldId id="333" r:id="rId8"/>
    <p:sldId id="335" r:id="rId9"/>
    <p:sldId id="336" r:id="rId10"/>
    <p:sldId id="337" r:id="rId11"/>
    <p:sldId id="338" r:id="rId12"/>
    <p:sldId id="345" r:id="rId13"/>
    <p:sldId id="340" r:id="rId14"/>
    <p:sldId id="343" r:id="rId15"/>
    <p:sldId id="344" r:id="rId16"/>
    <p:sldId id="329" r:id="rId17"/>
    <p:sldId id="339" r:id="rId18"/>
    <p:sldId id="284" r:id="rId19"/>
    <p:sldId id="342" r:id="rId20"/>
  </p:sldIdLst>
  <p:sldSz cx="9144000" cy="6858000" type="screen4x3"/>
  <p:notesSz cx="9926638" cy="67976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F4DE72"/>
    <a:srgbClr val="FFCC00"/>
    <a:srgbClr val="0066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0919" autoAdjust="0"/>
  </p:normalViewPr>
  <p:slideViewPr>
    <p:cSldViewPr showGuides="1">
      <p:cViewPr varScale="1">
        <p:scale>
          <a:sx n="82" d="100"/>
          <a:sy n="82" d="100"/>
        </p:scale>
        <p:origin x="-124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0F408-604D-45C8-88F2-D60C9EE78661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ADD03-0077-4089-B828-71CA1D8801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45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05AD25-6BE4-4EB1-8586-AA274F6152F5}" type="datetimeFigureOut">
              <a:rPr lang="en-GB"/>
              <a:pPr>
                <a:defRPr/>
              </a:pPr>
              <a:t>05/05/2015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5BB7DD-FBF7-41C3-8E70-A998A1BFC7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370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5BB7DD-FBF7-41C3-8E70-A998A1BFC7F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24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 userDrawn="1"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CH" sz="1800" b="1" smtClean="0">
                <a:solidFill>
                  <a:schemeClr val="bg1"/>
                </a:solidFill>
                <a:latin typeface="Book Antiqua" pitchFamily="18" charset="0"/>
              </a:rPr>
              <a:t>United Nations Economic Commission for Europe</a:t>
            </a:r>
            <a:br>
              <a:rPr lang="fr-CH" sz="1800" b="1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fr-CH" sz="1800" b="1" smtClean="0">
                <a:solidFill>
                  <a:schemeClr val="bg1"/>
                </a:solidFill>
                <a:latin typeface="Book Antiqua" pitchFamily="18" charset="0"/>
              </a:rPr>
              <a:t>Statistical Division</a:t>
            </a:r>
            <a:endParaRPr lang="en-GB" sz="1800" b="1" smtClean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5" name="Picture 15" descr="C:\Documents and Settings\gardner\Desktop\UNECElogoWhite200px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4572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6"/>
          <p:cNvSpPr>
            <a:spLocks noChangeShapeType="1"/>
          </p:cNvSpPr>
          <p:nvPr userDrawn="1"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17"/>
          <p:cNvSpPr>
            <a:spLocks noChangeShapeType="1"/>
          </p:cNvSpPr>
          <p:nvPr userDrawn="1"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18"/>
          <p:cNvSpPr>
            <a:spLocks noChangeShapeType="1"/>
          </p:cNvSpPr>
          <p:nvPr userDrawn="1"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514600"/>
            <a:ext cx="8229600" cy="1143000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447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452297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055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43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0277"/>
            <a:ext cx="7488832" cy="990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965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61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3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934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185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851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794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72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36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22225"/>
            <a:ext cx="7620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46200"/>
            <a:ext cx="8588375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1029" name="Picture 15" descr="C:\Documents and Settings\gardner\Desktop\UNECElogoWhite200px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 userDrawn="1"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>
                <a:solidFill>
                  <a:srgbClr val="FFFF99"/>
                </a:solidFill>
                <a:latin typeface="Arial" charset="0"/>
              </a:rPr>
              <a:t> Slide </a:t>
            </a:r>
            <a:fld id="{3A0EA5A4-2F90-421B-B9C8-94A01D2D42A6}" type="slidenum">
              <a:rPr lang="en-GB" sz="1200" b="1">
                <a:solidFill>
                  <a:srgbClr val="FFFF99"/>
                </a:solidFill>
                <a:latin typeface="Arial" charset="0"/>
              </a:rPr>
              <a:pPr algn="r"/>
              <a:t>‹#›</a:t>
            </a:fld>
            <a:endParaRPr lang="en-GB" sz="1200" b="1">
              <a:solidFill>
                <a:srgbClr val="FFFF99"/>
              </a:solidFill>
              <a:latin typeface="Arial" charset="0"/>
            </a:endParaRPr>
          </a:p>
        </p:txBody>
      </p:sp>
      <p:sp>
        <p:nvSpPr>
          <p:cNvPr id="1031" name="Line 20"/>
          <p:cNvSpPr>
            <a:spLocks noChangeShapeType="1"/>
          </p:cNvSpPr>
          <p:nvPr userDrawn="1"/>
        </p:nvSpPr>
        <p:spPr bwMode="auto">
          <a:xfrm>
            <a:off x="304800" y="1163638"/>
            <a:ext cx="7391400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FF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rgbClr val="FFFF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­"/>
        <a:defRPr sz="2400">
          <a:solidFill>
            <a:srgbClr val="FFFF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FFFF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FFFF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FFFF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FFFF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FFFF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rgbClr val="FFFF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18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7.xml"/><Relationship Id="rId4" Type="http://schemas.openxmlformats.org/officeDocument/2006/relationships/slide" Target="slide6.xml"/><Relationship Id="rId9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2514600"/>
            <a:ext cx="9036496" cy="1143000"/>
          </a:xfrm>
        </p:spPr>
        <p:txBody>
          <a:bodyPr/>
          <a:lstStyle/>
          <a:p>
            <a:pPr eaLnBrk="1" hangingPunct="1"/>
            <a:r>
              <a:rPr lang="en-US" dirty="0"/>
              <a:t>Towards monitoring the Sustainable Development Goals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Seminar on Poverty Measurement</a:t>
            </a:r>
          </a:p>
          <a:p>
            <a:pPr eaLnBrk="1" hangingPunct="1"/>
            <a:r>
              <a:rPr lang="en-US" dirty="0" smtClean="0"/>
              <a:t>Geneva 5-6 </a:t>
            </a:r>
            <a:r>
              <a:rPr lang="en-US" dirty="0"/>
              <a:t>May </a:t>
            </a:r>
            <a:r>
              <a:rPr lang="en-US" dirty="0" smtClean="0"/>
              <a:t>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379288"/>
              </p:ext>
            </p:extLst>
          </p:nvPr>
        </p:nvGraphicFramePr>
        <p:xfrm>
          <a:off x="107504" y="1268760"/>
          <a:ext cx="8928992" cy="51845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5073"/>
                <a:gridCol w="7172469"/>
                <a:gridCol w="951450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Target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Indicator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Rating</a:t>
                      </a:r>
                      <a:endParaRPr lang="en-GB" dirty="0"/>
                    </a:p>
                  </a:txBody>
                  <a:tcPr/>
                </a:tc>
              </a:tr>
              <a:tr h="4752528">
                <a:tc>
                  <a:txBody>
                    <a:bodyPr/>
                    <a:lstStyle/>
                    <a:p>
                      <a:r>
                        <a:rPr lang="en-GB" dirty="0" smtClean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1.3.1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Percentage of population covered by social protection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floors/systems, disaggregated by sex, with break down by children,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unemployed, old age, people with disabilities, pregnant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women/new-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borns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work injury victims, poor and vulnerable,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including one or more of the following including one or more of the following: a) Percentage of older persons receiving a pension; b) Percentage of households with children receiving child support; c) Percentage of unemployed persons receiving unemployment benefits; d)Percentage of persons with disabilities receiving disability benefits; e) Percentage of pregnant women receiving maternity benefits; f)Percentage of workers covered against occupational accidents; and g) Percentage of poor and vulnerable people receiving benefits 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1.3.2 Average social protection transfers as % of income / or poverty</a:t>
                      </a:r>
                    </a:p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BAA</a:t>
                      </a:r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BBB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8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309859"/>
              </p:ext>
            </p:extLst>
          </p:nvPr>
        </p:nvGraphicFramePr>
        <p:xfrm>
          <a:off x="107504" y="1340768"/>
          <a:ext cx="8928992" cy="40591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5073"/>
                <a:gridCol w="7172469"/>
                <a:gridCol w="951450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Target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Indicator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Rating</a:t>
                      </a:r>
                      <a:endParaRPr lang="en-GB" dirty="0"/>
                    </a:p>
                  </a:txBody>
                  <a:tcPr/>
                </a:tc>
              </a:tr>
              <a:tr h="597885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1.4.1 Proportion of population/households with access to basic services (to be defined) by sex and age group</a:t>
                      </a:r>
                    </a:p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1.4.2 Proportion of adult population with tenure that is legally</a:t>
                      </a:r>
                    </a:p>
                    <a:p>
                      <a:r>
                        <a:rPr lang="en-US" sz="2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recognied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documented or perceived as secure, by sex and age </a:t>
                      </a:r>
                      <a:r>
                        <a:rPr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Group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BBA</a:t>
                      </a:r>
                    </a:p>
                    <a:p>
                      <a:endParaRPr lang="en-GB" sz="2000" dirty="0" smtClean="0"/>
                    </a:p>
                    <a:p>
                      <a:r>
                        <a:rPr lang="en-GB" sz="2000" dirty="0" smtClean="0"/>
                        <a:t>BBB</a:t>
                      </a:r>
                      <a:endParaRPr lang="en-GB" sz="2000" dirty="0"/>
                    </a:p>
                  </a:txBody>
                  <a:tcPr/>
                </a:tc>
              </a:tr>
              <a:tr h="597885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1.5.1 Number of people affected by hazardous events by sex</a:t>
                      </a:r>
                    </a:p>
                    <a:p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1.5.2 Proportion of health and educational facilities affected by </a:t>
                      </a:r>
                      <a:r>
                        <a:rPr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hazardous events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CBB</a:t>
                      </a:r>
                    </a:p>
                    <a:p>
                      <a:r>
                        <a:rPr lang="en-GB" sz="2000" dirty="0" smtClean="0"/>
                        <a:t>BBB</a:t>
                      </a:r>
                      <a:endParaRPr lang="en-GB" sz="2000" dirty="0"/>
                    </a:p>
                  </a:txBody>
                  <a:tcPr/>
                </a:tc>
              </a:tr>
              <a:tr h="597885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1.a.1</a:t>
                      </a:r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Resources mobilized and spent for poverty reduction, including government, private sector and development partners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BBB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81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Goals/Targets/Indicators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4726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i="1" dirty="0" smtClean="0"/>
              <a:t>Goal 8: promote sustained, inclusive and sustainable economic growth, full and productive employment and decent work for </a:t>
            </a:r>
            <a:r>
              <a:rPr lang="en-US" i="1" dirty="0" smtClean="0"/>
              <a:t>all</a:t>
            </a:r>
            <a:r>
              <a:rPr lang="en-US" dirty="0" smtClean="0"/>
              <a:t>: </a:t>
            </a:r>
            <a:r>
              <a:rPr lang="en-US" sz="3000" dirty="0" smtClean="0"/>
              <a:t>GDP </a:t>
            </a:r>
            <a:r>
              <a:rPr lang="en-US" sz="3000" dirty="0" smtClean="0"/>
              <a:t>per capita, Inclusive Wealth index, Growth rate of GDP per employed person…employment to population ratio, youth unemployment)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i="1" dirty="0" smtClean="0"/>
              <a:t>Goal 10: Reduce inequality within and among </a:t>
            </a:r>
            <a:r>
              <a:rPr lang="en-US" i="1" dirty="0" smtClean="0"/>
              <a:t>countries</a:t>
            </a:r>
            <a:r>
              <a:rPr lang="en-US" dirty="0" smtClean="0"/>
              <a:t>: </a:t>
            </a:r>
            <a:r>
              <a:rPr lang="en-US" sz="3000" dirty="0" err="1" smtClean="0"/>
              <a:t>Gini</a:t>
            </a:r>
            <a:r>
              <a:rPr lang="en-US" sz="3000" dirty="0" smtClean="0"/>
              <a:t> </a:t>
            </a:r>
            <a:r>
              <a:rPr lang="en-US" sz="3000" dirty="0" smtClean="0"/>
              <a:t>or Palma </a:t>
            </a:r>
            <a:r>
              <a:rPr lang="en-US" sz="3000" dirty="0" smtClean="0"/>
              <a:t>ratio, </a:t>
            </a:r>
            <a:r>
              <a:rPr lang="en-US" sz="3000" dirty="0" smtClean="0"/>
              <a:t>change in real disposable income and consumption by quintiles, reduction in inequality gaps over time, % living below 50% of median income, % covered by minimum social protection floor etc.)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9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Indicators: Coming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r>
              <a:rPr lang="en-US" dirty="0"/>
              <a:t>Major Groups and other Stakeholders have been invited to contribute their views and assessment of the draft </a:t>
            </a:r>
            <a:r>
              <a:rPr lang="en-US" dirty="0" smtClean="0"/>
              <a:t>indicators (by 26 April).</a:t>
            </a:r>
          </a:p>
          <a:p>
            <a:r>
              <a:rPr lang="en-US" dirty="0" smtClean="0"/>
              <a:t>Will </a:t>
            </a:r>
            <a:r>
              <a:rPr lang="en-US" dirty="0"/>
              <a:t>be submitted to the Secretariat of the Inter-agency and Expert Group on the Sustainable Development Goals (IAEG) working on </a:t>
            </a:r>
            <a:r>
              <a:rPr lang="en-US" dirty="0" smtClean="0"/>
              <a:t>indicators</a:t>
            </a:r>
          </a:p>
          <a:p>
            <a:r>
              <a:rPr lang="en-US" dirty="0" smtClean="0"/>
              <a:t>IAEG-SDG: 28 country representative, advisory role international agencies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44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points UNSC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5172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The Development of a robust and high-quality indicator framework is a technical process that requires time … the possibility of future refinements as data sources and methodology improve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The global indicator framework should only contain a limited number of indicators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Besides global, universal indicators there will also be additional indicators for regional, national and thematic monitoring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An Inter-agency and Expert Group on SDG Indicator, consisting of national statistical offices and, as observers, the regional and international organizations and agencies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8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Statisticians’ involvement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2565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By July 2015 a first note on possible global and universal indicators and an indicator framework</a:t>
            </a:r>
          </a:p>
          <a:p>
            <a:r>
              <a:rPr lang="en-US" dirty="0" smtClean="0"/>
              <a:t>By December 2015, the IEAG-SDGs will provide a global and universal indicators and an indicator framework for consideration by the Statistical Commission at its 47</a:t>
            </a:r>
            <a:r>
              <a:rPr lang="en-US" baseline="30000" dirty="0" smtClean="0"/>
              <a:t>th</a:t>
            </a:r>
            <a:r>
              <a:rPr lang="en-US" dirty="0" smtClean="0"/>
              <a:t> session in March 2016</a:t>
            </a:r>
          </a:p>
          <a:p>
            <a:r>
              <a:rPr lang="en-US" dirty="0" smtClean="0"/>
              <a:t>The IAEG-SDGs will report back in the following years an is expected to review any required updates of the global indicator framework based on guidance </a:t>
            </a:r>
            <a:r>
              <a:rPr lang="en-US" dirty="0" smtClean="0"/>
              <a:t>received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But…..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3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 Politicians in charge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03244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Post-2015 intergovernmental negotiations </a:t>
            </a:r>
            <a:r>
              <a:rPr lang="en-US" dirty="0" smtClean="0"/>
              <a:t>(20 </a:t>
            </a:r>
            <a:r>
              <a:rPr lang="en-US" dirty="0"/>
              <a:t>- 24 </a:t>
            </a:r>
            <a:r>
              <a:rPr lang="en-US" dirty="0" smtClean="0"/>
              <a:t>April, 18-22 May, 22-25 June, 20-31 July 2015)</a:t>
            </a:r>
          </a:p>
          <a:p>
            <a:r>
              <a:rPr lang="en-US" dirty="0"/>
              <a:t> "Strengthening integration, implementation and review - the HLPF after </a:t>
            </a:r>
            <a:r>
              <a:rPr lang="en-US" dirty="0" smtClean="0"/>
              <a:t>2015“ High-level </a:t>
            </a:r>
            <a:r>
              <a:rPr lang="en-US" dirty="0"/>
              <a:t>Political Forum (HLPF) on sustainable </a:t>
            </a:r>
            <a:r>
              <a:rPr lang="en-US" dirty="0" smtClean="0"/>
              <a:t>development, 3</a:t>
            </a:r>
            <a:r>
              <a:rPr lang="en-US" baseline="30000" dirty="0" smtClean="0"/>
              <a:t>rd</a:t>
            </a:r>
            <a:r>
              <a:rPr lang="en-US" dirty="0" smtClean="0"/>
              <a:t> meeting (26 </a:t>
            </a:r>
            <a:r>
              <a:rPr lang="en-US" dirty="0"/>
              <a:t>June to 8 July </a:t>
            </a:r>
            <a:r>
              <a:rPr lang="en-US" dirty="0" smtClean="0"/>
              <a:t>2015)</a:t>
            </a:r>
          </a:p>
          <a:p>
            <a:r>
              <a:rPr lang="en-GB" dirty="0" smtClean="0"/>
              <a:t>United </a:t>
            </a:r>
            <a:r>
              <a:rPr lang="en-GB" dirty="0"/>
              <a:t>Nations Summit for the adoption of the post-20 15 development agenda will be held from </a:t>
            </a:r>
            <a:r>
              <a:rPr lang="en-GB" dirty="0" smtClean="0"/>
              <a:t>25-27 </a:t>
            </a:r>
            <a:r>
              <a:rPr lang="en-GB" dirty="0"/>
              <a:t>September, 2015, in New York and convened as a High-level Plenary meeting </a:t>
            </a:r>
            <a:r>
              <a:rPr lang="en-GB" dirty="0" smtClean="0"/>
              <a:t>of the </a:t>
            </a:r>
            <a:r>
              <a:rPr lang="en-GB" dirty="0"/>
              <a:t>General </a:t>
            </a:r>
            <a:r>
              <a:rPr lang="en-GB" dirty="0" smtClean="0"/>
              <a:t>Assembly</a:t>
            </a:r>
            <a:r>
              <a:rPr lang="en-GB" dirty="0"/>
              <a:t> </a:t>
            </a:r>
            <a:r>
              <a:rPr lang="en-GB" dirty="0" smtClean="0"/>
              <a:t>(Heads of States level</a:t>
            </a:r>
            <a:r>
              <a:rPr lang="en-GB" dirty="0" smtClean="0"/>
              <a:t>)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84" y="5276633"/>
            <a:ext cx="5989624" cy="1549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0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Probable outcome Indicators: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036496" cy="532859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Goals: not change Targets: </a:t>
            </a:r>
            <a:r>
              <a:rPr lang="en-GB" smtClean="0"/>
              <a:t>minimal adjustments</a:t>
            </a:r>
          </a:p>
          <a:p>
            <a:r>
              <a:rPr lang="en-GB" dirty="0" smtClean="0"/>
              <a:t>Indicators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Limited set of Global Indicators (around 100)</a:t>
            </a:r>
          </a:p>
          <a:p>
            <a:pPr lvl="1"/>
            <a:r>
              <a:rPr lang="en-GB" dirty="0" smtClean="0"/>
              <a:t>Regional Indicators: additional relevant (sub) regional</a:t>
            </a:r>
          </a:p>
          <a:p>
            <a:pPr lvl="1"/>
            <a:r>
              <a:rPr lang="en-GB" dirty="0" smtClean="0"/>
              <a:t>National Indicators for national monitoring (peer review?)</a:t>
            </a:r>
          </a:p>
          <a:p>
            <a:pPr lvl="1"/>
            <a:r>
              <a:rPr lang="en-GB" dirty="0" smtClean="0"/>
              <a:t>Thematic Indicators (led by agencies?)</a:t>
            </a:r>
          </a:p>
          <a:p>
            <a:r>
              <a:rPr lang="en-GB" dirty="0" smtClean="0"/>
              <a:t>Who:</a:t>
            </a:r>
          </a:p>
          <a:p>
            <a:pPr lvl="1"/>
            <a:r>
              <a:rPr lang="en-GB" dirty="0" smtClean="0"/>
              <a:t>Based on proposal by UNSC (IAEG-SDGs)</a:t>
            </a:r>
          </a:p>
          <a:p>
            <a:pPr lvl="1"/>
            <a:r>
              <a:rPr lang="en-GB" dirty="0" smtClean="0"/>
              <a:t>Intergovernmental negotiations</a:t>
            </a:r>
          </a:p>
          <a:p>
            <a:pPr lvl="1"/>
            <a:r>
              <a:rPr lang="en-GB" dirty="0" smtClean="0"/>
              <a:t>But ultimately: General </a:t>
            </a:r>
            <a:r>
              <a:rPr lang="en-GB" dirty="0"/>
              <a:t>Assembly </a:t>
            </a:r>
            <a:r>
              <a:rPr lang="en-GB" dirty="0" smtClean="0"/>
              <a:t>decides</a:t>
            </a:r>
          </a:p>
          <a:p>
            <a:r>
              <a:rPr lang="en-US" dirty="0" smtClean="0"/>
              <a:t>Risks:</a:t>
            </a:r>
          </a:p>
          <a:p>
            <a:pPr lvl="1"/>
            <a:r>
              <a:rPr lang="en-US" dirty="0"/>
              <a:t>Politicization of </a:t>
            </a:r>
            <a:r>
              <a:rPr lang="en-US" dirty="0" smtClean="0"/>
              <a:t>UNSC/IAEG-SDG</a:t>
            </a:r>
            <a:endParaRPr lang="en-GB" dirty="0"/>
          </a:p>
          <a:p>
            <a:pPr lvl="1"/>
            <a:r>
              <a:rPr lang="en-US" dirty="0" smtClean="0"/>
              <a:t>Too many indicators, too complicated</a:t>
            </a:r>
          </a:p>
          <a:p>
            <a:pPr lvl="1"/>
            <a:r>
              <a:rPr lang="en-US" dirty="0" smtClean="0"/>
              <a:t>IAEG-SDGs not group of experts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56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Coverage of MDG indicators in National Reporting ECE region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4896544"/>
          </a:xfrm>
        </p:spPr>
        <p:txBody>
          <a:bodyPr/>
          <a:lstStyle/>
          <a:p>
            <a:r>
              <a:rPr lang="en-GB" dirty="0" smtClean="0"/>
              <a:t>Most Indicators have very low coverage:</a:t>
            </a:r>
          </a:p>
          <a:p>
            <a:pPr marL="457200" lvl="1" indent="0">
              <a:buNone/>
            </a:pPr>
            <a:r>
              <a:rPr lang="en-GB" i="1" dirty="0" smtClean="0"/>
              <a:t>	Indicators	Country</a:t>
            </a:r>
          </a:p>
          <a:p>
            <a:pPr lvl="1"/>
            <a:r>
              <a:rPr lang="en-GB" dirty="0" smtClean="0"/>
              <a:t>6 per cent:	&gt;75%</a:t>
            </a:r>
          </a:p>
          <a:p>
            <a:pPr lvl="1"/>
            <a:r>
              <a:rPr lang="en-GB" dirty="0" smtClean="0"/>
              <a:t>8 per cent:	50-75%</a:t>
            </a:r>
          </a:p>
          <a:p>
            <a:pPr lvl="1"/>
            <a:r>
              <a:rPr lang="en-GB" dirty="0" smtClean="0"/>
              <a:t>20 per cent:	25-50%</a:t>
            </a:r>
          </a:p>
          <a:p>
            <a:pPr lvl="1"/>
            <a:r>
              <a:rPr lang="en-GB" dirty="0" smtClean="0"/>
              <a:t>65 per cent: 	&lt; 25%</a:t>
            </a:r>
          </a:p>
          <a:p>
            <a:pPr lvl="1"/>
            <a:r>
              <a:rPr lang="en-GB" dirty="0" smtClean="0"/>
              <a:t>31 per cent:	&lt; 10%</a:t>
            </a:r>
          </a:p>
          <a:p>
            <a:r>
              <a:rPr lang="en-GB" i="1" dirty="0" smtClean="0"/>
              <a:t>N=29 countries</a:t>
            </a:r>
            <a:endParaRPr lang="en-GB" b="1" i="1" dirty="0" smtClean="0"/>
          </a:p>
          <a:p>
            <a:r>
              <a:rPr lang="en-GB" i="1" dirty="0" smtClean="0"/>
              <a:t>Not always according to internationally recommended definition and/or methodology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4633463" cy="380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0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https://sustainabledevelopment.un.org/index.html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3"/>
            <a:ext cx="7344816" cy="255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28" y="5135716"/>
            <a:ext cx="7338116" cy="1632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04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critique MDGs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</a:t>
            </a:r>
            <a:r>
              <a:rPr lang="en-US" dirty="0"/>
              <a:t>more on least-developed countries and less relevant for middle and high income countries</a:t>
            </a:r>
          </a:p>
          <a:p>
            <a:r>
              <a:rPr lang="en-US" dirty="0"/>
              <a:t>Countries were not involved in setting the Goals, Targets and, especially, the selection of </a:t>
            </a:r>
            <a:r>
              <a:rPr lang="en-US" dirty="0" smtClean="0"/>
              <a:t>indicators</a:t>
            </a:r>
          </a:p>
          <a:p>
            <a:endParaRPr lang="en-US" dirty="0" smtClean="0"/>
          </a:p>
          <a:p>
            <a:r>
              <a:rPr lang="en-US" i="1" dirty="0" smtClean="0"/>
              <a:t>Statisticians were not involved in choosing the indicators and setting the targets</a:t>
            </a:r>
          </a:p>
          <a:p>
            <a:endParaRPr lang="en-US" dirty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17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/>
        </p:nvSpPr>
        <p:spPr>
          <a:xfrm>
            <a:off x="457200" y="63246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DF78E64-6482-45A8-AE74-09835B2543F9}" type="datetime4">
              <a:rPr lang="en-US" smtClean="0"/>
              <a:pPr>
                <a:defRPr/>
              </a:pPr>
              <a:t>May 5, 2015</a:t>
            </a:fld>
            <a:endParaRPr lang="en-US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DF78E64-6482-45A8-AE74-09835B2543F9}" type="datetime4">
              <a:rPr lang="en-US" smtClean="0"/>
              <a:pPr>
                <a:defRPr/>
              </a:pPr>
              <a:t>May 5, 2015</a:t>
            </a:fld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DF78E64-6482-45A8-AE74-09835B2543F9}" type="datetime4">
              <a:rPr lang="en-US" smtClean="0"/>
              <a:pPr>
                <a:defRPr/>
              </a:pPr>
              <a:t>May 5, 2015</a:t>
            </a:fld>
            <a:endParaRPr lang="en-US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DF78E64-6482-45A8-AE74-09835B2543F9}" type="datetime4">
              <a:rPr lang="en-US" smtClean="0"/>
              <a:pPr>
                <a:defRPr/>
              </a:pPr>
              <a:t>May 5, 2015</a:t>
            </a:fld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DF78E64-6482-45A8-AE74-09835B2543F9}" type="datetime4">
              <a:rPr lang="en-US" smtClean="0"/>
              <a:pPr>
                <a:defRPr/>
              </a:pPr>
              <a:t>May 5, 2015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259632" y="3162017"/>
            <a:ext cx="1188000" cy="814098"/>
          </a:xfrm>
          <a:prstGeom prst="roundRect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WG on Monitoring and Indicators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336981" y="4948116"/>
            <a:ext cx="1188000" cy="745240"/>
          </a:xfrm>
          <a:prstGeom prst="roundRect">
            <a:avLst/>
          </a:prstGeom>
          <a:gradFill>
            <a:gsLst>
              <a:gs pos="0">
                <a:srgbClr val="0066CC"/>
              </a:gs>
              <a:gs pos="100000">
                <a:schemeClr val="accent1"/>
              </a:gs>
            </a:gsLst>
            <a:lin ang="189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WG on Global Partnership for Development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99456" y="3976116"/>
            <a:ext cx="1188000" cy="972000"/>
          </a:xfrm>
          <a:prstGeom prst="roundRect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Technical Support Team on SDG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2" name="Elbow Connector 11"/>
          <p:cNvCxnSpPr/>
          <p:nvPr/>
        </p:nvCxnSpPr>
        <p:spPr>
          <a:xfrm flipV="1">
            <a:off x="3081820" y="2256920"/>
            <a:ext cx="914773" cy="92828"/>
          </a:xfrm>
          <a:prstGeom prst="bentConnector3">
            <a:avLst>
              <a:gd name="adj1" fmla="val 50000"/>
            </a:avLst>
          </a:prstGeom>
          <a:ln w="57150">
            <a:gradFill flip="none" rotWithShape="1">
              <a:gsLst>
                <a:gs pos="0">
                  <a:srgbClr val="0066CC"/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3155307" y="3462448"/>
            <a:ext cx="1296144" cy="141599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300" dirty="0" smtClean="0"/>
              <a:t>UNDG National, global and thematic consultations</a:t>
            </a:r>
            <a:endParaRPr lang="nl-NL" sz="1300" dirty="0"/>
          </a:p>
        </p:txBody>
      </p:sp>
      <p:cxnSp>
        <p:nvCxnSpPr>
          <p:cNvPr id="14" name="Elbow Connector 13"/>
          <p:cNvCxnSpPr>
            <a:stCxn id="26" idx="0"/>
            <a:endCxn id="22" idx="3"/>
          </p:cNvCxnSpPr>
          <p:nvPr/>
        </p:nvCxnSpPr>
        <p:spPr>
          <a:xfrm rot="16200000" flipV="1">
            <a:off x="6258684" y="2742670"/>
            <a:ext cx="917767" cy="280524"/>
          </a:xfrm>
          <a:prstGeom prst="bentConnector2">
            <a:avLst/>
          </a:prstGeom>
          <a:ln w="47625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596336" y="3824709"/>
            <a:ext cx="1547664" cy="8284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900" dirty="0" smtClean="0"/>
              <a:t>High Level Political Forum</a:t>
            </a:r>
            <a:endParaRPr lang="nl-NL" sz="1900" dirty="0"/>
          </a:p>
        </p:txBody>
      </p:sp>
      <p:sp>
        <p:nvSpPr>
          <p:cNvPr id="16" name="Rounded Rectangle 15"/>
          <p:cNvSpPr/>
          <p:nvPr/>
        </p:nvSpPr>
        <p:spPr>
          <a:xfrm>
            <a:off x="5580113" y="6383957"/>
            <a:ext cx="3494844" cy="429419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b="1" dirty="0" smtClean="0"/>
              <a:t>Governments/Public</a:t>
            </a:r>
            <a:endParaRPr lang="en-GB" sz="20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683603" y="4381183"/>
            <a:ext cx="1259029" cy="45846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nl-NL" sz="1400" dirty="0" smtClean="0"/>
              <a:t>UN Global Compact</a:t>
            </a:r>
            <a:endParaRPr lang="nl-NL" sz="1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67545" y="1934468"/>
            <a:ext cx="2614276" cy="1206500"/>
            <a:chOff x="467545" y="1934468"/>
            <a:chExt cx="2614276" cy="1206500"/>
          </a:xfrm>
        </p:grpSpPr>
        <p:sp>
          <p:nvSpPr>
            <p:cNvPr id="19" name="Rectangle 18"/>
            <p:cNvSpPr/>
            <p:nvPr/>
          </p:nvSpPr>
          <p:spPr>
            <a:xfrm>
              <a:off x="467545" y="1934468"/>
              <a:ext cx="2614276" cy="1206500"/>
            </a:xfrm>
            <a:prstGeom prst="rect">
              <a:avLst/>
            </a:prstGeom>
            <a:solidFill>
              <a:srgbClr val="0066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UN System Task Team (UNTT</a:t>
              </a:r>
              <a:r>
                <a:rPr lang="en-US" dirty="0" smtClean="0">
                  <a:solidFill>
                    <a:schemeClr val="tx1"/>
                  </a:solidFill>
                </a:rPr>
                <a:t>)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hlinkClick r:id="rId2" action="ppaction://hlinksldjump"/>
            </p:cNvPr>
            <p:cNvSpPr/>
            <p:nvPr/>
          </p:nvSpPr>
          <p:spPr>
            <a:xfrm>
              <a:off x="603733" y="1942330"/>
              <a:ext cx="2356578" cy="1041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96592" y="1779136"/>
            <a:ext cx="2580713" cy="1289824"/>
            <a:chOff x="3996592" y="1779136"/>
            <a:chExt cx="2580713" cy="1289824"/>
          </a:xfrm>
        </p:grpSpPr>
        <p:sp>
          <p:nvSpPr>
            <p:cNvPr id="22" name="Rectangle 21"/>
            <p:cNvSpPr/>
            <p:nvPr/>
          </p:nvSpPr>
          <p:spPr>
            <a:xfrm>
              <a:off x="3996592" y="1779136"/>
              <a:ext cx="2580713" cy="12898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6000"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High‐level Panel of Eminent </a:t>
              </a:r>
              <a:r>
                <a:rPr lang="en-US" dirty="0" smtClean="0">
                  <a:solidFill>
                    <a:schemeClr val="tx1"/>
                  </a:solidFill>
                </a:rPr>
                <a:t>Persons (HLP)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hlinkClick r:id="rId2" action="ppaction://hlinksldjump"/>
            </p:cNvPr>
            <p:cNvSpPr/>
            <p:nvPr/>
          </p:nvSpPr>
          <p:spPr>
            <a:xfrm>
              <a:off x="4075893" y="1838672"/>
              <a:ext cx="2413340" cy="10229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79675" y="3250356"/>
            <a:ext cx="1442029" cy="1451520"/>
            <a:chOff x="6497754" y="2950411"/>
            <a:chExt cx="1300637" cy="1451520"/>
          </a:xfrm>
        </p:grpSpPr>
        <p:sp>
          <p:nvSpPr>
            <p:cNvPr id="25" name="Rounded Rectangle 24"/>
            <p:cNvSpPr/>
            <p:nvPr/>
          </p:nvSpPr>
          <p:spPr>
            <a:xfrm>
              <a:off x="6497754" y="2950411"/>
              <a:ext cx="1258887" cy="145152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bIns="36000" anchor="ctr"/>
            <a:lstStyle/>
            <a:p>
              <a:pPr algn="ctr">
                <a:defRPr/>
              </a:pPr>
              <a:r>
                <a:rPr lang="nl-NL" sz="1400" dirty="0" err="1" smtClean="0"/>
                <a:t>Sustainable</a:t>
              </a:r>
              <a:r>
                <a:rPr lang="nl-NL" sz="1400" dirty="0" smtClean="0"/>
                <a:t> Development </a:t>
              </a:r>
              <a:r>
                <a:rPr lang="nl-NL" sz="1400" dirty="0" err="1" smtClean="0"/>
                <a:t>Solutions</a:t>
              </a:r>
              <a:r>
                <a:rPr lang="nl-NL" sz="1400" dirty="0" smtClean="0"/>
                <a:t> Network (SDSN) </a:t>
              </a:r>
              <a:endParaRPr lang="nl-NL" sz="1400" dirty="0"/>
            </a:p>
          </p:txBody>
        </p:sp>
        <p:sp>
          <p:nvSpPr>
            <p:cNvPr id="26" name="Rectangle 25">
              <a:hlinkClick r:id="rId3" action="ppaction://hlinksldjump"/>
            </p:cNvPr>
            <p:cNvSpPr/>
            <p:nvPr/>
          </p:nvSpPr>
          <p:spPr>
            <a:xfrm>
              <a:off x="6600828" y="3041870"/>
              <a:ext cx="1197563" cy="12686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48363" y="1697560"/>
            <a:ext cx="2016125" cy="1083368"/>
            <a:chOff x="7157283" y="1686853"/>
            <a:chExt cx="2016125" cy="1083368"/>
          </a:xfrm>
        </p:grpSpPr>
        <p:sp>
          <p:nvSpPr>
            <p:cNvPr id="28" name="Rounded Rectangle 27"/>
            <p:cNvSpPr/>
            <p:nvPr/>
          </p:nvSpPr>
          <p:spPr>
            <a:xfrm>
              <a:off x="7157283" y="1686853"/>
              <a:ext cx="2016125" cy="108336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bIns="36000" anchor="ctr"/>
            <a:lstStyle/>
            <a:p>
              <a:pPr algn="ctr">
                <a:defRPr/>
              </a:pPr>
              <a:r>
                <a:rPr lang="en-GB" sz="2000" dirty="0"/>
                <a:t>UN GA Open Working Group (OWG)</a:t>
              </a:r>
            </a:p>
          </p:txBody>
        </p:sp>
        <p:sp>
          <p:nvSpPr>
            <p:cNvPr id="29" name="Rounded Rectangle 28">
              <a:hlinkClick r:id="rId4" action="ppaction://hlinksldjump"/>
            </p:cNvPr>
            <p:cNvSpPr/>
            <p:nvPr/>
          </p:nvSpPr>
          <p:spPr>
            <a:xfrm>
              <a:off x="7274731" y="1795647"/>
              <a:ext cx="1800225" cy="820618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4595318" y="3720428"/>
            <a:ext cx="1330894" cy="55603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nl-NL" sz="1300" dirty="0" err="1" smtClean="0"/>
              <a:t>Regional</a:t>
            </a:r>
            <a:r>
              <a:rPr lang="nl-NL" sz="1300" dirty="0" smtClean="0"/>
              <a:t> </a:t>
            </a:r>
            <a:r>
              <a:rPr lang="nl-NL" sz="1300" dirty="0" err="1" smtClean="0"/>
              <a:t>Consultations</a:t>
            </a:r>
            <a:endParaRPr lang="nl-NL" sz="1300" dirty="0"/>
          </a:p>
        </p:txBody>
      </p:sp>
      <p:sp>
        <p:nvSpPr>
          <p:cNvPr id="31" name="Rounded Rectangle 30"/>
          <p:cNvSpPr/>
          <p:nvPr/>
        </p:nvSpPr>
        <p:spPr>
          <a:xfrm>
            <a:off x="4769979" y="5311004"/>
            <a:ext cx="1272318" cy="7647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nl-NL" sz="1400" dirty="0" smtClean="0"/>
              <a:t>World We Want web platform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207022" y="4878447"/>
            <a:ext cx="1296144" cy="5572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300" dirty="0" smtClean="0"/>
              <a:t>UN Country Consultations</a:t>
            </a:r>
            <a:endParaRPr lang="nl-NL" sz="1300" dirty="0"/>
          </a:p>
        </p:txBody>
      </p:sp>
      <p:sp>
        <p:nvSpPr>
          <p:cNvPr id="33" name="Rectangle 32"/>
          <p:cNvSpPr/>
          <p:nvPr/>
        </p:nvSpPr>
        <p:spPr>
          <a:xfrm>
            <a:off x="7692493" y="5016898"/>
            <a:ext cx="1430639" cy="1004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Committee of </a:t>
            </a:r>
            <a:r>
              <a:rPr lang="en-US" sz="1400" dirty="0" smtClean="0"/>
              <a:t>experts </a:t>
            </a:r>
            <a:r>
              <a:rPr lang="en-US" sz="1400" dirty="0"/>
              <a:t>on </a:t>
            </a:r>
            <a:r>
              <a:rPr lang="en-US" sz="1400" dirty="0" smtClean="0"/>
              <a:t>Sustainable </a:t>
            </a:r>
            <a:r>
              <a:rPr lang="en-US" sz="1400" dirty="0"/>
              <a:t>Development </a:t>
            </a:r>
            <a:r>
              <a:rPr lang="en-US" sz="1400" dirty="0" smtClean="0"/>
              <a:t>Financing</a:t>
            </a:r>
            <a:endParaRPr lang="nl-NL" sz="1400" dirty="0"/>
          </a:p>
        </p:txBody>
      </p:sp>
      <p:sp>
        <p:nvSpPr>
          <p:cNvPr id="34" name="Rounded Rectangle 33"/>
          <p:cNvSpPr/>
          <p:nvPr/>
        </p:nvSpPr>
        <p:spPr>
          <a:xfrm>
            <a:off x="3210902" y="5424325"/>
            <a:ext cx="1281065" cy="5572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300" dirty="0" smtClean="0"/>
              <a:t>UN Thematic Consultations</a:t>
            </a:r>
            <a:endParaRPr lang="nl-NL" sz="1300" dirty="0"/>
          </a:p>
        </p:txBody>
      </p:sp>
      <p:sp>
        <p:nvSpPr>
          <p:cNvPr id="35" name="Round Same Side Corner Rectangle 34"/>
          <p:cNvSpPr/>
          <p:nvPr/>
        </p:nvSpPr>
        <p:spPr>
          <a:xfrm>
            <a:off x="5105608" y="858640"/>
            <a:ext cx="3412293" cy="557208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UN General Assembly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763688" y="821630"/>
            <a:ext cx="2903495" cy="663154"/>
            <a:chOff x="2177714" y="821630"/>
            <a:chExt cx="2903495" cy="663154"/>
          </a:xfrm>
        </p:grpSpPr>
        <p:sp>
          <p:nvSpPr>
            <p:cNvPr id="37" name="Round Same Side Corner Rectangle 36"/>
            <p:cNvSpPr/>
            <p:nvPr/>
          </p:nvSpPr>
          <p:spPr>
            <a:xfrm>
              <a:off x="2194238" y="821630"/>
              <a:ext cx="2886971" cy="432048"/>
            </a:xfrm>
            <a:prstGeom prst="round2SameRect">
              <a:avLst/>
            </a:prstGeom>
            <a:solidFill>
              <a:srgbClr val="0066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UN Secretary General</a:t>
              </a:r>
            </a:p>
          </p:txBody>
        </p:sp>
        <p:sp>
          <p:nvSpPr>
            <p:cNvPr id="38" name="Round Same Side Corner Rectangle 37"/>
            <p:cNvSpPr/>
            <p:nvPr/>
          </p:nvSpPr>
          <p:spPr>
            <a:xfrm>
              <a:off x="2177714" y="1210444"/>
              <a:ext cx="2903495" cy="274340"/>
            </a:xfrm>
            <a:prstGeom prst="round2SameRect">
              <a:avLst/>
            </a:prstGeom>
            <a:solidFill>
              <a:srgbClr val="0066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SG Special Advisor</a:t>
              </a:r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377834" y="6383957"/>
            <a:ext cx="4392145" cy="429419"/>
          </a:xfrm>
          <a:prstGeom prst="roundRect">
            <a:avLst/>
          </a:prstGeom>
          <a:gradFill flip="none" rotWithShape="1">
            <a:gsLst>
              <a:gs pos="0">
                <a:srgbClr val="0066CC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GB" sz="2000" b="1" dirty="0" smtClean="0">
                <a:solidFill>
                  <a:schemeClr val="tx1"/>
                </a:solidFill>
              </a:rPr>
              <a:t>United Nations System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40" name="Down Arrow 39"/>
          <p:cNvSpPr/>
          <p:nvPr/>
        </p:nvSpPr>
        <p:spPr>
          <a:xfrm flipV="1">
            <a:off x="6318444" y="548680"/>
            <a:ext cx="341578" cy="272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1" name="Elbow Connector 40"/>
          <p:cNvCxnSpPr>
            <a:stCxn id="19" idx="0"/>
            <a:endCxn id="38" idx="1"/>
          </p:cNvCxnSpPr>
          <p:nvPr/>
        </p:nvCxnSpPr>
        <p:spPr>
          <a:xfrm rot="5400000" flipH="1" flipV="1">
            <a:off x="2270217" y="989250"/>
            <a:ext cx="449684" cy="1440753"/>
          </a:xfrm>
          <a:prstGeom prst="bentConnector3">
            <a:avLst>
              <a:gd name="adj1" fmla="val 50000"/>
            </a:avLst>
          </a:prstGeom>
          <a:ln w="57150">
            <a:solidFill>
              <a:srgbClr val="0066CC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ight Arrow 41"/>
          <p:cNvSpPr/>
          <p:nvPr/>
        </p:nvSpPr>
        <p:spPr>
          <a:xfrm>
            <a:off x="4667183" y="1137244"/>
            <a:ext cx="438425" cy="210370"/>
          </a:xfrm>
          <a:prstGeom prst="rightArrow">
            <a:avLst/>
          </a:prstGeom>
          <a:gradFill flip="none" rotWithShape="1">
            <a:gsLst>
              <a:gs pos="0">
                <a:srgbClr val="0066CC"/>
              </a:gs>
              <a:gs pos="100000">
                <a:schemeClr val="accent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Down Arrow 42"/>
          <p:cNvSpPr/>
          <p:nvPr/>
        </p:nvSpPr>
        <p:spPr>
          <a:xfrm flipV="1">
            <a:off x="7521704" y="1415848"/>
            <a:ext cx="341578" cy="2856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4" name="Elbow Connector 43"/>
          <p:cNvCxnSpPr>
            <a:stCxn id="13" idx="0"/>
          </p:cNvCxnSpPr>
          <p:nvPr/>
        </p:nvCxnSpPr>
        <p:spPr>
          <a:xfrm rot="16200000" flipV="1">
            <a:off x="2723261" y="2382329"/>
            <a:ext cx="1977664" cy="182573"/>
          </a:xfrm>
          <a:prstGeom prst="bentConnector3">
            <a:avLst>
              <a:gd name="adj1" fmla="val 50000"/>
            </a:avLst>
          </a:prstGeom>
          <a:ln w="57150"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0066CC"/>
                </a:gs>
              </a:gsLst>
              <a:lin ang="0" scaled="1"/>
              <a:tileRect/>
            </a:gra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22" idx="2"/>
          </p:cNvCxnSpPr>
          <p:nvPr/>
        </p:nvCxnSpPr>
        <p:spPr>
          <a:xfrm flipV="1">
            <a:off x="4451451" y="3068960"/>
            <a:ext cx="835498" cy="579057"/>
          </a:xfrm>
          <a:prstGeom prst="bentConnector2">
            <a:avLst/>
          </a:prstGeom>
          <a:ln w="57150"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 rot="5400000" flipH="1" flipV="1">
            <a:off x="5342769" y="3306305"/>
            <a:ext cx="650843" cy="176154"/>
          </a:xfrm>
          <a:prstGeom prst="bentConnector3">
            <a:avLst>
              <a:gd name="adj1" fmla="val 50000"/>
            </a:avLst>
          </a:prstGeom>
          <a:ln w="57150"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rot="10800000">
            <a:off x="3386225" y="1484785"/>
            <a:ext cx="3273797" cy="1763861"/>
          </a:xfrm>
          <a:prstGeom prst="bentConnector2">
            <a:avLst/>
          </a:prstGeom>
          <a:ln w="476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100000">
                  <a:srgbClr val="0066CC"/>
                </a:gs>
              </a:gsLst>
              <a:lin ang="5400000" scaled="0"/>
            </a:gra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2" idx="0"/>
          </p:cNvCxnSpPr>
          <p:nvPr/>
        </p:nvCxnSpPr>
        <p:spPr>
          <a:xfrm flipH="1" flipV="1">
            <a:off x="3996595" y="1559328"/>
            <a:ext cx="1290354" cy="219808"/>
          </a:xfrm>
          <a:prstGeom prst="straightConnector1">
            <a:avLst/>
          </a:prstGeom>
          <a:ln w="47625">
            <a:gradFill flip="none" rotWithShape="1">
              <a:gsLst>
                <a:gs pos="0">
                  <a:srgbClr val="0066CC"/>
                </a:gs>
                <a:gs pos="100000">
                  <a:schemeClr val="accent1"/>
                </a:gs>
              </a:gsLst>
              <a:lin ang="108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6218029" y="5320604"/>
            <a:ext cx="1187450" cy="7647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400" dirty="0" smtClean="0"/>
              <a:t>My World Global Survey</a:t>
            </a:r>
            <a:endParaRPr lang="nl-NL" sz="1400" dirty="0" smtClean="0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2896437" y="1484784"/>
            <a:ext cx="1873542" cy="2319660"/>
          </a:xfrm>
          <a:prstGeom prst="straightConnector1">
            <a:avLst/>
          </a:prstGeom>
          <a:ln w="47625"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rgbClr val="0066CC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1979712" y="0"/>
            <a:ext cx="6295674" cy="548680"/>
            <a:chOff x="1979712" y="0"/>
            <a:chExt cx="6295674" cy="548680"/>
          </a:xfrm>
        </p:grpSpPr>
        <p:sp>
          <p:nvSpPr>
            <p:cNvPr id="52" name="Round Same Side Corner Rectangle 51"/>
            <p:cNvSpPr/>
            <p:nvPr/>
          </p:nvSpPr>
          <p:spPr>
            <a:xfrm>
              <a:off x="1979712" y="0"/>
              <a:ext cx="6295674" cy="548680"/>
            </a:xfrm>
            <a:prstGeom prst="round2SameRect">
              <a:avLst/>
            </a:prstGeom>
            <a:gradFill flip="none" rotWithShape="1">
              <a:gsLst>
                <a:gs pos="0">
                  <a:srgbClr val="0066CC"/>
                </a:gs>
                <a:gs pos="100000">
                  <a:schemeClr val="accent1"/>
                </a:gs>
              </a:gsLst>
              <a:lin ang="189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b="1" dirty="0" smtClean="0">
                  <a:solidFill>
                    <a:schemeClr val="tx1"/>
                  </a:solidFill>
                </a:rPr>
                <a:t>Post-2015 Agenda</a:t>
              </a:r>
              <a:endParaRPr lang="nl-NL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>
              <a:hlinkClick r:id="" action="ppaction://noaction"/>
            </p:cNvPr>
            <p:cNvSpPr/>
            <p:nvPr/>
          </p:nvSpPr>
          <p:spPr>
            <a:xfrm>
              <a:off x="2195736" y="1"/>
              <a:ext cx="5976664" cy="44846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cxnSp>
        <p:nvCxnSpPr>
          <p:cNvPr id="54" name="Straight Arrow Connector 53"/>
          <p:cNvCxnSpPr/>
          <p:nvPr/>
        </p:nvCxnSpPr>
        <p:spPr>
          <a:xfrm flipH="1" flipV="1">
            <a:off x="5406812" y="5025440"/>
            <a:ext cx="1" cy="315628"/>
          </a:xfrm>
          <a:prstGeom prst="straightConnector1">
            <a:avLst/>
          </a:prstGeom>
          <a:ln w="444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6623033" y="4982178"/>
            <a:ext cx="133802" cy="338426"/>
          </a:xfrm>
          <a:prstGeom prst="straightConnector1">
            <a:avLst/>
          </a:prstGeom>
          <a:ln w="444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5" idx="0"/>
          </p:cNvCxnSpPr>
          <p:nvPr/>
        </p:nvCxnSpPr>
        <p:spPr>
          <a:xfrm flipH="1" flipV="1">
            <a:off x="7965923" y="3462448"/>
            <a:ext cx="404245" cy="362261"/>
          </a:xfrm>
          <a:prstGeom prst="straightConnector1">
            <a:avLst/>
          </a:prstGeom>
          <a:ln w="444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 flipV="1">
            <a:off x="8147426" y="4789964"/>
            <a:ext cx="359928" cy="244054"/>
          </a:xfrm>
          <a:prstGeom prst="straightConnector1">
            <a:avLst/>
          </a:prstGeom>
          <a:ln w="44450"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 flipV="1">
            <a:off x="2495059" y="2826951"/>
            <a:ext cx="5120712" cy="1995516"/>
          </a:xfrm>
          <a:prstGeom prst="bentConnector3">
            <a:avLst>
              <a:gd name="adj1" fmla="val 99015"/>
            </a:avLst>
          </a:prstGeom>
          <a:ln w="38100">
            <a:gradFill flip="none" rotWithShape="1">
              <a:gsLst>
                <a:gs pos="0">
                  <a:srgbClr val="0066CC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ysDot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hlinkClick r:id="rId5" action="ppaction://hlinksldjump"/>
          </p:cNvPr>
          <p:cNvSpPr/>
          <p:nvPr/>
        </p:nvSpPr>
        <p:spPr>
          <a:xfrm>
            <a:off x="4769979" y="4413991"/>
            <a:ext cx="1098165" cy="375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0" name="Rectangle 59">
            <a:hlinkClick r:id="rId6" action="ppaction://hlinksldjump"/>
          </p:cNvPr>
          <p:cNvSpPr/>
          <p:nvPr/>
        </p:nvSpPr>
        <p:spPr>
          <a:xfrm>
            <a:off x="7706293" y="3859364"/>
            <a:ext cx="1327750" cy="742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1" name="Rectangle 60">
            <a:hlinkClick r:id="rId7" action="ppaction://hlinksldjump"/>
          </p:cNvPr>
          <p:cNvSpPr/>
          <p:nvPr/>
        </p:nvSpPr>
        <p:spPr>
          <a:xfrm>
            <a:off x="4873708" y="5370993"/>
            <a:ext cx="1068924" cy="6495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2" name="Rectangle 61">
            <a:hlinkClick r:id="rId8" action="ppaction://hlinksldjump"/>
          </p:cNvPr>
          <p:cNvSpPr/>
          <p:nvPr/>
        </p:nvSpPr>
        <p:spPr>
          <a:xfrm>
            <a:off x="6258611" y="5385025"/>
            <a:ext cx="1068924" cy="6495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3" name="Rectangle 62">
            <a:hlinkClick r:id="rId9" action="ppaction://hlinksldjump"/>
          </p:cNvPr>
          <p:cNvSpPr/>
          <p:nvPr/>
        </p:nvSpPr>
        <p:spPr>
          <a:xfrm>
            <a:off x="1449668" y="3191022"/>
            <a:ext cx="1022304" cy="3133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1347867" y="5585362"/>
            <a:ext cx="1188000" cy="745240"/>
          </a:xfrm>
          <a:prstGeom prst="roundRect">
            <a:avLst/>
          </a:prstGeom>
          <a:gradFill>
            <a:gsLst>
              <a:gs pos="0">
                <a:srgbClr val="0066CC"/>
              </a:gs>
              <a:gs pos="100000">
                <a:schemeClr val="accent1"/>
              </a:gs>
            </a:gsLst>
            <a:lin ang="189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US" sz="1100" dirty="0">
                <a:solidFill>
                  <a:schemeClr val="tx1"/>
                </a:solidFill>
              </a:rPr>
              <a:t>WG </a:t>
            </a:r>
            <a:r>
              <a:rPr lang="en-US" sz="1100" dirty="0" smtClean="0">
                <a:solidFill>
                  <a:schemeClr val="tx1"/>
                </a:solidFill>
              </a:rPr>
              <a:t>on Financing </a:t>
            </a:r>
            <a:r>
              <a:rPr lang="en-US" sz="1100" dirty="0">
                <a:solidFill>
                  <a:schemeClr val="tx1"/>
                </a:solidFill>
              </a:rPr>
              <a:t>for sustainable development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65" name="Elbow Connector 64"/>
          <p:cNvCxnSpPr>
            <a:endCxn id="33" idx="1"/>
          </p:cNvCxnSpPr>
          <p:nvPr/>
        </p:nvCxnSpPr>
        <p:spPr>
          <a:xfrm flipV="1">
            <a:off x="2573906" y="5519093"/>
            <a:ext cx="5118587" cy="646212"/>
          </a:xfrm>
          <a:prstGeom prst="bentConnector3">
            <a:avLst>
              <a:gd name="adj1" fmla="val 96484"/>
            </a:avLst>
          </a:prstGeom>
          <a:ln w="38100">
            <a:gradFill flip="none" rotWithShape="1">
              <a:gsLst>
                <a:gs pos="0">
                  <a:srgbClr val="0066CC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ysDot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hlinkClick r:id="rId8" action="ppaction://hlinksldjump"/>
          </p:cNvPr>
          <p:cNvSpPr/>
          <p:nvPr/>
        </p:nvSpPr>
        <p:spPr>
          <a:xfrm>
            <a:off x="7706293" y="5064401"/>
            <a:ext cx="1401897" cy="917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7" name="Rounded Rectangle 66"/>
          <p:cNvSpPr/>
          <p:nvPr/>
        </p:nvSpPr>
        <p:spPr>
          <a:xfrm>
            <a:off x="35110" y="3387626"/>
            <a:ext cx="1080506" cy="122278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bIns="36000" anchor="ctr"/>
          <a:lstStyle/>
          <a:p>
            <a:pPr algn="ctr">
              <a:defRPr/>
            </a:pPr>
            <a:r>
              <a:rPr lang="en-GB" sz="1200" b="1" dirty="0"/>
              <a:t>Task Team </a:t>
            </a:r>
            <a:r>
              <a:rPr lang="en-GB" sz="1200" b="1" dirty="0" smtClean="0"/>
              <a:t> </a:t>
            </a:r>
            <a:r>
              <a:rPr lang="en-GB" sz="1200" b="1" dirty="0"/>
              <a:t>Lessons Learned in MDG Monitoring</a:t>
            </a:r>
            <a:endParaRPr lang="en-GB" sz="1200" dirty="0"/>
          </a:p>
        </p:txBody>
      </p:sp>
      <p:grpSp>
        <p:nvGrpSpPr>
          <p:cNvPr id="68" name="Group 67"/>
          <p:cNvGrpSpPr/>
          <p:nvPr/>
        </p:nvGrpSpPr>
        <p:grpSpPr>
          <a:xfrm>
            <a:off x="116374" y="4862005"/>
            <a:ext cx="999242" cy="953294"/>
            <a:chOff x="-36512" y="1182290"/>
            <a:chExt cx="1584864" cy="1152525"/>
          </a:xfrm>
        </p:grpSpPr>
        <p:sp>
          <p:nvSpPr>
            <p:cNvPr id="69" name="Rectangle 68"/>
            <p:cNvSpPr/>
            <p:nvPr/>
          </p:nvSpPr>
          <p:spPr>
            <a:xfrm>
              <a:off x="-36512" y="1182290"/>
              <a:ext cx="1584863" cy="1152525"/>
            </a:xfrm>
            <a:prstGeom prst="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36000" tIns="36000" rIns="36000" bIns="36000" anchor="ctr"/>
            <a:lstStyle/>
            <a:p>
              <a:pPr algn="ctr">
                <a:defRPr/>
              </a:pPr>
              <a:r>
                <a:rPr lang="en-GB" sz="1400" dirty="0"/>
                <a:t>Inter </a:t>
              </a:r>
              <a:r>
                <a:rPr lang="en-GB" sz="1400" dirty="0" smtClean="0"/>
                <a:t>Agency </a:t>
              </a:r>
              <a:r>
                <a:rPr lang="en-GB" sz="1400" dirty="0"/>
                <a:t>Expert </a:t>
              </a:r>
              <a:r>
                <a:rPr lang="en-GB" sz="1400" dirty="0" smtClean="0"/>
                <a:t>Group</a:t>
              </a:r>
              <a:endParaRPr lang="en-GB" sz="1600" dirty="0"/>
            </a:p>
          </p:txBody>
        </p:sp>
        <p:sp>
          <p:nvSpPr>
            <p:cNvPr id="70" name="Rectangle 69">
              <a:hlinkClick r:id="" action="ppaction://noaction"/>
            </p:cNvPr>
            <p:cNvSpPr/>
            <p:nvPr/>
          </p:nvSpPr>
          <p:spPr>
            <a:xfrm>
              <a:off x="35811" y="1276789"/>
              <a:ext cx="1512541" cy="916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cxnSp>
        <p:nvCxnSpPr>
          <p:cNvPr id="71" name="Elbow Connector 70"/>
          <p:cNvCxnSpPr/>
          <p:nvPr/>
        </p:nvCxnSpPr>
        <p:spPr>
          <a:xfrm rot="5400000" flipH="1" flipV="1">
            <a:off x="890243" y="3707683"/>
            <a:ext cx="578966" cy="159812"/>
          </a:xfrm>
          <a:prstGeom prst="bentConnector2">
            <a:avLst/>
          </a:prstGeom>
          <a:ln w="76200" cap="flat">
            <a:solidFill>
              <a:schemeClr val="accent2">
                <a:lumMod val="60000"/>
                <a:lumOff val="40000"/>
              </a:schemeClr>
            </a:solidFill>
            <a:headEnd type="none" w="sm" len="med"/>
            <a:tailEnd type="triangle" w="sm" len="lg"/>
          </a:ln>
          <a:effectLst>
            <a:outerShdw blurRad="50800" dist="50800" dir="5400000" algn="ctr" rotWithShape="0">
              <a:srgbClr val="000000">
                <a:alpha val="3800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/>
          <p:cNvSpPr/>
          <p:nvPr/>
        </p:nvSpPr>
        <p:spPr>
          <a:xfrm>
            <a:off x="7722579" y="2882932"/>
            <a:ext cx="1187450" cy="84934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36000" anchor="ctr"/>
          <a:lstStyle/>
          <a:p>
            <a:pPr algn="ctr">
              <a:defRPr/>
            </a:pPr>
            <a:r>
              <a:rPr lang="nl-NL" sz="1400" dirty="0" smtClean="0">
                <a:solidFill>
                  <a:schemeClr val="bg1"/>
                </a:solidFill>
              </a:rPr>
              <a:t>Stat, Com. </a:t>
            </a:r>
            <a:r>
              <a:rPr lang="nl-NL" sz="1400" dirty="0" err="1" smtClean="0">
                <a:solidFill>
                  <a:schemeClr val="bg1"/>
                </a:solidFill>
              </a:rPr>
              <a:t>Friends</a:t>
            </a:r>
            <a:r>
              <a:rPr lang="nl-NL" sz="1400" dirty="0" smtClean="0">
                <a:solidFill>
                  <a:schemeClr val="bg1"/>
                </a:solidFill>
              </a:rPr>
              <a:t> of the Chair (FOC)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 flipH="1" flipV="1">
            <a:off x="7999925" y="2640306"/>
            <a:ext cx="267601" cy="338426"/>
          </a:xfrm>
          <a:prstGeom prst="straightConnector1">
            <a:avLst/>
          </a:prstGeom>
          <a:ln w="44450"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Down Arrow 73"/>
          <p:cNvSpPr/>
          <p:nvPr/>
        </p:nvSpPr>
        <p:spPr>
          <a:xfrm flipV="1">
            <a:off x="377834" y="4601366"/>
            <a:ext cx="341578" cy="285626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770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High‐level Panel of Eminent Persons (HLP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4006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5100" dirty="0" smtClean="0"/>
              <a:t>Report: “A new global partnership: eradicate poverty and transform economies through sustainable development”</a:t>
            </a:r>
            <a:endParaRPr lang="en-GB" sz="5100" dirty="0" smtClean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5100" dirty="0" smtClean="0"/>
              <a:t>With 12 “illustrative’ Goals and 54 Targets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sz="5100" dirty="0" smtClean="0"/>
              <a:t>Goal 1: End Poverty</a:t>
            </a:r>
          </a:p>
          <a:p>
            <a:pPr lvl="1"/>
            <a:r>
              <a:rPr lang="en-US" sz="3800" dirty="0"/>
              <a:t>1a. Bring the number of people living on less than $1.25 a day to zero and reduce by x% the share of</a:t>
            </a:r>
          </a:p>
          <a:p>
            <a:pPr lvl="1"/>
            <a:r>
              <a:rPr lang="en-US" sz="3800" dirty="0"/>
              <a:t>people living below their country’s 2015 national poverty line 1, 2</a:t>
            </a:r>
          </a:p>
          <a:p>
            <a:pPr lvl="1"/>
            <a:r>
              <a:rPr lang="en-US" sz="3800" dirty="0"/>
              <a:t>1b. Increase by x% the share of women and men, communities, and businesses with secure rights to land,</a:t>
            </a:r>
          </a:p>
          <a:p>
            <a:pPr lvl="1"/>
            <a:r>
              <a:rPr lang="en-US" sz="3800" dirty="0"/>
              <a:t>property, and other assets 2, 3</a:t>
            </a:r>
          </a:p>
          <a:p>
            <a:pPr lvl="1"/>
            <a:r>
              <a:rPr lang="en-US" sz="3800" dirty="0"/>
              <a:t>1c. Cover x% of people who are poor and vulnerable with social protection systems 2, 3</a:t>
            </a:r>
          </a:p>
          <a:p>
            <a:pPr lvl="1"/>
            <a:r>
              <a:rPr lang="en-US" sz="3800" dirty="0"/>
              <a:t>1d. Build resilience and reduce deaths from natural disasters by x% 2</a:t>
            </a:r>
            <a:endParaRPr lang="en-GB" sz="3100" dirty="0"/>
          </a:p>
        </p:txBody>
      </p:sp>
    </p:spTree>
    <p:extLst>
      <p:ext uri="{BB962C8B-B14F-4D97-AF65-F5344CB8AC3E}">
        <p14:creationId xmlns:p14="http://schemas.microsoft.com/office/powerpoint/2010/main" val="21250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Working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256584"/>
          </a:xfrm>
        </p:spPr>
        <p:txBody>
          <a:bodyPr/>
          <a:lstStyle/>
          <a:p>
            <a:r>
              <a:rPr lang="en-GB" dirty="0" smtClean="0"/>
              <a:t>Proposal for SDGs:</a:t>
            </a:r>
          </a:p>
          <a:p>
            <a:pPr lvl="1"/>
            <a:r>
              <a:rPr lang="en-GB" dirty="0" smtClean="0"/>
              <a:t>17 Goals</a:t>
            </a:r>
          </a:p>
          <a:p>
            <a:pPr lvl="1"/>
            <a:r>
              <a:rPr lang="en-GB" dirty="0" smtClean="0"/>
              <a:t>169 (+) Targets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OWG Members UNECE Region:</a:t>
            </a:r>
          </a:p>
          <a:p>
            <a:pPr lvl="1"/>
            <a:r>
              <a:rPr lang="en-US" sz="2000" dirty="0"/>
              <a:t>Australia/Netherlands/United </a:t>
            </a:r>
            <a:r>
              <a:rPr lang="en-US" sz="2000" dirty="0" smtClean="0"/>
              <a:t>Kingdom</a:t>
            </a:r>
          </a:p>
          <a:p>
            <a:pPr lvl="1"/>
            <a:r>
              <a:rPr lang="en-US" sz="2000" dirty="0" smtClean="0"/>
              <a:t>Canada </a:t>
            </a:r>
            <a:r>
              <a:rPr lang="en-US" sz="2000" dirty="0"/>
              <a:t>/ Israel / United States of America</a:t>
            </a:r>
          </a:p>
          <a:p>
            <a:pPr lvl="1"/>
            <a:r>
              <a:rPr lang="en-US" sz="2000" dirty="0"/>
              <a:t>Denmark / Ireland / Norway</a:t>
            </a:r>
          </a:p>
          <a:p>
            <a:pPr lvl="1"/>
            <a:r>
              <a:rPr lang="en-US" sz="2000" dirty="0"/>
              <a:t>France / Germany / Switzerland</a:t>
            </a:r>
          </a:p>
          <a:p>
            <a:pPr lvl="1"/>
            <a:r>
              <a:rPr lang="en-US" sz="2000" dirty="0"/>
              <a:t>Italy / Spain / </a:t>
            </a:r>
            <a:r>
              <a:rPr lang="en-US" sz="2000" dirty="0" smtClean="0"/>
              <a:t>Turkey</a:t>
            </a:r>
          </a:p>
          <a:p>
            <a:pPr marL="457200" lvl="1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4249961" cy="17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52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471915"/>
              </p:ext>
            </p:extLst>
          </p:nvPr>
        </p:nvGraphicFramePr>
        <p:xfrm>
          <a:off x="323528" y="332656"/>
          <a:ext cx="8496944" cy="6486397"/>
        </p:xfrm>
        <a:graphic>
          <a:graphicData uri="http://schemas.openxmlformats.org/drawingml/2006/table">
            <a:tbl>
              <a:tblPr/>
              <a:tblGrid>
                <a:gridCol w="708079"/>
                <a:gridCol w="7788865"/>
              </a:tblGrid>
              <a:tr h="334894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End poverty in all its forms everywhere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2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End hunger, achieve food security and improved nutrition and promote sustainable </a:t>
                      </a:r>
                      <a:endParaRPr lang="en-US" sz="1400" dirty="0" smtClean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r>
                        <a:rPr lang="en-US" sz="1400" dirty="0" smtClean="0">
                          <a:solidFill>
                            <a:srgbClr val="FFFF00"/>
                          </a:solidFill>
                          <a:effectLst/>
                        </a:rPr>
                        <a:t>agriculture</a:t>
                      </a:r>
                      <a:endParaRPr lang="en-US" sz="140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3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Ensure healthy lives and promote well-being for all at all ages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4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Ensure inclusive and equitable quality education and promote lifelong learning opportunities for all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5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Achieve gender equality and empower all women and girls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355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6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Ensure availability and sustainable management of water and sanitation for all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7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Ensure access to affordable, reliable, sustainable and modern energy for all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8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Promote sustained, inclusive and sustainable economic growth, full and productive employment and decent work for all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9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Build resilient infrastructure, promote inclusive and sustainable industrialization and foster innovation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10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Reduce inequality within and among countries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11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Make cities and human settlements inclusive, safe, resilient and sustainable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12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Ensure sustainable consumption and production patterns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73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13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Take urgent action to combat climate change and its impacts*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14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Conserve and sustainably use the oceans, seas and marine resources for sustainable development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96162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15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Protect, restore and promote sustainable use of terrestrial ecosystems, sustainably manage forests, combat desertification, and halt and reverse land degradation and halt biodiversity loss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16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Promote peaceful and inclusive societies for sustainable development, provide access to justice for all and build effective, accountable and inclusive institutions at all levels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8450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</a:rPr>
                        <a:t>Goal 17</a:t>
                      </a:r>
                    </a:p>
                  </a:txBody>
                  <a:tcPr marL="24094" marR="24094" marT="24094" marB="2409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2B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Strengthen the means of implementation and revitalize the global partnership for sustainable development</a:t>
                      </a:r>
                    </a:p>
                  </a:txBody>
                  <a:tcPr marL="24094" marR="24094" marT="24094" marB="2409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73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GOAL 1 End poverty in all its forms </a:t>
            </a:r>
            <a:r>
              <a:rPr lang="en-US" dirty="0" smtClean="0"/>
              <a:t>everywhere: 7 Targets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Autofit/>
          </a:bodyPr>
          <a:lstStyle/>
          <a:p>
            <a:r>
              <a:rPr lang="en-US" sz="1700" dirty="0" smtClean="0"/>
              <a:t>1.1 </a:t>
            </a:r>
            <a:r>
              <a:rPr lang="en-US" sz="1700" dirty="0"/>
              <a:t>by 2030, eradicate extreme poverty for all people everywhere, currently measured as people living on </a:t>
            </a:r>
            <a:r>
              <a:rPr lang="en-US" sz="1700" b="1" dirty="0"/>
              <a:t>less than $1.25 a day</a:t>
            </a:r>
          </a:p>
          <a:p>
            <a:r>
              <a:rPr lang="en-US" sz="1700" dirty="0"/>
              <a:t>1.2 by 2030, reduce at least by half the proportion of men, women and children of all ages living in poverty in all its dimensions </a:t>
            </a:r>
            <a:r>
              <a:rPr lang="en-US" sz="1700" b="1" dirty="0"/>
              <a:t>according to national definitions</a:t>
            </a:r>
          </a:p>
          <a:p>
            <a:r>
              <a:rPr lang="en-US" sz="1700" dirty="0"/>
              <a:t>1.3 implement nationally appropriate </a:t>
            </a:r>
            <a:r>
              <a:rPr lang="en-US" sz="1700" b="1" dirty="0"/>
              <a:t>social protection systems </a:t>
            </a:r>
            <a:r>
              <a:rPr lang="en-US" sz="1700" dirty="0"/>
              <a:t>and measures for all, including floors, and by 2030 achieve substantial coverage of the poor and the vulnerable</a:t>
            </a:r>
          </a:p>
          <a:p>
            <a:r>
              <a:rPr lang="en-US" sz="1700" dirty="0"/>
              <a:t>1.4 by 2030 ensure that all men and women, particularly the poor and the vulnerable, have </a:t>
            </a:r>
            <a:r>
              <a:rPr lang="en-US" sz="1700" b="1" dirty="0"/>
              <a:t>equal rights to economic resources</a:t>
            </a:r>
            <a:r>
              <a:rPr lang="en-US" sz="1700" dirty="0"/>
              <a:t>, as well as access to basic services, ownership, and control over land and other forms of property, inheritance, natural resources, appropriate new technology, and financial services including microfinance</a:t>
            </a:r>
          </a:p>
          <a:p>
            <a:r>
              <a:rPr lang="en-US" sz="1700" dirty="0"/>
              <a:t>1.5 by 2030 build the resilience of the poor and those in vulnerable situations, and reduce their exposure and vulnerability to climate-related extreme events and other economic, social and environmental shocks and disasters</a:t>
            </a:r>
          </a:p>
          <a:p>
            <a:r>
              <a:rPr lang="en-US" sz="1700" dirty="0"/>
              <a:t>1.a. ensure significant mobilization of resources from a variety of sources, including through enhanced development cooperation to provide adequate and predictable means for developing countries, in particular LDCs, to implement </a:t>
            </a:r>
            <a:r>
              <a:rPr lang="en-US" sz="1700" dirty="0" err="1"/>
              <a:t>programmes</a:t>
            </a:r>
            <a:r>
              <a:rPr lang="en-US" sz="1700" dirty="0"/>
              <a:t> and policies to end poverty in all its dimensions</a:t>
            </a:r>
          </a:p>
          <a:p>
            <a:r>
              <a:rPr lang="en-US" sz="1700" dirty="0"/>
              <a:t>1.b create sound policy frameworks, at national, regional and international levels, based on pro-poor and gender-sensitive development strategies to support accelerated investments in poverty eradication actions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0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0277"/>
            <a:ext cx="7632848" cy="990600"/>
          </a:xfrm>
        </p:spPr>
        <p:txBody>
          <a:bodyPr/>
          <a:lstStyle/>
          <a:p>
            <a:r>
              <a:rPr lang="en-GB" sz="3200" dirty="0" smtClean="0"/>
              <a:t>Indicators: UN Statistical Commission (UNSC)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472608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/>
              <a:t>Request from Co-facilitators </a:t>
            </a:r>
            <a:r>
              <a:rPr lang="en-US" sz="2400" dirty="0"/>
              <a:t>of the </a:t>
            </a:r>
            <a:r>
              <a:rPr lang="en-US" sz="2400" dirty="0" smtClean="0"/>
              <a:t>intergovernmental negotiations </a:t>
            </a:r>
            <a:r>
              <a:rPr lang="en-US" sz="2400" dirty="0"/>
              <a:t>on the post-2015 development </a:t>
            </a:r>
            <a:r>
              <a:rPr lang="en-US" sz="2400" dirty="0" smtClean="0"/>
              <a:t>agenda to provide </a:t>
            </a:r>
            <a:r>
              <a:rPr lang="en-US" sz="2400" dirty="0"/>
              <a:t>a provisional proposal in relation to </a:t>
            </a:r>
            <a:r>
              <a:rPr lang="en-US" sz="2400" dirty="0" smtClean="0"/>
              <a:t>indicators </a:t>
            </a:r>
            <a:r>
              <a:rPr lang="en-US" sz="2400" dirty="0"/>
              <a:t>for sustainable development goals and </a:t>
            </a:r>
            <a:r>
              <a:rPr lang="en-US" sz="2400" dirty="0" smtClean="0"/>
              <a:t>targets</a:t>
            </a:r>
            <a:r>
              <a:rPr lang="en-US" sz="2400" dirty="0"/>
              <a:t>, to be discussed as an input to the </a:t>
            </a:r>
            <a:r>
              <a:rPr lang="en-US" sz="2400" dirty="0" smtClean="0"/>
              <a:t>intergovernmental </a:t>
            </a:r>
            <a:r>
              <a:rPr lang="en-US" sz="2400" dirty="0"/>
              <a:t>negotiations meeting on 23-27 </a:t>
            </a:r>
            <a:r>
              <a:rPr lang="en-US" sz="2400" dirty="0" smtClean="0"/>
              <a:t>March 2015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/>
              <a:t>UNSD compiled a list of 304 indicators from submissions of experts from international agencies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/>
              <a:t>Evaluation by experts </a:t>
            </a:r>
            <a:r>
              <a:rPr lang="en-US" sz="2400" dirty="0"/>
              <a:t>from national statistical offices and systems</a:t>
            </a:r>
            <a:r>
              <a:rPr lang="en-US" sz="2400" dirty="0" smtClean="0"/>
              <a:t>. Rating AAA to CCC (</a:t>
            </a:r>
            <a:r>
              <a:rPr lang="en-US" sz="2400" dirty="0"/>
              <a:t>The </a:t>
            </a:r>
            <a:r>
              <a:rPr lang="en-US" sz="2400" dirty="0" smtClean="0"/>
              <a:t>1st </a:t>
            </a:r>
            <a:r>
              <a:rPr lang="en-US" sz="2400" dirty="0"/>
              <a:t>letter refers to the rating of </a:t>
            </a:r>
            <a:r>
              <a:rPr lang="en-US" sz="2400" dirty="0" smtClean="0"/>
              <a:t>feasibility</a:t>
            </a:r>
            <a:r>
              <a:rPr lang="en-US" sz="2400" dirty="0"/>
              <a:t>, the </a:t>
            </a:r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to suitability </a:t>
            </a:r>
            <a:r>
              <a:rPr lang="en-US" sz="2400" dirty="0"/>
              <a:t>and the </a:t>
            </a:r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to relevance.</a:t>
            </a:r>
            <a:endParaRPr lang="en-US" sz="2400" dirty="0"/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 smtClean="0"/>
              <a:t>Technical </a:t>
            </a:r>
            <a:r>
              <a:rPr lang="en-US" sz="2400" dirty="0"/>
              <a:t>report by the Bureau of </a:t>
            </a:r>
            <a:r>
              <a:rPr lang="en-US" sz="2400" dirty="0" smtClean="0"/>
              <a:t>UNSC on </a:t>
            </a:r>
            <a:r>
              <a:rPr lang="en-US" sz="2400" dirty="0"/>
              <a:t>the process of the development of an indicator </a:t>
            </a:r>
            <a:r>
              <a:rPr lang="en-US" sz="2400" dirty="0" smtClean="0"/>
              <a:t>framework </a:t>
            </a:r>
            <a:r>
              <a:rPr lang="en-US" sz="2400" dirty="0"/>
              <a:t>for the goals and targets </a:t>
            </a:r>
            <a:r>
              <a:rPr lang="en-US" sz="2400" dirty="0" smtClean="0"/>
              <a:t>of </a:t>
            </a:r>
            <a:r>
              <a:rPr lang="en-US" sz="2400" dirty="0"/>
              <a:t>the post-2015 development </a:t>
            </a:r>
            <a:r>
              <a:rPr lang="en-US" sz="2400" dirty="0" smtClean="0"/>
              <a:t>agenda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6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316766"/>
              </p:ext>
            </p:extLst>
          </p:nvPr>
        </p:nvGraphicFramePr>
        <p:xfrm>
          <a:off x="107504" y="1340768"/>
          <a:ext cx="8928992" cy="34391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5073"/>
                <a:gridCol w="7172469"/>
                <a:gridCol w="951450"/>
              </a:tblGrid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Target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Indicator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Rating</a:t>
                      </a:r>
                      <a:endParaRPr lang="en-GB" dirty="0"/>
                    </a:p>
                  </a:txBody>
                  <a:tcPr/>
                </a:tc>
              </a:tr>
              <a:tr h="696226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1.1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1.1.1 Proportion of population below $1.25 (PPP) per day,</a:t>
                      </a:r>
                      <a:r>
                        <a:rPr lang="en-US" sz="2400" baseline="0" dirty="0" smtClean="0"/>
                        <a:t> by</a:t>
                      </a:r>
                      <a:r>
                        <a:rPr lang="en-US" sz="2400" dirty="0" smtClean="0"/>
                        <a:t> sex and age group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ABB</a:t>
                      </a:r>
                      <a:endParaRPr lang="en-GB" sz="2800" dirty="0"/>
                    </a:p>
                  </a:txBody>
                  <a:tcPr/>
                </a:tc>
              </a:tr>
              <a:tr h="2184094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1.2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1.2.1 Multidimensional Poverty Index (MPI) by sex and </a:t>
                      </a:r>
                      <a:r>
                        <a:rPr lang="en-GB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age group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1.2.2 </a:t>
                      </a: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 of population living below national poverty line, by sex and age group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BBA</a:t>
                      </a:r>
                    </a:p>
                    <a:p>
                      <a:endParaRPr lang="en-GB" sz="2800" dirty="0" smtClean="0"/>
                    </a:p>
                    <a:p>
                      <a:r>
                        <a:rPr lang="en-GB" sz="2800" dirty="0" smtClean="0"/>
                        <a:t>AAA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55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FFFF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10509</TotalTime>
  <Words>1831</Words>
  <Application>Microsoft Office PowerPoint</Application>
  <PresentationFormat>On-screen Show (4:3)</PresentationFormat>
  <Paragraphs>214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Towards monitoring the Sustainable Development Goals</vt:lpstr>
      <vt:lpstr>Main critique MDGs:</vt:lpstr>
      <vt:lpstr>PowerPoint Presentation</vt:lpstr>
      <vt:lpstr>High‐level Panel of Eminent Persons (HLP)</vt:lpstr>
      <vt:lpstr>Open Working Group</vt:lpstr>
      <vt:lpstr>PowerPoint Presentation</vt:lpstr>
      <vt:lpstr>GOAL 1 End poverty in all its forms everywhere: 7 Targets</vt:lpstr>
      <vt:lpstr>Indicators: UN Statistical Commission (UNSC)</vt:lpstr>
      <vt:lpstr>PowerPoint Presentation</vt:lpstr>
      <vt:lpstr>PowerPoint Presentation</vt:lpstr>
      <vt:lpstr>PowerPoint Presentation</vt:lpstr>
      <vt:lpstr>Other Goals/Targets/Indicators</vt:lpstr>
      <vt:lpstr>Indicators: Coming up</vt:lpstr>
      <vt:lpstr>Additional points UNSC</vt:lpstr>
      <vt:lpstr>Statisticians’ involvement</vt:lpstr>
      <vt:lpstr>Next: Politicians in charge</vt:lpstr>
      <vt:lpstr>Probable outcome Indicators:</vt:lpstr>
      <vt:lpstr>Coverage of MDG indicators in National Reporting ECE region</vt:lpstr>
      <vt:lpstr>More Info: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Gardner</dc:creator>
  <cp:lastModifiedBy>Taeke A. Gjaltema</cp:lastModifiedBy>
  <cp:revision>278</cp:revision>
  <cp:lastPrinted>2015-05-05T06:35:09Z</cp:lastPrinted>
  <dcterms:created xsi:type="dcterms:W3CDTF">2006-08-10T12:43:08Z</dcterms:created>
  <dcterms:modified xsi:type="dcterms:W3CDTF">2015-05-05T06:47:04Z</dcterms:modified>
</cp:coreProperties>
</file>