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drawings/drawing4.xml" ContentType="application/vnd.openxmlformats-officedocument.drawingml.chartshapes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drawings/drawing5.xml" ContentType="application/vnd.openxmlformats-officedocument.drawingml.chartshape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671" r:id="rId1"/>
  </p:sldMasterIdLst>
  <p:notesMasterIdLst>
    <p:notesMasterId r:id="rId23"/>
  </p:notesMasterIdLst>
  <p:sldIdLst>
    <p:sldId id="257" r:id="rId2"/>
    <p:sldId id="269" r:id="rId3"/>
    <p:sldId id="258" r:id="rId4"/>
    <p:sldId id="259" r:id="rId5"/>
    <p:sldId id="261" r:id="rId6"/>
    <p:sldId id="267" r:id="rId7"/>
    <p:sldId id="277" r:id="rId8"/>
    <p:sldId id="273" r:id="rId9"/>
    <p:sldId id="274" r:id="rId10"/>
    <p:sldId id="262" r:id="rId11"/>
    <p:sldId id="263" r:id="rId12"/>
    <p:sldId id="264" r:id="rId13"/>
    <p:sldId id="276" r:id="rId14"/>
    <p:sldId id="282" r:id="rId15"/>
    <p:sldId id="279" r:id="rId16"/>
    <p:sldId id="265" r:id="rId17"/>
    <p:sldId id="266" r:id="rId18"/>
    <p:sldId id="275" r:id="rId19"/>
    <p:sldId id="281" r:id="rId20"/>
    <p:sldId id="278" r:id="rId21"/>
    <p:sldId id="270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538D"/>
    <a:srgbClr val="60F5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1369" autoAdjust="0"/>
  </p:normalViewPr>
  <p:slideViewPr>
    <p:cSldViewPr snapToGrid="0">
      <p:cViewPr>
        <p:scale>
          <a:sx n="88" d="100"/>
          <a:sy n="88" d="100"/>
        </p:scale>
        <p:origin x="-480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wb241481\Documents\eca%20themes\roma\EU%20pilots\regional%20survey\western%20balkans\Roma%20selected%20indicator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wb241481\Documents\eca%20themes\roma\EU%20pilots\regional%20survey\western%20balkans\Roma%20selected%20indicators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C:\Users\wb241481\Documents\eca%20themes\roma\EU%20pilots\regional%20survey\western%20balkans\Roma%20selected%20indicators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file:///C:\Users\wb241481\Documents\eca%20themes\roma\EU%20pilots\regional%20survey\western%20balkans\Roma%20selected%20indicators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file:///C:\Users\wb241481\Documents\eca%20themes\roma\EU%20pilots\regional%20survey\western%20balkans\Roma%20selected%20indicators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oleObject" Target="file:///C:\Users\wb241481\Documents\eca%20themes\roma\EU%20pilots\regional%20survey\western%20balkans\Roma%20selected%20indicators.xlsx" TargetMode="External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poverty!$B$10</c:f>
              <c:strCache>
                <c:ptCount val="1"/>
                <c:pt idx="0">
                  <c:v>Roma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poverty!$A$11:$A$16</c:f>
              <c:strCache>
                <c:ptCount val="6"/>
                <c:pt idx="0">
                  <c:v>Bulgaria</c:v>
                </c:pt>
                <c:pt idx="1">
                  <c:v>Czech Republic</c:v>
                </c:pt>
                <c:pt idx="2">
                  <c:v>Hungary</c:v>
                </c:pt>
                <c:pt idx="3">
                  <c:v>Moldova</c:v>
                </c:pt>
                <c:pt idx="4">
                  <c:v>Romania</c:v>
                </c:pt>
                <c:pt idx="5">
                  <c:v>Slovakia</c:v>
                </c:pt>
              </c:strCache>
            </c:strRef>
          </c:cat>
          <c:val>
            <c:numRef>
              <c:f>poverty!$B$11:$B$16</c:f>
              <c:numCache>
                <c:formatCode>0%</c:formatCode>
                <c:ptCount val="6"/>
                <c:pt idx="0">
                  <c:v>0.81236520000000001</c:v>
                </c:pt>
                <c:pt idx="1">
                  <c:v>0.70621049999999996</c:v>
                </c:pt>
                <c:pt idx="2">
                  <c:v>0.70545570000000002</c:v>
                </c:pt>
                <c:pt idx="3">
                  <c:v>0.73364320000000116</c:v>
                </c:pt>
                <c:pt idx="4">
                  <c:v>0.74465590000000115</c:v>
                </c:pt>
                <c:pt idx="5">
                  <c:v>0.86845410000000001</c:v>
                </c:pt>
              </c:numCache>
            </c:numRef>
          </c:val>
        </c:ser>
        <c:ser>
          <c:idx val="1"/>
          <c:order val="1"/>
          <c:tx>
            <c:strRef>
              <c:f>poverty!$C$10</c:f>
              <c:strCache>
                <c:ptCount val="1"/>
                <c:pt idx="0">
                  <c:v>Non-Roma neighbors</c:v>
                </c:pt>
              </c:strCache>
            </c:strRef>
          </c:tx>
          <c:invertIfNegative val="0"/>
          <c:cat>
            <c:strRef>
              <c:f>poverty!$A$11:$A$16</c:f>
              <c:strCache>
                <c:ptCount val="6"/>
                <c:pt idx="0">
                  <c:v>Bulgaria</c:v>
                </c:pt>
                <c:pt idx="1">
                  <c:v>Czech Republic</c:v>
                </c:pt>
                <c:pt idx="2">
                  <c:v>Hungary</c:v>
                </c:pt>
                <c:pt idx="3">
                  <c:v>Moldova</c:v>
                </c:pt>
                <c:pt idx="4">
                  <c:v>Romania</c:v>
                </c:pt>
                <c:pt idx="5">
                  <c:v>Slovakia</c:v>
                </c:pt>
              </c:strCache>
            </c:strRef>
          </c:cat>
          <c:val>
            <c:numRef>
              <c:f>poverty!$C$11:$C$16</c:f>
              <c:numCache>
                <c:formatCode>0%</c:formatCode>
                <c:ptCount val="6"/>
                <c:pt idx="0">
                  <c:v>0.40141680000000057</c:v>
                </c:pt>
                <c:pt idx="1">
                  <c:v>0.21942860000000025</c:v>
                </c:pt>
                <c:pt idx="2">
                  <c:v>0.33072630000000064</c:v>
                </c:pt>
                <c:pt idx="3">
                  <c:v>0.40156600000000031</c:v>
                </c:pt>
                <c:pt idx="4">
                  <c:v>0.26326329999999998</c:v>
                </c:pt>
                <c:pt idx="5">
                  <c:v>0.4478765000000009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50641920"/>
        <c:axId val="33747456"/>
      </c:barChart>
      <c:catAx>
        <c:axId val="50641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33747456"/>
        <c:crosses val="autoZero"/>
        <c:auto val="1"/>
        <c:lblAlgn val="ctr"/>
        <c:lblOffset val="100"/>
        <c:noMultiLvlLbl val="0"/>
      </c:catAx>
      <c:valAx>
        <c:axId val="33747456"/>
        <c:scaling>
          <c:orientation val="minMax"/>
          <c:max val="1"/>
        </c:scaling>
        <c:delete val="0"/>
        <c:axPos val="l"/>
        <c:majorGridlines/>
        <c:numFmt formatCode="0%" sourceLinked="0"/>
        <c:majorTickMark val="none"/>
        <c:minorTickMark val="none"/>
        <c:tickLblPos val="nextTo"/>
        <c:txPr>
          <a:bodyPr/>
          <a:lstStyle/>
          <a:p>
            <a:pPr>
              <a:defRPr sz="1000" b="0"/>
            </a:pPr>
            <a:endParaRPr lang="en-US"/>
          </a:p>
        </c:txPr>
        <c:crossAx val="5064192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600" b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593285214348212"/>
          <c:y val="3.7008398950131235E-2"/>
          <c:w val="0.86351159230096242"/>
          <c:h val="0.743456430446196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poverty!$B$4</c:f>
              <c:strCache>
                <c:ptCount val="1"/>
                <c:pt idx="0">
                  <c:v>Roma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poverty!$A$5:$A$8</c:f>
              <c:strCache>
                <c:ptCount val="4"/>
                <c:pt idx="0">
                  <c:v>Bosnia H.</c:v>
                </c:pt>
                <c:pt idx="1">
                  <c:v>Croatia</c:v>
                </c:pt>
                <c:pt idx="2">
                  <c:v>Montenegro</c:v>
                </c:pt>
                <c:pt idx="3">
                  <c:v>Serbia</c:v>
                </c:pt>
              </c:strCache>
            </c:strRef>
          </c:cat>
          <c:val>
            <c:numRef>
              <c:f>poverty!$B$5:$B$8</c:f>
              <c:numCache>
                <c:formatCode>0%</c:formatCode>
                <c:ptCount val="4"/>
                <c:pt idx="0">
                  <c:v>0.77050779999999996</c:v>
                </c:pt>
                <c:pt idx="1">
                  <c:v>0.92314070000000004</c:v>
                </c:pt>
                <c:pt idx="2">
                  <c:v>0.8838028</c:v>
                </c:pt>
                <c:pt idx="3">
                  <c:v>0.77979800000000166</c:v>
                </c:pt>
              </c:numCache>
            </c:numRef>
          </c:val>
        </c:ser>
        <c:ser>
          <c:idx val="1"/>
          <c:order val="1"/>
          <c:tx>
            <c:strRef>
              <c:f>poverty!$C$4</c:f>
              <c:strCache>
                <c:ptCount val="1"/>
                <c:pt idx="0">
                  <c:v>Non-Roma neighbors</c:v>
                </c:pt>
              </c:strCache>
            </c:strRef>
          </c:tx>
          <c:invertIfNegative val="0"/>
          <c:cat>
            <c:strRef>
              <c:f>poverty!$A$5:$A$8</c:f>
              <c:strCache>
                <c:ptCount val="4"/>
                <c:pt idx="0">
                  <c:v>Bosnia H.</c:v>
                </c:pt>
                <c:pt idx="1">
                  <c:v>Croatia</c:v>
                </c:pt>
                <c:pt idx="2">
                  <c:v>Montenegro</c:v>
                </c:pt>
                <c:pt idx="3">
                  <c:v>Serbia</c:v>
                </c:pt>
              </c:strCache>
            </c:strRef>
          </c:cat>
          <c:val>
            <c:numRef>
              <c:f>poverty!$C$5:$C$8</c:f>
              <c:numCache>
                <c:formatCode>0%</c:formatCode>
                <c:ptCount val="4"/>
                <c:pt idx="0">
                  <c:v>0.32349950000000038</c:v>
                </c:pt>
                <c:pt idx="1">
                  <c:v>0.41955830000000038</c:v>
                </c:pt>
                <c:pt idx="2">
                  <c:v>0.45979379999999997</c:v>
                </c:pt>
                <c:pt idx="3">
                  <c:v>0.35435170000000032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47016960"/>
        <c:axId val="33749184"/>
      </c:barChart>
      <c:catAx>
        <c:axId val="47016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33749184"/>
        <c:crosses val="autoZero"/>
        <c:auto val="1"/>
        <c:lblAlgn val="ctr"/>
        <c:lblOffset val="100"/>
        <c:noMultiLvlLbl val="0"/>
      </c:catAx>
      <c:valAx>
        <c:axId val="33749184"/>
        <c:scaling>
          <c:orientation val="minMax"/>
          <c:max val="1"/>
        </c:scaling>
        <c:delete val="0"/>
        <c:axPos val="l"/>
        <c:majorGridlines/>
        <c:numFmt formatCode="0%" sourceLinked="0"/>
        <c:majorTickMark val="none"/>
        <c:minorTickMark val="none"/>
        <c:tickLblPos val="nextTo"/>
        <c:txPr>
          <a:bodyPr/>
          <a:lstStyle/>
          <a:p>
            <a:pPr>
              <a:defRPr sz="1000" b="0"/>
            </a:pPr>
            <a:endParaRPr lang="en-US"/>
          </a:p>
        </c:txPr>
        <c:crossAx val="4701696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2.1194225721784779E-3"/>
          <c:y val="0.91559408439329715"/>
          <c:w val="0.87770532589676287"/>
          <c:h val="8.1200787401574798E-2"/>
        </c:manualLayout>
      </c:layout>
      <c:overlay val="0"/>
      <c:txPr>
        <a:bodyPr/>
        <a:lstStyle/>
        <a:p>
          <a:pPr>
            <a:defRPr sz="1600" b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'upper secondary'!$H$4</c:f>
              <c:strCache>
                <c:ptCount val="1"/>
                <c:pt idx="0">
                  <c:v>Roma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'upper secondary'!$G$5:$G$10</c:f>
              <c:strCache>
                <c:ptCount val="6"/>
                <c:pt idx="0">
                  <c:v>Albania</c:v>
                </c:pt>
                <c:pt idx="1">
                  <c:v>Bosnia H.</c:v>
                </c:pt>
                <c:pt idx="2">
                  <c:v>Croatia</c:v>
                </c:pt>
                <c:pt idx="3">
                  <c:v>FYR Macedonia</c:v>
                </c:pt>
                <c:pt idx="4">
                  <c:v>Montenegro</c:v>
                </c:pt>
                <c:pt idx="5">
                  <c:v>Serbia</c:v>
                </c:pt>
              </c:strCache>
            </c:strRef>
          </c:cat>
          <c:val>
            <c:numRef>
              <c:f>'upper secondary'!$H$5:$H$10</c:f>
              <c:numCache>
                <c:formatCode>0%</c:formatCode>
                <c:ptCount val="6"/>
                <c:pt idx="0">
                  <c:v>2.7700831024930789E-2</c:v>
                </c:pt>
                <c:pt idx="1">
                  <c:v>0.16778523489932931</c:v>
                </c:pt>
                <c:pt idx="2">
                  <c:v>0.2</c:v>
                </c:pt>
                <c:pt idx="3">
                  <c:v>0.19687499999999997</c:v>
                </c:pt>
                <c:pt idx="4">
                  <c:v>6.8965517241379309E-2</c:v>
                </c:pt>
                <c:pt idx="5">
                  <c:v>0.12933753943217671</c:v>
                </c:pt>
              </c:numCache>
            </c:numRef>
          </c:val>
        </c:ser>
        <c:ser>
          <c:idx val="1"/>
          <c:order val="1"/>
          <c:tx>
            <c:strRef>
              <c:f>'upper secondary'!$I$4</c:f>
              <c:strCache>
                <c:ptCount val="1"/>
                <c:pt idx="0">
                  <c:v>Non-Roma neighbors</c:v>
                </c:pt>
              </c:strCache>
            </c:strRef>
          </c:tx>
          <c:invertIfNegative val="0"/>
          <c:cat>
            <c:strRef>
              <c:f>'upper secondary'!$G$5:$G$10</c:f>
              <c:strCache>
                <c:ptCount val="6"/>
                <c:pt idx="0">
                  <c:v>Albania</c:v>
                </c:pt>
                <c:pt idx="1">
                  <c:v>Bosnia H.</c:v>
                </c:pt>
                <c:pt idx="2">
                  <c:v>Croatia</c:v>
                </c:pt>
                <c:pt idx="3">
                  <c:v>FYR Macedonia</c:v>
                </c:pt>
                <c:pt idx="4">
                  <c:v>Montenegro</c:v>
                </c:pt>
                <c:pt idx="5">
                  <c:v>Serbia</c:v>
                </c:pt>
              </c:strCache>
            </c:strRef>
          </c:cat>
          <c:val>
            <c:numRef>
              <c:f>'upper secondary'!$I$5:$I$10</c:f>
              <c:numCache>
                <c:formatCode>0%</c:formatCode>
                <c:ptCount val="6"/>
                <c:pt idx="0">
                  <c:v>0.46610169491525438</c:v>
                </c:pt>
                <c:pt idx="1">
                  <c:v>0.88505747126436751</c:v>
                </c:pt>
                <c:pt idx="2">
                  <c:v>0.82051282051282048</c:v>
                </c:pt>
                <c:pt idx="3">
                  <c:v>0.7766990291262148</c:v>
                </c:pt>
                <c:pt idx="4">
                  <c:v>0.82142857142857273</c:v>
                </c:pt>
                <c:pt idx="5">
                  <c:v>0.87356321839080464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80113664"/>
        <c:axId val="32678464"/>
      </c:barChart>
      <c:catAx>
        <c:axId val="80113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00" b="1"/>
            </a:pPr>
            <a:endParaRPr lang="en-US"/>
          </a:p>
        </c:txPr>
        <c:crossAx val="32678464"/>
        <c:crosses val="autoZero"/>
        <c:auto val="1"/>
        <c:lblAlgn val="ctr"/>
        <c:lblOffset val="100"/>
        <c:noMultiLvlLbl val="0"/>
      </c:catAx>
      <c:valAx>
        <c:axId val="32678464"/>
        <c:scaling>
          <c:orientation val="minMax"/>
          <c:max val="1"/>
        </c:scaling>
        <c:delete val="0"/>
        <c:axPos val="l"/>
        <c:majorGridlines/>
        <c:numFmt formatCode="0%" sourceLinked="0"/>
        <c:majorTickMark val="none"/>
        <c:minorTickMark val="none"/>
        <c:tickLblPos val="nextTo"/>
        <c:txPr>
          <a:bodyPr/>
          <a:lstStyle/>
          <a:p>
            <a:pPr>
              <a:defRPr sz="1000" b="0"/>
            </a:pPr>
            <a:endParaRPr lang="en-US"/>
          </a:p>
        </c:txPr>
        <c:crossAx val="8011366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600" b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'upper secondary'!$P$4</c:f>
              <c:strCache>
                <c:ptCount val="1"/>
                <c:pt idx="0">
                  <c:v>Roma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'upper secondary'!$O$5:$O$10</c:f>
              <c:strCache>
                <c:ptCount val="6"/>
                <c:pt idx="0">
                  <c:v>Bulgaria</c:v>
                </c:pt>
                <c:pt idx="1">
                  <c:v>Czech Republic</c:v>
                </c:pt>
                <c:pt idx="2">
                  <c:v>Hungary</c:v>
                </c:pt>
                <c:pt idx="3">
                  <c:v>Moldova</c:v>
                </c:pt>
                <c:pt idx="4">
                  <c:v>Romania</c:v>
                </c:pt>
                <c:pt idx="5">
                  <c:v>Slovakia</c:v>
                </c:pt>
              </c:strCache>
            </c:strRef>
          </c:cat>
          <c:val>
            <c:numRef>
              <c:f>'upper secondary'!$P$5:$P$10</c:f>
              <c:numCache>
                <c:formatCode>0%</c:formatCode>
                <c:ptCount val="6"/>
                <c:pt idx="0">
                  <c:v>0.18930041152263413</c:v>
                </c:pt>
                <c:pt idx="1">
                  <c:v>0.29718875502008091</c:v>
                </c:pt>
                <c:pt idx="2">
                  <c:v>0.22636103151862474</c:v>
                </c:pt>
                <c:pt idx="3">
                  <c:v>7.3954983922829592E-2</c:v>
                </c:pt>
                <c:pt idx="4">
                  <c:v>9.8039215686274508E-2</c:v>
                </c:pt>
                <c:pt idx="5">
                  <c:v>0.18818681318681321</c:v>
                </c:pt>
              </c:numCache>
            </c:numRef>
          </c:val>
        </c:ser>
        <c:ser>
          <c:idx val="1"/>
          <c:order val="1"/>
          <c:tx>
            <c:strRef>
              <c:f>'upper secondary'!$Q$4</c:f>
              <c:strCache>
                <c:ptCount val="1"/>
                <c:pt idx="0">
                  <c:v>Non-Roma neighbors</c:v>
                </c:pt>
              </c:strCache>
            </c:strRef>
          </c:tx>
          <c:invertIfNegative val="0"/>
          <c:cat>
            <c:strRef>
              <c:f>'upper secondary'!$O$5:$O$10</c:f>
              <c:strCache>
                <c:ptCount val="6"/>
                <c:pt idx="0">
                  <c:v>Bulgaria</c:v>
                </c:pt>
                <c:pt idx="1">
                  <c:v>Czech Republic</c:v>
                </c:pt>
                <c:pt idx="2">
                  <c:v>Hungary</c:v>
                </c:pt>
                <c:pt idx="3">
                  <c:v>Moldova</c:v>
                </c:pt>
                <c:pt idx="4">
                  <c:v>Romania</c:v>
                </c:pt>
                <c:pt idx="5">
                  <c:v>Slovakia</c:v>
                </c:pt>
              </c:strCache>
            </c:strRef>
          </c:cat>
          <c:val>
            <c:numRef>
              <c:f>'upper secondary'!$Q$5:$Q$10</c:f>
              <c:numCache>
                <c:formatCode>0%</c:formatCode>
                <c:ptCount val="6"/>
                <c:pt idx="0">
                  <c:v>0.73750000000000004</c:v>
                </c:pt>
                <c:pt idx="1">
                  <c:v>0.81987577639751685</c:v>
                </c:pt>
                <c:pt idx="2">
                  <c:v>0.62773722627737361</c:v>
                </c:pt>
                <c:pt idx="3">
                  <c:v>0.6271186440677966</c:v>
                </c:pt>
                <c:pt idx="4">
                  <c:v>0.64596273291925466</c:v>
                </c:pt>
                <c:pt idx="5">
                  <c:v>0.87878787878787978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114410496"/>
        <c:axId val="33748608"/>
      </c:barChart>
      <c:catAx>
        <c:axId val="114410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00" b="1"/>
            </a:pPr>
            <a:endParaRPr lang="en-US"/>
          </a:p>
        </c:txPr>
        <c:crossAx val="33748608"/>
        <c:crosses val="autoZero"/>
        <c:auto val="1"/>
        <c:lblAlgn val="ctr"/>
        <c:lblOffset val="100"/>
        <c:noMultiLvlLbl val="0"/>
      </c:catAx>
      <c:valAx>
        <c:axId val="33748608"/>
        <c:scaling>
          <c:orientation val="minMax"/>
          <c:max val="1"/>
        </c:scaling>
        <c:delete val="0"/>
        <c:axPos val="l"/>
        <c:majorGridlines/>
        <c:numFmt formatCode="0%" sourceLinked="0"/>
        <c:majorTickMark val="none"/>
        <c:minorTickMark val="none"/>
        <c:tickLblPos val="nextTo"/>
        <c:txPr>
          <a:bodyPr/>
          <a:lstStyle/>
          <a:p>
            <a:pPr>
              <a:defRPr sz="1000" b="0"/>
            </a:pPr>
            <a:endParaRPr lang="en-US"/>
          </a:p>
        </c:txPr>
        <c:crossAx val="11441049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600" b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49948443944508"/>
          <c:y val="3.7810446851466853E-2"/>
          <c:w val="0.85376242032245975"/>
          <c:h val="0.661900830235915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'educ expectation'!$K$13</c:f>
              <c:strCache>
                <c:ptCount val="1"/>
                <c:pt idx="0">
                  <c:v>Roma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'educ expectation'!$J$14:$J$19</c:f>
              <c:strCache>
                <c:ptCount val="6"/>
                <c:pt idx="0">
                  <c:v>Bulgaria</c:v>
                </c:pt>
                <c:pt idx="1">
                  <c:v>Czech Republic</c:v>
                </c:pt>
                <c:pt idx="2">
                  <c:v>Hungary</c:v>
                </c:pt>
                <c:pt idx="3">
                  <c:v>Moldova</c:v>
                </c:pt>
                <c:pt idx="4">
                  <c:v>Romania</c:v>
                </c:pt>
                <c:pt idx="5">
                  <c:v>Slovakia</c:v>
                </c:pt>
              </c:strCache>
            </c:strRef>
          </c:cat>
          <c:val>
            <c:numRef>
              <c:f>'educ expectation'!$K$14:$K$19</c:f>
              <c:numCache>
                <c:formatCode>0%</c:formatCode>
                <c:ptCount val="6"/>
                <c:pt idx="0">
                  <c:v>0.78203197549259762</c:v>
                </c:pt>
                <c:pt idx="1">
                  <c:v>0.79280303537932473</c:v>
                </c:pt>
                <c:pt idx="2">
                  <c:v>0.83714455945433563</c:v>
                </c:pt>
                <c:pt idx="3">
                  <c:v>0.6005263080662665</c:v>
                </c:pt>
                <c:pt idx="4">
                  <c:v>0.72980913397704783</c:v>
                </c:pt>
                <c:pt idx="5">
                  <c:v>0.82806409775432854</c:v>
                </c:pt>
              </c:numCache>
            </c:numRef>
          </c:val>
        </c:ser>
        <c:ser>
          <c:idx val="1"/>
          <c:order val="1"/>
          <c:tx>
            <c:strRef>
              <c:f>'educ expectation'!$L$13</c:f>
              <c:strCache>
                <c:ptCount val="1"/>
                <c:pt idx="0">
                  <c:v>Non-Roma neighbors</c:v>
                </c:pt>
              </c:strCache>
            </c:strRef>
          </c:tx>
          <c:invertIfNegative val="0"/>
          <c:cat>
            <c:strRef>
              <c:f>'educ expectation'!$J$14:$J$19</c:f>
              <c:strCache>
                <c:ptCount val="6"/>
                <c:pt idx="0">
                  <c:v>Bulgaria</c:v>
                </c:pt>
                <c:pt idx="1">
                  <c:v>Czech Republic</c:v>
                </c:pt>
                <c:pt idx="2">
                  <c:v>Hungary</c:v>
                </c:pt>
                <c:pt idx="3">
                  <c:v>Moldova</c:v>
                </c:pt>
                <c:pt idx="4">
                  <c:v>Romania</c:v>
                </c:pt>
                <c:pt idx="5">
                  <c:v>Slovakia</c:v>
                </c:pt>
              </c:strCache>
            </c:strRef>
          </c:cat>
          <c:val>
            <c:numRef>
              <c:f>'educ expectation'!$L$14:$L$19</c:f>
              <c:numCache>
                <c:formatCode>0%</c:formatCode>
                <c:ptCount val="6"/>
                <c:pt idx="0">
                  <c:v>0.95862028944454059</c:v>
                </c:pt>
                <c:pt idx="1">
                  <c:v>0.98845385511015349</c:v>
                </c:pt>
                <c:pt idx="2">
                  <c:v>0.90247855786833009</c:v>
                </c:pt>
                <c:pt idx="3">
                  <c:v>0.96137761769674668</c:v>
                </c:pt>
                <c:pt idx="4">
                  <c:v>0.92244897959183669</c:v>
                </c:pt>
                <c:pt idx="5">
                  <c:v>0.92865219176840152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113503232"/>
        <c:axId val="32683648"/>
      </c:barChart>
      <c:catAx>
        <c:axId val="113503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00" b="1"/>
            </a:pPr>
            <a:endParaRPr lang="en-US"/>
          </a:p>
        </c:txPr>
        <c:crossAx val="32683648"/>
        <c:crosses val="autoZero"/>
        <c:auto val="1"/>
        <c:lblAlgn val="ctr"/>
        <c:lblOffset val="100"/>
        <c:noMultiLvlLbl val="0"/>
      </c:catAx>
      <c:valAx>
        <c:axId val="32683648"/>
        <c:scaling>
          <c:orientation val="minMax"/>
          <c:max val="1"/>
        </c:scaling>
        <c:delete val="0"/>
        <c:axPos val="l"/>
        <c:majorGridlines/>
        <c:numFmt formatCode="0%" sourceLinked="0"/>
        <c:majorTickMark val="none"/>
        <c:minorTickMark val="none"/>
        <c:tickLblPos val="nextTo"/>
        <c:txPr>
          <a:bodyPr/>
          <a:lstStyle/>
          <a:p>
            <a:pPr>
              <a:defRPr sz="1000" b="0"/>
            </a:pPr>
            <a:endParaRPr lang="en-US"/>
          </a:p>
        </c:txPr>
        <c:crossAx val="11350323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 b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593285214348212"/>
          <c:y val="5.1400554097404488E-2"/>
          <c:w val="0.86351159230096242"/>
          <c:h val="0.660044504912347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'educ expectation'!$K$5</c:f>
              <c:strCache>
                <c:ptCount val="1"/>
                <c:pt idx="0">
                  <c:v>Roma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'educ expectation'!$J$6:$J$11</c:f>
              <c:strCache>
                <c:ptCount val="6"/>
                <c:pt idx="0">
                  <c:v>Albania</c:v>
                </c:pt>
                <c:pt idx="1">
                  <c:v>Bosnia H.</c:v>
                </c:pt>
                <c:pt idx="2">
                  <c:v>Croatia</c:v>
                </c:pt>
                <c:pt idx="3">
                  <c:v>FYR Macedonia</c:v>
                </c:pt>
                <c:pt idx="4">
                  <c:v>Montenegro</c:v>
                </c:pt>
                <c:pt idx="5">
                  <c:v>Serbia</c:v>
                </c:pt>
              </c:strCache>
            </c:strRef>
          </c:cat>
          <c:val>
            <c:numRef>
              <c:f>'educ expectation'!$K$6:$K$11</c:f>
              <c:numCache>
                <c:formatCode>0%</c:formatCode>
                <c:ptCount val="6"/>
                <c:pt idx="0">
                  <c:v>0.63347655865261498</c:v>
                </c:pt>
                <c:pt idx="1">
                  <c:v>0.74452561224912617</c:v>
                </c:pt>
                <c:pt idx="2">
                  <c:v>0.82242712719236843</c:v>
                </c:pt>
                <c:pt idx="3">
                  <c:v>0.86732056132029378</c:v>
                </c:pt>
                <c:pt idx="4">
                  <c:v>0.70458083762556278</c:v>
                </c:pt>
                <c:pt idx="5">
                  <c:v>0.77100525920288565</c:v>
                </c:pt>
              </c:numCache>
            </c:numRef>
          </c:val>
        </c:ser>
        <c:ser>
          <c:idx val="1"/>
          <c:order val="1"/>
          <c:tx>
            <c:strRef>
              <c:f>'educ expectation'!$L$5</c:f>
              <c:strCache>
                <c:ptCount val="1"/>
                <c:pt idx="0">
                  <c:v>Non-Roma neighbors</c:v>
                </c:pt>
              </c:strCache>
            </c:strRef>
          </c:tx>
          <c:invertIfNegative val="0"/>
          <c:cat>
            <c:strRef>
              <c:f>'educ expectation'!$J$6:$J$11</c:f>
              <c:strCache>
                <c:ptCount val="6"/>
                <c:pt idx="0">
                  <c:v>Albania</c:v>
                </c:pt>
                <c:pt idx="1">
                  <c:v>Bosnia H.</c:v>
                </c:pt>
                <c:pt idx="2">
                  <c:v>Croatia</c:v>
                </c:pt>
                <c:pt idx="3">
                  <c:v>FYR Macedonia</c:v>
                </c:pt>
                <c:pt idx="4">
                  <c:v>Montenegro</c:v>
                </c:pt>
                <c:pt idx="5">
                  <c:v>Serbia</c:v>
                </c:pt>
              </c:strCache>
            </c:strRef>
          </c:cat>
          <c:val>
            <c:numRef>
              <c:f>'educ expectation'!$L$6:$L$11</c:f>
              <c:numCache>
                <c:formatCode>0%</c:formatCode>
                <c:ptCount val="6"/>
                <c:pt idx="0">
                  <c:v>0.91044357823023558</c:v>
                </c:pt>
                <c:pt idx="1">
                  <c:v>0.95047186523657778</c:v>
                </c:pt>
                <c:pt idx="2">
                  <c:v>0.94980763615765462</c:v>
                </c:pt>
                <c:pt idx="3">
                  <c:v>0.95568031875799353</c:v>
                </c:pt>
                <c:pt idx="4">
                  <c:v>0.95152354606066358</c:v>
                </c:pt>
                <c:pt idx="5">
                  <c:v>0.96235294117647052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114486272"/>
        <c:axId val="32685376"/>
      </c:barChart>
      <c:catAx>
        <c:axId val="114486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2685376"/>
        <c:crosses val="autoZero"/>
        <c:auto val="1"/>
        <c:lblAlgn val="ctr"/>
        <c:lblOffset val="100"/>
        <c:noMultiLvlLbl val="0"/>
      </c:catAx>
      <c:valAx>
        <c:axId val="32685376"/>
        <c:scaling>
          <c:orientation val="minMax"/>
          <c:max val="1"/>
        </c:scaling>
        <c:delete val="0"/>
        <c:axPos val="l"/>
        <c:majorGridlines/>
        <c:numFmt formatCode="0%" sourceLinked="0"/>
        <c:majorTickMark val="none"/>
        <c:minorTickMark val="none"/>
        <c:tickLblPos val="nextTo"/>
        <c:crossAx val="11448627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050" b="0"/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0.69485</cdr:x>
      <cdr:y>0.79003</cdr:y>
    </cdr:from>
    <cdr:to>
      <cdr:x>0.83489</cdr:x>
      <cdr:y>0.85217</cdr:y>
    </cdr:to>
    <cdr:sp macro="" textlink="">
      <cdr:nvSpPr>
        <cdr:cNvPr id="2" name="TextBox 6"/>
        <cdr:cNvSpPr txBox="1"/>
      </cdr:nvSpPr>
      <cdr:spPr>
        <a:xfrm xmlns:a="http://schemas.openxmlformats.org/drawingml/2006/main">
          <a:off x="3600450" y="3130398"/>
          <a:ext cx="725633" cy="246221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dirty="0" smtClean="0"/>
            <a:t>Румыния</a:t>
          </a:r>
          <a:endParaRPr lang="en-GB" sz="1000" dirty="0"/>
        </a:p>
      </cdr:txBody>
    </cdr:sp>
  </cdr:relSizeAnchor>
  <cdr:relSizeAnchor xmlns:cdr="http://schemas.openxmlformats.org/drawingml/2006/chartDrawing">
    <cdr:from>
      <cdr:x>0.83623</cdr:x>
      <cdr:y>0.79003</cdr:y>
    </cdr:from>
    <cdr:to>
      <cdr:x>1</cdr:x>
      <cdr:y>0.85217</cdr:y>
    </cdr:to>
    <cdr:sp macro="" textlink="">
      <cdr:nvSpPr>
        <cdr:cNvPr id="3" name="TextBox 6"/>
        <cdr:cNvSpPr txBox="1"/>
      </cdr:nvSpPr>
      <cdr:spPr>
        <a:xfrm xmlns:a="http://schemas.openxmlformats.org/drawingml/2006/main">
          <a:off x="4333009" y="3130398"/>
          <a:ext cx="848591" cy="246221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dirty="0" smtClean="0"/>
            <a:t>Словакия</a:t>
          </a:r>
          <a:endParaRPr lang="en-GB" sz="10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0.34087</cdr:x>
      <cdr:y>0.74308</cdr:y>
    </cdr:from>
    <cdr:to>
      <cdr:x>0.52648</cdr:x>
      <cdr:y>0.80771</cdr:y>
    </cdr:to>
    <cdr:sp macro="" textlink="">
      <cdr:nvSpPr>
        <cdr:cNvPr id="2" name="TextBox 11"/>
        <cdr:cNvSpPr txBox="1"/>
      </cdr:nvSpPr>
      <cdr:spPr>
        <a:xfrm xmlns:a="http://schemas.openxmlformats.org/drawingml/2006/main" rot="18931963">
          <a:off x="1558463" y="2831142"/>
          <a:ext cx="848591" cy="246221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ru-RU" sz="1000" dirty="0" smtClean="0"/>
            <a:t>Хорватия</a:t>
          </a:r>
          <a:endParaRPr lang="en-GB" sz="1000" dirty="0"/>
        </a:p>
      </cdr:txBody>
    </cdr:sp>
  </cdr:relSizeAnchor>
  <cdr:relSizeAnchor xmlns:cdr="http://schemas.openxmlformats.org/drawingml/2006/chartDrawing">
    <cdr:from>
      <cdr:x>0.75071</cdr:x>
      <cdr:y>0.75747</cdr:y>
    </cdr:from>
    <cdr:to>
      <cdr:x>0.93631</cdr:x>
      <cdr:y>0.8221</cdr:y>
    </cdr:to>
    <cdr:sp macro="" textlink="">
      <cdr:nvSpPr>
        <cdr:cNvPr id="3" name="TextBox 13"/>
        <cdr:cNvSpPr txBox="1"/>
      </cdr:nvSpPr>
      <cdr:spPr>
        <a:xfrm xmlns:a="http://schemas.openxmlformats.org/drawingml/2006/main" rot="18931472">
          <a:off x="3432241" y="2885961"/>
          <a:ext cx="848591" cy="246221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ru-RU" sz="1000" dirty="0" smtClean="0"/>
            <a:t>Сербия </a:t>
          </a:r>
          <a:endParaRPr lang="en-GB" sz="1000" dirty="0"/>
        </a:p>
      </cdr:txBody>
    </cdr:sp>
  </cdr:relSizeAnchor>
  <cdr:relSizeAnchor xmlns:cdr="http://schemas.openxmlformats.org/drawingml/2006/chartDrawing">
    <cdr:from>
      <cdr:x>0.12107</cdr:x>
      <cdr:y>0.66441</cdr:y>
    </cdr:from>
    <cdr:to>
      <cdr:x>0.17493</cdr:x>
      <cdr:y>0.88714</cdr:y>
    </cdr:to>
    <cdr:sp macro="" textlink="">
      <cdr:nvSpPr>
        <cdr:cNvPr id="4" name="TextBox 9"/>
        <cdr:cNvSpPr txBox="1"/>
      </cdr:nvSpPr>
      <cdr:spPr>
        <a:xfrm xmlns:a="http://schemas.openxmlformats.org/drawingml/2006/main" rot="18646391">
          <a:off x="252354" y="2832585"/>
          <a:ext cx="848591" cy="246221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ru-RU" sz="1000" dirty="0" smtClean="0">
              <a:solidFill>
                <a:schemeClr val="tx1"/>
              </a:solidFill>
            </a:rPr>
            <a:t>Албания</a:t>
          </a:r>
          <a:endParaRPr lang="en-GB" sz="10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0.23598</cdr:x>
      <cdr:y>0.90547</cdr:y>
    </cdr:from>
    <cdr:to>
      <cdr:x>0.39659</cdr:x>
      <cdr:y>0.97009</cdr:y>
    </cdr:to>
    <cdr:sp macro="" textlink="">
      <cdr:nvSpPr>
        <cdr:cNvPr id="5" name="TextBox 14"/>
        <cdr:cNvSpPr txBox="1"/>
      </cdr:nvSpPr>
      <cdr:spPr>
        <a:xfrm xmlns:a="http://schemas.openxmlformats.org/drawingml/2006/main">
          <a:off x="1078922" y="3449833"/>
          <a:ext cx="734291" cy="246221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dirty="0" smtClean="0"/>
            <a:t>Цыгане </a:t>
          </a:r>
          <a:endParaRPr lang="en-GB" sz="1000" dirty="0"/>
        </a:p>
      </cdr:txBody>
    </cdr:sp>
  </cdr:relSizeAnchor>
  <cdr:relSizeAnchor xmlns:cdr="http://schemas.openxmlformats.org/drawingml/2006/chartDrawing">
    <cdr:from>
      <cdr:x>0.43337</cdr:x>
      <cdr:y>0.91354</cdr:y>
    </cdr:from>
    <cdr:to>
      <cdr:x>0.85843</cdr:x>
      <cdr:y>0.97816</cdr:y>
    </cdr:to>
    <cdr:sp macro="" textlink="">
      <cdr:nvSpPr>
        <cdr:cNvPr id="6" name="TextBox 16"/>
        <cdr:cNvSpPr txBox="1"/>
      </cdr:nvSpPr>
      <cdr:spPr>
        <a:xfrm xmlns:a="http://schemas.openxmlformats.org/drawingml/2006/main">
          <a:off x="1981359" y="3480578"/>
          <a:ext cx="1943389" cy="246221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dirty="0" smtClean="0"/>
            <a:t>Не-цыгане  </a:t>
          </a:r>
          <a:endParaRPr lang="en-GB" sz="10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0.07453</cdr:x>
      <cdr:y>0.77974</cdr:y>
    </cdr:from>
    <cdr:to>
      <cdr:x>0.26014</cdr:x>
      <cdr:y>0.85045</cdr:y>
    </cdr:to>
    <cdr:sp macro="" textlink="">
      <cdr:nvSpPr>
        <cdr:cNvPr id="2" name="TextBox 6"/>
        <cdr:cNvSpPr txBox="1"/>
      </cdr:nvSpPr>
      <cdr:spPr>
        <a:xfrm xmlns:a="http://schemas.openxmlformats.org/drawingml/2006/main">
          <a:off x="340752" y="2714971"/>
          <a:ext cx="848591" cy="246221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dirty="0" smtClean="0"/>
            <a:t>Болгария</a:t>
          </a:r>
          <a:endParaRPr lang="en-GB" sz="1000" dirty="0"/>
        </a:p>
      </cdr:txBody>
    </cdr:sp>
  </cdr:relSizeAnchor>
  <cdr:relSizeAnchor xmlns:cdr="http://schemas.openxmlformats.org/drawingml/2006/chartDrawing">
    <cdr:from>
      <cdr:x>0.4072</cdr:x>
      <cdr:y>0.77465</cdr:y>
    </cdr:from>
    <cdr:to>
      <cdr:x>0.56365</cdr:x>
      <cdr:y>0.84537</cdr:y>
    </cdr:to>
    <cdr:sp macro="" textlink="">
      <cdr:nvSpPr>
        <cdr:cNvPr id="3" name="TextBox 8"/>
        <cdr:cNvSpPr txBox="1"/>
      </cdr:nvSpPr>
      <cdr:spPr>
        <a:xfrm xmlns:a="http://schemas.openxmlformats.org/drawingml/2006/main">
          <a:off x="1861705" y="2697257"/>
          <a:ext cx="715307" cy="246221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dirty="0" smtClean="0"/>
            <a:t>Венгрия</a:t>
          </a:r>
          <a:endParaRPr lang="en-GB" sz="1000" dirty="0"/>
        </a:p>
      </cdr:txBody>
    </cdr:sp>
  </cdr:relSizeAnchor>
  <cdr:relSizeAnchor xmlns:cdr="http://schemas.openxmlformats.org/drawingml/2006/chartDrawing">
    <cdr:from>
      <cdr:x>0.2372</cdr:x>
      <cdr:y>0.89493</cdr:y>
    </cdr:from>
    <cdr:to>
      <cdr:x>0.3978</cdr:x>
      <cdr:y>0.96565</cdr:y>
    </cdr:to>
    <cdr:sp macro="" textlink="">
      <cdr:nvSpPr>
        <cdr:cNvPr id="4" name="TextBox 14"/>
        <cdr:cNvSpPr txBox="1"/>
      </cdr:nvSpPr>
      <cdr:spPr>
        <a:xfrm xmlns:a="http://schemas.openxmlformats.org/drawingml/2006/main">
          <a:off x="1084472" y="3116055"/>
          <a:ext cx="734291" cy="246221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dirty="0" smtClean="0"/>
            <a:t>Цыгане </a:t>
          </a:r>
          <a:endParaRPr lang="en-GB" sz="1000" dirty="0"/>
        </a:p>
      </cdr:txBody>
    </cdr:sp>
  </cdr:relSizeAnchor>
  <cdr:relSizeAnchor xmlns:cdr="http://schemas.openxmlformats.org/drawingml/2006/chartDrawing">
    <cdr:from>
      <cdr:x>0.42198</cdr:x>
      <cdr:y>0.89493</cdr:y>
    </cdr:from>
    <cdr:to>
      <cdr:x>0.84705</cdr:x>
      <cdr:y>0.96565</cdr:y>
    </cdr:to>
    <cdr:sp macro="" textlink="">
      <cdr:nvSpPr>
        <cdr:cNvPr id="5" name="TextBox 16"/>
        <cdr:cNvSpPr txBox="1"/>
      </cdr:nvSpPr>
      <cdr:spPr>
        <a:xfrm xmlns:a="http://schemas.openxmlformats.org/drawingml/2006/main">
          <a:off x="1929312" y="3116055"/>
          <a:ext cx="1943389" cy="246221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dirty="0" smtClean="0"/>
            <a:t>Не-цыгане  </a:t>
          </a:r>
          <a:endParaRPr lang="en-GB" sz="10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0.67817</cdr:x>
      <cdr:y>0.71343</cdr:y>
    </cdr:from>
    <cdr:to>
      <cdr:x>0.84821</cdr:x>
      <cdr:y>0.77945</cdr:y>
    </cdr:to>
    <cdr:sp macro="" textlink="">
      <cdr:nvSpPr>
        <cdr:cNvPr id="2" name="TextBox 6"/>
        <cdr:cNvSpPr txBox="1"/>
      </cdr:nvSpPr>
      <cdr:spPr>
        <a:xfrm xmlns:a="http://schemas.openxmlformats.org/drawingml/2006/main">
          <a:off x="2893867" y="2660498"/>
          <a:ext cx="725633" cy="246221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dirty="0" smtClean="0">
              <a:solidFill>
                <a:schemeClr val="tx1"/>
              </a:solidFill>
            </a:rPr>
            <a:t>Румыния</a:t>
          </a:r>
          <a:endParaRPr lang="en-GB" sz="10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0.80114</cdr:x>
      <cdr:y>0.71683</cdr:y>
    </cdr:from>
    <cdr:to>
      <cdr:x>1</cdr:x>
      <cdr:y>0.78286</cdr:y>
    </cdr:to>
    <cdr:sp macro="" textlink="">
      <cdr:nvSpPr>
        <cdr:cNvPr id="3" name="TextBox 6"/>
        <cdr:cNvSpPr txBox="1"/>
      </cdr:nvSpPr>
      <cdr:spPr>
        <a:xfrm xmlns:a="http://schemas.openxmlformats.org/drawingml/2006/main">
          <a:off x="3418609" y="2673198"/>
          <a:ext cx="848591" cy="246221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dirty="0" smtClean="0">
              <a:solidFill>
                <a:schemeClr val="tx1"/>
              </a:solidFill>
            </a:rPr>
            <a:t>Словакия</a:t>
          </a:r>
          <a:endParaRPr lang="en-GB" sz="10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0.22551</cdr:x>
      <cdr:y>0.71289</cdr:y>
    </cdr:from>
    <cdr:to>
      <cdr:x>0.4494</cdr:x>
      <cdr:y>0.82018</cdr:y>
    </cdr:to>
    <cdr:sp macro="" textlink="">
      <cdr:nvSpPr>
        <cdr:cNvPr id="4" name="TextBox 7"/>
        <cdr:cNvSpPr txBox="1"/>
      </cdr:nvSpPr>
      <cdr:spPr>
        <a:xfrm xmlns:a="http://schemas.openxmlformats.org/drawingml/2006/main">
          <a:off x="962313" y="2658488"/>
          <a:ext cx="955387" cy="400110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000" dirty="0" smtClean="0"/>
            <a:t>Чешская Республика</a:t>
          </a:r>
          <a:endParaRPr lang="en-GB" sz="1000" dirty="0"/>
        </a:p>
      </cdr:txBody>
    </cdr:sp>
  </cdr:relSizeAnchor>
  <cdr:relSizeAnchor xmlns:cdr="http://schemas.openxmlformats.org/drawingml/2006/chartDrawing">
    <cdr:from>
      <cdr:x>0.42913</cdr:x>
      <cdr:y>0.71289</cdr:y>
    </cdr:from>
    <cdr:to>
      <cdr:x>0.57839</cdr:x>
      <cdr:y>0.77891</cdr:y>
    </cdr:to>
    <cdr:sp macro="" textlink="">
      <cdr:nvSpPr>
        <cdr:cNvPr id="5" name="TextBox 8"/>
        <cdr:cNvSpPr txBox="1"/>
      </cdr:nvSpPr>
      <cdr:spPr>
        <a:xfrm xmlns:a="http://schemas.openxmlformats.org/drawingml/2006/main">
          <a:off x="2044700" y="2658488"/>
          <a:ext cx="711200" cy="246221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dirty="0" smtClean="0"/>
            <a:t>Венгрия</a:t>
          </a:r>
          <a:endParaRPr lang="en-GB" sz="1000" dirty="0"/>
        </a:p>
      </cdr:txBody>
    </cdr:sp>
  </cdr:relSizeAnchor>
  <cdr:relSizeAnchor xmlns:cdr="http://schemas.openxmlformats.org/drawingml/2006/chartDrawing">
    <cdr:from>
      <cdr:x>0.26875</cdr:x>
      <cdr:y>0.91354</cdr:y>
    </cdr:from>
    <cdr:to>
      <cdr:x>0.42286</cdr:x>
      <cdr:y>0.97957</cdr:y>
    </cdr:to>
    <cdr:sp macro="" textlink="">
      <cdr:nvSpPr>
        <cdr:cNvPr id="6" name="TextBox 14"/>
        <cdr:cNvSpPr txBox="1"/>
      </cdr:nvSpPr>
      <cdr:spPr>
        <a:xfrm xmlns:a="http://schemas.openxmlformats.org/drawingml/2006/main">
          <a:off x="1280551" y="3406760"/>
          <a:ext cx="734291" cy="246221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dirty="0" smtClean="0"/>
            <a:t>Цыгане </a:t>
          </a:r>
          <a:endParaRPr lang="en-GB" sz="1000" dirty="0"/>
        </a:p>
      </cdr:txBody>
    </cdr:sp>
  </cdr:relSizeAnchor>
  <cdr:relSizeAnchor xmlns:cdr="http://schemas.openxmlformats.org/drawingml/2006/chartDrawing">
    <cdr:from>
      <cdr:x>0.45114</cdr:x>
      <cdr:y>0.91014</cdr:y>
    </cdr:from>
    <cdr:to>
      <cdr:x>0.85901</cdr:x>
      <cdr:y>0.97616</cdr:y>
    </cdr:to>
    <cdr:sp macro="" textlink="">
      <cdr:nvSpPr>
        <cdr:cNvPr id="7" name="TextBox 16"/>
        <cdr:cNvSpPr txBox="1"/>
      </cdr:nvSpPr>
      <cdr:spPr>
        <a:xfrm xmlns:a="http://schemas.openxmlformats.org/drawingml/2006/main">
          <a:off x="2149616" y="3394060"/>
          <a:ext cx="1943389" cy="246221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dirty="0" smtClean="0"/>
            <a:t>Не-цыгане  </a:t>
          </a:r>
          <a:endParaRPr lang="en-GB" sz="10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0.85159</cdr:x>
      <cdr:y>0.716</cdr:y>
    </cdr:from>
    <cdr:to>
      <cdr:x>0.99488</cdr:x>
      <cdr:y>0.78131</cdr:y>
    </cdr:to>
    <cdr:sp macro="" textlink="">
      <cdr:nvSpPr>
        <cdr:cNvPr id="2" name="TextBox 13"/>
        <cdr:cNvSpPr txBox="1"/>
      </cdr:nvSpPr>
      <cdr:spPr>
        <a:xfrm xmlns:a="http://schemas.openxmlformats.org/drawingml/2006/main">
          <a:off x="4226791" y="2730796"/>
          <a:ext cx="711199" cy="249086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dirty="0" smtClean="0"/>
            <a:t>Сербия </a:t>
          </a:r>
          <a:endParaRPr lang="en-GB" sz="1000" dirty="0"/>
        </a:p>
      </cdr:txBody>
    </cdr:sp>
  </cdr:relSizeAnchor>
  <cdr:relSizeAnchor xmlns:cdr="http://schemas.openxmlformats.org/drawingml/2006/chartDrawing">
    <cdr:from>
      <cdr:x>0.08642</cdr:x>
      <cdr:y>0.72055</cdr:y>
    </cdr:from>
    <cdr:to>
      <cdr:x>0.25739</cdr:x>
      <cdr:y>0.7851</cdr:y>
    </cdr:to>
    <cdr:sp macro="" textlink="">
      <cdr:nvSpPr>
        <cdr:cNvPr id="3" name="TextBox 9"/>
        <cdr:cNvSpPr txBox="1"/>
      </cdr:nvSpPr>
      <cdr:spPr>
        <a:xfrm xmlns:a="http://schemas.openxmlformats.org/drawingml/2006/main">
          <a:off x="428913" y="2748132"/>
          <a:ext cx="848591" cy="246221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000" dirty="0" smtClean="0"/>
            <a:t>Албания</a:t>
          </a:r>
          <a:endParaRPr lang="en-GB" sz="1000" dirty="0"/>
        </a:p>
      </cdr:txBody>
    </cdr:sp>
  </cdr:relSizeAnchor>
  <cdr:relSizeAnchor xmlns:cdr="http://schemas.openxmlformats.org/drawingml/2006/chartDrawing">
    <cdr:from>
      <cdr:x>0.26611</cdr:x>
      <cdr:y>0.71702</cdr:y>
    </cdr:from>
    <cdr:to>
      <cdr:x>0.38846</cdr:x>
      <cdr:y>0.78158</cdr:y>
    </cdr:to>
    <cdr:sp macro="" textlink="">
      <cdr:nvSpPr>
        <cdr:cNvPr id="4" name="TextBox 10"/>
        <cdr:cNvSpPr txBox="1"/>
      </cdr:nvSpPr>
      <cdr:spPr>
        <a:xfrm xmlns:a="http://schemas.openxmlformats.org/drawingml/2006/main">
          <a:off x="1320801" y="2734688"/>
          <a:ext cx="607292" cy="246221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dirty="0" smtClean="0"/>
            <a:t>Босния</a:t>
          </a:r>
          <a:endParaRPr lang="en-GB" sz="1000" dirty="0"/>
        </a:p>
      </cdr:txBody>
    </cdr:sp>
  </cdr:relSizeAnchor>
  <cdr:relSizeAnchor xmlns:cdr="http://schemas.openxmlformats.org/drawingml/2006/chartDrawing">
    <cdr:from>
      <cdr:x>0.53989</cdr:x>
      <cdr:y>0.71702</cdr:y>
    </cdr:from>
    <cdr:to>
      <cdr:x>0.71086</cdr:x>
      <cdr:y>0.82193</cdr:y>
    </cdr:to>
    <cdr:sp macro="" textlink="">
      <cdr:nvSpPr>
        <cdr:cNvPr id="5" name="TextBox 11"/>
        <cdr:cNvSpPr txBox="1"/>
      </cdr:nvSpPr>
      <cdr:spPr>
        <a:xfrm xmlns:a="http://schemas.openxmlformats.org/drawingml/2006/main">
          <a:off x="2679701" y="2734688"/>
          <a:ext cx="848591" cy="400110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000" dirty="0" smtClean="0"/>
            <a:t>БЮР Македония</a:t>
          </a:r>
          <a:endParaRPr lang="en-GB" sz="1000" dirty="0"/>
        </a:p>
      </cdr:txBody>
    </cdr:sp>
  </cdr:relSizeAnchor>
  <cdr:relSizeAnchor xmlns:cdr="http://schemas.openxmlformats.org/drawingml/2006/chartDrawing">
    <cdr:from>
      <cdr:x>0.35811</cdr:x>
      <cdr:y>0.91123</cdr:y>
    </cdr:from>
    <cdr:to>
      <cdr:x>0.45243</cdr:x>
      <cdr:y>1</cdr:y>
    </cdr:to>
    <cdr:sp macro="" textlink="">
      <cdr:nvSpPr>
        <cdr:cNvPr id="6" name="TextBox 14"/>
        <cdr:cNvSpPr txBox="1"/>
      </cdr:nvSpPr>
      <cdr:spPr>
        <a:xfrm xmlns:a="http://schemas.openxmlformats.org/drawingml/2006/main">
          <a:off x="1777423" y="3538682"/>
          <a:ext cx="468170" cy="338554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800" dirty="0" smtClean="0"/>
            <a:t>Цыгане </a:t>
          </a:r>
          <a:endParaRPr lang="en-GB" sz="800" dirty="0"/>
        </a:p>
      </cdr:txBody>
    </cdr:sp>
  </cdr:relSizeAnchor>
  <cdr:relSizeAnchor xmlns:cdr="http://schemas.openxmlformats.org/drawingml/2006/chartDrawing">
    <cdr:from>
      <cdr:x>0.46453</cdr:x>
      <cdr:y>0.92212</cdr:y>
    </cdr:from>
    <cdr:to>
      <cdr:x>0.85607</cdr:x>
      <cdr:y>0.98668</cdr:y>
    </cdr:to>
    <cdr:sp macro="" textlink="">
      <cdr:nvSpPr>
        <cdr:cNvPr id="7" name="TextBox 16"/>
        <cdr:cNvSpPr txBox="1"/>
      </cdr:nvSpPr>
      <cdr:spPr>
        <a:xfrm xmlns:a="http://schemas.openxmlformats.org/drawingml/2006/main">
          <a:off x="2305628" y="3516940"/>
          <a:ext cx="1943389" cy="246221"/>
        </a:xfrm>
        <a:prstGeom xmlns:a="http://schemas.openxmlformats.org/drawingml/2006/main" prst="rect">
          <a:avLst/>
        </a:prstGeom>
        <a:solidFill xmlns:a="http://schemas.openxmlformats.org/drawingml/2006/main">
          <a:srgbClr val="23538D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dirty="0" smtClean="0"/>
            <a:t>Не-цыгане  </a:t>
          </a:r>
          <a:endParaRPr lang="en-GB" sz="10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A667D-C2FB-4CBC-826B-43E1CC5A4070}" type="datetimeFigureOut">
              <a:rPr lang="en-US" smtClean="0"/>
              <a:t>5/2/2015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40E453-CD3A-4A9C-8E76-15C5A9375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64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0E453-CD3A-4A9C-8E76-15C5A9375E5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118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0E453-CD3A-4A9C-8E76-15C5A9375E5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022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Information on ethnicity was collected separately from that on nationality or citizenship in the majority of countries (23). Some 14 countries reported that they collected information on ethnicity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using a combination of the concepts of ethnic or cultural group and nationality; some 12 countries used only the concept of ethnic or cultural group (however that was defined), while 6 countries used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only the concept of nationality (Table 17.2).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0E453-CD3A-4A9C-8E76-15C5A9375E56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73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211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14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6279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7662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29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5/2/2015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132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5/2/2015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62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256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226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790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324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5/2/2015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725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5/2/2015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077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5/2/2015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41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5/2/2015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846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5/2/2015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73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5/2/2015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084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5/2/2015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5960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chart" Target="../charts/char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154956" y="3398982"/>
            <a:ext cx="8825657" cy="1378398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ru-RU" i="1" dirty="0" smtClean="0"/>
              <a:t>Улучшение доступа к данным по благосостоянию меньшинств</a:t>
            </a:r>
            <a:endParaRPr lang="en-US" i="1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1154955" y="4934109"/>
            <a:ext cx="8825658" cy="1586475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РОБ СВИНКЕЛС</a:t>
            </a:r>
            <a:r>
              <a:rPr lang="en-US" dirty="0" smtClean="0">
                <a:solidFill>
                  <a:srgbClr val="FFFF00"/>
                </a:solidFill>
              </a:rPr>
              <a:t>, </a:t>
            </a:r>
            <a:r>
              <a:rPr lang="ru-RU" dirty="0" smtClean="0">
                <a:solidFill>
                  <a:srgbClr val="FFFF00"/>
                </a:solidFill>
              </a:rPr>
              <a:t>ВСЕМИРНЫЙ БАНК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СЕМИНАР ПО ИЗМЕРЕНИЮ БЕДНОСТИ И УЯЗВИМОСТИ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ЖЕНЕВА</a:t>
            </a:r>
            <a:r>
              <a:rPr lang="en-US" dirty="0" smtClean="0">
                <a:solidFill>
                  <a:srgbClr val="FFFF00"/>
                </a:solidFill>
              </a:rPr>
              <a:t>, </a:t>
            </a:r>
            <a:r>
              <a:rPr lang="ru-RU" dirty="0" smtClean="0">
                <a:solidFill>
                  <a:srgbClr val="FFFF00"/>
                </a:solidFill>
              </a:rPr>
              <a:t>4 МАЯ 2015 ГОДА</a:t>
            </a:r>
            <a:endParaRPr lang="en-US" dirty="0" smtClean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sz="1200" dirty="0" smtClean="0">
                <a:solidFill>
                  <a:srgbClr val="FFFF00"/>
                </a:solidFill>
              </a:rPr>
              <a:t>rswinkels@worldbank.org</a:t>
            </a:r>
            <a:endParaRPr lang="en-US" sz="12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https://gordonlyew.files.wordpress.com/2012/06/main-img-15620_d067451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5" y="233956"/>
            <a:ext cx="5667375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Placeholder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76" t="-21117" r="-4814" b="-25980"/>
          <a:stretch/>
        </p:blipFill>
        <p:spPr>
          <a:xfrm>
            <a:off x="8153400" y="5759637"/>
            <a:ext cx="4038600" cy="109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47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832" y="342299"/>
            <a:ext cx="9404723" cy="829672"/>
          </a:xfrm>
        </p:spPr>
        <p:txBody>
          <a:bodyPr/>
          <a:lstStyle/>
          <a:p>
            <a:r>
              <a:rPr lang="ru-RU" sz="2000" dirty="0" smtClean="0"/>
              <a:t>Менее двух третей стран ЕЭК ООН </a:t>
            </a:r>
            <a:r>
              <a:rPr lang="en-US" sz="2000" dirty="0" smtClean="0"/>
              <a:t>(</a:t>
            </a:r>
            <a:r>
              <a:rPr lang="en-US" sz="2000" dirty="0"/>
              <a:t>31 </a:t>
            </a:r>
            <a:r>
              <a:rPr lang="ru-RU" sz="2000" dirty="0" smtClean="0"/>
              <a:t>из </a:t>
            </a:r>
            <a:r>
              <a:rPr lang="en-US" sz="2000" dirty="0" smtClean="0"/>
              <a:t>51) </a:t>
            </a:r>
            <a:r>
              <a:rPr lang="ru-RU" sz="2000" dirty="0" smtClean="0"/>
              <a:t>собирало информацию по этнической принадлежности во время последней переписи населения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ru-RU" sz="2000" dirty="0" smtClean="0"/>
              <a:t>Информация по </a:t>
            </a:r>
            <a:r>
              <a:rPr lang="ru-RU" sz="2000" dirty="0">
                <a:solidFill>
                  <a:srgbClr val="FFC000"/>
                </a:solidFill>
              </a:rPr>
              <a:t>этнической принадлежности</a:t>
            </a:r>
            <a:r>
              <a:rPr lang="ru-RU" sz="2000" dirty="0" smtClean="0"/>
              <a:t> собиралась отдельно от информации по </a:t>
            </a:r>
            <a:r>
              <a:rPr lang="ru-RU" sz="2000" dirty="0" smtClean="0">
                <a:solidFill>
                  <a:srgbClr val="FFC000"/>
                </a:solidFill>
              </a:rPr>
              <a:t>гражданству</a:t>
            </a:r>
            <a:r>
              <a:rPr lang="ru-RU" sz="2000" dirty="0" smtClean="0"/>
              <a:t> в большинстве стран </a:t>
            </a:r>
            <a:r>
              <a:rPr lang="en-US" sz="2000" dirty="0" smtClean="0">
                <a:solidFill>
                  <a:schemeClr val="tx1"/>
                </a:solidFill>
              </a:rPr>
              <a:t>(</a:t>
            </a:r>
            <a:r>
              <a:rPr lang="en-US" sz="2000" dirty="0">
                <a:solidFill>
                  <a:schemeClr val="tx1"/>
                </a:solidFill>
              </a:rPr>
              <a:t>23).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5532581"/>
            <a:ext cx="9066600" cy="119160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79</a:t>
            </a:r>
            <a:r>
              <a:rPr lang="ru-RU" dirty="0" smtClean="0"/>
              <a:t>% стран собирало информацию об этнической принадлежности только на добровольной основе</a:t>
            </a:r>
            <a:endParaRPr lang="en-US" dirty="0" smtClean="0"/>
          </a:p>
          <a:p>
            <a:r>
              <a:rPr lang="ru-RU" dirty="0" smtClean="0"/>
              <a:t>6 стран собирало </a:t>
            </a:r>
            <a:r>
              <a:rPr lang="ru-RU" dirty="0"/>
              <a:t>информацию об этнической принадлежности </a:t>
            </a:r>
            <a:r>
              <a:rPr lang="ru-RU" dirty="0" smtClean="0"/>
              <a:t>в обязательном порядке </a:t>
            </a:r>
            <a:r>
              <a:rPr lang="en-US" dirty="0" smtClean="0"/>
              <a:t>(</a:t>
            </a:r>
            <a:r>
              <a:rPr lang="ru-RU" dirty="0" smtClean="0"/>
              <a:t>Ирландия, Латвия, Польша, Таджикистан, Соединенное Королевство и США) </a:t>
            </a:r>
            <a:endParaRPr lang="en-GB" dirty="0" smtClean="0"/>
          </a:p>
          <a:p>
            <a:r>
              <a:rPr lang="ru-RU" dirty="0" smtClean="0"/>
              <a:t>Все западнобалканские страны включили вопросы об этнической принадлежности, религии и родному языку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4201" y="2109519"/>
            <a:ext cx="7529984" cy="293083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59614" y="5010159"/>
            <a:ext cx="9152968" cy="264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1100" dirty="0" smtClean="0">
                <a:latin typeface="Dax-Regular"/>
                <a:ea typeface="Calibri" panose="020F0502020204030204" pitchFamily="34" charset="0"/>
                <a:cs typeface="Dax-Regular"/>
              </a:rPr>
              <a:t>Источник: ЕЭК ООН </a:t>
            </a:r>
            <a:r>
              <a:rPr lang="en-US" sz="1100" dirty="0" smtClean="0">
                <a:latin typeface="Dax-Regular"/>
                <a:ea typeface="Calibri" panose="020F0502020204030204" pitchFamily="34" charset="0"/>
                <a:cs typeface="Dax-Regular"/>
              </a:rPr>
              <a:t>2014</a:t>
            </a:r>
            <a:r>
              <a:rPr lang="ru-RU" sz="1100" dirty="0" smtClean="0">
                <a:latin typeface="Dax-Regular"/>
                <a:ea typeface="Calibri" panose="020F0502020204030204" pitchFamily="34" charset="0"/>
                <a:cs typeface="Dax-Regular"/>
              </a:rPr>
              <a:t> г.</a:t>
            </a:r>
            <a:r>
              <a:rPr lang="en-US" sz="1100" dirty="0" smtClean="0">
                <a:latin typeface="Dax-Regular"/>
                <a:ea typeface="Calibri" panose="020F0502020204030204" pitchFamily="34" charset="0"/>
                <a:cs typeface="Dax-Regular"/>
              </a:rPr>
              <a:t>- </a:t>
            </a:r>
            <a:r>
              <a:rPr lang="ru-RU" sz="1100" dirty="0" smtClean="0">
                <a:latin typeface="Dax-Regular"/>
                <a:ea typeface="Calibri" panose="020F0502020204030204" pitchFamily="34" charset="0"/>
                <a:cs typeface="Dax-Regular"/>
              </a:rPr>
              <a:t>Измерение населения и жилья, практика стран ЕЭК ООН в ходе переписи населения и жилья 2010 г. 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9325" y="6305550"/>
            <a:ext cx="2352675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8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3673" y="1073756"/>
            <a:ext cx="8946541" cy="779492"/>
          </a:xfrm>
        </p:spPr>
        <p:txBody>
          <a:bodyPr>
            <a:normAutofit/>
          </a:bodyPr>
          <a:lstStyle/>
          <a:p>
            <a:r>
              <a:rPr lang="ru-RU" dirty="0" smtClean="0"/>
              <a:t>В ходе переписи большее число стран собирало информацию по языку (71%), чем по этнической принадлежности или религии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360" y="1982906"/>
            <a:ext cx="8856854" cy="281211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03701" y="5130958"/>
            <a:ext cx="939676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+mj-lt"/>
                <a:ea typeface="+mj-ea"/>
                <a:cs typeface="+mj-cs"/>
              </a:rPr>
              <a:t>Наиболее распространенным видом вопроса был вопрос о </a:t>
            </a:r>
            <a:r>
              <a:rPr lang="ru-RU" sz="2000" dirty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«родном языке</a:t>
            </a:r>
            <a:r>
              <a:rPr lang="ru-RU" sz="2000" dirty="0" smtClean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»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; </a:t>
            </a:r>
            <a:endParaRPr lang="en-US" sz="2000" dirty="0">
              <a:latin typeface="+mj-lt"/>
              <a:ea typeface="+mj-ea"/>
              <a:cs typeface="+mj-cs"/>
            </a:endParaRPr>
          </a:p>
          <a:p>
            <a:endParaRPr lang="en-US" sz="2000" dirty="0">
              <a:latin typeface="+mj-lt"/>
              <a:ea typeface="+mj-ea"/>
              <a:cs typeface="+mj-cs"/>
            </a:endParaRPr>
          </a:p>
          <a:p>
            <a:r>
              <a:rPr lang="ru-RU" sz="2000" dirty="0" smtClean="0">
                <a:latin typeface="+mj-lt"/>
                <a:ea typeface="+mj-ea"/>
                <a:cs typeface="+mj-cs"/>
              </a:rPr>
              <a:t>Информация о «языке(-ах), на котором чаще всего говорят дома» собиралась более, чем половиной стран 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(</a:t>
            </a:r>
            <a:r>
              <a:rPr lang="en-US" sz="2000" dirty="0">
                <a:latin typeface="+mj-lt"/>
                <a:ea typeface="+mj-ea"/>
                <a:cs typeface="+mj-cs"/>
              </a:rPr>
              <a:t>20)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03672" y="164606"/>
            <a:ext cx="8946541" cy="77949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2800" dirty="0" smtClean="0"/>
              <a:t>Сбор данных по </a:t>
            </a:r>
            <a:r>
              <a:rPr lang="ru-RU" sz="2800" dirty="0" smtClean="0">
                <a:solidFill>
                  <a:srgbClr val="FFC000"/>
                </a:solidFill>
              </a:rPr>
              <a:t>языку </a:t>
            </a:r>
            <a:r>
              <a:rPr lang="ru-RU" sz="2800" dirty="0" smtClean="0"/>
              <a:t>является менее чувствительным и может быть хорошим косвенным показателем этнической принадлежности</a:t>
            </a:r>
            <a:endParaRPr lang="en-US" sz="2800" dirty="0" smtClean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293359" y="4761106"/>
            <a:ext cx="9152968" cy="264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1100" dirty="0">
                <a:latin typeface="Dax-Regular"/>
                <a:ea typeface="Calibri" panose="020F0502020204030204" pitchFamily="34" charset="0"/>
                <a:cs typeface="Dax-Regular"/>
              </a:rPr>
              <a:t>Источник: ЕЭК ООН </a:t>
            </a:r>
            <a:r>
              <a:rPr lang="en-US" sz="1100" dirty="0">
                <a:latin typeface="Dax-Regular"/>
                <a:ea typeface="Calibri" panose="020F0502020204030204" pitchFamily="34" charset="0"/>
                <a:cs typeface="Dax-Regular"/>
              </a:rPr>
              <a:t>2014</a:t>
            </a:r>
            <a:r>
              <a:rPr lang="ru-RU" sz="1100" dirty="0">
                <a:latin typeface="Dax-Regular"/>
                <a:ea typeface="Calibri" panose="020F0502020204030204" pitchFamily="34" charset="0"/>
                <a:cs typeface="Dax-Regular"/>
              </a:rPr>
              <a:t> г.</a:t>
            </a:r>
            <a:r>
              <a:rPr lang="en-US" sz="1100" dirty="0">
                <a:latin typeface="Dax-Regular"/>
                <a:ea typeface="Calibri" panose="020F0502020204030204" pitchFamily="34" charset="0"/>
                <a:cs typeface="Dax-Regular"/>
              </a:rPr>
              <a:t>- </a:t>
            </a:r>
            <a:r>
              <a:rPr lang="ru-RU" sz="1100" dirty="0">
                <a:latin typeface="Dax-Regular"/>
                <a:ea typeface="Calibri" panose="020F0502020204030204" pitchFamily="34" charset="0"/>
                <a:cs typeface="Dax-Regular"/>
              </a:rPr>
              <a:t>Измерение населения и жилья, практика стран ЕЭК ООН в ходе переписи населения и жилья 2010 г.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9325" y="6305550"/>
            <a:ext cx="2352675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1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109" y="235936"/>
            <a:ext cx="9624291" cy="1071282"/>
          </a:xfrm>
        </p:spPr>
        <p:txBody>
          <a:bodyPr/>
          <a:lstStyle/>
          <a:p>
            <a:r>
              <a:rPr lang="ru-RU" sz="2800" dirty="0" smtClean="0"/>
              <a:t>Скудность данных переписи, дезагрегированных по этническим группам, препятствует подготовке специализированных обследований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293" y="1775827"/>
            <a:ext cx="8946541" cy="462497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Сложность в </a:t>
            </a:r>
            <a:r>
              <a:rPr lang="ru-RU" dirty="0" smtClean="0"/>
              <a:t>определении и выявлении меньшинств в переписи влияет на способность обследований домашних хозяйств адекватно охватывать эти группы в выборках </a:t>
            </a:r>
            <a:r>
              <a:rPr lang="en-US" dirty="0" smtClean="0"/>
              <a:t>(</a:t>
            </a:r>
            <a:r>
              <a:rPr lang="ru-RU" dirty="0" smtClean="0"/>
              <a:t>например, посредством </a:t>
            </a:r>
            <a:r>
              <a:rPr lang="en-US" dirty="0" smtClean="0"/>
              <a:t>‘</a:t>
            </a:r>
            <a:r>
              <a:rPr lang="ru-RU" dirty="0" smtClean="0">
                <a:solidFill>
                  <a:srgbClr val="FFC000"/>
                </a:solidFill>
              </a:rPr>
              <a:t>целевой</a:t>
            </a:r>
            <a:r>
              <a:rPr lang="en-US" dirty="0" smtClean="0">
                <a:solidFill>
                  <a:srgbClr val="FFC000"/>
                </a:solidFill>
              </a:rPr>
              <a:t>’ </a:t>
            </a:r>
            <a:r>
              <a:rPr lang="ru-RU" dirty="0" smtClean="0">
                <a:solidFill>
                  <a:srgbClr val="FFC000"/>
                </a:solidFill>
              </a:rPr>
              <a:t>выборки</a:t>
            </a:r>
            <a:r>
              <a:rPr lang="en-US" dirty="0" smtClean="0"/>
              <a:t>).</a:t>
            </a:r>
          </a:p>
          <a:p>
            <a:pPr marL="400050" lvl="1" indent="0">
              <a:buNone/>
            </a:pPr>
            <a:r>
              <a:rPr lang="en-US" dirty="0" smtClean="0"/>
              <a:t> </a:t>
            </a:r>
          </a:p>
          <a:p>
            <a:r>
              <a:rPr lang="ru-RU" dirty="0"/>
              <a:t>При проведении </a:t>
            </a:r>
            <a:r>
              <a:rPr lang="ru-RU" dirty="0" smtClean="0">
                <a:solidFill>
                  <a:srgbClr val="FFC000"/>
                </a:solidFill>
              </a:rPr>
              <a:t>ПРООН/Всемирным банком/ЕС в 2011 г. обследования цыган </a:t>
            </a:r>
            <a:r>
              <a:rPr lang="ru-RU" dirty="0" smtClean="0"/>
              <a:t>был применен альтернативный метод</a:t>
            </a:r>
            <a:r>
              <a:rPr lang="en-US" dirty="0" smtClean="0"/>
              <a:t>. </a:t>
            </a:r>
          </a:p>
          <a:p>
            <a:pPr lvl="1"/>
            <a:r>
              <a:rPr lang="ru-RU" dirty="0" smtClean="0"/>
              <a:t>Информация из различных источников была использована для составления </a:t>
            </a:r>
            <a:r>
              <a:rPr lang="ru-RU" dirty="0">
                <a:solidFill>
                  <a:srgbClr val="FFC000"/>
                </a:solidFill>
              </a:rPr>
              <a:t>выборки</a:t>
            </a:r>
            <a:r>
              <a:rPr lang="ru-RU" dirty="0" smtClean="0"/>
              <a:t> населения, состоящей из </a:t>
            </a:r>
            <a:r>
              <a:rPr lang="ru-RU" dirty="0">
                <a:solidFill>
                  <a:srgbClr val="FFC000"/>
                </a:solidFill>
              </a:rPr>
              <a:t>цыганских и нецыганских </a:t>
            </a:r>
            <a:r>
              <a:rPr lang="ru-RU" dirty="0" smtClean="0">
                <a:solidFill>
                  <a:srgbClr val="FFC000"/>
                </a:solidFill>
              </a:rPr>
              <a:t>сообществ</a:t>
            </a:r>
            <a:r>
              <a:rPr lang="en-US" dirty="0" smtClean="0"/>
              <a:t>.</a:t>
            </a:r>
          </a:p>
          <a:p>
            <a:pPr lvl="1"/>
            <a:r>
              <a:rPr lang="ru-RU" dirty="0" smtClean="0"/>
              <a:t>Выборки были выбраны в районах, где </a:t>
            </a:r>
            <a:r>
              <a:rPr lang="ru-RU" dirty="0">
                <a:solidFill>
                  <a:srgbClr val="FFC000"/>
                </a:solidFill>
              </a:rPr>
              <a:t>доля цыган </a:t>
            </a:r>
            <a:r>
              <a:rPr lang="ru-RU" dirty="0" smtClean="0"/>
              <a:t>выше средних по стране показателей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ru-RU" dirty="0" smtClean="0"/>
              <a:t>Респонденты не-цыгане были выбраны исходя из </a:t>
            </a:r>
            <a:r>
              <a:rPr lang="ru-RU" dirty="0">
                <a:solidFill>
                  <a:srgbClr val="FFC000"/>
                </a:solidFill>
              </a:rPr>
              <a:t>близости</a:t>
            </a:r>
            <a:r>
              <a:rPr lang="ru-RU" dirty="0" smtClean="0"/>
              <a:t> проживания к цыганам</a:t>
            </a:r>
            <a:r>
              <a:rPr lang="en-US" dirty="0" smtClean="0"/>
              <a:t>, </a:t>
            </a:r>
          </a:p>
          <a:p>
            <a:pPr lvl="2"/>
            <a:r>
              <a:rPr lang="ru-RU" dirty="0" smtClean="0"/>
              <a:t>что означает, что они имеют определенные характеристики местной среды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ru-RU" dirty="0" smtClean="0"/>
              <a:t>Необходимо больше </a:t>
            </a:r>
            <a:r>
              <a:rPr lang="ru-RU" dirty="0">
                <a:solidFill>
                  <a:srgbClr val="FFC000"/>
                </a:solidFill>
              </a:rPr>
              <a:t>вовлекать сами меньшинства </a:t>
            </a:r>
            <a:r>
              <a:rPr lang="ru-RU" dirty="0" smtClean="0"/>
              <a:t>в обсуждение того, </a:t>
            </a:r>
            <a:r>
              <a:rPr lang="ru-RU" dirty="0">
                <a:solidFill>
                  <a:srgbClr val="FFC000"/>
                </a:solidFill>
              </a:rPr>
              <a:t>каким образом </a:t>
            </a:r>
            <a:r>
              <a:rPr lang="ru-RU" dirty="0" smtClean="0"/>
              <a:t>лучше всего выявлять их в обследованиях и переписях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9325" y="6305550"/>
            <a:ext cx="2352675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33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080518"/>
          </a:xfrm>
        </p:spPr>
        <p:txBody>
          <a:bodyPr/>
          <a:lstStyle/>
          <a:p>
            <a:r>
              <a:rPr lang="ru-RU" sz="3600" dirty="0" smtClean="0"/>
              <a:t>Необходимость широкого внедрения сбора данных от меньшинств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Большинство данных по меньшинствам сегодня собирается в ходе </a:t>
            </a:r>
            <a:r>
              <a:rPr lang="ru-RU" sz="2400" dirty="0">
                <a:solidFill>
                  <a:srgbClr val="FFC000"/>
                </a:solidFill>
              </a:rPr>
              <a:t>специальных </a:t>
            </a:r>
            <a:r>
              <a:rPr lang="ru-RU" sz="2400" dirty="0" smtClean="0">
                <a:solidFill>
                  <a:srgbClr val="FFC000"/>
                </a:solidFill>
              </a:rPr>
              <a:t>обследований</a:t>
            </a:r>
            <a:endParaRPr lang="en-US" sz="2400" dirty="0" smtClean="0"/>
          </a:p>
          <a:p>
            <a:pPr marL="0" indent="0">
              <a:buNone/>
            </a:pPr>
            <a:r>
              <a:rPr lang="ru-RU" sz="2400" dirty="0" smtClean="0"/>
              <a:t>Необходимо стремиться к включению сбора данных от меньшинств в </a:t>
            </a:r>
            <a:r>
              <a:rPr lang="ru-RU" sz="2400" dirty="0" smtClean="0">
                <a:solidFill>
                  <a:srgbClr val="FFC000"/>
                </a:solidFill>
              </a:rPr>
              <a:t>репрезентативные в общенациональном масштабе обследования</a:t>
            </a:r>
            <a:endParaRPr lang="en-US" sz="2400" dirty="0" smtClean="0">
              <a:solidFill>
                <a:srgbClr val="FFC000"/>
              </a:solidFill>
            </a:endParaRPr>
          </a:p>
          <a:p>
            <a:pPr lvl="1" indent="-342900"/>
            <a:r>
              <a:rPr lang="ru-RU" sz="2200" dirty="0" smtClean="0"/>
              <a:t>Специальные обследования являются информативными</a:t>
            </a:r>
            <a:endParaRPr lang="en-US" sz="2200" dirty="0" smtClean="0"/>
          </a:p>
          <a:p>
            <a:pPr lvl="1" indent="-342900"/>
            <a:r>
              <a:rPr lang="ru-RU" sz="2200" dirty="0" smtClean="0"/>
              <a:t>Однако, обычно они не являются репрезентативными для населения в целом или для групп населения</a:t>
            </a:r>
            <a:endParaRPr lang="en-US" sz="2200" dirty="0" smtClean="0"/>
          </a:p>
          <a:p>
            <a:pPr lvl="2" indent="-342900"/>
            <a:r>
              <a:rPr lang="ru-RU" sz="2000" dirty="0" smtClean="0"/>
              <a:t>В связи с этим они </a:t>
            </a:r>
            <a:r>
              <a:rPr lang="ru-RU" sz="2100" dirty="0">
                <a:solidFill>
                  <a:srgbClr val="FFC000"/>
                </a:solidFill>
              </a:rPr>
              <a:t>не позволяют в полном объеме </a:t>
            </a:r>
            <a:r>
              <a:rPr lang="ru-RU" sz="2100" dirty="0" smtClean="0">
                <a:solidFill>
                  <a:srgbClr val="FFC000"/>
                </a:solidFill>
              </a:rPr>
              <a:t>сравнивать </a:t>
            </a:r>
            <a:r>
              <a:rPr lang="ru-RU" sz="2000" dirty="0" smtClean="0"/>
              <a:t>меньшинства с другими группами</a:t>
            </a:r>
            <a:endParaRPr lang="en-US" sz="2000" dirty="0" smtClean="0"/>
          </a:p>
          <a:p>
            <a:pPr lvl="2" indent="-342900"/>
            <a:r>
              <a:rPr lang="ru-RU" sz="2000" dirty="0" smtClean="0"/>
              <a:t>Поэтому применимость в целях политики может быть ограниченной</a:t>
            </a:r>
            <a:endParaRPr lang="en-US" sz="2000" dirty="0" smtClean="0"/>
          </a:p>
          <a:p>
            <a:endParaRPr lang="en-US" dirty="0"/>
          </a:p>
        </p:txBody>
      </p:sp>
      <p:pic>
        <p:nvPicPr>
          <p:cNvPr id="4" name="Picture 4" descr="Afbeeldingsresultaat voor pictures minorities euras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5025" y="0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42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586045"/>
              </p:ext>
            </p:extLst>
          </p:nvPr>
        </p:nvGraphicFramePr>
        <p:xfrm>
          <a:off x="979056" y="3612356"/>
          <a:ext cx="10104581" cy="2325053"/>
        </p:xfrm>
        <a:graphic>
          <a:graphicData uri="http://schemas.openxmlformats.org/drawingml/2006/table">
            <a:tbl>
              <a:tblPr firstRow="1" firstCol="1" bandRow="1"/>
              <a:tblGrid>
                <a:gridCol w="1725125"/>
                <a:gridCol w="873394"/>
                <a:gridCol w="847792"/>
                <a:gridCol w="850745"/>
                <a:gridCol w="1320428"/>
                <a:gridCol w="763111"/>
                <a:gridCol w="812345"/>
                <a:gridCol w="1197347"/>
                <a:gridCol w="916719"/>
                <a:gridCol w="797575"/>
              </a:tblGrid>
              <a:tr h="48613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Албания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Хорватия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Косово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Черногория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Сербия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Турция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БЮР Македония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Исландия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Босния и Герцеговина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27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Вопросы об</a:t>
                      </a:r>
                      <a:r>
                        <a:rPr lang="ru-RU" sz="16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этнической принадлежности, религии и языке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Страна рождения/происхождения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942428" y="6005485"/>
            <a:ext cx="10169236" cy="274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1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Источник: Евростат 2013 г. Бюллетень переписей населения 2011 г. в странах-кандидатах на вступление в ЕС</a:t>
            </a:r>
            <a:endParaRPr lang="en-US" sz="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16000" y="3206145"/>
            <a:ext cx="10169236" cy="304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1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Вопросы, включенные в перепись населения 2011 г. в странах-кандидатах на вступление в ЕС</a:t>
            </a:r>
            <a:endParaRPr lang="en-US" sz="9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16000" y="1266665"/>
            <a:ext cx="10169236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2400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Практически все страны Западных Балкан включают вопросы по этнической принадлежности, религии и языку </a:t>
            </a: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 перепись населения</a:t>
            </a:r>
            <a:endParaRPr lang="en-US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9325" y="6305550"/>
            <a:ext cx="2352675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40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943232"/>
              </p:ext>
            </p:extLst>
          </p:nvPr>
        </p:nvGraphicFramePr>
        <p:xfrm>
          <a:off x="1075607" y="1756279"/>
          <a:ext cx="9444610" cy="4819670"/>
        </p:xfrm>
        <a:graphic>
          <a:graphicData uri="http://schemas.openxmlformats.org/drawingml/2006/table">
            <a:tbl>
              <a:tblPr firstRow="1" firstCol="1" bandRow="1"/>
              <a:tblGrid>
                <a:gridCol w="1349230"/>
                <a:gridCol w="1349230"/>
                <a:gridCol w="899533"/>
                <a:gridCol w="1296276"/>
                <a:gridCol w="1851881"/>
                <a:gridCol w="1349230"/>
                <a:gridCol w="1349230"/>
              </a:tblGrid>
              <a:tr h="2485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Страна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Тип обследования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Этническая</a:t>
                      </a:r>
                      <a:r>
                        <a:rPr lang="ru-RU" sz="1400" b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группа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Гражданство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Родной язык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Религия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00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Албания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ИКОУЖ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</a:t>
                      </a:r>
                      <a:r>
                        <a:rPr lang="en-US" sz="140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 индивидуальном уровне</a:t>
                      </a:r>
                      <a:endParaRPr lang="en-US" sz="14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</a:t>
                      </a:r>
                      <a:r>
                        <a:rPr lang="en-US" sz="140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 индивидуальном уровне</a:t>
                      </a:r>
                      <a:endParaRPr lang="en-US" sz="14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</a:t>
                      </a:r>
                      <a:r>
                        <a:rPr lang="en-US" sz="140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 индивидуальном уровне</a:t>
                      </a:r>
                      <a:endParaRPr lang="en-US" sz="14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44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Армения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ИОУЖ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да, на индивидуальном уровне, но без указания конкретной страны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6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Босния и Герцеговина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РОБДХ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да, на индивидуальном уровне, но без указания конкретной страны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Грузия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ИОДХ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</a:t>
                      </a: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 индивидуальном уровне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Кыргызстан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ИОДХ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</a:t>
                      </a: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 индивидуальном уровне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Македония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ОБДХ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</a:t>
                      </a: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 индивидуальном уровне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Польша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ОБДХ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</a:t>
                      </a: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 индивидуальном уровне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551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Румыния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ОБДХ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</a:t>
                      </a:r>
                      <a:r>
                        <a:rPr lang="en-US" sz="140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 индивидуальном уровне</a:t>
                      </a:r>
                      <a:r>
                        <a:rPr lang="en-US" sz="140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т.ч.</a:t>
                      </a:r>
                      <a:r>
                        <a:rPr lang="ru-RU" sz="1400" baseline="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цыгане</a:t>
                      </a:r>
                      <a:endParaRPr lang="en-US" sz="14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</a:t>
                      </a:r>
                      <a:r>
                        <a:rPr lang="en-US" sz="120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 индивидуальном уровне</a:t>
                      </a:r>
                      <a:r>
                        <a:rPr lang="en-US" sz="120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 без</a:t>
                      </a:r>
                      <a:r>
                        <a:rPr lang="ru-RU" sz="1200" baseline="0" dirty="0" smtClean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указания конкретной страны</a:t>
                      </a:r>
                      <a:endParaRPr lang="en-US" sz="12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020618" y="827628"/>
            <a:ext cx="90978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Страны Европы и Центральной Азии, которые включают какие-либо переменные, связанные с этнической принадлежностью, в анкету обследования по доходам и расходам домохозяйств</a:t>
            </a:r>
            <a:endParaRPr lang="en-US" altLang="en-US" sz="2800" dirty="0"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506666"/>
            <a:ext cx="37169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Источник: Всемирный банк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1020618" y="155424"/>
            <a:ext cx="93841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Албания является лидером в сборе данных по этнической принадлежности в обследованиях</a:t>
            </a:r>
            <a:endParaRPr lang="en-US" altLang="en-US" sz="4000" dirty="0">
              <a:latin typeface="Arial" panose="020B0604020202020204" pitchFamily="34" charset="0"/>
            </a:endParaRPr>
          </a:p>
        </p:txBody>
      </p:sp>
      <p:pic>
        <p:nvPicPr>
          <p:cNvPr id="1028" name="Picture 4" descr="http://www.neurope.eu/wp-content/uploads/2011/10/alban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3458" y="4747491"/>
            <a:ext cx="2252990" cy="211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161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600" y="253022"/>
            <a:ext cx="9809453" cy="729537"/>
          </a:xfrm>
        </p:spPr>
        <p:txBody>
          <a:bodyPr/>
          <a:lstStyle/>
          <a:p>
            <a:r>
              <a:rPr lang="ru-RU" sz="2400" dirty="0" smtClean="0"/>
              <a:t>Сбор административных данных по этнической принадлежности, скорее всего, не должен допускаться в случаях, когда это может оказать прямое </a:t>
            </a:r>
            <a:r>
              <a:rPr lang="ru-RU" sz="2400" dirty="0">
                <a:solidFill>
                  <a:srgbClr val="FFC000"/>
                </a:solidFill>
              </a:rPr>
              <a:t>негативное влияние </a:t>
            </a:r>
            <a:r>
              <a:rPr lang="ru-RU" sz="2400" dirty="0" smtClean="0"/>
              <a:t>на группы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некоторых странах </a:t>
            </a:r>
            <a:r>
              <a:rPr lang="en-US" dirty="0" smtClean="0"/>
              <a:t>(</a:t>
            </a:r>
            <a:r>
              <a:rPr lang="ru-RU" dirty="0" smtClean="0"/>
              <a:t>например, в Болгарии, Албании, Румынии) сбор данных по этнической принадлежности допускается в целях исследований </a:t>
            </a:r>
            <a:r>
              <a:rPr lang="en-US" dirty="0" smtClean="0"/>
              <a:t>(</a:t>
            </a:r>
            <a:r>
              <a:rPr lang="ru-RU" dirty="0" smtClean="0"/>
              <a:t>таких как обследования</a:t>
            </a:r>
            <a:r>
              <a:rPr lang="en-US" dirty="0" smtClean="0"/>
              <a:t>) </a:t>
            </a:r>
            <a:r>
              <a:rPr lang="ru-RU" dirty="0" smtClean="0"/>
              <a:t>и переписи</a:t>
            </a:r>
            <a:r>
              <a:rPr lang="en-US" dirty="0" smtClean="0"/>
              <a:t>. </a:t>
            </a:r>
          </a:p>
          <a:p>
            <a:r>
              <a:rPr lang="ru-RU" dirty="0" smtClean="0"/>
              <a:t>Но он </a:t>
            </a:r>
            <a:r>
              <a:rPr lang="ru-RU" dirty="0">
                <a:solidFill>
                  <a:srgbClr val="FFC000"/>
                </a:solidFill>
              </a:rPr>
              <a:t>не допускается </a:t>
            </a:r>
            <a:r>
              <a:rPr lang="ru-RU" dirty="0" smtClean="0"/>
              <a:t>в таком контексте, как скажем, сбор </a:t>
            </a:r>
            <a:r>
              <a:rPr lang="ru-RU" dirty="0">
                <a:solidFill>
                  <a:srgbClr val="FFC000"/>
                </a:solidFill>
              </a:rPr>
              <a:t>полицией </a:t>
            </a:r>
            <a:r>
              <a:rPr lang="ru-RU" dirty="0" smtClean="0"/>
              <a:t>данных об этнической принадлежности, что является нарушением неприкосновенности частной жизни</a:t>
            </a:r>
            <a:r>
              <a:rPr lang="en-US" dirty="0" smtClean="0"/>
              <a:t>. </a:t>
            </a:r>
            <a:r>
              <a:rPr lang="en-US" dirty="0"/>
              <a:t> </a:t>
            </a:r>
            <a:endParaRPr lang="en-US" dirty="0" smtClean="0"/>
          </a:p>
          <a:p>
            <a:endParaRPr lang="en-US" dirty="0" smtClean="0"/>
          </a:p>
          <a:p>
            <a:r>
              <a:rPr lang="ru-RU" dirty="0" smtClean="0"/>
              <a:t>В США систематически собираются данные по </a:t>
            </a:r>
            <a:r>
              <a:rPr lang="ru-RU" dirty="0">
                <a:solidFill>
                  <a:srgbClr val="FFC000"/>
                </a:solidFill>
              </a:rPr>
              <a:t>расовой </a:t>
            </a:r>
            <a:r>
              <a:rPr lang="ru-RU" dirty="0" smtClean="0">
                <a:solidFill>
                  <a:srgbClr val="FFC000"/>
                </a:solidFill>
              </a:rPr>
              <a:t>принадлежности</a:t>
            </a:r>
            <a:r>
              <a:rPr lang="en-US" dirty="0" smtClean="0"/>
              <a:t>. </a:t>
            </a:r>
          </a:p>
          <a:p>
            <a:r>
              <a:rPr lang="ru-RU" dirty="0" smtClean="0"/>
              <a:t>Но это не разрешается делать агентствам занятости в целях предотвращения «расового профилирования»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9325" y="6305550"/>
            <a:ext cx="2352675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58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Опыт Венгрии показал, что данные по этнической принадлежности можно собирать при проведении переписи при условии, что они основываются на добровольных заявлениях респондентов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1" y="1579418"/>
            <a:ext cx="9500033" cy="466898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Венгрии анкета переписи 2011 г. включала следующие вопросы, относящиеся к этнической идентичности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ru-RU" dirty="0" smtClean="0"/>
              <a:t>К какой </a:t>
            </a:r>
            <a:r>
              <a:rPr lang="ru-RU" dirty="0">
                <a:solidFill>
                  <a:srgbClr val="FFC000"/>
                </a:solidFill>
              </a:rPr>
              <a:t>национальности</a:t>
            </a:r>
            <a:r>
              <a:rPr lang="ru-RU" dirty="0" smtClean="0"/>
              <a:t> вы себя относите</a:t>
            </a:r>
            <a:r>
              <a:rPr lang="en-US" dirty="0" smtClean="0"/>
              <a:t>?</a:t>
            </a:r>
            <a:endParaRPr lang="en-US" dirty="0"/>
          </a:p>
          <a:p>
            <a:pPr lvl="1"/>
            <a:r>
              <a:rPr lang="ru-RU" dirty="0" smtClean="0"/>
              <a:t>Считаете ли вы, что вы относитесь к </a:t>
            </a:r>
            <a:r>
              <a:rPr lang="ru-RU" dirty="0">
                <a:solidFill>
                  <a:srgbClr val="FFC000"/>
                </a:solidFill>
              </a:rPr>
              <a:t>другой национальности</a:t>
            </a:r>
            <a:r>
              <a:rPr lang="ru-RU" dirty="0" smtClean="0"/>
              <a:t> помимо той, которую вы указали выше</a:t>
            </a:r>
            <a:endParaRPr lang="en-US" dirty="0" smtClean="0"/>
          </a:p>
          <a:p>
            <a:pPr lvl="1"/>
            <a:r>
              <a:rPr lang="ru-RU" dirty="0" smtClean="0"/>
              <a:t>Какой язык является для вас </a:t>
            </a:r>
            <a:r>
              <a:rPr lang="ru-RU" dirty="0" smtClean="0">
                <a:solidFill>
                  <a:srgbClr val="FFC000"/>
                </a:solidFill>
              </a:rPr>
              <a:t>родным</a:t>
            </a:r>
            <a:r>
              <a:rPr lang="en-US" dirty="0" smtClean="0"/>
              <a:t>?</a:t>
            </a:r>
            <a:endParaRPr lang="en-US" dirty="0"/>
          </a:p>
          <a:p>
            <a:pPr lvl="1"/>
            <a:r>
              <a:rPr lang="ru-RU" dirty="0" smtClean="0"/>
              <a:t>На каком языке вы обычно разговариваете с членами семьи или друзьями</a:t>
            </a:r>
            <a:r>
              <a:rPr lang="en-US" dirty="0" smtClean="0"/>
              <a:t>?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Респондентов предупредили, что отвечать на эти вопросы необязательно</a:t>
            </a:r>
            <a:endParaRPr lang="en-US" dirty="0" smtClean="0"/>
          </a:p>
          <a:p>
            <a:pPr marL="685800" lvl="1"/>
            <a:r>
              <a:rPr lang="ru-RU" dirty="0" smtClean="0"/>
              <a:t>В соответствии с Законом 1992 г. О защите личных данных и публикации данных, представляющих интерес для общества</a:t>
            </a:r>
            <a:r>
              <a:rPr lang="en-US" dirty="0" smtClean="0"/>
              <a:t>.</a:t>
            </a:r>
          </a:p>
          <a:p>
            <a:pPr marL="685800" lvl="1"/>
            <a:r>
              <a:rPr lang="ru-RU" dirty="0" smtClean="0"/>
              <a:t>Процент отказа от представления ответов на эти вопросы составил 15%</a:t>
            </a:r>
            <a:endParaRPr lang="en-US" dirty="0" smtClean="0"/>
          </a:p>
          <a:p>
            <a:pPr marL="0" indent="0">
              <a:buNone/>
            </a:pPr>
            <a:endParaRPr lang="en-US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C000"/>
                </a:solidFill>
              </a:rPr>
              <a:t>В настоящее время Венгрия апробирует эти вопросы для следующего раунда ОРС и ОДСИУЖ ЕС</a:t>
            </a:r>
            <a:r>
              <a:rPr lang="en-US" dirty="0" smtClean="0">
                <a:solidFill>
                  <a:srgbClr val="FFC000"/>
                </a:solidFill>
              </a:rPr>
              <a:t>.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9325" y="6305550"/>
            <a:ext cx="2352675" cy="552450"/>
          </a:xfrm>
          <a:prstGeom prst="rect">
            <a:avLst/>
          </a:prstGeom>
        </p:spPr>
      </p:pic>
      <p:pic>
        <p:nvPicPr>
          <p:cNvPr id="5" name="Picture 4" descr="Afbeeldingsresultaat voor pictures minorities euras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5025" y="0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24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86555"/>
          </a:xfrm>
        </p:spPr>
        <p:txBody>
          <a:bodyPr/>
          <a:lstStyle/>
          <a:p>
            <a:r>
              <a:rPr lang="ru-RU" sz="2800" dirty="0" smtClean="0"/>
              <a:t>Опыт стран Латинской Америки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Разрабатывается все больше стандартизированных вопросов для </a:t>
            </a:r>
            <a:r>
              <a:rPr lang="ru-RU" dirty="0"/>
              <a:t>выявления в </a:t>
            </a:r>
            <a:r>
              <a:rPr lang="ru-RU" dirty="0" smtClean="0"/>
              <a:t>обследованиях коренного </a:t>
            </a:r>
            <a:r>
              <a:rPr lang="ru-RU" dirty="0"/>
              <a:t>населения</a:t>
            </a:r>
            <a:r>
              <a:rPr lang="en-US" dirty="0" smtClean="0"/>
              <a:t>. 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Самоидентификация </a:t>
            </a:r>
            <a:r>
              <a:rPr lang="ru-RU" dirty="0" smtClean="0"/>
              <a:t>представляется ненадежной</a:t>
            </a:r>
            <a:endParaRPr lang="en-US" dirty="0" smtClean="0"/>
          </a:p>
          <a:p>
            <a:r>
              <a:rPr lang="ru-RU" dirty="0" smtClean="0">
                <a:solidFill>
                  <a:srgbClr val="FFC000"/>
                </a:solidFill>
              </a:rPr>
              <a:t>Вопрос о языке </a:t>
            </a:r>
            <a:r>
              <a:rPr lang="en-US" dirty="0" smtClean="0"/>
              <a:t>(</a:t>
            </a:r>
            <a:r>
              <a:rPr lang="ru-RU" dirty="0" smtClean="0"/>
              <a:t>родной язык</a:t>
            </a:r>
            <a:r>
              <a:rPr lang="en-US" dirty="0" smtClean="0"/>
              <a:t>, </a:t>
            </a:r>
            <a:r>
              <a:rPr lang="ru-RU" dirty="0" smtClean="0"/>
              <a:t>широко употребляемый язык</a:t>
            </a:r>
            <a:r>
              <a:rPr lang="en-US" dirty="0" smtClean="0"/>
              <a:t>, </a:t>
            </a:r>
            <a:r>
              <a:rPr lang="ru-RU" dirty="0" smtClean="0"/>
              <a:t>язык, используемый дома, и второй язык</a:t>
            </a:r>
            <a:r>
              <a:rPr lang="en-US" dirty="0" smtClean="0"/>
              <a:t>) </a:t>
            </a:r>
            <a:r>
              <a:rPr lang="ru-RU" dirty="0" smtClean="0"/>
              <a:t>обеспечивает более </a:t>
            </a:r>
            <a:r>
              <a:rPr lang="ru-RU" dirty="0">
                <a:solidFill>
                  <a:srgbClr val="FFC000"/>
                </a:solidFill>
              </a:rPr>
              <a:t>логичные</a:t>
            </a:r>
            <a:r>
              <a:rPr lang="ru-RU" dirty="0" smtClean="0"/>
              <a:t> данные по доле коренного населения</a:t>
            </a:r>
            <a:endParaRPr lang="en-US" dirty="0" smtClean="0"/>
          </a:p>
          <a:p>
            <a:pPr marL="685800" lvl="1"/>
            <a:r>
              <a:rPr lang="ru-RU" dirty="0" smtClean="0"/>
              <a:t>Помимо других стран, используется в Перу и Гватемале</a:t>
            </a:r>
            <a:r>
              <a:rPr lang="en-US" dirty="0" smtClean="0"/>
              <a:t>.</a:t>
            </a:r>
          </a:p>
          <a:p>
            <a:pPr marL="685800" lvl="1"/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9325" y="6305550"/>
            <a:ext cx="2352675" cy="552450"/>
          </a:xfrm>
          <a:prstGeom prst="rect">
            <a:avLst/>
          </a:prstGeom>
        </p:spPr>
      </p:pic>
      <p:pic>
        <p:nvPicPr>
          <p:cNvPr id="11266" name="Picture 2" descr="Afbeeldingsresultaat voor picture indigenous peop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0149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711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49609"/>
          </a:xfrm>
        </p:spPr>
        <p:txBody>
          <a:bodyPr/>
          <a:lstStyle/>
          <a:p>
            <a:r>
              <a:rPr lang="ru-RU" dirty="0" smtClean="0"/>
              <a:t>Обследования ИКОУЖ</a:t>
            </a:r>
            <a:r>
              <a:rPr lang="en-US" dirty="0" smtClean="0"/>
              <a:t> </a:t>
            </a:r>
            <a:r>
              <a:rPr lang="ru-RU" dirty="0" smtClean="0"/>
              <a:t>Всемирного банка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8533057" cy="419548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Обследования по исследованию критериев оценки уровня жизни </a:t>
            </a:r>
            <a:r>
              <a:rPr lang="en-US" dirty="0" smtClean="0"/>
              <a:t>(</a:t>
            </a:r>
            <a:r>
              <a:rPr lang="ru-RU" dirty="0" smtClean="0"/>
              <a:t>ИКОУЖ</a:t>
            </a:r>
            <a:r>
              <a:rPr lang="en-US" dirty="0" smtClean="0"/>
              <a:t>) </a:t>
            </a:r>
            <a:r>
              <a:rPr lang="ru-RU" dirty="0"/>
              <a:t>Всемирного банка </a:t>
            </a:r>
            <a:r>
              <a:rPr lang="ru-RU" dirty="0" smtClean="0"/>
              <a:t>обычно включают несколько вопросов, связанных с этнической принадлежностью</a:t>
            </a:r>
            <a:r>
              <a:rPr lang="en-US" dirty="0" smtClean="0"/>
              <a:t>:</a:t>
            </a:r>
            <a:endParaRPr lang="en-US" dirty="0"/>
          </a:p>
          <a:p>
            <a:pPr lvl="0"/>
            <a:r>
              <a:rPr lang="ru-RU" dirty="0" smtClean="0"/>
              <a:t>К какой </a:t>
            </a:r>
            <a:r>
              <a:rPr lang="ru-RU" dirty="0">
                <a:solidFill>
                  <a:srgbClr val="FFC000"/>
                </a:solidFill>
              </a:rPr>
              <a:t>этнической группе </a:t>
            </a:r>
            <a:r>
              <a:rPr lang="ru-RU" dirty="0" smtClean="0"/>
              <a:t>принадлежит </a:t>
            </a:r>
            <a:r>
              <a:rPr lang="en-US" dirty="0" smtClean="0"/>
              <a:t>[</a:t>
            </a:r>
            <a:r>
              <a:rPr lang="ru-RU" dirty="0" smtClean="0"/>
              <a:t>ИМЯ</a:t>
            </a:r>
            <a:r>
              <a:rPr lang="en-US" dirty="0" smtClean="0"/>
              <a:t>]?</a:t>
            </a:r>
            <a:endParaRPr lang="en-US" dirty="0"/>
          </a:p>
          <a:p>
            <a:pPr lvl="0"/>
            <a:r>
              <a:rPr lang="ru-RU" dirty="0" smtClean="0"/>
              <a:t>Какую </a:t>
            </a:r>
            <a:r>
              <a:rPr lang="ru-RU" dirty="0" smtClean="0">
                <a:solidFill>
                  <a:srgbClr val="FFC000"/>
                </a:solidFill>
              </a:rPr>
              <a:t>религию </a:t>
            </a:r>
            <a:r>
              <a:rPr lang="ru-RU" dirty="0" smtClean="0"/>
              <a:t>исповедует </a:t>
            </a:r>
            <a:r>
              <a:rPr lang="en-US" dirty="0" smtClean="0"/>
              <a:t>[</a:t>
            </a:r>
            <a:r>
              <a:rPr lang="ru-RU" dirty="0" smtClean="0"/>
              <a:t>ИМЯ</a:t>
            </a:r>
            <a:r>
              <a:rPr lang="en-US" dirty="0" smtClean="0"/>
              <a:t>]?</a:t>
            </a:r>
            <a:endParaRPr lang="en-US" dirty="0"/>
          </a:p>
          <a:p>
            <a:pPr lvl="0"/>
            <a:r>
              <a:rPr lang="ru-RU" dirty="0" smtClean="0"/>
              <a:t>Какой язык является </a:t>
            </a:r>
            <a:r>
              <a:rPr lang="ru-RU" dirty="0" smtClean="0">
                <a:solidFill>
                  <a:srgbClr val="FFC000"/>
                </a:solidFill>
              </a:rPr>
              <a:t>родным </a:t>
            </a:r>
            <a:r>
              <a:rPr lang="ru-RU" dirty="0" smtClean="0"/>
              <a:t>для</a:t>
            </a:r>
            <a:r>
              <a:rPr lang="en-US" dirty="0" smtClean="0"/>
              <a:t> [</a:t>
            </a:r>
            <a:r>
              <a:rPr lang="ru-RU" dirty="0" smtClean="0"/>
              <a:t>ИМЯ</a:t>
            </a:r>
            <a:r>
              <a:rPr lang="en-US" dirty="0" smtClean="0"/>
              <a:t>] (</a:t>
            </a:r>
            <a:r>
              <a:rPr lang="ru-RU" dirty="0" smtClean="0"/>
              <a:t>язык, на котором с </a:t>
            </a:r>
            <a:r>
              <a:rPr lang="en-US" dirty="0" smtClean="0"/>
              <a:t>[</a:t>
            </a:r>
            <a:r>
              <a:rPr lang="ru-RU" dirty="0" smtClean="0"/>
              <a:t>ИМЯ</a:t>
            </a:r>
            <a:r>
              <a:rPr lang="en-US" dirty="0" smtClean="0"/>
              <a:t>] </a:t>
            </a:r>
            <a:r>
              <a:rPr lang="ru-RU" dirty="0" smtClean="0"/>
              <a:t>говорит его мать с рождения)?</a:t>
            </a:r>
            <a:endParaRPr lang="en-US" dirty="0"/>
          </a:p>
          <a:p>
            <a:pPr lvl="0"/>
            <a:r>
              <a:rPr lang="ru-RU" dirty="0" smtClean="0"/>
              <a:t>Каким </a:t>
            </a:r>
            <a:r>
              <a:rPr lang="ru-RU" dirty="0" smtClean="0">
                <a:solidFill>
                  <a:srgbClr val="FFC000"/>
                </a:solidFill>
              </a:rPr>
              <a:t>языком </a:t>
            </a:r>
            <a:r>
              <a:rPr lang="en-US" dirty="0" smtClean="0">
                <a:solidFill>
                  <a:srgbClr val="FFC000"/>
                </a:solidFill>
              </a:rPr>
              <a:t>(</a:t>
            </a:r>
            <a:r>
              <a:rPr lang="ru-RU" dirty="0" smtClean="0">
                <a:solidFill>
                  <a:srgbClr val="FFC000"/>
                </a:solidFill>
              </a:rPr>
              <a:t>-ами</a:t>
            </a:r>
            <a:r>
              <a:rPr lang="en-US" dirty="0" smtClean="0"/>
              <a:t>) </a:t>
            </a:r>
            <a:r>
              <a:rPr lang="ru-RU" dirty="0" smtClean="0"/>
              <a:t>обычно </a:t>
            </a:r>
            <a:r>
              <a:rPr lang="en-US" dirty="0" smtClean="0"/>
              <a:t>[</a:t>
            </a:r>
            <a:r>
              <a:rPr lang="ru-RU" dirty="0" smtClean="0"/>
              <a:t>ИМЯ</a:t>
            </a:r>
            <a:r>
              <a:rPr lang="en-US" dirty="0" smtClean="0"/>
              <a:t>] </a:t>
            </a:r>
            <a:r>
              <a:rPr lang="ru-RU" dirty="0" smtClean="0"/>
              <a:t>пользуется дома</a:t>
            </a:r>
            <a:r>
              <a:rPr lang="en-US" dirty="0" smtClean="0"/>
              <a:t>? </a:t>
            </a:r>
            <a:endParaRPr lang="en-US" dirty="0"/>
          </a:p>
          <a:p>
            <a:pPr lvl="0"/>
            <a:r>
              <a:rPr lang="ru-RU" dirty="0" smtClean="0"/>
              <a:t>Какой </a:t>
            </a:r>
            <a:r>
              <a:rPr lang="ru-RU" dirty="0" smtClean="0">
                <a:solidFill>
                  <a:srgbClr val="FFC000"/>
                </a:solidFill>
              </a:rPr>
              <a:t>язык</a:t>
            </a:r>
            <a:r>
              <a:rPr lang="en-US" dirty="0" smtClean="0"/>
              <a:t>, </a:t>
            </a:r>
            <a:r>
              <a:rPr lang="ru-RU" dirty="0" smtClean="0"/>
              <a:t>не считая повседневный родной язык</a:t>
            </a:r>
            <a:r>
              <a:rPr lang="en-US" dirty="0" smtClean="0"/>
              <a:t>, </a:t>
            </a:r>
            <a:r>
              <a:rPr lang="ru-RU" dirty="0" smtClean="0">
                <a:solidFill>
                  <a:srgbClr val="FFC000"/>
                </a:solidFill>
              </a:rPr>
              <a:t>иногда </a:t>
            </a:r>
            <a:r>
              <a:rPr lang="ru-RU" dirty="0" smtClean="0"/>
              <a:t>использует </a:t>
            </a:r>
            <a:r>
              <a:rPr lang="en-US" dirty="0" smtClean="0"/>
              <a:t>[</a:t>
            </a:r>
            <a:r>
              <a:rPr lang="ru-RU" dirty="0" smtClean="0"/>
              <a:t>ИМЯ</a:t>
            </a:r>
            <a:r>
              <a:rPr lang="en-US" dirty="0" smtClean="0"/>
              <a:t>] (</a:t>
            </a:r>
            <a:r>
              <a:rPr lang="ru-RU" dirty="0" smtClean="0"/>
              <a:t>говорит или понимает</a:t>
            </a:r>
            <a:r>
              <a:rPr lang="en-US" dirty="0" smtClean="0"/>
              <a:t>)?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9325" y="6305550"/>
            <a:ext cx="2352675" cy="552450"/>
          </a:xfrm>
          <a:prstGeom prst="rect">
            <a:avLst/>
          </a:prstGeom>
        </p:spPr>
      </p:pic>
      <p:pic>
        <p:nvPicPr>
          <p:cNvPr id="8194" name="Picture 2" descr="Afbeeldingsresultaat voor pictures minorities balka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7358" y="2052918"/>
            <a:ext cx="2647950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71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100515091"/>
              </p:ext>
            </p:extLst>
          </p:nvPr>
        </p:nvGraphicFramePr>
        <p:xfrm>
          <a:off x="979054" y="2131291"/>
          <a:ext cx="518160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824441669"/>
              </p:ext>
            </p:extLst>
          </p:nvPr>
        </p:nvGraphicFramePr>
        <p:xfrm>
          <a:off x="6160654" y="2131291"/>
          <a:ext cx="365760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25418" y="1641410"/>
            <a:ext cx="850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Доля населения, живущего в бедности </a:t>
            </a:r>
            <a:r>
              <a:rPr lang="en-US" dirty="0" smtClean="0"/>
              <a:t>(</a:t>
            </a:r>
            <a:r>
              <a:rPr lang="ru-RU" dirty="0" smtClean="0"/>
              <a:t>определение ЕС</a:t>
            </a:r>
            <a:r>
              <a:rPr lang="en-US" dirty="0" smtClean="0"/>
              <a:t>) </a:t>
            </a:r>
            <a:r>
              <a:rPr lang="ru-RU" dirty="0" smtClean="0"/>
              <a:t>– цыгане и не-цыгане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20800" y="236788"/>
            <a:ext cx="81649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Дезагрегирование результатов обследований по этническим группам может быть важным для политики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526309" y="6442487"/>
            <a:ext cx="830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Источник: Региональное обследование цыган ПРООН/Всемирного банка/ЕС (2011 г.)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57613" y="5219700"/>
            <a:ext cx="848591" cy="246221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Болгария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2156113" y="5219700"/>
            <a:ext cx="955387" cy="400110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/>
              <a:t>Чешская Республика</a:t>
            </a:r>
            <a:endParaRPr lang="en-GB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3057813" y="5261689"/>
            <a:ext cx="848591" cy="246221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Венгрия</a:t>
            </a:r>
            <a:endParaRPr lang="en-GB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3730913" y="5258544"/>
            <a:ext cx="848591" cy="246221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Молдова</a:t>
            </a:r>
            <a:endParaRPr lang="en-GB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6563013" y="5283199"/>
            <a:ext cx="848591" cy="246221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Босния</a:t>
            </a:r>
            <a:endParaRPr lang="en-GB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7223413" y="5270498"/>
            <a:ext cx="848591" cy="246221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Хорватия</a:t>
            </a:r>
            <a:endParaRPr lang="en-GB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7921913" y="5270498"/>
            <a:ext cx="1023793" cy="246221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Черногория </a:t>
            </a:r>
            <a:endParaRPr lang="en-GB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8945706" y="5296644"/>
            <a:ext cx="848591" cy="246221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Сербия </a:t>
            </a:r>
            <a:endParaRPr lang="en-GB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2323522" y="5727700"/>
            <a:ext cx="734291" cy="246221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Цыгане </a:t>
            </a:r>
            <a:endParaRPr lang="en-GB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6537613" y="5795089"/>
            <a:ext cx="734291" cy="246221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Цыгане </a:t>
            </a:r>
            <a:endParaRPr lang="en-GB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3276310" y="5744289"/>
            <a:ext cx="1943389" cy="246221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Не-цыгане  </a:t>
            </a:r>
            <a:endParaRPr lang="en-GB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7466157" y="5782388"/>
            <a:ext cx="1943389" cy="246221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Не-цыгане  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11155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Рост спроса в Европе и Центральной Азии на данные по благосостоянию, которые могут быть дезагрегированы по меньшинствам</a:t>
            </a:r>
            <a:endParaRPr lang="en-US" dirty="0" smtClean="0"/>
          </a:p>
          <a:p>
            <a:r>
              <a:rPr lang="ru-RU" dirty="0" smtClean="0">
                <a:solidFill>
                  <a:srgbClr val="FFC000"/>
                </a:solidFill>
              </a:rPr>
              <a:t>Необходимость выявлять меньшинства в основных обследованиях, таких как ОДСИУЖ и перепись</a:t>
            </a:r>
            <a:endParaRPr lang="en-US" dirty="0" smtClean="0">
              <a:solidFill>
                <a:srgbClr val="FFC000"/>
              </a:solidFill>
            </a:endParaRPr>
          </a:p>
          <a:p>
            <a:r>
              <a:rPr lang="ru-RU" dirty="0" smtClean="0"/>
              <a:t>Необходимость дальнейшего тестирования соответствующих вопросов </a:t>
            </a:r>
            <a:r>
              <a:rPr lang="en-US" dirty="0" smtClean="0"/>
              <a:t>(</a:t>
            </a:r>
            <a:r>
              <a:rPr lang="ru-RU" dirty="0" smtClean="0"/>
              <a:t>определить/выявить меньшинства не всегда легко</a:t>
            </a:r>
            <a:r>
              <a:rPr lang="en-US" dirty="0" smtClean="0"/>
              <a:t>)</a:t>
            </a:r>
          </a:p>
          <a:p>
            <a:pPr lvl="1"/>
            <a:r>
              <a:rPr lang="ru-RU" dirty="0" smtClean="0"/>
              <a:t>Двойная идентификация </a:t>
            </a:r>
            <a:r>
              <a:rPr lang="en-US" dirty="0" smtClean="0"/>
              <a:t>(</a:t>
            </a:r>
            <a:r>
              <a:rPr lang="ru-RU" dirty="0" smtClean="0"/>
              <a:t>респондент может дать более чем один ответ</a:t>
            </a:r>
            <a:r>
              <a:rPr lang="en-US" dirty="0" smtClean="0"/>
              <a:t>)</a:t>
            </a:r>
          </a:p>
          <a:p>
            <a:pPr lvl="1"/>
            <a:r>
              <a:rPr lang="ru-RU" dirty="0" smtClean="0"/>
              <a:t>Язык, на котором говорят дома/родной язык</a:t>
            </a:r>
            <a:endParaRPr lang="en-US" dirty="0" smtClean="0"/>
          </a:p>
          <a:p>
            <a:r>
              <a:rPr lang="ru-RU" dirty="0" smtClean="0">
                <a:solidFill>
                  <a:srgbClr val="FFC000"/>
                </a:solidFill>
              </a:rPr>
              <a:t>Необходимость больше вовлекать сами меньшинства в обсуждения о том, каким образом лучше всего выявить их в ходе обследований и переписей</a:t>
            </a:r>
            <a:endParaRPr lang="en-US" dirty="0">
              <a:solidFill>
                <a:srgbClr val="FFC000"/>
              </a:solidFill>
            </a:endParaRPr>
          </a:p>
          <a:p>
            <a:r>
              <a:rPr lang="ru-RU" dirty="0" smtClean="0"/>
              <a:t>Всемирный банк имеет обширный опыт в этой области и готов оказать содействие</a:t>
            </a:r>
            <a:r>
              <a:rPr lang="en-US" dirty="0" smtClean="0"/>
              <a:t>.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Усиление руководств по данном вопросу со стороны ЕЭК ООН и Евростат? </a:t>
            </a:r>
            <a:endParaRPr lang="en-US" dirty="0" smtClean="0">
              <a:solidFill>
                <a:srgbClr val="FFC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9325" y="6305550"/>
            <a:ext cx="2352675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16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4473" y="981517"/>
            <a:ext cx="8137236" cy="672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+mj-lt"/>
              </a:rPr>
              <a:t>Литература</a:t>
            </a:r>
            <a:endParaRPr lang="en-US" sz="1400" b="1" dirty="0" smtClean="0">
              <a:latin typeface="+mj-lt"/>
            </a:endParaRPr>
          </a:p>
          <a:p>
            <a:endParaRPr lang="en-US" sz="1400" dirty="0">
              <a:latin typeface="+mj-lt"/>
            </a:endParaRPr>
          </a:p>
          <a:p>
            <a:r>
              <a:rPr lang="en-US" sz="1400" dirty="0"/>
              <a:t>Vera Messing (2014) Methodological puzzles of surveying Roma/Gypsy </a:t>
            </a:r>
            <a:r>
              <a:rPr lang="en-US" sz="1400" dirty="0" smtClean="0"/>
              <a:t>populations</a:t>
            </a:r>
          </a:p>
          <a:p>
            <a:endParaRPr lang="en-US" sz="1400" dirty="0"/>
          </a:p>
          <a:p>
            <a:r>
              <a:rPr lang="en-US" sz="1400" dirty="0" smtClean="0">
                <a:latin typeface="+mj-lt"/>
              </a:rPr>
              <a:t>Ágnes </a:t>
            </a:r>
            <a:r>
              <a:rPr lang="en-US" sz="1400" dirty="0" err="1" smtClean="0">
                <a:latin typeface="+mj-lt"/>
              </a:rPr>
              <a:t>Tóth</a:t>
            </a:r>
            <a:r>
              <a:rPr lang="en-US" sz="1400" dirty="0" smtClean="0">
                <a:latin typeface="+mj-lt"/>
              </a:rPr>
              <a:t> </a:t>
            </a:r>
            <a:r>
              <a:rPr lang="en-US" sz="1400" dirty="0" err="1" smtClean="0">
                <a:latin typeface="+mj-lt"/>
              </a:rPr>
              <a:t>andJá</a:t>
            </a:r>
            <a:r>
              <a:rPr lang="ru-RU" sz="1400" dirty="0" smtClean="0">
                <a:latin typeface="+mj-lt"/>
              </a:rPr>
              <a:t>Нет </a:t>
            </a:r>
            <a:r>
              <a:rPr lang="en-US" sz="1400" dirty="0" smtClean="0">
                <a:latin typeface="+mj-lt"/>
              </a:rPr>
              <a:t>s </a:t>
            </a:r>
            <a:r>
              <a:rPr lang="en-US" sz="1400" dirty="0" err="1" smtClean="0">
                <a:latin typeface="+mj-lt"/>
              </a:rPr>
              <a:t>Vékás</a:t>
            </a:r>
            <a:r>
              <a:rPr lang="en-US" sz="1400" dirty="0" smtClean="0">
                <a:latin typeface="+mj-lt"/>
              </a:rPr>
              <a:t> (20??) National </a:t>
            </a:r>
            <a:r>
              <a:rPr lang="en-US" sz="1400" dirty="0">
                <a:latin typeface="+mj-lt"/>
              </a:rPr>
              <a:t>and Ethnic </a:t>
            </a:r>
            <a:r>
              <a:rPr lang="en-US" sz="1400" dirty="0" err="1" smtClean="0">
                <a:latin typeface="+mj-lt"/>
              </a:rPr>
              <a:t>Mi</a:t>
            </a:r>
            <a:r>
              <a:rPr lang="ru-RU" sz="1400" dirty="0" smtClean="0">
                <a:latin typeface="+mj-lt"/>
              </a:rPr>
              <a:t>Нет </a:t>
            </a:r>
            <a:r>
              <a:rPr lang="en-US" sz="1400" dirty="0" err="1" smtClean="0">
                <a:latin typeface="+mj-lt"/>
              </a:rPr>
              <a:t>rities</a:t>
            </a:r>
            <a:r>
              <a:rPr lang="en-US" sz="1400" dirty="0" smtClean="0">
                <a:latin typeface="+mj-lt"/>
              </a:rPr>
              <a:t> </a:t>
            </a:r>
            <a:r>
              <a:rPr lang="en-US" sz="1400" dirty="0">
                <a:latin typeface="+mj-lt"/>
              </a:rPr>
              <a:t>in </a:t>
            </a:r>
            <a:r>
              <a:rPr lang="en-US" sz="1400" dirty="0" smtClean="0">
                <a:latin typeface="+mj-lt"/>
              </a:rPr>
              <a:t>Hungary in </a:t>
            </a:r>
            <a:r>
              <a:rPr lang="en-US" sz="1400" dirty="0">
                <a:latin typeface="+mj-lt"/>
              </a:rPr>
              <a:t>the Period 2001–2011 – </a:t>
            </a:r>
            <a:r>
              <a:rPr lang="en-US" sz="1400" dirty="0" smtClean="0">
                <a:latin typeface="+mj-lt"/>
              </a:rPr>
              <a:t>Eth</a:t>
            </a:r>
            <a:r>
              <a:rPr lang="ru-RU" sz="1400" dirty="0" smtClean="0">
                <a:latin typeface="+mj-lt"/>
              </a:rPr>
              <a:t>Нет </a:t>
            </a:r>
            <a:r>
              <a:rPr lang="en-US" sz="1400" dirty="0" smtClean="0">
                <a:latin typeface="+mj-lt"/>
              </a:rPr>
              <a:t>-Demographic Trends </a:t>
            </a:r>
            <a:r>
              <a:rPr lang="en-US" sz="1400" dirty="0">
                <a:latin typeface="+mj-lt"/>
              </a:rPr>
              <a:t>as Reflected in the Census </a:t>
            </a:r>
            <a:r>
              <a:rPr lang="en-US" sz="1400" dirty="0" smtClean="0">
                <a:latin typeface="+mj-lt"/>
              </a:rPr>
              <a:t>Data</a:t>
            </a:r>
          </a:p>
          <a:p>
            <a:endParaRPr lang="en-US" sz="1400" dirty="0">
              <a:latin typeface="+mj-lt"/>
            </a:endParaRPr>
          </a:p>
          <a:p>
            <a:r>
              <a:rPr lang="en-US" sz="1400" dirty="0" smtClean="0"/>
              <a:t>Patrick Simon (2012), Collecting ethnic statistics in Europe: a review. Ethnic and Racial Studies </a:t>
            </a:r>
          </a:p>
          <a:p>
            <a:endParaRPr lang="en-US" sz="1400" dirty="0" smtClean="0">
              <a:latin typeface="Dax-Regular"/>
              <a:ea typeface="Calibri" panose="020F0502020204030204" pitchFamily="34" charset="0"/>
              <a:cs typeface="Dax-Regular"/>
            </a:endParaRPr>
          </a:p>
          <a:p>
            <a:r>
              <a:rPr lang="en-US" sz="1400" dirty="0"/>
              <a:t>UNECE 2014- Measuring population and housing, practices of UNECE countries in the 2010 population and housing </a:t>
            </a:r>
            <a:r>
              <a:rPr lang="en-US" sz="1400" dirty="0" smtClean="0"/>
              <a:t>census</a:t>
            </a:r>
          </a:p>
          <a:p>
            <a:endParaRPr lang="en-US" sz="1400" b="1" dirty="0" smtClean="0"/>
          </a:p>
          <a:p>
            <a:r>
              <a:rPr lang="en-US" sz="1400" dirty="0" err="1" smtClean="0"/>
              <a:t>Gilette</a:t>
            </a:r>
            <a:r>
              <a:rPr lang="en-US" sz="1400" dirty="0" smtClean="0"/>
              <a:t> Hall and Harry </a:t>
            </a:r>
            <a:r>
              <a:rPr lang="en-US" sz="1400" dirty="0" err="1" smtClean="0"/>
              <a:t>Patri</a:t>
            </a:r>
            <a:r>
              <a:rPr lang="ru-RU" sz="1400" dirty="0" smtClean="0"/>
              <a:t>Нет </a:t>
            </a:r>
            <a:r>
              <a:rPr lang="en-US" sz="1400" dirty="0" smtClean="0"/>
              <a:t>s (2005) Latin </a:t>
            </a:r>
            <a:r>
              <a:rPr lang="en-US" sz="1400" dirty="0"/>
              <a:t>America's </a:t>
            </a:r>
            <a:r>
              <a:rPr lang="en-US" sz="1400" dirty="0" err="1" smtClean="0"/>
              <a:t>Indige</a:t>
            </a:r>
            <a:r>
              <a:rPr lang="ru-RU" sz="1400" dirty="0" smtClean="0"/>
              <a:t>Нет </a:t>
            </a:r>
            <a:r>
              <a:rPr lang="en-US" sz="1400" dirty="0" smtClean="0"/>
              <a:t>us Peoples. Finance and Development.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lana</a:t>
            </a:r>
            <a:r>
              <a:rPr lang="en-US" sz="1400" dirty="0" smtClean="0"/>
              <a:t> </a:t>
            </a:r>
            <a:r>
              <a:rPr lang="en-US" sz="1400" dirty="0" err="1" smtClean="0"/>
              <a:t>Tummi</a:t>
            </a:r>
            <a:r>
              <a:rPr lang="ru-RU" sz="1400" dirty="0" smtClean="0"/>
              <a:t>Нет </a:t>
            </a:r>
            <a:r>
              <a:rPr lang="en-US" sz="1400" dirty="0" smtClean="0"/>
              <a:t>. </a:t>
            </a:r>
            <a:r>
              <a:rPr lang="en-US" sz="1400" dirty="0" err="1" smtClean="0"/>
              <a:t>Indige</a:t>
            </a:r>
            <a:r>
              <a:rPr lang="ru-RU" sz="1400" dirty="0" smtClean="0"/>
              <a:t>Нет </a:t>
            </a:r>
            <a:r>
              <a:rPr lang="en-US" sz="1400" dirty="0" smtClean="0"/>
              <a:t>us </a:t>
            </a:r>
            <a:r>
              <a:rPr lang="en-US" sz="1400" dirty="0"/>
              <a:t>or </a:t>
            </a:r>
            <a:r>
              <a:rPr lang="ru-RU" sz="1400" dirty="0" smtClean="0"/>
              <a:t>Нет </a:t>
            </a:r>
            <a:r>
              <a:rPr lang="en-US" sz="1400" dirty="0" smtClean="0"/>
              <a:t>t? Americas quarterly Spring 2014</a:t>
            </a:r>
            <a:endParaRPr lang="en-US" sz="1400" dirty="0"/>
          </a:p>
          <a:p>
            <a:r>
              <a:rPr lang="en-US" sz="1100" dirty="0" smtClean="0"/>
              <a:t>http</a:t>
            </a:r>
            <a:r>
              <a:rPr lang="en-US" sz="1100" dirty="0"/>
              <a:t>://</a:t>
            </a:r>
            <a:r>
              <a:rPr lang="en-US" sz="1100" dirty="0" smtClean="0"/>
              <a:t>americasquarterly.org/content/indige</a:t>
            </a:r>
            <a:r>
              <a:rPr lang="ru-RU" sz="1100" dirty="0" smtClean="0"/>
              <a:t>Нет </a:t>
            </a:r>
            <a:r>
              <a:rPr lang="en-US" sz="1100" dirty="0" smtClean="0"/>
              <a:t>us-or-</a:t>
            </a:r>
            <a:r>
              <a:rPr lang="ru-RU" sz="1100" dirty="0" smtClean="0"/>
              <a:t>Нет </a:t>
            </a:r>
            <a:r>
              <a:rPr lang="en-US" sz="1100" dirty="0" smtClean="0"/>
              <a:t>t</a:t>
            </a:r>
          </a:p>
          <a:p>
            <a:r>
              <a:rPr lang="en-US" sz="1400" dirty="0"/>
              <a:t/>
            </a:r>
            <a:br>
              <a:rPr lang="en-US" sz="1400" dirty="0"/>
            </a:br>
            <a:endParaRPr lang="en-US" sz="1400" b="1" dirty="0"/>
          </a:p>
          <a:p>
            <a:endParaRPr lang="en-US" sz="1400" b="1" dirty="0" smtClean="0"/>
          </a:p>
          <a:p>
            <a:r>
              <a:rPr lang="ru-RU" sz="1400" b="1" dirty="0" smtClean="0"/>
              <a:t>При участии:</a:t>
            </a:r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dirty="0" smtClean="0"/>
              <a:t>Marius Andersen (Eurostat), </a:t>
            </a:r>
            <a:r>
              <a:rPr lang="en-US" sz="1400" dirty="0"/>
              <a:t>Rodrigo Salcedo Du </a:t>
            </a:r>
            <a:r>
              <a:rPr lang="en-US" sz="1400" dirty="0" smtClean="0"/>
              <a:t>Bois, </a:t>
            </a:r>
            <a:r>
              <a:rPr lang="en-US" sz="1400" dirty="0"/>
              <a:t>Aly Rahim, Carolina Sanchez-</a:t>
            </a:r>
            <a:r>
              <a:rPr lang="en-US" sz="1400" dirty="0" err="1"/>
              <a:t>Paramo</a:t>
            </a:r>
            <a:r>
              <a:rPr lang="en-US" sz="1400" dirty="0"/>
              <a:t>, Sandor </a:t>
            </a:r>
            <a:r>
              <a:rPr lang="en-US" sz="1400" dirty="0" err="1"/>
              <a:t>Karacsony</a:t>
            </a:r>
            <a:r>
              <a:rPr lang="en-US" sz="1400" dirty="0"/>
              <a:t>, </a:t>
            </a:r>
            <a:r>
              <a:rPr lang="en-US" sz="1400" dirty="0" err="1" smtClean="0"/>
              <a:t>Ivelina</a:t>
            </a:r>
            <a:r>
              <a:rPr lang="en-US" sz="1400" dirty="0" smtClean="0"/>
              <a:t> </a:t>
            </a:r>
            <a:r>
              <a:rPr lang="en-US" sz="1400" dirty="0" err="1" smtClean="0"/>
              <a:t>Tausha</a:t>
            </a:r>
            <a:r>
              <a:rPr lang="ru-RU" sz="1400" dirty="0" smtClean="0"/>
              <a:t>Нет </a:t>
            </a:r>
            <a:r>
              <a:rPr lang="en-US" sz="1400" dirty="0" err="1" smtClean="0"/>
              <a:t>va</a:t>
            </a:r>
            <a:r>
              <a:rPr lang="en-US" sz="1400" dirty="0" smtClean="0"/>
              <a:t>, </a:t>
            </a:r>
            <a:r>
              <a:rPr lang="en-US" sz="1400" dirty="0"/>
              <a:t>Timothy Johnston, </a:t>
            </a:r>
            <a:r>
              <a:rPr lang="en-US" sz="1400" dirty="0" err="1"/>
              <a:t>Marijana</a:t>
            </a:r>
            <a:r>
              <a:rPr lang="en-US" sz="1400" dirty="0"/>
              <a:t> </a:t>
            </a:r>
            <a:r>
              <a:rPr lang="en-US" sz="1400" dirty="0" err="1" smtClean="0"/>
              <a:t>Jasarevic</a:t>
            </a:r>
            <a:r>
              <a:rPr lang="en-US" sz="1400" dirty="0" smtClean="0"/>
              <a:t>, Joost de </a:t>
            </a:r>
            <a:r>
              <a:rPr lang="en-US" sz="1400" dirty="0" err="1" smtClean="0"/>
              <a:t>Laat</a:t>
            </a:r>
            <a:r>
              <a:rPr lang="en-US" sz="1400" dirty="0" smtClean="0"/>
              <a:t>, Johannes Koettl, </a:t>
            </a:r>
            <a:r>
              <a:rPr lang="pt-BR" sz="1400" dirty="0" smtClean="0"/>
              <a:t>Ana </a:t>
            </a:r>
            <a:r>
              <a:rPr lang="pt-BR" sz="1400" dirty="0"/>
              <a:t>Maria </a:t>
            </a:r>
            <a:r>
              <a:rPr lang="pt-BR" sz="1400" dirty="0" smtClean="0"/>
              <a:t>Mu</a:t>
            </a:r>
            <a:r>
              <a:rPr lang="ru-RU" sz="1400" dirty="0" smtClean="0"/>
              <a:t>Нет </a:t>
            </a:r>
            <a:r>
              <a:rPr lang="pt-BR" sz="1400" dirty="0" smtClean="0"/>
              <a:t>z Boudet, and Valerie Morrica (all World Bank)</a:t>
            </a:r>
            <a:endParaRPr lang="en-US" sz="1400" dirty="0" smtClean="0"/>
          </a:p>
          <a:p>
            <a:endParaRPr lang="en-US" sz="1400" b="1" dirty="0" smtClean="0"/>
          </a:p>
          <a:p>
            <a:endParaRPr lang="en-US" sz="1400" b="1" dirty="0" smtClean="0">
              <a:latin typeface="+mj-lt"/>
            </a:endParaRPr>
          </a:p>
          <a:p>
            <a:endParaRPr lang="en-US" sz="1400" b="1" dirty="0">
              <a:latin typeface="+mj-lt"/>
            </a:endParaRPr>
          </a:p>
          <a:p>
            <a:endParaRPr lang="en-US" sz="1400" b="1" dirty="0" smtClean="0">
              <a:latin typeface="+mj-lt"/>
            </a:endParaRPr>
          </a:p>
          <a:p>
            <a:endParaRPr lang="en-US" sz="1400" b="1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9325" y="6305550"/>
            <a:ext cx="2352675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65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2023436" y="199013"/>
            <a:ext cx="8531352" cy="683460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dirty="0"/>
              <a:t>Дезагрегирование результатов обследований по этническим группам может быть важным для политики </a:t>
            </a:r>
            <a:r>
              <a:rPr lang="en-US" sz="2400" dirty="0" smtClean="0">
                <a:solidFill>
                  <a:schemeClr val="tx1"/>
                </a:solidFill>
              </a:rPr>
              <a:t>(2)</a:t>
            </a:r>
            <a:br>
              <a:rPr lang="en-US" sz="2400" dirty="0" smtClean="0">
                <a:solidFill>
                  <a:schemeClr val="tx1"/>
                </a:solidFill>
              </a:rPr>
            </a:b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791788" y="6459081"/>
            <a:ext cx="830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Источник: Региональное обследование цыган ПРООН/Всемирного банка/ЕС (2011 г.)</a:t>
            </a:r>
            <a:endParaRPr lang="en-US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410788" y="1242635"/>
            <a:ext cx="533400" cy="244476"/>
          </a:xfrm>
        </p:spPr>
        <p:txBody>
          <a:bodyPr>
            <a:normAutofit fontScale="40000" lnSpcReduction="20000"/>
          </a:bodyPr>
          <a:lstStyle/>
          <a:p>
            <a:fld id="{F59D10AF-3011-4911-B2DB-9192641A8832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837305853"/>
              </p:ext>
            </p:extLst>
          </p:nvPr>
        </p:nvGraphicFramePr>
        <p:xfrm>
          <a:off x="5982788" y="2264869"/>
          <a:ext cx="45720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489852600"/>
              </p:ext>
            </p:extLst>
          </p:nvPr>
        </p:nvGraphicFramePr>
        <p:xfrm>
          <a:off x="1410788" y="2211977"/>
          <a:ext cx="4572000" cy="3481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Content Placeholder 3"/>
          <p:cNvSpPr txBox="1">
            <a:spLocks/>
          </p:cNvSpPr>
          <p:nvPr/>
        </p:nvSpPr>
        <p:spPr>
          <a:xfrm>
            <a:off x="2175836" y="5837813"/>
            <a:ext cx="8150352" cy="685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1788" y="5837813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возрасте </a:t>
            </a:r>
            <a:r>
              <a:rPr lang="en-US" dirty="0" smtClean="0"/>
              <a:t>20-24 </a:t>
            </a:r>
            <a:r>
              <a:rPr lang="ru-RU" dirty="0" smtClean="0"/>
              <a:t>лет </a:t>
            </a:r>
            <a:endParaRPr lang="en-US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791788" y="1550710"/>
            <a:ext cx="8899303" cy="374174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800" dirty="0" smtClean="0">
                <a:solidFill>
                  <a:schemeClr val="bg1"/>
                </a:solidFill>
              </a:rPr>
              <a:t>Доля населения, получившего общее среднее образование</a:t>
            </a:r>
            <a:r>
              <a:rPr lang="en-US" sz="1800" dirty="0" smtClean="0">
                <a:solidFill>
                  <a:schemeClr val="bg1"/>
                </a:solidFill>
              </a:rPr>
              <a:t>: </a:t>
            </a:r>
            <a:r>
              <a:rPr lang="ru-RU" sz="1800" dirty="0" smtClean="0">
                <a:solidFill>
                  <a:schemeClr val="bg1"/>
                </a:solidFill>
              </a:rPr>
              <a:t>цыгане и не-цыгане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39325" y="6305550"/>
            <a:ext cx="2352675" cy="5524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91725" y="6457950"/>
            <a:ext cx="2352675" cy="5524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84713" y="4832290"/>
            <a:ext cx="955387" cy="400110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Чешская Республика</a:t>
            </a:r>
            <a:endParaRPr lang="en-GB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3832513" y="4909234"/>
            <a:ext cx="848591" cy="246221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Молдова</a:t>
            </a:r>
            <a:endParaRPr lang="en-GB" sz="1000" dirty="0"/>
          </a:p>
        </p:txBody>
      </p:sp>
      <p:sp>
        <p:nvSpPr>
          <p:cNvPr id="14" name="TextBox 6"/>
          <p:cNvSpPr txBox="1"/>
          <p:nvPr/>
        </p:nvSpPr>
        <p:spPr>
          <a:xfrm>
            <a:off x="4671015" y="4909234"/>
            <a:ext cx="815385" cy="246221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/>
              <a:t>Румыния</a:t>
            </a:r>
            <a:endParaRPr lang="en-GB" sz="1000" dirty="0"/>
          </a:p>
        </p:txBody>
      </p:sp>
      <p:sp>
        <p:nvSpPr>
          <p:cNvPr id="15" name="TextBox 6"/>
          <p:cNvSpPr txBox="1"/>
          <p:nvPr/>
        </p:nvSpPr>
        <p:spPr>
          <a:xfrm>
            <a:off x="5392848" y="4909233"/>
            <a:ext cx="848591" cy="246221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/>
              <a:t>Словакия</a:t>
            </a:r>
            <a:endParaRPr lang="en-GB" sz="1000" dirty="0"/>
          </a:p>
        </p:txBody>
      </p:sp>
      <p:sp>
        <p:nvSpPr>
          <p:cNvPr id="16" name="TextBox 15"/>
          <p:cNvSpPr txBox="1"/>
          <p:nvPr/>
        </p:nvSpPr>
        <p:spPr>
          <a:xfrm rot="18599224">
            <a:off x="6893213" y="5080001"/>
            <a:ext cx="752187" cy="246221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1000" dirty="0" smtClean="0"/>
              <a:t>Босния</a:t>
            </a:r>
            <a:endParaRPr lang="en-GB" sz="1000" dirty="0"/>
          </a:p>
        </p:txBody>
      </p:sp>
      <p:sp>
        <p:nvSpPr>
          <p:cNvPr id="17" name="TextBox 16"/>
          <p:cNvSpPr txBox="1"/>
          <p:nvPr/>
        </p:nvSpPr>
        <p:spPr>
          <a:xfrm rot="18990197">
            <a:off x="8683914" y="5150831"/>
            <a:ext cx="1023793" cy="246221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Черногория </a:t>
            </a:r>
            <a:endParaRPr lang="en-GB" sz="1000" dirty="0"/>
          </a:p>
        </p:txBody>
      </p:sp>
      <p:sp>
        <p:nvSpPr>
          <p:cNvPr id="18" name="TextBox 11"/>
          <p:cNvSpPr txBox="1"/>
          <p:nvPr/>
        </p:nvSpPr>
        <p:spPr>
          <a:xfrm rot="18858667">
            <a:off x="8011540" y="5091506"/>
            <a:ext cx="919783" cy="400110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dirty="0" smtClean="0"/>
              <a:t>БЮР Македония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03707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1757955" y="1251543"/>
            <a:ext cx="8337389" cy="437947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600" dirty="0" smtClean="0">
                <a:solidFill>
                  <a:schemeClr val="bg1"/>
                </a:solidFill>
              </a:rPr>
              <a:t>Доля родителей, </a:t>
            </a:r>
            <a:r>
              <a:rPr lang="ru-RU" sz="1600" dirty="0">
                <a:solidFill>
                  <a:schemeClr val="bg1"/>
                </a:solidFill>
              </a:rPr>
              <a:t>желающих получение хотя бы общего </a:t>
            </a:r>
            <a:r>
              <a:rPr lang="ru-RU" sz="1600" dirty="0" smtClean="0">
                <a:solidFill>
                  <a:schemeClr val="bg1"/>
                </a:solidFill>
              </a:rPr>
              <a:t>среднего образования для своих детей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6309" y="6442487"/>
            <a:ext cx="830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Источник: Региональное обследование цыган ПРООН/Всемирного банка/ЕС (2011 г.)</a:t>
            </a:r>
            <a:endParaRPr lang="en-US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45309" y="1226041"/>
            <a:ext cx="533400" cy="244476"/>
          </a:xfrm>
        </p:spPr>
        <p:txBody>
          <a:bodyPr>
            <a:normAutofit fontScale="40000" lnSpcReduction="20000"/>
          </a:bodyPr>
          <a:lstStyle/>
          <a:p>
            <a:fld id="{F59D10AF-3011-4911-B2DB-9192641A8832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164941216"/>
              </p:ext>
            </p:extLst>
          </p:nvPr>
        </p:nvGraphicFramePr>
        <p:xfrm>
          <a:off x="800100" y="1858818"/>
          <a:ext cx="4764809" cy="3729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02886859"/>
              </p:ext>
            </p:extLst>
          </p:nvPr>
        </p:nvGraphicFramePr>
        <p:xfrm>
          <a:off x="5717308" y="1782618"/>
          <a:ext cx="4963391" cy="3813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itel 1"/>
          <p:cNvSpPr txBox="1">
            <a:spLocks/>
          </p:cNvSpPr>
          <p:nvPr/>
        </p:nvSpPr>
        <p:spPr>
          <a:xfrm>
            <a:off x="1602509" y="113926"/>
            <a:ext cx="8153400" cy="9906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dirty="0"/>
              <a:t>Дезагрегирование результатов обследований по этническим группам может быть важным для политики </a:t>
            </a:r>
            <a:r>
              <a:rPr lang="en-US" sz="2400" dirty="0" smtClean="0">
                <a:solidFill>
                  <a:schemeClr val="tx1"/>
                </a:solidFill>
              </a:rPr>
              <a:t>(3)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9325" y="6305550"/>
            <a:ext cx="2352675" cy="5524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144000" y="4517306"/>
            <a:ext cx="822325" cy="400110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/>
              <a:t>Черно</a:t>
            </a:r>
          </a:p>
          <a:p>
            <a:pPr algn="ctr"/>
            <a:r>
              <a:rPr lang="ru-RU" sz="1000" dirty="0" smtClean="0"/>
              <a:t>гория </a:t>
            </a:r>
            <a:endParaRPr lang="en-GB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1333660" y="4517306"/>
            <a:ext cx="848591" cy="246221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Болгария</a:t>
            </a:r>
            <a:endParaRPr lang="en-GB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3408216" y="4530750"/>
            <a:ext cx="848591" cy="246221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Молдова</a:t>
            </a:r>
            <a:endParaRPr lang="en-GB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7647708" y="4530750"/>
            <a:ext cx="848591" cy="246221"/>
          </a:xfrm>
          <a:prstGeom prst="rect">
            <a:avLst/>
          </a:prstGeom>
          <a:solidFill>
            <a:srgbClr val="23538D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Хорватия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26203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Данные по благосостоянию меньшинств становятся все более актуальными в Европе и Евразии, но доступ к ним затруднен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Данные по благосостоянию меньшинств являются важными для отслеживания степени успешности политики, направленной на социальную интеграцию</a:t>
            </a:r>
            <a:r>
              <a:rPr lang="en-US" dirty="0" smtClean="0"/>
              <a:t>.</a:t>
            </a:r>
          </a:p>
          <a:p>
            <a:pPr lvl="1"/>
            <a:r>
              <a:rPr lang="ru-RU" dirty="0" smtClean="0"/>
              <a:t>Например, цель ЕС по решению проблемы </a:t>
            </a:r>
            <a:r>
              <a:rPr lang="ru-RU" dirty="0">
                <a:solidFill>
                  <a:srgbClr val="FFC000"/>
                </a:solidFill>
              </a:rPr>
              <a:t>социальной изоляции </a:t>
            </a:r>
            <a:r>
              <a:rPr lang="ru-RU" dirty="0" smtClean="0">
                <a:solidFill>
                  <a:srgbClr val="FFC000"/>
                </a:solidFill>
              </a:rPr>
              <a:t>цыган</a:t>
            </a:r>
            <a:endParaRPr lang="en-US" dirty="0" smtClean="0">
              <a:solidFill>
                <a:srgbClr val="FFC000"/>
              </a:solidFill>
            </a:endParaRPr>
          </a:p>
          <a:p>
            <a:pPr lvl="1"/>
            <a:endParaRPr lang="en-US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rgbClr val="FFC000"/>
                </a:solidFill>
              </a:rPr>
              <a:t>Меньшинства </a:t>
            </a:r>
            <a:r>
              <a:rPr lang="ru-RU" dirty="0" smtClean="0">
                <a:solidFill>
                  <a:schemeClr val="bg1"/>
                </a:solidFill>
              </a:rPr>
              <a:t>могут определяться по</a:t>
            </a:r>
            <a:endParaRPr lang="en-US" dirty="0" smtClean="0">
              <a:solidFill>
                <a:schemeClr val="bg1"/>
              </a:solidFill>
            </a:endParaRPr>
          </a:p>
          <a:p>
            <a:pPr lvl="2"/>
            <a:r>
              <a:rPr lang="ru-RU" dirty="0" smtClean="0"/>
              <a:t>Расовой принадлежности</a:t>
            </a:r>
            <a:endParaRPr lang="en-US" dirty="0"/>
          </a:p>
          <a:p>
            <a:pPr lvl="2"/>
            <a:r>
              <a:rPr lang="ru-RU" dirty="0" smtClean="0"/>
              <a:t>Этнической принадлежности</a:t>
            </a:r>
            <a:endParaRPr lang="en-US" dirty="0"/>
          </a:p>
          <a:p>
            <a:pPr lvl="2"/>
            <a:r>
              <a:rPr lang="ru-RU" dirty="0" smtClean="0"/>
              <a:t>Сексуальной ориентации</a:t>
            </a:r>
            <a:endParaRPr lang="en-US" dirty="0"/>
          </a:p>
          <a:p>
            <a:pPr lvl="2"/>
            <a:r>
              <a:rPr lang="ru-RU" dirty="0" smtClean="0"/>
              <a:t>Религии</a:t>
            </a:r>
            <a:endParaRPr lang="en-US" dirty="0" smtClean="0"/>
          </a:p>
          <a:p>
            <a:pPr lvl="2"/>
            <a:r>
              <a:rPr lang="ru-RU" dirty="0" smtClean="0"/>
              <a:t>Культурным различиям</a:t>
            </a:r>
            <a:endParaRPr lang="en-US" dirty="0"/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Необходимо отслеживать тенденции по благосостоянию этих групп</a:t>
            </a: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ru-RU" dirty="0" smtClean="0">
                <a:solidFill>
                  <a:schemeClr val="bg1"/>
                </a:solidFill>
              </a:rPr>
              <a:t>А также важно осуществлять мониторинг </a:t>
            </a:r>
            <a:r>
              <a:rPr lang="ru-RU" sz="1900" dirty="0">
                <a:solidFill>
                  <a:srgbClr val="FFC000"/>
                </a:solidFill>
              </a:rPr>
              <a:t>дискриминации</a:t>
            </a:r>
            <a:r>
              <a:rPr lang="ru-RU" dirty="0" smtClean="0">
                <a:solidFill>
                  <a:schemeClr val="bg1"/>
                </a:solidFill>
              </a:rPr>
              <a:t> и </a:t>
            </a:r>
            <a:r>
              <a:rPr lang="ru-RU" sz="1900" dirty="0">
                <a:solidFill>
                  <a:srgbClr val="FFC000"/>
                </a:solidFill>
              </a:rPr>
              <a:t>стигматизации</a:t>
            </a:r>
            <a:r>
              <a:rPr lang="ru-RU" dirty="0" smtClean="0">
                <a:solidFill>
                  <a:schemeClr val="bg1"/>
                </a:solidFill>
              </a:rPr>
              <a:t>, которые могут привести к снижению благосостояния и социальной изоляции</a:t>
            </a:r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9325" y="6305550"/>
            <a:ext cx="2352675" cy="552450"/>
          </a:xfrm>
          <a:prstGeom prst="rect">
            <a:avLst/>
          </a:prstGeom>
        </p:spPr>
      </p:pic>
      <p:pic>
        <p:nvPicPr>
          <p:cNvPr id="9220" name="Picture 4" descr="http://2.bp.blogspot.com/-eM2lT_glPho/UJxEa65O2-I/AAAAAAAAHE0/t4tgJLafN7Y/s1600/minoriti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2482" y="2206293"/>
            <a:ext cx="1566360" cy="187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27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32737"/>
          </a:xfrm>
        </p:spPr>
        <p:txBody>
          <a:bodyPr/>
          <a:lstStyle/>
          <a:p>
            <a:r>
              <a:rPr lang="ru-RU" sz="2000" dirty="0"/>
              <a:t>Данные по благосостоянию меньшинств становятся все более актуальными в Европе и </a:t>
            </a:r>
            <a:r>
              <a:rPr lang="ru-RU" sz="2000" dirty="0" smtClean="0"/>
              <a:t>Центральной Азии</a:t>
            </a:r>
            <a:r>
              <a:rPr lang="ru-RU" sz="2000" dirty="0"/>
              <a:t>, но доступ к ним </a:t>
            </a:r>
            <a:r>
              <a:rPr lang="ru-RU" sz="2000" dirty="0" smtClean="0"/>
              <a:t>затруднен</a:t>
            </a:r>
            <a:r>
              <a:rPr lang="en-US" sz="2000" dirty="0" smtClean="0"/>
              <a:t> (2)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Статистические данные по этнической и расовой принадлежности распространены во многих странах мира, но </a:t>
            </a:r>
            <a:r>
              <a:rPr lang="ru-RU" dirty="0" smtClean="0">
                <a:solidFill>
                  <a:srgbClr val="FFC000"/>
                </a:solidFill>
              </a:rPr>
              <a:t>не в Западной Европе</a:t>
            </a:r>
            <a:endParaRPr lang="en-GB" dirty="0" smtClean="0">
              <a:solidFill>
                <a:srgbClr val="FFC000"/>
              </a:solidFill>
            </a:endParaRPr>
          </a:p>
          <a:p>
            <a:pPr lvl="1"/>
            <a:r>
              <a:rPr lang="ru-RU" dirty="0" smtClean="0"/>
              <a:t>Нежелание признавать и делать упор на этническое многообразие в официальной статистике и законодательные запреты</a:t>
            </a:r>
            <a:endParaRPr lang="en-GB" dirty="0" smtClean="0"/>
          </a:p>
          <a:p>
            <a:r>
              <a:rPr lang="ru-RU" dirty="0" smtClean="0"/>
              <a:t>Правозащитные </a:t>
            </a:r>
            <a:r>
              <a:rPr lang="ru-RU" dirty="0">
                <a:solidFill>
                  <a:srgbClr val="FFC000"/>
                </a:solidFill>
              </a:rPr>
              <a:t>органы</a:t>
            </a:r>
            <a:r>
              <a:rPr lang="ru-RU" dirty="0" smtClean="0"/>
              <a:t> в Европе все больше пропагандируют сбор статистических данных по меньшинствам</a:t>
            </a:r>
            <a:endParaRPr lang="en-US" dirty="0" smtClean="0"/>
          </a:p>
          <a:p>
            <a:pPr lvl="1"/>
            <a:r>
              <a:rPr lang="ru-RU" dirty="0" smtClean="0"/>
              <a:t>Новое поколение </a:t>
            </a:r>
            <a:r>
              <a:rPr lang="ru-RU" dirty="0" smtClean="0">
                <a:solidFill>
                  <a:srgbClr val="FFC000"/>
                </a:solidFill>
              </a:rPr>
              <a:t>антидискриминационного законодательства и директив по вопросам равенства </a:t>
            </a:r>
            <a:r>
              <a:rPr lang="ru-RU" dirty="0" smtClean="0"/>
              <a:t>с</a:t>
            </a:r>
            <a:r>
              <a:rPr lang="en-US" dirty="0" smtClean="0"/>
              <a:t> 2000</a:t>
            </a:r>
            <a:r>
              <a:rPr lang="ru-RU" dirty="0" smtClean="0"/>
              <a:t> г.</a:t>
            </a:r>
            <a:endParaRPr lang="en-US" dirty="0" smtClean="0"/>
          </a:p>
          <a:p>
            <a:pPr lvl="1"/>
            <a:r>
              <a:rPr lang="ru-RU" dirty="0" smtClean="0"/>
              <a:t>Это привело к необходимости осуществлять </a:t>
            </a:r>
            <a:r>
              <a:rPr lang="ru-RU" dirty="0">
                <a:solidFill>
                  <a:srgbClr val="FFC000"/>
                </a:solidFill>
              </a:rPr>
              <a:t>мониторинг несправедливого </a:t>
            </a:r>
            <a:r>
              <a:rPr lang="ru-RU" dirty="0" smtClean="0">
                <a:solidFill>
                  <a:srgbClr val="FFC000"/>
                </a:solidFill>
              </a:rPr>
              <a:t>отношения</a:t>
            </a:r>
            <a:endParaRPr lang="en-US" dirty="0">
              <a:solidFill>
                <a:srgbClr val="FFC000"/>
              </a:solidFill>
            </a:endParaRPr>
          </a:p>
          <a:p>
            <a:pPr lvl="1"/>
            <a:r>
              <a:rPr lang="ru-RU" dirty="0" smtClean="0"/>
              <a:t>Сбор данных стал ключевым вопросам для органов по вопросам равенства</a:t>
            </a:r>
            <a:endParaRPr lang="en-US" dirty="0"/>
          </a:p>
          <a:p>
            <a:endParaRPr lang="en-GB" b="1" dirty="0"/>
          </a:p>
        </p:txBody>
      </p:sp>
      <p:sp>
        <p:nvSpPr>
          <p:cNvPr id="4" name="Rectangle 3"/>
          <p:cNvSpPr/>
          <p:nvPr/>
        </p:nvSpPr>
        <p:spPr>
          <a:xfrm>
            <a:off x="-73891" y="6550223"/>
            <a:ext cx="39549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*</a:t>
            </a:r>
            <a:r>
              <a:rPr lang="ru-RU" sz="1400" dirty="0" smtClean="0"/>
              <a:t>Конференция европейских статистиков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9325" y="6305550"/>
            <a:ext cx="2352675" cy="552450"/>
          </a:xfrm>
          <a:prstGeom prst="rect">
            <a:avLst/>
          </a:prstGeom>
        </p:spPr>
      </p:pic>
      <p:pic>
        <p:nvPicPr>
          <p:cNvPr id="10242" name="Picture 2" descr="http://www.suedosteuropa.uni-graz.at/sites/default/files/styles/cover_image/public/field/image/Untitled.jpg?itok=vt8izza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8104" y="2243314"/>
            <a:ext cx="2255116" cy="132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77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32737"/>
          </a:xfrm>
        </p:spPr>
        <p:txBody>
          <a:bodyPr/>
          <a:lstStyle/>
          <a:p>
            <a:r>
              <a:rPr lang="ru-RU" sz="2000" dirty="0"/>
              <a:t>Данные по благосостоянию меньшинств становятся все более актуальными в Европе и </a:t>
            </a:r>
            <a:r>
              <a:rPr lang="ru-RU" sz="2000" dirty="0" smtClean="0"/>
              <a:t>Центральной Азии</a:t>
            </a:r>
            <a:r>
              <a:rPr lang="ru-RU" sz="2000" dirty="0"/>
              <a:t>, но доступ к ним </a:t>
            </a:r>
            <a:r>
              <a:rPr lang="ru-RU" sz="2000" dirty="0" smtClean="0"/>
              <a:t>затруднен </a:t>
            </a:r>
            <a:r>
              <a:rPr lang="en-US" sz="2000" dirty="0" smtClean="0"/>
              <a:t>(2)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r>
              <a:rPr lang="ru-RU" dirty="0" smtClean="0"/>
              <a:t>Правила ЕС и нормы ЕЭК ООН и ЕВРОСТАТ активно не стимулируют сбор данных по этническим группам</a:t>
            </a:r>
            <a:r>
              <a:rPr lang="en-GB" dirty="0" smtClean="0"/>
              <a:t>. </a:t>
            </a:r>
            <a:endParaRPr lang="en-GB" dirty="0"/>
          </a:p>
          <a:p>
            <a:pPr lvl="1"/>
            <a:r>
              <a:rPr lang="ru-RU" dirty="0" smtClean="0"/>
              <a:t>Например, в переписи населения </a:t>
            </a:r>
            <a:r>
              <a:rPr lang="en-GB" dirty="0" smtClean="0"/>
              <a:t>2010 </a:t>
            </a:r>
            <a:r>
              <a:rPr lang="ru-RU" dirty="0" smtClean="0"/>
              <a:t>г. этническая принадлежность не являлась </a:t>
            </a:r>
            <a:r>
              <a:rPr lang="ru-RU" i="1" dirty="0" smtClean="0">
                <a:solidFill>
                  <a:srgbClr val="FFC000"/>
                </a:solidFill>
              </a:rPr>
              <a:t>ключевым вопросом</a:t>
            </a:r>
            <a:endParaRPr lang="en-GB" i="1" dirty="0">
              <a:solidFill>
                <a:srgbClr val="FFC000"/>
              </a:solidFill>
            </a:endParaRPr>
          </a:p>
          <a:p>
            <a:pPr lvl="1"/>
            <a:r>
              <a:rPr lang="ru-RU" dirty="0" smtClean="0"/>
              <a:t>Это означает, что страны могут принять решение о включении этого вопроса в анкету, но это </a:t>
            </a:r>
            <a:r>
              <a:rPr lang="ru-RU" dirty="0">
                <a:solidFill>
                  <a:srgbClr val="FFC000"/>
                </a:solidFill>
              </a:rPr>
              <a:t>не является </a:t>
            </a:r>
            <a:r>
              <a:rPr lang="ru-RU" dirty="0" smtClean="0">
                <a:solidFill>
                  <a:srgbClr val="FFC000"/>
                </a:solidFill>
              </a:rPr>
              <a:t>обязательным</a:t>
            </a:r>
            <a:r>
              <a:rPr lang="en-GB" dirty="0" smtClean="0">
                <a:solidFill>
                  <a:srgbClr val="FFC000"/>
                </a:solidFill>
              </a:rPr>
              <a:t>.</a:t>
            </a:r>
            <a:r>
              <a:rPr lang="en-GB" dirty="0" smtClean="0"/>
              <a:t> </a:t>
            </a:r>
            <a:endParaRPr lang="en-GB" dirty="0"/>
          </a:p>
          <a:p>
            <a:pPr marL="114300" indent="0">
              <a:buNone/>
            </a:pPr>
            <a:r>
              <a:rPr lang="en-US" dirty="0"/>
              <a:t> </a:t>
            </a:r>
            <a:endParaRPr lang="en-US" dirty="0" smtClean="0"/>
          </a:p>
          <a:p>
            <a:pPr marL="457200"/>
            <a:r>
              <a:rPr lang="ru-RU" dirty="0" smtClean="0"/>
              <a:t>Сбор данных по сексуальным меньшинствам еще менее распространен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73891" y="6550223"/>
            <a:ext cx="39549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*</a:t>
            </a:r>
            <a:r>
              <a:rPr lang="ru-RU" sz="1400" dirty="0" smtClean="0"/>
              <a:t>Конференция европейских статистиков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9325" y="6305550"/>
            <a:ext cx="2352675" cy="552450"/>
          </a:xfrm>
          <a:prstGeom prst="rect">
            <a:avLst/>
          </a:prstGeom>
        </p:spPr>
      </p:pic>
      <p:pic>
        <p:nvPicPr>
          <p:cNvPr id="3078" name="Picture 6" descr="http://www.balkaninsight.com/en/file/show/gaysmar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6553" y="4140355"/>
            <a:ext cx="2098098" cy="1419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58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32737"/>
          </a:xfrm>
        </p:spPr>
        <p:txBody>
          <a:bodyPr/>
          <a:lstStyle/>
          <a:p>
            <a:r>
              <a:rPr lang="ru-RU" sz="2000" dirty="0"/>
              <a:t>Данные по благосостоянию меньшинств становятся все более актуальными в Европе и Центральной Азии, но доступ к ним затруднен </a:t>
            </a:r>
            <a:r>
              <a:rPr lang="en-US" sz="2000" dirty="0" smtClean="0"/>
              <a:t>(3)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3" y="2052918"/>
            <a:ext cx="8629266" cy="4195481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Меньшинства могут быть уязвимыми перед </a:t>
            </a:r>
            <a:r>
              <a:rPr lang="ru-RU" sz="2100" dirty="0">
                <a:solidFill>
                  <a:srgbClr val="FFC000"/>
                </a:solidFill>
              </a:rPr>
              <a:t>дискриминацией</a:t>
            </a:r>
            <a:r>
              <a:rPr lang="ru-RU" dirty="0" smtClean="0"/>
              <a:t> по признаку этнической принадлежности или религии</a:t>
            </a:r>
            <a:r>
              <a:rPr lang="en-US" dirty="0" smtClean="0"/>
              <a:t>. </a:t>
            </a:r>
          </a:p>
          <a:p>
            <a:r>
              <a:rPr lang="ru-RU" dirty="0" smtClean="0"/>
              <a:t>Поэтому в рекомендациях КЕС</a:t>
            </a:r>
            <a:r>
              <a:rPr lang="en-GB" dirty="0" smtClean="0"/>
              <a:t>* </a:t>
            </a:r>
            <a:r>
              <a:rPr lang="ru-RU" dirty="0" smtClean="0"/>
              <a:t>предлагается, что в случае включения вопрос об этнической принадлежности должен быть</a:t>
            </a:r>
            <a:endParaRPr lang="en-GB" dirty="0" smtClean="0"/>
          </a:p>
          <a:p>
            <a:pPr lvl="1"/>
            <a:r>
              <a:rPr lang="ru-RU" dirty="0">
                <a:solidFill>
                  <a:srgbClr val="FFC000"/>
                </a:solidFill>
              </a:rPr>
              <a:t>Свободным собственным </a:t>
            </a:r>
            <a:r>
              <a:rPr lang="ru-RU" dirty="0" smtClean="0">
                <a:solidFill>
                  <a:srgbClr val="FFC000"/>
                </a:solidFill>
              </a:rPr>
              <a:t>заявлением</a:t>
            </a:r>
            <a:endParaRPr lang="en-GB" dirty="0" smtClean="0">
              <a:solidFill>
                <a:srgbClr val="FFC000"/>
              </a:solidFill>
            </a:endParaRPr>
          </a:p>
          <a:p>
            <a:pPr lvl="1"/>
            <a:r>
              <a:rPr lang="ru-RU" dirty="0" smtClean="0">
                <a:solidFill>
                  <a:srgbClr val="FFC000"/>
                </a:solidFill>
              </a:rPr>
              <a:t>Открытым вопросом </a:t>
            </a:r>
            <a:r>
              <a:rPr lang="ru-RU" dirty="0" smtClean="0"/>
              <a:t>и интервьюерам следует воздерживаться от предложения ответов респондентам</a:t>
            </a:r>
            <a:endParaRPr lang="en-GB" dirty="0" smtClean="0"/>
          </a:p>
          <a:p>
            <a:pPr lvl="1"/>
            <a:r>
              <a:rPr lang="ru-RU" dirty="0"/>
              <a:t>Должна допускаться возможность </a:t>
            </a:r>
            <a:r>
              <a:rPr lang="ru-RU" dirty="0" smtClean="0">
                <a:solidFill>
                  <a:srgbClr val="FFC000"/>
                </a:solidFill>
              </a:rPr>
              <a:t>указания более чем одной этнической группы</a:t>
            </a:r>
            <a:r>
              <a:rPr lang="en-GB" dirty="0" smtClean="0"/>
              <a:t>, </a:t>
            </a:r>
            <a:r>
              <a:rPr lang="ru-RU" dirty="0" smtClean="0"/>
              <a:t>а также возможность не отвечать на вопрос</a:t>
            </a:r>
            <a:endParaRPr lang="en-GB" dirty="0" smtClean="0"/>
          </a:p>
          <a:p>
            <a:pPr lvl="2"/>
            <a:r>
              <a:rPr lang="ru-RU" dirty="0" smtClean="0"/>
              <a:t>В действительности, похоже, что возможность указания более чем одной этнической группы в переписи и национальных обследованиях меняет картину</a:t>
            </a:r>
            <a:r>
              <a:rPr lang="en-US" dirty="0" smtClean="0"/>
              <a:t>: </a:t>
            </a:r>
            <a:r>
              <a:rPr lang="ru-RU" dirty="0" smtClean="0"/>
              <a:t>в Венгрии число лиц, указавших себя как цыгане, увеличилось в два раза при использовании этого метода</a:t>
            </a:r>
            <a:r>
              <a:rPr lang="en-US" dirty="0" smtClean="0"/>
              <a:t>.</a:t>
            </a:r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73891" y="6550223"/>
            <a:ext cx="39549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*</a:t>
            </a:r>
            <a:r>
              <a:rPr lang="ru-RU" sz="1400" dirty="0" smtClean="0"/>
              <a:t>Конференция европейских статистиков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9325" y="6305550"/>
            <a:ext cx="2352675" cy="5524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0401" y="2525684"/>
            <a:ext cx="2641599" cy="178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287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689380" cy="868082"/>
          </a:xfrm>
        </p:spPr>
        <p:txBody>
          <a:bodyPr/>
          <a:lstStyle/>
          <a:p>
            <a:r>
              <a:rPr lang="ru-RU" sz="3200" dirty="0" smtClean="0"/>
              <a:t>Тактика по идентификации меньшинств может отличаться в зависимости </a:t>
            </a:r>
            <a:r>
              <a:rPr lang="ru-RU" sz="3200" dirty="0"/>
              <a:t>от типов </a:t>
            </a:r>
            <a:r>
              <a:rPr lang="ru-RU" sz="3200" dirty="0" smtClean="0"/>
              <a:t>задаваемых вопросов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ru-RU" dirty="0" smtClean="0">
                <a:solidFill>
                  <a:srgbClr val="FFC000"/>
                </a:solidFill>
              </a:rPr>
              <a:t>Внешняя идентификация</a:t>
            </a:r>
            <a:r>
              <a:rPr lang="en-US" dirty="0" smtClean="0"/>
              <a:t>: </a:t>
            </a:r>
            <a:r>
              <a:rPr lang="ru-RU" dirty="0" smtClean="0"/>
              <a:t>идентификация одним или более посторонним лицом</a:t>
            </a:r>
            <a:endParaRPr lang="en-US" dirty="0" smtClean="0"/>
          </a:p>
          <a:p>
            <a:pPr lvl="1"/>
            <a:r>
              <a:rPr lang="ru-RU" dirty="0" smtClean="0"/>
              <a:t>Наиболее целесообразна при изучении дискриминации или стигматизации</a:t>
            </a:r>
            <a:endParaRPr lang="en-US" dirty="0" smtClean="0"/>
          </a:p>
          <a:p>
            <a:endParaRPr lang="en-US" dirty="0"/>
          </a:p>
          <a:p>
            <a:r>
              <a:rPr lang="ru-RU" dirty="0" smtClean="0">
                <a:solidFill>
                  <a:srgbClr val="FFC000"/>
                </a:solidFill>
              </a:rPr>
              <a:t>Самоидентификация</a:t>
            </a:r>
            <a:endParaRPr lang="en-US" dirty="0" smtClean="0">
              <a:solidFill>
                <a:srgbClr val="FFC000"/>
              </a:solidFill>
            </a:endParaRPr>
          </a:p>
          <a:p>
            <a:pPr lvl="1"/>
            <a:r>
              <a:rPr lang="ru-RU" dirty="0" smtClean="0"/>
              <a:t>Лучше всего подходит при изучении мнений, отношения и опыта тех, кто «считает», что они относятся к меньшинству </a:t>
            </a:r>
            <a:endParaRPr lang="en-US" dirty="0" smtClean="0"/>
          </a:p>
        </p:txBody>
      </p:sp>
      <p:pic>
        <p:nvPicPr>
          <p:cNvPr id="5" name="Picture 4" descr="EC pilot ECD cover photo 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58037" y="5239327"/>
            <a:ext cx="2641600" cy="1618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40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Custom 1">
      <a:dk1>
        <a:srgbClr val="FFFFFF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6370</TotalTime>
  <Words>1954</Words>
  <Application>Microsoft Office PowerPoint</Application>
  <PresentationFormat>Custom</PresentationFormat>
  <Paragraphs>293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Ion</vt:lpstr>
      <vt:lpstr> Улучшение доступа к данным по благосостоянию меньшинств</vt:lpstr>
      <vt:lpstr>PowerPoint Presentation</vt:lpstr>
      <vt:lpstr>PowerPoint Presentation</vt:lpstr>
      <vt:lpstr>PowerPoint Presentation</vt:lpstr>
      <vt:lpstr>Данные по благосостоянию меньшинств становятся все более актуальными в Европе и Евразии, но доступ к ним затруднен</vt:lpstr>
      <vt:lpstr>Данные по благосостоянию меньшинств становятся все более актуальными в Европе и Центральной Азии, но доступ к ним затруднен (2)</vt:lpstr>
      <vt:lpstr>Данные по благосостоянию меньшинств становятся все более актуальными в Европе и Центральной Азии, но доступ к ним затруднен (2)</vt:lpstr>
      <vt:lpstr>Данные по благосостоянию меньшинств становятся все более актуальными в Европе и Центральной Азии, но доступ к ним затруднен (3)</vt:lpstr>
      <vt:lpstr>Тактика по идентификации меньшинств может отличаться в зависимости от типов задаваемых вопросов</vt:lpstr>
      <vt:lpstr>Менее двух третей стран ЕЭК ООН (31 из 51) собирало информацию по этнической принадлежности во время последней переписи населения Информация по этнической принадлежности собиралась отдельно от информации по гражданству в большинстве стран (23). </vt:lpstr>
      <vt:lpstr>PowerPoint Presentation</vt:lpstr>
      <vt:lpstr>Скудность данных переписи, дезагрегированных по этническим группам, препятствует подготовке специализированных обследований</vt:lpstr>
      <vt:lpstr>Необходимость широкого внедрения сбора данных от меньшинств</vt:lpstr>
      <vt:lpstr>PowerPoint Presentation</vt:lpstr>
      <vt:lpstr>PowerPoint Presentation</vt:lpstr>
      <vt:lpstr>Сбор административных данных по этнической принадлежности, скорее всего, не должен допускаться в случаях, когда это может оказать прямое негативное влияние на группы </vt:lpstr>
      <vt:lpstr>Опыт Венгрии показал, что данные по этнической принадлежности можно собирать при проведении переписи при условии, что они основываются на добровольных заявлениях респондентов.</vt:lpstr>
      <vt:lpstr>Опыт стран Латинской Америки</vt:lpstr>
      <vt:lpstr>Обследования ИКОУЖ Всемирного банка</vt:lpstr>
      <vt:lpstr>Выводы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Cotton harvest mechanization in Uzbekistan – social impact assessment</dc:title>
  <dc:creator>Rob Swinkels</dc:creator>
  <cp:lastModifiedBy>Vania Etropolska</cp:lastModifiedBy>
  <cp:revision>164</cp:revision>
  <dcterms:created xsi:type="dcterms:W3CDTF">2015-04-18T17:22:12Z</dcterms:created>
  <dcterms:modified xsi:type="dcterms:W3CDTF">2015-05-02T13:21:28Z</dcterms:modified>
</cp:coreProperties>
</file>