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2.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71" r:id="rId1"/>
  </p:sldMasterIdLst>
  <p:notesMasterIdLst>
    <p:notesMasterId r:id="rId23"/>
  </p:notesMasterIdLst>
  <p:sldIdLst>
    <p:sldId id="257" r:id="rId2"/>
    <p:sldId id="269" r:id="rId3"/>
    <p:sldId id="258" r:id="rId4"/>
    <p:sldId id="259" r:id="rId5"/>
    <p:sldId id="261" r:id="rId6"/>
    <p:sldId id="267" r:id="rId7"/>
    <p:sldId id="277" r:id="rId8"/>
    <p:sldId id="273" r:id="rId9"/>
    <p:sldId id="274" r:id="rId10"/>
    <p:sldId id="262" r:id="rId11"/>
    <p:sldId id="263" r:id="rId12"/>
    <p:sldId id="264" r:id="rId13"/>
    <p:sldId id="276" r:id="rId14"/>
    <p:sldId id="282" r:id="rId15"/>
    <p:sldId id="279" r:id="rId16"/>
    <p:sldId id="265" r:id="rId17"/>
    <p:sldId id="266" r:id="rId18"/>
    <p:sldId id="275" r:id="rId19"/>
    <p:sldId id="281" r:id="rId20"/>
    <p:sldId id="278" r:id="rId21"/>
    <p:sldId id="270"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F5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91369" autoAdjust="0"/>
  </p:normalViewPr>
  <p:slideViewPr>
    <p:cSldViewPr snapToGrid="0">
      <p:cViewPr>
        <p:scale>
          <a:sx n="74" d="100"/>
          <a:sy n="74" d="100"/>
        </p:scale>
        <p:origin x="-582" y="-5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wb241481\Documents\eca%20themes\roma\EU%20pilots\regional%20survey\western%20balkans\Roma%20selected%20indicators.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wb241481\Documents\eca%20themes\roma\EU%20pilots\regional%20survey\western%20balkans\Roma%20selected%20indicators.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C:\Users\wb241481\Documents\eca%20themes\roma\EU%20pilots\regional%20survey\western%20balkans\Roma%20selected%20indicators.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C:\Users\wb241481\Documents\eca%20themes\roma\EU%20pilots\regional%20survey\western%20balkans\Roma%20selected%20indicators.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file:///C:\Users\wb241481\Documents\eca%20themes\roma\EU%20pilots\regional%20survey\western%20balkans\Roma%20selected%20indicators.xlsx"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file:///C:\Users\wb241481\Documents\eca%20themes\roma\EU%20pilots\regional%20survey\western%20balkans\Roma%20selected%20indicators.xlsx" TargetMode="External"/><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barChart>
        <c:barDir val="col"/>
        <c:grouping val="clustered"/>
        <c:varyColors val="0"/>
        <c:ser>
          <c:idx val="0"/>
          <c:order val="0"/>
          <c:tx>
            <c:strRef>
              <c:f>poverty!$B$10</c:f>
              <c:strCache>
                <c:ptCount val="1"/>
                <c:pt idx="0">
                  <c:v>Roma</c:v>
                </c:pt>
              </c:strCache>
            </c:strRef>
          </c:tx>
          <c:spPr>
            <a:solidFill>
              <a:srgbClr val="FFFF00"/>
            </a:solidFill>
          </c:spPr>
          <c:invertIfNegative val="0"/>
          <c:cat>
            <c:strRef>
              <c:f>poverty!$A$11:$A$16</c:f>
              <c:strCache>
                <c:ptCount val="6"/>
                <c:pt idx="0">
                  <c:v>Bulgaria</c:v>
                </c:pt>
                <c:pt idx="1">
                  <c:v>Czech Republic</c:v>
                </c:pt>
                <c:pt idx="2">
                  <c:v>Hungary</c:v>
                </c:pt>
                <c:pt idx="3">
                  <c:v>Moldova</c:v>
                </c:pt>
                <c:pt idx="4">
                  <c:v>Romania</c:v>
                </c:pt>
                <c:pt idx="5">
                  <c:v>Slovakia</c:v>
                </c:pt>
              </c:strCache>
            </c:strRef>
          </c:cat>
          <c:val>
            <c:numRef>
              <c:f>poverty!$B$11:$B$16</c:f>
              <c:numCache>
                <c:formatCode>0%</c:formatCode>
                <c:ptCount val="6"/>
                <c:pt idx="0">
                  <c:v>0.81236520000000001</c:v>
                </c:pt>
                <c:pt idx="1">
                  <c:v>0.70621049999999996</c:v>
                </c:pt>
                <c:pt idx="2">
                  <c:v>0.70545570000000002</c:v>
                </c:pt>
                <c:pt idx="3">
                  <c:v>0.73364320000000116</c:v>
                </c:pt>
                <c:pt idx="4">
                  <c:v>0.74465590000000115</c:v>
                </c:pt>
                <c:pt idx="5">
                  <c:v>0.86845410000000001</c:v>
                </c:pt>
              </c:numCache>
            </c:numRef>
          </c:val>
        </c:ser>
        <c:ser>
          <c:idx val="1"/>
          <c:order val="1"/>
          <c:tx>
            <c:strRef>
              <c:f>poverty!$C$10</c:f>
              <c:strCache>
                <c:ptCount val="1"/>
                <c:pt idx="0">
                  <c:v>Non-Roma neighbors</c:v>
                </c:pt>
              </c:strCache>
            </c:strRef>
          </c:tx>
          <c:invertIfNegative val="0"/>
          <c:cat>
            <c:strRef>
              <c:f>poverty!$A$11:$A$16</c:f>
              <c:strCache>
                <c:ptCount val="6"/>
                <c:pt idx="0">
                  <c:v>Bulgaria</c:v>
                </c:pt>
                <c:pt idx="1">
                  <c:v>Czech Republic</c:v>
                </c:pt>
                <c:pt idx="2">
                  <c:v>Hungary</c:v>
                </c:pt>
                <c:pt idx="3">
                  <c:v>Moldova</c:v>
                </c:pt>
                <c:pt idx="4">
                  <c:v>Romania</c:v>
                </c:pt>
                <c:pt idx="5">
                  <c:v>Slovakia</c:v>
                </c:pt>
              </c:strCache>
            </c:strRef>
          </c:cat>
          <c:val>
            <c:numRef>
              <c:f>poverty!$C$11:$C$16</c:f>
              <c:numCache>
                <c:formatCode>0%</c:formatCode>
                <c:ptCount val="6"/>
                <c:pt idx="0">
                  <c:v>0.40141680000000057</c:v>
                </c:pt>
                <c:pt idx="1">
                  <c:v>0.21942860000000025</c:v>
                </c:pt>
                <c:pt idx="2">
                  <c:v>0.33072630000000064</c:v>
                </c:pt>
                <c:pt idx="3">
                  <c:v>0.40156600000000031</c:v>
                </c:pt>
                <c:pt idx="4">
                  <c:v>0.26326329999999998</c:v>
                </c:pt>
                <c:pt idx="5">
                  <c:v>0.4478765000000009</c:v>
                </c:pt>
              </c:numCache>
            </c:numRef>
          </c:val>
        </c:ser>
        <c:dLbls>
          <c:showLegendKey val="0"/>
          <c:showVal val="0"/>
          <c:showCatName val="0"/>
          <c:showSerName val="0"/>
          <c:showPercent val="0"/>
          <c:showBubbleSize val="0"/>
        </c:dLbls>
        <c:gapWidth val="75"/>
        <c:axId val="46703616"/>
        <c:axId val="34410432"/>
      </c:barChart>
      <c:catAx>
        <c:axId val="46703616"/>
        <c:scaling>
          <c:orientation val="minMax"/>
        </c:scaling>
        <c:delete val="0"/>
        <c:axPos val="b"/>
        <c:numFmt formatCode="General" sourceLinked="1"/>
        <c:majorTickMark val="none"/>
        <c:minorTickMark val="none"/>
        <c:tickLblPos val="nextTo"/>
        <c:txPr>
          <a:bodyPr/>
          <a:lstStyle/>
          <a:p>
            <a:pPr>
              <a:defRPr sz="1200" b="1"/>
            </a:pPr>
            <a:endParaRPr lang="en-US"/>
          </a:p>
        </c:txPr>
        <c:crossAx val="34410432"/>
        <c:crosses val="autoZero"/>
        <c:auto val="1"/>
        <c:lblAlgn val="ctr"/>
        <c:lblOffset val="100"/>
        <c:noMultiLvlLbl val="0"/>
      </c:catAx>
      <c:valAx>
        <c:axId val="34410432"/>
        <c:scaling>
          <c:orientation val="minMax"/>
          <c:max val="1"/>
        </c:scaling>
        <c:delete val="0"/>
        <c:axPos val="l"/>
        <c:majorGridlines/>
        <c:numFmt formatCode="0%" sourceLinked="0"/>
        <c:majorTickMark val="none"/>
        <c:minorTickMark val="none"/>
        <c:tickLblPos val="nextTo"/>
        <c:txPr>
          <a:bodyPr/>
          <a:lstStyle/>
          <a:p>
            <a:pPr>
              <a:defRPr sz="1000" b="0"/>
            </a:pPr>
            <a:endParaRPr lang="en-US"/>
          </a:p>
        </c:txPr>
        <c:crossAx val="46703616"/>
        <c:crosses val="autoZero"/>
        <c:crossBetween val="between"/>
      </c:valAx>
    </c:plotArea>
    <c:legend>
      <c:legendPos val="b"/>
      <c:layout/>
      <c:overlay val="0"/>
      <c:txPr>
        <a:bodyPr/>
        <a:lstStyle/>
        <a:p>
          <a:pPr>
            <a:defRPr sz="1600" b="0"/>
          </a:pPr>
          <a:endParaRPr lang="en-US"/>
        </a:p>
      </c:txPr>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0.10593285214348212"/>
          <c:y val="3.7008398950131235E-2"/>
          <c:w val="0.86351159230096242"/>
          <c:h val="0.74345643044619636"/>
        </c:manualLayout>
      </c:layout>
      <c:barChart>
        <c:barDir val="col"/>
        <c:grouping val="clustered"/>
        <c:varyColors val="0"/>
        <c:ser>
          <c:idx val="0"/>
          <c:order val="0"/>
          <c:tx>
            <c:strRef>
              <c:f>poverty!$B$4</c:f>
              <c:strCache>
                <c:ptCount val="1"/>
                <c:pt idx="0">
                  <c:v>Roma</c:v>
                </c:pt>
              </c:strCache>
            </c:strRef>
          </c:tx>
          <c:spPr>
            <a:solidFill>
              <a:srgbClr val="FFFF00"/>
            </a:solidFill>
          </c:spPr>
          <c:invertIfNegative val="0"/>
          <c:cat>
            <c:strRef>
              <c:f>poverty!$A$5:$A$8</c:f>
              <c:strCache>
                <c:ptCount val="4"/>
                <c:pt idx="0">
                  <c:v>Bosnia H.</c:v>
                </c:pt>
                <c:pt idx="1">
                  <c:v>Croatia</c:v>
                </c:pt>
                <c:pt idx="2">
                  <c:v>Montenegro</c:v>
                </c:pt>
                <c:pt idx="3">
                  <c:v>Serbia</c:v>
                </c:pt>
              </c:strCache>
            </c:strRef>
          </c:cat>
          <c:val>
            <c:numRef>
              <c:f>poverty!$B$5:$B$8</c:f>
              <c:numCache>
                <c:formatCode>0%</c:formatCode>
                <c:ptCount val="4"/>
                <c:pt idx="0">
                  <c:v>0.77050779999999996</c:v>
                </c:pt>
                <c:pt idx="1">
                  <c:v>0.92314070000000004</c:v>
                </c:pt>
                <c:pt idx="2">
                  <c:v>0.8838028</c:v>
                </c:pt>
                <c:pt idx="3">
                  <c:v>0.77979800000000166</c:v>
                </c:pt>
              </c:numCache>
            </c:numRef>
          </c:val>
        </c:ser>
        <c:ser>
          <c:idx val="1"/>
          <c:order val="1"/>
          <c:tx>
            <c:strRef>
              <c:f>poverty!$C$4</c:f>
              <c:strCache>
                <c:ptCount val="1"/>
                <c:pt idx="0">
                  <c:v>Non-Roma neighbors</c:v>
                </c:pt>
              </c:strCache>
            </c:strRef>
          </c:tx>
          <c:invertIfNegative val="0"/>
          <c:cat>
            <c:strRef>
              <c:f>poverty!$A$5:$A$8</c:f>
              <c:strCache>
                <c:ptCount val="4"/>
                <c:pt idx="0">
                  <c:v>Bosnia H.</c:v>
                </c:pt>
                <c:pt idx="1">
                  <c:v>Croatia</c:v>
                </c:pt>
                <c:pt idx="2">
                  <c:v>Montenegro</c:v>
                </c:pt>
                <c:pt idx="3">
                  <c:v>Serbia</c:v>
                </c:pt>
              </c:strCache>
            </c:strRef>
          </c:cat>
          <c:val>
            <c:numRef>
              <c:f>poverty!$C$5:$C$8</c:f>
              <c:numCache>
                <c:formatCode>0%</c:formatCode>
                <c:ptCount val="4"/>
                <c:pt idx="0">
                  <c:v>0.32349950000000038</c:v>
                </c:pt>
                <c:pt idx="1">
                  <c:v>0.41955830000000038</c:v>
                </c:pt>
                <c:pt idx="2">
                  <c:v>0.45979379999999997</c:v>
                </c:pt>
                <c:pt idx="3">
                  <c:v>0.35435170000000032</c:v>
                </c:pt>
              </c:numCache>
            </c:numRef>
          </c:val>
        </c:ser>
        <c:dLbls>
          <c:showLegendKey val="0"/>
          <c:showVal val="0"/>
          <c:showCatName val="0"/>
          <c:showSerName val="0"/>
          <c:showPercent val="0"/>
          <c:showBubbleSize val="0"/>
        </c:dLbls>
        <c:gapWidth val="75"/>
        <c:axId val="46705664"/>
        <c:axId val="34409280"/>
      </c:barChart>
      <c:catAx>
        <c:axId val="46705664"/>
        <c:scaling>
          <c:orientation val="minMax"/>
        </c:scaling>
        <c:delete val="0"/>
        <c:axPos val="b"/>
        <c:numFmt formatCode="General" sourceLinked="1"/>
        <c:majorTickMark val="none"/>
        <c:minorTickMark val="none"/>
        <c:tickLblPos val="nextTo"/>
        <c:txPr>
          <a:bodyPr/>
          <a:lstStyle/>
          <a:p>
            <a:pPr>
              <a:defRPr sz="1100" b="1"/>
            </a:pPr>
            <a:endParaRPr lang="en-US"/>
          </a:p>
        </c:txPr>
        <c:crossAx val="34409280"/>
        <c:crosses val="autoZero"/>
        <c:auto val="1"/>
        <c:lblAlgn val="ctr"/>
        <c:lblOffset val="100"/>
        <c:noMultiLvlLbl val="0"/>
      </c:catAx>
      <c:valAx>
        <c:axId val="34409280"/>
        <c:scaling>
          <c:orientation val="minMax"/>
          <c:max val="1"/>
        </c:scaling>
        <c:delete val="0"/>
        <c:axPos val="l"/>
        <c:majorGridlines/>
        <c:numFmt formatCode="0%" sourceLinked="0"/>
        <c:majorTickMark val="none"/>
        <c:minorTickMark val="none"/>
        <c:tickLblPos val="nextTo"/>
        <c:txPr>
          <a:bodyPr/>
          <a:lstStyle/>
          <a:p>
            <a:pPr>
              <a:defRPr sz="1000" b="0"/>
            </a:pPr>
            <a:endParaRPr lang="en-US"/>
          </a:p>
        </c:txPr>
        <c:crossAx val="46705664"/>
        <c:crosses val="autoZero"/>
        <c:crossBetween val="between"/>
      </c:valAx>
    </c:plotArea>
    <c:legend>
      <c:legendPos val="b"/>
      <c:layout>
        <c:manualLayout>
          <c:xMode val="edge"/>
          <c:yMode val="edge"/>
          <c:x val="2.1194225721784779E-3"/>
          <c:y val="0.91559408439329715"/>
          <c:w val="0.87770532589676287"/>
          <c:h val="8.1200787401574798E-2"/>
        </c:manualLayout>
      </c:layout>
      <c:overlay val="0"/>
      <c:txPr>
        <a:bodyPr/>
        <a:lstStyle/>
        <a:p>
          <a:pPr>
            <a:defRPr sz="1600" b="0"/>
          </a:pPr>
          <a:endParaRPr lang="en-US"/>
        </a:p>
      </c:txPr>
    </c:legend>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barChart>
        <c:barDir val="col"/>
        <c:grouping val="clustered"/>
        <c:varyColors val="0"/>
        <c:ser>
          <c:idx val="0"/>
          <c:order val="0"/>
          <c:tx>
            <c:strRef>
              <c:f>'upper secondary'!$H$4</c:f>
              <c:strCache>
                <c:ptCount val="1"/>
                <c:pt idx="0">
                  <c:v>Roma</c:v>
                </c:pt>
              </c:strCache>
            </c:strRef>
          </c:tx>
          <c:spPr>
            <a:solidFill>
              <a:srgbClr val="FFFF00"/>
            </a:solidFill>
          </c:spPr>
          <c:invertIfNegative val="0"/>
          <c:cat>
            <c:strRef>
              <c:f>'upper secondary'!$G$5:$G$10</c:f>
              <c:strCache>
                <c:ptCount val="6"/>
                <c:pt idx="0">
                  <c:v>Albania</c:v>
                </c:pt>
                <c:pt idx="1">
                  <c:v>Bosnia H.</c:v>
                </c:pt>
                <c:pt idx="2">
                  <c:v>Croatia</c:v>
                </c:pt>
                <c:pt idx="3">
                  <c:v>FYR Macedonia</c:v>
                </c:pt>
                <c:pt idx="4">
                  <c:v>Montenegro</c:v>
                </c:pt>
                <c:pt idx="5">
                  <c:v>Serbia</c:v>
                </c:pt>
              </c:strCache>
            </c:strRef>
          </c:cat>
          <c:val>
            <c:numRef>
              <c:f>'upper secondary'!$H$5:$H$10</c:f>
              <c:numCache>
                <c:formatCode>0%</c:formatCode>
                <c:ptCount val="6"/>
                <c:pt idx="0">
                  <c:v>2.7700831024930789E-2</c:v>
                </c:pt>
                <c:pt idx="1">
                  <c:v>0.16778523489932931</c:v>
                </c:pt>
                <c:pt idx="2">
                  <c:v>0.2</c:v>
                </c:pt>
                <c:pt idx="3">
                  <c:v>0.19687499999999997</c:v>
                </c:pt>
                <c:pt idx="4">
                  <c:v>6.8965517241379309E-2</c:v>
                </c:pt>
                <c:pt idx="5">
                  <c:v>0.12933753943217671</c:v>
                </c:pt>
              </c:numCache>
            </c:numRef>
          </c:val>
        </c:ser>
        <c:ser>
          <c:idx val="1"/>
          <c:order val="1"/>
          <c:tx>
            <c:strRef>
              <c:f>'upper secondary'!$I$4</c:f>
              <c:strCache>
                <c:ptCount val="1"/>
                <c:pt idx="0">
                  <c:v>Non-Roma neighbors</c:v>
                </c:pt>
              </c:strCache>
            </c:strRef>
          </c:tx>
          <c:invertIfNegative val="0"/>
          <c:cat>
            <c:strRef>
              <c:f>'upper secondary'!$G$5:$G$10</c:f>
              <c:strCache>
                <c:ptCount val="6"/>
                <c:pt idx="0">
                  <c:v>Albania</c:v>
                </c:pt>
                <c:pt idx="1">
                  <c:v>Bosnia H.</c:v>
                </c:pt>
                <c:pt idx="2">
                  <c:v>Croatia</c:v>
                </c:pt>
                <c:pt idx="3">
                  <c:v>FYR Macedonia</c:v>
                </c:pt>
                <c:pt idx="4">
                  <c:v>Montenegro</c:v>
                </c:pt>
                <c:pt idx="5">
                  <c:v>Serbia</c:v>
                </c:pt>
              </c:strCache>
            </c:strRef>
          </c:cat>
          <c:val>
            <c:numRef>
              <c:f>'upper secondary'!$I$5:$I$10</c:f>
              <c:numCache>
                <c:formatCode>0%</c:formatCode>
                <c:ptCount val="6"/>
                <c:pt idx="0">
                  <c:v>0.46610169491525438</c:v>
                </c:pt>
                <c:pt idx="1">
                  <c:v>0.88505747126436751</c:v>
                </c:pt>
                <c:pt idx="2">
                  <c:v>0.82051282051282048</c:v>
                </c:pt>
                <c:pt idx="3">
                  <c:v>0.7766990291262148</c:v>
                </c:pt>
                <c:pt idx="4">
                  <c:v>0.82142857142857273</c:v>
                </c:pt>
                <c:pt idx="5">
                  <c:v>0.87356321839080464</c:v>
                </c:pt>
              </c:numCache>
            </c:numRef>
          </c:val>
        </c:ser>
        <c:dLbls>
          <c:showLegendKey val="0"/>
          <c:showVal val="0"/>
          <c:showCatName val="0"/>
          <c:showSerName val="0"/>
          <c:showPercent val="0"/>
          <c:showBubbleSize val="0"/>
        </c:dLbls>
        <c:gapWidth val="75"/>
        <c:axId val="84444160"/>
        <c:axId val="84681280"/>
      </c:barChart>
      <c:catAx>
        <c:axId val="84444160"/>
        <c:scaling>
          <c:orientation val="minMax"/>
        </c:scaling>
        <c:delete val="0"/>
        <c:axPos val="b"/>
        <c:numFmt formatCode="General" sourceLinked="1"/>
        <c:majorTickMark val="none"/>
        <c:minorTickMark val="none"/>
        <c:tickLblPos val="nextTo"/>
        <c:txPr>
          <a:bodyPr/>
          <a:lstStyle/>
          <a:p>
            <a:pPr>
              <a:defRPr sz="1000" b="1"/>
            </a:pPr>
            <a:endParaRPr lang="en-US"/>
          </a:p>
        </c:txPr>
        <c:crossAx val="84681280"/>
        <c:crosses val="autoZero"/>
        <c:auto val="1"/>
        <c:lblAlgn val="ctr"/>
        <c:lblOffset val="100"/>
        <c:noMultiLvlLbl val="0"/>
      </c:catAx>
      <c:valAx>
        <c:axId val="84681280"/>
        <c:scaling>
          <c:orientation val="minMax"/>
          <c:max val="1"/>
        </c:scaling>
        <c:delete val="0"/>
        <c:axPos val="l"/>
        <c:majorGridlines/>
        <c:numFmt formatCode="0%" sourceLinked="0"/>
        <c:majorTickMark val="none"/>
        <c:minorTickMark val="none"/>
        <c:tickLblPos val="nextTo"/>
        <c:txPr>
          <a:bodyPr/>
          <a:lstStyle/>
          <a:p>
            <a:pPr>
              <a:defRPr sz="1000" b="0"/>
            </a:pPr>
            <a:endParaRPr lang="en-US"/>
          </a:p>
        </c:txPr>
        <c:crossAx val="84444160"/>
        <c:crosses val="autoZero"/>
        <c:crossBetween val="between"/>
      </c:valAx>
    </c:plotArea>
    <c:legend>
      <c:legendPos val="b"/>
      <c:layout/>
      <c:overlay val="0"/>
      <c:txPr>
        <a:bodyPr/>
        <a:lstStyle/>
        <a:p>
          <a:pPr>
            <a:defRPr sz="1600" b="0"/>
          </a:pPr>
          <a:endParaRPr lang="en-US"/>
        </a:p>
      </c:txPr>
    </c:legend>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barChart>
        <c:barDir val="col"/>
        <c:grouping val="clustered"/>
        <c:varyColors val="0"/>
        <c:ser>
          <c:idx val="0"/>
          <c:order val="0"/>
          <c:tx>
            <c:strRef>
              <c:f>'upper secondary'!$P$4</c:f>
              <c:strCache>
                <c:ptCount val="1"/>
                <c:pt idx="0">
                  <c:v>Roma</c:v>
                </c:pt>
              </c:strCache>
            </c:strRef>
          </c:tx>
          <c:spPr>
            <a:solidFill>
              <a:srgbClr val="FFFF00"/>
            </a:solidFill>
          </c:spPr>
          <c:invertIfNegative val="0"/>
          <c:cat>
            <c:strRef>
              <c:f>'upper secondary'!$O$5:$O$10</c:f>
              <c:strCache>
                <c:ptCount val="6"/>
                <c:pt idx="0">
                  <c:v>Bulgaria</c:v>
                </c:pt>
                <c:pt idx="1">
                  <c:v>Czech Republic</c:v>
                </c:pt>
                <c:pt idx="2">
                  <c:v>Hungary</c:v>
                </c:pt>
                <c:pt idx="3">
                  <c:v>Moldova</c:v>
                </c:pt>
                <c:pt idx="4">
                  <c:v>Romania</c:v>
                </c:pt>
                <c:pt idx="5">
                  <c:v>Slovakia</c:v>
                </c:pt>
              </c:strCache>
            </c:strRef>
          </c:cat>
          <c:val>
            <c:numRef>
              <c:f>'upper secondary'!$P$5:$P$10</c:f>
              <c:numCache>
                <c:formatCode>0%</c:formatCode>
                <c:ptCount val="6"/>
                <c:pt idx="0">
                  <c:v>0.18930041152263413</c:v>
                </c:pt>
                <c:pt idx="1">
                  <c:v>0.29718875502008091</c:v>
                </c:pt>
                <c:pt idx="2">
                  <c:v>0.22636103151862474</c:v>
                </c:pt>
                <c:pt idx="3">
                  <c:v>7.3954983922829592E-2</c:v>
                </c:pt>
                <c:pt idx="4">
                  <c:v>9.8039215686274508E-2</c:v>
                </c:pt>
                <c:pt idx="5">
                  <c:v>0.18818681318681321</c:v>
                </c:pt>
              </c:numCache>
            </c:numRef>
          </c:val>
        </c:ser>
        <c:ser>
          <c:idx val="1"/>
          <c:order val="1"/>
          <c:tx>
            <c:strRef>
              <c:f>'upper secondary'!$Q$4</c:f>
              <c:strCache>
                <c:ptCount val="1"/>
                <c:pt idx="0">
                  <c:v>Non-Roma neighbors</c:v>
                </c:pt>
              </c:strCache>
            </c:strRef>
          </c:tx>
          <c:invertIfNegative val="0"/>
          <c:cat>
            <c:strRef>
              <c:f>'upper secondary'!$O$5:$O$10</c:f>
              <c:strCache>
                <c:ptCount val="6"/>
                <c:pt idx="0">
                  <c:v>Bulgaria</c:v>
                </c:pt>
                <c:pt idx="1">
                  <c:v>Czech Republic</c:v>
                </c:pt>
                <c:pt idx="2">
                  <c:v>Hungary</c:v>
                </c:pt>
                <c:pt idx="3">
                  <c:v>Moldova</c:v>
                </c:pt>
                <c:pt idx="4">
                  <c:v>Romania</c:v>
                </c:pt>
                <c:pt idx="5">
                  <c:v>Slovakia</c:v>
                </c:pt>
              </c:strCache>
            </c:strRef>
          </c:cat>
          <c:val>
            <c:numRef>
              <c:f>'upper secondary'!$Q$5:$Q$10</c:f>
              <c:numCache>
                <c:formatCode>0%</c:formatCode>
                <c:ptCount val="6"/>
                <c:pt idx="0">
                  <c:v>0.73750000000000004</c:v>
                </c:pt>
                <c:pt idx="1">
                  <c:v>0.81987577639751685</c:v>
                </c:pt>
                <c:pt idx="2">
                  <c:v>0.62773722627737361</c:v>
                </c:pt>
                <c:pt idx="3">
                  <c:v>0.6271186440677966</c:v>
                </c:pt>
                <c:pt idx="4">
                  <c:v>0.64596273291925466</c:v>
                </c:pt>
                <c:pt idx="5">
                  <c:v>0.87878787878787978</c:v>
                </c:pt>
              </c:numCache>
            </c:numRef>
          </c:val>
        </c:ser>
        <c:dLbls>
          <c:showLegendKey val="0"/>
          <c:showVal val="0"/>
          <c:showCatName val="0"/>
          <c:showSerName val="0"/>
          <c:showPercent val="0"/>
          <c:showBubbleSize val="0"/>
        </c:dLbls>
        <c:gapWidth val="75"/>
        <c:axId val="89359360"/>
        <c:axId val="34413888"/>
      </c:barChart>
      <c:catAx>
        <c:axId val="89359360"/>
        <c:scaling>
          <c:orientation val="minMax"/>
        </c:scaling>
        <c:delete val="0"/>
        <c:axPos val="b"/>
        <c:numFmt formatCode="General" sourceLinked="1"/>
        <c:majorTickMark val="none"/>
        <c:minorTickMark val="none"/>
        <c:tickLblPos val="nextTo"/>
        <c:txPr>
          <a:bodyPr/>
          <a:lstStyle/>
          <a:p>
            <a:pPr>
              <a:defRPr sz="1000" b="1"/>
            </a:pPr>
            <a:endParaRPr lang="en-US"/>
          </a:p>
        </c:txPr>
        <c:crossAx val="34413888"/>
        <c:crosses val="autoZero"/>
        <c:auto val="1"/>
        <c:lblAlgn val="ctr"/>
        <c:lblOffset val="100"/>
        <c:noMultiLvlLbl val="0"/>
      </c:catAx>
      <c:valAx>
        <c:axId val="34413888"/>
        <c:scaling>
          <c:orientation val="minMax"/>
          <c:max val="1"/>
        </c:scaling>
        <c:delete val="0"/>
        <c:axPos val="l"/>
        <c:majorGridlines/>
        <c:numFmt formatCode="0%" sourceLinked="0"/>
        <c:majorTickMark val="none"/>
        <c:minorTickMark val="none"/>
        <c:tickLblPos val="nextTo"/>
        <c:txPr>
          <a:bodyPr/>
          <a:lstStyle/>
          <a:p>
            <a:pPr>
              <a:defRPr sz="1000" b="0"/>
            </a:pPr>
            <a:endParaRPr lang="en-US"/>
          </a:p>
        </c:txPr>
        <c:crossAx val="89359360"/>
        <c:crosses val="autoZero"/>
        <c:crossBetween val="between"/>
      </c:valAx>
    </c:plotArea>
    <c:legend>
      <c:legendPos val="b"/>
      <c:layout/>
      <c:overlay val="0"/>
      <c:txPr>
        <a:bodyPr/>
        <a:lstStyle/>
        <a:p>
          <a:pPr>
            <a:defRPr sz="1600" b="0"/>
          </a:pPr>
          <a:endParaRPr lang="en-US"/>
        </a:p>
      </c:txPr>
    </c:legend>
    <c:plotVisOnly val="1"/>
    <c:dispBlanksAs val="gap"/>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0.11349948443944508"/>
          <c:y val="3.7810446851466853E-2"/>
          <c:w val="0.85376242032245975"/>
          <c:h val="0.66190083023591517"/>
        </c:manualLayout>
      </c:layout>
      <c:barChart>
        <c:barDir val="col"/>
        <c:grouping val="clustered"/>
        <c:varyColors val="0"/>
        <c:ser>
          <c:idx val="0"/>
          <c:order val="0"/>
          <c:tx>
            <c:strRef>
              <c:f>'educ expectation'!$K$13</c:f>
              <c:strCache>
                <c:ptCount val="1"/>
                <c:pt idx="0">
                  <c:v>Roma</c:v>
                </c:pt>
              </c:strCache>
            </c:strRef>
          </c:tx>
          <c:spPr>
            <a:solidFill>
              <a:srgbClr val="FFFF00"/>
            </a:solidFill>
          </c:spPr>
          <c:invertIfNegative val="0"/>
          <c:cat>
            <c:strRef>
              <c:f>'educ expectation'!$J$14:$J$19</c:f>
              <c:strCache>
                <c:ptCount val="6"/>
                <c:pt idx="0">
                  <c:v>Bulgaria</c:v>
                </c:pt>
                <c:pt idx="1">
                  <c:v>Czech Republic</c:v>
                </c:pt>
                <c:pt idx="2">
                  <c:v>Hungary</c:v>
                </c:pt>
                <c:pt idx="3">
                  <c:v>Moldova</c:v>
                </c:pt>
                <c:pt idx="4">
                  <c:v>Romania</c:v>
                </c:pt>
                <c:pt idx="5">
                  <c:v>Slovakia</c:v>
                </c:pt>
              </c:strCache>
            </c:strRef>
          </c:cat>
          <c:val>
            <c:numRef>
              <c:f>'educ expectation'!$K$14:$K$19</c:f>
              <c:numCache>
                <c:formatCode>0%</c:formatCode>
                <c:ptCount val="6"/>
                <c:pt idx="0">
                  <c:v>0.78203197549259762</c:v>
                </c:pt>
                <c:pt idx="1">
                  <c:v>0.79280303537932473</c:v>
                </c:pt>
                <c:pt idx="2">
                  <c:v>0.83714455945433563</c:v>
                </c:pt>
                <c:pt idx="3">
                  <c:v>0.6005263080662665</c:v>
                </c:pt>
                <c:pt idx="4">
                  <c:v>0.72980913397704783</c:v>
                </c:pt>
                <c:pt idx="5">
                  <c:v>0.82806409775432854</c:v>
                </c:pt>
              </c:numCache>
            </c:numRef>
          </c:val>
        </c:ser>
        <c:ser>
          <c:idx val="1"/>
          <c:order val="1"/>
          <c:tx>
            <c:strRef>
              <c:f>'educ expectation'!$L$13</c:f>
              <c:strCache>
                <c:ptCount val="1"/>
                <c:pt idx="0">
                  <c:v>Non-Roma neighbors</c:v>
                </c:pt>
              </c:strCache>
            </c:strRef>
          </c:tx>
          <c:invertIfNegative val="0"/>
          <c:cat>
            <c:strRef>
              <c:f>'educ expectation'!$J$14:$J$19</c:f>
              <c:strCache>
                <c:ptCount val="6"/>
                <c:pt idx="0">
                  <c:v>Bulgaria</c:v>
                </c:pt>
                <c:pt idx="1">
                  <c:v>Czech Republic</c:v>
                </c:pt>
                <c:pt idx="2">
                  <c:v>Hungary</c:v>
                </c:pt>
                <c:pt idx="3">
                  <c:v>Moldova</c:v>
                </c:pt>
                <c:pt idx="4">
                  <c:v>Romania</c:v>
                </c:pt>
                <c:pt idx="5">
                  <c:v>Slovakia</c:v>
                </c:pt>
              </c:strCache>
            </c:strRef>
          </c:cat>
          <c:val>
            <c:numRef>
              <c:f>'educ expectation'!$L$14:$L$19</c:f>
              <c:numCache>
                <c:formatCode>0%</c:formatCode>
                <c:ptCount val="6"/>
                <c:pt idx="0">
                  <c:v>0.95862028944454059</c:v>
                </c:pt>
                <c:pt idx="1">
                  <c:v>0.98845385511015349</c:v>
                </c:pt>
                <c:pt idx="2">
                  <c:v>0.90247855786833009</c:v>
                </c:pt>
                <c:pt idx="3">
                  <c:v>0.96137761769674668</c:v>
                </c:pt>
                <c:pt idx="4">
                  <c:v>0.92244897959183669</c:v>
                </c:pt>
                <c:pt idx="5">
                  <c:v>0.92865219176840152</c:v>
                </c:pt>
              </c:numCache>
            </c:numRef>
          </c:val>
        </c:ser>
        <c:dLbls>
          <c:showLegendKey val="0"/>
          <c:showVal val="0"/>
          <c:showCatName val="0"/>
          <c:showSerName val="0"/>
          <c:showPercent val="0"/>
          <c:showBubbleSize val="0"/>
        </c:dLbls>
        <c:gapWidth val="75"/>
        <c:axId val="84443136"/>
        <c:axId val="84685888"/>
      </c:barChart>
      <c:catAx>
        <c:axId val="84443136"/>
        <c:scaling>
          <c:orientation val="minMax"/>
        </c:scaling>
        <c:delete val="0"/>
        <c:axPos val="b"/>
        <c:numFmt formatCode="General" sourceLinked="1"/>
        <c:majorTickMark val="none"/>
        <c:minorTickMark val="none"/>
        <c:tickLblPos val="nextTo"/>
        <c:txPr>
          <a:bodyPr/>
          <a:lstStyle/>
          <a:p>
            <a:pPr>
              <a:defRPr sz="1000" b="1"/>
            </a:pPr>
            <a:endParaRPr lang="en-US"/>
          </a:p>
        </c:txPr>
        <c:crossAx val="84685888"/>
        <c:crosses val="autoZero"/>
        <c:auto val="1"/>
        <c:lblAlgn val="ctr"/>
        <c:lblOffset val="100"/>
        <c:noMultiLvlLbl val="0"/>
      </c:catAx>
      <c:valAx>
        <c:axId val="84685888"/>
        <c:scaling>
          <c:orientation val="minMax"/>
          <c:max val="1"/>
        </c:scaling>
        <c:delete val="0"/>
        <c:axPos val="l"/>
        <c:majorGridlines/>
        <c:numFmt formatCode="0%" sourceLinked="0"/>
        <c:majorTickMark val="none"/>
        <c:minorTickMark val="none"/>
        <c:tickLblPos val="nextTo"/>
        <c:txPr>
          <a:bodyPr/>
          <a:lstStyle/>
          <a:p>
            <a:pPr>
              <a:defRPr sz="1000" b="0"/>
            </a:pPr>
            <a:endParaRPr lang="en-US"/>
          </a:p>
        </c:txPr>
        <c:crossAx val="84443136"/>
        <c:crosses val="autoZero"/>
        <c:crossBetween val="between"/>
      </c:valAx>
    </c:plotArea>
    <c:legend>
      <c:legendPos val="b"/>
      <c:layout/>
      <c:overlay val="0"/>
      <c:txPr>
        <a:bodyPr/>
        <a:lstStyle/>
        <a:p>
          <a:pPr>
            <a:defRPr sz="1400" b="0"/>
          </a:pPr>
          <a:endParaRPr lang="en-US"/>
        </a:p>
      </c:txPr>
    </c:legend>
    <c:plotVisOnly val="1"/>
    <c:dispBlanksAs val="gap"/>
    <c:showDLblsOverMax val="0"/>
  </c:chart>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0.10593285214348212"/>
          <c:y val="5.1400554097404488E-2"/>
          <c:w val="0.86351159230096242"/>
          <c:h val="0.66004450491234701"/>
        </c:manualLayout>
      </c:layout>
      <c:barChart>
        <c:barDir val="col"/>
        <c:grouping val="clustered"/>
        <c:varyColors val="0"/>
        <c:ser>
          <c:idx val="0"/>
          <c:order val="0"/>
          <c:tx>
            <c:strRef>
              <c:f>'educ expectation'!$K$5</c:f>
              <c:strCache>
                <c:ptCount val="1"/>
                <c:pt idx="0">
                  <c:v>Roma</c:v>
                </c:pt>
              </c:strCache>
            </c:strRef>
          </c:tx>
          <c:spPr>
            <a:solidFill>
              <a:srgbClr val="FFFF00"/>
            </a:solidFill>
          </c:spPr>
          <c:invertIfNegative val="0"/>
          <c:cat>
            <c:strRef>
              <c:f>'educ expectation'!$J$6:$J$11</c:f>
              <c:strCache>
                <c:ptCount val="6"/>
                <c:pt idx="0">
                  <c:v>Albania</c:v>
                </c:pt>
                <c:pt idx="1">
                  <c:v>Bosnia H.</c:v>
                </c:pt>
                <c:pt idx="2">
                  <c:v>Croatia</c:v>
                </c:pt>
                <c:pt idx="3">
                  <c:v>FYR Macedonia</c:v>
                </c:pt>
                <c:pt idx="4">
                  <c:v>Montenegro</c:v>
                </c:pt>
                <c:pt idx="5">
                  <c:v>Serbia</c:v>
                </c:pt>
              </c:strCache>
            </c:strRef>
          </c:cat>
          <c:val>
            <c:numRef>
              <c:f>'educ expectation'!$K$6:$K$11</c:f>
              <c:numCache>
                <c:formatCode>0%</c:formatCode>
                <c:ptCount val="6"/>
                <c:pt idx="0">
                  <c:v>0.63347655865261498</c:v>
                </c:pt>
                <c:pt idx="1">
                  <c:v>0.74452561224912617</c:v>
                </c:pt>
                <c:pt idx="2">
                  <c:v>0.82242712719236843</c:v>
                </c:pt>
                <c:pt idx="3">
                  <c:v>0.86732056132029378</c:v>
                </c:pt>
                <c:pt idx="4">
                  <c:v>0.70458083762556278</c:v>
                </c:pt>
                <c:pt idx="5">
                  <c:v>0.77100525920288565</c:v>
                </c:pt>
              </c:numCache>
            </c:numRef>
          </c:val>
        </c:ser>
        <c:ser>
          <c:idx val="1"/>
          <c:order val="1"/>
          <c:tx>
            <c:strRef>
              <c:f>'educ expectation'!$L$5</c:f>
              <c:strCache>
                <c:ptCount val="1"/>
                <c:pt idx="0">
                  <c:v>Non-Roma neighbors</c:v>
                </c:pt>
              </c:strCache>
            </c:strRef>
          </c:tx>
          <c:invertIfNegative val="0"/>
          <c:cat>
            <c:strRef>
              <c:f>'educ expectation'!$J$6:$J$11</c:f>
              <c:strCache>
                <c:ptCount val="6"/>
                <c:pt idx="0">
                  <c:v>Albania</c:v>
                </c:pt>
                <c:pt idx="1">
                  <c:v>Bosnia H.</c:v>
                </c:pt>
                <c:pt idx="2">
                  <c:v>Croatia</c:v>
                </c:pt>
                <c:pt idx="3">
                  <c:v>FYR Macedonia</c:v>
                </c:pt>
                <c:pt idx="4">
                  <c:v>Montenegro</c:v>
                </c:pt>
                <c:pt idx="5">
                  <c:v>Serbia</c:v>
                </c:pt>
              </c:strCache>
            </c:strRef>
          </c:cat>
          <c:val>
            <c:numRef>
              <c:f>'educ expectation'!$L$6:$L$11</c:f>
              <c:numCache>
                <c:formatCode>0%</c:formatCode>
                <c:ptCount val="6"/>
                <c:pt idx="0">
                  <c:v>0.91044357823023558</c:v>
                </c:pt>
                <c:pt idx="1">
                  <c:v>0.95047186523657778</c:v>
                </c:pt>
                <c:pt idx="2">
                  <c:v>0.94980763615765462</c:v>
                </c:pt>
                <c:pt idx="3">
                  <c:v>0.95568031875799353</c:v>
                </c:pt>
                <c:pt idx="4">
                  <c:v>0.95152354606066358</c:v>
                </c:pt>
                <c:pt idx="5">
                  <c:v>0.96235294117647052</c:v>
                </c:pt>
              </c:numCache>
            </c:numRef>
          </c:val>
        </c:ser>
        <c:dLbls>
          <c:showLegendKey val="0"/>
          <c:showVal val="0"/>
          <c:showCatName val="0"/>
          <c:showSerName val="0"/>
          <c:showPercent val="0"/>
          <c:showBubbleSize val="0"/>
        </c:dLbls>
        <c:gapWidth val="75"/>
        <c:axId val="98814976"/>
        <c:axId val="84684736"/>
      </c:barChart>
      <c:catAx>
        <c:axId val="98814976"/>
        <c:scaling>
          <c:orientation val="minMax"/>
        </c:scaling>
        <c:delete val="0"/>
        <c:axPos val="b"/>
        <c:numFmt formatCode="General" sourceLinked="1"/>
        <c:majorTickMark val="none"/>
        <c:minorTickMark val="none"/>
        <c:tickLblPos val="nextTo"/>
        <c:crossAx val="84684736"/>
        <c:crosses val="autoZero"/>
        <c:auto val="1"/>
        <c:lblAlgn val="ctr"/>
        <c:lblOffset val="100"/>
        <c:noMultiLvlLbl val="0"/>
      </c:catAx>
      <c:valAx>
        <c:axId val="84684736"/>
        <c:scaling>
          <c:orientation val="minMax"/>
          <c:max val="1"/>
        </c:scaling>
        <c:delete val="0"/>
        <c:axPos val="l"/>
        <c:majorGridlines/>
        <c:numFmt formatCode="0%" sourceLinked="0"/>
        <c:majorTickMark val="none"/>
        <c:minorTickMark val="none"/>
        <c:tickLblPos val="nextTo"/>
        <c:crossAx val="98814976"/>
        <c:crosses val="autoZero"/>
        <c:crossBetween val="between"/>
      </c:valAx>
    </c:plotArea>
    <c:legend>
      <c:legendPos val="b"/>
      <c:layout/>
      <c:overlay val="0"/>
      <c:txPr>
        <a:bodyPr/>
        <a:lstStyle/>
        <a:p>
          <a:pPr>
            <a:defRPr sz="900"/>
          </a:pPr>
          <a:endParaRPr lang="en-US"/>
        </a:p>
      </c:txPr>
    </c:legend>
    <c:plotVisOnly val="1"/>
    <c:dispBlanksAs val="gap"/>
    <c:showDLblsOverMax val="0"/>
  </c:chart>
  <c:txPr>
    <a:bodyPr/>
    <a:lstStyle/>
    <a:p>
      <a:pPr>
        <a:defRPr sz="1050" b="0"/>
      </a:pPr>
      <a:endParaRPr lang="en-US"/>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BA667D-C2FB-4CBC-826B-43E1CC5A4070}" type="datetimeFigureOut">
              <a:rPr lang="en-US" smtClean="0"/>
              <a:t>5/6/2015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40E453-CD3A-4A9C-8E76-15C5A9375E56}" type="slidenum">
              <a:rPr lang="en-US" smtClean="0"/>
              <a:t>‹#›</a:t>
            </a:fld>
            <a:endParaRPr lang="en-US"/>
          </a:p>
        </p:txBody>
      </p:sp>
    </p:spTree>
    <p:extLst>
      <p:ext uri="{BB962C8B-B14F-4D97-AF65-F5344CB8AC3E}">
        <p14:creationId xmlns:p14="http://schemas.microsoft.com/office/powerpoint/2010/main" val="1664564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40E453-CD3A-4A9C-8E76-15C5A9375E56}" type="slidenum">
              <a:rPr lang="en-US" smtClean="0"/>
              <a:t>1</a:t>
            </a:fld>
            <a:endParaRPr lang="en-US"/>
          </a:p>
        </p:txBody>
      </p:sp>
    </p:spTree>
    <p:extLst>
      <p:ext uri="{BB962C8B-B14F-4D97-AF65-F5344CB8AC3E}">
        <p14:creationId xmlns:p14="http://schemas.microsoft.com/office/powerpoint/2010/main" val="1431118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40E453-CD3A-4A9C-8E76-15C5A9375E56}" type="slidenum">
              <a:rPr lang="en-US" smtClean="0"/>
              <a:t>3</a:t>
            </a:fld>
            <a:endParaRPr lang="en-US"/>
          </a:p>
        </p:txBody>
      </p:sp>
    </p:spTree>
    <p:extLst>
      <p:ext uri="{BB962C8B-B14F-4D97-AF65-F5344CB8AC3E}">
        <p14:creationId xmlns:p14="http://schemas.microsoft.com/office/powerpoint/2010/main" val="2978022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Information on ethnicity was collected separately from that on nationality or citizenship in the majority of countries (23). Some 14 countries reported that they collected information on ethnicity</a:t>
            </a:r>
          </a:p>
          <a:p>
            <a:r>
              <a:rPr lang="en-US" sz="1200" b="0" i="0" u="none" strike="noStrike" kern="1200" baseline="0" dirty="0" smtClean="0">
                <a:solidFill>
                  <a:schemeClr val="tx1"/>
                </a:solidFill>
                <a:latin typeface="+mn-lt"/>
                <a:ea typeface="+mn-ea"/>
                <a:cs typeface="+mn-cs"/>
              </a:rPr>
              <a:t>using a combination of the concepts of ethnic or cultural group and nationality; some 12 countries used only the concept of ethnic or cultural group (however that was defined), while 6 countries used</a:t>
            </a:r>
          </a:p>
          <a:p>
            <a:r>
              <a:rPr lang="en-US" sz="1200" b="0" i="0" u="none" strike="noStrike" kern="1200" baseline="0" dirty="0" smtClean="0">
                <a:solidFill>
                  <a:schemeClr val="tx1"/>
                </a:solidFill>
                <a:latin typeface="+mn-lt"/>
                <a:ea typeface="+mn-ea"/>
                <a:cs typeface="+mn-cs"/>
              </a:rPr>
              <a:t>only the concept of nationality)(Table).</a:t>
            </a:r>
            <a:endParaRPr lang="en-US" dirty="0"/>
          </a:p>
        </p:txBody>
      </p:sp>
      <p:sp>
        <p:nvSpPr>
          <p:cNvPr id="4" name="Slide Number Placeholder 3"/>
          <p:cNvSpPr>
            <a:spLocks noGrp="1"/>
          </p:cNvSpPr>
          <p:nvPr>
            <p:ph type="sldNum" sz="quarter" idx="10"/>
          </p:nvPr>
        </p:nvSpPr>
        <p:spPr/>
        <p:txBody>
          <a:bodyPr/>
          <a:lstStyle/>
          <a:p>
            <a:fld id="{9540E453-CD3A-4A9C-8E76-15C5A9375E56}" type="slidenum">
              <a:rPr lang="en-US" smtClean="0"/>
              <a:t>10</a:t>
            </a:fld>
            <a:endParaRPr lang="en-US"/>
          </a:p>
        </p:txBody>
      </p:sp>
    </p:spTree>
    <p:extLst>
      <p:ext uri="{BB962C8B-B14F-4D97-AF65-F5344CB8AC3E}">
        <p14:creationId xmlns:p14="http://schemas.microsoft.com/office/powerpoint/2010/main" val="208573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5/6/2015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464211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5/6/2015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814144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t>5/6/2015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6266279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t>5/6/2015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1876629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t>5/6/2015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218299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t>5/6/2015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9911323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t>5/6/2015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049622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5/6/2015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378256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5/6/2015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513226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5/6/2015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292790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smtClean="0"/>
              <a:t>5/6/2015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734324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t>5/6/2015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523725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t>5/6/2015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033077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smtClean="0"/>
              <a:t>5/6/2015</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57341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smtClean="0"/>
              <a:t>5/6/2015</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914846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smtClean="0"/>
              <a:t>5/6/2015</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67373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5/6/2015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987084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smtClean="0"/>
              <a:t>5/6/2015</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smtClean="0"/>
              <a:t>‹#›</a:t>
            </a:fld>
            <a:endParaRPr lang="en-US" dirty="0"/>
          </a:p>
        </p:txBody>
      </p:sp>
    </p:spTree>
    <p:extLst>
      <p:ext uri="{BB962C8B-B14F-4D97-AF65-F5344CB8AC3E}">
        <p14:creationId xmlns:p14="http://schemas.microsoft.com/office/powerpoint/2010/main" val="1392596039"/>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7.jp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chart" Target="../charts/chart4.xml"/></Relationships>
</file>

<file path=ppt/slides/_rels/slide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154956" y="3398982"/>
            <a:ext cx="8825657" cy="1378398"/>
          </a:xfrm>
        </p:spPr>
        <p:txBody>
          <a:bodyPr>
            <a:normAutofit fontScale="90000"/>
          </a:bodyPr>
          <a:lstStyle/>
          <a:p>
            <a:r>
              <a:rPr lang="en-US" dirty="0"/>
              <a:t/>
            </a:r>
            <a:br>
              <a:rPr lang="en-US" dirty="0"/>
            </a:br>
            <a:r>
              <a:rPr lang="en-US" i="1" dirty="0" smtClean="0"/>
              <a:t>Improving </a:t>
            </a:r>
            <a:r>
              <a:rPr lang="en-US" i="1" dirty="0"/>
              <a:t>access to welfare data </a:t>
            </a:r>
            <a:r>
              <a:rPr lang="en-US" i="1" dirty="0" smtClean="0"/>
              <a:t>on minority groups</a:t>
            </a:r>
            <a:r>
              <a:rPr lang="en-US" dirty="0" smtClean="0"/>
              <a:t> </a:t>
            </a:r>
            <a:r>
              <a:rPr lang="en-US" dirty="0"/>
              <a:t>	</a:t>
            </a:r>
          </a:p>
        </p:txBody>
      </p:sp>
      <p:sp>
        <p:nvSpPr>
          <p:cNvPr id="15" name="Text Placeholder 14"/>
          <p:cNvSpPr>
            <a:spLocks noGrp="1"/>
          </p:cNvSpPr>
          <p:nvPr>
            <p:ph type="body" idx="1"/>
          </p:nvPr>
        </p:nvSpPr>
        <p:spPr>
          <a:xfrm>
            <a:off x="1154955" y="4934109"/>
            <a:ext cx="8825658" cy="1586475"/>
          </a:xfrm>
        </p:spPr>
        <p:txBody>
          <a:bodyPr>
            <a:normAutofit fontScale="85000" lnSpcReduction="20000"/>
          </a:bodyPr>
          <a:lstStyle/>
          <a:p>
            <a:r>
              <a:rPr lang="en-US" dirty="0" smtClean="0">
                <a:solidFill>
                  <a:srgbClr val="FFFF00"/>
                </a:solidFill>
              </a:rPr>
              <a:t>Rob Swinkels, World Bank </a:t>
            </a:r>
          </a:p>
          <a:p>
            <a:r>
              <a:rPr lang="en-US" b="1" dirty="0" smtClean="0">
                <a:solidFill>
                  <a:srgbClr val="FFFF00"/>
                </a:solidFill>
              </a:rPr>
              <a:t>Workshop </a:t>
            </a:r>
            <a:r>
              <a:rPr lang="en-US" b="1" dirty="0">
                <a:solidFill>
                  <a:srgbClr val="FFFF00"/>
                </a:solidFill>
              </a:rPr>
              <a:t>on measuring poverty and vulnerability </a:t>
            </a:r>
            <a:endParaRPr lang="en-US" dirty="0">
              <a:solidFill>
                <a:srgbClr val="FFFF00"/>
              </a:solidFill>
            </a:endParaRPr>
          </a:p>
          <a:p>
            <a:r>
              <a:rPr lang="en-US" dirty="0">
                <a:solidFill>
                  <a:srgbClr val="FFFF00"/>
                </a:solidFill>
              </a:rPr>
              <a:t>Geneva, </a:t>
            </a:r>
            <a:r>
              <a:rPr lang="en-US" dirty="0" smtClean="0">
                <a:solidFill>
                  <a:srgbClr val="FFFF00"/>
                </a:solidFill>
              </a:rPr>
              <a:t>May 4</a:t>
            </a:r>
            <a:r>
              <a:rPr lang="en-US" baseline="30000" dirty="0" smtClean="0">
                <a:solidFill>
                  <a:srgbClr val="FFFF00"/>
                </a:solidFill>
              </a:rPr>
              <a:t>th</a:t>
            </a:r>
            <a:r>
              <a:rPr lang="en-US" dirty="0" smtClean="0">
                <a:solidFill>
                  <a:srgbClr val="FFFF00"/>
                </a:solidFill>
              </a:rPr>
              <a:t> 2015</a:t>
            </a:r>
          </a:p>
          <a:p>
            <a:endParaRPr lang="en-US" dirty="0">
              <a:solidFill>
                <a:srgbClr val="FFFF00"/>
              </a:solidFill>
            </a:endParaRPr>
          </a:p>
          <a:p>
            <a:r>
              <a:rPr lang="en-US" sz="1200" dirty="0" smtClean="0">
                <a:solidFill>
                  <a:srgbClr val="FFFF00"/>
                </a:solidFill>
              </a:rPr>
              <a:t>rswinkels@worldbank.org</a:t>
            </a:r>
            <a:endParaRPr lang="en-US" sz="1200" dirty="0">
              <a:solidFill>
                <a:srgbClr val="FFFF00"/>
              </a:solidFill>
            </a:endParaRPr>
          </a:p>
        </p:txBody>
      </p:sp>
      <p:pic>
        <p:nvPicPr>
          <p:cNvPr id="1026" name="Picture 2" descr="https://gordonlyew.files.wordpress.com/2012/06/main-img-15620_d067451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4955" y="233956"/>
            <a:ext cx="5667375" cy="302895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Placeholder 7"/>
          <p:cNvPicPr>
            <a:picLocks noChangeAspect="1"/>
          </p:cNvPicPr>
          <p:nvPr/>
        </p:nvPicPr>
        <p:blipFill rotWithShape="1">
          <a:blip r:embed="rId4" cstate="print">
            <a:extLst>
              <a:ext uri="{28A0092B-C50C-407E-A947-70E740481C1C}">
                <a14:useLocalDpi xmlns:a14="http://schemas.microsoft.com/office/drawing/2010/main" val="0"/>
              </a:ext>
            </a:extLst>
          </a:blip>
          <a:srcRect l="-2576" t="-21117" r="-4814" b="-25980"/>
          <a:stretch/>
        </p:blipFill>
        <p:spPr>
          <a:xfrm>
            <a:off x="8153400" y="5759637"/>
            <a:ext cx="4038600" cy="1098363"/>
          </a:xfrm>
          <a:prstGeom prst="rect">
            <a:avLst/>
          </a:prstGeom>
        </p:spPr>
      </p:pic>
    </p:spTree>
    <p:extLst>
      <p:ext uri="{BB962C8B-B14F-4D97-AF65-F5344CB8AC3E}">
        <p14:creationId xmlns:p14="http://schemas.microsoft.com/office/powerpoint/2010/main" val="19844788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6832" y="342299"/>
            <a:ext cx="9404723" cy="829672"/>
          </a:xfrm>
        </p:spPr>
        <p:txBody>
          <a:bodyPr/>
          <a:lstStyle/>
          <a:p>
            <a:r>
              <a:rPr lang="en-US" sz="2000" dirty="0"/>
              <a:t>Less </a:t>
            </a:r>
            <a:r>
              <a:rPr lang="en-US" sz="2000" dirty="0" smtClean="0"/>
              <a:t>than two </a:t>
            </a:r>
            <a:r>
              <a:rPr lang="en-US" sz="2000" dirty="0"/>
              <a:t>thirds of </a:t>
            </a:r>
            <a:r>
              <a:rPr lang="en-US" sz="2000" dirty="0" smtClean="0"/>
              <a:t>UNECE countries </a:t>
            </a:r>
            <a:r>
              <a:rPr lang="en-US" sz="2000" dirty="0"/>
              <a:t>(31 out of </a:t>
            </a:r>
            <a:r>
              <a:rPr lang="en-US" sz="2000" dirty="0" smtClean="0"/>
              <a:t>51) collected </a:t>
            </a:r>
            <a:r>
              <a:rPr lang="en-US" sz="2000" dirty="0"/>
              <a:t>information on ethnicity in their </a:t>
            </a:r>
            <a:r>
              <a:rPr lang="en-US" sz="2000" dirty="0" smtClean="0"/>
              <a:t>recent census</a:t>
            </a:r>
            <a:br>
              <a:rPr lang="en-US" sz="2000" dirty="0" smtClean="0"/>
            </a:br>
            <a:r>
              <a:rPr lang="en-GB" sz="2000" dirty="0"/>
              <a:t/>
            </a:r>
            <a:br>
              <a:rPr lang="en-GB" sz="2000" dirty="0"/>
            </a:br>
            <a:r>
              <a:rPr lang="en-US" sz="2000" dirty="0">
                <a:solidFill>
                  <a:schemeClr val="tx1"/>
                </a:solidFill>
              </a:rPr>
              <a:t>Information on </a:t>
            </a:r>
            <a:r>
              <a:rPr lang="en-US" sz="2000" dirty="0">
                <a:solidFill>
                  <a:srgbClr val="FFC000"/>
                </a:solidFill>
              </a:rPr>
              <a:t>ethnicity </a:t>
            </a:r>
            <a:r>
              <a:rPr lang="en-US" sz="2000" dirty="0">
                <a:solidFill>
                  <a:schemeClr val="tx1"/>
                </a:solidFill>
              </a:rPr>
              <a:t>was collected separately from that on </a:t>
            </a:r>
            <a:r>
              <a:rPr lang="en-US" sz="2000" dirty="0">
                <a:solidFill>
                  <a:srgbClr val="FFC000"/>
                </a:solidFill>
              </a:rPr>
              <a:t>nationality</a:t>
            </a:r>
            <a:r>
              <a:rPr lang="en-US" sz="2000" dirty="0">
                <a:solidFill>
                  <a:schemeClr val="tx1"/>
                </a:solidFill>
              </a:rPr>
              <a:t> or </a:t>
            </a:r>
            <a:r>
              <a:rPr lang="en-US" sz="2000" dirty="0">
                <a:solidFill>
                  <a:srgbClr val="FFC000"/>
                </a:solidFill>
              </a:rPr>
              <a:t>citizenship</a:t>
            </a:r>
            <a:r>
              <a:rPr lang="en-US" sz="2000" dirty="0">
                <a:solidFill>
                  <a:schemeClr val="tx1"/>
                </a:solidFill>
              </a:rPr>
              <a:t> in the majority of countries (23). </a:t>
            </a:r>
            <a:endParaRPr lang="en-US" sz="2400" dirty="0"/>
          </a:p>
        </p:txBody>
      </p:sp>
      <p:sp>
        <p:nvSpPr>
          <p:cNvPr id="3" name="Content Placeholder 2"/>
          <p:cNvSpPr>
            <a:spLocks noGrp="1"/>
          </p:cNvSpPr>
          <p:nvPr>
            <p:ph idx="1"/>
          </p:nvPr>
        </p:nvSpPr>
        <p:spPr>
          <a:xfrm>
            <a:off x="1103312" y="5532581"/>
            <a:ext cx="9066600" cy="1191603"/>
          </a:xfrm>
        </p:spPr>
        <p:txBody>
          <a:bodyPr>
            <a:normAutofit fontScale="70000" lnSpcReduction="20000"/>
          </a:bodyPr>
          <a:lstStyle/>
          <a:p>
            <a:r>
              <a:rPr lang="en-US" dirty="0" smtClean="0"/>
              <a:t>79 </a:t>
            </a:r>
            <a:r>
              <a:rPr lang="en-US" dirty="0"/>
              <a:t>per </a:t>
            </a:r>
            <a:r>
              <a:rPr lang="en-US" dirty="0" smtClean="0"/>
              <a:t>cent </a:t>
            </a:r>
            <a:r>
              <a:rPr lang="en-US" dirty="0"/>
              <a:t>of countries collected the information on </a:t>
            </a:r>
            <a:r>
              <a:rPr lang="en-US" dirty="0" smtClean="0"/>
              <a:t>ethnicity only </a:t>
            </a:r>
            <a:r>
              <a:rPr lang="en-US" dirty="0"/>
              <a:t>on a voluntary </a:t>
            </a:r>
            <a:r>
              <a:rPr lang="en-US" dirty="0" smtClean="0"/>
              <a:t>basis </a:t>
            </a:r>
          </a:p>
          <a:p>
            <a:r>
              <a:rPr lang="en-US" dirty="0" smtClean="0"/>
              <a:t>six </a:t>
            </a:r>
            <a:r>
              <a:rPr lang="en-US" dirty="0"/>
              <a:t>countries </a:t>
            </a:r>
            <a:r>
              <a:rPr lang="en-US" dirty="0" smtClean="0"/>
              <a:t>collected information </a:t>
            </a:r>
            <a:r>
              <a:rPr lang="en-US" dirty="0"/>
              <a:t>on </a:t>
            </a:r>
            <a:r>
              <a:rPr lang="en-US" dirty="0" smtClean="0"/>
              <a:t>ethnicity on a </a:t>
            </a:r>
            <a:r>
              <a:rPr lang="en-US" dirty="0"/>
              <a:t>mandatory </a:t>
            </a:r>
            <a:r>
              <a:rPr lang="en-US" dirty="0" smtClean="0"/>
              <a:t>basis </a:t>
            </a:r>
            <a:r>
              <a:rPr lang="en-US" dirty="0"/>
              <a:t>(Ireland, Latvia, Poland, Tajikistan, the United Kingdom and the United States) </a:t>
            </a:r>
            <a:endParaRPr lang="en-GB" dirty="0" smtClean="0"/>
          </a:p>
          <a:p>
            <a:r>
              <a:rPr lang="en-GB" dirty="0" smtClean="0"/>
              <a:t>All </a:t>
            </a:r>
            <a:r>
              <a:rPr lang="en-GB" dirty="0"/>
              <a:t>Western Balkan countries included questions on ethnicity, religion and mother </a:t>
            </a:r>
            <a:r>
              <a:rPr lang="en-GB" dirty="0" smtClean="0"/>
              <a:t>tongue</a:t>
            </a:r>
            <a:endParaRPr lang="en-US" dirty="0"/>
          </a:p>
        </p:txBody>
      </p:sp>
      <p:pic>
        <p:nvPicPr>
          <p:cNvPr id="4" name="Picture 3"/>
          <p:cNvPicPr>
            <a:picLocks noChangeAspect="1"/>
          </p:cNvPicPr>
          <p:nvPr/>
        </p:nvPicPr>
        <p:blipFill>
          <a:blip r:embed="rId3"/>
          <a:stretch>
            <a:fillRect/>
          </a:stretch>
        </p:blipFill>
        <p:spPr>
          <a:xfrm>
            <a:off x="1554201" y="2109519"/>
            <a:ext cx="7529984" cy="2930832"/>
          </a:xfrm>
          <a:prstGeom prst="rect">
            <a:avLst/>
          </a:prstGeom>
        </p:spPr>
      </p:pic>
      <p:sp>
        <p:nvSpPr>
          <p:cNvPr id="5" name="Rectangle 4"/>
          <p:cNvSpPr/>
          <p:nvPr/>
        </p:nvSpPr>
        <p:spPr>
          <a:xfrm>
            <a:off x="1459614" y="5010159"/>
            <a:ext cx="9152968" cy="264368"/>
          </a:xfrm>
          <a:prstGeom prst="rect">
            <a:avLst/>
          </a:prstGeom>
        </p:spPr>
        <p:txBody>
          <a:bodyPr wrap="square">
            <a:spAutoFit/>
          </a:bodyPr>
          <a:lstStyle/>
          <a:p>
            <a:pPr>
              <a:lnSpc>
                <a:spcPct val="107000"/>
              </a:lnSpc>
            </a:pPr>
            <a:r>
              <a:rPr lang="en-US" sz="1100" dirty="0" smtClean="0">
                <a:latin typeface="Dax-Regular"/>
                <a:ea typeface="Calibri" panose="020F0502020204030204" pitchFamily="34" charset="0"/>
                <a:cs typeface="Dax-Regular"/>
              </a:rPr>
              <a:t>Source: UNECE 2014- Measuring population and housing, practices of UNECE countries in the 2010 population and housing census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a:blip r:embed="rId4"/>
          <a:stretch>
            <a:fillRect/>
          </a:stretch>
        </p:blipFill>
        <p:spPr>
          <a:xfrm>
            <a:off x="9839325" y="6305550"/>
            <a:ext cx="2352675" cy="552450"/>
          </a:xfrm>
          <a:prstGeom prst="rect">
            <a:avLst/>
          </a:prstGeom>
        </p:spPr>
      </p:pic>
    </p:spTree>
    <p:extLst>
      <p:ext uri="{BB962C8B-B14F-4D97-AF65-F5344CB8AC3E}">
        <p14:creationId xmlns:p14="http://schemas.microsoft.com/office/powerpoint/2010/main" val="1542826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03673" y="1073756"/>
            <a:ext cx="8946541" cy="779492"/>
          </a:xfrm>
        </p:spPr>
        <p:txBody>
          <a:bodyPr/>
          <a:lstStyle/>
          <a:p>
            <a:r>
              <a:rPr lang="en-US" dirty="0"/>
              <a:t>More countries collected information on language </a:t>
            </a:r>
            <a:r>
              <a:rPr lang="en-US" dirty="0" smtClean="0"/>
              <a:t>(71 </a:t>
            </a:r>
            <a:r>
              <a:rPr lang="en-US" dirty="0"/>
              <a:t>per cent) </a:t>
            </a:r>
            <a:r>
              <a:rPr lang="en-US" dirty="0" smtClean="0"/>
              <a:t>in their census than on ethnic </a:t>
            </a:r>
            <a:r>
              <a:rPr lang="en-US" dirty="0"/>
              <a:t>group or </a:t>
            </a:r>
            <a:r>
              <a:rPr lang="en-US" dirty="0" smtClean="0"/>
              <a:t>religion.</a:t>
            </a:r>
          </a:p>
          <a:p>
            <a:endParaRPr lang="en-US" dirty="0"/>
          </a:p>
        </p:txBody>
      </p:sp>
      <p:pic>
        <p:nvPicPr>
          <p:cNvPr id="4" name="Picture 3"/>
          <p:cNvPicPr>
            <a:picLocks noChangeAspect="1"/>
          </p:cNvPicPr>
          <p:nvPr/>
        </p:nvPicPr>
        <p:blipFill>
          <a:blip r:embed="rId2"/>
          <a:stretch>
            <a:fillRect/>
          </a:stretch>
        </p:blipFill>
        <p:spPr>
          <a:xfrm>
            <a:off x="1293360" y="1982906"/>
            <a:ext cx="8856854" cy="2812117"/>
          </a:xfrm>
          <a:prstGeom prst="rect">
            <a:avLst/>
          </a:prstGeom>
        </p:spPr>
      </p:pic>
      <p:sp>
        <p:nvSpPr>
          <p:cNvPr id="5" name="Rectangle 4"/>
          <p:cNvSpPr/>
          <p:nvPr/>
        </p:nvSpPr>
        <p:spPr>
          <a:xfrm>
            <a:off x="1403701" y="5130958"/>
            <a:ext cx="9396761" cy="1323439"/>
          </a:xfrm>
          <a:prstGeom prst="rect">
            <a:avLst/>
          </a:prstGeom>
        </p:spPr>
        <p:txBody>
          <a:bodyPr wrap="square">
            <a:spAutoFit/>
          </a:bodyPr>
          <a:lstStyle/>
          <a:p>
            <a:r>
              <a:rPr lang="en-US" sz="2000" dirty="0">
                <a:latin typeface="+mj-lt"/>
                <a:ea typeface="+mj-ea"/>
                <a:cs typeface="+mj-cs"/>
              </a:rPr>
              <a:t>The most commonly adopted mode of question was ‘</a:t>
            </a:r>
            <a:r>
              <a:rPr lang="en-US" sz="2000" dirty="0">
                <a:solidFill>
                  <a:srgbClr val="FFC000"/>
                </a:solidFill>
                <a:latin typeface="+mj-lt"/>
                <a:ea typeface="+mj-ea"/>
                <a:cs typeface="+mj-cs"/>
              </a:rPr>
              <a:t>mother</a:t>
            </a:r>
            <a:r>
              <a:rPr lang="en-US" sz="2000" dirty="0">
                <a:latin typeface="+mj-lt"/>
                <a:ea typeface="+mj-ea"/>
                <a:cs typeface="+mj-cs"/>
              </a:rPr>
              <a:t> </a:t>
            </a:r>
            <a:r>
              <a:rPr lang="en-US" sz="2000" dirty="0">
                <a:solidFill>
                  <a:srgbClr val="FFC000"/>
                </a:solidFill>
                <a:latin typeface="+mj-lt"/>
                <a:ea typeface="+mj-ea"/>
                <a:cs typeface="+mj-cs"/>
              </a:rPr>
              <a:t>tongue</a:t>
            </a:r>
            <a:r>
              <a:rPr lang="en-US" sz="2000" dirty="0">
                <a:latin typeface="+mj-lt"/>
                <a:ea typeface="+mj-ea"/>
                <a:cs typeface="+mj-cs"/>
              </a:rPr>
              <a:t>’; </a:t>
            </a:r>
          </a:p>
          <a:p>
            <a:endParaRPr lang="en-US" sz="2000" dirty="0">
              <a:latin typeface="+mj-lt"/>
              <a:ea typeface="+mj-ea"/>
              <a:cs typeface="+mj-cs"/>
            </a:endParaRPr>
          </a:p>
          <a:p>
            <a:r>
              <a:rPr lang="en-US" sz="2000" dirty="0">
                <a:latin typeface="+mj-lt"/>
                <a:ea typeface="+mj-ea"/>
                <a:cs typeface="+mj-cs"/>
              </a:rPr>
              <a:t>Information on ‘language(s) spoken most often at home’ was collected by over half of </a:t>
            </a:r>
            <a:r>
              <a:rPr lang="en-US" sz="2000" dirty="0" smtClean="0">
                <a:latin typeface="+mj-lt"/>
                <a:ea typeface="+mj-ea"/>
                <a:cs typeface="+mj-cs"/>
              </a:rPr>
              <a:t>the countries </a:t>
            </a:r>
            <a:r>
              <a:rPr lang="en-US" sz="2000" dirty="0">
                <a:latin typeface="+mj-lt"/>
                <a:ea typeface="+mj-ea"/>
                <a:cs typeface="+mj-cs"/>
              </a:rPr>
              <a:t>(20) </a:t>
            </a:r>
          </a:p>
        </p:txBody>
      </p:sp>
      <p:sp>
        <p:nvSpPr>
          <p:cNvPr id="6" name="Content Placeholder 2"/>
          <p:cNvSpPr txBox="1">
            <a:spLocks/>
          </p:cNvSpPr>
          <p:nvPr/>
        </p:nvSpPr>
        <p:spPr>
          <a:xfrm>
            <a:off x="1203672" y="164606"/>
            <a:ext cx="8946541" cy="779492"/>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marL="0" indent="0">
              <a:buNone/>
            </a:pPr>
            <a:r>
              <a:rPr lang="en-US" sz="2800" dirty="0" smtClean="0"/>
              <a:t>Collecting data on </a:t>
            </a:r>
            <a:r>
              <a:rPr lang="en-US" sz="2800" dirty="0" smtClean="0">
                <a:solidFill>
                  <a:srgbClr val="FFC000"/>
                </a:solidFill>
              </a:rPr>
              <a:t>language</a:t>
            </a:r>
            <a:r>
              <a:rPr lang="en-US" sz="2800" dirty="0" smtClean="0"/>
              <a:t> is less sensitive and can be a good proxy for ethnicity</a:t>
            </a:r>
          </a:p>
          <a:p>
            <a:endParaRPr lang="en-US" dirty="0"/>
          </a:p>
        </p:txBody>
      </p:sp>
      <p:sp>
        <p:nvSpPr>
          <p:cNvPr id="7" name="Rectangle 6"/>
          <p:cNvSpPr/>
          <p:nvPr/>
        </p:nvSpPr>
        <p:spPr>
          <a:xfrm>
            <a:off x="1293359" y="4761106"/>
            <a:ext cx="9152968" cy="264368"/>
          </a:xfrm>
          <a:prstGeom prst="rect">
            <a:avLst/>
          </a:prstGeom>
        </p:spPr>
        <p:txBody>
          <a:bodyPr wrap="square">
            <a:spAutoFit/>
          </a:bodyPr>
          <a:lstStyle/>
          <a:p>
            <a:pPr>
              <a:lnSpc>
                <a:spcPct val="107000"/>
              </a:lnSpc>
            </a:pPr>
            <a:r>
              <a:rPr lang="en-US" sz="1100" dirty="0" smtClean="0">
                <a:latin typeface="Dax-Regular"/>
                <a:ea typeface="Calibri" panose="020F0502020204030204" pitchFamily="34" charset="0"/>
                <a:cs typeface="Dax-Regular"/>
              </a:rPr>
              <a:t>Source: UNECE 2014- Measuring population and housing, practices of UNECE countries in the 2010 population and housing census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p:cNvPicPr>
            <a:picLocks noChangeAspect="1"/>
          </p:cNvPicPr>
          <p:nvPr/>
        </p:nvPicPr>
        <p:blipFill>
          <a:blip r:embed="rId3"/>
          <a:stretch>
            <a:fillRect/>
          </a:stretch>
        </p:blipFill>
        <p:spPr>
          <a:xfrm>
            <a:off x="9839325" y="6305550"/>
            <a:ext cx="2352675" cy="552450"/>
          </a:xfrm>
          <a:prstGeom prst="rect">
            <a:avLst/>
          </a:prstGeom>
        </p:spPr>
      </p:pic>
    </p:spTree>
    <p:extLst>
      <p:ext uri="{BB962C8B-B14F-4D97-AF65-F5344CB8AC3E}">
        <p14:creationId xmlns:p14="http://schemas.microsoft.com/office/powerpoint/2010/main" val="3675134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2109" y="235936"/>
            <a:ext cx="9624291" cy="1071282"/>
          </a:xfrm>
        </p:spPr>
        <p:txBody>
          <a:bodyPr/>
          <a:lstStyle/>
          <a:p>
            <a:r>
              <a:rPr lang="en-US" sz="2800" dirty="0" smtClean="0"/>
              <a:t>The </a:t>
            </a:r>
            <a:r>
              <a:rPr lang="en-US" sz="2800" dirty="0"/>
              <a:t>paucity of census data disaggregated by ethnic group </a:t>
            </a:r>
            <a:r>
              <a:rPr lang="en-US" sz="2800" dirty="0" smtClean="0"/>
              <a:t>hampers design of targeted surveys</a:t>
            </a:r>
            <a:endParaRPr lang="en-US" sz="3200" dirty="0"/>
          </a:p>
        </p:txBody>
      </p:sp>
      <p:sp>
        <p:nvSpPr>
          <p:cNvPr id="3" name="Content Placeholder 2"/>
          <p:cNvSpPr>
            <a:spLocks noGrp="1"/>
          </p:cNvSpPr>
          <p:nvPr>
            <p:ph idx="1"/>
          </p:nvPr>
        </p:nvSpPr>
        <p:spPr>
          <a:xfrm>
            <a:off x="1104293" y="1775827"/>
            <a:ext cx="8946541" cy="4624973"/>
          </a:xfrm>
        </p:spPr>
        <p:txBody>
          <a:bodyPr>
            <a:normAutofit fontScale="92500" lnSpcReduction="20000"/>
          </a:bodyPr>
          <a:lstStyle/>
          <a:p>
            <a:pPr marL="0" indent="0">
              <a:buNone/>
            </a:pPr>
            <a:r>
              <a:rPr lang="en-US" dirty="0" smtClean="0"/>
              <a:t>Because of this household surveys cannot  adequately cover these groups in their samples (e.g. through ‘</a:t>
            </a:r>
            <a:r>
              <a:rPr lang="en-US" dirty="0" smtClean="0">
                <a:solidFill>
                  <a:srgbClr val="FFC000"/>
                </a:solidFill>
              </a:rPr>
              <a:t>booster’ samples</a:t>
            </a:r>
            <a:r>
              <a:rPr lang="en-US" dirty="0" smtClean="0"/>
              <a:t>).</a:t>
            </a:r>
          </a:p>
          <a:p>
            <a:pPr marL="400050" lvl="1" indent="0">
              <a:buNone/>
            </a:pPr>
            <a:r>
              <a:rPr lang="en-US" dirty="0" smtClean="0"/>
              <a:t> </a:t>
            </a:r>
          </a:p>
          <a:p>
            <a:r>
              <a:rPr lang="en-US" dirty="0" smtClean="0">
                <a:solidFill>
                  <a:srgbClr val="FFC000"/>
                </a:solidFill>
              </a:rPr>
              <a:t>The </a:t>
            </a:r>
            <a:r>
              <a:rPr lang="en-US" dirty="0">
                <a:solidFill>
                  <a:srgbClr val="FFC000"/>
                </a:solidFill>
              </a:rPr>
              <a:t>2011 </a:t>
            </a:r>
            <a:r>
              <a:rPr lang="en-US" dirty="0" smtClean="0">
                <a:solidFill>
                  <a:srgbClr val="FFC000"/>
                </a:solidFill>
              </a:rPr>
              <a:t>UNDP/World </a:t>
            </a:r>
            <a:r>
              <a:rPr lang="en-US" dirty="0">
                <a:solidFill>
                  <a:srgbClr val="FFC000"/>
                </a:solidFill>
              </a:rPr>
              <a:t>Bank/EC Roma </a:t>
            </a:r>
            <a:r>
              <a:rPr lang="en-US" dirty="0" smtClean="0">
                <a:solidFill>
                  <a:srgbClr val="FFC000"/>
                </a:solidFill>
              </a:rPr>
              <a:t>survey </a:t>
            </a:r>
            <a:r>
              <a:rPr lang="en-US" dirty="0"/>
              <a:t>used an alternative method. </a:t>
            </a:r>
            <a:endParaRPr lang="en-US" dirty="0" smtClean="0"/>
          </a:p>
          <a:p>
            <a:pPr lvl="1"/>
            <a:r>
              <a:rPr lang="en-US" dirty="0" smtClean="0"/>
              <a:t>Information </a:t>
            </a:r>
            <a:r>
              <a:rPr lang="en-US" dirty="0"/>
              <a:t>from various sources was used to draw a population </a:t>
            </a:r>
            <a:r>
              <a:rPr lang="en-US" dirty="0">
                <a:solidFill>
                  <a:srgbClr val="FFC000"/>
                </a:solidFill>
              </a:rPr>
              <a:t>sample</a:t>
            </a:r>
            <a:r>
              <a:rPr lang="en-US" dirty="0"/>
              <a:t> of </a:t>
            </a:r>
            <a:r>
              <a:rPr lang="en-US" dirty="0">
                <a:solidFill>
                  <a:srgbClr val="FFC000"/>
                </a:solidFill>
              </a:rPr>
              <a:t>Roma and non-Roma </a:t>
            </a:r>
            <a:r>
              <a:rPr lang="en-US" dirty="0" smtClean="0">
                <a:solidFill>
                  <a:srgbClr val="FFC000"/>
                </a:solidFill>
              </a:rPr>
              <a:t>communities</a:t>
            </a:r>
            <a:r>
              <a:rPr lang="en-US" dirty="0" smtClean="0"/>
              <a:t>.</a:t>
            </a:r>
          </a:p>
          <a:p>
            <a:pPr lvl="1"/>
            <a:r>
              <a:rPr lang="en-US" dirty="0" smtClean="0"/>
              <a:t>The </a:t>
            </a:r>
            <a:r>
              <a:rPr lang="en-US" dirty="0"/>
              <a:t>samples were selected in areas where </a:t>
            </a:r>
            <a:r>
              <a:rPr lang="en-US" dirty="0">
                <a:solidFill>
                  <a:srgbClr val="FFC000"/>
                </a:solidFill>
              </a:rPr>
              <a:t>Roma </a:t>
            </a:r>
            <a:r>
              <a:rPr lang="en-US" dirty="0" smtClean="0">
                <a:solidFill>
                  <a:srgbClr val="FFC000"/>
                </a:solidFill>
              </a:rPr>
              <a:t>proportion </a:t>
            </a:r>
            <a:r>
              <a:rPr lang="en-US" dirty="0" smtClean="0"/>
              <a:t>is above the national average.</a:t>
            </a:r>
            <a:endParaRPr lang="en-US" dirty="0"/>
          </a:p>
          <a:p>
            <a:pPr lvl="1"/>
            <a:r>
              <a:rPr lang="en-US" dirty="0"/>
              <a:t> </a:t>
            </a:r>
            <a:r>
              <a:rPr lang="en-US" dirty="0" smtClean="0"/>
              <a:t>Non-Roma </a:t>
            </a:r>
            <a:r>
              <a:rPr lang="en-US" dirty="0"/>
              <a:t>respondents were selected on the basis of the </a:t>
            </a:r>
            <a:r>
              <a:rPr lang="en-US" dirty="0">
                <a:solidFill>
                  <a:srgbClr val="FFC000"/>
                </a:solidFill>
              </a:rPr>
              <a:t>proximity</a:t>
            </a:r>
            <a:r>
              <a:rPr lang="en-US" dirty="0"/>
              <a:t> of their residence to </a:t>
            </a:r>
            <a:r>
              <a:rPr lang="en-US" dirty="0" smtClean="0"/>
              <a:t>Roma, </a:t>
            </a:r>
          </a:p>
          <a:p>
            <a:pPr lvl="2"/>
            <a:r>
              <a:rPr lang="en-US" dirty="0" smtClean="0"/>
              <a:t>which </a:t>
            </a:r>
            <a:r>
              <a:rPr lang="en-US" dirty="0"/>
              <a:t>means that they share certain characteristics of the local environment. </a:t>
            </a:r>
            <a:endParaRPr lang="en-US" dirty="0" smtClean="0"/>
          </a:p>
          <a:p>
            <a:endParaRPr lang="en-US" dirty="0" smtClean="0"/>
          </a:p>
          <a:p>
            <a:r>
              <a:rPr lang="en-US" dirty="0" smtClean="0"/>
              <a:t>Need to </a:t>
            </a:r>
            <a:r>
              <a:rPr lang="en-US" dirty="0" smtClean="0">
                <a:solidFill>
                  <a:srgbClr val="FFC000"/>
                </a:solidFill>
              </a:rPr>
              <a:t>involve minority groups themselves </a:t>
            </a:r>
            <a:r>
              <a:rPr lang="en-US" dirty="0" smtClean="0"/>
              <a:t>more in discussions around </a:t>
            </a:r>
            <a:r>
              <a:rPr lang="en-US" dirty="0" smtClean="0">
                <a:solidFill>
                  <a:srgbClr val="FFC000"/>
                </a:solidFill>
              </a:rPr>
              <a:t>how</a:t>
            </a:r>
            <a:r>
              <a:rPr lang="en-US" dirty="0" smtClean="0"/>
              <a:t> they can best be </a:t>
            </a:r>
            <a:r>
              <a:rPr lang="en-US" dirty="0" smtClean="0">
                <a:solidFill>
                  <a:srgbClr val="FFC000"/>
                </a:solidFill>
              </a:rPr>
              <a:t>identified</a:t>
            </a:r>
            <a:r>
              <a:rPr lang="en-US" dirty="0" smtClean="0"/>
              <a:t> in surveys and censuses</a:t>
            </a:r>
            <a:endParaRPr lang="en-US" dirty="0"/>
          </a:p>
          <a:p>
            <a:pPr marL="0" indent="0">
              <a:buNone/>
            </a:pPr>
            <a:endParaRPr lang="en-US" dirty="0" smtClean="0"/>
          </a:p>
        </p:txBody>
      </p:sp>
      <p:pic>
        <p:nvPicPr>
          <p:cNvPr id="4" name="Picture 3"/>
          <p:cNvPicPr>
            <a:picLocks noChangeAspect="1"/>
          </p:cNvPicPr>
          <p:nvPr/>
        </p:nvPicPr>
        <p:blipFill>
          <a:blip r:embed="rId2"/>
          <a:stretch>
            <a:fillRect/>
          </a:stretch>
        </p:blipFill>
        <p:spPr>
          <a:xfrm>
            <a:off x="9839325" y="6305550"/>
            <a:ext cx="2352675" cy="552450"/>
          </a:xfrm>
          <a:prstGeom prst="rect">
            <a:avLst/>
          </a:prstGeom>
        </p:spPr>
      </p:pic>
    </p:spTree>
    <p:extLst>
      <p:ext uri="{BB962C8B-B14F-4D97-AF65-F5344CB8AC3E}">
        <p14:creationId xmlns:p14="http://schemas.microsoft.com/office/powerpoint/2010/main" val="36623349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080518"/>
          </a:xfrm>
        </p:spPr>
        <p:txBody>
          <a:bodyPr/>
          <a:lstStyle/>
          <a:p>
            <a:r>
              <a:rPr lang="en-US" sz="3600" dirty="0" smtClean="0"/>
              <a:t>Need to mainstream data collection from minorities</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t>Most </a:t>
            </a:r>
            <a:r>
              <a:rPr lang="en-US" sz="2400" dirty="0"/>
              <a:t>data </a:t>
            </a:r>
            <a:r>
              <a:rPr lang="en-US" sz="2400" dirty="0" smtClean="0"/>
              <a:t>on minorities today are collected </a:t>
            </a:r>
            <a:r>
              <a:rPr lang="en-US" sz="2400" dirty="0"/>
              <a:t>through </a:t>
            </a:r>
            <a:r>
              <a:rPr lang="en-US" sz="2400" dirty="0">
                <a:solidFill>
                  <a:srgbClr val="FFC000"/>
                </a:solidFill>
              </a:rPr>
              <a:t>special </a:t>
            </a:r>
            <a:r>
              <a:rPr lang="en-US" sz="2400" dirty="0" smtClean="0">
                <a:solidFill>
                  <a:srgbClr val="FFC000"/>
                </a:solidFill>
              </a:rPr>
              <a:t>surveys</a:t>
            </a:r>
            <a:r>
              <a:rPr lang="en-US" sz="2400" dirty="0" smtClean="0"/>
              <a:t> </a:t>
            </a:r>
          </a:p>
          <a:p>
            <a:pPr marL="0" indent="0">
              <a:buNone/>
            </a:pPr>
            <a:r>
              <a:rPr lang="en-US" sz="2400" dirty="0" smtClean="0"/>
              <a:t>Need </a:t>
            </a:r>
            <a:r>
              <a:rPr lang="en-US" sz="2400" dirty="0"/>
              <a:t>to move towards mainstreaming of data collection from minorities in </a:t>
            </a:r>
            <a:r>
              <a:rPr lang="en-US" sz="2400" dirty="0">
                <a:solidFill>
                  <a:srgbClr val="FFC000"/>
                </a:solidFill>
              </a:rPr>
              <a:t>nationally </a:t>
            </a:r>
            <a:r>
              <a:rPr lang="en-US" sz="2400" dirty="0" smtClean="0">
                <a:solidFill>
                  <a:srgbClr val="FFC000"/>
                </a:solidFill>
              </a:rPr>
              <a:t>representative surveys</a:t>
            </a:r>
          </a:p>
          <a:p>
            <a:pPr lvl="1" indent="-342900"/>
            <a:r>
              <a:rPr lang="en-US" sz="2200" dirty="0" smtClean="0"/>
              <a:t>Special </a:t>
            </a:r>
            <a:r>
              <a:rPr lang="en-US" sz="2200" dirty="0"/>
              <a:t>surveys are informative </a:t>
            </a:r>
            <a:endParaRPr lang="en-US" sz="2200" dirty="0" smtClean="0"/>
          </a:p>
          <a:p>
            <a:pPr lvl="1" indent="-342900"/>
            <a:r>
              <a:rPr lang="en-US" sz="2200" dirty="0" smtClean="0"/>
              <a:t>However they usually are not representative of the whole population or its subgroups </a:t>
            </a:r>
          </a:p>
          <a:p>
            <a:pPr lvl="2" indent="-342900"/>
            <a:r>
              <a:rPr lang="en-US" sz="2000" dirty="0" smtClean="0"/>
              <a:t>They therefore </a:t>
            </a:r>
            <a:r>
              <a:rPr lang="en-US" sz="2000" dirty="0" smtClean="0">
                <a:solidFill>
                  <a:srgbClr val="FFC000"/>
                </a:solidFill>
              </a:rPr>
              <a:t>do </a:t>
            </a:r>
            <a:r>
              <a:rPr lang="en-US" sz="2000" dirty="0">
                <a:solidFill>
                  <a:srgbClr val="FFC000"/>
                </a:solidFill>
              </a:rPr>
              <a:t>not </a:t>
            </a:r>
            <a:r>
              <a:rPr lang="en-US" sz="2000" dirty="0" smtClean="0">
                <a:solidFill>
                  <a:srgbClr val="FFC000"/>
                </a:solidFill>
              </a:rPr>
              <a:t>allow </a:t>
            </a:r>
            <a:r>
              <a:rPr lang="en-US" sz="2000" dirty="0">
                <a:solidFill>
                  <a:srgbClr val="FFC000"/>
                </a:solidFill>
              </a:rPr>
              <a:t>for a full comparison </a:t>
            </a:r>
            <a:r>
              <a:rPr lang="en-US" sz="2000" dirty="0"/>
              <a:t>of minorities </a:t>
            </a:r>
            <a:r>
              <a:rPr lang="en-US" sz="2000" dirty="0" smtClean="0"/>
              <a:t>with other </a:t>
            </a:r>
            <a:r>
              <a:rPr lang="en-US" sz="2000" dirty="0"/>
              <a:t>groups </a:t>
            </a:r>
            <a:endParaRPr lang="en-US" sz="2000" dirty="0" smtClean="0"/>
          </a:p>
          <a:p>
            <a:pPr lvl="2" indent="-342900"/>
            <a:r>
              <a:rPr lang="en-US" sz="2000" dirty="0" smtClean="0"/>
              <a:t>policy application may therefore be more limited</a:t>
            </a:r>
          </a:p>
          <a:p>
            <a:endParaRPr lang="en-US" dirty="0"/>
          </a:p>
        </p:txBody>
      </p:sp>
      <p:pic>
        <p:nvPicPr>
          <p:cNvPr id="4" name="Picture 4" descr="Afbeeldingsresultaat voor pictures minorities euras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25025" y="0"/>
            <a:ext cx="2466975" cy="1847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64249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26743799"/>
              </p:ext>
            </p:extLst>
          </p:nvPr>
        </p:nvGraphicFramePr>
        <p:xfrm>
          <a:off x="979056" y="3612356"/>
          <a:ext cx="10104581" cy="1760982"/>
        </p:xfrm>
        <a:graphic>
          <a:graphicData uri="http://schemas.openxmlformats.org/drawingml/2006/table">
            <a:tbl>
              <a:tblPr firstRow="1" firstCol="1" bandRow="1"/>
              <a:tblGrid>
                <a:gridCol w="1725125"/>
                <a:gridCol w="873394"/>
                <a:gridCol w="847792"/>
                <a:gridCol w="850745"/>
                <a:gridCol w="1320428"/>
                <a:gridCol w="763111"/>
                <a:gridCol w="812345"/>
                <a:gridCol w="1197347"/>
                <a:gridCol w="916719"/>
                <a:gridCol w="797575"/>
              </a:tblGrid>
              <a:tr h="486136">
                <a:tc>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Albania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Croatia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Kosovo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Montenegro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Serbia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Turkey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FYR Macedonia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Iceland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Bosnia and 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2272">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Questions on ethnicity, religion and language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yes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yes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yes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yes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yes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yes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effectLst/>
                          <a:latin typeface="Calibri" panose="020F0502020204030204" pitchFamily="34" charset="0"/>
                          <a:ea typeface="Calibri" panose="020F0502020204030204" pitchFamily="34" charset="0"/>
                          <a:cs typeface="Times New Roman" panose="02020603050405020304" pitchFamily="18" charset="0"/>
                        </a:rPr>
                        <a:t>Country of birth, origin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Yes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4"/>
          <p:cNvSpPr/>
          <p:nvPr/>
        </p:nvSpPr>
        <p:spPr>
          <a:xfrm>
            <a:off x="1016000" y="5450580"/>
            <a:ext cx="10169236" cy="274755"/>
          </a:xfrm>
          <a:prstGeom prst="rect">
            <a:avLst/>
          </a:prstGeom>
        </p:spPr>
        <p:txBody>
          <a:bodyPr wrap="square">
            <a:spAutoFit/>
          </a:bodyPr>
          <a:lstStyle/>
          <a:p>
            <a:pPr>
              <a:lnSpc>
                <a:spcPct val="107000"/>
              </a:lnSpc>
            </a:pPr>
            <a:r>
              <a:rPr lang="en-US" sz="1200" dirty="0" smtClean="0">
                <a:ea typeface="Calibri" panose="020F0502020204030204" pitchFamily="34" charset="0"/>
                <a:cs typeface="Times New Roman" panose="02020603050405020304" pitchFamily="18" charset="0"/>
              </a:rPr>
              <a:t>Source: Eurostat 2013. Factsheets </a:t>
            </a:r>
            <a:r>
              <a:rPr lang="en-US" sz="1200" dirty="0">
                <a:ea typeface="Calibri" panose="020F0502020204030204" pitchFamily="34" charset="0"/>
                <a:cs typeface="Times New Roman" panose="02020603050405020304" pitchFamily="18" charset="0"/>
              </a:rPr>
              <a:t>on </a:t>
            </a:r>
            <a:r>
              <a:rPr lang="en-US" sz="1200" dirty="0" smtClean="0">
                <a:ea typeface="Calibri" panose="020F0502020204030204" pitchFamily="34" charset="0"/>
                <a:cs typeface="Times New Roman" panose="02020603050405020304" pitchFamily="18" charset="0"/>
              </a:rPr>
              <a:t>2011 population censuses in </a:t>
            </a:r>
            <a:r>
              <a:rPr lang="en-US" sz="1200" dirty="0">
                <a:ea typeface="Calibri" panose="020F0502020204030204" pitchFamily="34" charset="0"/>
                <a:cs typeface="Times New Roman" panose="02020603050405020304" pitchFamily="18" charset="0"/>
              </a:rPr>
              <a:t>the Enlargement countries</a:t>
            </a:r>
            <a:endParaRPr lang="en-US" sz="800" dirty="0">
              <a:effectLst/>
              <a:ea typeface="Calibri" panose="020F0502020204030204" pitchFamily="34" charset="0"/>
              <a:cs typeface="Times New Roman" panose="02020603050405020304" pitchFamily="18" charset="0"/>
            </a:endParaRPr>
          </a:p>
        </p:txBody>
      </p:sp>
      <p:sp>
        <p:nvSpPr>
          <p:cNvPr id="6" name="Rectangle 5"/>
          <p:cNvSpPr/>
          <p:nvPr/>
        </p:nvSpPr>
        <p:spPr>
          <a:xfrm>
            <a:off x="1016000" y="3206145"/>
            <a:ext cx="10169236" cy="304955"/>
          </a:xfrm>
          <a:prstGeom prst="rect">
            <a:avLst/>
          </a:prstGeom>
        </p:spPr>
        <p:txBody>
          <a:bodyPr wrap="square">
            <a:spAutoFit/>
          </a:bodyPr>
          <a:lstStyle/>
          <a:p>
            <a:pPr>
              <a:lnSpc>
                <a:spcPct val="107000"/>
              </a:lnSpc>
            </a:pPr>
            <a:r>
              <a:rPr lang="en-US" sz="1400" b="1" dirty="0" smtClean="0">
                <a:ea typeface="Calibri" panose="020F0502020204030204" pitchFamily="34" charset="0"/>
                <a:cs typeface="Times New Roman" panose="02020603050405020304" pitchFamily="18" charset="0"/>
              </a:rPr>
              <a:t>Questions included in the 2011 </a:t>
            </a:r>
            <a:r>
              <a:rPr lang="en-US" sz="1400" b="1" dirty="0">
                <a:ea typeface="Calibri" panose="020F0502020204030204" pitchFamily="34" charset="0"/>
                <a:cs typeface="Times New Roman" panose="02020603050405020304" pitchFamily="18" charset="0"/>
              </a:rPr>
              <a:t>Population census </a:t>
            </a:r>
            <a:r>
              <a:rPr lang="en-US" sz="1400" b="1" dirty="0" smtClean="0">
                <a:ea typeface="Calibri" panose="020F0502020204030204" pitchFamily="34" charset="0"/>
                <a:cs typeface="Times New Roman" panose="02020603050405020304" pitchFamily="18" charset="0"/>
              </a:rPr>
              <a:t>in </a:t>
            </a:r>
            <a:r>
              <a:rPr lang="en-US" sz="1400" b="1" dirty="0">
                <a:ea typeface="Calibri" panose="020F0502020204030204" pitchFamily="34" charset="0"/>
                <a:cs typeface="Times New Roman" panose="02020603050405020304" pitchFamily="18" charset="0"/>
              </a:rPr>
              <a:t>the </a:t>
            </a:r>
            <a:r>
              <a:rPr lang="en-US" sz="1400" b="1" dirty="0" smtClean="0">
                <a:ea typeface="Calibri" panose="020F0502020204030204" pitchFamily="34" charset="0"/>
                <a:cs typeface="Times New Roman" panose="02020603050405020304" pitchFamily="18" charset="0"/>
              </a:rPr>
              <a:t>EU Enlargement </a:t>
            </a:r>
            <a:r>
              <a:rPr lang="en-US" sz="1400" b="1" dirty="0">
                <a:ea typeface="Calibri" panose="020F0502020204030204" pitchFamily="34" charset="0"/>
                <a:cs typeface="Times New Roman" panose="02020603050405020304" pitchFamily="18" charset="0"/>
              </a:rPr>
              <a:t>countries</a:t>
            </a:r>
            <a:endParaRPr lang="en-US" sz="900" dirty="0">
              <a:effectLst/>
              <a:ea typeface="Calibri" panose="020F0502020204030204" pitchFamily="34" charset="0"/>
              <a:cs typeface="Times New Roman" panose="02020603050405020304" pitchFamily="18" charset="0"/>
            </a:endParaRPr>
          </a:p>
        </p:txBody>
      </p:sp>
      <p:sp>
        <p:nvSpPr>
          <p:cNvPr id="7" name="Rectangle 6"/>
          <p:cNvSpPr/>
          <p:nvPr/>
        </p:nvSpPr>
        <p:spPr>
          <a:xfrm>
            <a:off x="1016000" y="1266665"/>
            <a:ext cx="10169236" cy="882678"/>
          </a:xfrm>
          <a:prstGeom prst="rect">
            <a:avLst/>
          </a:prstGeom>
        </p:spPr>
        <p:txBody>
          <a:bodyPr wrap="square">
            <a:spAutoFit/>
          </a:bodyPr>
          <a:lstStyle/>
          <a:p>
            <a:pPr>
              <a:lnSpc>
                <a:spcPct val="107000"/>
              </a:lnSpc>
            </a:pPr>
            <a:r>
              <a:rPr lang="en-US" sz="2400" dirty="0" smtClean="0">
                <a:solidFill>
                  <a:srgbClr val="FFC000"/>
                </a:solidFill>
                <a:ea typeface="Calibri" panose="020F0502020204030204" pitchFamily="34" charset="0"/>
                <a:cs typeface="Times New Roman" panose="02020603050405020304" pitchFamily="18" charset="0"/>
              </a:rPr>
              <a:t>Nearly all countries in the Western Balkans include questions on ethnicity religion and language </a:t>
            </a:r>
            <a:r>
              <a:rPr lang="en-US" sz="2400" dirty="0" smtClean="0">
                <a:ea typeface="Calibri" panose="020F0502020204030204" pitchFamily="34" charset="0"/>
                <a:cs typeface="Times New Roman" panose="02020603050405020304" pitchFamily="18" charset="0"/>
              </a:rPr>
              <a:t>in their population census</a:t>
            </a:r>
            <a:endParaRPr lang="en-US" sz="1200" dirty="0">
              <a:effectLst/>
              <a:ea typeface="Calibri" panose="020F0502020204030204" pitchFamily="34" charset="0"/>
              <a:cs typeface="Times New Roman" panose="02020603050405020304" pitchFamily="18" charset="0"/>
            </a:endParaRPr>
          </a:p>
        </p:txBody>
      </p:sp>
      <p:pic>
        <p:nvPicPr>
          <p:cNvPr id="8" name="Picture 7"/>
          <p:cNvPicPr>
            <a:picLocks noChangeAspect="1"/>
          </p:cNvPicPr>
          <p:nvPr/>
        </p:nvPicPr>
        <p:blipFill>
          <a:blip r:embed="rId2"/>
          <a:stretch>
            <a:fillRect/>
          </a:stretch>
        </p:blipFill>
        <p:spPr>
          <a:xfrm>
            <a:off x="9839325" y="6305550"/>
            <a:ext cx="2352675" cy="552450"/>
          </a:xfrm>
          <a:prstGeom prst="rect">
            <a:avLst/>
          </a:prstGeom>
        </p:spPr>
      </p:pic>
    </p:spTree>
    <p:extLst>
      <p:ext uri="{BB962C8B-B14F-4D97-AF65-F5344CB8AC3E}">
        <p14:creationId xmlns:p14="http://schemas.microsoft.com/office/powerpoint/2010/main" val="35314095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325542639"/>
              </p:ext>
            </p:extLst>
          </p:nvPr>
        </p:nvGraphicFramePr>
        <p:xfrm>
          <a:off x="1075607" y="1756279"/>
          <a:ext cx="9444610" cy="3683941"/>
        </p:xfrm>
        <a:graphic>
          <a:graphicData uri="http://schemas.openxmlformats.org/drawingml/2006/table">
            <a:tbl>
              <a:tblPr firstRow="1" firstCol="1" bandRow="1"/>
              <a:tblGrid>
                <a:gridCol w="1349230"/>
                <a:gridCol w="1349230"/>
                <a:gridCol w="899533"/>
                <a:gridCol w="1431636"/>
                <a:gridCol w="1716521"/>
                <a:gridCol w="1349230"/>
                <a:gridCol w="1349230"/>
              </a:tblGrid>
              <a:tr h="248504">
                <a:tc>
                  <a:txBody>
                    <a:bodyPr/>
                    <a:lstStyle/>
                    <a:p>
                      <a:pPr marL="0" marR="0">
                        <a:lnSpc>
                          <a:spcPct val="107000"/>
                        </a:lnSpc>
                        <a:spcBef>
                          <a:spcPts val="0"/>
                        </a:spcBef>
                        <a:spcAft>
                          <a:spcPts val="0"/>
                        </a:spcAft>
                      </a:pPr>
                      <a:r>
                        <a:rPr lang="en-US" sz="1400" b="1" dirty="0" smtClean="0">
                          <a:effectLst/>
                          <a:latin typeface="Calibri" panose="020F0502020204030204" pitchFamily="34" charset="0"/>
                          <a:ea typeface="Calibri" panose="020F0502020204030204" pitchFamily="34" charset="0"/>
                          <a:cs typeface="Times New Roman" panose="02020603050405020304" pitchFamily="18" charset="0"/>
                        </a:rPr>
                        <a:t>Country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b="1">
                          <a:effectLst/>
                          <a:latin typeface="Calibri" panose="020F0502020204030204" pitchFamily="34" charset="0"/>
                          <a:ea typeface="Calibri" panose="020F0502020204030204" pitchFamily="34" charset="0"/>
                          <a:cs typeface="Times New Roman" panose="02020603050405020304" pitchFamily="18" charset="0"/>
                        </a:rPr>
                        <a:t>Type of survey</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b="1">
                          <a:effectLst/>
                          <a:latin typeface="Calibri" panose="020F0502020204030204" pitchFamily="34" charset="0"/>
                          <a:ea typeface="Calibri" panose="020F0502020204030204" pitchFamily="34" charset="0"/>
                          <a:cs typeface="Times New Roman" panose="02020603050405020304" pitchFamily="18" charset="0"/>
                        </a:rPr>
                        <a:t>Year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b="1">
                          <a:effectLst/>
                          <a:latin typeface="Calibri" panose="020F0502020204030204" pitchFamily="34" charset="0"/>
                          <a:ea typeface="Calibri" panose="020F0502020204030204" pitchFamily="34" charset="0"/>
                          <a:cs typeface="Times New Roman" panose="02020603050405020304" pitchFamily="18" charset="0"/>
                        </a:rPr>
                        <a:t>Ethnic group</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b="1">
                          <a:effectLst/>
                          <a:latin typeface="Calibri" panose="020F0502020204030204" pitchFamily="34" charset="0"/>
                          <a:ea typeface="Calibri" panose="020F0502020204030204" pitchFamily="34" charset="0"/>
                          <a:cs typeface="Times New Roman" panose="02020603050405020304" pitchFamily="18" charset="0"/>
                        </a:rPr>
                        <a:t>Nationality</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b="1">
                          <a:effectLst/>
                          <a:latin typeface="Calibri" panose="020F0502020204030204" pitchFamily="34" charset="0"/>
                          <a:ea typeface="Calibri" panose="020F0502020204030204" pitchFamily="34" charset="0"/>
                          <a:cs typeface="Times New Roman" panose="02020603050405020304" pitchFamily="18" charset="0"/>
                        </a:rPr>
                        <a:t>Mother tongue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b="1">
                          <a:effectLst/>
                          <a:latin typeface="Calibri" panose="020F0502020204030204" pitchFamily="34" charset="0"/>
                          <a:ea typeface="Calibri" panose="020F0502020204030204" pitchFamily="34" charset="0"/>
                          <a:cs typeface="Times New Roman" panose="02020603050405020304" pitchFamily="18" charset="0"/>
                        </a:rPr>
                        <a:t>Religion</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7007">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Albania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LSMS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2012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solidFill>
                            <a:srgbClr val="FFC000"/>
                          </a:solidFill>
                          <a:effectLst/>
                          <a:latin typeface="Calibri" panose="020F0502020204030204" pitchFamily="34" charset="0"/>
                          <a:ea typeface="Calibri" panose="020F0502020204030204" pitchFamily="34" charset="0"/>
                          <a:cs typeface="Times New Roman" panose="02020603050405020304" pitchFamily="18" charset="0"/>
                        </a:rPr>
                        <a:t>Yes, at individual level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solidFill>
                            <a:srgbClr val="FFC000"/>
                          </a:solidFill>
                          <a:effectLst/>
                          <a:latin typeface="Calibri" panose="020F0502020204030204" pitchFamily="34" charset="0"/>
                          <a:ea typeface="Calibri" panose="020F0502020204030204" pitchFamily="34" charset="0"/>
                          <a:cs typeface="Times New Roman" panose="02020603050405020304" pitchFamily="18" charset="0"/>
                        </a:rPr>
                        <a:t>Yes, at individual level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solidFill>
                            <a:srgbClr val="FFC000"/>
                          </a:solidFill>
                          <a:effectLst/>
                          <a:latin typeface="Calibri" panose="020F0502020204030204" pitchFamily="34" charset="0"/>
                          <a:ea typeface="Calibri" panose="020F0502020204030204" pitchFamily="34" charset="0"/>
                          <a:cs typeface="Times New Roman" panose="02020603050405020304" pitchFamily="18" charset="0"/>
                        </a:rPr>
                        <a:t>Yes, at individual level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2219">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Armenia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ILCS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2013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Yes, individual level, but not specific country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6684">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Bosnia and H.</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EHBS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2011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Yes, individual level, but not specific country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504">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Georgia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IHS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2013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Yes at individual level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504">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Kyrgyz</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KIHS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2013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Yes, at individual level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504">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MKD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HBS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2009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Yes, at individual level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504">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Poland</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HBS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2013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Yes, at individual level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5511">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Romania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HBS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2013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solidFill>
                            <a:srgbClr val="FFC000"/>
                          </a:solidFill>
                          <a:effectLst/>
                          <a:latin typeface="Calibri" panose="020F0502020204030204" pitchFamily="34" charset="0"/>
                          <a:ea typeface="Calibri" panose="020F0502020204030204" pitchFamily="34" charset="0"/>
                          <a:cs typeface="Times New Roman" panose="02020603050405020304" pitchFamily="18" charset="0"/>
                        </a:rPr>
                        <a:t>Yes, at individual level, including Roma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dirty="0">
                          <a:solidFill>
                            <a:srgbClr val="FFC000"/>
                          </a:solidFill>
                          <a:effectLst/>
                          <a:latin typeface="Calibri" panose="020F0502020204030204" pitchFamily="34" charset="0"/>
                          <a:ea typeface="Calibri" panose="020F0502020204030204" pitchFamily="34" charset="0"/>
                          <a:cs typeface="Times New Roman" panose="02020603050405020304" pitchFamily="18" charset="0"/>
                        </a:rPr>
                        <a:t>Yes, at individual level, but not with specific country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5"/>
          <p:cNvSpPr/>
          <p:nvPr/>
        </p:nvSpPr>
        <p:spPr>
          <a:xfrm>
            <a:off x="1020618" y="1120016"/>
            <a:ext cx="9097818" cy="584775"/>
          </a:xfrm>
          <a:prstGeom prst="rect">
            <a:avLst/>
          </a:prstGeom>
        </p:spPr>
        <p:txBody>
          <a:bodyPr wrap="square">
            <a:spAutoFit/>
          </a:bodyPr>
          <a:lstStyle/>
          <a:p>
            <a:pPr lvl="0" defTabSz="914400" eaLnBrk="0" fontAlgn="base" hangingPunct="0">
              <a:spcBef>
                <a:spcPct val="0"/>
              </a:spcBef>
              <a:spcAft>
                <a:spcPct val="0"/>
              </a:spcAft>
            </a:pPr>
            <a:r>
              <a:rPr lang="en-US" altLang="en-US" sz="1600" dirty="0" smtClean="0">
                <a:latin typeface="Calibri" panose="020F0502020204030204" pitchFamily="34" charset="0"/>
                <a:ea typeface="Calibri" panose="020F0502020204030204" pitchFamily="34" charset="0"/>
                <a:cs typeface="Times New Roman" panose="02020603050405020304" pitchFamily="18" charset="0"/>
              </a:rPr>
              <a:t>Countries </a:t>
            </a:r>
            <a:r>
              <a:rPr lang="en-US" altLang="en-US" sz="1600" dirty="0">
                <a:latin typeface="Calibri" panose="020F0502020204030204" pitchFamily="34" charset="0"/>
                <a:ea typeface="Calibri" panose="020F0502020204030204" pitchFamily="34" charset="0"/>
                <a:cs typeface="Times New Roman" panose="02020603050405020304" pitchFamily="18" charset="0"/>
              </a:rPr>
              <a:t>in </a:t>
            </a:r>
            <a:r>
              <a:rPr lang="en-US" altLang="en-US" sz="1600" dirty="0" smtClean="0">
                <a:latin typeface="Calibri" panose="020F0502020204030204" pitchFamily="34" charset="0"/>
                <a:ea typeface="Calibri" panose="020F0502020204030204" pitchFamily="34" charset="0"/>
                <a:cs typeface="Times New Roman" panose="02020603050405020304" pitchFamily="18" charset="0"/>
              </a:rPr>
              <a:t>Europe and Central Asia that </a:t>
            </a:r>
            <a:r>
              <a:rPr lang="en-US" altLang="en-US" sz="1600" dirty="0">
                <a:latin typeface="Calibri" panose="020F0502020204030204" pitchFamily="34" charset="0"/>
                <a:ea typeface="Calibri" panose="020F0502020204030204" pitchFamily="34" charset="0"/>
                <a:cs typeface="Times New Roman" panose="02020603050405020304" pitchFamily="18" charset="0"/>
              </a:rPr>
              <a:t>have any of the ethnicity-related variables in their </a:t>
            </a:r>
            <a:r>
              <a:rPr lang="en-US" altLang="en-US" sz="1600" dirty="0" smtClean="0">
                <a:latin typeface="Calibri" panose="020F0502020204030204" pitchFamily="34" charset="0"/>
                <a:ea typeface="Calibri" panose="020F0502020204030204" pitchFamily="34" charset="0"/>
                <a:cs typeface="Times New Roman" panose="02020603050405020304" pitchFamily="18" charset="0"/>
              </a:rPr>
              <a:t>household income and expenditure survey questionnaire</a:t>
            </a:r>
            <a:endParaRPr lang="en-US" altLang="en-US" sz="2800" dirty="0">
              <a:latin typeface="Arial" panose="020B0604020202020204" pitchFamily="34" charset="0"/>
            </a:endParaRPr>
          </a:p>
        </p:txBody>
      </p:sp>
      <p:sp>
        <p:nvSpPr>
          <p:cNvPr id="7" name="TextBox 6"/>
          <p:cNvSpPr txBox="1"/>
          <p:nvPr/>
        </p:nvSpPr>
        <p:spPr>
          <a:xfrm>
            <a:off x="1020618" y="5541818"/>
            <a:ext cx="2632363" cy="338554"/>
          </a:xfrm>
          <a:prstGeom prst="rect">
            <a:avLst/>
          </a:prstGeom>
          <a:noFill/>
        </p:spPr>
        <p:txBody>
          <a:bodyPr wrap="square" rtlCol="0">
            <a:spAutoFit/>
          </a:bodyPr>
          <a:lstStyle/>
          <a:p>
            <a:r>
              <a:rPr lang="en-US" sz="1600" dirty="0" smtClean="0"/>
              <a:t>Source</a:t>
            </a:r>
            <a:r>
              <a:rPr lang="en-US" sz="1600" dirty="0"/>
              <a:t>:</a:t>
            </a:r>
            <a:r>
              <a:rPr lang="en-US" sz="1600" dirty="0" smtClean="0"/>
              <a:t> World Bank</a:t>
            </a:r>
            <a:endParaRPr lang="en-US" sz="1600" dirty="0"/>
          </a:p>
        </p:txBody>
      </p:sp>
      <p:sp>
        <p:nvSpPr>
          <p:cNvPr id="8" name="Rectangle 7"/>
          <p:cNvSpPr/>
          <p:nvPr/>
        </p:nvSpPr>
        <p:spPr>
          <a:xfrm>
            <a:off x="1020618" y="292058"/>
            <a:ext cx="9384146" cy="461665"/>
          </a:xfrm>
          <a:prstGeom prst="rect">
            <a:avLst/>
          </a:prstGeom>
        </p:spPr>
        <p:txBody>
          <a:bodyPr wrap="square">
            <a:spAutoFit/>
          </a:bodyPr>
          <a:lstStyle/>
          <a:p>
            <a:pPr lvl="0" defTabSz="914400" eaLnBrk="0" fontAlgn="base" hangingPunct="0">
              <a:spcBef>
                <a:spcPct val="0"/>
              </a:spcBef>
              <a:spcAft>
                <a:spcPct val="0"/>
              </a:spcAft>
            </a:pPr>
            <a:r>
              <a:rPr lang="en-US" altLang="en-US" sz="2400" dirty="0" smtClean="0">
                <a:latin typeface="Calibri" panose="020F0502020204030204" pitchFamily="34" charset="0"/>
                <a:ea typeface="Calibri" panose="020F0502020204030204" pitchFamily="34" charset="0"/>
                <a:cs typeface="Times New Roman" panose="02020603050405020304" pitchFamily="18" charset="0"/>
              </a:rPr>
              <a:t>Albania is a ‘front runner’ in collecting data on ethnicity in surveys</a:t>
            </a:r>
            <a:endParaRPr lang="en-US" altLang="en-US" sz="4000" dirty="0">
              <a:latin typeface="Arial" panose="020B0604020202020204" pitchFamily="34" charset="0"/>
            </a:endParaRPr>
          </a:p>
        </p:txBody>
      </p:sp>
      <p:pic>
        <p:nvPicPr>
          <p:cNvPr id="1028" name="Picture 4" descr="http://www.neurope.eu/wp-content/uploads/2011/10/alban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53458" y="4747491"/>
            <a:ext cx="2252990" cy="21105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16112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809453" cy="729537"/>
          </a:xfrm>
        </p:spPr>
        <p:txBody>
          <a:bodyPr/>
          <a:lstStyle/>
          <a:p>
            <a:r>
              <a:rPr lang="en-US" sz="2400" dirty="0" smtClean="0"/>
              <a:t>Collecting administrative data on ethnicity should perhaps not be allowed in cases where this can have a direct </a:t>
            </a:r>
            <a:r>
              <a:rPr lang="en-US" sz="2400" dirty="0" smtClean="0">
                <a:solidFill>
                  <a:srgbClr val="FFC000"/>
                </a:solidFill>
              </a:rPr>
              <a:t>negative impact </a:t>
            </a:r>
            <a:r>
              <a:rPr lang="en-US" sz="2400" dirty="0" smtClean="0"/>
              <a:t>on groups</a:t>
            </a:r>
            <a:endParaRPr lang="en-US" sz="2400" dirty="0"/>
          </a:p>
        </p:txBody>
      </p:sp>
      <p:sp>
        <p:nvSpPr>
          <p:cNvPr id="3" name="Content Placeholder 2"/>
          <p:cNvSpPr>
            <a:spLocks noGrp="1"/>
          </p:cNvSpPr>
          <p:nvPr>
            <p:ph idx="1"/>
          </p:nvPr>
        </p:nvSpPr>
        <p:spPr/>
        <p:txBody>
          <a:bodyPr/>
          <a:lstStyle/>
          <a:p>
            <a:r>
              <a:rPr lang="en-US" dirty="0" smtClean="0"/>
              <a:t>In some countries (e.g. Bulgaria, Albania, Romania ) collecting </a:t>
            </a:r>
            <a:r>
              <a:rPr lang="en-US" dirty="0"/>
              <a:t>information on ethnicity is </a:t>
            </a:r>
            <a:r>
              <a:rPr lang="en-US" dirty="0" smtClean="0"/>
              <a:t>allowed for </a:t>
            </a:r>
            <a:r>
              <a:rPr lang="en-US" dirty="0"/>
              <a:t>research purposes (like surveys) </a:t>
            </a:r>
            <a:r>
              <a:rPr lang="en-US" dirty="0" smtClean="0"/>
              <a:t>and for censuses. </a:t>
            </a:r>
          </a:p>
          <a:p>
            <a:r>
              <a:rPr lang="en-US" dirty="0" smtClean="0"/>
              <a:t>But it is </a:t>
            </a:r>
            <a:r>
              <a:rPr lang="en-US" dirty="0" smtClean="0">
                <a:solidFill>
                  <a:srgbClr val="FFC000"/>
                </a:solidFill>
              </a:rPr>
              <a:t>not allowed </a:t>
            </a:r>
            <a:r>
              <a:rPr lang="en-US" dirty="0" smtClean="0"/>
              <a:t>in </a:t>
            </a:r>
            <a:r>
              <a:rPr lang="en-US" dirty="0"/>
              <a:t>the context of </a:t>
            </a:r>
            <a:r>
              <a:rPr lang="en-US" dirty="0" smtClean="0"/>
              <a:t>say </a:t>
            </a:r>
            <a:r>
              <a:rPr lang="en-US" dirty="0"/>
              <a:t>the </a:t>
            </a:r>
            <a:r>
              <a:rPr lang="en-US" dirty="0">
                <a:solidFill>
                  <a:srgbClr val="FFC000"/>
                </a:solidFill>
              </a:rPr>
              <a:t>police</a:t>
            </a:r>
            <a:r>
              <a:rPr lang="en-US" dirty="0"/>
              <a:t> collecting data on ethnicity, which is a violation of privacy.  </a:t>
            </a:r>
            <a:endParaRPr lang="en-US" dirty="0" smtClean="0"/>
          </a:p>
          <a:p>
            <a:endParaRPr lang="en-US" dirty="0" smtClean="0"/>
          </a:p>
          <a:p>
            <a:r>
              <a:rPr lang="en-US" dirty="0" smtClean="0"/>
              <a:t>In the United States data on ‘</a:t>
            </a:r>
            <a:r>
              <a:rPr lang="en-US" dirty="0" smtClean="0">
                <a:solidFill>
                  <a:srgbClr val="FFC000"/>
                </a:solidFill>
              </a:rPr>
              <a:t>race</a:t>
            </a:r>
            <a:r>
              <a:rPr lang="en-US" dirty="0" smtClean="0"/>
              <a:t>’ are systematically collected. </a:t>
            </a:r>
          </a:p>
          <a:p>
            <a:r>
              <a:rPr lang="en-US" dirty="0" smtClean="0"/>
              <a:t>But this is </a:t>
            </a:r>
            <a:r>
              <a:rPr lang="en-US" dirty="0" smtClean="0">
                <a:solidFill>
                  <a:srgbClr val="FFC000"/>
                </a:solidFill>
              </a:rPr>
              <a:t>not</a:t>
            </a:r>
            <a:r>
              <a:rPr lang="en-US" dirty="0" smtClean="0"/>
              <a:t> allowed for </a:t>
            </a:r>
            <a:r>
              <a:rPr lang="en-US" dirty="0" smtClean="0">
                <a:solidFill>
                  <a:srgbClr val="FFC000"/>
                </a:solidFill>
              </a:rPr>
              <a:t>employment agencies</a:t>
            </a:r>
            <a:r>
              <a:rPr lang="en-US" dirty="0" smtClean="0"/>
              <a:t>, to prevent ‘racial profiling’.</a:t>
            </a:r>
            <a:endParaRPr lang="en-US" dirty="0"/>
          </a:p>
        </p:txBody>
      </p:sp>
      <p:pic>
        <p:nvPicPr>
          <p:cNvPr id="4" name="Picture 3"/>
          <p:cNvPicPr>
            <a:picLocks noChangeAspect="1"/>
          </p:cNvPicPr>
          <p:nvPr/>
        </p:nvPicPr>
        <p:blipFill>
          <a:blip r:embed="rId2"/>
          <a:stretch>
            <a:fillRect/>
          </a:stretch>
        </p:blipFill>
        <p:spPr>
          <a:xfrm>
            <a:off x="9839325" y="6305550"/>
            <a:ext cx="2352675" cy="552450"/>
          </a:xfrm>
          <a:prstGeom prst="rect">
            <a:avLst/>
          </a:prstGeom>
        </p:spPr>
      </p:pic>
    </p:spTree>
    <p:extLst>
      <p:ext uri="{BB962C8B-B14F-4D97-AF65-F5344CB8AC3E}">
        <p14:creationId xmlns:p14="http://schemas.microsoft.com/office/powerpoint/2010/main" val="34105876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solidFill>
                  <a:srgbClr val="FFC000"/>
                </a:solidFill>
              </a:rPr>
              <a:t>Hungary</a:t>
            </a:r>
            <a:r>
              <a:rPr lang="en-US" sz="2000" dirty="0" smtClean="0"/>
              <a:t> has shown that data on ethnicity can be collected in a census provided that these are based on respondents</a:t>
            </a:r>
            <a:r>
              <a:rPr lang="en-US" sz="2000" dirty="0"/>
              <a:t>’ voluntary statements.</a:t>
            </a:r>
          </a:p>
        </p:txBody>
      </p:sp>
      <p:sp>
        <p:nvSpPr>
          <p:cNvPr id="3" name="Content Placeholder 2"/>
          <p:cNvSpPr>
            <a:spLocks noGrp="1"/>
          </p:cNvSpPr>
          <p:nvPr>
            <p:ph idx="1"/>
          </p:nvPr>
        </p:nvSpPr>
        <p:spPr>
          <a:xfrm>
            <a:off x="1103311" y="1579418"/>
            <a:ext cx="9500033" cy="4668981"/>
          </a:xfrm>
        </p:spPr>
        <p:txBody>
          <a:bodyPr>
            <a:normAutofit fontScale="85000" lnSpcReduction="10000"/>
          </a:bodyPr>
          <a:lstStyle/>
          <a:p>
            <a:r>
              <a:rPr lang="en-US" dirty="0" smtClean="0"/>
              <a:t>In Hungary, the </a:t>
            </a:r>
            <a:r>
              <a:rPr lang="en-US" dirty="0"/>
              <a:t>2011 census questionnaire contained the following questions pertaining </a:t>
            </a:r>
            <a:r>
              <a:rPr lang="en-US" dirty="0" smtClean="0"/>
              <a:t>to ethnic </a:t>
            </a:r>
            <a:r>
              <a:rPr lang="en-US" dirty="0"/>
              <a:t>identity:</a:t>
            </a:r>
          </a:p>
          <a:p>
            <a:pPr lvl="1"/>
            <a:r>
              <a:rPr lang="en-US" dirty="0" smtClean="0"/>
              <a:t>Which </a:t>
            </a:r>
            <a:r>
              <a:rPr lang="en-US" dirty="0">
                <a:solidFill>
                  <a:srgbClr val="FFC000"/>
                </a:solidFill>
              </a:rPr>
              <a:t>nationality </a:t>
            </a:r>
            <a:r>
              <a:rPr lang="en-US" dirty="0"/>
              <a:t>do you feel you belong to</a:t>
            </a:r>
            <a:r>
              <a:rPr lang="en-US" dirty="0" smtClean="0"/>
              <a:t>?</a:t>
            </a:r>
            <a:endParaRPr lang="en-US" dirty="0"/>
          </a:p>
          <a:p>
            <a:pPr lvl="1"/>
            <a:r>
              <a:rPr lang="en-US" dirty="0" smtClean="0"/>
              <a:t>Do </a:t>
            </a:r>
            <a:r>
              <a:rPr lang="en-US" dirty="0"/>
              <a:t>you think you belong to </a:t>
            </a:r>
            <a:r>
              <a:rPr lang="en-US" dirty="0">
                <a:solidFill>
                  <a:srgbClr val="FFC000"/>
                </a:solidFill>
              </a:rPr>
              <a:t>another nationality </a:t>
            </a:r>
            <a:r>
              <a:rPr lang="en-US" dirty="0"/>
              <a:t>in</a:t>
            </a:r>
          </a:p>
          <a:p>
            <a:pPr marL="400050" lvl="1" indent="0">
              <a:buNone/>
            </a:pPr>
            <a:r>
              <a:rPr lang="en-US" dirty="0" smtClean="0"/>
              <a:t>		addition </a:t>
            </a:r>
            <a:r>
              <a:rPr lang="en-US" dirty="0"/>
              <a:t>to what you marked </a:t>
            </a:r>
            <a:r>
              <a:rPr lang="en-US" dirty="0" smtClean="0"/>
              <a:t>above</a:t>
            </a:r>
          </a:p>
          <a:p>
            <a:pPr lvl="1"/>
            <a:r>
              <a:rPr lang="en-US" dirty="0" smtClean="0"/>
              <a:t>What </a:t>
            </a:r>
            <a:r>
              <a:rPr lang="en-US" dirty="0"/>
              <a:t>is your </a:t>
            </a:r>
            <a:r>
              <a:rPr lang="en-US" dirty="0">
                <a:solidFill>
                  <a:srgbClr val="FFC000"/>
                </a:solidFill>
              </a:rPr>
              <a:t>mother </a:t>
            </a:r>
            <a:r>
              <a:rPr lang="en-US" dirty="0" smtClean="0">
                <a:solidFill>
                  <a:srgbClr val="FFC000"/>
                </a:solidFill>
              </a:rPr>
              <a:t>tongue</a:t>
            </a:r>
            <a:r>
              <a:rPr lang="en-US" dirty="0" smtClean="0"/>
              <a:t>?</a:t>
            </a:r>
            <a:endParaRPr lang="en-US" dirty="0"/>
          </a:p>
          <a:p>
            <a:pPr lvl="1"/>
            <a:r>
              <a:rPr lang="en-US" dirty="0" smtClean="0"/>
              <a:t>In </a:t>
            </a:r>
            <a:r>
              <a:rPr lang="en-US" dirty="0"/>
              <a:t>which </a:t>
            </a:r>
            <a:r>
              <a:rPr lang="en-US" dirty="0">
                <a:solidFill>
                  <a:srgbClr val="FFC000"/>
                </a:solidFill>
              </a:rPr>
              <a:t>languages </a:t>
            </a:r>
            <a:r>
              <a:rPr lang="en-US" dirty="0"/>
              <a:t>do you usually </a:t>
            </a:r>
            <a:r>
              <a:rPr lang="en-US" dirty="0">
                <a:solidFill>
                  <a:srgbClr val="FFC000"/>
                </a:solidFill>
              </a:rPr>
              <a:t>speak with </a:t>
            </a:r>
            <a:r>
              <a:rPr lang="en-US" dirty="0" smtClean="0">
                <a:solidFill>
                  <a:srgbClr val="FFC000"/>
                </a:solidFill>
              </a:rPr>
              <a:t>family members </a:t>
            </a:r>
            <a:r>
              <a:rPr lang="en-US" dirty="0">
                <a:solidFill>
                  <a:srgbClr val="FFC000"/>
                </a:solidFill>
              </a:rPr>
              <a:t>or friends</a:t>
            </a:r>
            <a:r>
              <a:rPr lang="en-US" dirty="0"/>
              <a:t>? </a:t>
            </a:r>
            <a:endParaRPr lang="en-US" dirty="0" smtClean="0"/>
          </a:p>
          <a:p>
            <a:pPr marL="0" indent="0">
              <a:buNone/>
            </a:pPr>
            <a:endParaRPr lang="en-US" dirty="0" smtClean="0"/>
          </a:p>
          <a:p>
            <a:pPr marL="0" indent="0">
              <a:buNone/>
            </a:pPr>
            <a:r>
              <a:rPr lang="en-US" dirty="0" smtClean="0"/>
              <a:t>Respondents were informed that </a:t>
            </a:r>
            <a:r>
              <a:rPr lang="en-US" dirty="0"/>
              <a:t>there was no obligation to respond to </a:t>
            </a:r>
            <a:r>
              <a:rPr lang="en-US" dirty="0" smtClean="0"/>
              <a:t>these questions</a:t>
            </a:r>
          </a:p>
          <a:p>
            <a:pPr marL="685800" lvl="1"/>
            <a:r>
              <a:rPr lang="en-US" dirty="0" smtClean="0"/>
              <a:t>In line with a 1992 Act on </a:t>
            </a:r>
            <a:r>
              <a:rPr lang="en-US" dirty="0"/>
              <a:t>the protection of personal data </a:t>
            </a:r>
            <a:r>
              <a:rPr lang="en-US" dirty="0" smtClean="0"/>
              <a:t>and the </a:t>
            </a:r>
            <a:r>
              <a:rPr lang="en-US" dirty="0"/>
              <a:t>publication of data of public interest</a:t>
            </a:r>
            <a:r>
              <a:rPr lang="en-US" dirty="0" smtClean="0"/>
              <a:t>.</a:t>
            </a:r>
          </a:p>
          <a:p>
            <a:pPr marL="685800" lvl="1"/>
            <a:r>
              <a:rPr lang="en-US" dirty="0" smtClean="0"/>
              <a:t>Non-response to these questions was 15%</a:t>
            </a:r>
          </a:p>
          <a:p>
            <a:pPr marL="0" indent="0">
              <a:buNone/>
            </a:pPr>
            <a:endParaRPr lang="en-US" dirty="0" smtClean="0">
              <a:solidFill>
                <a:srgbClr val="FFC000"/>
              </a:solidFill>
            </a:endParaRPr>
          </a:p>
          <a:p>
            <a:pPr marL="0" indent="0">
              <a:buNone/>
            </a:pPr>
            <a:r>
              <a:rPr lang="en-US" dirty="0" smtClean="0">
                <a:solidFill>
                  <a:srgbClr val="FFC000"/>
                </a:solidFill>
              </a:rPr>
              <a:t>Hungary is now piloting these questions for </a:t>
            </a:r>
            <a:r>
              <a:rPr lang="en-US" dirty="0">
                <a:solidFill>
                  <a:srgbClr val="FFC000"/>
                </a:solidFill>
              </a:rPr>
              <a:t>the next round of LFS and EU </a:t>
            </a:r>
            <a:r>
              <a:rPr lang="en-US" dirty="0" smtClean="0">
                <a:solidFill>
                  <a:srgbClr val="FFC000"/>
                </a:solidFill>
              </a:rPr>
              <a:t>SILC.</a:t>
            </a:r>
            <a:r>
              <a:rPr lang="en-US" dirty="0" smtClean="0"/>
              <a:t> </a:t>
            </a:r>
            <a:endParaRPr lang="en-US" dirty="0"/>
          </a:p>
        </p:txBody>
      </p:sp>
      <p:pic>
        <p:nvPicPr>
          <p:cNvPr id="4" name="Picture 3"/>
          <p:cNvPicPr>
            <a:picLocks noChangeAspect="1"/>
          </p:cNvPicPr>
          <p:nvPr/>
        </p:nvPicPr>
        <p:blipFill>
          <a:blip r:embed="rId2"/>
          <a:stretch>
            <a:fillRect/>
          </a:stretch>
        </p:blipFill>
        <p:spPr>
          <a:xfrm>
            <a:off x="9839325" y="6305550"/>
            <a:ext cx="2352675" cy="552450"/>
          </a:xfrm>
          <a:prstGeom prst="rect">
            <a:avLst/>
          </a:prstGeom>
        </p:spPr>
      </p:pic>
      <p:pic>
        <p:nvPicPr>
          <p:cNvPr id="5" name="Picture 4" descr="Afbeeldingsresultaat voor pictures minorities euras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5025" y="0"/>
            <a:ext cx="2466975" cy="1847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2447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886555"/>
          </a:xfrm>
        </p:spPr>
        <p:txBody>
          <a:bodyPr/>
          <a:lstStyle/>
          <a:p>
            <a:r>
              <a:rPr lang="en-US" sz="2800" dirty="0" smtClean="0"/>
              <a:t>Experiences in Latin America</a:t>
            </a:r>
            <a:endParaRPr lang="en-US" sz="2800" dirty="0"/>
          </a:p>
        </p:txBody>
      </p:sp>
      <p:sp>
        <p:nvSpPr>
          <p:cNvPr id="3" name="Content Placeholder 2"/>
          <p:cNvSpPr>
            <a:spLocks noGrp="1"/>
          </p:cNvSpPr>
          <p:nvPr>
            <p:ph idx="1"/>
          </p:nvPr>
        </p:nvSpPr>
        <p:spPr/>
        <p:txBody>
          <a:bodyPr>
            <a:normAutofit/>
          </a:bodyPr>
          <a:lstStyle/>
          <a:p>
            <a:pPr marL="0" indent="0">
              <a:buNone/>
            </a:pPr>
            <a:r>
              <a:rPr lang="en-US" dirty="0" smtClean="0"/>
              <a:t>Increasingly standardized </a:t>
            </a:r>
            <a:r>
              <a:rPr lang="en-US" dirty="0"/>
              <a:t>questions for </a:t>
            </a:r>
            <a:r>
              <a:rPr lang="en-US" dirty="0" smtClean="0"/>
              <a:t>identifying indigenous people in surveys are developed</a:t>
            </a:r>
            <a:r>
              <a:rPr lang="en-US" dirty="0"/>
              <a:t>. </a:t>
            </a:r>
            <a:endParaRPr lang="en-US" dirty="0" smtClean="0"/>
          </a:p>
          <a:p>
            <a:r>
              <a:rPr lang="en-US" dirty="0" smtClean="0">
                <a:solidFill>
                  <a:srgbClr val="FFC000"/>
                </a:solidFill>
              </a:rPr>
              <a:t>Self-identification </a:t>
            </a:r>
            <a:r>
              <a:rPr lang="en-US" dirty="0" smtClean="0"/>
              <a:t>appears unreliable</a:t>
            </a:r>
          </a:p>
          <a:p>
            <a:r>
              <a:rPr lang="en-US" dirty="0">
                <a:solidFill>
                  <a:srgbClr val="FFC000"/>
                </a:solidFill>
              </a:rPr>
              <a:t>L</a:t>
            </a:r>
            <a:r>
              <a:rPr lang="en-US" dirty="0" smtClean="0">
                <a:solidFill>
                  <a:srgbClr val="FFC000"/>
                </a:solidFill>
              </a:rPr>
              <a:t>anguage</a:t>
            </a:r>
            <a:r>
              <a:rPr lang="en-US" dirty="0" smtClean="0"/>
              <a:t> </a:t>
            </a:r>
            <a:r>
              <a:rPr lang="en-US" dirty="0"/>
              <a:t>(mother tongue, commonly used language, language used at home, and secondary language</a:t>
            </a:r>
            <a:r>
              <a:rPr lang="en-US" dirty="0" smtClean="0"/>
              <a:t>) appears to provide more </a:t>
            </a:r>
            <a:r>
              <a:rPr lang="en-US" dirty="0" smtClean="0">
                <a:solidFill>
                  <a:srgbClr val="FFC000"/>
                </a:solidFill>
              </a:rPr>
              <a:t>consistent</a:t>
            </a:r>
            <a:r>
              <a:rPr lang="en-US" dirty="0" smtClean="0"/>
              <a:t> proportions of indigenous people </a:t>
            </a:r>
          </a:p>
          <a:p>
            <a:pPr marL="685800" lvl="1"/>
            <a:r>
              <a:rPr lang="en-US" dirty="0" smtClean="0"/>
              <a:t>Used in Peru and Guatemala, among others.</a:t>
            </a:r>
          </a:p>
          <a:p>
            <a:pPr marL="685800" lvl="1"/>
            <a:endParaRPr lang="en-US" dirty="0" smtClean="0"/>
          </a:p>
          <a:p>
            <a:endParaRPr lang="en-US" dirty="0" smtClean="0"/>
          </a:p>
        </p:txBody>
      </p:sp>
      <p:pic>
        <p:nvPicPr>
          <p:cNvPr id="4" name="Picture 3"/>
          <p:cNvPicPr>
            <a:picLocks noChangeAspect="1"/>
          </p:cNvPicPr>
          <p:nvPr/>
        </p:nvPicPr>
        <p:blipFill>
          <a:blip r:embed="rId2"/>
          <a:stretch>
            <a:fillRect/>
          </a:stretch>
        </p:blipFill>
        <p:spPr>
          <a:xfrm>
            <a:off x="9839325" y="6305550"/>
            <a:ext cx="2352675" cy="552450"/>
          </a:xfrm>
          <a:prstGeom prst="rect">
            <a:avLst/>
          </a:prstGeom>
        </p:spPr>
      </p:pic>
      <p:pic>
        <p:nvPicPr>
          <p:cNvPr id="11266" name="Picture 2" descr="Afbeeldingsresultaat voor picture indigenous peop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010149"/>
            <a:ext cx="2466975" cy="1847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71169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849609"/>
          </a:xfrm>
        </p:spPr>
        <p:txBody>
          <a:bodyPr/>
          <a:lstStyle/>
          <a:p>
            <a:r>
              <a:rPr lang="en-US" dirty="0" smtClean="0"/>
              <a:t>World Bank LSMS surveys</a:t>
            </a:r>
            <a:endParaRPr lang="en-US" dirty="0"/>
          </a:p>
        </p:txBody>
      </p:sp>
      <p:sp>
        <p:nvSpPr>
          <p:cNvPr id="3" name="Content Placeholder 2"/>
          <p:cNvSpPr>
            <a:spLocks noGrp="1"/>
          </p:cNvSpPr>
          <p:nvPr>
            <p:ph idx="1"/>
          </p:nvPr>
        </p:nvSpPr>
        <p:spPr/>
        <p:txBody>
          <a:bodyPr/>
          <a:lstStyle/>
          <a:p>
            <a:pPr marL="0" indent="0">
              <a:buNone/>
            </a:pPr>
            <a:r>
              <a:rPr lang="en-US" dirty="0"/>
              <a:t>World Bank </a:t>
            </a:r>
            <a:r>
              <a:rPr lang="en-US" dirty="0" smtClean="0"/>
              <a:t>Living Standard Measurement Surveys (LSMS) usually </a:t>
            </a:r>
            <a:r>
              <a:rPr lang="en-US" dirty="0"/>
              <a:t>include several questions related to </a:t>
            </a:r>
            <a:r>
              <a:rPr lang="en-US" dirty="0" smtClean="0"/>
              <a:t>ethnicity:</a:t>
            </a:r>
            <a:endParaRPr lang="en-US" dirty="0"/>
          </a:p>
          <a:p>
            <a:pPr lvl="0"/>
            <a:r>
              <a:rPr lang="en-US" dirty="0"/>
              <a:t>What </a:t>
            </a:r>
            <a:r>
              <a:rPr lang="en-US" dirty="0">
                <a:solidFill>
                  <a:srgbClr val="FFC000"/>
                </a:solidFill>
              </a:rPr>
              <a:t>ethnic group </a:t>
            </a:r>
            <a:r>
              <a:rPr lang="en-US" dirty="0"/>
              <a:t>does [NAME] belong?</a:t>
            </a:r>
          </a:p>
          <a:p>
            <a:pPr lvl="0"/>
            <a:r>
              <a:rPr lang="en-US" dirty="0"/>
              <a:t>What </a:t>
            </a:r>
            <a:r>
              <a:rPr lang="en-US" dirty="0">
                <a:solidFill>
                  <a:srgbClr val="FFC000"/>
                </a:solidFill>
              </a:rPr>
              <a:t>religion</a:t>
            </a:r>
            <a:r>
              <a:rPr lang="en-US" dirty="0"/>
              <a:t> does [NAME] practices?</a:t>
            </a:r>
          </a:p>
          <a:p>
            <a:pPr lvl="0"/>
            <a:r>
              <a:rPr lang="en-US" dirty="0"/>
              <a:t>What is the </a:t>
            </a:r>
            <a:r>
              <a:rPr lang="en-US" dirty="0">
                <a:solidFill>
                  <a:srgbClr val="FFC000"/>
                </a:solidFill>
              </a:rPr>
              <a:t>mother tongue </a:t>
            </a:r>
            <a:r>
              <a:rPr lang="en-US" dirty="0"/>
              <a:t>of [NAME] (the language spoken to [NAME] by the mother from birth.</a:t>
            </a:r>
          </a:p>
          <a:p>
            <a:pPr lvl="0"/>
            <a:r>
              <a:rPr lang="en-US" dirty="0"/>
              <a:t>What </a:t>
            </a:r>
            <a:r>
              <a:rPr lang="en-US" dirty="0">
                <a:solidFill>
                  <a:srgbClr val="FFC000"/>
                </a:solidFill>
              </a:rPr>
              <a:t>language(s</a:t>
            </a:r>
            <a:r>
              <a:rPr lang="en-US" dirty="0"/>
              <a:t>) does [NAME] use daily at home? </a:t>
            </a:r>
          </a:p>
          <a:p>
            <a:pPr lvl="0"/>
            <a:r>
              <a:rPr lang="en-US" dirty="0"/>
              <a:t>What </a:t>
            </a:r>
            <a:r>
              <a:rPr lang="en-US" dirty="0">
                <a:solidFill>
                  <a:srgbClr val="FFC000"/>
                </a:solidFill>
              </a:rPr>
              <a:t>language</a:t>
            </a:r>
            <a:r>
              <a:rPr lang="en-US" dirty="0"/>
              <a:t>, not counting the daily mother tongue, does [NAME] use </a:t>
            </a:r>
            <a:r>
              <a:rPr lang="en-US" dirty="0">
                <a:solidFill>
                  <a:srgbClr val="FFC000"/>
                </a:solidFill>
              </a:rPr>
              <a:t>occasionally</a:t>
            </a:r>
            <a:r>
              <a:rPr lang="en-US" dirty="0"/>
              <a:t> (speak or understand) ?</a:t>
            </a:r>
          </a:p>
          <a:p>
            <a:endParaRPr lang="en-US" dirty="0"/>
          </a:p>
        </p:txBody>
      </p:sp>
      <p:pic>
        <p:nvPicPr>
          <p:cNvPr id="4" name="Picture 3"/>
          <p:cNvPicPr>
            <a:picLocks noChangeAspect="1"/>
          </p:cNvPicPr>
          <p:nvPr/>
        </p:nvPicPr>
        <p:blipFill>
          <a:blip r:embed="rId2"/>
          <a:stretch>
            <a:fillRect/>
          </a:stretch>
        </p:blipFill>
        <p:spPr>
          <a:xfrm>
            <a:off x="9839325" y="6305550"/>
            <a:ext cx="2352675" cy="552450"/>
          </a:xfrm>
          <a:prstGeom prst="rect">
            <a:avLst/>
          </a:prstGeom>
        </p:spPr>
      </p:pic>
      <p:pic>
        <p:nvPicPr>
          <p:cNvPr id="8194" name="Picture 2" descr="Afbeeldingsresultaat voor pictures minorities balka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47358" y="2052918"/>
            <a:ext cx="2647950" cy="1724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67191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372069579"/>
              </p:ext>
            </p:extLst>
          </p:nvPr>
        </p:nvGraphicFramePr>
        <p:xfrm>
          <a:off x="979054" y="2131291"/>
          <a:ext cx="5181600" cy="3962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p:cNvGraphicFramePr/>
          <p:nvPr>
            <p:extLst>
              <p:ext uri="{D42A27DB-BD31-4B8C-83A1-F6EECF244321}">
                <p14:modId xmlns:p14="http://schemas.microsoft.com/office/powerpoint/2010/main" val="824441669"/>
              </p:ext>
            </p:extLst>
          </p:nvPr>
        </p:nvGraphicFramePr>
        <p:xfrm>
          <a:off x="6160654" y="2131291"/>
          <a:ext cx="3657600" cy="396240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1320800" y="1810327"/>
            <a:ext cx="8506691" cy="369332"/>
          </a:xfrm>
          <a:prstGeom prst="rect">
            <a:avLst/>
          </a:prstGeom>
          <a:noFill/>
        </p:spPr>
        <p:txBody>
          <a:bodyPr wrap="square" rtlCol="0">
            <a:spAutoFit/>
          </a:bodyPr>
          <a:lstStyle/>
          <a:p>
            <a:r>
              <a:rPr lang="en-US" dirty="0" smtClean="0"/>
              <a:t>Proportion of people living in poverty (EU definition) Roma and non-Roma</a:t>
            </a:r>
            <a:endParaRPr lang="en-US" dirty="0"/>
          </a:p>
        </p:txBody>
      </p:sp>
      <p:sp>
        <p:nvSpPr>
          <p:cNvPr id="5" name="Rectangle 4"/>
          <p:cNvSpPr/>
          <p:nvPr/>
        </p:nvSpPr>
        <p:spPr>
          <a:xfrm>
            <a:off x="1320800" y="427288"/>
            <a:ext cx="8164946" cy="1077218"/>
          </a:xfrm>
          <a:prstGeom prst="rect">
            <a:avLst/>
          </a:prstGeom>
        </p:spPr>
        <p:txBody>
          <a:bodyPr wrap="square">
            <a:spAutoFit/>
          </a:bodyPr>
          <a:lstStyle/>
          <a:p>
            <a:r>
              <a:rPr lang="en-US" sz="3200" dirty="0"/>
              <a:t>Disaggregating survey findings by ethnicity can be important for policy</a:t>
            </a:r>
          </a:p>
        </p:txBody>
      </p:sp>
      <p:sp>
        <p:nvSpPr>
          <p:cNvPr id="6" name="TextBox 5"/>
          <p:cNvSpPr txBox="1"/>
          <p:nvPr/>
        </p:nvSpPr>
        <p:spPr>
          <a:xfrm>
            <a:off x="1526309" y="6442487"/>
            <a:ext cx="8305800" cy="276999"/>
          </a:xfrm>
          <a:prstGeom prst="rect">
            <a:avLst/>
          </a:prstGeom>
          <a:noFill/>
        </p:spPr>
        <p:txBody>
          <a:bodyPr wrap="square" rtlCol="0">
            <a:spAutoFit/>
          </a:bodyPr>
          <a:lstStyle/>
          <a:p>
            <a:r>
              <a:rPr lang="en-US" sz="1200" dirty="0" smtClean="0"/>
              <a:t>Source: UNDP/World Bank/EC regional Roma survey (2011)</a:t>
            </a:r>
            <a:endParaRPr lang="en-US" dirty="0"/>
          </a:p>
        </p:txBody>
      </p:sp>
      <p:pic>
        <p:nvPicPr>
          <p:cNvPr id="7" name="Picture 6"/>
          <p:cNvPicPr>
            <a:picLocks noChangeAspect="1"/>
          </p:cNvPicPr>
          <p:nvPr/>
        </p:nvPicPr>
        <p:blipFill>
          <a:blip r:embed="rId4"/>
          <a:stretch>
            <a:fillRect/>
          </a:stretch>
        </p:blipFill>
        <p:spPr>
          <a:xfrm>
            <a:off x="9839325" y="6304761"/>
            <a:ext cx="2352675" cy="552450"/>
          </a:xfrm>
          <a:prstGeom prst="rect">
            <a:avLst/>
          </a:prstGeom>
        </p:spPr>
      </p:pic>
    </p:spTree>
    <p:extLst>
      <p:ext uri="{BB962C8B-B14F-4D97-AF65-F5344CB8AC3E}">
        <p14:creationId xmlns:p14="http://schemas.microsoft.com/office/powerpoint/2010/main" val="21115520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Increasing demand for welfare data in Europe and Central Asia that can be disaggregated by minority groups </a:t>
            </a:r>
          </a:p>
          <a:p>
            <a:r>
              <a:rPr lang="en-US" dirty="0" smtClean="0">
                <a:solidFill>
                  <a:srgbClr val="FFC000"/>
                </a:solidFill>
              </a:rPr>
              <a:t>Need to identify minorities in </a:t>
            </a:r>
            <a:r>
              <a:rPr lang="en-US" dirty="0">
                <a:solidFill>
                  <a:srgbClr val="FFC000"/>
                </a:solidFill>
              </a:rPr>
              <a:t>mainstream surveys such as EU </a:t>
            </a:r>
            <a:r>
              <a:rPr lang="en-US" dirty="0" smtClean="0">
                <a:solidFill>
                  <a:srgbClr val="FFC000"/>
                </a:solidFill>
              </a:rPr>
              <a:t>SILC and census</a:t>
            </a:r>
          </a:p>
          <a:p>
            <a:r>
              <a:rPr lang="en-US" dirty="0" smtClean="0"/>
              <a:t>Need to further test appropriate questions (minorities are not always easily defined/ identified)</a:t>
            </a:r>
          </a:p>
          <a:p>
            <a:pPr lvl="1"/>
            <a:r>
              <a:rPr lang="en-US" dirty="0" smtClean="0"/>
              <a:t>Dual identification (respondent can give more than one answer)</a:t>
            </a:r>
          </a:p>
          <a:p>
            <a:pPr lvl="1"/>
            <a:r>
              <a:rPr lang="en-US" dirty="0" smtClean="0"/>
              <a:t>Language spoken at home/ mother tongue</a:t>
            </a:r>
          </a:p>
          <a:p>
            <a:r>
              <a:rPr lang="en-US" dirty="0">
                <a:solidFill>
                  <a:srgbClr val="FFC000"/>
                </a:solidFill>
              </a:rPr>
              <a:t>Need to involve minority groups themselves more in discussions around how they can best be identified in surveys and censuses</a:t>
            </a:r>
          </a:p>
          <a:p>
            <a:r>
              <a:rPr lang="en-US" dirty="0" smtClean="0"/>
              <a:t>World Bank has substantial experience in this area and is willing to help.</a:t>
            </a:r>
          </a:p>
          <a:p>
            <a:r>
              <a:rPr lang="en-US" dirty="0" smtClean="0">
                <a:solidFill>
                  <a:srgbClr val="FFC000"/>
                </a:solidFill>
              </a:rPr>
              <a:t>Stronger guidelines on this from UNECE and Eurostat?</a:t>
            </a:r>
          </a:p>
        </p:txBody>
      </p:sp>
      <p:pic>
        <p:nvPicPr>
          <p:cNvPr id="4" name="Picture 3"/>
          <p:cNvPicPr>
            <a:picLocks noChangeAspect="1"/>
          </p:cNvPicPr>
          <p:nvPr/>
        </p:nvPicPr>
        <p:blipFill>
          <a:blip r:embed="rId2"/>
          <a:stretch>
            <a:fillRect/>
          </a:stretch>
        </p:blipFill>
        <p:spPr>
          <a:xfrm>
            <a:off x="9839325" y="6305550"/>
            <a:ext cx="2352675" cy="552450"/>
          </a:xfrm>
          <a:prstGeom prst="rect">
            <a:avLst/>
          </a:prstGeom>
        </p:spPr>
      </p:pic>
    </p:spTree>
    <p:extLst>
      <p:ext uri="{BB962C8B-B14F-4D97-AF65-F5344CB8AC3E}">
        <p14:creationId xmlns:p14="http://schemas.microsoft.com/office/powerpoint/2010/main" val="36541694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4473" y="981517"/>
            <a:ext cx="8137236" cy="6940361"/>
          </a:xfrm>
          <a:prstGeom prst="rect">
            <a:avLst/>
          </a:prstGeom>
        </p:spPr>
        <p:txBody>
          <a:bodyPr wrap="square">
            <a:spAutoFit/>
          </a:bodyPr>
          <a:lstStyle/>
          <a:p>
            <a:r>
              <a:rPr lang="en-US" sz="1400" b="1" dirty="0" smtClean="0">
                <a:latin typeface="+mj-lt"/>
              </a:rPr>
              <a:t>Literature</a:t>
            </a:r>
          </a:p>
          <a:p>
            <a:endParaRPr lang="en-US" sz="1400" dirty="0">
              <a:latin typeface="+mj-lt"/>
            </a:endParaRPr>
          </a:p>
          <a:p>
            <a:r>
              <a:rPr lang="en-US" sz="1400" dirty="0"/>
              <a:t>Vera Messing (2014) Methodological puzzles of surveying Roma/Gypsy </a:t>
            </a:r>
            <a:r>
              <a:rPr lang="en-US" sz="1400" dirty="0" smtClean="0"/>
              <a:t>populations</a:t>
            </a:r>
          </a:p>
          <a:p>
            <a:endParaRPr lang="en-US" sz="1400" dirty="0"/>
          </a:p>
          <a:p>
            <a:r>
              <a:rPr lang="en-US" sz="1400" dirty="0" err="1" smtClean="0">
                <a:latin typeface="+mj-lt"/>
              </a:rPr>
              <a:t>Ágnes</a:t>
            </a:r>
            <a:r>
              <a:rPr lang="en-US" sz="1400" dirty="0" smtClean="0">
                <a:latin typeface="+mj-lt"/>
              </a:rPr>
              <a:t> </a:t>
            </a:r>
            <a:r>
              <a:rPr lang="en-US" sz="1400" dirty="0" err="1" smtClean="0">
                <a:latin typeface="+mj-lt"/>
              </a:rPr>
              <a:t>Tóth</a:t>
            </a:r>
            <a:r>
              <a:rPr lang="en-US" sz="1400" dirty="0" smtClean="0">
                <a:latin typeface="+mj-lt"/>
              </a:rPr>
              <a:t> </a:t>
            </a:r>
            <a:r>
              <a:rPr lang="en-US" sz="1400" dirty="0" err="1" smtClean="0">
                <a:latin typeface="+mj-lt"/>
              </a:rPr>
              <a:t>andJános</a:t>
            </a:r>
            <a:r>
              <a:rPr lang="en-US" sz="1400" dirty="0" smtClean="0">
                <a:latin typeface="+mj-lt"/>
              </a:rPr>
              <a:t> </a:t>
            </a:r>
            <a:r>
              <a:rPr lang="en-US" sz="1400" dirty="0" err="1" smtClean="0">
                <a:latin typeface="+mj-lt"/>
              </a:rPr>
              <a:t>Vékás</a:t>
            </a:r>
            <a:r>
              <a:rPr lang="en-US" sz="1400" dirty="0" smtClean="0">
                <a:latin typeface="+mj-lt"/>
              </a:rPr>
              <a:t> (20??) National </a:t>
            </a:r>
            <a:r>
              <a:rPr lang="en-US" sz="1400" dirty="0">
                <a:latin typeface="+mj-lt"/>
              </a:rPr>
              <a:t>and Ethnic Minorities in </a:t>
            </a:r>
            <a:r>
              <a:rPr lang="en-US" sz="1400" dirty="0" smtClean="0">
                <a:latin typeface="+mj-lt"/>
              </a:rPr>
              <a:t>Hungary in </a:t>
            </a:r>
            <a:r>
              <a:rPr lang="en-US" sz="1400" dirty="0">
                <a:latin typeface="+mj-lt"/>
              </a:rPr>
              <a:t>the Period 2001–2011 – </a:t>
            </a:r>
            <a:r>
              <a:rPr lang="en-US" sz="1400" dirty="0" smtClean="0">
                <a:latin typeface="+mj-lt"/>
              </a:rPr>
              <a:t>Ethno-Demographic Trends </a:t>
            </a:r>
            <a:r>
              <a:rPr lang="en-US" sz="1400" dirty="0">
                <a:latin typeface="+mj-lt"/>
              </a:rPr>
              <a:t>as Reflected in the Census </a:t>
            </a:r>
            <a:r>
              <a:rPr lang="en-US" sz="1400" dirty="0" smtClean="0">
                <a:latin typeface="+mj-lt"/>
              </a:rPr>
              <a:t>Data</a:t>
            </a:r>
          </a:p>
          <a:p>
            <a:endParaRPr lang="en-US" sz="1400" dirty="0">
              <a:latin typeface="+mj-lt"/>
            </a:endParaRPr>
          </a:p>
          <a:p>
            <a:r>
              <a:rPr lang="en-US" sz="1400" dirty="0" smtClean="0"/>
              <a:t>Patrick Simon (2012), Collecting ethnic statistics in Europe: a review. Ethnic and Racial Studies </a:t>
            </a:r>
          </a:p>
          <a:p>
            <a:endParaRPr lang="en-US" sz="1400" dirty="0" smtClean="0">
              <a:latin typeface="Dax-Regular"/>
              <a:ea typeface="Calibri" panose="020F0502020204030204" pitchFamily="34" charset="0"/>
              <a:cs typeface="Dax-Regular"/>
            </a:endParaRPr>
          </a:p>
          <a:p>
            <a:r>
              <a:rPr lang="en-US" sz="1400" dirty="0"/>
              <a:t>UNECE 2014- Measuring population and housing, practices of UNECE countries in the 2010 population and housing </a:t>
            </a:r>
            <a:r>
              <a:rPr lang="en-US" sz="1400" dirty="0" smtClean="0"/>
              <a:t>census</a:t>
            </a:r>
          </a:p>
          <a:p>
            <a:endParaRPr lang="en-US" sz="1400" b="1" dirty="0" smtClean="0"/>
          </a:p>
          <a:p>
            <a:r>
              <a:rPr lang="en-US" sz="1400" dirty="0" err="1" smtClean="0"/>
              <a:t>Gilette</a:t>
            </a:r>
            <a:r>
              <a:rPr lang="en-US" sz="1400" dirty="0" smtClean="0"/>
              <a:t> Hall and Harry </a:t>
            </a:r>
            <a:r>
              <a:rPr lang="en-US" sz="1400" dirty="0" err="1" smtClean="0"/>
              <a:t>Patrinos</a:t>
            </a:r>
            <a:r>
              <a:rPr lang="en-US" sz="1400" dirty="0" smtClean="0"/>
              <a:t> (2005) Latin </a:t>
            </a:r>
            <a:r>
              <a:rPr lang="en-US" sz="1400" dirty="0"/>
              <a:t>America's Indigenous </a:t>
            </a:r>
            <a:r>
              <a:rPr lang="en-US" sz="1400" dirty="0" smtClean="0"/>
              <a:t>Peoples. Finance and Development.</a:t>
            </a:r>
          </a:p>
          <a:p>
            <a:endParaRPr lang="en-US" sz="1400" dirty="0" smtClean="0"/>
          </a:p>
          <a:p>
            <a:r>
              <a:rPr lang="en-US" sz="1400" dirty="0" err="1" smtClean="0"/>
              <a:t>lana</a:t>
            </a:r>
            <a:r>
              <a:rPr lang="en-US" sz="1400" dirty="0" smtClean="0"/>
              <a:t> </a:t>
            </a:r>
            <a:r>
              <a:rPr lang="en-US" sz="1400" dirty="0" err="1" smtClean="0"/>
              <a:t>Tummino</a:t>
            </a:r>
            <a:r>
              <a:rPr lang="en-US" sz="1400" dirty="0" smtClean="0"/>
              <a:t>. Indigenous </a:t>
            </a:r>
            <a:r>
              <a:rPr lang="en-US" sz="1400" dirty="0"/>
              <a:t>or Not</a:t>
            </a:r>
            <a:r>
              <a:rPr lang="en-US" sz="1400" dirty="0" smtClean="0"/>
              <a:t>? Americas quarterly Spring 2014</a:t>
            </a:r>
            <a:endParaRPr lang="en-US" sz="1400" dirty="0"/>
          </a:p>
          <a:p>
            <a:r>
              <a:rPr lang="en-US" sz="1100" dirty="0" smtClean="0"/>
              <a:t>http</a:t>
            </a:r>
            <a:r>
              <a:rPr lang="en-US" sz="1100" dirty="0"/>
              <a:t>://</a:t>
            </a:r>
            <a:r>
              <a:rPr lang="en-US" sz="1100" dirty="0" smtClean="0"/>
              <a:t>americasquarterly.org/content/indigenous-or-not</a:t>
            </a:r>
          </a:p>
          <a:p>
            <a:r>
              <a:rPr lang="en-US" sz="1400" dirty="0"/>
              <a:t/>
            </a:r>
            <a:br>
              <a:rPr lang="en-US" sz="1400" dirty="0"/>
            </a:br>
            <a:endParaRPr lang="en-US" sz="1400" b="1" dirty="0"/>
          </a:p>
          <a:p>
            <a:endParaRPr lang="en-US" sz="1400" b="1" dirty="0" smtClean="0"/>
          </a:p>
          <a:p>
            <a:r>
              <a:rPr lang="en-US" sz="1400" b="1" dirty="0" smtClean="0"/>
              <a:t>Contributions</a:t>
            </a:r>
          </a:p>
          <a:p>
            <a:endParaRPr lang="en-US" sz="1400" b="1" dirty="0" smtClean="0"/>
          </a:p>
          <a:p>
            <a:r>
              <a:rPr lang="en-US" sz="1400" dirty="0" smtClean="0"/>
              <a:t>Marius Andersen (Eurostat), </a:t>
            </a:r>
            <a:r>
              <a:rPr lang="en-US" sz="1400" dirty="0"/>
              <a:t>Rodrigo Salcedo Du </a:t>
            </a:r>
            <a:r>
              <a:rPr lang="en-US" sz="1400" dirty="0" smtClean="0"/>
              <a:t>Bois, </a:t>
            </a:r>
            <a:r>
              <a:rPr lang="en-US" sz="1400" dirty="0"/>
              <a:t>Aly Rahim, Carolina Sanchez-</a:t>
            </a:r>
            <a:r>
              <a:rPr lang="en-US" sz="1400" dirty="0" err="1"/>
              <a:t>Paramo</a:t>
            </a:r>
            <a:r>
              <a:rPr lang="en-US" sz="1400" dirty="0"/>
              <a:t>, Sandor </a:t>
            </a:r>
            <a:r>
              <a:rPr lang="en-US" sz="1400" dirty="0" err="1"/>
              <a:t>Karacsony</a:t>
            </a:r>
            <a:r>
              <a:rPr lang="en-US" sz="1400" dirty="0"/>
              <a:t>, </a:t>
            </a:r>
            <a:r>
              <a:rPr lang="en-US" sz="1400" dirty="0" smtClean="0"/>
              <a:t>Ivelina Taushanova, </a:t>
            </a:r>
            <a:r>
              <a:rPr lang="en-US" sz="1400" dirty="0"/>
              <a:t>Timothy Johnston, </a:t>
            </a:r>
            <a:r>
              <a:rPr lang="en-US" sz="1400" dirty="0" err="1"/>
              <a:t>Marijana</a:t>
            </a:r>
            <a:r>
              <a:rPr lang="en-US" sz="1400" dirty="0"/>
              <a:t> </a:t>
            </a:r>
            <a:r>
              <a:rPr lang="en-US" sz="1400" dirty="0" err="1" smtClean="0"/>
              <a:t>Jasarevic</a:t>
            </a:r>
            <a:r>
              <a:rPr lang="en-US" sz="1400" dirty="0" smtClean="0"/>
              <a:t>, Joost de </a:t>
            </a:r>
            <a:r>
              <a:rPr lang="en-US" sz="1400" dirty="0" err="1" smtClean="0"/>
              <a:t>Laat</a:t>
            </a:r>
            <a:r>
              <a:rPr lang="en-US" sz="1400" dirty="0" smtClean="0"/>
              <a:t>, Johannes Koettl, </a:t>
            </a:r>
            <a:r>
              <a:rPr lang="pt-BR" sz="1400" dirty="0" smtClean="0"/>
              <a:t>Ana </a:t>
            </a:r>
            <a:r>
              <a:rPr lang="pt-BR" sz="1400" dirty="0"/>
              <a:t>Maria Munoz </a:t>
            </a:r>
            <a:r>
              <a:rPr lang="pt-BR" sz="1400" dirty="0" smtClean="0"/>
              <a:t>Boudet, </a:t>
            </a:r>
            <a:r>
              <a:rPr lang="pt-BR" sz="1400" dirty="0"/>
              <a:t>Joao Pedro de Azavedo and </a:t>
            </a:r>
            <a:r>
              <a:rPr lang="pt-BR" sz="1400" dirty="0" smtClean="0"/>
              <a:t>Valerie Morrica (all World Bank)</a:t>
            </a:r>
            <a:endParaRPr lang="en-US" sz="1400" dirty="0" smtClean="0"/>
          </a:p>
          <a:p>
            <a:endParaRPr lang="en-US" sz="1400" b="1" dirty="0" smtClean="0"/>
          </a:p>
          <a:p>
            <a:endParaRPr lang="en-US" sz="1400" b="1" dirty="0" smtClean="0">
              <a:latin typeface="+mj-lt"/>
            </a:endParaRPr>
          </a:p>
          <a:p>
            <a:endParaRPr lang="en-US" sz="1400" b="1" dirty="0">
              <a:latin typeface="+mj-lt"/>
            </a:endParaRPr>
          </a:p>
          <a:p>
            <a:endParaRPr lang="en-US" sz="1400" b="1" dirty="0" smtClean="0">
              <a:latin typeface="+mj-lt"/>
            </a:endParaRPr>
          </a:p>
          <a:p>
            <a:endParaRPr lang="en-US" sz="1400" b="1" dirty="0">
              <a:latin typeface="+mj-lt"/>
            </a:endParaRPr>
          </a:p>
        </p:txBody>
      </p:sp>
      <p:pic>
        <p:nvPicPr>
          <p:cNvPr id="4" name="Picture 3"/>
          <p:cNvPicPr>
            <a:picLocks noChangeAspect="1"/>
          </p:cNvPicPr>
          <p:nvPr/>
        </p:nvPicPr>
        <p:blipFill>
          <a:blip r:embed="rId2"/>
          <a:stretch>
            <a:fillRect/>
          </a:stretch>
        </p:blipFill>
        <p:spPr>
          <a:xfrm>
            <a:off x="9839325" y="6305550"/>
            <a:ext cx="2352675" cy="552450"/>
          </a:xfrm>
          <a:prstGeom prst="rect">
            <a:avLst/>
          </a:prstGeom>
        </p:spPr>
      </p:pic>
    </p:spTree>
    <p:extLst>
      <p:ext uri="{BB962C8B-B14F-4D97-AF65-F5344CB8AC3E}">
        <p14:creationId xmlns:p14="http://schemas.microsoft.com/office/powerpoint/2010/main" val="26846502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2023436" y="199013"/>
            <a:ext cx="8531352" cy="683460"/>
          </a:xfrm>
          <a:prstGeom prst="rect">
            <a:avLst/>
          </a:prstGeom>
        </p:spPr>
        <p:txBody>
          <a:bodyPr>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chemeClr val="tx1"/>
                </a:solidFill>
              </a:rPr>
              <a:t>Disaggregating survey findings by ethnicity can be important for policy (2)</a:t>
            </a:r>
            <a:br>
              <a:rPr lang="en-US" sz="2400" dirty="0" smtClean="0">
                <a:solidFill>
                  <a:schemeClr val="tx1"/>
                </a:solidFill>
              </a:rPr>
            </a:br>
            <a:endParaRPr lang="en-US" sz="2400" dirty="0"/>
          </a:p>
        </p:txBody>
      </p:sp>
      <p:sp>
        <p:nvSpPr>
          <p:cNvPr id="3" name="TextBox 2"/>
          <p:cNvSpPr txBox="1"/>
          <p:nvPr/>
        </p:nvSpPr>
        <p:spPr>
          <a:xfrm>
            <a:off x="1791788" y="6459081"/>
            <a:ext cx="8305800" cy="276999"/>
          </a:xfrm>
          <a:prstGeom prst="rect">
            <a:avLst/>
          </a:prstGeom>
          <a:noFill/>
        </p:spPr>
        <p:txBody>
          <a:bodyPr wrap="square" rtlCol="0">
            <a:spAutoFit/>
          </a:bodyPr>
          <a:lstStyle/>
          <a:p>
            <a:r>
              <a:rPr lang="en-US" sz="1200" dirty="0" smtClean="0"/>
              <a:t>Source: UNDP/World Bank/EC regional Roma survey (2011)</a:t>
            </a:r>
            <a:endParaRPr lang="en-US" dirty="0"/>
          </a:p>
        </p:txBody>
      </p:sp>
      <p:sp>
        <p:nvSpPr>
          <p:cNvPr id="4" name="Slide Number Placeholder 2"/>
          <p:cNvSpPr>
            <a:spLocks noGrp="1"/>
          </p:cNvSpPr>
          <p:nvPr>
            <p:ph type="sldNum" sz="quarter" idx="12"/>
          </p:nvPr>
        </p:nvSpPr>
        <p:spPr>
          <a:xfrm>
            <a:off x="1410788" y="1242635"/>
            <a:ext cx="533400" cy="244476"/>
          </a:xfrm>
        </p:spPr>
        <p:txBody>
          <a:bodyPr>
            <a:normAutofit fontScale="40000" lnSpcReduction="20000"/>
          </a:bodyPr>
          <a:lstStyle/>
          <a:p>
            <a:fld id="{F59D10AF-3011-4911-B2DB-9192641A8832}" type="slidenum">
              <a:rPr lang="en-US" smtClean="0"/>
              <a:pPr/>
              <a:t>3</a:t>
            </a:fld>
            <a:endParaRPr lang="en-US"/>
          </a:p>
        </p:txBody>
      </p:sp>
      <p:graphicFrame>
        <p:nvGraphicFramePr>
          <p:cNvPr id="5" name="Chart 4"/>
          <p:cNvGraphicFramePr/>
          <p:nvPr>
            <p:extLst>
              <p:ext uri="{D42A27DB-BD31-4B8C-83A1-F6EECF244321}">
                <p14:modId xmlns:p14="http://schemas.microsoft.com/office/powerpoint/2010/main" val="2172803066"/>
              </p:ext>
            </p:extLst>
          </p:nvPr>
        </p:nvGraphicFramePr>
        <p:xfrm>
          <a:off x="5982788" y="2264869"/>
          <a:ext cx="4572000" cy="381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extLst>
              <p:ext uri="{D42A27DB-BD31-4B8C-83A1-F6EECF244321}">
                <p14:modId xmlns:p14="http://schemas.microsoft.com/office/powerpoint/2010/main" val="1713869602"/>
              </p:ext>
            </p:extLst>
          </p:nvPr>
        </p:nvGraphicFramePr>
        <p:xfrm>
          <a:off x="1410788" y="2211977"/>
          <a:ext cx="4572000" cy="3481892"/>
        </p:xfrm>
        <a:graphic>
          <a:graphicData uri="http://schemas.openxmlformats.org/drawingml/2006/chart">
            <c:chart xmlns:c="http://schemas.openxmlformats.org/drawingml/2006/chart" xmlns:r="http://schemas.openxmlformats.org/officeDocument/2006/relationships" r:id="rId4"/>
          </a:graphicData>
        </a:graphic>
      </p:graphicFrame>
      <p:sp>
        <p:nvSpPr>
          <p:cNvPr id="7" name="Content Placeholder 3"/>
          <p:cNvSpPr txBox="1">
            <a:spLocks/>
          </p:cNvSpPr>
          <p:nvPr/>
        </p:nvSpPr>
        <p:spPr>
          <a:xfrm>
            <a:off x="2175836" y="5837813"/>
            <a:ext cx="8150352" cy="685800"/>
          </a:xfrm>
          <a:prstGeom prst="rect">
            <a:avLst/>
          </a:prstGeom>
        </p:spPr>
        <p:txBody>
          <a:bodyPr vert="horz">
            <a:normAutofit/>
          </a:bodyPr>
          <a:lstStyle/>
          <a:p>
            <a:pPr marL="320040" lvl="0" indent="-320040">
              <a:spcBef>
                <a:spcPts val="700"/>
              </a:spcBef>
              <a:buClr>
                <a:schemeClr val="accent2"/>
              </a:buClr>
              <a:buSzPct val="60000"/>
              <a:buFont typeface="Wingdings"/>
              <a:buChar char=""/>
              <a:defRPr/>
            </a:pPr>
            <a:endParaRPr kumimoji="0" lang="en-US" sz="25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TextBox 7"/>
          <p:cNvSpPr txBox="1"/>
          <p:nvPr/>
        </p:nvSpPr>
        <p:spPr>
          <a:xfrm>
            <a:off x="1791788" y="5837813"/>
            <a:ext cx="3810000" cy="369332"/>
          </a:xfrm>
          <a:prstGeom prst="rect">
            <a:avLst/>
          </a:prstGeom>
          <a:noFill/>
        </p:spPr>
        <p:txBody>
          <a:bodyPr wrap="square" rtlCol="0">
            <a:spAutoFit/>
          </a:bodyPr>
          <a:lstStyle/>
          <a:p>
            <a:r>
              <a:rPr lang="en-US" dirty="0" smtClean="0"/>
              <a:t>Ages 20-24 years old</a:t>
            </a:r>
            <a:endParaRPr lang="en-US" dirty="0"/>
          </a:p>
        </p:txBody>
      </p:sp>
      <p:sp>
        <p:nvSpPr>
          <p:cNvPr id="9" name="Titel 1"/>
          <p:cNvSpPr txBox="1">
            <a:spLocks/>
          </p:cNvSpPr>
          <p:nvPr/>
        </p:nvSpPr>
        <p:spPr>
          <a:xfrm>
            <a:off x="1791788" y="1921292"/>
            <a:ext cx="8899303" cy="374174"/>
          </a:xfrm>
          <a:prstGeom prst="rect">
            <a:avLst/>
          </a:prstGeom>
        </p:spPr>
        <p:txBody>
          <a:bodyPr>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800" dirty="0" smtClean="0">
                <a:solidFill>
                  <a:schemeClr val="bg1"/>
                </a:solidFill>
              </a:rPr>
              <a:t>Upper secondary education completion rate: Roma vs. Non-Roma neighbors</a:t>
            </a:r>
            <a:endParaRPr lang="en-US" sz="2400" dirty="0">
              <a:solidFill>
                <a:schemeClr val="bg1"/>
              </a:solidFill>
            </a:endParaRPr>
          </a:p>
        </p:txBody>
      </p:sp>
      <p:pic>
        <p:nvPicPr>
          <p:cNvPr id="10" name="Picture 9"/>
          <p:cNvPicPr>
            <a:picLocks noChangeAspect="1"/>
          </p:cNvPicPr>
          <p:nvPr/>
        </p:nvPicPr>
        <p:blipFill>
          <a:blip r:embed="rId5"/>
          <a:stretch>
            <a:fillRect/>
          </a:stretch>
        </p:blipFill>
        <p:spPr>
          <a:xfrm>
            <a:off x="9839325" y="6305550"/>
            <a:ext cx="2352675" cy="552450"/>
          </a:xfrm>
          <a:prstGeom prst="rect">
            <a:avLst/>
          </a:prstGeom>
        </p:spPr>
      </p:pic>
    </p:spTree>
    <p:extLst>
      <p:ext uri="{BB962C8B-B14F-4D97-AF65-F5344CB8AC3E}">
        <p14:creationId xmlns:p14="http://schemas.microsoft.com/office/powerpoint/2010/main" val="40370762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1757956" y="1470517"/>
            <a:ext cx="8337389" cy="437947"/>
          </a:xfrm>
          <a:prstGeom prst="rect">
            <a:avLst/>
          </a:prstGeom>
        </p:spPr>
        <p:txBody>
          <a:bodyPr>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1600" dirty="0" smtClean="0">
                <a:solidFill>
                  <a:schemeClr val="bg1"/>
                </a:solidFill>
              </a:rPr>
              <a:t>Proportion of parents </a:t>
            </a:r>
            <a:r>
              <a:rPr lang="en-US" sz="1600" dirty="0" smtClean="0">
                <a:solidFill>
                  <a:schemeClr val="bg1"/>
                </a:solidFill>
              </a:rPr>
              <a:t>wishing at least upper secondary education for their children</a:t>
            </a:r>
            <a:endParaRPr lang="en-US" sz="2400" dirty="0">
              <a:solidFill>
                <a:schemeClr val="bg1"/>
              </a:solidFill>
            </a:endParaRPr>
          </a:p>
        </p:txBody>
      </p:sp>
      <p:sp>
        <p:nvSpPr>
          <p:cNvPr id="3" name="TextBox 2"/>
          <p:cNvSpPr txBox="1"/>
          <p:nvPr/>
        </p:nvSpPr>
        <p:spPr>
          <a:xfrm>
            <a:off x="1526309" y="6442487"/>
            <a:ext cx="8305800" cy="276999"/>
          </a:xfrm>
          <a:prstGeom prst="rect">
            <a:avLst/>
          </a:prstGeom>
          <a:noFill/>
        </p:spPr>
        <p:txBody>
          <a:bodyPr wrap="square" rtlCol="0">
            <a:spAutoFit/>
          </a:bodyPr>
          <a:lstStyle/>
          <a:p>
            <a:r>
              <a:rPr lang="en-US" sz="1200" dirty="0" smtClean="0"/>
              <a:t>Source: UNDP/World Bank/EC regional Roma survey (2011)</a:t>
            </a:r>
            <a:endParaRPr lang="en-US" dirty="0"/>
          </a:p>
        </p:txBody>
      </p:sp>
      <p:sp>
        <p:nvSpPr>
          <p:cNvPr id="4" name="Slide Number Placeholder 2"/>
          <p:cNvSpPr>
            <a:spLocks noGrp="1"/>
          </p:cNvSpPr>
          <p:nvPr>
            <p:ph type="sldNum" sz="quarter" idx="12"/>
          </p:nvPr>
        </p:nvSpPr>
        <p:spPr>
          <a:xfrm>
            <a:off x="1145309" y="1226041"/>
            <a:ext cx="533400" cy="244476"/>
          </a:xfrm>
        </p:spPr>
        <p:txBody>
          <a:bodyPr>
            <a:normAutofit fontScale="40000" lnSpcReduction="20000"/>
          </a:bodyPr>
          <a:lstStyle/>
          <a:p>
            <a:fld id="{F59D10AF-3011-4911-B2DB-9192641A8832}" type="slidenum">
              <a:rPr lang="en-US" smtClean="0"/>
              <a:pPr/>
              <a:t>4</a:t>
            </a:fld>
            <a:endParaRPr lang="en-US"/>
          </a:p>
        </p:txBody>
      </p:sp>
      <p:graphicFrame>
        <p:nvGraphicFramePr>
          <p:cNvPr id="5" name="Chart 4"/>
          <p:cNvGraphicFramePr/>
          <p:nvPr>
            <p:extLst>
              <p:ext uri="{D42A27DB-BD31-4B8C-83A1-F6EECF244321}">
                <p14:modId xmlns:p14="http://schemas.microsoft.com/office/powerpoint/2010/main" val="972559480"/>
              </p:ext>
            </p:extLst>
          </p:nvPr>
        </p:nvGraphicFramePr>
        <p:xfrm>
          <a:off x="1297709" y="1858818"/>
          <a:ext cx="4267200" cy="372918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p:nvPr>
            <p:extLst>
              <p:ext uri="{D42A27DB-BD31-4B8C-83A1-F6EECF244321}">
                <p14:modId xmlns:p14="http://schemas.microsoft.com/office/powerpoint/2010/main" val="3123223144"/>
              </p:ext>
            </p:extLst>
          </p:nvPr>
        </p:nvGraphicFramePr>
        <p:xfrm>
          <a:off x="5717309" y="1782618"/>
          <a:ext cx="4812146" cy="3813961"/>
        </p:xfrm>
        <a:graphic>
          <a:graphicData uri="http://schemas.openxmlformats.org/drawingml/2006/chart">
            <c:chart xmlns:c="http://schemas.openxmlformats.org/drawingml/2006/chart" xmlns:r="http://schemas.openxmlformats.org/officeDocument/2006/relationships" r:id="rId3"/>
          </a:graphicData>
        </a:graphic>
      </p:graphicFrame>
      <p:sp>
        <p:nvSpPr>
          <p:cNvPr id="7" name="Titel 1"/>
          <p:cNvSpPr txBox="1">
            <a:spLocks/>
          </p:cNvSpPr>
          <p:nvPr/>
        </p:nvSpPr>
        <p:spPr>
          <a:xfrm>
            <a:off x="1602509" y="113926"/>
            <a:ext cx="8153400" cy="990600"/>
          </a:xfrm>
          <a:prstGeom prst="rect">
            <a:avLst/>
          </a:prstGeom>
        </p:spPr>
        <p:txBody>
          <a:bodyPr>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400" dirty="0" smtClean="0">
                <a:solidFill>
                  <a:schemeClr val="tx1"/>
                </a:solidFill>
              </a:rPr>
              <a:t>Disaggregating survey findings by ethnicity can be important for policy (3)</a:t>
            </a:r>
            <a:endParaRPr lang="en-US" sz="2400" dirty="0"/>
          </a:p>
        </p:txBody>
      </p:sp>
      <p:pic>
        <p:nvPicPr>
          <p:cNvPr id="8" name="Picture 7"/>
          <p:cNvPicPr>
            <a:picLocks noChangeAspect="1"/>
          </p:cNvPicPr>
          <p:nvPr/>
        </p:nvPicPr>
        <p:blipFill>
          <a:blip r:embed="rId4"/>
          <a:stretch>
            <a:fillRect/>
          </a:stretch>
        </p:blipFill>
        <p:spPr>
          <a:xfrm>
            <a:off x="9839325" y="6305550"/>
            <a:ext cx="2352675" cy="552450"/>
          </a:xfrm>
          <a:prstGeom prst="rect">
            <a:avLst/>
          </a:prstGeom>
        </p:spPr>
      </p:pic>
    </p:spTree>
    <p:extLst>
      <p:ext uri="{BB962C8B-B14F-4D97-AF65-F5344CB8AC3E}">
        <p14:creationId xmlns:p14="http://schemas.microsoft.com/office/powerpoint/2010/main" val="42620363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Welfare data on minority groups are </a:t>
            </a:r>
            <a:r>
              <a:rPr lang="en-US" sz="2800" dirty="0" smtClean="0"/>
              <a:t>increasing relevant in Europe and Eurasia but access to such data is weak</a:t>
            </a:r>
            <a:endParaRPr lang="en-US" dirty="0"/>
          </a:p>
        </p:txBody>
      </p:sp>
      <p:sp>
        <p:nvSpPr>
          <p:cNvPr id="3" name="Content Placeholder 2"/>
          <p:cNvSpPr>
            <a:spLocks noGrp="1"/>
          </p:cNvSpPr>
          <p:nvPr>
            <p:ph idx="1"/>
          </p:nvPr>
        </p:nvSpPr>
        <p:spPr/>
        <p:txBody>
          <a:bodyPr>
            <a:normAutofit/>
          </a:bodyPr>
          <a:lstStyle/>
          <a:p>
            <a:r>
              <a:rPr lang="en-US" dirty="0" smtClean="0"/>
              <a:t>Welfare data on minority groups are essential for tracking success of policies aimed at integration and social inclusion.</a:t>
            </a:r>
          </a:p>
          <a:p>
            <a:pPr lvl="1"/>
            <a:r>
              <a:rPr lang="en-US" dirty="0" smtClean="0"/>
              <a:t>For example, EU explicit goal to </a:t>
            </a:r>
            <a:r>
              <a:rPr lang="en-US" dirty="0" smtClean="0">
                <a:solidFill>
                  <a:schemeClr val="bg1"/>
                </a:solidFill>
              </a:rPr>
              <a:t>address</a:t>
            </a:r>
            <a:r>
              <a:rPr lang="en-US" dirty="0" smtClean="0">
                <a:solidFill>
                  <a:srgbClr val="FFC000"/>
                </a:solidFill>
              </a:rPr>
              <a:t> exclusion of Roma </a:t>
            </a:r>
          </a:p>
          <a:p>
            <a:pPr lvl="1"/>
            <a:endParaRPr lang="en-US" dirty="0" smtClean="0">
              <a:solidFill>
                <a:schemeClr val="bg1"/>
              </a:solidFill>
            </a:endParaRPr>
          </a:p>
          <a:p>
            <a:r>
              <a:rPr lang="en-US" dirty="0" smtClean="0">
                <a:solidFill>
                  <a:srgbClr val="FFC000"/>
                </a:solidFill>
              </a:rPr>
              <a:t>Minority groups </a:t>
            </a:r>
            <a:r>
              <a:rPr lang="en-US" dirty="0" smtClean="0">
                <a:solidFill>
                  <a:schemeClr val="bg1"/>
                </a:solidFill>
              </a:rPr>
              <a:t>can be determined by</a:t>
            </a:r>
          </a:p>
          <a:p>
            <a:pPr lvl="2"/>
            <a:r>
              <a:rPr lang="en-US" dirty="0"/>
              <a:t>Race</a:t>
            </a:r>
          </a:p>
          <a:p>
            <a:pPr lvl="2"/>
            <a:r>
              <a:rPr lang="en-US" dirty="0"/>
              <a:t>Ethnic minorities</a:t>
            </a:r>
          </a:p>
          <a:p>
            <a:pPr lvl="2"/>
            <a:r>
              <a:rPr lang="en-US" dirty="0" smtClean="0"/>
              <a:t>Sexual </a:t>
            </a:r>
            <a:r>
              <a:rPr lang="en-US" dirty="0"/>
              <a:t>orientation</a:t>
            </a:r>
          </a:p>
          <a:p>
            <a:pPr lvl="2"/>
            <a:r>
              <a:rPr lang="en-US" dirty="0" smtClean="0"/>
              <a:t>Religion</a:t>
            </a:r>
          </a:p>
          <a:p>
            <a:pPr lvl="2"/>
            <a:r>
              <a:rPr lang="en-US" dirty="0" smtClean="0"/>
              <a:t>Cultural differences</a:t>
            </a:r>
            <a:endParaRPr lang="en-US" dirty="0"/>
          </a:p>
          <a:p>
            <a:endParaRPr lang="en-US" dirty="0" smtClean="0">
              <a:solidFill>
                <a:schemeClr val="bg1"/>
              </a:solidFill>
            </a:endParaRPr>
          </a:p>
          <a:p>
            <a:pPr lvl="1"/>
            <a:endParaRPr lang="en-US" dirty="0" smtClean="0">
              <a:solidFill>
                <a:schemeClr val="bg1"/>
              </a:solidFill>
            </a:endParaRPr>
          </a:p>
          <a:p>
            <a:endParaRPr lang="en-US" dirty="0"/>
          </a:p>
        </p:txBody>
      </p:sp>
      <p:pic>
        <p:nvPicPr>
          <p:cNvPr id="5" name="Picture 4"/>
          <p:cNvPicPr>
            <a:picLocks noChangeAspect="1"/>
          </p:cNvPicPr>
          <p:nvPr/>
        </p:nvPicPr>
        <p:blipFill>
          <a:blip r:embed="rId2"/>
          <a:stretch>
            <a:fillRect/>
          </a:stretch>
        </p:blipFill>
        <p:spPr>
          <a:xfrm>
            <a:off x="9839325" y="6305550"/>
            <a:ext cx="2352675" cy="552450"/>
          </a:xfrm>
          <a:prstGeom prst="rect">
            <a:avLst/>
          </a:prstGeom>
        </p:spPr>
      </p:pic>
      <p:pic>
        <p:nvPicPr>
          <p:cNvPr id="9220" name="Picture 4" descr="http://2.bp.blogspot.com/-eM2lT_glPho/UJxEa65O2-I/AAAAAAAAHE0/t4tgJLafN7Y/s1600/minoriti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32482" y="2206293"/>
            <a:ext cx="1566360" cy="1873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52728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932737"/>
          </a:xfrm>
        </p:spPr>
        <p:txBody>
          <a:bodyPr/>
          <a:lstStyle/>
          <a:p>
            <a:r>
              <a:rPr lang="en-US" sz="2000" dirty="0"/>
              <a:t>Welfare data on minority groups are </a:t>
            </a:r>
            <a:r>
              <a:rPr lang="en-US" sz="2000" dirty="0" smtClean="0"/>
              <a:t>increasing relevant in Europe and </a:t>
            </a:r>
            <a:r>
              <a:rPr lang="en-US" sz="2000" dirty="0"/>
              <a:t>Central Asia </a:t>
            </a:r>
            <a:r>
              <a:rPr lang="en-US" sz="2000" dirty="0" smtClean="0"/>
              <a:t>but access to such data is weak (2)</a:t>
            </a:r>
            <a:endParaRPr lang="en-US" sz="3600" dirty="0"/>
          </a:p>
        </p:txBody>
      </p:sp>
      <p:sp>
        <p:nvSpPr>
          <p:cNvPr id="3" name="Content Placeholder 2"/>
          <p:cNvSpPr>
            <a:spLocks noGrp="1"/>
          </p:cNvSpPr>
          <p:nvPr>
            <p:ph idx="1"/>
          </p:nvPr>
        </p:nvSpPr>
        <p:spPr/>
        <p:txBody>
          <a:bodyPr>
            <a:normAutofit/>
          </a:bodyPr>
          <a:lstStyle/>
          <a:p>
            <a:r>
              <a:rPr lang="en-GB" dirty="0" smtClean="0">
                <a:solidFill>
                  <a:srgbClr val="FFC000"/>
                </a:solidFill>
              </a:rPr>
              <a:t>Statistics on ethnicity and race</a:t>
            </a:r>
            <a:r>
              <a:rPr lang="en-GB" dirty="0" smtClean="0"/>
              <a:t> are common in many countries in the world - but </a:t>
            </a:r>
            <a:r>
              <a:rPr lang="en-GB" dirty="0" smtClean="0">
                <a:solidFill>
                  <a:srgbClr val="FFC000"/>
                </a:solidFill>
              </a:rPr>
              <a:t>not in Europe</a:t>
            </a:r>
          </a:p>
          <a:p>
            <a:pPr lvl="1"/>
            <a:r>
              <a:rPr lang="en-GB" dirty="0" smtClean="0"/>
              <a:t>Reluctance to recognize and emphasise ethnic diversity in official statistics, and legal prohibitions</a:t>
            </a:r>
          </a:p>
          <a:p>
            <a:r>
              <a:rPr lang="en-US" dirty="0" smtClean="0"/>
              <a:t>However, human </a:t>
            </a:r>
            <a:r>
              <a:rPr lang="en-US" dirty="0"/>
              <a:t>rights </a:t>
            </a:r>
            <a:r>
              <a:rPr lang="en-US" dirty="0">
                <a:solidFill>
                  <a:srgbClr val="FFC000"/>
                </a:solidFill>
              </a:rPr>
              <a:t>bodies</a:t>
            </a:r>
            <a:r>
              <a:rPr lang="en-US" dirty="0"/>
              <a:t> in Europe are increasingly promoting collection of minority group statistics</a:t>
            </a:r>
          </a:p>
          <a:p>
            <a:pPr lvl="1"/>
            <a:r>
              <a:rPr lang="en-US" dirty="0"/>
              <a:t>New generation of </a:t>
            </a:r>
            <a:r>
              <a:rPr lang="en-US" dirty="0">
                <a:solidFill>
                  <a:srgbClr val="FFC000"/>
                </a:solidFill>
              </a:rPr>
              <a:t>anti-discrimination laws and equality directives </a:t>
            </a:r>
            <a:r>
              <a:rPr lang="en-US" dirty="0"/>
              <a:t>since 2000</a:t>
            </a:r>
          </a:p>
          <a:p>
            <a:pPr lvl="1"/>
            <a:r>
              <a:rPr lang="en-US" dirty="0"/>
              <a:t>This has fostered the need for </a:t>
            </a:r>
            <a:r>
              <a:rPr lang="en-US" dirty="0">
                <a:solidFill>
                  <a:srgbClr val="FFC000"/>
                </a:solidFill>
              </a:rPr>
              <a:t>monitoring unfair treatment</a:t>
            </a:r>
          </a:p>
          <a:p>
            <a:pPr lvl="1"/>
            <a:r>
              <a:rPr lang="en-US" dirty="0"/>
              <a:t>Data collection has become a key issue for equality bodies</a:t>
            </a:r>
          </a:p>
          <a:p>
            <a:endParaRPr lang="en-GB" b="1" dirty="0"/>
          </a:p>
        </p:txBody>
      </p:sp>
      <p:sp>
        <p:nvSpPr>
          <p:cNvPr id="4" name="Rectangle 3"/>
          <p:cNvSpPr/>
          <p:nvPr/>
        </p:nvSpPr>
        <p:spPr>
          <a:xfrm>
            <a:off x="-73891" y="6550223"/>
            <a:ext cx="3526928" cy="307777"/>
          </a:xfrm>
          <a:prstGeom prst="rect">
            <a:avLst/>
          </a:prstGeom>
        </p:spPr>
        <p:txBody>
          <a:bodyPr wrap="none">
            <a:spAutoFit/>
          </a:bodyPr>
          <a:lstStyle/>
          <a:p>
            <a:r>
              <a:rPr lang="en-US" sz="1400" dirty="0" smtClean="0"/>
              <a:t>*Conference </a:t>
            </a:r>
            <a:r>
              <a:rPr lang="en-US" sz="1400" dirty="0"/>
              <a:t>of European Statisticians </a:t>
            </a:r>
          </a:p>
        </p:txBody>
      </p:sp>
      <p:pic>
        <p:nvPicPr>
          <p:cNvPr id="5" name="Picture 4"/>
          <p:cNvPicPr>
            <a:picLocks noChangeAspect="1"/>
          </p:cNvPicPr>
          <p:nvPr/>
        </p:nvPicPr>
        <p:blipFill>
          <a:blip r:embed="rId2"/>
          <a:stretch>
            <a:fillRect/>
          </a:stretch>
        </p:blipFill>
        <p:spPr>
          <a:xfrm>
            <a:off x="9839325" y="6305550"/>
            <a:ext cx="2352675" cy="552450"/>
          </a:xfrm>
          <a:prstGeom prst="rect">
            <a:avLst/>
          </a:prstGeom>
        </p:spPr>
      </p:pic>
      <p:pic>
        <p:nvPicPr>
          <p:cNvPr id="10242" name="Picture 2" descr="http://www.suedosteuropa.uni-graz.at/sites/default/files/styles/cover_image/public/field/image/Untitled.jpg?itok=vt8izza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88104" y="2243314"/>
            <a:ext cx="2255116" cy="13265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17707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932737"/>
          </a:xfrm>
        </p:spPr>
        <p:txBody>
          <a:bodyPr/>
          <a:lstStyle/>
          <a:p>
            <a:r>
              <a:rPr lang="en-US" sz="2000" dirty="0"/>
              <a:t>Welfare data on minority groups are </a:t>
            </a:r>
            <a:r>
              <a:rPr lang="en-US" sz="2000" dirty="0" smtClean="0"/>
              <a:t>increasing relevant in Europe and </a:t>
            </a:r>
            <a:r>
              <a:rPr lang="en-US" sz="2000" dirty="0"/>
              <a:t>Central Asia </a:t>
            </a:r>
            <a:r>
              <a:rPr lang="en-US" sz="2000" dirty="0" smtClean="0"/>
              <a:t>but access to such data is weak (2)</a:t>
            </a:r>
            <a:endParaRPr lang="en-US" sz="3600" dirty="0"/>
          </a:p>
        </p:txBody>
      </p:sp>
      <p:sp>
        <p:nvSpPr>
          <p:cNvPr id="3" name="Content Placeholder 2"/>
          <p:cNvSpPr>
            <a:spLocks noGrp="1"/>
          </p:cNvSpPr>
          <p:nvPr>
            <p:ph idx="1"/>
          </p:nvPr>
        </p:nvSpPr>
        <p:spPr/>
        <p:txBody>
          <a:bodyPr>
            <a:normAutofit/>
          </a:bodyPr>
          <a:lstStyle/>
          <a:p>
            <a:endParaRPr lang="en-GB" dirty="0"/>
          </a:p>
          <a:p>
            <a:r>
              <a:rPr lang="en-GB" dirty="0" smtClean="0"/>
              <a:t>EU </a:t>
            </a:r>
            <a:r>
              <a:rPr lang="en-GB" dirty="0"/>
              <a:t>rules and UNECE and Eurostat regulations </a:t>
            </a:r>
            <a:r>
              <a:rPr lang="en-GB" dirty="0">
                <a:solidFill>
                  <a:srgbClr val="FFC000"/>
                </a:solidFill>
              </a:rPr>
              <a:t>do not actively promote data collection on ethnicity</a:t>
            </a:r>
            <a:r>
              <a:rPr lang="en-GB" dirty="0"/>
              <a:t>. </a:t>
            </a:r>
          </a:p>
          <a:p>
            <a:pPr lvl="1"/>
            <a:r>
              <a:rPr lang="en-GB" dirty="0"/>
              <a:t>For example, for the 2010 population censuses Ethnicity was a </a:t>
            </a:r>
            <a:r>
              <a:rPr lang="en-GB" i="1" dirty="0">
                <a:solidFill>
                  <a:srgbClr val="FFC000"/>
                </a:solidFill>
              </a:rPr>
              <a:t>non-core topic </a:t>
            </a:r>
          </a:p>
          <a:p>
            <a:pPr lvl="1"/>
            <a:r>
              <a:rPr lang="en-GB" dirty="0"/>
              <a:t>This means that countries can choose to include the topic in the questionnaire but it is </a:t>
            </a:r>
            <a:r>
              <a:rPr lang="en-GB" dirty="0">
                <a:solidFill>
                  <a:srgbClr val="FFC000"/>
                </a:solidFill>
              </a:rPr>
              <a:t>not mandatory.</a:t>
            </a:r>
            <a:r>
              <a:rPr lang="en-GB" dirty="0"/>
              <a:t> </a:t>
            </a:r>
          </a:p>
          <a:p>
            <a:pPr marL="114300" indent="0">
              <a:buNone/>
            </a:pPr>
            <a:r>
              <a:rPr lang="en-US" dirty="0"/>
              <a:t> </a:t>
            </a:r>
            <a:endParaRPr lang="en-US" dirty="0" smtClean="0"/>
          </a:p>
          <a:p>
            <a:pPr marL="457200"/>
            <a:r>
              <a:rPr lang="en-US" dirty="0" smtClean="0"/>
              <a:t>Data collection on sexual minorities is even less common</a:t>
            </a:r>
            <a:endParaRPr lang="en-US" dirty="0"/>
          </a:p>
        </p:txBody>
      </p:sp>
      <p:sp>
        <p:nvSpPr>
          <p:cNvPr id="4" name="Rectangle 3"/>
          <p:cNvSpPr/>
          <p:nvPr/>
        </p:nvSpPr>
        <p:spPr>
          <a:xfrm>
            <a:off x="-73891" y="6550223"/>
            <a:ext cx="3526928" cy="307777"/>
          </a:xfrm>
          <a:prstGeom prst="rect">
            <a:avLst/>
          </a:prstGeom>
        </p:spPr>
        <p:txBody>
          <a:bodyPr wrap="none">
            <a:spAutoFit/>
          </a:bodyPr>
          <a:lstStyle/>
          <a:p>
            <a:r>
              <a:rPr lang="en-US" sz="1400" dirty="0" smtClean="0"/>
              <a:t>*Conference </a:t>
            </a:r>
            <a:r>
              <a:rPr lang="en-US" sz="1400" dirty="0"/>
              <a:t>of European Statisticians </a:t>
            </a:r>
          </a:p>
        </p:txBody>
      </p:sp>
      <p:pic>
        <p:nvPicPr>
          <p:cNvPr id="5" name="Picture 4"/>
          <p:cNvPicPr>
            <a:picLocks noChangeAspect="1"/>
          </p:cNvPicPr>
          <p:nvPr/>
        </p:nvPicPr>
        <p:blipFill>
          <a:blip r:embed="rId2"/>
          <a:stretch>
            <a:fillRect/>
          </a:stretch>
        </p:blipFill>
        <p:spPr>
          <a:xfrm>
            <a:off x="9839325" y="6305550"/>
            <a:ext cx="2352675" cy="552450"/>
          </a:xfrm>
          <a:prstGeom prst="rect">
            <a:avLst/>
          </a:prstGeom>
        </p:spPr>
      </p:pic>
      <p:pic>
        <p:nvPicPr>
          <p:cNvPr id="3078" name="Picture 6" descr="http://www.balkaninsight.com/en/file/show/gaysmarch.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06553" y="4140355"/>
            <a:ext cx="2098098" cy="1419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95892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932737"/>
          </a:xfrm>
        </p:spPr>
        <p:txBody>
          <a:bodyPr/>
          <a:lstStyle/>
          <a:p>
            <a:r>
              <a:rPr lang="en-US" sz="2000" dirty="0"/>
              <a:t>Welfare data on minority groups are </a:t>
            </a:r>
            <a:r>
              <a:rPr lang="en-US" sz="2000" dirty="0" smtClean="0"/>
              <a:t>increasing relevant in Europe and </a:t>
            </a:r>
            <a:r>
              <a:rPr lang="en-US" sz="2000" dirty="0"/>
              <a:t>Central Asia </a:t>
            </a:r>
            <a:r>
              <a:rPr lang="en-US" sz="2000" dirty="0" smtClean="0"/>
              <a:t>but access to such data is weak (3)</a:t>
            </a:r>
            <a:endParaRPr lang="en-US" sz="3600" dirty="0"/>
          </a:p>
        </p:txBody>
      </p:sp>
      <p:sp>
        <p:nvSpPr>
          <p:cNvPr id="3" name="Content Placeholder 2"/>
          <p:cNvSpPr>
            <a:spLocks noGrp="1"/>
          </p:cNvSpPr>
          <p:nvPr>
            <p:ph idx="1"/>
          </p:nvPr>
        </p:nvSpPr>
        <p:spPr/>
        <p:txBody>
          <a:bodyPr>
            <a:normAutofit/>
          </a:bodyPr>
          <a:lstStyle/>
          <a:p>
            <a:r>
              <a:rPr lang="en-US" dirty="0" smtClean="0"/>
              <a:t>Minority </a:t>
            </a:r>
            <a:r>
              <a:rPr lang="en-US" dirty="0"/>
              <a:t>groups may be </a:t>
            </a:r>
            <a:r>
              <a:rPr lang="en-US" dirty="0" smtClean="0"/>
              <a:t>vulnerable to </a:t>
            </a:r>
            <a:r>
              <a:rPr lang="en-US" dirty="0" smtClean="0">
                <a:solidFill>
                  <a:srgbClr val="FFC000"/>
                </a:solidFill>
              </a:rPr>
              <a:t>discrimination</a:t>
            </a:r>
            <a:r>
              <a:rPr lang="en-US" dirty="0" smtClean="0"/>
              <a:t> </a:t>
            </a:r>
            <a:r>
              <a:rPr lang="en-US" dirty="0"/>
              <a:t>on the grounds of ethnic group or religion. </a:t>
            </a:r>
            <a:endParaRPr lang="en-US" dirty="0" smtClean="0"/>
          </a:p>
          <a:p>
            <a:r>
              <a:rPr lang="en-GB" dirty="0" smtClean="0"/>
              <a:t>CES* recommendations therefore suggest that, if </a:t>
            </a:r>
            <a:r>
              <a:rPr lang="en-GB" dirty="0"/>
              <a:t>included, </a:t>
            </a:r>
            <a:r>
              <a:rPr lang="en-GB" dirty="0" smtClean="0"/>
              <a:t>a question on ethnicity should be</a:t>
            </a:r>
          </a:p>
          <a:p>
            <a:pPr lvl="1"/>
            <a:r>
              <a:rPr lang="en-GB" dirty="0" smtClean="0"/>
              <a:t>A </a:t>
            </a:r>
            <a:r>
              <a:rPr lang="en-GB" dirty="0">
                <a:solidFill>
                  <a:srgbClr val="FFC000"/>
                </a:solidFill>
              </a:rPr>
              <a:t>free </a:t>
            </a:r>
            <a:r>
              <a:rPr lang="en-GB" dirty="0" smtClean="0">
                <a:solidFill>
                  <a:srgbClr val="FFC000"/>
                </a:solidFill>
              </a:rPr>
              <a:t>self-declaration </a:t>
            </a:r>
          </a:p>
          <a:p>
            <a:pPr lvl="1"/>
            <a:r>
              <a:rPr lang="en-GB" dirty="0">
                <a:solidFill>
                  <a:srgbClr val="FFC000"/>
                </a:solidFill>
              </a:rPr>
              <a:t>A</a:t>
            </a:r>
            <a:r>
              <a:rPr lang="en-GB" dirty="0" smtClean="0">
                <a:solidFill>
                  <a:srgbClr val="FFC000"/>
                </a:solidFill>
              </a:rPr>
              <a:t>n </a:t>
            </a:r>
            <a:r>
              <a:rPr lang="en-GB" dirty="0">
                <a:solidFill>
                  <a:srgbClr val="FFC000"/>
                </a:solidFill>
              </a:rPr>
              <a:t>open question </a:t>
            </a:r>
            <a:r>
              <a:rPr lang="en-GB" dirty="0"/>
              <a:t>and interviewers should refrain from suggesting answers to the </a:t>
            </a:r>
            <a:r>
              <a:rPr lang="en-GB" dirty="0" smtClean="0"/>
              <a:t>respondents </a:t>
            </a:r>
          </a:p>
          <a:p>
            <a:pPr lvl="1"/>
            <a:r>
              <a:rPr lang="en-GB" dirty="0" smtClean="0">
                <a:solidFill>
                  <a:srgbClr val="FFC000"/>
                </a:solidFill>
              </a:rPr>
              <a:t>More </a:t>
            </a:r>
            <a:r>
              <a:rPr lang="en-GB" dirty="0">
                <a:solidFill>
                  <a:srgbClr val="FFC000"/>
                </a:solidFill>
              </a:rPr>
              <a:t>than one declaration </a:t>
            </a:r>
            <a:r>
              <a:rPr lang="en-GB" dirty="0" smtClean="0">
                <a:solidFill>
                  <a:srgbClr val="FFC000"/>
                </a:solidFill>
              </a:rPr>
              <a:t>of ethnicity </a:t>
            </a:r>
            <a:r>
              <a:rPr lang="en-GB" dirty="0" smtClean="0"/>
              <a:t>should </a:t>
            </a:r>
            <a:r>
              <a:rPr lang="en-GB" dirty="0"/>
              <a:t>also be allowed, as well as the option not to give an </a:t>
            </a:r>
            <a:r>
              <a:rPr lang="en-GB" dirty="0" smtClean="0"/>
              <a:t>answer </a:t>
            </a:r>
          </a:p>
          <a:p>
            <a:pPr lvl="2"/>
            <a:r>
              <a:rPr lang="en-US" dirty="0" smtClean="0"/>
              <a:t>In fact ‘</a:t>
            </a:r>
            <a:r>
              <a:rPr lang="en-US" dirty="0" smtClean="0">
                <a:solidFill>
                  <a:srgbClr val="FFC000"/>
                </a:solidFill>
              </a:rPr>
              <a:t>dual </a:t>
            </a:r>
            <a:r>
              <a:rPr lang="en-US" dirty="0">
                <a:solidFill>
                  <a:srgbClr val="FFC000"/>
                </a:solidFill>
              </a:rPr>
              <a:t>ethnic </a:t>
            </a:r>
            <a:r>
              <a:rPr lang="en-US" dirty="0" smtClean="0">
                <a:solidFill>
                  <a:srgbClr val="FFC000"/>
                </a:solidFill>
              </a:rPr>
              <a:t>identifiers</a:t>
            </a:r>
            <a:r>
              <a:rPr lang="en-US" dirty="0" smtClean="0"/>
              <a:t>’ </a:t>
            </a:r>
            <a:r>
              <a:rPr lang="en-US" dirty="0"/>
              <a:t>in census and national </a:t>
            </a:r>
            <a:r>
              <a:rPr lang="en-US" dirty="0" smtClean="0"/>
              <a:t>surveys seems to make a difference: in </a:t>
            </a:r>
            <a:r>
              <a:rPr lang="en-US" dirty="0"/>
              <a:t>Hungary the number of self identified Roma </a:t>
            </a:r>
            <a:r>
              <a:rPr lang="en-US" dirty="0" smtClean="0"/>
              <a:t>doubled when using this method.</a:t>
            </a:r>
            <a:r>
              <a:rPr lang="en-US" dirty="0"/>
              <a:t> </a:t>
            </a:r>
          </a:p>
          <a:p>
            <a:endParaRPr lang="en-US" dirty="0"/>
          </a:p>
        </p:txBody>
      </p:sp>
      <p:sp>
        <p:nvSpPr>
          <p:cNvPr id="4" name="Rectangle 3"/>
          <p:cNvSpPr/>
          <p:nvPr/>
        </p:nvSpPr>
        <p:spPr>
          <a:xfrm>
            <a:off x="-73891" y="6550223"/>
            <a:ext cx="3526928" cy="307777"/>
          </a:xfrm>
          <a:prstGeom prst="rect">
            <a:avLst/>
          </a:prstGeom>
        </p:spPr>
        <p:txBody>
          <a:bodyPr wrap="none">
            <a:spAutoFit/>
          </a:bodyPr>
          <a:lstStyle/>
          <a:p>
            <a:r>
              <a:rPr lang="en-US" sz="1400" dirty="0" smtClean="0"/>
              <a:t>*Conference </a:t>
            </a:r>
            <a:r>
              <a:rPr lang="en-US" sz="1400" dirty="0"/>
              <a:t>of European Statisticians </a:t>
            </a:r>
          </a:p>
        </p:txBody>
      </p:sp>
      <p:pic>
        <p:nvPicPr>
          <p:cNvPr id="5" name="Picture 4"/>
          <p:cNvPicPr>
            <a:picLocks noChangeAspect="1"/>
          </p:cNvPicPr>
          <p:nvPr/>
        </p:nvPicPr>
        <p:blipFill>
          <a:blip r:embed="rId2"/>
          <a:stretch>
            <a:fillRect/>
          </a:stretch>
        </p:blipFill>
        <p:spPr>
          <a:xfrm>
            <a:off x="9839325" y="6305550"/>
            <a:ext cx="2352675" cy="552450"/>
          </a:xfrm>
          <a:prstGeom prst="rect">
            <a:avLst/>
          </a:prstGeom>
        </p:spPr>
      </p:pic>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0401" y="2525684"/>
            <a:ext cx="2641599" cy="1783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28726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689380" cy="868082"/>
          </a:xfrm>
        </p:spPr>
        <p:txBody>
          <a:bodyPr/>
          <a:lstStyle/>
          <a:p>
            <a:r>
              <a:rPr lang="en-US" sz="2800" dirty="0"/>
              <a:t>No simple way to identify ethnic groups or minorities</a:t>
            </a:r>
            <a:br>
              <a:rPr lang="en-US" sz="2800" dirty="0"/>
            </a:br>
            <a:r>
              <a:rPr lang="en-US" sz="2800" dirty="0" smtClean="0"/>
              <a:t/>
            </a:r>
            <a:br>
              <a:rPr lang="en-US" sz="2800" dirty="0" smtClean="0"/>
            </a:br>
            <a:r>
              <a:rPr lang="en-US" sz="2800" dirty="0" smtClean="0"/>
              <a:t>Self </a:t>
            </a:r>
            <a:r>
              <a:rPr lang="en-US" sz="2800" dirty="0"/>
              <a:t>identification does not always suffice</a:t>
            </a:r>
            <a:r>
              <a:rPr lang="en-US" sz="3200" dirty="0"/>
              <a:t/>
            </a:r>
            <a:br>
              <a:rPr lang="en-US" sz="3200" dirty="0"/>
            </a:br>
            <a:endParaRPr lang="en-US" sz="3200" dirty="0"/>
          </a:p>
        </p:txBody>
      </p:sp>
      <p:sp>
        <p:nvSpPr>
          <p:cNvPr id="3" name="Content Placeholder 2"/>
          <p:cNvSpPr>
            <a:spLocks noGrp="1"/>
          </p:cNvSpPr>
          <p:nvPr>
            <p:ph idx="1"/>
          </p:nvPr>
        </p:nvSpPr>
        <p:spPr/>
        <p:txBody>
          <a:bodyPr>
            <a:normAutofit/>
          </a:bodyPr>
          <a:lstStyle/>
          <a:p>
            <a:pPr marL="0" indent="0">
              <a:buNone/>
            </a:pPr>
            <a:r>
              <a:rPr lang="en-US" dirty="0" smtClean="0"/>
              <a:t>Identification </a:t>
            </a:r>
            <a:r>
              <a:rPr lang="en-US" dirty="0"/>
              <a:t>strategies of minorities may have to differ depending on type of questions </a:t>
            </a:r>
            <a:r>
              <a:rPr lang="en-US" dirty="0" smtClean="0"/>
              <a:t>asked</a:t>
            </a:r>
          </a:p>
          <a:p>
            <a:pPr marL="0" indent="0">
              <a:buNone/>
            </a:pPr>
            <a:r>
              <a:rPr lang="en-US" dirty="0">
                <a:solidFill>
                  <a:srgbClr val="FFC000"/>
                </a:solidFill>
              </a:rPr>
              <a:t> </a:t>
            </a:r>
            <a:endParaRPr lang="en-US" dirty="0" smtClean="0">
              <a:solidFill>
                <a:srgbClr val="FFC000"/>
              </a:solidFill>
            </a:endParaRPr>
          </a:p>
          <a:p>
            <a:r>
              <a:rPr lang="en-US" dirty="0" smtClean="0">
                <a:solidFill>
                  <a:srgbClr val="FFC000"/>
                </a:solidFill>
              </a:rPr>
              <a:t>External identification</a:t>
            </a:r>
            <a:r>
              <a:rPr lang="en-US" dirty="0" smtClean="0"/>
              <a:t>: Identification by one or more external persons</a:t>
            </a:r>
          </a:p>
          <a:p>
            <a:pPr lvl="1"/>
            <a:r>
              <a:rPr lang="en-US" dirty="0" smtClean="0"/>
              <a:t>Most appropriate when studying discrimination or stigmatization</a:t>
            </a:r>
          </a:p>
          <a:p>
            <a:endParaRPr lang="en-US" dirty="0"/>
          </a:p>
          <a:p>
            <a:r>
              <a:rPr lang="en-US" dirty="0" smtClean="0">
                <a:solidFill>
                  <a:srgbClr val="FFC000"/>
                </a:solidFill>
              </a:rPr>
              <a:t>Self-identification</a:t>
            </a:r>
          </a:p>
          <a:p>
            <a:pPr lvl="1"/>
            <a:r>
              <a:rPr lang="en-US" dirty="0" smtClean="0"/>
              <a:t>Best when studying opinions attitudes and experiences of those who ‘feel’ they belong to a minority</a:t>
            </a:r>
          </a:p>
        </p:txBody>
      </p:sp>
      <p:pic>
        <p:nvPicPr>
          <p:cNvPr id="5" name="Picture 4" descr="EC pilot ECD cover photo 2.jpg"/>
          <p:cNvPicPr/>
          <p:nvPr/>
        </p:nvPicPr>
        <p:blipFill>
          <a:blip r:embed="rId2" cstate="print"/>
          <a:stretch>
            <a:fillRect/>
          </a:stretch>
        </p:blipFill>
        <p:spPr>
          <a:xfrm>
            <a:off x="9458037" y="5239327"/>
            <a:ext cx="2641600" cy="1618673"/>
          </a:xfrm>
          <a:prstGeom prst="rect">
            <a:avLst/>
          </a:prstGeom>
        </p:spPr>
      </p:pic>
    </p:spTree>
    <p:extLst>
      <p:ext uri="{BB962C8B-B14F-4D97-AF65-F5344CB8AC3E}">
        <p14:creationId xmlns:p14="http://schemas.microsoft.com/office/powerpoint/2010/main" val="218940286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Custom 1">
      <a:dk1>
        <a:srgbClr val="FFFFFF"/>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Ion</Template>
  <TotalTime>7072</TotalTime>
  <Words>1711</Words>
  <Application>Microsoft Office PowerPoint</Application>
  <PresentationFormat>Custom</PresentationFormat>
  <Paragraphs>246</Paragraphs>
  <Slides>21</Slides>
  <Notes>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Ion</vt:lpstr>
      <vt:lpstr> Improving access to welfare data on minority groups  </vt:lpstr>
      <vt:lpstr>PowerPoint Presentation</vt:lpstr>
      <vt:lpstr>PowerPoint Presentation</vt:lpstr>
      <vt:lpstr>PowerPoint Presentation</vt:lpstr>
      <vt:lpstr>Welfare data on minority groups are increasing relevant in Europe and Eurasia but access to such data is weak</vt:lpstr>
      <vt:lpstr>Welfare data on minority groups are increasing relevant in Europe and Central Asia but access to such data is weak (2)</vt:lpstr>
      <vt:lpstr>Welfare data on minority groups are increasing relevant in Europe and Central Asia but access to such data is weak (2)</vt:lpstr>
      <vt:lpstr>Welfare data on minority groups are increasing relevant in Europe and Central Asia but access to such data is weak (3)</vt:lpstr>
      <vt:lpstr>No simple way to identify ethnic groups or minorities  Self identification does not always suffice </vt:lpstr>
      <vt:lpstr>Less than two thirds of UNECE countries (31 out of 51) collected information on ethnicity in their recent census  Information on ethnicity was collected separately from that on nationality or citizenship in the majority of countries (23). </vt:lpstr>
      <vt:lpstr>PowerPoint Presentation</vt:lpstr>
      <vt:lpstr>The paucity of census data disaggregated by ethnic group hampers design of targeted surveys</vt:lpstr>
      <vt:lpstr>Need to mainstream data collection from minorities</vt:lpstr>
      <vt:lpstr>PowerPoint Presentation</vt:lpstr>
      <vt:lpstr>PowerPoint Presentation</vt:lpstr>
      <vt:lpstr>Collecting administrative data on ethnicity should perhaps not be allowed in cases where this can have a direct negative impact on groups</vt:lpstr>
      <vt:lpstr>Hungary has shown that data on ethnicity can be collected in a census provided that these are based on respondents’ voluntary statements.</vt:lpstr>
      <vt:lpstr>Experiences in Latin America</vt:lpstr>
      <vt:lpstr>World Bank LSMS surveys</vt:lpstr>
      <vt:lpstr>Conclusions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Cotton harvest mechanization in Uzbekistan – social impact assessment</dc:title>
  <dc:creator>Rob Swinkels</dc:creator>
  <cp:lastModifiedBy>onu</cp:lastModifiedBy>
  <cp:revision>143</cp:revision>
  <dcterms:created xsi:type="dcterms:W3CDTF">2015-04-18T17:22:12Z</dcterms:created>
  <dcterms:modified xsi:type="dcterms:W3CDTF">2015-05-06T15:06:57Z</dcterms:modified>
</cp:coreProperties>
</file>