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Default Extension="sldx" ContentType="application/vnd.openxmlformats-officedocument.presentationml.slide"/>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Default Extension="wav" ContentType="audio/wav"/>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 id="2147483690" r:id="rId2"/>
  </p:sldMasterIdLst>
  <p:notesMasterIdLst>
    <p:notesMasterId r:id="rId86"/>
  </p:notesMasterIdLst>
  <p:handoutMasterIdLst>
    <p:handoutMasterId r:id="rId87"/>
  </p:handoutMasterIdLst>
  <p:sldIdLst>
    <p:sldId id="440" r:id="rId3"/>
    <p:sldId id="282" r:id="rId4"/>
    <p:sldId id="398" r:id="rId5"/>
    <p:sldId id="431" r:id="rId6"/>
    <p:sldId id="399" r:id="rId7"/>
    <p:sldId id="397" r:id="rId8"/>
    <p:sldId id="429" r:id="rId9"/>
    <p:sldId id="430" r:id="rId10"/>
    <p:sldId id="350" r:id="rId11"/>
    <p:sldId id="313" r:id="rId12"/>
    <p:sldId id="351" r:id="rId13"/>
    <p:sldId id="352" r:id="rId14"/>
    <p:sldId id="353" r:id="rId15"/>
    <p:sldId id="354" r:id="rId16"/>
    <p:sldId id="355" r:id="rId17"/>
    <p:sldId id="356" r:id="rId18"/>
    <p:sldId id="357" r:id="rId19"/>
    <p:sldId id="406" r:id="rId20"/>
    <p:sldId id="358" r:id="rId21"/>
    <p:sldId id="359" r:id="rId22"/>
    <p:sldId id="360" r:id="rId23"/>
    <p:sldId id="410" r:id="rId24"/>
    <p:sldId id="361" r:id="rId25"/>
    <p:sldId id="362" r:id="rId26"/>
    <p:sldId id="363" r:id="rId27"/>
    <p:sldId id="407" r:id="rId28"/>
    <p:sldId id="364" r:id="rId29"/>
    <p:sldId id="365" r:id="rId30"/>
    <p:sldId id="408" r:id="rId31"/>
    <p:sldId id="409" r:id="rId32"/>
    <p:sldId id="367" r:id="rId33"/>
    <p:sldId id="368" r:id="rId34"/>
    <p:sldId id="369" r:id="rId35"/>
    <p:sldId id="404" r:id="rId36"/>
    <p:sldId id="370" r:id="rId37"/>
    <p:sldId id="315" r:id="rId38"/>
    <p:sldId id="405" r:id="rId39"/>
    <p:sldId id="339" r:id="rId40"/>
    <p:sldId id="432" r:id="rId41"/>
    <p:sldId id="433" r:id="rId42"/>
    <p:sldId id="434" r:id="rId43"/>
    <p:sldId id="435" r:id="rId44"/>
    <p:sldId id="436" r:id="rId45"/>
    <p:sldId id="437" r:id="rId46"/>
    <p:sldId id="438" r:id="rId47"/>
    <p:sldId id="340" r:id="rId48"/>
    <p:sldId id="343" r:id="rId49"/>
    <p:sldId id="344" r:id="rId50"/>
    <p:sldId id="345" r:id="rId51"/>
    <p:sldId id="346" r:id="rId52"/>
    <p:sldId id="347" r:id="rId53"/>
    <p:sldId id="348" r:id="rId54"/>
    <p:sldId id="418" r:id="rId55"/>
    <p:sldId id="413" r:id="rId56"/>
    <p:sldId id="414" r:id="rId57"/>
    <p:sldId id="416" r:id="rId58"/>
    <p:sldId id="417" r:id="rId59"/>
    <p:sldId id="297" r:id="rId60"/>
    <p:sldId id="298" r:id="rId61"/>
    <p:sldId id="299" r:id="rId62"/>
    <p:sldId id="300" r:id="rId63"/>
    <p:sldId id="301" r:id="rId64"/>
    <p:sldId id="302" r:id="rId65"/>
    <p:sldId id="303" r:id="rId66"/>
    <p:sldId id="304" r:id="rId67"/>
    <p:sldId id="305" r:id="rId68"/>
    <p:sldId id="306" r:id="rId69"/>
    <p:sldId id="307" r:id="rId70"/>
    <p:sldId id="308" r:id="rId71"/>
    <p:sldId id="309" r:id="rId72"/>
    <p:sldId id="419" r:id="rId73"/>
    <p:sldId id="424" r:id="rId74"/>
    <p:sldId id="420" r:id="rId75"/>
    <p:sldId id="376" r:id="rId76"/>
    <p:sldId id="421" r:id="rId77"/>
    <p:sldId id="422" r:id="rId78"/>
    <p:sldId id="423" r:id="rId79"/>
    <p:sldId id="389" r:id="rId80"/>
    <p:sldId id="426" r:id="rId81"/>
    <p:sldId id="390" r:id="rId82"/>
    <p:sldId id="427" r:id="rId83"/>
    <p:sldId id="428" r:id="rId84"/>
    <p:sldId id="439" r:id="rId85"/>
  </p:sldIdLst>
  <p:sldSz cx="9144000" cy="6858000" type="screen4x3"/>
  <p:notesSz cx="7010400" cy="9296400"/>
  <p:custDataLst>
    <p:tags r:id="rId8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67" autoAdjust="0"/>
  </p:normalViewPr>
  <p:slideViewPr>
    <p:cSldViewPr>
      <p:cViewPr varScale="1">
        <p:scale>
          <a:sx n="69" d="100"/>
          <a:sy n="69" d="100"/>
        </p:scale>
        <p:origin x="-1062" y="-102"/>
      </p:cViewPr>
      <p:guideLst>
        <p:guide orient="horz" pos="2160"/>
        <p:guide pos="2880"/>
      </p:guideLst>
    </p:cSldViewPr>
  </p:slideViewPr>
  <p:outlineViewPr>
    <p:cViewPr>
      <p:scale>
        <a:sx n="33" d="100"/>
        <a:sy n="33" d="100"/>
      </p:scale>
      <p:origin x="0" y="1601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ags" Target="tags/tag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20BD6-23ED-4110-8ABC-B0E84214F089}"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0FAA3C21-744F-43A5-9239-167E4E140703}">
      <dgm:prSet phldrT="[Text]"/>
      <dgm:spPr>
        <a:solidFill>
          <a:srgbClr val="7030A0"/>
        </a:solidFill>
      </dgm:spPr>
      <dgm:t>
        <a:bodyPr/>
        <a:lstStyle/>
        <a:p>
          <a:r>
            <a:rPr lang="en-US" dirty="0" smtClean="0"/>
            <a:t>Whom-to-whom </a:t>
          </a:r>
          <a:r>
            <a:rPr lang="en-US" b="1" dirty="0" smtClean="0">
              <a:solidFill>
                <a:schemeClr val="bg1"/>
              </a:solidFill>
            </a:rPr>
            <a:t>opening</a:t>
          </a:r>
          <a:r>
            <a:rPr lang="en-US" dirty="0" smtClean="0">
              <a:solidFill>
                <a:schemeClr val="bg1"/>
              </a:solidFill>
            </a:rPr>
            <a:t> financial </a:t>
          </a:r>
          <a:r>
            <a:rPr lang="en-US" b="1" dirty="0" smtClean="0">
              <a:solidFill>
                <a:schemeClr val="bg1"/>
              </a:solidFill>
            </a:rPr>
            <a:t>positions</a:t>
          </a:r>
          <a:endParaRPr lang="en-US" b="1" dirty="0">
            <a:solidFill>
              <a:schemeClr val="bg1"/>
            </a:solidFill>
          </a:endParaRPr>
        </a:p>
      </dgm:t>
    </dgm:pt>
    <dgm:pt modelId="{832C9DA9-370A-466F-A2EF-32F6F593A664}" type="parTrans" cxnId="{080DF8AF-4112-46F6-92BE-B78CD334318E}">
      <dgm:prSet/>
      <dgm:spPr/>
      <dgm:t>
        <a:bodyPr/>
        <a:lstStyle/>
        <a:p>
          <a:endParaRPr lang="en-US"/>
        </a:p>
      </dgm:t>
    </dgm:pt>
    <dgm:pt modelId="{39606750-8888-4C6F-A879-10DCF6A699C1}" type="sibTrans" cxnId="{080DF8AF-4112-46F6-92BE-B78CD334318E}">
      <dgm:prSet/>
      <dgm:spPr/>
      <dgm:t>
        <a:bodyPr/>
        <a:lstStyle/>
        <a:p>
          <a:endParaRPr lang="en-US"/>
        </a:p>
      </dgm:t>
    </dgm:pt>
    <dgm:pt modelId="{5E41ECBA-D41F-442A-AB4D-B4DAD4B0B0BF}">
      <dgm:prSet phldrT="[Text]"/>
      <dgm:spPr>
        <a:solidFill>
          <a:srgbClr val="7030A0"/>
        </a:solidFill>
      </dgm:spPr>
      <dgm:t>
        <a:bodyPr/>
        <a:lstStyle/>
        <a:p>
          <a:r>
            <a:rPr lang="en-US" dirty="0" smtClean="0"/>
            <a:t>Whom-to-whom financial </a:t>
          </a:r>
          <a:r>
            <a:rPr lang="en-US" b="1" dirty="0" smtClean="0">
              <a:solidFill>
                <a:schemeClr val="bg1"/>
              </a:solidFill>
            </a:rPr>
            <a:t>transactions</a:t>
          </a:r>
          <a:endParaRPr lang="en-US" b="1" dirty="0">
            <a:solidFill>
              <a:schemeClr val="bg1"/>
            </a:solidFill>
          </a:endParaRPr>
        </a:p>
      </dgm:t>
    </dgm:pt>
    <dgm:pt modelId="{E537DE1B-4277-4C31-9B19-D6717AEFC8D0}" type="parTrans" cxnId="{3BE330ED-C9E3-4595-952F-4CB540057F3F}">
      <dgm:prSet/>
      <dgm:spPr/>
      <dgm:t>
        <a:bodyPr/>
        <a:lstStyle/>
        <a:p>
          <a:endParaRPr lang="en-US"/>
        </a:p>
      </dgm:t>
    </dgm:pt>
    <dgm:pt modelId="{14F63C0D-451D-49CE-A44F-EDCBD146E64C}" type="sibTrans" cxnId="{3BE330ED-C9E3-4595-952F-4CB540057F3F}">
      <dgm:prSet/>
      <dgm:spPr/>
      <dgm:t>
        <a:bodyPr/>
        <a:lstStyle/>
        <a:p>
          <a:endParaRPr lang="en-US"/>
        </a:p>
      </dgm:t>
    </dgm:pt>
    <dgm:pt modelId="{5D4FB2EC-1F6B-4B0C-AF54-051458F3102D}">
      <dgm:prSet phldrT="[Text]"/>
      <dgm:spPr>
        <a:solidFill>
          <a:srgbClr val="7030A0"/>
        </a:solidFill>
      </dgm:spPr>
      <dgm:t>
        <a:bodyPr/>
        <a:lstStyle/>
        <a:p>
          <a:r>
            <a:rPr lang="en-US" dirty="0" smtClean="0"/>
            <a:t>Whom-to-whom </a:t>
          </a:r>
          <a:r>
            <a:rPr lang="en-US" b="1" dirty="0" smtClean="0">
              <a:solidFill>
                <a:schemeClr val="bg1"/>
              </a:solidFill>
            </a:rPr>
            <a:t>other volume changes of </a:t>
          </a:r>
          <a:r>
            <a:rPr lang="en-US" dirty="0" smtClean="0">
              <a:solidFill>
                <a:schemeClr val="bg1"/>
              </a:solidFill>
            </a:rPr>
            <a:t>financial assets and </a:t>
          </a:r>
          <a:r>
            <a:rPr lang="en-US" dirty="0" smtClean="0"/>
            <a:t>liabilities</a:t>
          </a:r>
          <a:endParaRPr lang="en-US" dirty="0"/>
        </a:p>
      </dgm:t>
    </dgm:pt>
    <dgm:pt modelId="{575D359F-B727-44EF-89E2-FA9D08A7010D}" type="parTrans" cxnId="{8ACE3EC6-2066-464E-88DB-86277E0946BD}">
      <dgm:prSet/>
      <dgm:spPr/>
      <dgm:t>
        <a:bodyPr/>
        <a:lstStyle/>
        <a:p>
          <a:endParaRPr lang="en-US"/>
        </a:p>
      </dgm:t>
    </dgm:pt>
    <dgm:pt modelId="{DADC4150-9B05-487D-AF87-008855739D41}" type="sibTrans" cxnId="{8ACE3EC6-2066-464E-88DB-86277E0946BD}">
      <dgm:prSet/>
      <dgm:spPr/>
      <dgm:t>
        <a:bodyPr/>
        <a:lstStyle/>
        <a:p>
          <a:endParaRPr lang="en-US"/>
        </a:p>
      </dgm:t>
    </dgm:pt>
    <dgm:pt modelId="{D877AB1C-56E6-49D2-A463-6000FC150ABD}">
      <dgm:prSet phldrT="[Text]"/>
      <dgm:spPr>
        <a:solidFill>
          <a:srgbClr val="7030A0"/>
        </a:solidFill>
      </dgm:spPr>
      <dgm:t>
        <a:bodyPr/>
        <a:lstStyle/>
        <a:p>
          <a:r>
            <a:rPr lang="en-US" dirty="0" smtClean="0"/>
            <a:t>Whom-to-whom </a:t>
          </a:r>
          <a:r>
            <a:rPr lang="en-US" b="1" dirty="0" smtClean="0">
              <a:solidFill>
                <a:schemeClr val="bg1"/>
              </a:solidFill>
            </a:rPr>
            <a:t>closing</a:t>
          </a:r>
          <a:r>
            <a:rPr lang="en-US" dirty="0" smtClean="0">
              <a:solidFill>
                <a:schemeClr val="bg1"/>
              </a:solidFill>
            </a:rPr>
            <a:t> financial </a:t>
          </a:r>
          <a:r>
            <a:rPr lang="en-US" b="1" dirty="0" smtClean="0">
              <a:solidFill>
                <a:schemeClr val="bg1"/>
              </a:solidFill>
            </a:rPr>
            <a:t>positions</a:t>
          </a:r>
          <a:endParaRPr lang="en-US" b="1" dirty="0">
            <a:solidFill>
              <a:schemeClr val="bg1"/>
            </a:solidFill>
          </a:endParaRPr>
        </a:p>
      </dgm:t>
    </dgm:pt>
    <dgm:pt modelId="{722DDC82-D1D2-45D7-82A0-EF32127FA0E3}" type="parTrans" cxnId="{18D77331-C17F-4C70-8ADE-63D9D8C8217C}">
      <dgm:prSet/>
      <dgm:spPr/>
      <dgm:t>
        <a:bodyPr/>
        <a:lstStyle/>
        <a:p>
          <a:endParaRPr lang="en-US"/>
        </a:p>
      </dgm:t>
    </dgm:pt>
    <dgm:pt modelId="{76E71E15-6036-48B8-BC0F-3BC57B29AE35}" type="sibTrans" cxnId="{18D77331-C17F-4C70-8ADE-63D9D8C8217C}">
      <dgm:prSet/>
      <dgm:spPr/>
      <dgm:t>
        <a:bodyPr/>
        <a:lstStyle/>
        <a:p>
          <a:endParaRPr lang="en-US"/>
        </a:p>
      </dgm:t>
    </dgm:pt>
    <dgm:pt modelId="{0C53893C-C7C6-45CE-A5BE-7735230F1A41}">
      <dgm:prSet phldrT="[Text]"/>
      <dgm:spPr>
        <a:solidFill>
          <a:srgbClr val="7030A0"/>
        </a:solidFill>
      </dgm:spPr>
      <dgm:t>
        <a:bodyPr/>
        <a:lstStyle/>
        <a:p>
          <a:r>
            <a:rPr lang="en-US" dirty="0" smtClean="0"/>
            <a:t>Whom-to-whom </a:t>
          </a:r>
          <a:r>
            <a:rPr lang="en-US" b="1" dirty="0" smtClean="0">
              <a:solidFill>
                <a:schemeClr val="bg1"/>
              </a:solidFill>
            </a:rPr>
            <a:t>revaluations</a:t>
          </a:r>
          <a:r>
            <a:rPr lang="en-US" dirty="0" smtClean="0">
              <a:solidFill>
                <a:schemeClr val="bg1"/>
              </a:solidFill>
            </a:rPr>
            <a:t> </a:t>
          </a:r>
          <a:r>
            <a:rPr lang="en-US" dirty="0" smtClean="0"/>
            <a:t>of financial assets and liabilities</a:t>
          </a:r>
          <a:endParaRPr lang="en-US" dirty="0"/>
        </a:p>
      </dgm:t>
    </dgm:pt>
    <dgm:pt modelId="{1C2F1302-185A-4C05-9A07-F8856DA73E24}" type="parTrans" cxnId="{4A9FECAA-06C4-409E-A4E1-0296B84F3D97}">
      <dgm:prSet/>
      <dgm:spPr/>
      <dgm:t>
        <a:bodyPr/>
        <a:lstStyle/>
        <a:p>
          <a:endParaRPr lang="en-US"/>
        </a:p>
      </dgm:t>
    </dgm:pt>
    <dgm:pt modelId="{2890E80B-9FBF-4739-B39A-672A785214CC}" type="sibTrans" cxnId="{4A9FECAA-06C4-409E-A4E1-0296B84F3D97}">
      <dgm:prSet/>
      <dgm:spPr/>
      <dgm:t>
        <a:bodyPr/>
        <a:lstStyle/>
        <a:p>
          <a:endParaRPr lang="en-US"/>
        </a:p>
      </dgm:t>
    </dgm:pt>
    <dgm:pt modelId="{0265546A-DAF5-4465-8181-CB21171E1671}" type="pres">
      <dgm:prSet presAssocID="{08F20BD6-23ED-4110-8ABC-B0E84214F089}" presName="Name0" presStyleCnt="0">
        <dgm:presLayoutVars>
          <dgm:dir/>
          <dgm:resizeHandles val="exact"/>
        </dgm:presLayoutVars>
      </dgm:prSet>
      <dgm:spPr/>
      <dgm:t>
        <a:bodyPr/>
        <a:lstStyle/>
        <a:p>
          <a:endParaRPr lang="en-US"/>
        </a:p>
      </dgm:t>
    </dgm:pt>
    <dgm:pt modelId="{C887FA0E-5256-4B67-ABAA-0489491AC64C}" type="pres">
      <dgm:prSet presAssocID="{0FAA3C21-744F-43A5-9239-167E4E140703}" presName="node" presStyleLbl="node1" presStyleIdx="0" presStyleCnt="5">
        <dgm:presLayoutVars>
          <dgm:bulletEnabled val="1"/>
        </dgm:presLayoutVars>
      </dgm:prSet>
      <dgm:spPr/>
      <dgm:t>
        <a:bodyPr/>
        <a:lstStyle/>
        <a:p>
          <a:endParaRPr lang="en-US"/>
        </a:p>
      </dgm:t>
    </dgm:pt>
    <dgm:pt modelId="{F667544C-418F-409A-8BA4-143E90BA1680}" type="pres">
      <dgm:prSet presAssocID="{39606750-8888-4C6F-A879-10DCF6A699C1}" presName="sibTrans" presStyleCnt="0"/>
      <dgm:spPr/>
    </dgm:pt>
    <dgm:pt modelId="{6CC4898E-EE45-40EE-9545-532E4758BF0C}" type="pres">
      <dgm:prSet presAssocID="{5E41ECBA-D41F-442A-AB4D-B4DAD4B0B0BF}" presName="node" presStyleLbl="node1" presStyleIdx="1" presStyleCnt="5">
        <dgm:presLayoutVars>
          <dgm:bulletEnabled val="1"/>
        </dgm:presLayoutVars>
      </dgm:prSet>
      <dgm:spPr/>
      <dgm:t>
        <a:bodyPr/>
        <a:lstStyle/>
        <a:p>
          <a:endParaRPr lang="en-US"/>
        </a:p>
      </dgm:t>
    </dgm:pt>
    <dgm:pt modelId="{6CC1117A-94E1-40DB-9A4C-96453FD85639}" type="pres">
      <dgm:prSet presAssocID="{14F63C0D-451D-49CE-A44F-EDCBD146E64C}" presName="sibTrans" presStyleCnt="0"/>
      <dgm:spPr/>
    </dgm:pt>
    <dgm:pt modelId="{665D90E5-B564-4DA1-9C04-451086D24601}" type="pres">
      <dgm:prSet presAssocID="{5D4FB2EC-1F6B-4B0C-AF54-051458F3102D}" presName="node" presStyleLbl="node1" presStyleIdx="2" presStyleCnt="5">
        <dgm:presLayoutVars>
          <dgm:bulletEnabled val="1"/>
        </dgm:presLayoutVars>
      </dgm:prSet>
      <dgm:spPr/>
      <dgm:t>
        <a:bodyPr/>
        <a:lstStyle/>
        <a:p>
          <a:endParaRPr lang="en-US"/>
        </a:p>
      </dgm:t>
    </dgm:pt>
    <dgm:pt modelId="{1965BCEC-0B2F-4981-800F-3430BB496EA7}" type="pres">
      <dgm:prSet presAssocID="{DADC4150-9B05-487D-AF87-008855739D41}" presName="sibTrans" presStyleCnt="0"/>
      <dgm:spPr/>
    </dgm:pt>
    <dgm:pt modelId="{5E79DE66-F761-472F-A706-C4D65E1FCB54}" type="pres">
      <dgm:prSet presAssocID="{0C53893C-C7C6-45CE-A5BE-7735230F1A41}" presName="node" presStyleLbl="node1" presStyleIdx="3" presStyleCnt="5">
        <dgm:presLayoutVars>
          <dgm:bulletEnabled val="1"/>
        </dgm:presLayoutVars>
      </dgm:prSet>
      <dgm:spPr/>
      <dgm:t>
        <a:bodyPr/>
        <a:lstStyle/>
        <a:p>
          <a:endParaRPr lang="en-US"/>
        </a:p>
      </dgm:t>
    </dgm:pt>
    <dgm:pt modelId="{0452A310-5325-42FB-BFFC-A4F2BD33E200}" type="pres">
      <dgm:prSet presAssocID="{2890E80B-9FBF-4739-B39A-672A785214CC}" presName="sibTrans" presStyleCnt="0"/>
      <dgm:spPr/>
    </dgm:pt>
    <dgm:pt modelId="{56EFFF31-EEA1-4698-B3A4-D55CD0F5378A}" type="pres">
      <dgm:prSet presAssocID="{D877AB1C-56E6-49D2-A463-6000FC150ABD}" presName="node" presStyleLbl="node1" presStyleIdx="4" presStyleCnt="5">
        <dgm:presLayoutVars>
          <dgm:bulletEnabled val="1"/>
        </dgm:presLayoutVars>
      </dgm:prSet>
      <dgm:spPr/>
      <dgm:t>
        <a:bodyPr/>
        <a:lstStyle/>
        <a:p>
          <a:endParaRPr lang="en-US"/>
        </a:p>
      </dgm:t>
    </dgm:pt>
  </dgm:ptLst>
  <dgm:cxnLst>
    <dgm:cxn modelId="{91F59552-1B61-4B57-A185-65E84A17EEAD}" type="presOf" srcId="{0FAA3C21-744F-43A5-9239-167E4E140703}" destId="{C887FA0E-5256-4B67-ABAA-0489491AC64C}" srcOrd="0" destOrd="0" presId="urn:microsoft.com/office/officeart/2005/8/layout/hList6"/>
    <dgm:cxn modelId="{659FFA41-B1C2-424C-B1B5-38CABCEF5CB7}" type="presOf" srcId="{5D4FB2EC-1F6B-4B0C-AF54-051458F3102D}" destId="{665D90E5-B564-4DA1-9C04-451086D24601}" srcOrd="0" destOrd="0" presId="urn:microsoft.com/office/officeart/2005/8/layout/hList6"/>
    <dgm:cxn modelId="{4A9FECAA-06C4-409E-A4E1-0296B84F3D97}" srcId="{08F20BD6-23ED-4110-8ABC-B0E84214F089}" destId="{0C53893C-C7C6-45CE-A5BE-7735230F1A41}" srcOrd="3" destOrd="0" parTransId="{1C2F1302-185A-4C05-9A07-F8856DA73E24}" sibTransId="{2890E80B-9FBF-4739-B39A-672A785214CC}"/>
    <dgm:cxn modelId="{8ACE3EC6-2066-464E-88DB-86277E0946BD}" srcId="{08F20BD6-23ED-4110-8ABC-B0E84214F089}" destId="{5D4FB2EC-1F6B-4B0C-AF54-051458F3102D}" srcOrd="2" destOrd="0" parTransId="{575D359F-B727-44EF-89E2-FA9D08A7010D}" sibTransId="{DADC4150-9B05-487D-AF87-008855739D41}"/>
    <dgm:cxn modelId="{080DF8AF-4112-46F6-92BE-B78CD334318E}" srcId="{08F20BD6-23ED-4110-8ABC-B0E84214F089}" destId="{0FAA3C21-744F-43A5-9239-167E4E140703}" srcOrd="0" destOrd="0" parTransId="{832C9DA9-370A-466F-A2EF-32F6F593A664}" sibTransId="{39606750-8888-4C6F-A879-10DCF6A699C1}"/>
    <dgm:cxn modelId="{18D77331-C17F-4C70-8ADE-63D9D8C8217C}" srcId="{08F20BD6-23ED-4110-8ABC-B0E84214F089}" destId="{D877AB1C-56E6-49D2-A463-6000FC150ABD}" srcOrd="4" destOrd="0" parTransId="{722DDC82-D1D2-45D7-82A0-EF32127FA0E3}" sibTransId="{76E71E15-6036-48B8-BC0F-3BC57B29AE35}"/>
    <dgm:cxn modelId="{AC6E671A-6C67-4FF9-8E5D-26D4A1150AC5}" type="presOf" srcId="{D877AB1C-56E6-49D2-A463-6000FC150ABD}" destId="{56EFFF31-EEA1-4698-B3A4-D55CD0F5378A}" srcOrd="0" destOrd="0" presId="urn:microsoft.com/office/officeart/2005/8/layout/hList6"/>
    <dgm:cxn modelId="{3BE330ED-C9E3-4595-952F-4CB540057F3F}" srcId="{08F20BD6-23ED-4110-8ABC-B0E84214F089}" destId="{5E41ECBA-D41F-442A-AB4D-B4DAD4B0B0BF}" srcOrd="1" destOrd="0" parTransId="{E537DE1B-4277-4C31-9B19-D6717AEFC8D0}" sibTransId="{14F63C0D-451D-49CE-A44F-EDCBD146E64C}"/>
    <dgm:cxn modelId="{E15854A6-78A8-45B3-86B1-DB1FC1D561A7}" type="presOf" srcId="{5E41ECBA-D41F-442A-AB4D-B4DAD4B0B0BF}" destId="{6CC4898E-EE45-40EE-9545-532E4758BF0C}" srcOrd="0" destOrd="0" presId="urn:microsoft.com/office/officeart/2005/8/layout/hList6"/>
    <dgm:cxn modelId="{B1C5FCEA-FBC5-4DC4-A1A8-50296CA4227D}" type="presOf" srcId="{08F20BD6-23ED-4110-8ABC-B0E84214F089}" destId="{0265546A-DAF5-4465-8181-CB21171E1671}" srcOrd="0" destOrd="0" presId="urn:microsoft.com/office/officeart/2005/8/layout/hList6"/>
    <dgm:cxn modelId="{04EF56F2-95D6-466D-AA32-3F1F8D8A986F}" type="presOf" srcId="{0C53893C-C7C6-45CE-A5BE-7735230F1A41}" destId="{5E79DE66-F761-472F-A706-C4D65E1FCB54}" srcOrd="0" destOrd="0" presId="urn:microsoft.com/office/officeart/2005/8/layout/hList6"/>
    <dgm:cxn modelId="{232C0A6F-3F8D-4BBD-9B9A-531B1E50044B}" type="presParOf" srcId="{0265546A-DAF5-4465-8181-CB21171E1671}" destId="{C887FA0E-5256-4B67-ABAA-0489491AC64C}" srcOrd="0" destOrd="0" presId="urn:microsoft.com/office/officeart/2005/8/layout/hList6"/>
    <dgm:cxn modelId="{10F67B6B-07F1-402C-807E-8C55704900CD}" type="presParOf" srcId="{0265546A-DAF5-4465-8181-CB21171E1671}" destId="{F667544C-418F-409A-8BA4-143E90BA1680}" srcOrd="1" destOrd="0" presId="urn:microsoft.com/office/officeart/2005/8/layout/hList6"/>
    <dgm:cxn modelId="{A1E251E4-1B5E-436A-A359-33C7CB1C4F06}" type="presParOf" srcId="{0265546A-DAF5-4465-8181-CB21171E1671}" destId="{6CC4898E-EE45-40EE-9545-532E4758BF0C}" srcOrd="2" destOrd="0" presId="urn:microsoft.com/office/officeart/2005/8/layout/hList6"/>
    <dgm:cxn modelId="{ED12D1B3-371A-488F-8E40-BA0161607E90}" type="presParOf" srcId="{0265546A-DAF5-4465-8181-CB21171E1671}" destId="{6CC1117A-94E1-40DB-9A4C-96453FD85639}" srcOrd="3" destOrd="0" presId="urn:microsoft.com/office/officeart/2005/8/layout/hList6"/>
    <dgm:cxn modelId="{13907EAE-F4D2-4404-9DB7-804D4374F0F3}" type="presParOf" srcId="{0265546A-DAF5-4465-8181-CB21171E1671}" destId="{665D90E5-B564-4DA1-9C04-451086D24601}" srcOrd="4" destOrd="0" presId="urn:microsoft.com/office/officeart/2005/8/layout/hList6"/>
    <dgm:cxn modelId="{6027EC5C-AFAD-4EE3-8F34-19996DDFB242}" type="presParOf" srcId="{0265546A-DAF5-4465-8181-CB21171E1671}" destId="{1965BCEC-0B2F-4981-800F-3430BB496EA7}" srcOrd="5" destOrd="0" presId="urn:microsoft.com/office/officeart/2005/8/layout/hList6"/>
    <dgm:cxn modelId="{3F7981E5-D7F0-4FB0-9360-1D1A5547575C}" type="presParOf" srcId="{0265546A-DAF5-4465-8181-CB21171E1671}" destId="{5E79DE66-F761-472F-A706-C4D65E1FCB54}" srcOrd="6" destOrd="0" presId="urn:microsoft.com/office/officeart/2005/8/layout/hList6"/>
    <dgm:cxn modelId="{47F5AC92-A5CD-4987-83FC-F997806224B3}" type="presParOf" srcId="{0265546A-DAF5-4465-8181-CB21171E1671}" destId="{0452A310-5325-42FB-BFFC-A4F2BD33E200}" srcOrd="7" destOrd="0" presId="urn:microsoft.com/office/officeart/2005/8/layout/hList6"/>
    <dgm:cxn modelId="{7FB83936-40DF-48D9-A398-6EB0B138FAC3}" type="presParOf" srcId="{0265546A-DAF5-4465-8181-CB21171E1671}" destId="{56EFFF31-EEA1-4698-B3A4-D55CD0F5378A}"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defRPr>
            </a:lvl1pPr>
          </a:lstStyle>
          <a:p>
            <a:endParaRPr lang="en-GB"/>
          </a:p>
        </p:txBody>
      </p:sp>
      <p:sp>
        <p:nvSpPr>
          <p:cNvPr id="3" name="Date Placeholder 2"/>
          <p:cNvSpPr>
            <a:spLocks noGrp="1"/>
          </p:cNvSpPr>
          <p:nvPr>
            <p:ph type="dt" sz="quarter"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defRPr>
            </a:lvl1pPr>
          </a:lstStyle>
          <a:p>
            <a:fld id="{52B4B243-0D3A-4A2A-8855-10B0AA8D4B26}" type="datetimeFigureOut">
              <a:rPr lang="en-US"/>
              <a:pPr/>
              <a:t>4/29/2012</a:t>
            </a:fld>
            <a:endParaRPr lang="en-GB"/>
          </a:p>
        </p:txBody>
      </p:sp>
      <p:sp>
        <p:nvSpPr>
          <p:cNvPr id="4" name="Footer Placeholder 3"/>
          <p:cNvSpPr>
            <a:spLocks noGrp="1"/>
          </p:cNvSpPr>
          <p:nvPr>
            <p:ph type="ftr" sz="quarter" idx="2"/>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pitchFamily="34" charset="0"/>
              </a:defRPr>
            </a:lvl1pPr>
          </a:lstStyle>
          <a:p>
            <a:endParaRPr lang="en-GB"/>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defRPr>
            </a:lvl1pPr>
          </a:lstStyle>
          <a:p>
            <a:fld id="{E65F68DC-A6AD-4C16-8E59-C223255108E7}"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52227"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vl1pPr>
          </a:lstStyle>
          <a:p>
            <a:fld id="{AD86ABA8-782D-4398-8E49-7A64E7BF25E4}" type="datetimeFigureOut">
              <a:rPr lang="en-US"/>
              <a:pPr/>
              <a:t>4/29/2012</a:t>
            </a:fld>
            <a:endParaRPr lang="en-US"/>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5223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vl1pPr>
          </a:lstStyle>
          <a:p>
            <a:fld id="{D8E0D2D8-1584-4717-A480-2752B7917AA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marL="342211" indent="-342211" fontAlgn="auto">
              <a:spcBef>
                <a:spcPct val="20000"/>
              </a:spcBef>
              <a:spcAft>
                <a:spcPts val="0"/>
              </a:spcAft>
              <a:buFont typeface="Arial" pitchFamily="34" charset="0"/>
              <a:buChar char="•"/>
              <a:defRPr/>
            </a:pPr>
            <a:r>
              <a:rPr lang="en-US" sz="2400" dirty="0" smtClean="0"/>
              <a:t>First category: There exist conceptual/ statistical frameworks and ongoing collection. But frequency and coverage need to be improved. Examples include the Coordinated Portfolio Investment Survey, </a:t>
            </a:r>
            <a:r>
              <a:rPr lang="en-US" sz="2400" dirty="0" err="1" smtClean="0"/>
              <a:t>sectoral</a:t>
            </a:r>
            <a:r>
              <a:rPr lang="en-US" sz="2400" dirty="0" smtClean="0"/>
              <a:t> balance sheet statistics and fiscal data.</a:t>
            </a:r>
          </a:p>
          <a:p>
            <a:pPr marL="741456" lvl="1" indent="-285175" fontAlgn="auto">
              <a:spcBef>
                <a:spcPct val="20000"/>
              </a:spcBef>
              <a:spcAft>
                <a:spcPts val="0"/>
              </a:spcAft>
              <a:buFont typeface="Arial" pitchFamily="34" charset="0"/>
              <a:buChar char="–"/>
              <a:defRPr/>
            </a:pPr>
            <a:endParaRPr lang="en-US" sz="2400" dirty="0" smtClean="0"/>
          </a:p>
          <a:p>
            <a:pPr marL="342211" indent="-342211" fontAlgn="auto">
              <a:spcBef>
                <a:spcPct val="20000"/>
              </a:spcBef>
              <a:spcAft>
                <a:spcPts val="0"/>
              </a:spcAft>
              <a:buFont typeface="Arial" pitchFamily="34" charset="0"/>
              <a:buChar char="•"/>
              <a:defRPr/>
            </a:pPr>
            <a:r>
              <a:rPr lang="en-US" sz="2400" dirty="0" smtClean="0"/>
              <a:t>Second category: The analytical basis and/or the conceptual statistical framework needs further development. Cooperation across disciplines and agencies – financial stability, supervisory, statistical and coordination with standard setters, such as the Basel Committee on Banking Supervision, as well </a:t>
            </a:r>
            <a:r>
              <a:rPr lang="en-US" sz="2400" dirty="0" smtClean="0">
                <a:solidFill>
                  <a:prstClr val="black"/>
                </a:solidFill>
              </a:rPr>
              <a:t>as high level support are needed to deliver a successful outcome.</a:t>
            </a:r>
          </a:p>
          <a:p>
            <a:pPr fontAlgn="auto">
              <a:spcBef>
                <a:spcPts val="0"/>
              </a:spcBef>
              <a:spcAft>
                <a:spcPts val="0"/>
              </a:spcAft>
              <a:defRPr/>
            </a:pPr>
            <a:endParaRPr lang="en-US" dirty="0"/>
          </a:p>
        </p:txBody>
      </p:sp>
      <p:sp>
        <p:nvSpPr>
          <p:cNvPr id="1187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96B33E-37B7-470B-891B-77189362D3A6}" type="slidenum">
              <a:rPr lang="en-US">
                <a:solidFill>
                  <a:srgbClr val="000000"/>
                </a:solidFill>
              </a:rPr>
              <a:pPr fontAlgn="base">
                <a:spcBef>
                  <a:spcPct val="0"/>
                </a:spcBef>
                <a:spcAft>
                  <a:spcPct val="0"/>
                </a:spcAft>
              </a:pPr>
              <a:t>74</a:t>
            </a:fld>
            <a:endParaRPr lang="en-US" dirty="0">
              <a:solidFill>
                <a:srgbClr val="000000"/>
              </a:solidFill>
            </a:endParaRPr>
          </a:p>
        </p:txBody>
      </p:sp>
      <p:sp>
        <p:nvSpPr>
          <p:cNvPr id="118788" name="Content Placeholder 1"/>
          <p:cNvSpPr txBox="1">
            <a:spLocks/>
          </p:cNvSpPr>
          <p:nvPr/>
        </p:nvSpPr>
        <p:spPr bwMode="auto">
          <a:xfrm>
            <a:off x="380139" y="1445333"/>
            <a:ext cx="8591145" cy="4868486"/>
          </a:xfrm>
          <a:prstGeom prst="rect">
            <a:avLst/>
          </a:prstGeom>
          <a:noFill/>
          <a:ln w="9525">
            <a:noFill/>
            <a:miter lim="800000"/>
            <a:headEnd/>
            <a:tailEnd/>
          </a:ln>
        </p:spPr>
        <p:txBody>
          <a:bodyPr lIns="91256" tIns="45628" rIns="91256" bIns="45628"/>
          <a:lstStyle/>
          <a:p>
            <a:pPr marL="342211" indent="-342211">
              <a:spcBef>
                <a:spcPct val="20000"/>
              </a:spcBef>
              <a:buFont typeface="Arial" charset="0"/>
              <a:buChar char="•"/>
            </a:pPr>
            <a:endParaRPr lang="de-CH" sz="2400" dirty="0">
              <a:solidFill>
                <a:srgbClr val="000000"/>
              </a:solidFill>
              <a:latin typeface="Calibri" pitchFamily="34" charset="0"/>
            </a:endParaRPr>
          </a:p>
        </p:txBody>
      </p:sp>
      <p:sp>
        <p:nvSpPr>
          <p:cNvPr id="118789" name="Slide Number Placeholder 2"/>
          <p:cNvSpPr txBox="1">
            <a:spLocks/>
          </p:cNvSpPr>
          <p:nvPr/>
        </p:nvSpPr>
        <p:spPr bwMode="auto">
          <a:xfrm>
            <a:off x="8627575" y="6397814"/>
            <a:ext cx="365884" cy="364503"/>
          </a:xfrm>
          <a:prstGeom prst="rect">
            <a:avLst/>
          </a:prstGeom>
          <a:noFill/>
          <a:ln w="9525">
            <a:noFill/>
            <a:miter lim="800000"/>
            <a:headEnd/>
            <a:tailEnd/>
          </a:ln>
        </p:spPr>
        <p:txBody>
          <a:bodyPr lIns="93127" tIns="46565" rIns="93127" bIns="46565" anchor="b"/>
          <a:lstStyle/>
          <a:p>
            <a:pPr algn="r"/>
            <a:fld id="{A879D7B3-A1F2-4173-AF2A-6F1356FA45DC}" type="slidenum">
              <a:rPr lang="en-US" sz="1200">
                <a:solidFill>
                  <a:srgbClr val="000000"/>
                </a:solidFill>
                <a:latin typeface="Calibri" pitchFamily="34" charset="0"/>
              </a:rPr>
              <a:pPr algn="r"/>
              <a:t>74</a:t>
            </a:fld>
            <a:endParaRPr lang="en-US" sz="1200" dirty="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7564BF8D-093F-4733-A21C-A49599DA5EA5}"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L-2 </a:t>
            </a:r>
            <a:fld id="{E584258A-921E-4DA9-8AFA-B07F0EFD1A5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pPr>
              <a:defRPr/>
            </a:pPr>
            <a:fld id="{AAF03051-6A94-4B60-829E-3B95540707AB}" type="datetime1">
              <a:rPr lang="en-US" smtClean="0"/>
              <a:pPr>
                <a:defRPr/>
              </a:pPr>
              <a:t>4/29/2012</a:t>
            </a:fld>
            <a:r>
              <a:rPr lang="en-US" smtClean="0"/>
              <a:t>July 21, AM</a:t>
            </a: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smtClean="0"/>
              <a:t>L-2 </a:t>
            </a:r>
            <a:fld id="{963E6F29-0657-4948-9840-D3650A1591B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C066FA75-735B-4870-840E-94DDF5C2AD1F}"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pPr>
              <a:defRPr/>
            </a:pPr>
            <a:fld id="{C066FA75-735B-4870-840E-94DDF5C2AD1F}"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pPr>
              <a:defRPr/>
            </a:pPr>
            <a:fld id="{C066FA75-735B-4870-840E-94DDF5C2AD1F}"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0BDD2873-8B4E-4917-A24F-297002DC285C}"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L-2 </a:t>
            </a:r>
            <a:fld id="{A695A51F-748C-421F-BBF2-2C0B3D6E095D}"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686CE0D4-0E86-4511-898F-8F5476BC3109}"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L-2 </a:t>
            </a:r>
            <a:fld id="{74BAE61C-A62F-41CE-91E6-4225D5858B43}"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75CDAC6E-0F75-499F-9B48-8D2DAD76EDC1}"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C097AAA-D992-4455-8B4E-745E559B791F}" type="slidenum">
              <a:rPr lang="en-US" smtClean="0"/>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D47C3BF0-47F7-4490-82F2-E13A905EF9D3}"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3698B8-634B-427F-9CFD-07485698DB6A}" type="slidenum">
              <a:rPr lang="en-US" smtClean="0"/>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D3422C2E-2DCE-4A88-A1F8-EE44A188A1BB}"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DCC180D-94E5-4278-833C-E06AB2F8CD3D}"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926693-D8AF-4597-A63A-332C61AB2D27}"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B14073AB-89C5-4243-AB6C-AB7EA7A251EC}"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L-2 </a:t>
            </a:r>
            <a:fld id="{5ACFB598-86FA-4B76-A929-85D05DA2E2DA}"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pPr>
              <a:defRPr/>
            </a:pPr>
            <a:fld id="{52C4F073-CF6D-4DB1-A766-FB2E4E2885FB}" type="datetime1">
              <a:rPr lang="en-US" smtClean="0"/>
              <a:pPr>
                <a:defRPr/>
              </a:pPr>
              <a:t>4/29/2012</a:t>
            </a:fld>
            <a:r>
              <a:rPr lang="en-US" smtClean="0"/>
              <a:t>July 21, AM</a:t>
            </a: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D53FAA-81CC-4FF4-A17F-C007E9AA821E}" type="slidenum">
              <a:rPr lang="en-US" smtClean="0"/>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pPr>
              <a:defRPr/>
            </a:pPr>
            <a:fld id="{06D86A45-C610-43E3-B70A-2A5855E8E827}" type="datetime1">
              <a:rPr lang="en-US" smtClean="0"/>
              <a:pPr>
                <a:defRPr/>
              </a:pPr>
              <a:t>4/29/2012</a:t>
            </a:fld>
            <a:r>
              <a:rPr lang="en-US" smtClean="0"/>
              <a:t>July 21, AM</a:t>
            </a:r>
            <a:endParaRPr lang="en-US" dirty="0"/>
          </a:p>
        </p:txBody>
      </p:sp>
      <p:sp>
        <p:nvSpPr>
          <p:cNvPr id="8" name="Footer Placeholder 7"/>
          <p:cNvSpPr>
            <a:spLocks noGrp="1"/>
          </p:cNvSpPr>
          <p:nvPr>
            <p:ph type="ftr" sz="quarter" idx="11"/>
          </p:nvPr>
        </p:nvSpPr>
        <p:spPr>
          <a:xfrm>
            <a:off x="1120588" y="188259"/>
            <a:ext cx="2895600" cy="365125"/>
          </a:xfrm>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B0AF112-5ABF-407C-9FDB-CC85223C14A5}" type="slidenum">
              <a:rPr lang="en-US" smtClean="0"/>
              <a:pPr>
                <a:defRPr/>
              </a:pPr>
              <a:t>‹#›</a:t>
            </a:fld>
            <a:endParaRPr lang="en-US" dirty="0"/>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FD3BE50A-FCEA-4C16-8CE0-06CBA336D4E0}" type="datetime1">
              <a:rPr lang="en-US" smtClean="0"/>
              <a:pPr>
                <a:defRPr/>
              </a:pPr>
              <a:t>4/29/2012</a:t>
            </a:fld>
            <a:r>
              <a:rPr lang="en-US" smtClean="0"/>
              <a:t>July 21, AM</a:t>
            </a: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DB53863-F311-43F0-A0CE-662AB078F6A2}" type="slidenum">
              <a:rPr lang="en-US" smtClean="0"/>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189A0DF-1A36-4999-8EAD-E49E3D423748}" type="datetime1">
              <a:rPr lang="en-US" smtClean="0"/>
              <a:pPr>
                <a:defRPr/>
              </a:pPr>
              <a:t>4/29/2012</a:t>
            </a:fld>
            <a:r>
              <a:rPr lang="en-US" smtClean="0"/>
              <a:t>July 21, AM</a:t>
            </a:r>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5720ACA-1DE4-433A-88C9-28156C6E3150}" type="slidenum">
              <a:rPr lang="en-US" smtClean="0"/>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pPr>
              <a:defRPr/>
            </a:pPr>
            <a:fld id="{583D9DA4-69FB-478F-A740-C971EA24FF82}" type="datetime1">
              <a:rPr lang="en-US" smtClean="0"/>
              <a:pPr>
                <a:defRPr/>
              </a:pPr>
              <a:t>4/29/2012</a:t>
            </a:fld>
            <a:r>
              <a:rPr lang="en-US" smtClean="0"/>
              <a:t>July 21, AM</a:t>
            </a: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CDB2BB4-F4C9-40CD-96DE-C8A500BFDC40}" type="slidenum">
              <a:rPr lang="en-US" smtClean="0"/>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pPr>
              <a:defRPr/>
            </a:pPr>
            <a:fld id="{6C1A9F3B-13F8-4E63-B87E-FFD3098E87A1}" type="datetime1">
              <a:rPr lang="en-US" smtClean="0"/>
              <a:pPr>
                <a:defRPr/>
              </a:pPr>
              <a:t>4/29/2012</a:t>
            </a:fld>
            <a:r>
              <a:rPr lang="en-US" smtClean="0"/>
              <a:t>July 21, AM</a:t>
            </a: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D19F0A8-925B-4901-9272-352C1C7CBF63}" type="slidenum">
              <a:rPr lang="en-US" smtClean="0"/>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D3422C2E-2DCE-4A88-A1F8-EE44A188A1BB}"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pPr>
              <a:defRPr/>
            </a:pPr>
            <a:fld id="{D3422C2E-2DCE-4A88-A1F8-EE44A188A1BB}"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Click icon to add picture</a:t>
            </a:r>
            <a:endParaRPr/>
          </a:p>
        </p:txBody>
      </p:sp>
    </p:spTree>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pPr>
              <a:defRPr/>
            </a:pPr>
            <a:fld id="{D3422C2E-2DCE-4A88-A1F8-EE44A188A1BB}"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Click icon to add picture</a:t>
            </a:r>
            <a:endParaRPr/>
          </a:p>
        </p:txBody>
      </p:sp>
    </p:spTree>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39811042-3AE1-41C4-97AD-F441D88CB3A9}"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67C6BB2-BCF8-4A2B-8081-D5CD43FE00C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fld id="{C066FA75-735B-4870-840E-94DDF5C2AD1F}"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Click icon to add picture</a:t>
            </a:r>
            <a:endParaRPr/>
          </a:p>
        </p:txBody>
      </p:sp>
    </p:spTree>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fld id="{34307992-BB0D-4FA1-BC0D-728F506A9816}"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C2C9CA-47CD-4196-8D0B-E70819DDD9A8}" type="slidenum">
              <a:rPr lang="en-US" smtClean="0"/>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6063" y="930275"/>
            <a:ext cx="8669337" cy="8223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905000"/>
            <a:ext cx="8382000" cy="4343400"/>
          </a:xfrm>
        </p:spPr>
        <p:txBody>
          <a:bodyPr/>
          <a:lstStyle/>
          <a:p>
            <a:endParaRPr lang="en-US"/>
          </a:p>
        </p:txBody>
      </p:sp>
      <p:sp>
        <p:nvSpPr>
          <p:cNvPr id="4" name="Date Placeholder 3"/>
          <p:cNvSpPr>
            <a:spLocks noGrp="1"/>
          </p:cNvSpPr>
          <p:nvPr>
            <p:ph type="dt" sz="half" idx="10"/>
          </p:nvPr>
        </p:nvSpPr>
        <p:spPr>
          <a:xfrm>
            <a:off x="609600" y="64008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4008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381750"/>
            <a:ext cx="2133600" cy="476250"/>
          </a:xfrm>
        </p:spPr>
        <p:txBody>
          <a:bodyPr/>
          <a:lstStyle>
            <a:lvl1pPr>
              <a:defRPr/>
            </a:lvl1pPr>
          </a:lstStyle>
          <a:p>
            <a:fld id="{0852BBC8-705D-4E5C-BA0B-4554A49E01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9E79666-85DA-4852-89B2-4A05DC9C25D4}" type="datetime1">
              <a:rPr lang="en-US" smtClean="0"/>
              <a:pPr>
                <a:defRPr/>
              </a:pPr>
              <a:t>4/29/2012</a:t>
            </a:fld>
            <a:r>
              <a:rPr lang="en-US" smtClean="0"/>
              <a:t>July 21, AM</a:t>
            </a: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r>
              <a:rPr lang="en-US" smtClean="0"/>
              <a:t>L-2 </a:t>
            </a:r>
            <a:fld id="{FCF98CE0-CFBF-4698-920F-56147AC0F07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pPr>
              <a:defRPr/>
            </a:pPr>
            <a:fld id="{49E7A25C-2D3C-4631-868F-F0A628E089EE}" type="datetime1">
              <a:rPr lang="en-US" smtClean="0"/>
              <a:pPr>
                <a:defRPr/>
              </a:pPr>
              <a:t>4/29/2012</a:t>
            </a:fld>
            <a:r>
              <a:rPr lang="en-US" smtClean="0"/>
              <a:t>July 21, AM</a:t>
            </a: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smtClean="0"/>
              <a:t>L-2 </a:t>
            </a:r>
            <a:fld id="{413871B3-11F4-41FA-9549-5CA2F42BC66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pPr>
              <a:defRPr/>
            </a:pPr>
            <a:fld id="{FDE3158E-A583-44B5-815F-80F862671E7C}" type="datetime1">
              <a:rPr lang="en-US" smtClean="0"/>
              <a:pPr>
                <a:defRPr/>
              </a:pPr>
              <a:t>4/29/2012</a:t>
            </a:fld>
            <a:r>
              <a:rPr lang="en-US" smtClean="0"/>
              <a:t>July 21, AM</a:t>
            </a:r>
            <a:endParaRPr lang="en-US" dirty="0"/>
          </a:p>
        </p:txBody>
      </p:sp>
      <p:sp>
        <p:nvSpPr>
          <p:cNvPr id="8" name="Footer Placeholder 7"/>
          <p:cNvSpPr>
            <a:spLocks noGrp="1"/>
          </p:cNvSpPr>
          <p:nvPr>
            <p:ph type="ftr" sz="quarter" idx="11"/>
          </p:nvPr>
        </p:nvSpPr>
        <p:spPr>
          <a:xfrm>
            <a:off x="1120588" y="188259"/>
            <a:ext cx="2895600" cy="365125"/>
          </a:xfrm>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r>
              <a:rPr lang="en-US" smtClean="0"/>
              <a:t>L-2 </a:t>
            </a:r>
            <a:fld id="{4F7771B5-B653-44D2-BFBE-CE5922780FF4}" type="slidenum">
              <a:rPr lang="en-US" smtClean="0"/>
              <a:pPr>
                <a:defRPr/>
              </a:pPr>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D47ABD48-30EF-4E57-A6F8-0882FF07DB39}" type="datetime1">
              <a:rPr lang="en-US" smtClean="0"/>
              <a:pPr>
                <a:defRPr/>
              </a:pPr>
              <a:t>4/29/2012</a:t>
            </a:fld>
            <a:r>
              <a:rPr lang="en-US" smtClean="0"/>
              <a:t>July 21, AM</a:t>
            </a: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r>
              <a:rPr lang="en-US" smtClean="0"/>
              <a:t>L-2 </a:t>
            </a:r>
            <a:fld id="{8D4D8BE7-E416-4C3B-8DAD-66D0716AA32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0462F4E-D4B3-4946-92D0-5D81FFD2DF47}" type="datetime1">
              <a:rPr lang="en-US" smtClean="0"/>
              <a:pPr>
                <a:defRPr/>
              </a:pPr>
              <a:t>4/29/2012</a:t>
            </a:fld>
            <a:r>
              <a:rPr lang="en-US" smtClean="0"/>
              <a:t>July 21, AM</a:t>
            </a:r>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r>
              <a:rPr lang="en-US" smtClean="0"/>
              <a:t>L-2 </a:t>
            </a:r>
            <a:fld id="{8E10ADC5-2602-4878-BC4C-1A7439FD0E1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pPr>
              <a:defRPr/>
            </a:pPr>
            <a:fld id="{BCF8A742-6CEE-462C-8044-A1FE8D5595B0}" type="datetime1">
              <a:rPr lang="en-US" smtClean="0"/>
              <a:pPr>
                <a:defRPr/>
              </a:pPr>
              <a:t>4/29/2012</a:t>
            </a:fld>
            <a:r>
              <a:rPr lang="en-US" smtClean="0"/>
              <a:t>July 21, AM</a:t>
            </a:r>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r>
              <a:rPr lang="en-US" smtClean="0"/>
              <a:t>L-2 </a:t>
            </a:r>
            <a:fld id="{FAC2560B-CC77-4304-84B1-A3233558937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D3422C2E-2DCE-4A88-A1F8-EE44A188A1BB}" type="datetime1">
              <a:rPr lang="en-US" smtClean="0"/>
              <a:pPr>
                <a:defRPr/>
              </a:pPr>
              <a:t>4/29/2012</a:t>
            </a:fld>
            <a:r>
              <a:rPr lang="en-US" smtClean="0"/>
              <a:t>July 21, AM</a:t>
            </a:r>
            <a:endParaRPr lang="en-US"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8D4C3B70-20A9-4551-BE3C-6FE99C3B5E55}" type="slidenum">
              <a:rPr lang="en-US" smtClean="0"/>
              <a:pPr>
                <a:defRPr/>
              </a:pPr>
              <a:t>‹#›</a:t>
            </a:fld>
            <a:endParaRPr lang="en-US" dirty="0"/>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D3422C2E-2DCE-4A88-A1F8-EE44A188A1BB}" type="datetime1">
              <a:rPr lang="en-US" smtClean="0"/>
              <a:pPr>
                <a:defRPr/>
              </a:pPr>
              <a:t>4/29/2012</a:t>
            </a:fld>
            <a:r>
              <a:rPr lang="en-US" smtClean="0"/>
              <a:t>July 21, AM</a:t>
            </a:r>
            <a:endParaRPr lang="en-US"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pPr>
              <a:defRPr/>
            </a:pPr>
            <a:fld id="{8D4C3B70-20A9-4551-BE3C-6FE99C3B5E55}" type="slidenum">
              <a:rPr lang="en-US" smtClean="0"/>
              <a:pPr>
                <a:defRPr/>
              </a:pPr>
              <a:t>‹#›</a:t>
            </a:fld>
            <a:endParaRPr lang="en-US" dirty="0"/>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hf hdr="0" ftr="0" dt="0"/>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7.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17.xml"/><Relationship Id="rId1" Type="http://schemas.openxmlformats.org/officeDocument/2006/relationships/vmlDrawing" Target="../drawings/vmlDrawing2.v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17.xml"/><Relationship Id="rId1" Type="http://schemas.openxmlformats.org/officeDocument/2006/relationships/vmlDrawing" Target="../drawings/vmlDrawing3.v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2" Type="http://schemas.openxmlformats.org/officeDocument/2006/relationships/hyperlink" Target="http://www.pgi.org/" TargetMode="External"/><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12776"/>
            <a:ext cx="8915400" cy="1622367"/>
          </a:xfrm>
        </p:spPr>
        <p:txBody>
          <a:bodyPr>
            <a:normAutofit/>
          </a:bodyPr>
          <a:lstStyle/>
          <a:p>
            <a:r>
              <a:rPr lang="en-US" sz="3200" dirty="0" smtClean="0"/>
              <a:t>SNA 2008: an essential tool for </a:t>
            </a:r>
            <a:r>
              <a:rPr lang="en-US" sz="3200" dirty="0" smtClean="0"/>
              <a:t>economic policy </a:t>
            </a:r>
            <a:r>
              <a:rPr lang="en-US" sz="3200" dirty="0" smtClean="0"/>
              <a:t>and monitoring</a:t>
            </a:r>
            <a:endParaRPr lang="en-US" sz="3200" dirty="0"/>
          </a:p>
        </p:txBody>
      </p:sp>
      <p:sp>
        <p:nvSpPr>
          <p:cNvPr id="3" name="Subtitle 2"/>
          <p:cNvSpPr>
            <a:spLocks noGrp="1"/>
          </p:cNvSpPr>
          <p:nvPr>
            <p:ph type="subTitle" idx="1"/>
          </p:nvPr>
        </p:nvSpPr>
        <p:spPr/>
        <p:txBody>
          <a:bodyPr/>
          <a:lstStyle/>
          <a:p>
            <a:endParaRPr lang="en-US" dirty="0" smtClean="0"/>
          </a:p>
          <a:p>
            <a:r>
              <a:rPr lang="en-US" dirty="0" smtClean="0"/>
              <a:t>Kim Zieschang</a:t>
            </a:r>
            <a:br>
              <a:rPr lang="en-US" dirty="0" smtClean="0"/>
            </a:br>
            <a:r>
              <a:rPr lang="en-US" dirty="0" smtClean="0"/>
              <a:t>IMF Statistics Department</a:t>
            </a:r>
          </a:p>
          <a:p>
            <a:r>
              <a:rPr lang="en-US" dirty="0" smtClean="0"/>
              <a:t>Module I of Joint Meeting of Experts on National Accounts</a:t>
            </a:r>
          </a:p>
          <a:p>
            <a:r>
              <a:rPr lang="en-US" dirty="0" smtClean="0"/>
              <a:t>United Nations Economic Commission for Europe</a:t>
            </a:r>
            <a:br>
              <a:rPr lang="en-US" dirty="0" smtClean="0"/>
            </a:br>
            <a:r>
              <a:rPr lang="en-US" dirty="0" smtClean="0"/>
              <a:t>Geneva</a:t>
            </a:r>
          </a:p>
          <a:p>
            <a:r>
              <a:rPr lang="en-US" dirty="0" smtClean="0"/>
              <a:t>April 30, 2012</a:t>
            </a:r>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6"/>
          <p:cNvSpPr>
            <a:spLocks noGrp="1" noChangeArrowheads="1"/>
          </p:cNvSpPr>
          <p:nvPr>
            <p:ph type="sldNum" sz="quarter" idx="12"/>
          </p:nvPr>
        </p:nvSpPr>
        <p:spPr>
          <a:noFill/>
        </p:spPr>
        <p:txBody>
          <a:bodyPr/>
          <a:lstStyle/>
          <a:p>
            <a:fld id="{12262AA5-EB1C-4127-AD30-9CBCDE3CB07A}" type="slidenum">
              <a:rPr lang="en-US">
                <a:latin typeface="Times New Roman" pitchFamily="18" charset="0"/>
              </a:rPr>
              <a:pPr/>
              <a:t>10</a:t>
            </a:fld>
            <a:endParaRPr lang="en-US" dirty="0">
              <a:latin typeface="Times New Roman" pitchFamily="18" charset="0"/>
            </a:endParaRPr>
          </a:p>
        </p:txBody>
      </p:sp>
      <p:sp>
        <p:nvSpPr>
          <p:cNvPr id="5123" name="Title 1"/>
          <p:cNvSpPr>
            <a:spLocks noGrp="1"/>
          </p:cNvSpPr>
          <p:nvPr>
            <p:ph type="title" idx="4294967295"/>
          </p:nvPr>
        </p:nvSpPr>
        <p:spPr>
          <a:xfrm>
            <a:off x="1" y="930275"/>
            <a:ext cx="8964487" cy="822325"/>
          </a:xfrm>
        </p:spPr>
        <p:txBody>
          <a:bodyPr/>
          <a:lstStyle/>
          <a:p>
            <a:r>
              <a:rPr lang="en-GB" dirty="0" smtClean="0"/>
              <a:t>Strengths of the SNA</a:t>
            </a:r>
          </a:p>
        </p:txBody>
      </p:sp>
      <p:sp>
        <p:nvSpPr>
          <p:cNvPr id="5124" name="Content Placeholder 2"/>
          <p:cNvSpPr>
            <a:spLocks noGrp="1"/>
          </p:cNvSpPr>
          <p:nvPr>
            <p:ph idx="4294967295"/>
          </p:nvPr>
        </p:nvSpPr>
        <p:spPr>
          <a:xfrm>
            <a:off x="899592" y="1905000"/>
            <a:ext cx="7482408" cy="4343400"/>
          </a:xfrm>
        </p:spPr>
        <p:txBody>
          <a:bodyPr>
            <a:normAutofit/>
          </a:bodyPr>
          <a:lstStyle/>
          <a:p>
            <a:r>
              <a:rPr lang="en-GB" dirty="0" smtClean="0"/>
              <a:t>Comprehensive—all designated activities are covered</a:t>
            </a:r>
          </a:p>
          <a:p>
            <a:r>
              <a:rPr lang="en-GB" dirty="0" smtClean="0"/>
              <a:t>Consistent—identical values are used for the consequences of a single economic action</a:t>
            </a:r>
          </a:p>
          <a:p>
            <a:r>
              <a:rPr lang="en-GB" dirty="0" smtClean="0"/>
              <a:t>Integrated—all consequences of a single economic action are captured in the accounts and balance sheets, in such a way that</a:t>
            </a:r>
            <a:r>
              <a:rPr lang="en-US" dirty="0" smtClean="0"/>
              <a:t> together they constitute a coherent, closed system</a:t>
            </a:r>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66"/>
          <p:cNvSpPr>
            <a:spLocks noGrp="1" noChangeArrowheads="1"/>
          </p:cNvSpPr>
          <p:nvPr>
            <p:ph type="sldNum" sz="quarter" idx="12"/>
          </p:nvPr>
        </p:nvSpPr>
        <p:spPr>
          <a:noFill/>
        </p:spPr>
        <p:txBody>
          <a:bodyPr/>
          <a:lstStyle/>
          <a:p>
            <a:fld id="{55A95ADE-B488-47A7-BADE-509F325A02A3}" type="slidenum">
              <a:rPr lang="en-US">
                <a:latin typeface="Times New Roman" charset="0"/>
              </a:rPr>
              <a:pPr/>
              <a:t>11</a:t>
            </a:fld>
            <a:endParaRPr lang="en-US" dirty="0">
              <a:latin typeface="Times New Roman" charset="0"/>
            </a:endParaRPr>
          </a:p>
        </p:txBody>
      </p:sp>
      <p:sp>
        <p:nvSpPr>
          <p:cNvPr id="9219" name="Title 4"/>
          <p:cNvSpPr>
            <a:spLocks noGrp="1"/>
          </p:cNvSpPr>
          <p:nvPr>
            <p:ph type="title" idx="4294967295"/>
          </p:nvPr>
        </p:nvSpPr>
        <p:spPr>
          <a:xfrm>
            <a:off x="1" y="930275"/>
            <a:ext cx="8892479" cy="822325"/>
          </a:xfrm>
        </p:spPr>
        <p:txBody>
          <a:bodyPr/>
          <a:lstStyle/>
          <a:p>
            <a:r>
              <a:rPr lang="en-GB" dirty="0" smtClean="0"/>
              <a:t>Basic ideas</a:t>
            </a:r>
          </a:p>
        </p:txBody>
      </p:sp>
      <p:sp>
        <p:nvSpPr>
          <p:cNvPr id="9220" name="Content Placeholder 5"/>
          <p:cNvSpPr>
            <a:spLocks noGrp="1"/>
          </p:cNvSpPr>
          <p:nvPr>
            <p:ph idx="4294967295"/>
          </p:nvPr>
        </p:nvSpPr>
        <p:spPr>
          <a:xfrm>
            <a:off x="899592" y="2060848"/>
            <a:ext cx="7941568" cy="4392488"/>
          </a:xfrm>
        </p:spPr>
        <p:txBody>
          <a:bodyPr>
            <a:normAutofit/>
          </a:bodyPr>
          <a:lstStyle/>
          <a:p>
            <a:r>
              <a:rPr lang="en-GB" dirty="0" smtClean="0"/>
              <a:t>Who are the players?</a:t>
            </a:r>
          </a:p>
          <a:p>
            <a:pPr lvl="1"/>
            <a:r>
              <a:rPr lang="en-GB" dirty="0" smtClean="0"/>
              <a:t>Institutional units grouped into sectors</a:t>
            </a:r>
          </a:p>
          <a:p>
            <a:r>
              <a:rPr lang="en-GB" dirty="0" smtClean="0"/>
              <a:t>What do they do?</a:t>
            </a:r>
          </a:p>
          <a:p>
            <a:pPr lvl="1"/>
            <a:r>
              <a:rPr lang="en-GB" dirty="0" smtClean="0"/>
              <a:t>Engage in Production, consumption, accumulation</a:t>
            </a:r>
          </a:p>
          <a:p>
            <a:r>
              <a:rPr lang="en-GB" dirty="0" smtClean="0"/>
              <a:t>How is this measured?</a:t>
            </a:r>
          </a:p>
          <a:p>
            <a:pPr lvl="1"/>
            <a:r>
              <a:rPr lang="en-GB" dirty="0" smtClean="0"/>
              <a:t>By means of transactions and other flows explaining the evolution of  stocks of assets</a:t>
            </a:r>
          </a:p>
          <a:p>
            <a:r>
              <a:rPr lang="en-GB" dirty="0" smtClean="0"/>
              <a:t>How is this information presented?</a:t>
            </a:r>
          </a:p>
          <a:p>
            <a:pPr lvl="1"/>
            <a:r>
              <a:rPr lang="en-GB" dirty="0" smtClean="0"/>
              <a:t>In economic accounts</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66"/>
          <p:cNvSpPr>
            <a:spLocks noGrp="1" noChangeArrowheads="1"/>
          </p:cNvSpPr>
          <p:nvPr>
            <p:ph type="sldNum" sz="quarter" idx="12"/>
          </p:nvPr>
        </p:nvSpPr>
        <p:spPr>
          <a:noFill/>
        </p:spPr>
        <p:txBody>
          <a:bodyPr/>
          <a:lstStyle/>
          <a:p>
            <a:fld id="{A15E51D3-2E73-408F-817A-D9FB9B634992}" type="slidenum">
              <a:rPr lang="en-US">
                <a:latin typeface="Times New Roman" charset="0"/>
              </a:rPr>
              <a:pPr/>
              <a:t>12</a:t>
            </a:fld>
            <a:endParaRPr lang="en-US" dirty="0">
              <a:latin typeface="Times New Roman" charset="0"/>
            </a:endParaRPr>
          </a:p>
        </p:txBody>
      </p:sp>
      <p:sp>
        <p:nvSpPr>
          <p:cNvPr id="10243" name="Title 4"/>
          <p:cNvSpPr>
            <a:spLocks noGrp="1"/>
          </p:cNvSpPr>
          <p:nvPr>
            <p:ph type="title" idx="4294967295"/>
          </p:nvPr>
        </p:nvSpPr>
        <p:spPr>
          <a:xfrm>
            <a:off x="1" y="930275"/>
            <a:ext cx="8964487" cy="822325"/>
          </a:xfrm>
        </p:spPr>
        <p:txBody>
          <a:bodyPr/>
          <a:lstStyle/>
          <a:p>
            <a:r>
              <a:rPr lang="en-GB" dirty="0" smtClean="0"/>
              <a:t>Institutional units</a:t>
            </a:r>
          </a:p>
        </p:txBody>
      </p:sp>
      <p:sp>
        <p:nvSpPr>
          <p:cNvPr id="10244" name="Content Placeholder 5"/>
          <p:cNvSpPr>
            <a:spLocks noGrp="1"/>
          </p:cNvSpPr>
          <p:nvPr>
            <p:ph idx="4294967295"/>
          </p:nvPr>
        </p:nvSpPr>
        <p:spPr>
          <a:xfrm>
            <a:off x="899592" y="1905000"/>
            <a:ext cx="7482408" cy="4343400"/>
          </a:xfrm>
        </p:spPr>
        <p:txBody>
          <a:bodyPr/>
          <a:lstStyle/>
          <a:p>
            <a:r>
              <a:rPr lang="en-GB" dirty="0" smtClean="0"/>
              <a:t>Households</a:t>
            </a:r>
          </a:p>
          <a:p>
            <a:r>
              <a:rPr lang="en-GB" dirty="0" smtClean="0"/>
              <a:t>Legal entities</a:t>
            </a:r>
          </a:p>
          <a:p>
            <a:pPr lvl="1"/>
            <a:r>
              <a:rPr lang="en-GB" dirty="0" smtClean="0"/>
              <a:t>Corporations </a:t>
            </a:r>
          </a:p>
          <a:p>
            <a:pPr lvl="1"/>
            <a:r>
              <a:rPr lang="en-GB" dirty="0" smtClean="0"/>
              <a:t>Non-profit institutions</a:t>
            </a:r>
          </a:p>
          <a:p>
            <a:pPr lvl="1"/>
            <a:r>
              <a:rPr lang="en-GB" dirty="0" smtClean="0"/>
              <a:t>Government units</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66"/>
          <p:cNvSpPr>
            <a:spLocks noGrp="1" noChangeArrowheads="1"/>
          </p:cNvSpPr>
          <p:nvPr>
            <p:ph type="sldNum" sz="quarter" idx="12"/>
          </p:nvPr>
        </p:nvSpPr>
        <p:spPr>
          <a:noFill/>
        </p:spPr>
        <p:txBody>
          <a:bodyPr/>
          <a:lstStyle/>
          <a:p>
            <a:fld id="{7D7DFE94-B244-4C62-AF0B-F9DA4A6A91A9}" type="slidenum">
              <a:rPr lang="en-US">
                <a:latin typeface="Times New Roman" charset="0"/>
              </a:rPr>
              <a:pPr/>
              <a:t>13</a:t>
            </a:fld>
            <a:endParaRPr lang="en-US" dirty="0">
              <a:latin typeface="Times New Roman" charset="0"/>
            </a:endParaRPr>
          </a:p>
        </p:txBody>
      </p:sp>
      <p:sp>
        <p:nvSpPr>
          <p:cNvPr id="11267" name="Title 1"/>
          <p:cNvSpPr>
            <a:spLocks noGrp="1"/>
          </p:cNvSpPr>
          <p:nvPr>
            <p:ph type="title" idx="4294967295"/>
          </p:nvPr>
        </p:nvSpPr>
        <p:spPr>
          <a:xfrm>
            <a:off x="0" y="714375"/>
            <a:ext cx="8892480" cy="1143000"/>
          </a:xfrm>
        </p:spPr>
        <p:txBody>
          <a:bodyPr/>
          <a:lstStyle/>
          <a:p>
            <a:r>
              <a:rPr lang="en-GB" sz="3200" dirty="0" smtClean="0"/>
              <a:t>Institutional unit – defining characteristics</a:t>
            </a:r>
          </a:p>
        </p:txBody>
      </p:sp>
      <p:sp>
        <p:nvSpPr>
          <p:cNvPr id="11268" name="Content Placeholder 2"/>
          <p:cNvSpPr>
            <a:spLocks noGrp="1"/>
          </p:cNvSpPr>
          <p:nvPr>
            <p:ph idx="4294967295"/>
          </p:nvPr>
        </p:nvSpPr>
        <p:spPr>
          <a:xfrm>
            <a:off x="971600" y="1916113"/>
            <a:ext cx="7848872" cy="4332287"/>
          </a:xfrm>
        </p:spPr>
        <p:txBody>
          <a:bodyPr/>
          <a:lstStyle/>
          <a:p>
            <a:r>
              <a:rPr lang="en-GB" dirty="0" smtClean="0"/>
              <a:t>Capable of owning goods and assets </a:t>
            </a:r>
          </a:p>
          <a:p>
            <a:r>
              <a:rPr lang="en-GB" dirty="0" smtClean="0"/>
              <a:t>Incurring liabilities</a:t>
            </a:r>
          </a:p>
          <a:p>
            <a:r>
              <a:rPr lang="en-GB" dirty="0" smtClean="0"/>
              <a:t>Engaging in economic activities and transactions with other units</a:t>
            </a:r>
          </a:p>
          <a:p>
            <a:r>
              <a:rPr lang="en-GB" b="1" dirty="0" smtClean="0">
                <a:solidFill>
                  <a:srgbClr val="0070C0"/>
                </a:solidFill>
              </a:rPr>
              <a:t>In its own right</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66"/>
          <p:cNvSpPr>
            <a:spLocks noGrp="1" noChangeArrowheads="1"/>
          </p:cNvSpPr>
          <p:nvPr>
            <p:ph type="sldNum" sz="quarter" idx="12"/>
          </p:nvPr>
        </p:nvSpPr>
        <p:spPr>
          <a:noFill/>
        </p:spPr>
        <p:txBody>
          <a:bodyPr/>
          <a:lstStyle/>
          <a:p>
            <a:fld id="{8A993E69-7AFF-4D9F-B7C7-69A549777490}" type="slidenum">
              <a:rPr lang="en-US">
                <a:latin typeface="Times New Roman" charset="0"/>
              </a:rPr>
              <a:pPr/>
              <a:t>14</a:t>
            </a:fld>
            <a:endParaRPr lang="en-US" dirty="0">
              <a:latin typeface="Times New Roman" charset="0"/>
            </a:endParaRPr>
          </a:p>
        </p:txBody>
      </p:sp>
      <p:sp>
        <p:nvSpPr>
          <p:cNvPr id="12291" name="Title 1"/>
          <p:cNvSpPr>
            <a:spLocks noGrp="1"/>
          </p:cNvSpPr>
          <p:nvPr>
            <p:ph type="title" idx="4294967295"/>
          </p:nvPr>
        </p:nvSpPr>
        <p:spPr>
          <a:xfrm>
            <a:off x="1" y="930275"/>
            <a:ext cx="8964487" cy="822325"/>
          </a:xfrm>
        </p:spPr>
        <p:txBody>
          <a:bodyPr/>
          <a:lstStyle/>
          <a:p>
            <a:r>
              <a:rPr lang="en-GB" dirty="0" smtClean="0"/>
              <a:t>Corporations</a:t>
            </a:r>
          </a:p>
        </p:txBody>
      </p:sp>
      <p:sp>
        <p:nvSpPr>
          <p:cNvPr id="12292" name="Content Placeholder 2"/>
          <p:cNvSpPr>
            <a:spLocks noGrp="1"/>
          </p:cNvSpPr>
          <p:nvPr>
            <p:ph idx="4294967295"/>
          </p:nvPr>
        </p:nvSpPr>
        <p:spPr>
          <a:xfrm>
            <a:off x="899592" y="1905000"/>
            <a:ext cx="7920880" cy="4343400"/>
          </a:xfrm>
        </p:spPr>
        <p:txBody>
          <a:bodyPr/>
          <a:lstStyle/>
          <a:p>
            <a:r>
              <a:rPr lang="en-GB" dirty="0" smtClean="0"/>
              <a:t>Produce goods and services for the market with the objective of making a profit in the long term (or at least not making a loss)</a:t>
            </a:r>
          </a:p>
          <a:p>
            <a:r>
              <a:rPr lang="en-GB" dirty="0" smtClean="0"/>
              <a:t>Distinguish those providing financial services from others</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66"/>
          <p:cNvSpPr>
            <a:spLocks noGrp="1" noChangeArrowheads="1"/>
          </p:cNvSpPr>
          <p:nvPr>
            <p:ph type="sldNum" sz="quarter" idx="12"/>
          </p:nvPr>
        </p:nvSpPr>
        <p:spPr>
          <a:noFill/>
        </p:spPr>
        <p:txBody>
          <a:bodyPr/>
          <a:lstStyle/>
          <a:p>
            <a:fld id="{91EA10CE-1595-4BE1-B7AF-A954370AFDD3}" type="slidenum">
              <a:rPr lang="en-US">
                <a:latin typeface="Times New Roman" charset="0"/>
              </a:rPr>
              <a:pPr/>
              <a:t>15</a:t>
            </a:fld>
            <a:endParaRPr lang="en-US" dirty="0">
              <a:latin typeface="Times New Roman" charset="0"/>
            </a:endParaRPr>
          </a:p>
        </p:txBody>
      </p:sp>
      <p:sp>
        <p:nvSpPr>
          <p:cNvPr id="13315" name="Title 1"/>
          <p:cNvSpPr>
            <a:spLocks noGrp="1"/>
          </p:cNvSpPr>
          <p:nvPr>
            <p:ph type="title" idx="4294967295"/>
          </p:nvPr>
        </p:nvSpPr>
        <p:spPr>
          <a:xfrm>
            <a:off x="1" y="930275"/>
            <a:ext cx="8892479" cy="822325"/>
          </a:xfrm>
        </p:spPr>
        <p:txBody>
          <a:bodyPr/>
          <a:lstStyle/>
          <a:p>
            <a:r>
              <a:rPr lang="en-GB" dirty="0" smtClean="0"/>
              <a:t>Non-profit institutions</a:t>
            </a:r>
          </a:p>
        </p:txBody>
      </p:sp>
      <p:sp>
        <p:nvSpPr>
          <p:cNvPr id="13316" name="Content Placeholder 2"/>
          <p:cNvSpPr>
            <a:spLocks noGrp="1"/>
          </p:cNvSpPr>
          <p:nvPr>
            <p:ph idx="4294967295"/>
          </p:nvPr>
        </p:nvSpPr>
        <p:spPr>
          <a:xfrm>
            <a:off x="899592" y="1905000"/>
            <a:ext cx="7920880" cy="4343400"/>
          </a:xfrm>
        </p:spPr>
        <p:txBody>
          <a:bodyPr/>
          <a:lstStyle/>
          <a:p>
            <a:r>
              <a:rPr lang="en-GB" dirty="0" smtClean="0"/>
              <a:t>Provide goods and services </a:t>
            </a:r>
          </a:p>
          <a:p>
            <a:r>
              <a:rPr lang="en-GB" dirty="0" smtClean="0"/>
              <a:t>May make a surplus</a:t>
            </a:r>
          </a:p>
          <a:p>
            <a:r>
              <a:rPr lang="en-GB" dirty="0" smtClean="0"/>
              <a:t>Prohibited from distributing this surplus to their owners</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66"/>
          <p:cNvSpPr>
            <a:spLocks noGrp="1" noChangeArrowheads="1"/>
          </p:cNvSpPr>
          <p:nvPr>
            <p:ph type="sldNum" sz="quarter" idx="12"/>
          </p:nvPr>
        </p:nvSpPr>
        <p:spPr>
          <a:noFill/>
        </p:spPr>
        <p:txBody>
          <a:bodyPr/>
          <a:lstStyle/>
          <a:p>
            <a:fld id="{E9C0A822-0509-4FEC-AD11-12EF4381C896}" type="slidenum">
              <a:rPr lang="en-US">
                <a:latin typeface="Times New Roman" charset="0"/>
              </a:rPr>
              <a:pPr/>
              <a:t>16</a:t>
            </a:fld>
            <a:endParaRPr lang="en-US" dirty="0">
              <a:latin typeface="Times New Roman" charset="0"/>
            </a:endParaRPr>
          </a:p>
        </p:txBody>
      </p:sp>
      <p:sp>
        <p:nvSpPr>
          <p:cNvPr id="14339" name="Title 1"/>
          <p:cNvSpPr>
            <a:spLocks noGrp="1"/>
          </p:cNvSpPr>
          <p:nvPr>
            <p:ph type="title" idx="4294967295"/>
          </p:nvPr>
        </p:nvSpPr>
        <p:spPr>
          <a:xfrm>
            <a:off x="1" y="930275"/>
            <a:ext cx="8964487" cy="822325"/>
          </a:xfrm>
        </p:spPr>
        <p:txBody>
          <a:bodyPr/>
          <a:lstStyle/>
          <a:p>
            <a:r>
              <a:rPr lang="en-GB" dirty="0" smtClean="0"/>
              <a:t>Government units</a:t>
            </a:r>
          </a:p>
        </p:txBody>
      </p:sp>
      <p:sp>
        <p:nvSpPr>
          <p:cNvPr id="14340" name="Content Placeholder 2"/>
          <p:cNvSpPr>
            <a:spLocks noGrp="1"/>
          </p:cNvSpPr>
          <p:nvPr>
            <p:ph idx="4294967295"/>
          </p:nvPr>
        </p:nvSpPr>
        <p:spPr>
          <a:xfrm>
            <a:off x="899592" y="1905000"/>
            <a:ext cx="7992888" cy="4343400"/>
          </a:xfrm>
        </p:spPr>
        <p:txBody>
          <a:bodyPr/>
          <a:lstStyle/>
          <a:p>
            <a:r>
              <a:rPr lang="en-GB" dirty="0" smtClean="0"/>
              <a:t>Set up by means of the political process</a:t>
            </a:r>
          </a:p>
          <a:p>
            <a:r>
              <a:rPr lang="en-GB" dirty="0" smtClean="0"/>
              <a:t>Organize and finance the provision of goods and services to individual households and the community at large</a:t>
            </a:r>
          </a:p>
          <a:p>
            <a:r>
              <a:rPr lang="en-GB" dirty="0" smtClean="0"/>
              <a:t>Also concerned with the distribution and redistribution of income and wealth</a:t>
            </a:r>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66"/>
          <p:cNvSpPr>
            <a:spLocks noGrp="1" noChangeArrowheads="1"/>
          </p:cNvSpPr>
          <p:nvPr>
            <p:ph type="sldNum" sz="quarter" idx="12"/>
          </p:nvPr>
        </p:nvSpPr>
        <p:spPr>
          <a:noFill/>
        </p:spPr>
        <p:txBody>
          <a:bodyPr/>
          <a:lstStyle/>
          <a:p>
            <a:fld id="{74AA4F18-9179-45FC-A21B-4AFE9026F6F2}" type="slidenum">
              <a:rPr lang="en-US">
                <a:latin typeface="Times New Roman" charset="0"/>
              </a:rPr>
              <a:pPr/>
              <a:t>17</a:t>
            </a:fld>
            <a:endParaRPr lang="en-US" dirty="0">
              <a:latin typeface="Times New Roman" charset="0"/>
            </a:endParaRPr>
          </a:p>
        </p:txBody>
      </p:sp>
      <p:sp>
        <p:nvSpPr>
          <p:cNvPr id="15363" name="Title 1"/>
          <p:cNvSpPr>
            <a:spLocks noGrp="1"/>
          </p:cNvSpPr>
          <p:nvPr>
            <p:ph type="title" idx="4294967295"/>
          </p:nvPr>
        </p:nvSpPr>
        <p:spPr>
          <a:xfrm>
            <a:off x="1" y="930275"/>
            <a:ext cx="8964487" cy="822325"/>
          </a:xfrm>
        </p:spPr>
        <p:txBody>
          <a:bodyPr/>
          <a:lstStyle/>
          <a:p>
            <a:r>
              <a:rPr lang="en-GB" dirty="0" smtClean="0"/>
              <a:t>Households</a:t>
            </a:r>
          </a:p>
        </p:txBody>
      </p:sp>
      <p:sp>
        <p:nvSpPr>
          <p:cNvPr id="15364" name="Content Placeholder 2"/>
          <p:cNvSpPr>
            <a:spLocks noGrp="1"/>
          </p:cNvSpPr>
          <p:nvPr>
            <p:ph idx="4294967295"/>
          </p:nvPr>
        </p:nvSpPr>
        <p:spPr>
          <a:xfrm>
            <a:off x="899592" y="1905000"/>
            <a:ext cx="7992888" cy="4343400"/>
          </a:xfrm>
        </p:spPr>
        <p:txBody>
          <a:bodyPr/>
          <a:lstStyle/>
          <a:p>
            <a:r>
              <a:rPr lang="en-GB" dirty="0" smtClean="0"/>
              <a:t>Have a special role</a:t>
            </a:r>
          </a:p>
          <a:p>
            <a:r>
              <a:rPr lang="en-GB" dirty="0" smtClean="0"/>
              <a:t>Ultimately all economic activity is to satisfy needs and wants of households</a:t>
            </a:r>
          </a:p>
          <a:p>
            <a:r>
              <a:rPr lang="en-GB" dirty="0" smtClean="0"/>
              <a:t>Households supply </a:t>
            </a:r>
            <a:r>
              <a:rPr lang="en-GB" dirty="0" err="1" smtClean="0"/>
              <a:t>labor</a:t>
            </a:r>
            <a:r>
              <a:rPr lang="en-GB" dirty="0" smtClean="0"/>
              <a:t> to other producing units or may undertake production themselves</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0" y="980728"/>
            <a:ext cx="8892480" cy="822325"/>
          </a:xfrm>
        </p:spPr>
        <p:txBody>
          <a:bodyPr/>
          <a:lstStyle/>
          <a:p>
            <a:pPr>
              <a:spcAft>
                <a:spcPts val="1200"/>
              </a:spcAft>
            </a:pPr>
            <a:r>
              <a:rPr lang="en-US" b="0" dirty="0" smtClean="0"/>
              <a:t>Institutional </a:t>
            </a:r>
            <a:r>
              <a:rPr lang="en-US" b="0" dirty="0"/>
              <a:t>Sectors</a:t>
            </a:r>
          </a:p>
        </p:txBody>
      </p:sp>
      <p:graphicFrame>
        <p:nvGraphicFramePr>
          <p:cNvPr id="331779" name="Object 3"/>
          <p:cNvGraphicFramePr>
            <a:graphicFrameLocks noChangeAspect="1"/>
          </p:cNvGraphicFramePr>
          <p:nvPr>
            <p:ph idx="1"/>
          </p:nvPr>
        </p:nvGraphicFramePr>
        <p:xfrm>
          <a:off x="1979712" y="1916832"/>
          <a:ext cx="5400600" cy="4688818"/>
        </p:xfrm>
        <a:graphic>
          <a:graphicData uri="http://schemas.openxmlformats.org/presentationml/2006/ole">
            <p:oleObj spid="_x0000_s172034" name="Document" r:id="rId3" imgW="5588027" imgH="9227769" progId="Word.Document.8">
              <p:embed/>
            </p:oleObj>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66"/>
          <p:cNvSpPr>
            <a:spLocks noGrp="1" noChangeArrowheads="1"/>
          </p:cNvSpPr>
          <p:nvPr>
            <p:ph type="sldNum" sz="quarter" idx="12"/>
          </p:nvPr>
        </p:nvSpPr>
        <p:spPr>
          <a:noFill/>
        </p:spPr>
        <p:txBody>
          <a:bodyPr/>
          <a:lstStyle/>
          <a:p>
            <a:fld id="{E744F93F-D256-4537-9516-875168A69312}" type="slidenum">
              <a:rPr lang="en-US">
                <a:latin typeface="Times New Roman" charset="0"/>
              </a:rPr>
              <a:pPr/>
              <a:t>19</a:t>
            </a:fld>
            <a:endParaRPr lang="en-US">
              <a:latin typeface="Times New Roman" charset="0"/>
            </a:endParaRPr>
          </a:p>
        </p:txBody>
      </p:sp>
      <p:sp>
        <p:nvSpPr>
          <p:cNvPr id="16387" name="Title 1"/>
          <p:cNvSpPr>
            <a:spLocks noGrp="1"/>
          </p:cNvSpPr>
          <p:nvPr>
            <p:ph type="title" idx="4294967295"/>
          </p:nvPr>
        </p:nvSpPr>
        <p:spPr>
          <a:xfrm>
            <a:off x="0" y="908720"/>
            <a:ext cx="8892480" cy="822325"/>
          </a:xfrm>
        </p:spPr>
        <p:txBody>
          <a:bodyPr/>
          <a:lstStyle/>
          <a:p>
            <a:r>
              <a:rPr lang="en-GB" smtClean="0"/>
              <a:t>Three economic activities</a:t>
            </a:r>
          </a:p>
        </p:txBody>
      </p:sp>
      <p:sp>
        <p:nvSpPr>
          <p:cNvPr id="16388" name="Content Placeholder 2"/>
          <p:cNvSpPr>
            <a:spLocks noGrp="1"/>
          </p:cNvSpPr>
          <p:nvPr>
            <p:ph idx="4294967295"/>
          </p:nvPr>
        </p:nvSpPr>
        <p:spPr>
          <a:xfrm>
            <a:off x="971600" y="2060848"/>
            <a:ext cx="7920880" cy="4343400"/>
          </a:xfrm>
        </p:spPr>
        <p:txBody>
          <a:bodyPr>
            <a:normAutofit/>
          </a:bodyPr>
          <a:lstStyle/>
          <a:p>
            <a:r>
              <a:rPr lang="en-GB" dirty="0" smtClean="0"/>
              <a:t>Production – providing the goods and services that households want to satisfy their needs and wants</a:t>
            </a:r>
          </a:p>
          <a:p>
            <a:r>
              <a:rPr lang="en-GB" dirty="0" smtClean="0"/>
              <a:t>Consumption – (</a:t>
            </a:r>
            <a:r>
              <a:rPr lang="en-GB" dirty="0" err="1" smtClean="0"/>
              <a:t>i</a:t>
            </a:r>
            <a:r>
              <a:rPr lang="en-GB" dirty="0" smtClean="0"/>
              <a:t>) satisfying wants and needs immediately, (ii) using goods and services to produce more goods and services in future</a:t>
            </a:r>
          </a:p>
          <a:p>
            <a:r>
              <a:rPr lang="en-GB" dirty="0" smtClean="0"/>
              <a:t>Accumulation – retaining goods, services and assets for future use or incurring liabilities</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6"/>
          <p:cNvSpPr>
            <a:spLocks noGrp="1" noChangeArrowheads="1"/>
          </p:cNvSpPr>
          <p:nvPr>
            <p:ph type="sldNum" sz="quarter" idx="12"/>
          </p:nvPr>
        </p:nvSpPr>
        <p:spPr>
          <a:noFill/>
        </p:spPr>
        <p:txBody>
          <a:bodyPr/>
          <a:lstStyle/>
          <a:p>
            <a:fld id="{CBD3D440-6D9B-40E6-A782-4E68227FC8E5}" type="slidenum">
              <a:rPr lang="en-US">
                <a:latin typeface="Times New Roman" pitchFamily="18" charset="0"/>
              </a:rPr>
              <a:pPr/>
              <a:t>2</a:t>
            </a:fld>
            <a:endParaRPr lang="en-US" dirty="0">
              <a:latin typeface="Times New Roman" pitchFamily="18" charset="0"/>
            </a:endParaRPr>
          </a:p>
        </p:txBody>
      </p:sp>
      <p:sp>
        <p:nvSpPr>
          <p:cNvPr id="4099" name="Title 1"/>
          <p:cNvSpPr>
            <a:spLocks noGrp="1"/>
          </p:cNvSpPr>
          <p:nvPr>
            <p:ph type="title" idx="4294967295"/>
          </p:nvPr>
        </p:nvSpPr>
        <p:spPr>
          <a:xfrm>
            <a:off x="1" y="930275"/>
            <a:ext cx="8964487" cy="822325"/>
          </a:xfrm>
        </p:spPr>
        <p:txBody>
          <a:bodyPr/>
          <a:lstStyle/>
          <a:p>
            <a:r>
              <a:rPr lang="en-GB" dirty="0" smtClean="0"/>
              <a:t>Outline </a:t>
            </a:r>
          </a:p>
        </p:txBody>
      </p:sp>
      <p:sp>
        <p:nvSpPr>
          <p:cNvPr id="4100" name="Content Placeholder 2"/>
          <p:cNvSpPr>
            <a:spLocks noGrp="1"/>
          </p:cNvSpPr>
          <p:nvPr>
            <p:ph idx="4294967295"/>
          </p:nvPr>
        </p:nvSpPr>
        <p:spPr>
          <a:xfrm>
            <a:off x="539552" y="1905000"/>
            <a:ext cx="7842448" cy="4343400"/>
          </a:xfrm>
        </p:spPr>
        <p:txBody>
          <a:bodyPr/>
          <a:lstStyle/>
          <a:p>
            <a:r>
              <a:rPr lang="en-GB" dirty="0" smtClean="0"/>
              <a:t>Part I : Overview of System of National Accounts 2008 (3-53)</a:t>
            </a:r>
          </a:p>
          <a:p>
            <a:r>
              <a:rPr lang="en-GB" dirty="0" smtClean="0"/>
              <a:t>Part II: Satellite Accounts and Other Extensions (54-71)</a:t>
            </a:r>
          </a:p>
          <a:p>
            <a:r>
              <a:rPr lang="en-GB" dirty="0" smtClean="0"/>
              <a:t>Part III: Global Financial Crisis and SNA (72-83)</a:t>
            </a:r>
          </a:p>
          <a:p>
            <a:pPr>
              <a:buNone/>
            </a:pPr>
            <a:endParaRPr lang="en-GB" dirty="0" smtClean="0"/>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66"/>
          <p:cNvSpPr>
            <a:spLocks noGrp="1" noChangeArrowheads="1"/>
          </p:cNvSpPr>
          <p:nvPr>
            <p:ph type="sldNum" sz="quarter" idx="12"/>
          </p:nvPr>
        </p:nvSpPr>
        <p:spPr>
          <a:noFill/>
        </p:spPr>
        <p:txBody>
          <a:bodyPr/>
          <a:lstStyle/>
          <a:p>
            <a:fld id="{36E073F7-2067-4FDB-87DF-67F4FC958BCC}" type="slidenum">
              <a:rPr lang="en-US">
                <a:latin typeface="Times New Roman" charset="0"/>
              </a:rPr>
              <a:pPr/>
              <a:t>20</a:t>
            </a:fld>
            <a:endParaRPr lang="en-US">
              <a:latin typeface="Times New Roman" charset="0"/>
            </a:endParaRPr>
          </a:p>
        </p:txBody>
      </p:sp>
      <p:sp>
        <p:nvSpPr>
          <p:cNvPr id="17411" name="Title 1"/>
          <p:cNvSpPr>
            <a:spLocks noGrp="1"/>
          </p:cNvSpPr>
          <p:nvPr>
            <p:ph type="title" idx="4294967295"/>
          </p:nvPr>
        </p:nvSpPr>
        <p:spPr>
          <a:xfrm>
            <a:off x="0" y="908720"/>
            <a:ext cx="8892480" cy="822325"/>
          </a:xfrm>
        </p:spPr>
        <p:txBody>
          <a:bodyPr/>
          <a:lstStyle/>
          <a:p>
            <a:r>
              <a:rPr lang="en-GB" smtClean="0"/>
              <a:t>Transactions and other flows</a:t>
            </a:r>
          </a:p>
        </p:txBody>
      </p:sp>
      <p:sp>
        <p:nvSpPr>
          <p:cNvPr id="17412" name="Content Placeholder 2"/>
          <p:cNvSpPr>
            <a:spLocks noGrp="1"/>
          </p:cNvSpPr>
          <p:nvPr>
            <p:ph idx="4294967295"/>
          </p:nvPr>
        </p:nvSpPr>
        <p:spPr>
          <a:xfrm>
            <a:off x="899592" y="1916832"/>
            <a:ext cx="8244408" cy="4320456"/>
          </a:xfrm>
        </p:spPr>
        <p:txBody>
          <a:bodyPr/>
          <a:lstStyle/>
          <a:p>
            <a:r>
              <a:rPr lang="en-GB" dirty="0" smtClean="0"/>
              <a:t>Transactions show how goods, services, assets and liabilities are exchanged between institutional units, entered into willingly by both parties</a:t>
            </a:r>
          </a:p>
          <a:p>
            <a:r>
              <a:rPr lang="en-GB" dirty="0" smtClean="0"/>
              <a:t>Other flows show how the value of assets and liabilities change other than by transactions (either by non-economic factors or where there is a lack of willingness of one party)</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66"/>
          <p:cNvSpPr>
            <a:spLocks noGrp="1" noChangeArrowheads="1"/>
          </p:cNvSpPr>
          <p:nvPr>
            <p:ph type="sldNum" sz="quarter" idx="12"/>
          </p:nvPr>
        </p:nvSpPr>
        <p:spPr>
          <a:noFill/>
        </p:spPr>
        <p:txBody>
          <a:bodyPr/>
          <a:lstStyle/>
          <a:p>
            <a:fld id="{1C2FBE14-0815-4CC9-A133-D1C9B5426FFA}" type="slidenum">
              <a:rPr lang="en-US">
                <a:latin typeface="Times New Roman" charset="0"/>
              </a:rPr>
              <a:pPr/>
              <a:t>21</a:t>
            </a:fld>
            <a:endParaRPr lang="en-US">
              <a:latin typeface="Times New Roman" charset="0"/>
            </a:endParaRPr>
          </a:p>
        </p:txBody>
      </p:sp>
      <p:sp>
        <p:nvSpPr>
          <p:cNvPr id="18435" name="Title 1"/>
          <p:cNvSpPr>
            <a:spLocks noGrp="1"/>
          </p:cNvSpPr>
          <p:nvPr>
            <p:ph type="title" idx="4294967295"/>
          </p:nvPr>
        </p:nvSpPr>
        <p:spPr>
          <a:xfrm>
            <a:off x="1" y="930275"/>
            <a:ext cx="8964487" cy="822325"/>
          </a:xfrm>
        </p:spPr>
        <p:txBody>
          <a:bodyPr/>
          <a:lstStyle/>
          <a:p>
            <a:r>
              <a:rPr lang="en-GB" smtClean="0"/>
              <a:t>Transactions</a:t>
            </a:r>
          </a:p>
        </p:txBody>
      </p:sp>
      <p:sp>
        <p:nvSpPr>
          <p:cNvPr id="18436" name="Content Placeholder 2"/>
          <p:cNvSpPr>
            <a:spLocks noGrp="1"/>
          </p:cNvSpPr>
          <p:nvPr>
            <p:ph idx="4294967295"/>
          </p:nvPr>
        </p:nvSpPr>
        <p:spPr>
          <a:xfrm>
            <a:off x="899592" y="1905000"/>
            <a:ext cx="7992888" cy="4343400"/>
          </a:xfrm>
        </p:spPr>
        <p:txBody>
          <a:bodyPr/>
          <a:lstStyle/>
          <a:p>
            <a:r>
              <a:rPr lang="en-GB" dirty="0" smtClean="0"/>
              <a:t>Data on transactions provide basic source material for the accounts</a:t>
            </a:r>
          </a:p>
          <a:p>
            <a:r>
              <a:rPr lang="en-GB" dirty="0" smtClean="0"/>
              <a:t>Remember: comprehensiveness, consistency, and integration</a:t>
            </a:r>
          </a:p>
          <a:p>
            <a:r>
              <a:rPr lang="en-GB" dirty="0" smtClean="0"/>
              <a:t>Consistent with respect to</a:t>
            </a:r>
          </a:p>
          <a:p>
            <a:pPr lvl="1"/>
            <a:r>
              <a:rPr lang="en-GB" dirty="0" smtClean="0"/>
              <a:t>Valuation</a:t>
            </a:r>
          </a:p>
          <a:p>
            <a:pPr lvl="1"/>
            <a:r>
              <a:rPr lang="en-GB" dirty="0" smtClean="0"/>
              <a:t>Time of recording </a:t>
            </a:r>
          </a:p>
          <a:p>
            <a:pPr lvl="1"/>
            <a:r>
              <a:rPr lang="en-GB" dirty="0" smtClean="0"/>
              <a:t>Classification</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0" y="641350"/>
            <a:ext cx="8820472" cy="971550"/>
          </a:xfrm>
        </p:spPr>
        <p:txBody>
          <a:bodyPr/>
          <a:lstStyle/>
          <a:p>
            <a:pPr>
              <a:spcAft>
                <a:spcPts val="1200"/>
              </a:spcAft>
            </a:pPr>
            <a:r>
              <a:rPr lang="en-US" b="0" dirty="0" smtClean="0"/>
              <a:t>Flows </a:t>
            </a:r>
            <a:r>
              <a:rPr lang="en-US" b="0" dirty="0"/>
              <a:t>and Stocks</a:t>
            </a:r>
          </a:p>
        </p:txBody>
      </p:sp>
      <p:sp>
        <p:nvSpPr>
          <p:cNvPr id="337923" name="Rectangle 3"/>
          <p:cNvSpPr>
            <a:spLocks noGrp="1" noChangeArrowheads="1"/>
          </p:cNvSpPr>
          <p:nvPr>
            <p:ph idx="1"/>
          </p:nvPr>
        </p:nvSpPr>
        <p:spPr>
          <a:xfrm>
            <a:off x="1114424" y="2204864"/>
            <a:ext cx="7610476" cy="4061465"/>
          </a:xfrm>
        </p:spPr>
        <p:txBody>
          <a:bodyPr/>
          <a:lstStyle/>
          <a:p>
            <a:r>
              <a:rPr lang="en-US" dirty="0" smtClean="0"/>
              <a:t>FLOWS (during period of time)</a:t>
            </a:r>
            <a:endParaRPr lang="en-US" dirty="0"/>
          </a:p>
          <a:p>
            <a:pPr lvl="1"/>
            <a:r>
              <a:rPr lang="en-US" dirty="0"/>
              <a:t>Creation, transformation, exchange, transfer, extinction of economic value due to</a:t>
            </a:r>
          </a:p>
          <a:p>
            <a:pPr lvl="2"/>
            <a:r>
              <a:rPr lang="en-US" dirty="0"/>
              <a:t>transactions</a:t>
            </a:r>
          </a:p>
          <a:p>
            <a:pPr lvl="2"/>
            <a:r>
              <a:rPr lang="en-US" dirty="0"/>
              <a:t>other </a:t>
            </a:r>
            <a:r>
              <a:rPr lang="en-US" dirty="0" smtClean="0"/>
              <a:t>events</a:t>
            </a:r>
          </a:p>
          <a:p>
            <a:r>
              <a:rPr lang="en-US" dirty="0" smtClean="0"/>
              <a:t>STOCKS (at a point in time) 	</a:t>
            </a:r>
          </a:p>
          <a:p>
            <a:pPr lvl="1"/>
            <a:r>
              <a:rPr lang="en-US" dirty="0" smtClean="0"/>
              <a:t>Positions in, or holdings of assets and liabilities </a:t>
            </a:r>
          </a:p>
          <a:p>
            <a:pPr lvl="1"/>
            <a:r>
              <a:rPr lang="en-US" dirty="0" smtClean="0"/>
              <a:t>Are recorded on the balance sheets</a:t>
            </a:r>
            <a:endParaRPr lang="en-US" dirty="0"/>
          </a:p>
        </p:txBody>
      </p:sp>
      <p:sp>
        <p:nvSpPr>
          <p:cNvPr id="7" name="Slide Number Placeholder 6"/>
          <p:cNvSpPr>
            <a:spLocks noGrp="1"/>
          </p:cNvSpPr>
          <p:nvPr>
            <p:ph type="sldNum" sz="quarter" idx="12"/>
          </p:nvPr>
        </p:nvSpPr>
        <p:spPr/>
        <p:txBody>
          <a:bodyPr/>
          <a:lstStyle/>
          <a:p>
            <a:pPr>
              <a:defRPr/>
            </a:pPr>
            <a:fld id="{49291946-6324-45F7-AFED-B2EED0F96FCD}" type="slidenum">
              <a:rPr lang="en-US" smtClean="0"/>
              <a:pPr>
                <a:defRPr/>
              </a:pPr>
              <a:t>22</a:t>
            </a:fld>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66"/>
          <p:cNvSpPr>
            <a:spLocks noGrp="1" noChangeArrowheads="1"/>
          </p:cNvSpPr>
          <p:nvPr>
            <p:ph type="sldNum" sz="quarter" idx="12"/>
          </p:nvPr>
        </p:nvSpPr>
        <p:spPr>
          <a:noFill/>
        </p:spPr>
        <p:txBody>
          <a:bodyPr/>
          <a:lstStyle/>
          <a:p>
            <a:fld id="{0E8EE8E5-B99B-4307-B355-987C2375183A}" type="slidenum">
              <a:rPr lang="en-US">
                <a:latin typeface="Times New Roman" charset="0"/>
              </a:rPr>
              <a:pPr/>
              <a:t>23</a:t>
            </a:fld>
            <a:endParaRPr lang="en-US">
              <a:latin typeface="Times New Roman" charset="0"/>
            </a:endParaRPr>
          </a:p>
        </p:txBody>
      </p:sp>
      <p:sp>
        <p:nvSpPr>
          <p:cNvPr id="19459" name="Title 1"/>
          <p:cNvSpPr>
            <a:spLocks noGrp="1"/>
          </p:cNvSpPr>
          <p:nvPr>
            <p:ph type="title" idx="4294967295"/>
          </p:nvPr>
        </p:nvSpPr>
        <p:spPr>
          <a:xfrm>
            <a:off x="1" y="930275"/>
            <a:ext cx="8892479" cy="822325"/>
          </a:xfrm>
        </p:spPr>
        <p:txBody>
          <a:bodyPr/>
          <a:lstStyle/>
          <a:p>
            <a:r>
              <a:rPr lang="en-GB" smtClean="0"/>
              <a:t>Accounts</a:t>
            </a:r>
          </a:p>
        </p:txBody>
      </p:sp>
      <p:sp>
        <p:nvSpPr>
          <p:cNvPr id="19460" name="Content Placeholder 2"/>
          <p:cNvSpPr>
            <a:spLocks noGrp="1"/>
          </p:cNvSpPr>
          <p:nvPr>
            <p:ph idx="4294967295"/>
          </p:nvPr>
        </p:nvSpPr>
        <p:spPr>
          <a:xfrm>
            <a:off x="899592" y="1905000"/>
            <a:ext cx="7920880" cy="4343400"/>
          </a:xfrm>
        </p:spPr>
        <p:txBody>
          <a:bodyPr/>
          <a:lstStyle/>
          <a:p>
            <a:r>
              <a:rPr lang="en-GB" dirty="0" smtClean="0"/>
              <a:t>Goods and services account</a:t>
            </a:r>
          </a:p>
          <a:p>
            <a:pPr lvl="1"/>
            <a:r>
              <a:rPr lang="en-GB" dirty="0" smtClean="0"/>
              <a:t>Supply and use of goods and services</a:t>
            </a:r>
          </a:p>
          <a:p>
            <a:r>
              <a:rPr lang="en-GB" dirty="0" smtClean="0"/>
              <a:t>Sequence of accounts</a:t>
            </a:r>
          </a:p>
          <a:p>
            <a:pPr lvl="1"/>
            <a:r>
              <a:rPr lang="en-GB" dirty="0" smtClean="0"/>
              <a:t>Current accounts</a:t>
            </a:r>
          </a:p>
          <a:p>
            <a:pPr lvl="1"/>
            <a:r>
              <a:rPr lang="en-GB" dirty="0" smtClean="0"/>
              <a:t>Accumulation accounts</a:t>
            </a:r>
          </a:p>
          <a:p>
            <a:pPr lvl="1"/>
            <a:r>
              <a:rPr lang="en-GB" dirty="0" smtClean="0"/>
              <a:t>Balance sheets</a:t>
            </a:r>
          </a:p>
          <a:p>
            <a:r>
              <a:rPr lang="en-GB" dirty="0" smtClean="0"/>
              <a:t>Other accounts</a:t>
            </a:r>
          </a:p>
          <a:p>
            <a:pPr lvl="1"/>
            <a:r>
              <a:rPr lang="en-GB" dirty="0" smtClean="0"/>
              <a:t>Supply and use tables</a:t>
            </a:r>
          </a:p>
          <a:p>
            <a:pPr lvl="1"/>
            <a:r>
              <a:rPr lang="en-GB" dirty="0" smtClean="0"/>
              <a:t>Accounts in volume terms</a:t>
            </a:r>
          </a:p>
          <a:p>
            <a:endParaRPr lang="en-GB" dirty="0" smtClean="0"/>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66"/>
          <p:cNvSpPr>
            <a:spLocks noGrp="1" noChangeArrowheads="1"/>
          </p:cNvSpPr>
          <p:nvPr>
            <p:ph type="sldNum" sz="quarter" idx="12"/>
          </p:nvPr>
        </p:nvSpPr>
        <p:spPr>
          <a:noFill/>
        </p:spPr>
        <p:txBody>
          <a:bodyPr/>
          <a:lstStyle/>
          <a:p>
            <a:fld id="{D556ED48-D6CA-434C-B57F-80A1DEAD961B}" type="slidenum">
              <a:rPr lang="en-US">
                <a:latin typeface="Times New Roman" charset="0"/>
              </a:rPr>
              <a:pPr/>
              <a:t>24</a:t>
            </a:fld>
            <a:endParaRPr lang="en-US">
              <a:latin typeface="Times New Roman" charset="0"/>
            </a:endParaRPr>
          </a:p>
        </p:txBody>
      </p:sp>
      <p:sp>
        <p:nvSpPr>
          <p:cNvPr id="20483" name="Title 1"/>
          <p:cNvSpPr>
            <a:spLocks noGrp="1"/>
          </p:cNvSpPr>
          <p:nvPr>
            <p:ph type="title" idx="4294967295"/>
          </p:nvPr>
        </p:nvSpPr>
        <p:spPr>
          <a:xfrm>
            <a:off x="1" y="930275"/>
            <a:ext cx="8964487" cy="822325"/>
          </a:xfrm>
        </p:spPr>
        <p:txBody>
          <a:bodyPr/>
          <a:lstStyle/>
          <a:p>
            <a:r>
              <a:rPr lang="en-GB" smtClean="0"/>
              <a:t>Goods and services account</a:t>
            </a:r>
          </a:p>
        </p:txBody>
      </p:sp>
      <p:sp>
        <p:nvSpPr>
          <p:cNvPr id="20484" name="Content Placeholder 2"/>
          <p:cNvSpPr>
            <a:spLocks noGrp="1"/>
          </p:cNvSpPr>
          <p:nvPr>
            <p:ph idx="4294967295"/>
          </p:nvPr>
        </p:nvSpPr>
        <p:spPr>
          <a:xfrm>
            <a:off x="971600" y="1905000"/>
            <a:ext cx="7848872" cy="4343400"/>
          </a:xfrm>
        </p:spPr>
        <p:txBody>
          <a:bodyPr/>
          <a:lstStyle/>
          <a:p>
            <a:r>
              <a:rPr lang="en-GB" dirty="0" smtClean="0"/>
              <a:t>All goods and services produced must be</a:t>
            </a:r>
          </a:p>
          <a:p>
            <a:pPr lvl="1"/>
            <a:r>
              <a:rPr lang="en-GB" dirty="0" smtClean="0"/>
              <a:t>Consumed</a:t>
            </a:r>
          </a:p>
          <a:p>
            <a:pPr lvl="1"/>
            <a:r>
              <a:rPr lang="en-GB" dirty="0" smtClean="0"/>
              <a:t>Used for capital formation</a:t>
            </a:r>
          </a:p>
          <a:p>
            <a:pPr lvl="1"/>
            <a:r>
              <a:rPr lang="en-GB" dirty="0" smtClean="0"/>
              <a:t>Exported</a:t>
            </a:r>
          </a:p>
          <a:p>
            <a:r>
              <a:rPr lang="en-GB" dirty="0" smtClean="0"/>
              <a:t>All goods and services used must be</a:t>
            </a:r>
          </a:p>
          <a:p>
            <a:pPr lvl="1"/>
            <a:r>
              <a:rPr lang="en-GB" dirty="0" smtClean="0"/>
              <a:t>Produced in the domestic economy</a:t>
            </a:r>
          </a:p>
          <a:p>
            <a:pPr lvl="1"/>
            <a:r>
              <a:rPr lang="en-GB" dirty="0" smtClean="0"/>
              <a:t>Imported</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66"/>
          <p:cNvSpPr>
            <a:spLocks noGrp="1" noChangeArrowheads="1"/>
          </p:cNvSpPr>
          <p:nvPr>
            <p:ph type="sldNum" sz="quarter" idx="12"/>
          </p:nvPr>
        </p:nvSpPr>
        <p:spPr>
          <a:noFill/>
        </p:spPr>
        <p:txBody>
          <a:bodyPr/>
          <a:lstStyle/>
          <a:p>
            <a:fld id="{1927E1E0-0155-48B4-9D3B-2190D7AD663D}" type="slidenum">
              <a:rPr lang="en-US">
                <a:latin typeface="Times New Roman" charset="0"/>
              </a:rPr>
              <a:pPr/>
              <a:t>25</a:t>
            </a:fld>
            <a:endParaRPr lang="en-US">
              <a:latin typeface="Times New Roman" charset="0"/>
            </a:endParaRPr>
          </a:p>
        </p:txBody>
      </p:sp>
      <p:sp>
        <p:nvSpPr>
          <p:cNvPr id="21507" name="Title 1"/>
          <p:cNvSpPr>
            <a:spLocks noGrp="1"/>
          </p:cNvSpPr>
          <p:nvPr>
            <p:ph type="title" idx="4294967295"/>
          </p:nvPr>
        </p:nvSpPr>
        <p:spPr>
          <a:xfrm>
            <a:off x="1" y="908720"/>
            <a:ext cx="8964487" cy="822325"/>
          </a:xfrm>
        </p:spPr>
        <p:txBody>
          <a:bodyPr/>
          <a:lstStyle/>
          <a:p>
            <a:r>
              <a:rPr lang="en-GB" dirty="0" smtClean="0"/>
              <a:t>Goods and services</a:t>
            </a:r>
          </a:p>
        </p:txBody>
      </p:sp>
      <p:sp>
        <p:nvSpPr>
          <p:cNvPr id="21508" name="Content Placeholder 2"/>
          <p:cNvSpPr>
            <a:spLocks noGrp="1"/>
          </p:cNvSpPr>
          <p:nvPr>
            <p:ph idx="4294967295"/>
          </p:nvPr>
        </p:nvSpPr>
        <p:spPr>
          <a:xfrm>
            <a:off x="971600" y="1905000"/>
            <a:ext cx="7848872" cy="4343400"/>
          </a:xfrm>
        </p:spPr>
        <p:txBody>
          <a:bodyPr>
            <a:normAutofit lnSpcReduction="10000"/>
          </a:bodyPr>
          <a:lstStyle/>
          <a:p>
            <a:r>
              <a:rPr lang="en-GB" dirty="0" smtClean="0"/>
              <a:t>Supply </a:t>
            </a:r>
            <a:r>
              <a:rPr lang="en-GB" dirty="0" smtClean="0">
                <a:sym typeface="Symbol"/>
              </a:rPr>
              <a:t> </a:t>
            </a:r>
            <a:r>
              <a:rPr lang="en-GB" dirty="0" smtClean="0"/>
              <a:t>production (output) + imports + taxes –subsidies</a:t>
            </a:r>
          </a:p>
          <a:p>
            <a:pPr>
              <a:buNone/>
            </a:pPr>
            <a:r>
              <a:rPr lang="en-GB" dirty="0" smtClean="0"/>
              <a:t>	= Uses </a:t>
            </a:r>
            <a:r>
              <a:rPr lang="en-GB" dirty="0" smtClean="0">
                <a:sym typeface="Symbol"/>
              </a:rPr>
              <a:t> intermediate </a:t>
            </a:r>
            <a:r>
              <a:rPr lang="en-GB" dirty="0" smtClean="0"/>
              <a:t>consumption + final consumption + capital formation + exports</a:t>
            </a:r>
          </a:p>
          <a:p>
            <a:r>
              <a:rPr lang="en-GB" dirty="0" smtClean="0"/>
              <a:t>Gross Domestic Product</a:t>
            </a:r>
          </a:p>
          <a:p>
            <a:pPr lvl="1"/>
            <a:r>
              <a:rPr lang="en-GB" dirty="0" smtClean="0"/>
              <a:t>Obtain by subtracting intermediate consumption  and imports of goods and services from both sides of the supply/use identity:</a:t>
            </a:r>
            <a:br>
              <a:rPr lang="en-GB" dirty="0" smtClean="0"/>
            </a:br>
            <a:r>
              <a:rPr lang="en-GB" dirty="0" smtClean="0"/>
              <a:t/>
            </a:r>
            <a:br>
              <a:rPr lang="en-GB" dirty="0" smtClean="0"/>
            </a:br>
            <a:r>
              <a:rPr lang="en-GB" dirty="0" smtClean="0"/>
              <a:t>GDP </a:t>
            </a:r>
            <a:r>
              <a:rPr lang="en-GB" dirty="0" smtClean="0">
                <a:sym typeface="Symbol"/>
              </a:rPr>
              <a:t> final consumption + capital formation +exports – imports (“GDP by expenditure”)</a:t>
            </a:r>
            <a:br>
              <a:rPr lang="en-GB" dirty="0" smtClean="0">
                <a:sym typeface="Symbol"/>
              </a:rPr>
            </a:br>
            <a:r>
              <a:rPr lang="en-GB" dirty="0" smtClean="0">
                <a:sym typeface="Symbol"/>
              </a:rPr>
              <a:t/>
            </a:r>
            <a:br>
              <a:rPr lang="en-GB" dirty="0" smtClean="0">
                <a:sym typeface="Symbol"/>
              </a:rPr>
            </a:br>
            <a:r>
              <a:rPr lang="en-GB" dirty="0" smtClean="0">
                <a:sym typeface="Symbol"/>
              </a:rPr>
              <a:t>GDP  output – intermediate consumption  + taxes – subsidies (“GDP by production”)</a:t>
            </a:r>
            <a:endParaRPr lang="en-GB" dirty="0" smtClean="0"/>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0" y="476672"/>
            <a:ext cx="8892480" cy="648072"/>
          </a:xfrm>
        </p:spPr>
        <p:txBody>
          <a:bodyPr>
            <a:normAutofit fontScale="90000"/>
          </a:bodyPr>
          <a:lstStyle/>
          <a:p>
            <a:r>
              <a:rPr lang="en-US" sz="3600" dirty="0" smtClean="0"/>
              <a:t>SNA Goods </a:t>
            </a:r>
            <a:r>
              <a:rPr lang="en-US" sz="3600" dirty="0"/>
              <a:t>and Services Account</a:t>
            </a:r>
          </a:p>
        </p:txBody>
      </p:sp>
      <p:graphicFrame>
        <p:nvGraphicFramePr>
          <p:cNvPr id="207025" name="Group 177"/>
          <p:cNvGraphicFramePr>
            <a:graphicFrameLocks noGrp="1"/>
          </p:cNvGraphicFramePr>
          <p:nvPr>
            <p:ph type="tbl" idx="1"/>
          </p:nvPr>
        </p:nvGraphicFramePr>
        <p:xfrm>
          <a:off x="467543" y="1340773"/>
          <a:ext cx="8352927" cy="5040557"/>
        </p:xfrm>
        <a:graphic>
          <a:graphicData uri="http://schemas.openxmlformats.org/drawingml/2006/table">
            <a:tbl>
              <a:tblPr/>
              <a:tblGrid>
                <a:gridCol w="2117930"/>
                <a:gridCol w="225240"/>
                <a:gridCol w="244003"/>
                <a:gridCol w="904323"/>
                <a:gridCol w="244003"/>
                <a:gridCol w="2822229"/>
                <a:gridCol w="410139"/>
                <a:gridCol w="1385060"/>
              </a:tblGrid>
              <a:tr h="385364">
                <a:tc gridSpan="3">
                  <a:txBody>
                    <a:bodyPr/>
                    <a:lstStyle/>
                    <a:p>
                      <a:pPr marL="0" marR="0" lvl="0" indent="0" algn="ctr" defTabSz="914400" rtl="0" eaLnBrk="1" fontAlgn="b" latinLnBrk="0" hangingPunct="1">
                        <a:lnSpc>
                          <a:spcPct val="100000"/>
                        </a:lnSpc>
                        <a:spcBef>
                          <a:spcPct val="0"/>
                        </a:spcBef>
                        <a:spcAft>
                          <a:spcPct val="0"/>
                        </a:spcAft>
                        <a:buClrTx/>
                        <a:buSzPct val="100000"/>
                        <a:buFontTx/>
                        <a:buNone/>
                        <a:tabLst/>
                      </a:pPr>
                      <a:r>
                        <a:rPr kumimoji="0" lang="en-US" sz="1900" b="1" i="0" u="none" strike="noStrike" cap="none" normalizeH="0" baseline="0" dirty="0" smtClean="0">
                          <a:ln>
                            <a:noFill/>
                          </a:ln>
                          <a:solidFill>
                            <a:schemeClr val="tx1"/>
                          </a:solidFill>
                          <a:effectLst/>
                          <a:latin typeface="Arial" pitchFamily="34" charset="0"/>
                          <a:cs typeface="Arial" pitchFamily="34" charset="0"/>
                        </a:rPr>
                        <a:t>Resources </a:t>
                      </a:r>
                    </a:p>
                  </a:txBody>
                  <a:tcPr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hMerge="1">
                  <a:txBody>
                    <a:bodyPr/>
                    <a:lstStyle/>
                    <a:p>
                      <a:endParaRPr lang="en-US"/>
                    </a:p>
                  </a:txBody>
                  <a:tcPr/>
                </a:tc>
                <a:tc hMerge="1">
                  <a:txBody>
                    <a:bodyPr/>
                    <a:lstStyle/>
                    <a:p>
                      <a:endParaRPr lang="en-US"/>
                    </a:p>
                  </a:txBody>
                  <a:tcPr/>
                </a:tc>
                <a:tc>
                  <a:txBody>
                    <a:bodyPr/>
                    <a:lstStyle/>
                    <a:p>
                      <a:pPr marL="342900" marR="0" lvl="0" indent="-342900" algn="l" defTabSz="914400" rtl="0" eaLnBrk="1" fontAlgn="b" latinLnBrk="0" hangingPunct="1">
                        <a:lnSpc>
                          <a:spcPct val="100000"/>
                        </a:lnSpc>
                        <a:spcBef>
                          <a:spcPct val="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Times New Roman"/>
                          <a:cs typeface="Arial" pitchFamily="34" charset="0"/>
                        </a:rPr>
                        <a:t> </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Times New Roman"/>
                          <a:cs typeface="Arial" pitchFamily="34" charset="0"/>
                        </a:rPr>
                        <a:t>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r" defTabSz="914400" rtl="0" eaLnBrk="1" fontAlgn="b" latinLnBrk="0" hangingPunct="1">
                        <a:lnSpc>
                          <a:spcPct val="100000"/>
                        </a:lnSpc>
                        <a:spcBef>
                          <a:spcPct val="0"/>
                        </a:spcBef>
                        <a:spcAft>
                          <a:spcPct val="0"/>
                        </a:spcAft>
                        <a:buClrTx/>
                        <a:buSzPct val="100000"/>
                        <a:buFontTx/>
                        <a:buNone/>
                        <a:tabLst/>
                      </a:pPr>
                      <a:r>
                        <a:rPr kumimoji="0" lang="en-US" sz="1600" b="1" i="0" u="none" strike="noStrike" cap="none" normalizeH="0" baseline="0" smtClean="0">
                          <a:ln>
                            <a:noFill/>
                          </a:ln>
                          <a:solidFill>
                            <a:schemeClr val="tx1"/>
                          </a:solidFill>
                          <a:effectLst/>
                          <a:latin typeface="Times New Roman"/>
                          <a:cs typeface="Arial" pitchFamily="34" charset="0"/>
                        </a:rPr>
                        <a:t> </a:t>
                      </a:r>
                      <a:r>
                        <a:rPr kumimoji="0" lang="en-US" sz="1900" b="1" i="0" u="none" strike="noStrike" cap="none" normalizeH="0" baseline="0" smtClean="0">
                          <a:ln>
                            <a:noFill/>
                          </a:ln>
                          <a:solidFill>
                            <a:schemeClr val="tx1"/>
                          </a:solidFill>
                          <a:effectLst/>
                          <a:latin typeface="Arial" pitchFamily="34" charset="0"/>
                          <a:cs typeface="Arial" pitchFamily="34" charset="0"/>
                        </a:rPr>
                        <a:t>Uses</a:t>
                      </a:r>
                    </a:p>
                  </a:txBody>
                  <a:tcPr anchor="b" horzOverflow="overflow">
                    <a:lnL w="12700" cap="flat" cmpd="sng" algn="ctr">
                      <a:solidFill>
                        <a:schemeClr val="tx1"/>
                      </a:solidFill>
                      <a:prstDash val="solid"/>
                      <a:round/>
                      <a:headEnd type="none" w="med" len="med"/>
                      <a:tailEnd type="none" w="med" len="med"/>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Times New Roman"/>
                          <a:cs typeface="Arial" pitchFamily="34" charset="0"/>
                        </a:rPr>
                        <a:t>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solidFill>
                      <a:schemeClr val="tx2">
                        <a:lumMod val="40000"/>
                        <a:lumOff val="60000"/>
                      </a:schemeClr>
                    </a:solidFill>
                  </a:tcPr>
                </a:tc>
              </a:tr>
              <a:tr h="339120">
                <a:tc gridSpan="2">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Output</a:t>
                      </a:r>
                    </a:p>
                  </a:txBody>
                  <a:tcPr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40000"/>
                        <a:lumOff val="60000"/>
                      </a:schemeClr>
                    </a:solidFill>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468</a:t>
                      </a:r>
                    </a:p>
                  </a:txBody>
                  <a:tcPr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40000"/>
                        <a:lumOff val="60000"/>
                      </a:schemeClr>
                    </a:solidFill>
                  </a:tcPr>
                </a:tc>
                <a:tc gridSpan="2">
                  <a:txBody>
                    <a:bodyPr/>
                    <a:lstStyle/>
                    <a:p>
                      <a:pPr marL="342900" marR="0" lvl="0" indent="-34290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Intermediate consumption</a:t>
                      </a:r>
                    </a:p>
                  </a:txBody>
                  <a:tcPr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288</a:t>
                      </a:r>
                    </a:p>
                  </a:txBody>
                  <a:tcPr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lumMod val="40000"/>
                        <a:lumOff val="60000"/>
                      </a:schemeClr>
                    </a:solidFill>
                  </a:tcPr>
                </a:tc>
              </a:tr>
              <a:tr h="339120">
                <a:tc gridSpan="3">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Taxes on products </a:t>
                      </a: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24</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Final consumption</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172</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gridSpan="3">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Subsidies on products </a:t>
                      </a: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3</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   Households</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131</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Imports </a:t>
                      </a: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106</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   NPISH</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accent2"/>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5</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   Goods</a:t>
                      </a: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84</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   Government</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36</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   Services</a:t>
                      </a: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22</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Gross fixed capital formation</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33</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Changes in inventories</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7</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58575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Acquisitions less disposals of valuables </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0</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Exports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accent2"/>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95</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   Goods</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87</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   Services</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8</a:t>
                      </a: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cap="flat">
                      <a:noFill/>
                    </a:lnL>
                    <a:lnR>
                      <a:noFill/>
                    </a:lnR>
                    <a:lnT>
                      <a:noFill/>
                    </a:lnT>
                    <a:lnB>
                      <a:noFill/>
                    </a:lnB>
                    <a:lnTlToBr>
                      <a:noFill/>
                    </a:lnTlToBr>
                    <a:lnBlToTr>
                      <a:noFill/>
                    </a:lnBlToTr>
                    <a:solidFill>
                      <a:schemeClr val="tx2">
                        <a:lumMod val="40000"/>
                        <a:lumOff val="60000"/>
                      </a:schemeClr>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 latinLnBrk="0" hangingPunct="1">
                        <a:lnSpc>
                          <a:spcPct val="100000"/>
                        </a:lnSpc>
                        <a:spcBef>
                          <a:spcPct val="0"/>
                        </a:spcBef>
                        <a:spcAft>
                          <a:spcPct val="0"/>
                        </a:spcAft>
                        <a:buClrTx/>
                        <a:buSzPct val="100000"/>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tx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a:noFill/>
                    </a:lnB>
                    <a:lnTlToBr>
                      <a:noFill/>
                    </a:lnTlToBr>
                    <a:lnBlToTr>
                      <a:noFill/>
                    </a:lnBlToTr>
                    <a:solidFill>
                      <a:schemeClr val="tx2">
                        <a:lumMod val="40000"/>
                        <a:lumOff val="60000"/>
                      </a:schemeClr>
                    </a:solidFill>
                  </a:tcPr>
                </a:tc>
                <a:tc>
                  <a:txBody>
                    <a:bodyPr/>
                    <a:lstStyle/>
                    <a:p>
                      <a:pPr marL="0" marR="0" lvl="0" indent="0" algn="r" defTabSz="914400" rtl="0" eaLnBrk="1" fontAlgn="b" latinLnBrk="0" hangingPunct="1">
                        <a:lnSpc>
                          <a:spcPct val="100000"/>
                        </a:lnSpc>
                        <a:spcBef>
                          <a:spcPct val="0"/>
                        </a:spcBef>
                        <a:spcAft>
                          <a:spcPct val="0"/>
                        </a:spcAft>
                        <a:buClrTx/>
                        <a:buSzPct val="100000"/>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b" horzOverflow="overflow">
                    <a:lnL>
                      <a:noFill/>
                    </a:lnL>
                    <a:lnR cap="flat">
                      <a:noFill/>
                    </a:lnR>
                    <a:lnT>
                      <a:noFill/>
                    </a:lnT>
                    <a:lnB>
                      <a:noFill/>
                    </a:lnB>
                    <a:lnTlToBr>
                      <a:noFill/>
                    </a:lnTlToBr>
                    <a:lnBlToTr>
                      <a:noFill/>
                    </a:lnBlToTr>
                    <a:solidFill>
                      <a:schemeClr val="tx2">
                        <a:lumMod val="40000"/>
                        <a:lumOff val="60000"/>
                      </a:schemeClr>
                    </a:solidFill>
                  </a:tcPr>
                </a:tc>
              </a:tr>
              <a:tr h="33912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Total resources</a:t>
                      </a:r>
                    </a:p>
                  </a:txBody>
                  <a:tcPr anchor="b" horzOverflow="overflow">
                    <a:lnL cap="flat">
                      <a:noFill/>
                    </a:lnL>
                    <a:lnR>
                      <a:noFill/>
                    </a:lnR>
                    <a:lnT>
                      <a:noFill/>
                    </a:lnT>
                    <a:lnB cap="flat">
                      <a:noFill/>
                    </a:lnB>
                    <a:lnTlToBr>
                      <a:noFill/>
                    </a:lnTlToBr>
                    <a:lnBlToTr>
                      <a:noFill/>
                    </a:lnBlToTr>
                    <a:solidFill>
                      <a:srgbClr val="FFC000"/>
                    </a:solid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cap="flat">
                      <a:noFill/>
                    </a:lnB>
                    <a:lnTlToBr>
                      <a:noFill/>
                    </a:lnTlToBr>
                    <a:lnBlToTr>
                      <a:noFill/>
                    </a:lnBlToTr>
                    <a:solidFill>
                      <a:srgbClr val="FFC00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595</a:t>
                      </a:r>
                    </a:p>
                  </a:txBody>
                  <a:tcPr anchor="b"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solidFill>
                      <a:schemeClr val="tx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Total uses</a:t>
                      </a:r>
                    </a:p>
                  </a:txBody>
                  <a:tcPr anchor="b" horzOverflow="overflow">
                    <a:lnL w="12700" cap="flat" cmpd="sng" algn="ctr">
                      <a:solidFill>
                        <a:schemeClr val="tx1"/>
                      </a:solidFill>
                      <a:prstDash val="solid"/>
                      <a:round/>
                      <a:headEnd type="none" w="med" len="med"/>
                      <a:tailEnd type="none" w="med" len="med"/>
                    </a:lnL>
                    <a:lnR>
                      <a:noFill/>
                    </a:lnR>
                    <a:lnT>
                      <a:noFill/>
                    </a:lnT>
                    <a:lnB cap="flat">
                      <a:noFill/>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anchor="b" horzOverflow="overflow">
                    <a:lnL>
                      <a:noFill/>
                    </a:lnL>
                    <a:lnR>
                      <a:noFill/>
                    </a:lnR>
                    <a:lnT>
                      <a:noFill/>
                    </a:lnT>
                    <a:lnB cap="flat">
                      <a:noFill/>
                    </a:lnB>
                    <a:lnTlToBr>
                      <a:noFill/>
                    </a:lnTlToBr>
                    <a:lnBlToTr>
                      <a:noFill/>
                    </a:lnBlToTr>
                    <a:solidFill>
                      <a:srgbClr val="FFC000"/>
                    </a:solidFill>
                  </a:tcPr>
                </a:tc>
                <a:tc>
                  <a:txBody>
                    <a:bodyPr/>
                    <a:lstStyle/>
                    <a:p>
                      <a:pPr marL="342900" marR="0" lvl="0" indent="-342900" algn="r" defTabSz="914400" rtl="0" eaLnBrk="1" fontAlgn="b" latinLnBrk="0" hangingPunct="1">
                        <a:lnSpc>
                          <a:spcPct val="100000"/>
                        </a:lnSpc>
                        <a:spcBef>
                          <a:spcPct val="0"/>
                        </a:spcBef>
                        <a:spcAft>
                          <a:spcPct val="0"/>
                        </a:spcAft>
                        <a:buClrTx/>
                        <a:buSzPct val="100000"/>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595</a:t>
                      </a:r>
                    </a:p>
                  </a:txBody>
                  <a:tcPr anchor="b" horzOverflow="overflow">
                    <a:lnL>
                      <a:noFill/>
                    </a:lnL>
                    <a:lnR cap="flat">
                      <a:noFill/>
                    </a:lnR>
                    <a:lnT>
                      <a:noFill/>
                    </a:lnT>
                    <a:lnB cap="flat">
                      <a:noFill/>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66"/>
          <p:cNvSpPr>
            <a:spLocks noGrp="1" noChangeArrowheads="1"/>
          </p:cNvSpPr>
          <p:nvPr>
            <p:ph type="sldNum" sz="quarter" idx="12"/>
          </p:nvPr>
        </p:nvSpPr>
        <p:spPr>
          <a:noFill/>
        </p:spPr>
        <p:txBody>
          <a:bodyPr/>
          <a:lstStyle/>
          <a:p>
            <a:fld id="{69902B46-F4EC-466E-A61B-7938F2B96E40}" type="slidenum">
              <a:rPr lang="en-US">
                <a:latin typeface="Times New Roman" charset="0"/>
              </a:rPr>
              <a:pPr/>
              <a:t>27</a:t>
            </a:fld>
            <a:endParaRPr lang="en-US">
              <a:latin typeface="Times New Roman" charset="0"/>
            </a:endParaRPr>
          </a:p>
        </p:txBody>
      </p:sp>
      <p:sp>
        <p:nvSpPr>
          <p:cNvPr id="22531" name="Title 1"/>
          <p:cNvSpPr>
            <a:spLocks noGrp="1"/>
          </p:cNvSpPr>
          <p:nvPr>
            <p:ph type="title" idx="4294967295"/>
          </p:nvPr>
        </p:nvSpPr>
        <p:spPr>
          <a:xfrm>
            <a:off x="1" y="930275"/>
            <a:ext cx="8892479" cy="822325"/>
          </a:xfrm>
        </p:spPr>
        <p:txBody>
          <a:bodyPr/>
          <a:lstStyle/>
          <a:p>
            <a:r>
              <a:rPr lang="en-GB" smtClean="0"/>
              <a:t>Sequence of current accounts</a:t>
            </a:r>
          </a:p>
        </p:txBody>
      </p:sp>
      <p:sp>
        <p:nvSpPr>
          <p:cNvPr id="22532" name="Content Placeholder 2"/>
          <p:cNvSpPr>
            <a:spLocks noGrp="1"/>
          </p:cNvSpPr>
          <p:nvPr>
            <p:ph idx="4294967295"/>
          </p:nvPr>
        </p:nvSpPr>
        <p:spPr>
          <a:xfrm>
            <a:off x="899592" y="1905000"/>
            <a:ext cx="7920880" cy="4343400"/>
          </a:xfrm>
        </p:spPr>
        <p:txBody>
          <a:bodyPr/>
          <a:lstStyle/>
          <a:p>
            <a:r>
              <a:rPr lang="en-GB" dirty="0" smtClean="0"/>
              <a:t>Resources on the right hand side; uses on the left </a:t>
            </a:r>
          </a:p>
          <a:p>
            <a:r>
              <a:rPr lang="en-GB" dirty="0" smtClean="0"/>
              <a:t>Introduce balancing item on the left-hand side as resources less uses</a:t>
            </a:r>
          </a:p>
          <a:p>
            <a:r>
              <a:rPr lang="en-GB" dirty="0" smtClean="0"/>
              <a:t>Carry this forward as resource to next account</a:t>
            </a:r>
          </a:p>
          <a:p>
            <a:r>
              <a:rPr lang="en-GB" dirty="0" smtClean="0"/>
              <a:t>Balancing items are accounting constructs of analytical interest – GDP, GNI (gross national income), balance of disposable income, saving</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66"/>
          <p:cNvSpPr>
            <a:spLocks noGrp="1" noChangeArrowheads="1"/>
          </p:cNvSpPr>
          <p:nvPr>
            <p:ph type="sldNum" sz="quarter" idx="12"/>
          </p:nvPr>
        </p:nvSpPr>
        <p:spPr>
          <a:noFill/>
        </p:spPr>
        <p:txBody>
          <a:bodyPr/>
          <a:lstStyle/>
          <a:p>
            <a:fld id="{C637BD70-D890-478F-8F22-D919EE42185D}" type="slidenum">
              <a:rPr lang="en-US">
                <a:latin typeface="Times New Roman" charset="0"/>
              </a:rPr>
              <a:pPr/>
              <a:t>28</a:t>
            </a:fld>
            <a:endParaRPr lang="en-US">
              <a:latin typeface="Times New Roman" charset="0"/>
            </a:endParaRPr>
          </a:p>
        </p:txBody>
      </p:sp>
      <p:sp>
        <p:nvSpPr>
          <p:cNvPr id="23555" name="Title 1"/>
          <p:cNvSpPr>
            <a:spLocks noGrp="1"/>
          </p:cNvSpPr>
          <p:nvPr>
            <p:ph type="title" idx="4294967295"/>
          </p:nvPr>
        </p:nvSpPr>
        <p:spPr>
          <a:xfrm>
            <a:off x="1" y="930275"/>
            <a:ext cx="8892479" cy="822325"/>
          </a:xfrm>
        </p:spPr>
        <p:txBody>
          <a:bodyPr/>
          <a:lstStyle/>
          <a:p>
            <a:r>
              <a:rPr lang="en-GB" smtClean="0"/>
              <a:t>Current accounts</a:t>
            </a:r>
          </a:p>
        </p:txBody>
      </p:sp>
      <p:sp>
        <p:nvSpPr>
          <p:cNvPr id="23556" name="Content Placeholder 2"/>
          <p:cNvSpPr>
            <a:spLocks noGrp="1"/>
          </p:cNvSpPr>
          <p:nvPr>
            <p:ph idx="4294967295"/>
          </p:nvPr>
        </p:nvSpPr>
        <p:spPr>
          <a:xfrm>
            <a:off x="971600" y="1905000"/>
            <a:ext cx="7848872" cy="4343400"/>
          </a:xfrm>
        </p:spPr>
        <p:txBody>
          <a:bodyPr/>
          <a:lstStyle/>
          <a:p>
            <a:r>
              <a:rPr lang="en-GB" dirty="0" smtClean="0"/>
              <a:t>Show how incomes are:</a:t>
            </a:r>
          </a:p>
          <a:p>
            <a:pPr lvl="1"/>
            <a:r>
              <a:rPr lang="en-GB" dirty="0" smtClean="0"/>
              <a:t>Produced (</a:t>
            </a:r>
            <a:r>
              <a:rPr lang="en-GB" dirty="0" smtClean="0">
                <a:solidFill>
                  <a:srgbClr val="0070C0"/>
                </a:solidFill>
              </a:rPr>
              <a:t>production account</a:t>
            </a:r>
            <a:r>
              <a:rPr lang="en-GB" dirty="0" smtClean="0"/>
              <a:t>)</a:t>
            </a:r>
          </a:p>
          <a:p>
            <a:pPr lvl="1"/>
            <a:r>
              <a:rPr lang="en-GB" dirty="0" smtClean="0"/>
              <a:t>Distributed to institutional units with claims on value added created by production (</a:t>
            </a:r>
            <a:r>
              <a:rPr lang="en-GB" dirty="0" smtClean="0">
                <a:solidFill>
                  <a:srgbClr val="0070C0"/>
                </a:solidFill>
              </a:rPr>
              <a:t>generation of income account, allocation of primary income account</a:t>
            </a:r>
            <a:r>
              <a:rPr lang="en-GB" dirty="0" smtClean="0"/>
              <a:t>)</a:t>
            </a:r>
          </a:p>
          <a:p>
            <a:pPr lvl="1"/>
            <a:r>
              <a:rPr lang="en-GB" dirty="0" smtClean="0"/>
              <a:t>Redistributed mainly via social contributions and benefits and taxes (</a:t>
            </a:r>
            <a:r>
              <a:rPr lang="en-GB" dirty="0" smtClean="0">
                <a:solidFill>
                  <a:srgbClr val="0070C0"/>
                </a:solidFill>
              </a:rPr>
              <a:t>secondary distribution of income account</a:t>
            </a:r>
            <a:r>
              <a:rPr lang="en-GB" dirty="0" smtClean="0"/>
              <a:t>)</a:t>
            </a:r>
          </a:p>
          <a:p>
            <a:pPr lvl="1"/>
            <a:r>
              <a:rPr lang="en-GB" dirty="0" smtClean="0"/>
              <a:t>Used for final consumption or saving (</a:t>
            </a:r>
            <a:r>
              <a:rPr lang="en-GB" dirty="0" smtClean="0">
                <a:solidFill>
                  <a:srgbClr val="0070C0"/>
                </a:solidFill>
              </a:rPr>
              <a:t>use of income account</a:t>
            </a:r>
            <a:r>
              <a:rPr lang="en-GB" dirty="0" smtClean="0"/>
              <a:t>), and, as saving, available for accumulating wealth</a:t>
            </a:r>
          </a:p>
          <a:p>
            <a:pPr lvl="1"/>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0" y="764704"/>
            <a:ext cx="8892480" cy="1008112"/>
          </a:xfrm>
        </p:spPr>
        <p:txBody>
          <a:bodyPr>
            <a:normAutofit fontScale="90000"/>
          </a:bodyPr>
          <a:lstStyle/>
          <a:p>
            <a:r>
              <a:rPr lang="en-US" b="0" dirty="0" smtClean="0"/>
              <a:t>Production </a:t>
            </a:r>
            <a:r>
              <a:rPr lang="en-US" b="0" dirty="0"/>
              <a:t>Account for the Total  Economy</a:t>
            </a:r>
          </a:p>
        </p:txBody>
      </p:sp>
      <p:sp>
        <p:nvSpPr>
          <p:cNvPr id="322563" name="Rectangle 3"/>
          <p:cNvSpPr>
            <a:spLocks noGrp="1" noChangeArrowheads="1"/>
          </p:cNvSpPr>
          <p:nvPr>
            <p:ph sz="half" idx="1"/>
          </p:nvPr>
        </p:nvSpPr>
        <p:spPr>
          <a:xfrm>
            <a:off x="1111250" y="1817688"/>
            <a:ext cx="3559175" cy="3730625"/>
          </a:xfrm>
        </p:spPr>
        <p:txBody>
          <a:bodyPr>
            <a:normAutofit fontScale="25000" lnSpcReduction="20000"/>
          </a:bodyPr>
          <a:lstStyle/>
          <a:p>
            <a:pPr>
              <a:lnSpc>
                <a:spcPct val="90000"/>
              </a:lnSpc>
              <a:buFont typeface="Monotype Sorts" pitchFamily="2" charset="2"/>
              <a:buNone/>
            </a:pPr>
            <a:r>
              <a:rPr lang="en-US" sz="6400" dirty="0"/>
              <a:t>Uses</a:t>
            </a:r>
          </a:p>
          <a:p>
            <a:pPr>
              <a:lnSpc>
                <a:spcPct val="90000"/>
              </a:lnSpc>
              <a:buFont typeface="Monotype Sorts" pitchFamily="2" charset="2"/>
              <a:buNone/>
            </a:pPr>
            <a:endParaRPr lang="en-US" sz="6400" dirty="0"/>
          </a:p>
          <a:p>
            <a:pPr>
              <a:lnSpc>
                <a:spcPct val="90000"/>
              </a:lnSpc>
              <a:buFont typeface="Monotype Sorts" pitchFamily="2" charset="2"/>
              <a:buNone/>
            </a:pPr>
            <a:r>
              <a:rPr lang="en-US" sz="6400" dirty="0"/>
              <a:t>Intermediate </a:t>
            </a:r>
            <a:r>
              <a:rPr lang="en-US" sz="6400" dirty="0" err="1"/>
              <a:t>Consump</a:t>
            </a:r>
            <a:r>
              <a:rPr lang="en-US" sz="6400" dirty="0"/>
              <a:t>.   	</a:t>
            </a:r>
            <a:r>
              <a:rPr lang="en-US" sz="6400" dirty="0" smtClean="0"/>
              <a:t>400</a:t>
            </a:r>
            <a:endParaRPr lang="en-US" sz="6400" dirty="0"/>
          </a:p>
          <a:p>
            <a:pPr>
              <a:lnSpc>
                <a:spcPct val="90000"/>
              </a:lnSpc>
              <a:buFont typeface="Monotype Sorts" pitchFamily="2" charset="2"/>
              <a:buNone/>
            </a:pPr>
            <a:r>
              <a:rPr lang="en-US" sz="6400" b="1" dirty="0"/>
              <a:t>Gross Domestic Prod.    	</a:t>
            </a:r>
            <a:r>
              <a:rPr lang="en-US" sz="6400" b="1" dirty="0" smtClean="0"/>
              <a:t>660</a:t>
            </a:r>
            <a:endParaRPr lang="en-US" sz="6400" b="1" u="sng" dirty="0"/>
          </a:p>
          <a:p>
            <a:pPr>
              <a:lnSpc>
                <a:spcPct val="90000"/>
              </a:lnSpc>
              <a:buFont typeface="Monotype Sorts" pitchFamily="2" charset="2"/>
              <a:buNone/>
            </a:pPr>
            <a:endParaRPr lang="en-US" sz="6400" u="sng" dirty="0"/>
          </a:p>
          <a:p>
            <a:pPr>
              <a:lnSpc>
                <a:spcPct val="90000"/>
              </a:lnSpc>
              <a:buFont typeface="Monotype Sorts" pitchFamily="2" charset="2"/>
              <a:buNone/>
            </a:pPr>
            <a:r>
              <a:rPr lang="en-US" sz="6400" i="1" dirty="0" err="1"/>
              <a:t>Consump</a:t>
            </a:r>
            <a:r>
              <a:rPr lang="en-US" sz="6400" i="1" dirty="0"/>
              <a:t>. of Fixed  Cap.   </a:t>
            </a:r>
            <a:r>
              <a:rPr lang="en-US" sz="6400" i="1" dirty="0" smtClean="0"/>
              <a:t>   (50)</a:t>
            </a:r>
            <a:endParaRPr lang="en-US" sz="6400" i="1" dirty="0"/>
          </a:p>
          <a:p>
            <a:pPr>
              <a:lnSpc>
                <a:spcPct val="90000"/>
              </a:lnSpc>
              <a:buFont typeface="Monotype Sorts" pitchFamily="2" charset="2"/>
              <a:buNone/>
            </a:pPr>
            <a:r>
              <a:rPr lang="en-US" sz="6400" b="1" i="1" dirty="0"/>
              <a:t>Net Domestic Product </a:t>
            </a:r>
            <a:r>
              <a:rPr lang="en-US" sz="6400" b="1" i="1" dirty="0" smtClean="0"/>
              <a:t>  (610)</a:t>
            </a:r>
            <a:r>
              <a:rPr lang="en-US" sz="6400" dirty="0" smtClean="0"/>
              <a:t> </a:t>
            </a:r>
            <a:r>
              <a:rPr lang="en-US" sz="6400" dirty="0"/>
              <a:t>	</a:t>
            </a:r>
          </a:p>
          <a:p>
            <a:pPr>
              <a:lnSpc>
                <a:spcPct val="90000"/>
              </a:lnSpc>
              <a:buFont typeface="Monotype Sorts" pitchFamily="2" charset="2"/>
              <a:buNone/>
            </a:pPr>
            <a:endParaRPr lang="en-US" sz="1800" dirty="0"/>
          </a:p>
          <a:p>
            <a:pPr>
              <a:lnSpc>
                <a:spcPct val="90000"/>
              </a:lnSpc>
              <a:buFont typeface="Monotype Sorts" pitchFamily="2" charset="2"/>
              <a:buNone/>
            </a:pPr>
            <a:r>
              <a:rPr lang="en-US" sz="1800" dirty="0"/>
              <a:t>				</a:t>
            </a:r>
            <a:endParaRPr lang="en-US" sz="2000" dirty="0"/>
          </a:p>
          <a:p>
            <a:pPr lvl="1">
              <a:lnSpc>
                <a:spcPct val="90000"/>
              </a:lnSpc>
              <a:buFontTx/>
              <a:buNone/>
            </a:pPr>
            <a:endParaRPr lang="en-US" dirty="0"/>
          </a:p>
        </p:txBody>
      </p:sp>
      <p:sp>
        <p:nvSpPr>
          <p:cNvPr id="322564" name="Rectangle 4"/>
          <p:cNvSpPr>
            <a:spLocks noGrp="1" noChangeArrowheads="1"/>
          </p:cNvSpPr>
          <p:nvPr>
            <p:ph sz="half" idx="2"/>
          </p:nvPr>
        </p:nvSpPr>
        <p:spPr>
          <a:xfrm>
            <a:off x="4733925" y="1817688"/>
            <a:ext cx="3494088" cy="3730625"/>
          </a:xfrm>
        </p:spPr>
        <p:txBody>
          <a:bodyPr>
            <a:normAutofit fontScale="25000" lnSpcReduction="20000"/>
          </a:bodyPr>
          <a:lstStyle/>
          <a:p>
            <a:pPr>
              <a:lnSpc>
                <a:spcPct val="90000"/>
              </a:lnSpc>
              <a:buFont typeface="Monotype Sorts" pitchFamily="2" charset="2"/>
              <a:buNone/>
            </a:pPr>
            <a:r>
              <a:rPr lang="en-US" sz="6400" dirty="0"/>
              <a:t>Resources</a:t>
            </a:r>
          </a:p>
          <a:p>
            <a:pPr>
              <a:lnSpc>
                <a:spcPct val="90000"/>
              </a:lnSpc>
              <a:buFont typeface="Monotype Sorts" pitchFamily="2" charset="2"/>
              <a:buNone/>
            </a:pPr>
            <a:endParaRPr lang="en-US" sz="6400" dirty="0"/>
          </a:p>
          <a:p>
            <a:pPr>
              <a:lnSpc>
                <a:spcPct val="90000"/>
              </a:lnSpc>
              <a:buFont typeface="Monotype Sorts" pitchFamily="2" charset="2"/>
              <a:buNone/>
            </a:pPr>
            <a:r>
              <a:rPr lang="en-US" sz="6400" dirty="0"/>
              <a:t>Output		     	</a:t>
            </a:r>
            <a:r>
              <a:rPr lang="en-US" sz="6400" dirty="0" smtClean="0"/>
              <a:t>1000</a:t>
            </a:r>
            <a:endParaRPr lang="en-US" sz="6400" dirty="0"/>
          </a:p>
          <a:p>
            <a:pPr>
              <a:lnSpc>
                <a:spcPct val="90000"/>
              </a:lnSpc>
              <a:buFont typeface="Monotype Sorts" pitchFamily="2" charset="2"/>
              <a:buNone/>
            </a:pPr>
            <a:endParaRPr lang="en-US" sz="6400" dirty="0"/>
          </a:p>
          <a:p>
            <a:pPr>
              <a:lnSpc>
                <a:spcPct val="90000"/>
              </a:lnSpc>
              <a:buFont typeface="Monotype Sorts" pitchFamily="2" charset="2"/>
              <a:buNone/>
            </a:pPr>
            <a:r>
              <a:rPr lang="en-US" sz="6400" dirty="0"/>
              <a:t>Taxes </a:t>
            </a:r>
            <a:r>
              <a:rPr lang="en-US" sz="6400" dirty="0" smtClean="0"/>
              <a:t> on products                   100               </a:t>
            </a:r>
            <a:r>
              <a:rPr lang="en-US" sz="6400" dirty="0"/>
              <a:t>	</a:t>
            </a:r>
          </a:p>
          <a:p>
            <a:pPr>
              <a:lnSpc>
                <a:spcPct val="90000"/>
              </a:lnSpc>
              <a:buFont typeface="Monotype Sorts" pitchFamily="2" charset="2"/>
              <a:buNone/>
            </a:pPr>
            <a:r>
              <a:rPr lang="en-US" sz="6400" dirty="0"/>
              <a:t>Subsidies on </a:t>
            </a:r>
            <a:r>
              <a:rPr lang="en-US" sz="6400" dirty="0" smtClean="0"/>
              <a:t>products (-)           40</a:t>
            </a:r>
            <a:endParaRPr lang="en-US" sz="6400" dirty="0"/>
          </a:p>
          <a:p>
            <a:pPr>
              <a:lnSpc>
                <a:spcPct val="90000"/>
              </a:lnSpc>
              <a:buFont typeface="Monotype Sorts" pitchFamily="2" charset="2"/>
              <a:buNone/>
            </a:pPr>
            <a:r>
              <a:rPr lang="en-US" sz="6400" dirty="0"/>
              <a:t>				</a:t>
            </a:r>
            <a:r>
              <a:rPr lang="en-US" sz="6400" u="sng" dirty="0"/>
              <a:t>        </a:t>
            </a:r>
          </a:p>
          <a:p>
            <a:pPr>
              <a:lnSpc>
                <a:spcPct val="90000"/>
              </a:lnSpc>
              <a:buFont typeface="Monotype Sorts" pitchFamily="2" charset="2"/>
              <a:buNone/>
            </a:pPr>
            <a:endParaRPr lang="en-US" sz="1800" dirty="0"/>
          </a:p>
          <a:p>
            <a:pPr>
              <a:lnSpc>
                <a:spcPct val="90000"/>
              </a:lnSpc>
              <a:buFont typeface="Monotype Sorts" pitchFamily="2" charset="2"/>
              <a:buNone/>
            </a:pPr>
            <a:endParaRPr lang="en-US" sz="1800" dirty="0"/>
          </a:p>
          <a:p>
            <a:pPr>
              <a:lnSpc>
                <a:spcPct val="90000"/>
              </a:lnSpc>
              <a:buFont typeface="Monotype Sorts" pitchFamily="2" charset="2"/>
              <a:buNone/>
            </a:pPr>
            <a:r>
              <a:rPr lang="en-US" sz="1800" dirty="0"/>
              <a:t>				</a:t>
            </a:r>
            <a:r>
              <a:rPr lang="en-US" sz="2000" dirty="0"/>
              <a:t>	</a:t>
            </a:r>
            <a:r>
              <a:rPr lang="en-US" sz="2000" u="sng" dirty="0"/>
              <a:t>  </a:t>
            </a:r>
            <a:r>
              <a:rPr lang="en-US" sz="2000" dirty="0"/>
              <a:t>  </a:t>
            </a:r>
          </a:p>
          <a:p>
            <a:pPr>
              <a:lnSpc>
                <a:spcPct val="90000"/>
              </a:lnSpc>
              <a:buFont typeface="Monotype Sorts" pitchFamily="2" charset="2"/>
              <a:buNone/>
            </a:pPr>
            <a:r>
              <a:rPr lang="en-US" sz="2000" dirty="0"/>
              <a:t>				</a:t>
            </a:r>
            <a:endParaRPr lang="en-US" dirty="0"/>
          </a:p>
        </p:txBody>
      </p:sp>
      <p:sp>
        <p:nvSpPr>
          <p:cNvPr id="10" name="Slide Number Placeholder 9"/>
          <p:cNvSpPr>
            <a:spLocks noGrp="1"/>
          </p:cNvSpPr>
          <p:nvPr>
            <p:ph type="sldNum" sz="quarter" idx="12"/>
          </p:nvPr>
        </p:nvSpPr>
        <p:spPr/>
        <p:txBody>
          <a:bodyPr/>
          <a:lstStyle/>
          <a:p>
            <a:pPr>
              <a:defRPr/>
            </a:pPr>
            <a:fld id="{73A4DADB-7D16-40E2-99E8-7C41DA1D7978}" type="slidenum">
              <a:rPr lang="en-US" smtClean="0"/>
              <a:pPr>
                <a:defRPr/>
              </a:pPr>
              <a:t>29</a:t>
            </a:fld>
            <a:endParaRPr lang="en-US" dirty="0"/>
          </a:p>
        </p:txBody>
      </p:sp>
      <p:sp>
        <p:nvSpPr>
          <p:cNvPr id="322565" name="Line 5"/>
          <p:cNvSpPr>
            <a:spLocks noChangeShapeType="1"/>
          </p:cNvSpPr>
          <p:nvPr/>
        </p:nvSpPr>
        <p:spPr bwMode="auto">
          <a:xfrm>
            <a:off x="457200" y="2362200"/>
            <a:ext cx="8305800" cy="0"/>
          </a:xfrm>
          <a:prstGeom prst="line">
            <a:avLst/>
          </a:prstGeom>
          <a:noFill/>
          <a:ln w="9525">
            <a:solidFill>
              <a:schemeClr val="tx1"/>
            </a:solidFill>
            <a:round/>
            <a:headEnd/>
            <a:tailEnd/>
          </a:ln>
          <a:effectLst/>
        </p:spPr>
        <p:txBody>
          <a:bodyPr wrap="none"/>
          <a:lstStyle/>
          <a:p>
            <a:endParaRPr lang="en-US"/>
          </a:p>
        </p:txBody>
      </p:sp>
      <p:sp>
        <p:nvSpPr>
          <p:cNvPr id="322566" name="Line 6"/>
          <p:cNvSpPr>
            <a:spLocks noChangeShapeType="1"/>
          </p:cNvSpPr>
          <p:nvPr/>
        </p:nvSpPr>
        <p:spPr bwMode="auto">
          <a:xfrm>
            <a:off x="4572000" y="2362200"/>
            <a:ext cx="0" cy="3352800"/>
          </a:xfrm>
          <a:prstGeom prst="line">
            <a:avLst/>
          </a:prstGeom>
          <a:noFill/>
          <a:ln w="9525">
            <a:solidFill>
              <a:schemeClr val="tx1"/>
            </a:solidFill>
            <a:round/>
            <a:headEnd/>
            <a:tailEnd/>
          </a:ln>
          <a:effectLst/>
        </p:spPr>
        <p:txBody>
          <a:bodyPr wrap="none"/>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6"/>
          <p:cNvSpPr>
            <a:spLocks noGrp="1" noChangeArrowheads="1"/>
          </p:cNvSpPr>
          <p:nvPr>
            <p:ph type="sldNum" sz="quarter" idx="12"/>
          </p:nvPr>
        </p:nvSpPr>
        <p:spPr>
          <a:noFill/>
        </p:spPr>
        <p:txBody>
          <a:bodyPr/>
          <a:lstStyle/>
          <a:p>
            <a:fld id="{12262AA5-EB1C-4127-AD30-9CBCDE3CB07A}" type="slidenum">
              <a:rPr lang="en-US">
                <a:latin typeface="Times New Roman" pitchFamily="18" charset="0"/>
              </a:rPr>
              <a:pPr/>
              <a:t>3</a:t>
            </a:fld>
            <a:endParaRPr lang="en-US" dirty="0">
              <a:latin typeface="Times New Roman" pitchFamily="18" charset="0"/>
            </a:endParaRPr>
          </a:p>
        </p:txBody>
      </p:sp>
      <p:sp>
        <p:nvSpPr>
          <p:cNvPr id="5123" name="Title 1"/>
          <p:cNvSpPr>
            <a:spLocks noGrp="1"/>
          </p:cNvSpPr>
          <p:nvPr>
            <p:ph type="title" idx="4294967295"/>
          </p:nvPr>
        </p:nvSpPr>
        <p:spPr>
          <a:xfrm>
            <a:off x="0" y="980728"/>
            <a:ext cx="8736013" cy="966341"/>
          </a:xfrm>
        </p:spPr>
        <p:txBody>
          <a:bodyPr>
            <a:normAutofit fontScale="90000"/>
          </a:bodyPr>
          <a:lstStyle/>
          <a:p>
            <a:r>
              <a:rPr lang="en-GB" dirty="0" smtClean="0"/>
              <a:t>PART I: Overview of System of National Accounts (SNA) </a:t>
            </a:r>
          </a:p>
        </p:txBody>
      </p:sp>
      <p:sp>
        <p:nvSpPr>
          <p:cNvPr id="5124" name="Content Placeholder 2"/>
          <p:cNvSpPr>
            <a:spLocks noGrp="1"/>
          </p:cNvSpPr>
          <p:nvPr>
            <p:ph idx="4294967295"/>
          </p:nvPr>
        </p:nvSpPr>
        <p:spPr>
          <a:xfrm>
            <a:off x="899592" y="2276872"/>
            <a:ext cx="7885633" cy="4032448"/>
          </a:xfrm>
        </p:spPr>
        <p:txBody>
          <a:bodyPr>
            <a:normAutofit/>
          </a:bodyPr>
          <a:lstStyle/>
          <a:p>
            <a:r>
              <a:rPr lang="en-GB" dirty="0" smtClean="0"/>
              <a:t>Introduction: What is SNA? Why is it important? Strengths of the SNA</a:t>
            </a:r>
          </a:p>
          <a:p>
            <a:r>
              <a:rPr lang="en-GB" dirty="0" smtClean="0"/>
              <a:t>Basic concepts of the SNA</a:t>
            </a:r>
          </a:p>
          <a:p>
            <a:r>
              <a:rPr lang="en-GB" dirty="0" smtClean="0"/>
              <a:t>Accounts</a:t>
            </a:r>
          </a:p>
          <a:p>
            <a:r>
              <a:rPr lang="en-GB" dirty="0" smtClean="0"/>
              <a:t>Macroeconomic aggregates and balancing items of accounts</a:t>
            </a:r>
          </a:p>
          <a:p>
            <a:r>
              <a:rPr lang="en-GB" dirty="0" smtClean="0"/>
              <a:t>The boundaries of the SNA</a:t>
            </a:r>
          </a:p>
          <a:p>
            <a:r>
              <a:rPr lang="en-GB" dirty="0" smtClean="0"/>
              <a:t>Main Changes in 2008 Update</a:t>
            </a:r>
          </a:p>
          <a:p>
            <a:endParaRPr lang="en-GB" sz="2800" dirty="0" smtClean="0"/>
          </a:p>
          <a:p>
            <a:endParaRPr lang="en-GB" sz="2800" dirty="0" smtClean="0"/>
          </a:p>
          <a:p>
            <a:endParaRPr lang="en-GB" sz="2800" dirty="0" smtClean="0"/>
          </a:p>
          <a:p>
            <a:pPr lvl="1">
              <a:lnSpc>
                <a:spcPct val="90000"/>
              </a:lnSpc>
            </a:pPr>
            <a:endParaRPr lang="en-GB" dirty="0" smtClean="0"/>
          </a:p>
          <a:p>
            <a:pPr lvl="1">
              <a:lnSpc>
                <a:spcPct val="90000"/>
              </a:lnSpc>
            </a:pPr>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0" y="476672"/>
            <a:ext cx="8313589" cy="792088"/>
          </a:xfrm>
        </p:spPr>
        <p:txBody>
          <a:bodyPr>
            <a:normAutofit fontScale="90000"/>
          </a:bodyPr>
          <a:lstStyle/>
          <a:p>
            <a:r>
              <a:rPr lang="en-US" dirty="0" smtClean="0"/>
              <a:t>Production </a:t>
            </a:r>
            <a:r>
              <a:rPr lang="en-US" dirty="0"/>
              <a:t>Accounts All Sectors</a:t>
            </a:r>
          </a:p>
        </p:txBody>
      </p:sp>
      <p:graphicFrame>
        <p:nvGraphicFramePr>
          <p:cNvPr id="324611" name="Object 3"/>
          <p:cNvGraphicFramePr>
            <a:graphicFrameLocks noChangeAspect="1"/>
          </p:cNvGraphicFramePr>
          <p:nvPr>
            <p:ph idx="1"/>
          </p:nvPr>
        </p:nvGraphicFramePr>
        <p:xfrm>
          <a:off x="323850" y="1524000"/>
          <a:ext cx="8569325" cy="5033963"/>
        </p:xfrm>
        <a:graphic>
          <a:graphicData uri="http://schemas.openxmlformats.org/presentationml/2006/ole">
            <p:oleObj spid="_x0000_s173058" name="Document" r:id="rId3" imgW="8736339" imgH="5131928" progId="Word.Documen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4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66"/>
          <p:cNvSpPr>
            <a:spLocks noGrp="1" noChangeArrowheads="1"/>
          </p:cNvSpPr>
          <p:nvPr>
            <p:ph type="sldNum" sz="quarter" idx="12"/>
          </p:nvPr>
        </p:nvSpPr>
        <p:spPr>
          <a:noFill/>
        </p:spPr>
        <p:txBody>
          <a:bodyPr/>
          <a:lstStyle/>
          <a:p>
            <a:fld id="{532B89BF-041C-4531-A603-D83266D898B0}" type="slidenum">
              <a:rPr lang="en-US">
                <a:latin typeface="Times New Roman" charset="0"/>
              </a:rPr>
              <a:pPr/>
              <a:t>31</a:t>
            </a:fld>
            <a:endParaRPr lang="en-US">
              <a:latin typeface="Times New Roman" charset="0"/>
            </a:endParaRPr>
          </a:p>
        </p:txBody>
      </p:sp>
      <p:sp>
        <p:nvSpPr>
          <p:cNvPr id="25603" name="Title 1"/>
          <p:cNvSpPr>
            <a:spLocks noGrp="1"/>
          </p:cNvSpPr>
          <p:nvPr>
            <p:ph type="title" idx="4294967295"/>
          </p:nvPr>
        </p:nvSpPr>
        <p:spPr>
          <a:xfrm>
            <a:off x="1" y="692150"/>
            <a:ext cx="8892479" cy="822325"/>
          </a:xfrm>
        </p:spPr>
        <p:txBody>
          <a:bodyPr/>
          <a:lstStyle/>
          <a:p>
            <a:r>
              <a:rPr lang="en-GB" dirty="0" smtClean="0"/>
              <a:t>Accumulation accounts</a:t>
            </a:r>
          </a:p>
        </p:txBody>
      </p:sp>
      <p:sp>
        <p:nvSpPr>
          <p:cNvPr id="25604" name="Content Placeholder 2"/>
          <p:cNvSpPr>
            <a:spLocks noGrp="1"/>
          </p:cNvSpPr>
          <p:nvPr>
            <p:ph idx="4294967295"/>
          </p:nvPr>
        </p:nvSpPr>
        <p:spPr>
          <a:xfrm>
            <a:off x="899592" y="1988840"/>
            <a:ext cx="8244408" cy="4608810"/>
          </a:xfrm>
        </p:spPr>
        <p:txBody>
          <a:bodyPr/>
          <a:lstStyle/>
          <a:p>
            <a:r>
              <a:rPr lang="en-GB" dirty="0" smtClean="0"/>
              <a:t>Changes in liabilities and net worth on the right-hand side, changes in assets on the left</a:t>
            </a:r>
          </a:p>
          <a:p>
            <a:r>
              <a:rPr lang="en-GB" dirty="0" smtClean="0"/>
              <a:t>Have some balancing items as in current accounts and also other analytical constructs measuring changes in net worth</a:t>
            </a:r>
          </a:p>
          <a:p>
            <a:r>
              <a:rPr lang="en-GB" dirty="0" smtClean="0"/>
              <a:t>Show how saving is used and wealth redistributed</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66"/>
          <p:cNvSpPr>
            <a:spLocks noGrp="1" noChangeArrowheads="1"/>
          </p:cNvSpPr>
          <p:nvPr>
            <p:ph type="sldNum" sz="quarter" idx="12"/>
          </p:nvPr>
        </p:nvSpPr>
        <p:spPr>
          <a:noFill/>
        </p:spPr>
        <p:txBody>
          <a:bodyPr/>
          <a:lstStyle/>
          <a:p>
            <a:fld id="{4BC06489-AA30-4C2E-985C-0E8D4AD5A396}" type="slidenum">
              <a:rPr lang="en-US">
                <a:latin typeface="Times New Roman" charset="0"/>
              </a:rPr>
              <a:pPr/>
              <a:t>32</a:t>
            </a:fld>
            <a:endParaRPr lang="en-US">
              <a:latin typeface="Times New Roman" charset="0"/>
            </a:endParaRPr>
          </a:p>
        </p:txBody>
      </p:sp>
      <p:sp>
        <p:nvSpPr>
          <p:cNvPr id="26627" name="Title 1"/>
          <p:cNvSpPr>
            <a:spLocks noGrp="1"/>
          </p:cNvSpPr>
          <p:nvPr>
            <p:ph type="title" idx="4294967295"/>
          </p:nvPr>
        </p:nvSpPr>
        <p:spPr>
          <a:xfrm>
            <a:off x="474663" y="930275"/>
            <a:ext cx="8669337" cy="822325"/>
          </a:xfrm>
        </p:spPr>
        <p:txBody>
          <a:bodyPr/>
          <a:lstStyle/>
          <a:p>
            <a:r>
              <a:rPr lang="en-GB" dirty="0" smtClean="0"/>
              <a:t>Accumulation accounts</a:t>
            </a:r>
          </a:p>
        </p:txBody>
      </p:sp>
      <p:sp>
        <p:nvSpPr>
          <p:cNvPr id="26628" name="Content Placeholder 2"/>
          <p:cNvSpPr>
            <a:spLocks noGrp="1"/>
          </p:cNvSpPr>
          <p:nvPr>
            <p:ph idx="4294967295"/>
          </p:nvPr>
        </p:nvSpPr>
        <p:spPr>
          <a:xfrm>
            <a:off x="971600" y="1905000"/>
            <a:ext cx="7920880" cy="4343400"/>
          </a:xfrm>
        </p:spPr>
        <p:txBody>
          <a:bodyPr/>
          <a:lstStyle/>
          <a:p>
            <a:r>
              <a:rPr lang="en-GB" dirty="0" smtClean="0">
                <a:solidFill>
                  <a:srgbClr val="0070C0"/>
                </a:solidFill>
              </a:rPr>
              <a:t>Capital account </a:t>
            </a:r>
            <a:r>
              <a:rPr lang="en-GB" dirty="0" smtClean="0"/>
              <a:t>– shows how durable goods (e.g., equipment and structures), capitalized services (research and development intellectual capital), and certain non-produced assets (contracts leases and licenses) are acquired as assets or disposed of</a:t>
            </a:r>
          </a:p>
          <a:p>
            <a:r>
              <a:rPr lang="en-GB" dirty="0" smtClean="0">
                <a:solidFill>
                  <a:srgbClr val="0070C0"/>
                </a:solidFill>
              </a:rPr>
              <a:t>Financial account </a:t>
            </a:r>
            <a:r>
              <a:rPr lang="en-GB" dirty="0" smtClean="0"/>
              <a:t>– shows how financial assets and liabilities are exchanged between institutional units and with the rest of the world</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66"/>
          <p:cNvSpPr>
            <a:spLocks noGrp="1" noChangeArrowheads="1"/>
          </p:cNvSpPr>
          <p:nvPr>
            <p:ph type="sldNum" sz="quarter" idx="12"/>
          </p:nvPr>
        </p:nvSpPr>
        <p:spPr>
          <a:noFill/>
        </p:spPr>
        <p:txBody>
          <a:bodyPr/>
          <a:lstStyle/>
          <a:p>
            <a:fld id="{6BA94DBE-2954-4A60-B0C9-0D1F02B5A978}" type="slidenum">
              <a:rPr lang="en-US">
                <a:latin typeface="Times New Roman" charset="0"/>
              </a:rPr>
              <a:pPr/>
              <a:t>33</a:t>
            </a:fld>
            <a:endParaRPr lang="en-US">
              <a:latin typeface="Times New Roman" charset="0"/>
            </a:endParaRPr>
          </a:p>
        </p:txBody>
      </p:sp>
      <p:sp>
        <p:nvSpPr>
          <p:cNvPr id="27651" name="Title 1"/>
          <p:cNvSpPr>
            <a:spLocks noGrp="1"/>
          </p:cNvSpPr>
          <p:nvPr>
            <p:ph type="title" idx="4294967295"/>
          </p:nvPr>
        </p:nvSpPr>
        <p:spPr>
          <a:xfrm>
            <a:off x="1" y="930275"/>
            <a:ext cx="8892479" cy="822325"/>
          </a:xfrm>
        </p:spPr>
        <p:txBody>
          <a:bodyPr/>
          <a:lstStyle/>
          <a:p>
            <a:r>
              <a:rPr lang="en-GB" dirty="0" smtClean="0"/>
              <a:t>Accumulation accounts</a:t>
            </a:r>
          </a:p>
        </p:txBody>
      </p:sp>
      <p:sp>
        <p:nvSpPr>
          <p:cNvPr id="27652" name="Content Placeholder 2"/>
          <p:cNvSpPr>
            <a:spLocks noGrp="1"/>
          </p:cNvSpPr>
          <p:nvPr>
            <p:ph idx="4294967295"/>
          </p:nvPr>
        </p:nvSpPr>
        <p:spPr>
          <a:xfrm>
            <a:off x="971600" y="1905000"/>
            <a:ext cx="7848872" cy="4343400"/>
          </a:xfrm>
        </p:spPr>
        <p:txBody>
          <a:bodyPr/>
          <a:lstStyle/>
          <a:p>
            <a:r>
              <a:rPr lang="en-GB" smtClean="0">
                <a:solidFill>
                  <a:srgbClr val="0070C0"/>
                </a:solidFill>
              </a:rPr>
              <a:t>Other changes in the volume of assets </a:t>
            </a:r>
            <a:r>
              <a:rPr lang="en-GB" smtClean="0"/>
              <a:t>– shows changes that are due neither to transactions nor to changes in prices</a:t>
            </a:r>
          </a:p>
          <a:p>
            <a:r>
              <a:rPr lang="en-GB" smtClean="0">
                <a:solidFill>
                  <a:srgbClr val="0070C0"/>
                </a:solidFill>
              </a:rPr>
              <a:t>Revaluation account </a:t>
            </a:r>
            <a:r>
              <a:rPr lang="en-GB" smtClean="0"/>
              <a:t>– shows changes that are due only to price changes, both in absolute and relative terms</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6"/>
          <p:cNvSpPr>
            <a:spLocks noGrp="1" noChangeArrowheads="1"/>
          </p:cNvSpPr>
          <p:nvPr>
            <p:ph type="title"/>
          </p:nvPr>
        </p:nvSpPr>
        <p:spPr/>
        <p:txBody>
          <a:bodyPr/>
          <a:lstStyle/>
          <a:p>
            <a:r>
              <a:rPr lang="en-US" dirty="0" smtClean="0"/>
              <a:t>Balance sheets</a:t>
            </a:r>
          </a:p>
        </p:txBody>
      </p:sp>
      <p:sp>
        <p:nvSpPr>
          <p:cNvPr id="5124" name="Rectangle 1027"/>
          <p:cNvSpPr>
            <a:spLocks noGrp="1" noChangeArrowheads="1"/>
          </p:cNvSpPr>
          <p:nvPr>
            <p:ph idx="1"/>
          </p:nvPr>
        </p:nvSpPr>
        <p:spPr>
          <a:xfrm>
            <a:off x="899592" y="2420888"/>
            <a:ext cx="7825308" cy="3670767"/>
          </a:xfrm>
        </p:spPr>
        <p:txBody>
          <a:bodyPr/>
          <a:lstStyle/>
          <a:p>
            <a:r>
              <a:rPr lang="en-US" dirty="0" smtClean="0"/>
              <a:t>Lists all the nonfinancial and financial assets a unit, group of units, or the total economy owns on the left hand side</a:t>
            </a:r>
          </a:p>
          <a:p>
            <a:r>
              <a:rPr lang="en-US" dirty="0" smtClean="0"/>
              <a:t>Lists all the liabilities owed on the right hand side</a:t>
            </a:r>
          </a:p>
          <a:p>
            <a:r>
              <a:rPr lang="en-US" dirty="0" smtClean="0"/>
              <a:t>Shows net worth (balancing item) as the excess of the value of assets over the value of liabilities on the right hand side</a:t>
            </a:r>
          </a:p>
        </p:txBody>
      </p:sp>
      <p:sp>
        <p:nvSpPr>
          <p:cNvPr id="4" name="Slide Number Placeholder 5"/>
          <p:cNvSpPr>
            <a:spLocks noGrp="1"/>
          </p:cNvSpPr>
          <p:nvPr>
            <p:ph type="sldNum" sz="quarter" idx="12"/>
          </p:nvPr>
        </p:nvSpPr>
        <p:spPr/>
        <p:txBody>
          <a:bodyPr/>
          <a:lstStyle/>
          <a:p>
            <a:pPr>
              <a:defRPr/>
            </a:pPr>
            <a:fld id="{38065C2A-9F5C-4679-A146-2B2BD0A804BA}" type="slidenum">
              <a:rPr lang="en-US"/>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66"/>
          <p:cNvSpPr>
            <a:spLocks noGrp="1" noChangeArrowheads="1"/>
          </p:cNvSpPr>
          <p:nvPr>
            <p:ph type="sldNum" sz="quarter" idx="12"/>
          </p:nvPr>
        </p:nvSpPr>
        <p:spPr>
          <a:noFill/>
        </p:spPr>
        <p:txBody>
          <a:bodyPr/>
          <a:lstStyle/>
          <a:p>
            <a:fld id="{B6A8EDAD-CC26-4D27-A136-0C65251DD39C}" type="slidenum">
              <a:rPr lang="en-US">
                <a:latin typeface="Times New Roman" charset="0"/>
              </a:rPr>
              <a:pPr/>
              <a:t>35</a:t>
            </a:fld>
            <a:endParaRPr lang="en-US">
              <a:latin typeface="Times New Roman" charset="0"/>
            </a:endParaRPr>
          </a:p>
        </p:txBody>
      </p:sp>
      <p:sp>
        <p:nvSpPr>
          <p:cNvPr id="28675" name="Title 1"/>
          <p:cNvSpPr>
            <a:spLocks noGrp="1"/>
          </p:cNvSpPr>
          <p:nvPr>
            <p:ph type="title" idx="4294967295"/>
          </p:nvPr>
        </p:nvSpPr>
        <p:spPr>
          <a:xfrm>
            <a:off x="474663" y="930275"/>
            <a:ext cx="8669337" cy="822325"/>
          </a:xfrm>
        </p:spPr>
        <p:txBody>
          <a:bodyPr/>
          <a:lstStyle/>
          <a:p>
            <a:r>
              <a:rPr lang="en-GB" dirty="0" smtClean="0"/>
              <a:t>Balance sheets</a:t>
            </a:r>
            <a:endParaRPr lang="en-GB" dirty="0" smtClean="0">
              <a:solidFill>
                <a:srgbClr val="FF0000"/>
              </a:solidFill>
            </a:endParaRPr>
          </a:p>
        </p:txBody>
      </p:sp>
      <p:sp>
        <p:nvSpPr>
          <p:cNvPr id="28676" name="Content Placeholder 2"/>
          <p:cNvSpPr>
            <a:spLocks noGrp="1"/>
          </p:cNvSpPr>
          <p:nvPr>
            <p:ph idx="4294967295"/>
          </p:nvPr>
        </p:nvSpPr>
        <p:spPr>
          <a:xfrm>
            <a:off x="899592" y="1905000"/>
            <a:ext cx="7992888" cy="4343400"/>
          </a:xfrm>
        </p:spPr>
        <p:txBody>
          <a:bodyPr/>
          <a:lstStyle/>
          <a:p>
            <a:pPr>
              <a:buNone/>
            </a:pPr>
            <a:r>
              <a:rPr lang="en-GB" dirty="0" smtClean="0"/>
              <a:t>	</a:t>
            </a:r>
            <a:r>
              <a:rPr lang="en-GB" b="1" dirty="0" smtClean="0"/>
              <a:t>Opening balance sheet (beginning of period t)</a:t>
            </a:r>
          </a:p>
          <a:p>
            <a:pPr>
              <a:buNone/>
            </a:pPr>
            <a:r>
              <a:rPr lang="en-GB" dirty="0" smtClean="0"/>
              <a:t>	+ changes in assets from the capital account</a:t>
            </a:r>
          </a:p>
          <a:p>
            <a:pPr>
              <a:buNone/>
            </a:pPr>
            <a:r>
              <a:rPr lang="en-GB" dirty="0" smtClean="0"/>
              <a:t>	+ changes in assets and liabilities from the financial account</a:t>
            </a:r>
          </a:p>
          <a:p>
            <a:pPr>
              <a:buNone/>
            </a:pPr>
            <a:r>
              <a:rPr lang="en-GB" dirty="0" smtClean="0"/>
              <a:t>	+ other changes in the volume of nonfinancial and financial assets </a:t>
            </a:r>
          </a:p>
          <a:p>
            <a:pPr>
              <a:buNone/>
            </a:pPr>
            <a:r>
              <a:rPr lang="en-GB" dirty="0" smtClean="0"/>
              <a:t>	+ changes in the nominal value (price) of assets and liabilities from the revaluation account</a:t>
            </a:r>
          </a:p>
          <a:p>
            <a:pPr>
              <a:buNone/>
            </a:pPr>
            <a:r>
              <a:rPr lang="en-GB" dirty="0" smtClean="0"/>
              <a:t>	= </a:t>
            </a:r>
            <a:r>
              <a:rPr lang="en-GB" b="1" dirty="0" smtClean="0"/>
              <a:t>Closing balance sheet (end of period t ) </a:t>
            </a:r>
            <a:br>
              <a:rPr lang="en-GB" b="1" dirty="0" smtClean="0"/>
            </a:br>
            <a:r>
              <a:rPr lang="en-GB" b="1" dirty="0" smtClean="0">
                <a:sym typeface="Symbol"/>
              </a:rPr>
              <a:t> Opening balance sheet (beginning of period t + 1)</a:t>
            </a:r>
            <a:endParaRPr lang="en-GB" b="1"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0" y="476672"/>
            <a:ext cx="8892480" cy="648072"/>
          </a:xfrm>
        </p:spPr>
        <p:txBody>
          <a:bodyPr>
            <a:normAutofit fontScale="90000"/>
          </a:bodyPr>
          <a:lstStyle/>
          <a:p>
            <a:r>
              <a:rPr lang="en-US" sz="3200" dirty="0" smtClean="0"/>
              <a:t/>
            </a:r>
            <a:br>
              <a:rPr lang="en-US" sz="3200" dirty="0" smtClean="0"/>
            </a:br>
            <a:r>
              <a:rPr lang="en-US" sz="3200" b="1" dirty="0" smtClean="0"/>
              <a:t>Integrated Accounts </a:t>
            </a:r>
            <a:r>
              <a:rPr lang="en-US" sz="3200" b="0" i="1" dirty="0">
                <a:latin typeface="Arial" charset="0"/>
              </a:rPr>
              <a:t/>
            </a:r>
            <a:br>
              <a:rPr lang="en-US" sz="3200" b="0" i="1" dirty="0">
                <a:latin typeface="Arial" charset="0"/>
              </a:rPr>
            </a:br>
            <a:endParaRPr lang="en-US" sz="3200" b="0" i="1" dirty="0">
              <a:latin typeface="Arial" charset="0"/>
            </a:endParaRPr>
          </a:p>
        </p:txBody>
      </p:sp>
      <p:sp>
        <p:nvSpPr>
          <p:cNvPr id="314371" name="Rectangle 3"/>
          <p:cNvSpPr>
            <a:spLocks noGrp="1" noChangeArrowheads="1"/>
          </p:cNvSpPr>
          <p:nvPr>
            <p:ph idx="1"/>
          </p:nvPr>
        </p:nvSpPr>
        <p:spPr>
          <a:xfrm>
            <a:off x="381000" y="2209800"/>
            <a:ext cx="8305800" cy="4191000"/>
          </a:xfrm>
        </p:spPr>
        <p:txBody>
          <a:bodyPr/>
          <a:lstStyle/>
          <a:p>
            <a:pPr>
              <a:lnSpc>
                <a:spcPct val="90000"/>
              </a:lnSpc>
            </a:pPr>
            <a:endParaRPr lang="en-US" sz="2400" dirty="0"/>
          </a:p>
          <a:p>
            <a:pPr lvl="1">
              <a:lnSpc>
                <a:spcPct val="90000"/>
              </a:lnSpc>
              <a:buFontTx/>
              <a:buNone/>
            </a:pPr>
            <a:endParaRPr lang="en-US" sz="2400" dirty="0"/>
          </a:p>
          <a:p>
            <a:pPr lvl="1">
              <a:lnSpc>
                <a:spcPct val="90000"/>
              </a:lnSpc>
              <a:buFontTx/>
              <a:buNone/>
            </a:pPr>
            <a:r>
              <a:rPr lang="en-US" sz="2400" dirty="0"/>
              <a:t>		</a:t>
            </a:r>
          </a:p>
        </p:txBody>
      </p:sp>
      <p:sp>
        <p:nvSpPr>
          <p:cNvPr id="7" name="Slide Number Placeholder 6"/>
          <p:cNvSpPr>
            <a:spLocks noGrp="1"/>
          </p:cNvSpPr>
          <p:nvPr>
            <p:ph type="sldNum" sz="quarter" idx="12"/>
          </p:nvPr>
        </p:nvSpPr>
        <p:spPr/>
        <p:txBody>
          <a:bodyPr/>
          <a:lstStyle/>
          <a:p>
            <a:pPr>
              <a:defRPr/>
            </a:pPr>
            <a:fld id="{49291946-6324-45F7-AFED-B2EED0F96FCD}" type="slidenum">
              <a:rPr lang="en-US" smtClean="0"/>
              <a:pPr>
                <a:defRPr/>
              </a:pPr>
              <a:t>36</a:t>
            </a:fld>
            <a:endParaRPr lang="en-US" dirty="0"/>
          </a:p>
        </p:txBody>
      </p:sp>
      <p:graphicFrame>
        <p:nvGraphicFramePr>
          <p:cNvPr id="502785" name="Object 1"/>
          <p:cNvGraphicFramePr>
            <a:graphicFrameLocks noChangeAspect="1"/>
          </p:cNvGraphicFramePr>
          <p:nvPr/>
        </p:nvGraphicFramePr>
        <p:xfrm>
          <a:off x="179512" y="1412776"/>
          <a:ext cx="8784976" cy="5445224"/>
        </p:xfrm>
        <a:graphic>
          <a:graphicData uri="http://schemas.openxmlformats.org/presentationml/2006/ole">
            <p:oleObj spid="_x0000_s56322" name="Slide" r:id="rId3" imgW="2452069" imgH="1838056" progId="PowerPoint.Slide.12">
              <p:embed/>
            </p:oleObj>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66"/>
          <p:cNvSpPr>
            <a:spLocks noGrp="1" noChangeArrowheads="1"/>
          </p:cNvSpPr>
          <p:nvPr>
            <p:ph type="sldNum" sz="quarter" idx="12"/>
          </p:nvPr>
        </p:nvSpPr>
        <p:spPr>
          <a:noFill/>
        </p:spPr>
        <p:txBody>
          <a:bodyPr/>
          <a:lstStyle/>
          <a:p>
            <a:fld id="{0E8EE8E5-B99B-4307-B355-987C2375183A}" type="slidenum">
              <a:rPr lang="en-US">
                <a:latin typeface="Times New Roman" charset="0"/>
              </a:rPr>
              <a:pPr/>
              <a:t>37</a:t>
            </a:fld>
            <a:endParaRPr lang="en-US">
              <a:latin typeface="Times New Roman" charset="0"/>
            </a:endParaRPr>
          </a:p>
        </p:txBody>
      </p:sp>
      <p:sp>
        <p:nvSpPr>
          <p:cNvPr id="19459" name="Title 1"/>
          <p:cNvSpPr>
            <a:spLocks noGrp="1"/>
          </p:cNvSpPr>
          <p:nvPr>
            <p:ph type="title" idx="4294967295"/>
          </p:nvPr>
        </p:nvSpPr>
        <p:spPr>
          <a:xfrm>
            <a:off x="1" y="260648"/>
            <a:ext cx="8892479" cy="561677"/>
          </a:xfrm>
        </p:spPr>
        <p:txBody>
          <a:bodyPr>
            <a:normAutofit fontScale="90000"/>
          </a:bodyPr>
          <a:lstStyle/>
          <a:p>
            <a:r>
              <a:rPr lang="en-GB" sz="2800" dirty="0" smtClean="0"/>
              <a:t>Accounts, balancing items and aggregates</a:t>
            </a:r>
          </a:p>
        </p:txBody>
      </p:sp>
      <p:sp>
        <p:nvSpPr>
          <p:cNvPr id="19460" name="Content Placeholder 2"/>
          <p:cNvSpPr>
            <a:spLocks noGrp="1"/>
          </p:cNvSpPr>
          <p:nvPr>
            <p:ph idx="4294967295"/>
          </p:nvPr>
        </p:nvSpPr>
        <p:spPr>
          <a:xfrm>
            <a:off x="0" y="1905000"/>
            <a:ext cx="8382000" cy="4343400"/>
          </a:xfrm>
        </p:spPr>
        <p:txBody>
          <a:bodyPr/>
          <a:lstStyle/>
          <a:p>
            <a:endParaRPr lang="en-GB" dirty="0" smtClean="0"/>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pic>
        <p:nvPicPr>
          <p:cNvPr id="6" name="Picture 1"/>
          <p:cNvPicPr>
            <a:picLocks noChangeAspect="1" noChangeArrowheads="1"/>
          </p:cNvPicPr>
          <p:nvPr/>
        </p:nvPicPr>
        <p:blipFill>
          <a:blip r:embed="rId3" cstate="print"/>
          <a:srcRect/>
          <a:stretch>
            <a:fillRect/>
          </a:stretch>
        </p:blipFill>
        <p:spPr bwMode="auto">
          <a:xfrm>
            <a:off x="0" y="908719"/>
            <a:ext cx="8820472" cy="573878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0" y="692696"/>
            <a:ext cx="8841532" cy="1066800"/>
          </a:xfrm>
        </p:spPr>
        <p:txBody>
          <a:bodyPr>
            <a:normAutofit fontScale="90000"/>
          </a:bodyPr>
          <a:lstStyle/>
          <a:p>
            <a:r>
              <a:rPr lang="en-US" b="0" i="1" dirty="0">
                <a:latin typeface="Arial" charset="0"/>
              </a:rPr>
              <a:t>SNA: A Coordinating Framework for Economic Statistics and Analysis</a:t>
            </a:r>
            <a:endParaRPr lang="en-US" b="0" i="1" dirty="0"/>
          </a:p>
        </p:txBody>
      </p:sp>
      <p:sp>
        <p:nvSpPr>
          <p:cNvPr id="180" name="Slide Number Placeholder 179"/>
          <p:cNvSpPr>
            <a:spLocks noGrp="1"/>
          </p:cNvSpPr>
          <p:nvPr>
            <p:ph type="sldNum" sz="quarter" idx="12"/>
          </p:nvPr>
        </p:nvSpPr>
        <p:spPr/>
        <p:txBody>
          <a:bodyPr/>
          <a:lstStyle/>
          <a:p>
            <a:pPr>
              <a:defRPr/>
            </a:pPr>
            <a:fld id="{49291946-6324-45F7-AFED-B2EED0F96FCD}" type="slidenum">
              <a:rPr lang="en-US" smtClean="0"/>
              <a:pPr>
                <a:defRPr/>
              </a:pPr>
              <a:t>38</a:t>
            </a:fld>
            <a:endParaRPr lang="en-US" dirty="0"/>
          </a:p>
        </p:txBody>
      </p:sp>
      <p:grpSp>
        <p:nvGrpSpPr>
          <p:cNvPr id="2" name="Group 6"/>
          <p:cNvGrpSpPr>
            <a:grpSpLocks noChangeAspect="1"/>
          </p:cNvGrpSpPr>
          <p:nvPr/>
        </p:nvGrpSpPr>
        <p:grpSpPr bwMode="auto">
          <a:xfrm>
            <a:off x="2133600" y="1772816"/>
            <a:ext cx="4598640" cy="4704183"/>
            <a:chOff x="1344" y="1056"/>
            <a:chExt cx="2928" cy="3024"/>
          </a:xfrm>
        </p:grpSpPr>
        <p:sp>
          <p:nvSpPr>
            <p:cNvPr id="303109" name="AutoShape 5"/>
            <p:cNvSpPr>
              <a:spLocks noChangeAspect="1" noChangeArrowheads="1" noTextEdit="1"/>
            </p:cNvSpPr>
            <p:nvPr/>
          </p:nvSpPr>
          <p:spPr bwMode="auto">
            <a:xfrm>
              <a:off x="1344" y="1056"/>
              <a:ext cx="2928" cy="30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03111" name="Rectangle 7"/>
            <p:cNvSpPr>
              <a:spLocks noChangeArrowheads="1"/>
            </p:cNvSpPr>
            <p:nvPr/>
          </p:nvSpPr>
          <p:spPr bwMode="auto">
            <a:xfrm>
              <a:off x="1889" y="1195"/>
              <a:ext cx="183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Times New Roman" pitchFamily="18" charset="0"/>
                </a:rPr>
                <a:t>Observation of Economic Phenomena</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12" name="Rectangle 8"/>
            <p:cNvSpPr>
              <a:spLocks noChangeArrowheads="1"/>
            </p:cNvSpPr>
            <p:nvPr/>
          </p:nvSpPr>
          <p:spPr bwMode="auto">
            <a:xfrm>
              <a:off x="2108" y="1601"/>
              <a:ext cx="1511" cy="14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Times New Roman" pitchFamily="18" charset="0"/>
                </a:rPr>
                <a:t>Basic Economic Statistics</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13" name="Rectangle 9"/>
            <p:cNvSpPr>
              <a:spLocks noChangeArrowheads="1"/>
            </p:cNvSpPr>
            <p:nvPr/>
          </p:nvSpPr>
          <p:spPr bwMode="auto">
            <a:xfrm>
              <a:off x="2108" y="1699"/>
              <a:ext cx="1351"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03114" name="Rectangle 10"/>
            <p:cNvSpPr>
              <a:spLocks noChangeArrowheads="1"/>
            </p:cNvSpPr>
            <p:nvPr/>
          </p:nvSpPr>
          <p:spPr bwMode="auto">
            <a:xfrm>
              <a:off x="4170" y="1617"/>
              <a:ext cx="6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rPr>
                <a:t>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15" name="Rectangle 11"/>
            <p:cNvSpPr>
              <a:spLocks noChangeArrowheads="1"/>
            </p:cNvSpPr>
            <p:nvPr/>
          </p:nvSpPr>
          <p:spPr bwMode="auto">
            <a:xfrm>
              <a:off x="1926" y="1730"/>
              <a:ext cx="648"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Manufacturing ,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16" name="Rectangle 12"/>
            <p:cNvSpPr>
              <a:spLocks noChangeArrowheads="1"/>
            </p:cNvSpPr>
            <p:nvPr/>
          </p:nvSpPr>
          <p:spPr bwMode="auto">
            <a:xfrm>
              <a:off x="1869" y="1815"/>
              <a:ext cx="767"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Construction, Price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17" name="Rectangle 13"/>
            <p:cNvSpPr>
              <a:spLocks noChangeArrowheads="1"/>
            </p:cNvSpPr>
            <p:nvPr/>
          </p:nvSpPr>
          <p:spPr bwMode="auto">
            <a:xfrm>
              <a:off x="1980" y="1901"/>
              <a:ext cx="504"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statistics etc.</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18" name="Rectangle 14"/>
            <p:cNvSpPr>
              <a:spLocks noChangeArrowheads="1"/>
            </p:cNvSpPr>
            <p:nvPr/>
          </p:nvSpPr>
          <p:spPr bwMode="auto">
            <a:xfrm>
              <a:off x="2840" y="1730"/>
              <a:ext cx="979"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 Balance of payments,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19" name="Rectangle 15"/>
            <p:cNvSpPr>
              <a:spLocks noChangeArrowheads="1"/>
            </p:cNvSpPr>
            <p:nvPr/>
          </p:nvSpPr>
          <p:spPr bwMode="auto">
            <a:xfrm>
              <a:off x="2824" y="1815"/>
              <a:ext cx="903"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Money &amp; banking, and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0" name="Rectangle 16"/>
            <p:cNvSpPr>
              <a:spLocks noChangeArrowheads="1"/>
            </p:cNvSpPr>
            <p:nvPr/>
          </p:nvSpPr>
          <p:spPr bwMode="auto">
            <a:xfrm>
              <a:off x="2690" y="1901"/>
              <a:ext cx="1174"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Government financial statistics</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1" name="Rectangle 17"/>
            <p:cNvSpPr>
              <a:spLocks noChangeArrowheads="1"/>
            </p:cNvSpPr>
            <p:nvPr/>
          </p:nvSpPr>
          <p:spPr bwMode="auto">
            <a:xfrm>
              <a:off x="4182" y="1901"/>
              <a:ext cx="59"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2" name="Rectangle 18"/>
            <p:cNvSpPr>
              <a:spLocks noChangeArrowheads="1"/>
            </p:cNvSpPr>
            <p:nvPr/>
          </p:nvSpPr>
          <p:spPr bwMode="auto">
            <a:xfrm>
              <a:off x="1830" y="2338"/>
              <a:ext cx="2089" cy="15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rPr>
                <a:t>The System of National Accounts</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3" name="Rectangle 19"/>
            <p:cNvSpPr>
              <a:spLocks noChangeArrowheads="1"/>
            </p:cNvSpPr>
            <p:nvPr/>
          </p:nvSpPr>
          <p:spPr bwMode="auto">
            <a:xfrm>
              <a:off x="4021" y="2365"/>
              <a:ext cx="6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rPr>
                <a:t>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4" name="Rectangle 20"/>
            <p:cNvSpPr>
              <a:spLocks noChangeArrowheads="1"/>
            </p:cNvSpPr>
            <p:nvPr/>
          </p:nvSpPr>
          <p:spPr bwMode="auto">
            <a:xfrm>
              <a:off x="1881" y="2479"/>
              <a:ext cx="2034"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Production, Income, Consumption, Capital formation,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5" name="Rectangle 21"/>
            <p:cNvSpPr>
              <a:spLocks noChangeArrowheads="1"/>
            </p:cNvSpPr>
            <p:nvPr/>
          </p:nvSpPr>
          <p:spPr bwMode="auto">
            <a:xfrm>
              <a:off x="1718" y="2564"/>
              <a:ext cx="2359"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International trade, IO-analysis, Employment, Integrated sector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6" name="Rectangle 22"/>
            <p:cNvSpPr>
              <a:spLocks noChangeArrowheads="1"/>
            </p:cNvSpPr>
            <p:nvPr/>
          </p:nvSpPr>
          <p:spPr bwMode="auto">
            <a:xfrm>
              <a:off x="1749" y="2650"/>
              <a:ext cx="2295"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accounts, ROW/BOP, Financial transactions, Balance sheets,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7" name="Rectangle 23"/>
            <p:cNvSpPr>
              <a:spLocks noChangeArrowheads="1"/>
            </p:cNvSpPr>
            <p:nvPr/>
          </p:nvSpPr>
          <p:spPr bwMode="auto">
            <a:xfrm>
              <a:off x="2570" y="2736"/>
              <a:ext cx="546" cy="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Times New Roman" pitchFamily="18" charset="0"/>
                </a:rPr>
                <a:t>Flow of funds</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8" name="Rectangle 24"/>
            <p:cNvSpPr>
              <a:spLocks noChangeArrowheads="1"/>
            </p:cNvSpPr>
            <p:nvPr/>
          </p:nvSpPr>
          <p:spPr bwMode="auto">
            <a:xfrm>
              <a:off x="1829" y="3066"/>
              <a:ext cx="2052"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rPr>
                <a:t>Economic Model Building, Developments and </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29" name="Rectangle 25"/>
            <p:cNvSpPr>
              <a:spLocks noChangeArrowheads="1"/>
            </p:cNvSpPr>
            <p:nvPr/>
          </p:nvSpPr>
          <p:spPr bwMode="auto">
            <a:xfrm>
              <a:off x="2168" y="3163"/>
              <a:ext cx="1333"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rPr>
                <a:t>Testing of Economic Theories</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30" name="Rectangle 26"/>
            <p:cNvSpPr>
              <a:spLocks noChangeArrowheads="1"/>
            </p:cNvSpPr>
            <p:nvPr/>
          </p:nvSpPr>
          <p:spPr bwMode="auto">
            <a:xfrm>
              <a:off x="2025" y="3282"/>
              <a:ext cx="1628"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Times New Roman" pitchFamily="18" charset="0"/>
                </a:rPr>
                <a:t>Macro and </a:t>
              </a:r>
              <a:r>
                <a:rPr kumimoji="0" lang="en-US" sz="1000" b="1" i="0" u="none" strike="noStrike" cap="none" normalizeH="0" baseline="0" dirty="0" err="1" smtClean="0">
                  <a:ln>
                    <a:noFill/>
                  </a:ln>
                  <a:solidFill>
                    <a:srgbClr val="000000"/>
                  </a:solidFill>
                  <a:effectLst/>
                  <a:latin typeface="Times New Roman" pitchFamily="18" charset="0"/>
                </a:rPr>
                <a:t>Meso</a:t>
              </a:r>
              <a:r>
                <a:rPr kumimoji="0" lang="en-US" sz="1000" b="1" i="0" u="none" strike="noStrike" cap="none" normalizeH="0" baseline="0" dirty="0" smtClean="0">
                  <a:ln>
                    <a:noFill/>
                  </a:ln>
                  <a:solidFill>
                    <a:srgbClr val="000000"/>
                  </a:solidFill>
                  <a:effectLst/>
                  <a:latin typeface="Times New Roman" pitchFamily="18" charset="0"/>
                </a:rPr>
                <a:t> Economic Analysis</a:t>
              </a:r>
              <a:endParaRPr kumimoji="0" lang="en-US" sz="4400" b="1" i="0" u="none" strike="noStrike" cap="none" normalizeH="0" baseline="0" dirty="0" smtClean="0">
                <a:ln>
                  <a:noFill/>
                </a:ln>
                <a:solidFill>
                  <a:srgbClr val="000000"/>
                </a:solidFill>
                <a:effectLst/>
                <a:latin typeface="Arial" pitchFamily="34" charset="0"/>
              </a:endParaRPr>
            </a:p>
          </p:txBody>
        </p:sp>
        <p:sp>
          <p:nvSpPr>
            <p:cNvPr id="303131" name="Rectangle 27"/>
            <p:cNvSpPr>
              <a:spLocks noChangeArrowheads="1"/>
            </p:cNvSpPr>
            <p:nvPr/>
          </p:nvSpPr>
          <p:spPr bwMode="auto">
            <a:xfrm>
              <a:off x="1466" y="3911"/>
              <a:ext cx="69" cy="10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Times New Roman" pitchFamily="18" charset="0"/>
                </a:rPr>
                <a:t> </a:t>
              </a:r>
              <a:endParaRPr kumimoji="0" lang="en-US" sz="4400" b="1" i="0" u="none" strike="noStrike" cap="none" normalizeH="0" baseline="0" smtClean="0">
                <a:ln>
                  <a:noFill/>
                </a:ln>
                <a:solidFill>
                  <a:srgbClr val="000000"/>
                </a:solidFill>
                <a:effectLst/>
                <a:latin typeface="Arial" pitchFamily="34" charset="0"/>
              </a:endParaRPr>
            </a:p>
          </p:txBody>
        </p:sp>
        <p:sp>
          <p:nvSpPr>
            <p:cNvPr id="303132" name="Rectangle 28"/>
            <p:cNvSpPr>
              <a:spLocks noChangeArrowheads="1"/>
            </p:cNvSpPr>
            <p:nvPr/>
          </p:nvSpPr>
          <p:spPr bwMode="auto">
            <a:xfrm>
              <a:off x="1848" y="3724"/>
              <a:ext cx="2068" cy="1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Times New Roman" pitchFamily="18" charset="0"/>
                </a:rPr>
                <a:t>Political and Private  Decision </a:t>
              </a:r>
              <a:endParaRPr kumimoji="0" lang="en-US" sz="4400" b="1" i="0" u="none" strike="noStrike" cap="none" normalizeH="0" baseline="0" smtClean="0">
                <a:ln>
                  <a:noFill/>
                </a:ln>
                <a:solidFill>
                  <a:srgbClr val="000000"/>
                </a:solidFill>
                <a:effectLst/>
                <a:latin typeface="Arial" pitchFamily="34" charset="0"/>
              </a:endParaRPr>
            </a:p>
          </p:txBody>
        </p:sp>
        <p:sp>
          <p:nvSpPr>
            <p:cNvPr id="303133" name="Rectangle 29"/>
            <p:cNvSpPr>
              <a:spLocks noChangeArrowheads="1"/>
            </p:cNvSpPr>
            <p:nvPr/>
          </p:nvSpPr>
          <p:spPr bwMode="auto">
            <a:xfrm>
              <a:off x="2560" y="3867"/>
              <a:ext cx="575" cy="161"/>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000000"/>
                  </a:solidFill>
                  <a:effectLst/>
                  <a:latin typeface="Times New Roman" pitchFamily="18" charset="0"/>
                </a:rPr>
                <a:t>Making</a:t>
              </a:r>
              <a:endParaRPr kumimoji="0" lang="en-US" sz="4400" b="1" i="0" u="none" strike="noStrike" cap="none" normalizeH="0" baseline="0" smtClean="0">
                <a:ln>
                  <a:noFill/>
                </a:ln>
                <a:solidFill>
                  <a:srgbClr val="000000"/>
                </a:solidFill>
                <a:effectLst/>
                <a:latin typeface="Arial" pitchFamily="34" charset="0"/>
              </a:endParaRPr>
            </a:p>
          </p:txBody>
        </p:sp>
        <p:sp>
          <p:nvSpPr>
            <p:cNvPr id="303134" name="Line 30"/>
            <p:cNvSpPr>
              <a:spLocks noChangeShapeType="1"/>
            </p:cNvSpPr>
            <p:nvPr/>
          </p:nvSpPr>
          <p:spPr bwMode="auto">
            <a:xfrm>
              <a:off x="1757" y="1130"/>
              <a:ext cx="1" cy="22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35" name="Rectangle 31"/>
            <p:cNvSpPr>
              <a:spLocks noChangeArrowheads="1"/>
            </p:cNvSpPr>
            <p:nvPr/>
          </p:nvSpPr>
          <p:spPr bwMode="auto">
            <a:xfrm>
              <a:off x="1757" y="1130"/>
              <a:ext cx="6" cy="22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36" name="Line 32"/>
            <p:cNvSpPr>
              <a:spLocks noChangeShapeType="1"/>
            </p:cNvSpPr>
            <p:nvPr/>
          </p:nvSpPr>
          <p:spPr bwMode="auto">
            <a:xfrm>
              <a:off x="3798" y="1135"/>
              <a:ext cx="1" cy="22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37" name="Rectangle 33"/>
            <p:cNvSpPr>
              <a:spLocks noChangeArrowheads="1"/>
            </p:cNvSpPr>
            <p:nvPr/>
          </p:nvSpPr>
          <p:spPr bwMode="auto">
            <a:xfrm>
              <a:off x="3798" y="1135"/>
              <a:ext cx="6" cy="22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38" name="Line 34"/>
            <p:cNvSpPr>
              <a:spLocks noChangeShapeType="1"/>
            </p:cNvSpPr>
            <p:nvPr/>
          </p:nvSpPr>
          <p:spPr bwMode="auto">
            <a:xfrm>
              <a:off x="1649" y="2235"/>
              <a:ext cx="1" cy="58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39" name="Rectangle 35"/>
            <p:cNvSpPr>
              <a:spLocks noChangeArrowheads="1"/>
            </p:cNvSpPr>
            <p:nvPr/>
          </p:nvSpPr>
          <p:spPr bwMode="auto">
            <a:xfrm>
              <a:off x="1649" y="2235"/>
              <a:ext cx="6" cy="58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40" name="Line 36"/>
            <p:cNvSpPr>
              <a:spLocks noChangeShapeType="1"/>
            </p:cNvSpPr>
            <p:nvPr/>
          </p:nvSpPr>
          <p:spPr bwMode="auto">
            <a:xfrm>
              <a:off x="3960" y="2239"/>
              <a:ext cx="1" cy="585"/>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41" name="Rectangle 37"/>
            <p:cNvSpPr>
              <a:spLocks noChangeArrowheads="1"/>
            </p:cNvSpPr>
            <p:nvPr/>
          </p:nvSpPr>
          <p:spPr bwMode="auto">
            <a:xfrm>
              <a:off x="3960" y="2239"/>
              <a:ext cx="6" cy="58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42" name="Line 38"/>
            <p:cNvSpPr>
              <a:spLocks noChangeShapeType="1"/>
            </p:cNvSpPr>
            <p:nvPr/>
          </p:nvSpPr>
          <p:spPr bwMode="auto">
            <a:xfrm>
              <a:off x="1649" y="3057"/>
              <a:ext cx="1" cy="34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43" name="Rectangle 39"/>
            <p:cNvSpPr>
              <a:spLocks noChangeArrowheads="1"/>
            </p:cNvSpPr>
            <p:nvPr/>
          </p:nvSpPr>
          <p:spPr bwMode="auto">
            <a:xfrm>
              <a:off x="1649" y="3057"/>
              <a:ext cx="6" cy="34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44" name="Line 40"/>
            <p:cNvSpPr>
              <a:spLocks noChangeShapeType="1"/>
            </p:cNvSpPr>
            <p:nvPr/>
          </p:nvSpPr>
          <p:spPr bwMode="auto">
            <a:xfrm>
              <a:off x="3960" y="3062"/>
              <a:ext cx="1" cy="337"/>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45" name="Rectangle 41"/>
            <p:cNvSpPr>
              <a:spLocks noChangeArrowheads="1"/>
            </p:cNvSpPr>
            <p:nvPr/>
          </p:nvSpPr>
          <p:spPr bwMode="auto">
            <a:xfrm>
              <a:off x="3960" y="3062"/>
              <a:ext cx="6" cy="33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46" name="Line 42"/>
            <p:cNvSpPr>
              <a:spLocks noChangeShapeType="1"/>
            </p:cNvSpPr>
            <p:nvPr/>
          </p:nvSpPr>
          <p:spPr bwMode="auto">
            <a:xfrm>
              <a:off x="1757" y="1590"/>
              <a:ext cx="1" cy="399"/>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47" name="Rectangle 43"/>
            <p:cNvSpPr>
              <a:spLocks noChangeArrowheads="1"/>
            </p:cNvSpPr>
            <p:nvPr/>
          </p:nvSpPr>
          <p:spPr bwMode="auto">
            <a:xfrm>
              <a:off x="1757" y="1590"/>
              <a:ext cx="6" cy="39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48" name="Line 44"/>
            <p:cNvSpPr>
              <a:spLocks noChangeShapeType="1"/>
            </p:cNvSpPr>
            <p:nvPr/>
          </p:nvSpPr>
          <p:spPr bwMode="auto">
            <a:xfrm>
              <a:off x="3798" y="1595"/>
              <a:ext cx="1" cy="39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49" name="Rectangle 45"/>
            <p:cNvSpPr>
              <a:spLocks noChangeArrowheads="1"/>
            </p:cNvSpPr>
            <p:nvPr/>
          </p:nvSpPr>
          <p:spPr bwMode="auto">
            <a:xfrm>
              <a:off x="3798" y="1595"/>
              <a:ext cx="6" cy="39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50" name="Line 46"/>
            <p:cNvSpPr>
              <a:spLocks noChangeShapeType="1"/>
            </p:cNvSpPr>
            <p:nvPr/>
          </p:nvSpPr>
          <p:spPr bwMode="auto">
            <a:xfrm>
              <a:off x="1649" y="3633"/>
              <a:ext cx="1" cy="434"/>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51" name="Rectangle 47"/>
            <p:cNvSpPr>
              <a:spLocks noChangeArrowheads="1"/>
            </p:cNvSpPr>
            <p:nvPr/>
          </p:nvSpPr>
          <p:spPr bwMode="auto">
            <a:xfrm>
              <a:off x="1649" y="3633"/>
              <a:ext cx="6" cy="43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52" name="Line 48"/>
            <p:cNvSpPr>
              <a:spLocks noChangeShapeType="1"/>
            </p:cNvSpPr>
            <p:nvPr/>
          </p:nvSpPr>
          <p:spPr bwMode="auto">
            <a:xfrm>
              <a:off x="3960" y="3637"/>
              <a:ext cx="1" cy="430"/>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53" name="Rectangle 49"/>
            <p:cNvSpPr>
              <a:spLocks noChangeArrowheads="1"/>
            </p:cNvSpPr>
            <p:nvPr/>
          </p:nvSpPr>
          <p:spPr bwMode="auto">
            <a:xfrm>
              <a:off x="3960" y="3637"/>
              <a:ext cx="6" cy="43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54" name="Line 50"/>
            <p:cNvSpPr>
              <a:spLocks noChangeShapeType="1"/>
            </p:cNvSpPr>
            <p:nvPr/>
          </p:nvSpPr>
          <p:spPr bwMode="auto">
            <a:xfrm>
              <a:off x="1763" y="1130"/>
              <a:ext cx="204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55" name="Rectangle 51"/>
            <p:cNvSpPr>
              <a:spLocks noChangeArrowheads="1"/>
            </p:cNvSpPr>
            <p:nvPr/>
          </p:nvSpPr>
          <p:spPr bwMode="auto">
            <a:xfrm>
              <a:off x="1763" y="1130"/>
              <a:ext cx="204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56" name="Line 52"/>
            <p:cNvSpPr>
              <a:spLocks noChangeShapeType="1"/>
            </p:cNvSpPr>
            <p:nvPr/>
          </p:nvSpPr>
          <p:spPr bwMode="auto">
            <a:xfrm>
              <a:off x="1763" y="1352"/>
              <a:ext cx="204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57" name="Rectangle 53"/>
            <p:cNvSpPr>
              <a:spLocks noChangeArrowheads="1"/>
            </p:cNvSpPr>
            <p:nvPr/>
          </p:nvSpPr>
          <p:spPr bwMode="auto">
            <a:xfrm>
              <a:off x="1763" y="1352"/>
              <a:ext cx="204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58" name="Line 54"/>
            <p:cNvSpPr>
              <a:spLocks noChangeShapeType="1"/>
            </p:cNvSpPr>
            <p:nvPr/>
          </p:nvSpPr>
          <p:spPr bwMode="auto">
            <a:xfrm>
              <a:off x="1763" y="1590"/>
              <a:ext cx="204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59" name="Rectangle 55"/>
            <p:cNvSpPr>
              <a:spLocks noChangeArrowheads="1"/>
            </p:cNvSpPr>
            <p:nvPr/>
          </p:nvSpPr>
          <p:spPr bwMode="auto">
            <a:xfrm>
              <a:off x="1763" y="1590"/>
              <a:ext cx="204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60" name="Line 56"/>
            <p:cNvSpPr>
              <a:spLocks noChangeShapeType="1"/>
            </p:cNvSpPr>
            <p:nvPr/>
          </p:nvSpPr>
          <p:spPr bwMode="auto">
            <a:xfrm>
              <a:off x="1763" y="1985"/>
              <a:ext cx="204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61" name="Rectangle 57"/>
            <p:cNvSpPr>
              <a:spLocks noChangeArrowheads="1"/>
            </p:cNvSpPr>
            <p:nvPr/>
          </p:nvSpPr>
          <p:spPr bwMode="auto">
            <a:xfrm>
              <a:off x="1763" y="1985"/>
              <a:ext cx="2041"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62" name="Line 58"/>
            <p:cNvSpPr>
              <a:spLocks noChangeShapeType="1"/>
            </p:cNvSpPr>
            <p:nvPr/>
          </p:nvSpPr>
          <p:spPr bwMode="auto">
            <a:xfrm>
              <a:off x="1655" y="2235"/>
              <a:ext cx="23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63" name="Rectangle 59"/>
            <p:cNvSpPr>
              <a:spLocks noChangeArrowheads="1"/>
            </p:cNvSpPr>
            <p:nvPr/>
          </p:nvSpPr>
          <p:spPr bwMode="auto">
            <a:xfrm>
              <a:off x="1655" y="2235"/>
              <a:ext cx="2311"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64" name="Line 60"/>
            <p:cNvSpPr>
              <a:spLocks noChangeShapeType="1"/>
            </p:cNvSpPr>
            <p:nvPr/>
          </p:nvSpPr>
          <p:spPr bwMode="auto">
            <a:xfrm>
              <a:off x="1655" y="2819"/>
              <a:ext cx="23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65" name="Rectangle 61"/>
            <p:cNvSpPr>
              <a:spLocks noChangeArrowheads="1"/>
            </p:cNvSpPr>
            <p:nvPr/>
          </p:nvSpPr>
          <p:spPr bwMode="auto">
            <a:xfrm>
              <a:off x="1655" y="2819"/>
              <a:ext cx="231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66" name="Line 62"/>
            <p:cNvSpPr>
              <a:spLocks noChangeShapeType="1"/>
            </p:cNvSpPr>
            <p:nvPr/>
          </p:nvSpPr>
          <p:spPr bwMode="auto">
            <a:xfrm>
              <a:off x="1655" y="3057"/>
              <a:ext cx="23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67" name="Rectangle 63"/>
            <p:cNvSpPr>
              <a:spLocks noChangeArrowheads="1"/>
            </p:cNvSpPr>
            <p:nvPr/>
          </p:nvSpPr>
          <p:spPr bwMode="auto">
            <a:xfrm>
              <a:off x="1655" y="3057"/>
              <a:ext cx="231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68" name="Line 64"/>
            <p:cNvSpPr>
              <a:spLocks noChangeShapeType="1"/>
            </p:cNvSpPr>
            <p:nvPr/>
          </p:nvSpPr>
          <p:spPr bwMode="auto">
            <a:xfrm>
              <a:off x="1655" y="3394"/>
              <a:ext cx="23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69" name="Rectangle 65"/>
            <p:cNvSpPr>
              <a:spLocks noChangeArrowheads="1"/>
            </p:cNvSpPr>
            <p:nvPr/>
          </p:nvSpPr>
          <p:spPr bwMode="auto">
            <a:xfrm>
              <a:off x="1655" y="3394"/>
              <a:ext cx="231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70" name="Line 66"/>
            <p:cNvSpPr>
              <a:spLocks noChangeShapeType="1"/>
            </p:cNvSpPr>
            <p:nvPr/>
          </p:nvSpPr>
          <p:spPr bwMode="auto">
            <a:xfrm>
              <a:off x="1655" y="3633"/>
              <a:ext cx="23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71" name="Rectangle 67"/>
            <p:cNvSpPr>
              <a:spLocks noChangeArrowheads="1"/>
            </p:cNvSpPr>
            <p:nvPr/>
          </p:nvSpPr>
          <p:spPr bwMode="auto">
            <a:xfrm>
              <a:off x="1655" y="3633"/>
              <a:ext cx="2311" cy="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72" name="Line 68"/>
            <p:cNvSpPr>
              <a:spLocks noChangeShapeType="1"/>
            </p:cNvSpPr>
            <p:nvPr/>
          </p:nvSpPr>
          <p:spPr bwMode="auto">
            <a:xfrm>
              <a:off x="1655" y="4062"/>
              <a:ext cx="2311"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73" name="Rectangle 69"/>
            <p:cNvSpPr>
              <a:spLocks noChangeArrowheads="1"/>
            </p:cNvSpPr>
            <p:nvPr/>
          </p:nvSpPr>
          <p:spPr bwMode="auto">
            <a:xfrm>
              <a:off x="1655" y="4062"/>
              <a:ext cx="2311"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3" name="Group 72"/>
            <p:cNvGrpSpPr>
              <a:grpSpLocks/>
            </p:cNvGrpSpPr>
            <p:nvPr/>
          </p:nvGrpSpPr>
          <p:grpSpPr bwMode="auto">
            <a:xfrm>
              <a:off x="2366" y="1385"/>
              <a:ext cx="53" cy="177"/>
              <a:chOff x="2366" y="1385"/>
              <a:chExt cx="53" cy="177"/>
            </a:xfrm>
          </p:grpSpPr>
          <p:sp>
            <p:nvSpPr>
              <p:cNvPr id="303174" name="Line 70"/>
              <p:cNvSpPr>
                <a:spLocks noChangeShapeType="1"/>
              </p:cNvSpPr>
              <p:nvPr/>
            </p:nvSpPr>
            <p:spPr bwMode="auto">
              <a:xfrm>
                <a:off x="2393" y="1385"/>
                <a:ext cx="1" cy="138"/>
              </a:xfrm>
              <a:prstGeom prst="line">
                <a:avLst/>
              </a:pr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75" name="Freeform 71"/>
              <p:cNvSpPr>
                <a:spLocks/>
              </p:cNvSpPr>
              <p:nvPr/>
            </p:nvSpPr>
            <p:spPr bwMode="auto">
              <a:xfrm>
                <a:off x="2366" y="1521"/>
                <a:ext cx="53" cy="41"/>
              </a:xfrm>
              <a:custGeom>
                <a:avLst/>
                <a:gdLst/>
                <a:ahLst/>
                <a:cxnLst>
                  <a:cxn ang="0">
                    <a:pos x="0" y="0"/>
                  </a:cxn>
                  <a:cxn ang="0">
                    <a:pos x="27" y="41"/>
                  </a:cxn>
                  <a:cxn ang="0">
                    <a:pos x="53" y="0"/>
                  </a:cxn>
                  <a:cxn ang="0">
                    <a:pos x="0" y="0"/>
                  </a:cxn>
                </a:cxnLst>
                <a:rect l="0" t="0" r="r" b="b"/>
                <a:pathLst>
                  <a:path w="53" h="41">
                    <a:moveTo>
                      <a:pt x="0" y="0"/>
                    </a:moveTo>
                    <a:lnTo>
                      <a:pt x="27" y="41"/>
                    </a:lnTo>
                    <a:lnTo>
                      <a:pt x="53"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 name="Group 75"/>
            <p:cNvGrpSpPr>
              <a:grpSpLocks/>
            </p:cNvGrpSpPr>
            <p:nvPr/>
          </p:nvGrpSpPr>
          <p:grpSpPr bwMode="auto">
            <a:xfrm>
              <a:off x="3490" y="1395"/>
              <a:ext cx="53" cy="177"/>
              <a:chOff x="3490" y="1395"/>
              <a:chExt cx="53" cy="177"/>
            </a:xfrm>
          </p:grpSpPr>
          <p:sp>
            <p:nvSpPr>
              <p:cNvPr id="303177" name="Line 73"/>
              <p:cNvSpPr>
                <a:spLocks noChangeShapeType="1"/>
              </p:cNvSpPr>
              <p:nvPr/>
            </p:nvSpPr>
            <p:spPr bwMode="auto">
              <a:xfrm>
                <a:off x="3517" y="1395"/>
                <a:ext cx="1" cy="139"/>
              </a:xfrm>
              <a:prstGeom prst="line">
                <a:avLst/>
              </a:pr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78" name="Freeform 74"/>
              <p:cNvSpPr>
                <a:spLocks/>
              </p:cNvSpPr>
              <p:nvPr/>
            </p:nvSpPr>
            <p:spPr bwMode="auto">
              <a:xfrm>
                <a:off x="3490" y="1531"/>
                <a:ext cx="53" cy="41"/>
              </a:xfrm>
              <a:custGeom>
                <a:avLst/>
                <a:gdLst/>
                <a:ahLst/>
                <a:cxnLst>
                  <a:cxn ang="0">
                    <a:pos x="0" y="0"/>
                  </a:cxn>
                  <a:cxn ang="0">
                    <a:pos x="27" y="41"/>
                  </a:cxn>
                  <a:cxn ang="0">
                    <a:pos x="53" y="0"/>
                  </a:cxn>
                  <a:cxn ang="0">
                    <a:pos x="0" y="0"/>
                  </a:cxn>
                </a:cxnLst>
                <a:rect l="0" t="0" r="r" b="b"/>
                <a:pathLst>
                  <a:path w="53" h="41">
                    <a:moveTo>
                      <a:pt x="0" y="0"/>
                    </a:moveTo>
                    <a:lnTo>
                      <a:pt x="27" y="41"/>
                    </a:lnTo>
                    <a:lnTo>
                      <a:pt x="53"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5" name="Group 78"/>
            <p:cNvGrpSpPr>
              <a:grpSpLocks/>
            </p:cNvGrpSpPr>
            <p:nvPr/>
          </p:nvGrpSpPr>
          <p:grpSpPr bwMode="auto">
            <a:xfrm>
              <a:off x="2834" y="3445"/>
              <a:ext cx="53" cy="170"/>
              <a:chOff x="2834" y="3445"/>
              <a:chExt cx="53" cy="170"/>
            </a:xfrm>
          </p:grpSpPr>
          <p:sp>
            <p:nvSpPr>
              <p:cNvPr id="303180" name="Line 76"/>
              <p:cNvSpPr>
                <a:spLocks noChangeShapeType="1"/>
              </p:cNvSpPr>
              <p:nvPr/>
            </p:nvSpPr>
            <p:spPr bwMode="auto">
              <a:xfrm>
                <a:off x="2861" y="3445"/>
                <a:ext cx="1" cy="131"/>
              </a:xfrm>
              <a:prstGeom prst="line">
                <a:avLst/>
              </a:pr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81" name="Freeform 77"/>
              <p:cNvSpPr>
                <a:spLocks/>
              </p:cNvSpPr>
              <p:nvPr/>
            </p:nvSpPr>
            <p:spPr bwMode="auto">
              <a:xfrm>
                <a:off x="2834" y="3574"/>
                <a:ext cx="53" cy="41"/>
              </a:xfrm>
              <a:custGeom>
                <a:avLst/>
                <a:gdLst/>
                <a:ahLst/>
                <a:cxnLst>
                  <a:cxn ang="0">
                    <a:pos x="0" y="0"/>
                  </a:cxn>
                  <a:cxn ang="0">
                    <a:pos x="27" y="41"/>
                  </a:cxn>
                  <a:cxn ang="0">
                    <a:pos x="53" y="0"/>
                  </a:cxn>
                  <a:cxn ang="0">
                    <a:pos x="0" y="0"/>
                  </a:cxn>
                </a:cxnLst>
                <a:rect l="0" t="0" r="r" b="b"/>
                <a:pathLst>
                  <a:path w="53" h="41">
                    <a:moveTo>
                      <a:pt x="0" y="0"/>
                    </a:moveTo>
                    <a:lnTo>
                      <a:pt x="27" y="41"/>
                    </a:lnTo>
                    <a:lnTo>
                      <a:pt x="53"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6" name="Group 81"/>
            <p:cNvGrpSpPr>
              <a:grpSpLocks/>
            </p:cNvGrpSpPr>
            <p:nvPr/>
          </p:nvGrpSpPr>
          <p:grpSpPr bwMode="auto">
            <a:xfrm>
              <a:off x="2839" y="2833"/>
              <a:ext cx="52" cy="203"/>
              <a:chOff x="2839" y="2833"/>
              <a:chExt cx="52" cy="203"/>
            </a:xfrm>
          </p:grpSpPr>
          <p:sp>
            <p:nvSpPr>
              <p:cNvPr id="303183" name="Line 79"/>
              <p:cNvSpPr>
                <a:spLocks noChangeShapeType="1"/>
              </p:cNvSpPr>
              <p:nvPr/>
            </p:nvSpPr>
            <p:spPr bwMode="auto">
              <a:xfrm>
                <a:off x="2866" y="2833"/>
                <a:ext cx="1" cy="165"/>
              </a:xfrm>
              <a:prstGeom prst="line">
                <a:avLst/>
              </a:pr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84" name="Freeform 80"/>
              <p:cNvSpPr>
                <a:spLocks/>
              </p:cNvSpPr>
              <p:nvPr/>
            </p:nvSpPr>
            <p:spPr bwMode="auto">
              <a:xfrm>
                <a:off x="2839" y="2995"/>
                <a:ext cx="52" cy="41"/>
              </a:xfrm>
              <a:custGeom>
                <a:avLst/>
                <a:gdLst/>
                <a:ahLst/>
                <a:cxnLst>
                  <a:cxn ang="0">
                    <a:pos x="0" y="0"/>
                  </a:cxn>
                  <a:cxn ang="0">
                    <a:pos x="27" y="41"/>
                  </a:cxn>
                  <a:cxn ang="0">
                    <a:pos x="52" y="0"/>
                  </a:cxn>
                  <a:cxn ang="0">
                    <a:pos x="0" y="0"/>
                  </a:cxn>
                </a:cxnLst>
                <a:rect l="0" t="0" r="r" b="b"/>
                <a:pathLst>
                  <a:path w="52" h="41">
                    <a:moveTo>
                      <a:pt x="0" y="0"/>
                    </a:moveTo>
                    <a:lnTo>
                      <a:pt x="27" y="41"/>
                    </a:lnTo>
                    <a:lnTo>
                      <a:pt x="52"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3186" name="Freeform 82"/>
            <p:cNvSpPr>
              <a:spLocks/>
            </p:cNvSpPr>
            <p:nvPr/>
          </p:nvSpPr>
          <p:spPr bwMode="auto">
            <a:xfrm>
              <a:off x="3960" y="2399"/>
              <a:ext cx="296" cy="691"/>
            </a:xfrm>
            <a:custGeom>
              <a:avLst/>
              <a:gdLst/>
              <a:ahLst/>
              <a:cxnLst>
                <a:cxn ang="0">
                  <a:pos x="0" y="0"/>
                </a:cxn>
                <a:cxn ang="0">
                  <a:pos x="15" y="1"/>
                </a:cxn>
                <a:cxn ang="0">
                  <a:pos x="30" y="3"/>
                </a:cxn>
                <a:cxn ang="0">
                  <a:pos x="45" y="8"/>
                </a:cxn>
                <a:cxn ang="0">
                  <a:pos x="60" y="14"/>
                </a:cxn>
                <a:cxn ang="0">
                  <a:pos x="73" y="22"/>
                </a:cxn>
                <a:cxn ang="0">
                  <a:pos x="88" y="32"/>
                </a:cxn>
                <a:cxn ang="0">
                  <a:pos x="102" y="42"/>
                </a:cxn>
                <a:cxn ang="0">
                  <a:pos x="115" y="54"/>
                </a:cxn>
                <a:cxn ang="0">
                  <a:pos x="129" y="68"/>
                </a:cxn>
                <a:cxn ang="0">
                  <a:pos x="141" y="83"/>
                </a:cxn>
                <a:cxn ang="0">
                  <a:pos x="153" y="100"/>
                </a:cxn>
                <a:cxn ang="0">
                  <a:pos x="165" y="118"/>
                </a:cxn>
                <a:cxn ang="0">
                  <a:pos x="177" y="137"/>
                </a:cxn>
                <a:cxn ang="0">
                  <a:pos x="187" y="158"/>
                </a:cxn>
                <a:cxn ang="0">
                  <a:pos x="199" y="179"/>
                </a:cxn>
                <a:cxn ang="0">
                  <a:pos x="208" y="203"/>
                </a:cxn>
                <a:cxn ang="0">
                  <a:pos x="228" y="251"/>
                </a:cxn>
                <a:cxn ang="0">
                  <a:pos x="244" y="305"/>
                </a:cxn>
                <a:cxn ang="0">
                  <a:pos x="259" y="361"/>
                </a:cxn>
                <a:cxn ang="0">
                  <a:pos x="273" y="422"/>
                </a:cxn>
                <a:cxn ang="0">
                  <a:pos x="282" y="486"/>
                </a:cxn>
                <a:cxn ang="0">
                  <a:pos x="290" y="552"/>
                </a:cxn>
                <a:cxn ang="0">
                  <a:pos x="294" y="621"/>
                </a:cxn>
                <a:cxn ang="0">
                  <a:pos x="296" y="691"/>
                </a:cxn>
              </a:cxnLst>
              <a:rect l="0" t="0" r="r" b="b"/>
              <a:pathLst>
                <a:path w="296" h="691">
                  <a:moveTo>
                    <a:pt x="0" y="0"/>
                  </a:moveTo>
                  <a:lnTo>
                    <a:pt x="15" y="1"/>
                  </a:lnTo>
                  <a:lnTo>
                    <a:pt x="30" y="3"/>
                  </a:lnTo>
                  <a:lnTo>
                    <a:pt x="45" y="8"/>
                  </a:lnTo>
                  <a:lnTo>
                    <a:pt x="60" y="14"/>
                  </a:lnTo>
                  <a:lnTo>
                    <a:pt x="73" y="22"/>
                  </a:lnTo>
                  <a:lnTo>
                    <a:pt x="88" y="32"/>
                  </a:lnTo>
                  <a:lnTo>
                    <a:pt x="102" y="42"/>
                  </a:lnTo>
                  <a:lnTo>
                    <a:pt x="115" y="54"/>
                  </a:lnTo>
                  <a:lnTo>
                    <a:pt x="129" y="68"/>
                  </a:lnTo>
                  <a:lnTo>
                    <a:pt x="141" y="83"/>
                  </a:lnTo>
                  <a:lnTo>
                    <a:pt x="153" y="100"/>
                  </a:lnTo>
                  <a:lnTo>
                    <a:pt x="165" y="118"/>
                  </a:lnTo>
                  <a:lnTo>
                    <a:pt x="177" y="137"/>
                  </a:lnTo>
                  <a:lnTo>
                    <a:pt x="187" y="158"/>
                  </a:lnTo>
                  <a:lnTo>
                    <a:pt x="199" y="179"/>
                  </a:lnTo>
                  <a:lnTo>
                    <a:pt x="208" y="203"/>
                  </a:lnTo>
                  <a:lnTo>
                    <a:pt x="228" y="251"/>
                  </a:lnTo>
                  <a:lnTo>
                    <a:pt x="244" y="305"/>
                  </a:lnTo>
                  <a:lnTo>
                    <a:pt x="259" y="361"/>
                  </a:lnTo>
                  <a:lnTo>
                    <a:pt x="273" y="422"/>
                  </a:lnTo>
                  <a:lnTo>
                    <a:pt x="282" y="486"/>
                  </a:lnTo>
                  <a:lnTo>
                    <a:pt x="290" y="552"/>
                  </a:lnTo>
                  <a:lnTo>
                    <a:pt x="294" y="621"/>
                  </a:lnTo>
                  <a:lnTo>
                    <a:pt x="296" y="691"/>
                  </a:lnTo>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87" name="Freeform 83"/>
            <p:cNvSpPr>
              <a:spLocks/>
            </p:cNvSpPr>
            <p:nvPr/>
          </p:nvSpPr>
          <p:spPr bwMode="auto">
            <a:xfrm>
              <a:off x="4033" y="3094"/>
              <a:ext cx="223" cy="907"/>
            </a:xfrm>
            <a:custGeom>
              <a:avLst/>
              <a:gdLst/>
              <a:ahLst/>
              <a:cxnLst>
                <a:cxn ang="0">
                  <a:pos x="0" y="907"/>
                </a:cxn>
                <a:cxn ang="0">
                  <a:pos x="12" y="906"/>
                </a:cxn>
                <a:cxn ang="0">
                  <a:pos x="23" y="902"/>
                </a:cxn>
                <a:cxn ang="0">
                  <a:pos x="35" y="897"/>
                </a:cxn>
                <a:cxn ang="0">
                  <a:pos x="45" y="888"/>
                </a:cxn>
                <a:cxn ang="0">
                  <a:pos x="56" y="879"/>
                </a:cxn>
                <a:cxn ang="0">
                  <a:pos x="66" y="866"/>
                </a:cxn>
                <a:cxn ang="0">
                  <a:pos x="77" y="852"/>
                </a:cxn>
                <a:cxn ang="0">
                  <a:pos x="87" y="836"/>
                </a:cxn>
                <a:cxn ang="0">
                  <a:pos x="96" y="818"/>
                </a:cxn>
                <a:cxn ang="0">
                  <a:pos x="107" y="798"/>
                </a:cxn>
                <a:cxn ang="0">
                  <a:pos x="116" y="776"/>
                </a:cxn>
                <a:cxn ang="0">
                  <a:pos x="125" y="752"/>
                </a:cxn>
                <a:cxn ang="0">
                  <a:pos x="134" y="726"/>
                </a:cxn>
                <a:cxn ang="0">
                  <a:pos x="141" y="701"/>
                </a:cxn>
                <a:cxn ang="0">
                  <a:pos x="150" y="671"/>
                </a:cxn>
                <a:cxn ang="0">
                  <a:pos x="158" y="642"/>
                </a:cxn>
                <a:cxn ang="0">
                  <a:pos x="165" y="610"/>
                </a:cxn>
                <a:cxn ang="0">
                  <a:pos x="171" y="577"/>
                </a:cxn>
                <a:cxn ang="0">
                  <a:pos x="179" y="543"/>
                </a:cxn>
                <a:cxn ang="0">
                  <a:pos x="185" y="507"/>
                </a:cxn>
                <a:cxn ang="0">
                  <a:pos x="191" y="471"/>
                </a:cxn>
                <a:cxn ang="0">
                  <a:pos x="195" y="433"/>
                </a:cxn>
                <a:cxn ang="0">
                  <a:pos x="204" y="353"/>
                </a:cxn>
                <a:cxn ang="0">
                  <a:pos x="212" y="270"/>
                </a:cxn>
                <a:cxn ang="0">
                  <a:pos x="218" y="183"/>
                </a:cxn>
                <a:cxn ang="0">
                  <a:pos x="221" y="93"/>
                </a:cxn>
                <a:cxn ang="0">
                  <a:pos x="223" y="0"/>
                </a:cxn>
              </a:cxnLst>
              <a:rect l="0" t="0" r="r" b="b"/>
              <a:pathLst>
                <a:path w="223" h="907">
                  <a:moveTo>
                    <a:pt x="0" y="907"/>
                  </a:moveTo>
                  <a:lnTo>
                    <a:pt x="12" y="906"/>
                  </a:lnTo>
                  <a:lnTo>
                    <a:pt x="23" y="902"/>
                  </a:lnTo>
                  <a:lnTo>
                    <a:pt x="35" y="897"/>
                  </a:lnTo>
                  <a:lnTo>
                    <a:pt x="45" y="888"/>
                  </a:lnTo>
                  <a:lnTo>
                    <a:pt x="56" y="879"/>
                  </a:lnTo>
                  <a:lnTo>
                    <a:pt x="66" y="866"/>
                  </a:lnTo>
                  <a:lnTo>
                    <a:pt x="77" y="852"/>
                  </a:lnTo>
                  <a:lnTo>
                    <a:pt x="87" y="836"/>
                  </a:lnTo>
                  <a:lnTo>
                    <a:pt x="96" y="818"/>
                  </a:lnTo>
                  <a:lnTo>
                    <a:pt x="107" y="798"/>
                  </a:lnTo>
                  <a:lnTo>
                    <a:pt x="116" y="776"/>
                  </a:lnTo>
                  <a:lnTo>
                    <a:pt x="125" y="752"/>
                  </a:lnTo>
                  <a:lnTo>
                    <a:pt x="134" y="726"/>
                  </a:lnTo>
                  <a:lnTo>
                    <a:pt x="141" y="701"/>
                  </a:lnTo>
                  <a:lnTo>
                    <a:pt x="150" y="671"/>
                  </a:lnTo>
                  <a:lnTo>
                    <a:pt x="158" y="642"/>
                  </a:lnTo>
                  <a:lnTo>
                    <a:pt x="165" y="610"/>
                  </a:lnTo>
                  <a:lnTo>
                    <a:pt x="171" y="577"/>
                  </a:lnTo>
                  <a:lnTo>
                    <a:pt x="179" y="543"/>
                  </a:lnTo>
                  <a:lnTo>
                    <a:pt x="185" y="507"/>
                  </a:lnTo>
                  <a:lnTo>
                    <a:pt x="191" y="471"/>
                  </a:lnTo>
                  <a:lnTo>
                    <a:pt x="195" y="433"/>
                  </a:lnTo>
                  <a:lnTo>
                    <a:pt x="204" y="353"/>
                  </a:lnTo>
                  <a:lnTo>
                    <a:pt x="212" y="270"/>
                  </a:lnTo>
                  <a:lnTo>
                    <a:pt x="218" y="183"/>
                  </a:lnTo>
                  <a:lnTo>
                    <a:pt x="221" y="93"/>
                  </a:lnTo>
                  <a:lnTo>
                    <a:pt x="223" y="0"/>
                  </a:lnTo>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7" name="Group 86"/>
            <p:cNvGrpSpPr>
              <a:grpSpLocks/>
            </p:cNvGrpSpPr>
            <p:nvPr/>
          </p:nvGrpSpPr>
          <p:grpSpPr bwMode="auto">
            <a:xfrm>
              <a:off x="3990" y="3981"/>
              <a:ext cx="48" cy="39"/>
              <a:chOff x="3990" y="3981"/>
              <a:chExt cx="48" cy="39"/>
            </a:xfrm>
          </p:grpSpPr>
          <p:sp>
            <p:nvSpPr>
              <p:cNvPr id="303188" name="Line 84"/>
              <p:cNvSpPr>
                <a:spLocks noChangeShapeType="1"/>
              </p:cNvSpPr>
              <p:nvPr/>
            </p:nvSpPr>
            <p:spPr bwMode="auto">
              <a:xfrm>
                <a:off x="3990" y="4001"/>
                <a:ext cx="1" cy="1"/>
              </a:xfrm>
              <a:prstGeom prst="line">
                <a:avLst/>
              </a:prstGeom>
              <a:noFill/>
              <a:ln w="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189" name="Freeform 85"/>
              <p:cNvSpPr>
                <a:spLocks/>
              </p:cNvSpPr>
              <p:nvPr/>
            </p:nvSpPr>
            <p:spPr bwMode="auto">
              <a:xfrm>
                <a:off x="3990" y="3981"/>
                <a:ext cx="48" cy="39"/>
              </a:xfrm>
              <a:custGeom>
                <a:avLst/>
                <a:gdLst/>
                <a:ahLst/>
                <a:cxnLst>
                  <a:cxn ang="0">
                    <a:pos x="48" y="0"/>
                  </a:cxn>
                  <a:cxn ang="0">
                    <a:pos x="0" y="20"/>
                  </a:cxn>
                  <a:cxn ang="0">
                    <a:pos x="48" y="39"/>
                  </a:cxn>
                  <a:cxn ang="0">
                    <a:pos x="48" y="0"/>
                  </a:cxn>
                </a:cxnLst>
                <a:rect l="0" t="0" r="r" b="b"/>
                <a:pathLst>
                  <a:path w="48" h="39">
                    <a:moveTo>
                      <a:pt x="48" y="0"/>
                    </a:moveTo>
                    <a:lnTo>
                      <a:pt x="0" y="20"/>
                    </a:lnTo>
                    <a:lnTo>
                      <a:pt x="48" y="39"/>
                    </a:lnTo>
                    <a:lnTo>
                      <a:pt x="4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8" name="Group 89"/>
            <p:cNvGrpSpPr>
              <a:grpSpLocks/>
            </p:cNvGrpSpPr>
            <p:nvPr/>
          </p:nvGrpSpPr>
          <p:grpSpPr bwMode="auto">
            <a:xfrm>
              <a:off x="2914" y="2024"/>
              <a:ext cx="61" cy="214"/>
              <a:chOff x="2914" y="2024"/>
              <a:chExt cx="61" cy="214"/>
            </a:xfrm>
          </p:grpSpPr>
          <p:sp>
            <p:nvSpPr>
              <p:cNvPr id="303191" name="Rectangle 87"/>
              <p:cNvSpPr>
                <a:spLocks noChangeArrowheads="1"/>
              </p:cNvSpPr>
              <p:nvPr/>
            </p:nvSpPr>
            <p:spPr bwMode="auto">
              <a:xfrm>
                <a:off x="2941" y="2024"/>
                <a:ext cx="9" cy="169"/>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92" name="Freeform 88"/>
              <p:cNvSpPr>
                <a:spLocks/>
              </p:cNvSpPr>
              <p:nvPr/>
            </p:nvSpPr>
            <p:spPr bwMode="auto">
              <a:xfrm>
                <a:off x="2914" y="2191"/>
                <a:ext cx="61" cy="47"/>
              </a:xfrm>
              <a:custGeom>
                <a:avLst/>
                <a:gdLst/>
                <a:ahLst/>
                <a:cxnLst>
                  <a:cxn ang="0">
                    <a:pos x="0" y="0"/>
                  </a:cxn>
                  <a:cxn ang="0">
                    <a:pos x="31" y="47"/>
                  </a:cxn>
                  <a:cxn ang="0">
                    <a:pos x="61" y="0"/>
                  </a:cxn>
                  <a:cxn ang="0">
                    <a:pos x="0" y="0"/>
                  </a:cxn>
                </a:cxnLst>
                <a:rect l="0" t="0" r="r" b="b"/>
                <a:pathLst>
                  <a:path w="61" h="47">
                    <a:moveTo>
                      <a:pt x="0" y="0"/>
                    </a:moveTo>
                    <a:lnTo>
                      <a:pt x="31" y="47"/>
                    </a:lnTo>
                    <a:lnTo>
                      <a:pt x="61" y="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9" name="Group 94"/>
            <p:cNvGrpSpPr>
              <a:grpSpLocks/>
            </p:cNvGrpSpPr>
            <p:nvPr/>
          </p:nvGrpSpPr>
          <p:grpSpPr bwMode="auto">
            <a:xfrm>
              <a:off x="2072" y="1373"/>
              <a:ext cx="52" cy="175"/>
              <a:chOff x="2072" y="1373"/>
              <a:chExt cx="52" cy="175"/>
            </a:xfrm>
          </p:grpSpPr>
          <p:sp>
            <p:nvSpPr>
              <p:cNvPr id="303194" name="Rectangle 90"/>
              <p:cNvSpPr>
                <a:spLocks noChangeArrowheads="1"/>
              </p:cNvSpPr>
              <p:nvPr/>
            </p:nvSpPr>
            <p:spPr bwMode="auto">
              <a:xfrm>
                <a:off x="2094" y="1510"/>
                <a:ext cx="6" cy="3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95" name="Rectangle 91"/>
              <p:cNvSpPr>
                <a:spLocks noChangeArrowheads="1"/>
              </p:cNvSpPr>
              <p:nvPr/>
            </p:nvSpPr>
            <p:spPr bwMode="auto">
              <a:xfrm>
                <a:off x="2094" y="1459"/>
                <a:ext cx="6" cy="3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96" name="Rectangle 92"/>
              <p:cNvSpPr>
                <a:spLocks noChangeArrowheads="1"/>
              </p:cNvSpPr>
              <p:nvPr/>
            </p:nvSpPr>
            <p:spPr bwMode="auto">
              <a:xfrm>
                <a:off x="2094" y="1412"/>
                <a:ext cx="6" cy="33"/>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197" name="Freeform 93"/>
              <p:cNvSpPr>
                <a:spLocks/>
              </p:cNvSpPr>
              <p:nvPr/>
            </p:nvSpPr>
            <p:spPr bwMode="auto">
              <a:xfrm>
                <a:off x="2072" y="1373"/>
                <a:ext cx="52" cy="41"/>
              </a:xfrm>
              <a:custGeom>
                <a:avLst/>
                <a:gdLst/>
                <a:ahLst/>
                <a:cxnLst>
                  <a:cxn ang="0">
                    <a:pos x="52" y="41"/>
                  </a:cxn>
                  <a:cxn ang="0">
                    <a:pos x="25" y="0"/>
                  </a:cxn>
                  <a:cxn ang="0">
                    <a:pos x="0" y="41"/>
                  </a:cxn>
                  <a:cxn ang="0">
                    <a:pos x="52" y="41"/>
                  </a:cxn>
                </a:cxnLst>
                <a:rect l="0" t="0" r="r" b="b"/>
                <a:pathLst>
                  <a:path w="52" h="41">
                    <a:moveTo>
                      <a:pt x="52" y="41"/>
                    </a:moveTo>
                    <a:lnTo>
                      <a:pt x="25" y="0"/>
                    </a:lnTo>
                    <a:lnTo>
                      <a:pt x="0" y="41"/>
                    </a:lnTo>
                    <a:lnTo>
                      <a:pt x="52"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0" name="Group 99"/>
            <p:cNvGrpSpPr>
              <a:grpSpLocks/>
            </p:cNvGrpSpPr>
            <p:nvPr/>
          </p:nvGrpSpPr>
          <p:grpSpPr bwMode="auto">
            <a:xfrm>
              <a:off x="3008" y="1388"/>
              <a:ext cx="53" cy="174"/>
              <a:chOff x="3008" y="1388"/>
              <a:chExt cx="53" cy="174"/>
            </a:xfrm>
          </p:grpSpPr>
          <p:sp>
            <p:nvSpPr>
              <p:cNvPr id="303199" name="Rectangle 95"/>
              <p:cNvSpPr>
                <a:spLocks noChangeArrowheads="1"/>
              </p:cNvSpPr>
              <p:nvPr/>
            </p:nvSpPr>
            <p:spPr bwMode="auto">
              <a:xfrm>
                <a:off x="3031" y="1524"/>
                <a:ext cx="6" cy="3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00" name="Rectangle 96"/>
              <p:cNvSpPr>
                <a:spLocks noChangeArrowheads="1"/>
              </p:cNvSpPr>
              <p:nvPr/>
            </p:nvSpPr>
            <p:spPr bwMode="auto">
              <a:xfrm>
                <a:off x="3031" y="1473"/>
                <a:ext cx="6" cy="3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01" name="Rectangle 97"/>
              <p:cNvSpPr>
                <a:spLocks noChangeArrowheads="1"/>
              </p:cNvSpPr>
              <p:nvPr/>
            </p:nvSpPr>
            <p:spPr bwMode="auto">
              <a:xfrm>
                <a:off x="3031" y="1427"/>
                <a:ext cx="6" cy="3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02" name="Freeform 98"/>
              <p:cNvSpPr>
                <a:spLocks/>
              </p:cNvSpPr>
              <p:nvPr/>
            </p:nvSpPr>
            <p:spPr bwMode="auto">
              <a:xfrm>
                <a:off x="3008" y="1388"/>
                <a:ext cx="53" cy="41"/>
              </a:xfrm>
              <a:custGeom>
                <a:avLst/>
                <a:gdLst/>
                <a:ahLst/>
                <a:cxnLst>
                  <a:cxn ang="0">
                    <a:pos x="53" y="41"/>
                  </a:cxn>
                  <a:cxn ang="0">
                    <a:pos x="26" y="0"/>
                  </a:cxn>
                  <a:cxn ang="0">
                    <a:pos x="0" y="41"/>
                  </a:cxn>
                  <a:cxn ang="0">
                    <a:pos x="53" y="41"/>
                  </a:cxn>
                </a:cxnLst>
                <a:rect l="0" t="0" r="r" b="b"/>
                <a:pathLst>
                  <a:path w="53" h="41">
                    <a:moveTo>
                      <a:pt x="53" y="41"/>
                    </a:moveTo>
                    <a:lnTo>
                      <a:pt x="26" y="0"/>
                    </a:lnTo>
                    <a:lnTo>
                      <a:pt x="0" y="41"/>
                    </a:lnTo>
                    <a:lnTo>
                      <a:pt x="53"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1" name="Group 104"/>
            <p:cNvGrpSpPr>
              <a:grpSpLocks/>
            </p:cNvGrpSpPr>
            <p:nvPr/>
          </p:nvGrpSpPr>
          <p:grpSpPr bwMode="auto">
            <a:xfrm>
              <a:off x="2609" y="2013"/>
              <a:ext cx="62" cy="214"/>
              <a:chOff x="2609" y="2013"/>
              <a:chExt cx="62" cy="214"/>
            </a:xfrm>
          </p:grpSpPr>
          <p:sp>
            <p:nvSpPr>
              <p:cNvPr id="303204" name="Rectangle 100"/>
              <p:cNvSpPr>
                <a:spLocks noChangeArrowheads="1"/>
              </p:cNvSpPr>
              <p:nvPr/>
            </p:nvSpPr>
            <p:spPr bwMode="auto">
              <a:xfrm>
                <a:off x="2635" y="2171"/>
                <a:ext cx="9" cy="5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05" name="Rectangle 101"/>
              <p:cNvSpPr>
                <a:spLocks noChangeArrowheads="1"/>
              </p:cNvSpPr>
              <p:nvPr/>
            </p:nvSpPr>
            <p:spPr bwMode="auto">
              <a:xfrm>
                <a:off x="2635" y="2094"/>
                <a:ext cx="9" cy="5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06" name="Rectangle 102"/>
              <p:cNvSpPr>
                <a:spLocks noChangeArrowheads="1"/>
              </p:cNvSpPr>
              <p:nvPr/>
            </p:nvSpPr>
            <p:spPr bwMode="auto">
              <a:xfrm>
                <a:off x="2635" y="2057"/>
                <a:ext cx="9" cy="1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07" name="Freeform 103"/>
              <p:cNvSpPr>
                <a:spLocks/>
              </p:cNvSpPr>
              <p:nvPr/>
            </p:nvSpPr>
            <p:spPr bwMode="auto">
              <a:xfrm>
                <a:off x="2609" y="2013"/>
                <a:ext cx="62" cy="47"/>
              </a:xfrm>
              <a:custGeom>
                <a:avLst/>
                <a:gdLst/>
                <a:ahLst/>
                <a:cxnLst>
                  <a:cxn ang="0">
                    <a:pos x="62" y="47"/>
                  </a:cxn>
                  <a:cxn ang="0">
                    <a:pos x="30" y="0"/>
                  </a:cxn>
                  <a:cxn ang="0">
                    <a:pos x="0" y="47"/>
                  </a:cxn>
                  <a:cxn ang="0">
                    <a:pos x="62" y="47"/>
                  </a:cxn>
                </a:cxnLst>
                <a:rect l="0" t="0" r="r" b="b"/>
                <a:pathLst>
                  <a:path w="62" h="47">
                    <a:moveTo>
                      <a:pt x="62" y="47"/>
                    </a:moveTo>
                    <a:lnTo>
                      <a:pt x="30" y="0"/>
                    </a:lnTo>
                    <a:lnTo>
                      <a:pt x="0" y="47"/>
                    </a:lnTo>
                    <a:lnTo>
                      <a:pt x="62" y="4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2" name="Group 109"/>
            <p:cNvGrpSpPr>
              <a:grpSpLocks/>
            </p:cNvGrpSpPr>
            <p:nvPr/>
          </p:nvGrpSpPr>
          <p:grpSpPr bwMode="auto">
            <a:xfrm>
              <a:off x="2693" y="2859"/>
              <a:ext cx="53" cy="181"/>
              <a:chOff x="2693" y="2859"/>
              <a:chExt cx="53" cy="181"/>
            </a:xfrm>
          </p:grpSpPr>
          <p:sp>
            <p:nvSpPr>
              <p:cNvPr id="303209" name="Rectangle 105"/>
              <p:cNvSpPr>
                <a:spLocks noChangeArrowheads="1"/>
              </p:cNvSpPr>
              <p:nvPr/>
            </p:nvSpPr>
            <p:spPr bwMode="auto">
              <a:xfrm>
                <a:off x="2716" y="3002"/>
                <a:ext cx="6" cy="3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10" name="Rectangle 106"/>
              <p:cNvSpPr>
                <a:spLocks noChangeArrowheads="1"/>
              </p:cNvSpPr>
              <p:nvPr/>
            </p:nvSpPr>
            <p:spPr bwMode="auto">
              <a:xfrm>
                <a:off x="2716" y="2951"/>
                <a:ext cx="6" cy="3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11" name="Rectangle 107"/>
              <p:cNvSpPr>
                <a:spLocks noChangeArrowheads="1"/>
              </p:cNvSpPr>
              <p:nvPr/>
            </p:nvSpPr>
            <p:spPr bwMode="auto">
              <a:xfrm>
                <a:off x="2716" y="2899"/>
                <a:ext cx="6" cy="3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12" name="Freeform 108"/>
              <p:cNvSpPr>
                <a:spLocks/>
              </p:cNvSpPr>
              <p:nvPr/>
            </p:nvSpPr>
            <p:spPr bwMode="auto">
              <a:xfrm>
                <a:off x="2693" y="2859"/>
                <a:ext cx="53" cy="41"/>
              </a:xfrm>
              <a:custGeom>
                <a:avLst/>
                <a:gdLst/>
                <a:ahLst/>
                <a:cxnLst>
                  <a:cxn ang="0">
                    <a:pos x="53" y="41"/>
                  </a:cxn>
                  <a:cxn ang="0">
                    <a:pos x="26" y="0"/>
                  </a:cxn>
                  <a:cxn ang="0">
                    <a:pos x="0" y="41"/>
                  </a:cxn>
                  <a:cxn ang="0">
                    <a:pos x="53" y="41"/>
                  </a:cxn>
                </a:cxnLst>
                <a:rect l="0" t="0" r="r" b="b"/>
                <a:pathLst>
                  <a:path w="53" h="41">
                    <a:moveTo>
                      <a:pt x="53" y="41"/>
                    </a:moveTo>
                    <a:lnTo>
                      <a:pt x="26" y="0"/>
                    </a:lnTo>
                    <a:lnTo>
                      <a:pt x="0" y="41"/>
                    </a:lnTo>
                    <a:lnTo>
                      <a:pt x="53"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3" name="Group 114"/>
            <p:cNvGrpSpPr>
              <a:grpSpLocks/>
            </p:cNvGrpSpPr>
            <p:nvPr/>
          </p:nvGrpSpPr>
          <p:grpSpPr bwMode="auto">
            <a:xfrm>
              <a:off x="2698" y="3441"/>
              <a:ext cx="52" cy="174"/>
              <a:chOff x="2698" y="3441"/>
              <a:chExt cx="52" cy="174"/>
            </a:xfrm>
          </p:grpSpPr>
          <p:sp>
            <p:nvSpPr>
              <p:cNvPr id="303214" name="Rectangle 110"/>
              <p:cNvSpPr>
                <a:spLocks noChangeArrowheads="1"/>
              </p:cNvSpPr>
              <p:nvPr/>
            </p:nvSpPr>
            <p:spPr bwMode="auto">
              <a:xfrm>
                <a:off x="2720" y="3577"/>
                <a:ext cx="6" cy="3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15" name="Rectangle 111"/>
              <p:cNvSpPr>
                <a:spLocks noChangeArrowheads="1"/>
              </p:cNvSpPr>
              <p:nvPr/>
            </p:nvSpPr>
            <p:spPr bwMode="auto">
              <a:xfrm>
                <a:off x="2720" y="3526"/>
                <a:ext cx="6" cy="3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16" name="Rectangle 112"/>
              <p:cNvSpPr>
                <a:spLocks noChangeArrowheads="1"/>
              </p:cNvSpPr>
              <p:nvPr/>
            </p:nvSpPr>
            <p:spPr bwMode="auto">
              <a:xfrm>
                <a:off x="2720" y="3480"/>
                <a:ext cx="6" cy="3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17" name="Freeform 113"/>
              <p:cNvSpPr>
                <a:spLocks/>
              </p:cNvSpPr>
              <p:nvPr/>
            </p:nvSpPr>
            <p:spPr bwMode="auto">
              <a:xfrm>
                <a:off x="2698" y="3441"/>
                <a:ext cx="52" cy="41"/>
              </a:xfrm>
              <a:custGeom>
                <a:avLst/>
                <a:gdLst/>
                <a:ahLst/>
                <a:cxnLst>
                  <a:cxn ang="0">
                    <a:pos x="52" y="41"/>
                  </a:cxn>
                  <a:cxn ang="0">
                    <a:pos x="25" y="0"/>
                  </a:cxn>
                  <a:cxn ang="0">
                    <a:pos x="0" y="41"/>
                  </a:cxn>
                  <a:cxn ang="0">
                    <a:pos x="52" y="41"/>
                  </a:cxn>
                </a:cxnLst>
                <a:rect l="0" t="0" r="r" b="b"/>
                <a:pathLst>
                  <a:path w="52" h="41">
                    <a:moveTo>
                      <a:pt x="52" y="41"/>
                    </a:moveTo>
                    <a:lnTo>
                      <a:pt x="25" y="0"/>
                    </a:lnTo>
                    <a:lnTo>
                      <a:pt x="0" y="41"/>
                    </a:lnTo>
                    <a:lnTo>
                      <a:pt x="52" y="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4" name="Group 129"/>
            <p:cNvGrpSpPr>
              <a:grpSpLocks/>
            </p:cNvGrpSpPr>
            <p:nvPr/>
          </p:nvGrpSpPr>
          <p:grpSpPr bwMode="auto">
            <a:xfrm>
              <a:off x="1394" y="3143"/>
              <a:ext cx="255" cy="614"/>
              <a:chOff x="1394" y="3143"/>
              <a:chExt cx="255" cy="614"/>
            </a:xfrm>
          </p:grpSpPr>
          <p:sp>
            <p:nvSpPr>
              <p:cNvPr id="303219" name="Freeform 115"/>
              <p:cNvSpPr>
                <a:spLocks/>
              </p:cNvSpPr>
              <p:nvPr/>
            </p:nvSpPr>
            <p:spPr bwMode="auto">
              <a:xfrm>
                <a:off x="1602" y="3743"/>
                <a:ext cx="47" cy="14"/>
              </a:xfrm>
              <a:custGeom>
                <a:avLst/>
                <a:gdLst/>
                <a:ahLst/>
                <a:cxnLst>
                  <a:cxn ang="0">
                    <a:pos x="47" y="14"/>
                  </a:cxn>
                  <a:cxn ang="0">
                    <a:pos x="47" y="9"/>
                  </a:cxn>
                  <a:cxn ang="0">
                    <a:pos x="33" y="8"/>
                  </a:cxn>
                  <a:cxn ang="0">
                    <a:pos x="33" y="10"/>
                  </a:cxn>
                  <a:cxn ang="0">
                    <a:pos x="35" y="8"/>
                  </a:cxn>
                  <a:cxn ang="0">
                    <a:pos x="21" y="6"/>
                  </a:cxn>
                  <a:cxn ang="0">
                    <a:pos x="9" y="2"/>
                  </a:cxn>
                  <a:cxn ang="0">
                    <a:pos x="8" y="5"/>
                  </a:cxn>
                  <a:cxn ang="0">
                    <a:pos x="11" y="3"/>
                  </a:cxn>
                  <a:cxn ang="0">
                    <a:pos x="3" y="0"/>
                  </a:cxn>
                  <a:cxn ang="0">
                    <a:pos x="0" y="3"/>
                  </a:cxn>
                  <a:cxn ang="0">
                    <a:pos x="6" y="7"/>
                  </a:cxn>
                  <a:cxn ang="0">
                    <a:pos x="8" y="7"/>
                  </a:cxn>
                  <a:cxn ang="0">
                    <a:pos x="20" y="10"/>
                  </a:cxn>
                  <a:cxn ang="0">
                    <a:pos x="33" y="13"/>
                  </a:cxn>
                  <a:cxn ang="0">
                    <a:pos x="35" y="13"/>
                  </a:cxn>
                  <a:cxn ang="0">
                    <a:pos x="47" y="14"/>
                  </a:cxn>
                </a:cxnLst>
                <a:rect l="0" t="0" r="r" b="b"/>
                <a:pathLst>
                  <a:path w="47" h="14">
                    <a:moveTo>
                      <a:pt x="47" y="14"/>
                    </a:moveTo>
                    <a:lnTo>
                      <a:pt x="47" y="9"/>
                    </a:lnTo>
                    <a:lnTo>
                      <a:pt x="33" y="8"/>
                    </a:lnTo>
                    <a:lnTo>
                      <a:pt x="33" y="10"/>
                    </a:lnTo>
                    <a:lnTo>
                      <a:pt x="35" y="8"/>
                    </a:lnTo>
                    <a:lnTo>
                      <a:pt x="21" y="6"/>
                    </a:lnTo>
                    <a:lnTo>
                      <a:pt x="9" y="2"/>
                    </a:lnTo>
                    <a:lnTo>
                      <a:pt x="8" y="5"/>
                    </a:lnTo>
                    <a:lnTo>
                      <a:pt x="11" y="3"/>
                    </a:lnTo>
                    <a:lnTo>
                      <a:pt x="3" y="0"/>
                    </a:lnTo>
                    <a:lnTo>
                      <a:pt x="0" y="3"/>
                    </a:lnTo>
                    <a:lnTo>
                      <a:pt x="6" y="7"/>
                    </a:lnTo>
                    <a:lnTo>
                      <a:pt x="8" y="7"/>
                    </a:lnTo>
                    <a:lnTo>
                      <a:pt x="20" y="10"/>
                    </a:lnTo>
                    <a:lnTo>
                      <a:pt x="33" y="13"/>
                    </a:lnTo>
                    <a:lnTo>
                      <a:pt x="35" y="13"/>
                    </a:lnTo>
                    <a:lnTo>
                      <a:pt x="47" y="1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0" name="Freeform 116"/>
              <p:cNvSpPr>
                <a:spLocks/>
              </p:cNvSpPr>
              <p:nvPr/>
            </p:nvSpPr>
            <p:spPr bwMode="auto">
              <a:xfrm>
                <a:off x="1553" y="3709"/>
                <a:ext cx="37" cy="29"/>
              </a:xfrm>
              <a:custGeom>
                <a:avLst/>
                <a:gdLst/>
                <a:ahLst/>
                <a:cxnLst>
                  <a:cxn ang="0">
                    <a:pos x="34" y="29"/>
                  </a:cxn>
                  <a:cxn ang="0">
                    <a:pos x="37" y="26"/>
                  </a:cxn>
                  <a:cxn ang="0">
                    <a:pos x="34" y="25"/>
                  </a:cxn>
                  <a:cxn ang="0">
                    <a:pos x="22" y="16"/>
                  </a:cxn>
                  <a:cxn ang="0">
                    <a:pos x="12" y="7"/>
                  </a:cxn>
                  <a:cxn ang="0">
                    <a:pos x="4" y="0"/>
                  </a:cxn>
                  <a:cxn ang="0">
                    <a:pos x="0" y="3"/>
                  </a:cxn>
                  <a:cxn ang="0">
                    <a:pos x="7" y="10"/>
                  </a:cxn>
                  <a:cxn ang="0">
                    <a:pos x="18" y="20"/>
                  </a:cxn>
                  <a:cxn ang="0">
                    <a:pos x="30" y="28"/>
                  </a:cxn>
                  <a:cxn ang="0">
                    <a:pos x="34" y="29"/>
                  </a:cxn>
                </a:cxnLst>
                <a:rect l="0" t="0" r="r" b="b"/>
                <a:pathLst>
                  <a:path w="37" h="29">
                    <a:moveTo>
                      <a:pt x="34" y="29"/>
                    </a:moveTo>
                    <a:lnTo>
                      <a:pt x="37" y="26"/>
                    </a:lnTo>
                    <a:lnTo>
                      <a:pt x="34" y="25"/>
                    </a:lnTo>
                    <a:lnTo>
                      <a:pt x="22" y="16"/>
                    </a:lnTo>
                    <a:lnTo>
                      <a:pt x="12" y="7"/>
                    </a:lnTo>
                    <a:lnTo>
                      <a:pt x="4" y="0"/>
                    </a:lnTo>
                    <a:lnTo>
                      <a:pt x="0" y="3"/>
                    </a:lnTo>
                    <a:lnTo>
                      <a:pt x="7" y="10"/>
                    </a:lnTo>
                    <a:lnTo>
                      <a:pt x="18" y="20"/>
                    </a:lnTo>
                    <a:lnTo>
                      <a:pt x="30" y="28"/>
                    </a:lnTo>
                    <a:lnTo>
                      <a:pt x="34"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1" name="Freeform 117"/>
              <p:cNvSpPr>
                <a:spLocks/>
              </p:cNvSpPr>
              <p:nvPr/>
            </p:nvSpPr>
            <p:spPr bwMode="auto">
              <a:xfrm>
                <a:off x="1517" y="3665"/>
                <a:ext cx="28" cy="36"/>
              </a:xfrm>
              <a:custGeom>
                <a:avLst/>
                <a:gdLst/>
                <a:ahLst/>
                <a:cxnLst>
                  <a:cxn ang="0">
                    <a:pos x="24" y="36"/>
                  </a:cxn>
                  <a:cxn ang="0">
                    <a:pos x="28" y="32"/>
                  </a:cxn>
                  <a:cxn ang="0">
                    <a:pos x="25" y="27"/>
                  </a:cxn>
                  <a:cxn ang="0">
                    <a:pos x="13" y="15"/>
                  </a:cxn>
                  <a:cxn ang="0">
                    <a:pos x="4" y="0"/>
                  </a:cxn>
                  <a:cxn ang="0">
                    <a:pos x="0" y="3"/>
                  </a:cxn>
                  <a:cxn ang="0">
                    <a:pos x="9" y="18"/>
                  </a:cxn>
                  <a:cxn ang="0">
                    <a:pos x="21" y="31"/>
                  </a:cxn>
                  <a:cxn ang="0">
                    <a:pos x="24" y="36"/>
                  </a:cxn>
                </a:cxnLst>
                <a:rect l="0" t="0" r="r" b="b"/>
                <a:pathLst>
                  <a:path w="28" h="36">
                    <a:moveTo>
                      <a:pt x="24" y="36"/>
                    </a:moveTo>
                    <a:lnTo>
                      <a:pt x="28" y="32"/>
                    </a:lnTo>
                    <a:lnTo>
                      <a:pt x="25" y="27"/>
                    </a:lnTo>
                    <a:lnTo>
                      <a:pt x="13" y="15"/>
                    </a:lnTo>
                    <a:lnTo>
                      <a:pt x="4" y="0"/>
                    </a:lnTo>
                    <a:lnTo>
                      <a:pt x="0" y="3"/>
                    </a:lnTo>
                    <a:lnTo>
                      <a:pt x="9" y="18"/>
                    </a:lnTo>
                    <a:lnTo>
                      <a:pt x="21" y="31"/>
                    </a:lnTo>
                    <a:lnTo>
                      <a:pt x="24" y="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2" name="Freeform 118"/>
              <p:cNvSpPr>
                <a:spLocks/>
              </p:cNvSpPr>
              <p:nvPr/>
            </p:nvSpPr>
            <p:spPr bwMode="auto">
              <a:xfrm>
                <a:off x="1488" y="3619"/>
                <a:ext cx="24" cy="37"/>
              </a:xfrm>
              <a:custGeom>
                <a:avLst/>
                <a:gdLst/>
                <a:ahLst/>
                <a:cxnLst>
                  <a:cxn ang="0">
                    <a:pos x="20" y="37"/>
                  </a:cxn>
                  <a:cxn ang="0">
                    <a:pos x="24" y="35"/>
                  </a:cxn>
                  <a:cxn ang="0">
                    <a:pos x="23" y="30"/>
                  </a:cxn>
                  <a:cxn ang="0">
                    <a:pos x="20" y="31"/>
                  </a:cxn>
                  <a:cxn ang="0">
                    <a:pos x="23" y="31"/>
                  </a:cxn>
                  <a:cxn ang="0">
                    <a:pos x="6" y="0"/>
                  </a:cxn>
                  <a:cxn ang="0">
                    <a:pos x="0" y="2"/>
                  </a:cxn>
                  <a:cxn ang="0">
                    <a:pos x="17" y="32"/>
                  </a:cxn>
                  <a:cxn ang="0">
                    <a:pos x="18" y="34"/>
                  </a:cxn>
                  <a:cxn ang="0">
                    <a:pos x="20" y="37"/>
                  </a:cxn>
                </a:cxnLst>
                <a:rect l="0" t="0" r="r" b="b"/>
                <a:pathLst>
                  <a:path w="24" h="37">
                    <a:moveTo>
                      <a:pt x="20" y="37"/>
                    </a:moveTo>
                    <a:lnTo>
                      <a:pt x="24" y="35"/>
                    </a:lnTo>
                    <a:lnTo>
                      <a:pt x="23" y="30"/>
                    </a:lnTo>
                    <a:lnTo>
                      <a:pt x="20" y="31"/>
                    </a:lnTo>
                    <a:lnTo>
                      <a:pt x="23" y="31"/>
                    </a:lnTo>
                    <a:lnTo>
                      <a:pt x="6" y="0"/>
                    </a:lnTo>
                    <a:lnTo>
                      <a:pt x="0" y="2"/>
                    </a:lnTo>
                    <a:lnTo>
                      <a:pt x="17" y="32"/>
                    </a:lnTo>
                    <a:lnTo>
                      <a:pt x="18" y="34"/>
                    </a:lnTo>
                    <a:lnTo>
                      <a:pt x="20"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3" name="Freeform 119"/>
              <p:cNvSpPr>
                <a:spLocks/>
              </p:cNvSpPr>
              <p:nvPr/>
            </p:nvSpPr>
            <p:spPr bwMode="auto">
              <a:xfrm>
                <a:off x="1466" y="3570"/>
                <a:ext cx="22" cy="38"/>
              </a:xfrm>
              <a:custGeom>
                <a:avLst/>
                <a:gdLst/>
                <a:ahLst/>
                <a:cxnLst>
                  <a:cxn ang="0">
                    <a:pos x="16" y="38"/>
                  </a:cxn>
                  <a:cxn ang="0">
                    <a:pos x="22" y="37"/>
                  </a:cxn>
                  <a:cxn ang="0">
                    <a:pos x="7" y="5"/>
                  </a:cxn>
                  <a:cxn ang="0">
                    <a:pos x="6" y="0"/>
                  </a:cxn>
                  <a:cxn ang="0">
                    <a:pos x="0" y="2"/>
                  </a:cxn>
                  <a:cxn ang="0">
                    <a:pos x="1" y="6"/>
                  </a:cxn>
                  <a:cxn ang="0">
                    <a:pos x="16" y="38"/>
                  </a:cxn>
                </a:cxnLst>
                <a:rect l="0" t="0" r="r" b="b"/>
                <a:pathLst>
                  <a:path w="22" h="38">
                    <a:moveTo>
                      <a:pt x="16" y="38"/>
                    </a:moveTo>
                    <a:lnTo>
                      <a:pt x="22" y="37"/>
                    </a:lnTo>
                    <a:lnTo>
                      <a:pt x="7" y="5"/>
                    </a:lnTo>
                    <a:lnTo>
                      <a:pt x="6" y="0"/>
                    </a:lnTo>
                    <a:lnTo>
                      <a:pt x="0" y="2"/>
                    </a:lnTo>
                    <a:lnTo>
                      <a:pt x="1" y="6"/>
                    </a:lnTo>
                    <a:lnTo>
                      <a:pt x="16"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4" name="Freeform 120"/>
              <p:cNvSpPr>
                <a:spLocks/>
              </p:cNvSpPr>
              <p:nvPr/>
            </p:nvSpPr>
            <p:spPr bwMode="auto">
              <a:xfrm>
                <a:off x="1448" y="3521"/>
                <a:ext cx="19" cy="38"/>
              </a:xfrm>
              <a:custGeom>
                <a:avLst/>
                <a:gdLst/>
                <a:ahLst/>
                <a:cxnLst>
                  <a:cxn ang="0">
                    <a:pos x="13" y="38"/>
                  </a:cxn>
                  <a:cxn ang="0">
                    <a:pos x="19" y="36"/>
                  </a:cxn>
                  <a:cxn ang="0">
                    <a:pos x="9" y="11"/>
                  </a:cxn>
                  <a:cxn ang="0">
                    <a:pos x="6" y="0"/>
                  </a:cxn>
                  <a:cxn ang="0">
                    <a:pos x="0" y="1"/>
                  </a:cxn>
                  <a:cxn ang="0">
                    <a:pos x="3" y="12"/>
                  </a:cxn>
                  <a:cxn ang="0">
                    <a:pos x="13" y="38"/>
                  </a:cxn>
                </a:cxnLst>
                <a:rect l="0" t="0" r="r" b="b"/>
                <a:pathLst>
                  <a:path w="19" h="38">
                    <a:moveTo>
                      <a:pt x="13" y="38"/>
                    </a:moveTo>
                    <a:lnTo>
                      <a:pt x="19" y="36"/>
                    </a:lnTo>
                    <a:lnTo>
                      <a:pt x="9" y="11"/>
                    </a:lnTo>
                    <a:lnTo>
                      <a:pt x="6" y="0"/>
                    </a:lnTo>
                    <a:lnTo>
                      <a:pt x="0" y="1"/>
                    </a:lnTo>
                    <a:lnTo>
                      <a:pt x="3" y="12"/>
                    </a:lnTo>
                    <a:lnTo>
                      <a:pt x="13"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5" name="Freeform 121"/>
              <p:cNvSpPr>
                <a:spLocks/>
              </p:cNvSpPr>
              <p:nvPr/>
            </p:nvSpPr>
            <p:spPr bwMode="auto">
              <a:xfrm>
                <a:off x="1433" y="3471"/>
                <a:ext cx="16" cy="37"/>
              </a:xfrm>
              <a:custGeom>
                <a:avLst/>
                <a:gdLst/>
                <a:ahLst/>
                <a:cxnLst>
                  <a:cxn ang="0">
                    <a:pos x="10" y="37"/>
                  </a:cxn>
                  <a:cxn ang="0">
                    <a:pos x="16" y="36"/>
                  </a:cxn>
                  <a:cxn ang="0">
                    <a:pos x="10" y="14"/>
                  </a:cxn>
                  <a:cxn ang="0">
                    <a:pos x="6" y="0"/>
                  </a:cxn>
                  <a:cxn ang="0">
                    <a:pos x="0" y="1"/>
                  </a:cxn>
                  <a:cxn ang="0">
                    <a:pos x="4" y="15"/>
                  </a:cxn>
                  <a:cxn ang="0">
                    <a:pos x="10" y="37"/>
                  </a:cxn>
                </a:cxnLst>
                <a:rect l="0" t="0" r="r" b="b"/>
                <a:pathLst>
                  <a:path w="16" h="37">
                    <a:moveTo>
                      <a:pt x="10" y="37"/>
                    </a:moveTo>
                    <a:lnTo>
                      <a:pt x="16" y="36"/>
                    </a:lnTo>
                    <a:lnTo>
                      <a:pt x="10" y="14"/>
                    </a:lnTo>
                    <a:lnTo>
                      <a:pt x="6" y="0"/>
                    </a:lnTo>
                    <a:lnTo>
                      <a:pt x="0" y="1"/>
                    </a:lnTo>
                    <a:lnTo>
                      <a:pt x="4" y="15"/>
                    </a:lnTo>
                    <a:lnTo>
                      <a:pt x="10"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6" name="Freeform 122"/>
              <p:cNvSpPr>
                <a:spLocks/>
              </p:cNvSpPr>
              <p:nvPr/>
            </p:nvSpPr>
            <p:spPr bwMode="auto">
              <a:xfrm>
                <a:off x="1421" y="3420"/>
                <a:ext cx="15" cy="38"/>
              </a:xfrm>
              <a:custGeom>
                <a:avLst/>
                <a:gdLst/>
                <a:ahLst/>
                <a:cxnLst>
                  <a:cxn ang="0">
                    <a:pos x="9" y="38"/>
                  </a:cxn>
                  <a:cxn ang="0">
                    <a:pos x="15" y="37"/>
                  </a:cxn>
                  <a:cxn ang="0">
                    <a:pos x="9" y="14"/>
                  </a:cxn>
                  <a:cxn ang="0">
                    <a:pos x="6" y="0"/>
                  </a:cxn>
                  <a:cxn ang="0">
                    <a:pos x="0" y="1"/>
                  </a:cxn>
                  <a:cxn ang="0">
                    <a:pos x="3" y="15"/>
                  </a:cxn>
                  <a:cxn ang="0">
                    <a:pos x="9" y="38"/>
                  </a:cxn>
                </a:cxnLst>
                <a:rect l="0" t="0" r="r" b="b"/>
                <a:pathLst>
                  <a:path w="15" h="38">
                    <a:moveTo>
                      <a:pt x="9" y="38"/>
                    </a:moveTo>
                    <a:lnTo>
                      <a:pt x="15" y="37"/>
                    </a:lnTo>
                    <a:lnTo>
                      <a:pt x="9" y="14"/>
                    </a:lnTo>
                    <a:lnTo>
                      <a:pt x="6" y="0"/>
                    </a:lnTo>
                    <a:lnTo>
                      <a:pt x="0" y="1"/>
                    </a:lnTo>
                    <a:lnTo>
                      <a:pt x="3" y="15"/>
                    </a:lnTo>
                    <a:lnTo>
                      <a:pt x="9"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7" name="Freeform 123"/>
              <p:cNvSpPr>
                <a:spLocks/>
              </p:cNvSpPr>
              <p:nvPr/>
            </p:nvSpPr>
            <p:spPr bwMode="auto">
              <a:xfrm>
                <a:off x="1412" y="3368"/>
                <a:ext cx="13" cy="39"/>
              </a:xfrm>
              <a:custGeom>
                <a:avLst/>
                <a:gdLst/>
                <a:ahLst/>
                <a:cxnLst>
                  <a:cxn ang="0">
                    <a:pos x="7" y="39"/>
                  </a:cxn>
                  <a:cxn ang="0">
                    <a:pos x="13" y="38"/>
                  </a:cxn>
                  <a:cxn ang="0">
                    <a:pos x="7" y="12"/>
                  </a:cxn>
                  <a:cxn ang="0">
                    <a:pos x="6" y="0"/>
                  </a:cxn>
                  <a:cxn ang="0">
                    <a:pos x="0" y="2"/>
                  </a:cxn>
                  <a:cxn ang="0">
                    <a:pos x="1" y="13"/>
                  </a:cxn>
                  <a:cxn ang="0">
                    <a:pos x="7" y="39"/>
                  </a:cxn>
                </a:cxnLst>
                <a:rect l="0" t="0" r="r" b="b"/>
                <a:pathLst>
                  <a:path w="13" h="39">
                    <a:moveTo>
                      <a:pt x="7" y="39"/>
                    </a:moveTo>
                    <a:lnTo>
                      <a:pt x="13" y="38"/>
                    </a:lnTo>
                    <a:lnTo>
                      <a:pt x="7" y="12"/>
                    </a:lnTo>
                    <a:lnTo>
                      <a:pt x="6" y="0"/>
                    </a:lnTo>
                    <a:lnTo>
                      <a:pt x="0" y="2"/>
                    </a:lnTo>
                    <a:lnTo>
                      <a:pt x="1" y="13"/>
                    </a:lnTo>
                    <a:lnTo>
                      <a:pt x="7" y="3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8" name="Freeform 124"/>
              <p:cNvSpPr>
                <a:spLocks/>
              </p:cNvSpPr>
              <p:nvPr/>
            </p:nvSpPr>
            <p:spPr bwMode="auto">
              <a:xfrm>
                <a:off x="1404" y="3318"/>
                <a:ext cx="12" cy="38"/>
              </a:xfrm>
              <a:custGeom>
                <a:avLst/>
                <a:gdLst/>
                <a:ahLst/>
                <a:cxnLst>
                  <a:cxn ang="0">
                    <a:pos x="6" y="38"/>
                  </a:cxn>
                  <a:cxn ang="0">
                    <a:pos x="12" y="36"/>
                  </a:cxn>
                  <a:cxn ang="0">
                    <a:pos x="8" y="7"/>
                  </a:cxn>
                  <a:cxn ang="0">
                    <a:pos x="6" y="0"/>
                  </a:cxn>
                  <a:cxn ang="0">
                    <a:pos x="0" y="0"/>
                  </a:cxn>
                  <a:cxn ang="0">
                    <a:pos x="2" y="8"/>
                  </a:cxn>
                  <a:cxn ang="0">
                    <a:pos x="6" y="38"/>
                  </a:cxn>
                </a:cxnLst>
                <a:rect l="0" t="0" r="r" b="b"/>
                <a:pathLst>
                  <a:path w="12" h="38">
                    <a:moveTo>
                      <a:pt x="6" y="38"/>
                    </a:moveTo>
                    <a:lnTo>
                      <a:pt x="12" y="36"/>
                    </a:lnTo>
                    <a:lnTo>
                      <a:pt x="8" y="7"/>
                    </a:lnTo>
                    <a:lnTo>
                      <a:pt x="6" y="0"/>
                    </a:lnTo>
                    <a:lnTo>
                      <a:pt x="0" y="0"/>
                    </a:lnTo>
                    <a:lnTo>
                      <a:pt x="2" y="8"/>
                    </a:lnTo>
                    <a:lnTo>
                      <a:pt x="6"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29" name="Freeform 125"/>
              <p:cNvSpPr>
                <a:spLocks/>
              </p:cNvSpPr>
              <p:nvPr/>
            </p:nvSpPr>
            <p:spPr bwMode="auto">
              <a:xfrm>
                <a:off x="1398" y="3266"/>
                <a:ext cx="11" cy="38"/>
              </a:xfrm>
              <a:custGeom>
                <a:avLst/>
                <a:gdLst/>
                <a:ahLst/>
                <a:cxnLst>
                  <a:cxn ang="0">
                    <a:pos x="5" y="38"/>
                  </a:cxn>
                  <a:cxn ang="0">
                    <a:pos x="11" y="38"/>
                  </a:cxn>
                  <a:cxn ang="0">
                    <a:pos x="6" y="0"/>
                  </a:cxn>
                  <a:cxn ang="0">
                    <a:pos x="0" y="0"/>
                  </a:cxn>
                  <a:cxn ang="0">
                    <a:pos x="5" y="38"/>
                  </a:cxn>
                </a:cxnLst>
                <a:rect l="0" t="0" r="r" b="b"/>
                <a:pathLst>
                  <a:path w="11" h="38">
                    <a:moveTo>
                      <a:pt x="5" y="38"/>
                    </a:moveTo>
                    <a:lnTo>
                      <a:pt x="11" y="38"/>
                    </a:lnTo>
                    <a:lnTo>
                      <a:pt x="6" y="0"/>
                    </a:lnTo>
                    <a:lnTo>
                      <a:pt x="0" y="0"/>
                    </a:lnTo>
                    <a:lnTo>
                      <a:pt x="5"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30" name="Freeform 126"/>
              <p:cNvSpPr>
                <a:spLocks/>
              </p:cNvSpPr>
              <p:nvPr/>
            </p:nvSpPr>
            <p:spPr bwMode="auto">
              <a:xfrm>
                <a:off x="1395" y="3215"/>
                <a:ext cx="9" cy="37"/>
              </a:xfrm>
              <a:custGeom>
                <a:avLst/>
                <a:gdLst/>
                <a:ahLst/>
                <a:cxnLst>
                  <a:cxn ang="0">
                    <a:pos x="3" y="37"/>
                  </a:cxn>
                  <a:cxn ang="0">
                    <a:pos x="9" y="37"/>
                  </a:cxn>
                  <a:cxn ang="0">
                    <a:pos x="6" y="0"/>
                  </a:cxn>
                  <a:cxn ang="0">
                    <a:pos x="0" y="0"/>
                  </a:cxn>
                  <a:cxn ang="0">
                    <a:pos x="3" y="37"/>
                  </a:cxn>
                </a:cxnLst>
                <a:rect l="0" t="0" r="r" b="b"/>
                <a:pathLst>
                  <a:path w="9" h="37">
                    <a:moveTo>
                      <a:pt x="3" y="37"/>
                    </a:moveTo>
                    <a:lnTo>
                      <a:pt x="9" y="37"/>
                    </a:lnTo>
                    <a:lnTo>
                      <a:pt x="6" y="0"/>
                    </a:lnTo>
                    <a:lnTo>
                      <a:pt x="0" y="0"/>
                    </a:lnTo>
                    <a:lnTo>
                      <a:pt x="3" y="3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31" name="Freeform 127"/>
              <p:cNvSpPr>
                <a:spLocks/>
              </p:cNvSpPr>
              <p:nvPr/>
            </p:nvSpPr>
            <p:spPr bwMode="auto">
              <a:xfrm>
                <a:off x="1394" y="3163"/>
                <a:ext cx="7" cy="38"/>
              </a:xfrm>
              <a:custGeom>
                <a:avLst/>
                <a:gdLst/>
                <a:ahLst/>
                <a:cxnLst>
                  <a:cxn ang="0">
                    <a:pos x="1" y="38"/>
                  </a:cxn>
                  <a:cxn ang="0">
                    <a:pos x="7" y="38"/>
                  </a:cxn>
                  <a:cxn ang="0">
                    <a:pos x="6" y="0"/>
                  </a:cxn>
                  <a:cxn ang="0">
                    <a:pos x="0" y="0"/>
                  </a:cxn>
                  <a:cxn ang="0">
                    <a:pos x="1" y="38"/>
                  </a:cxn>
                </a:cxnLst>
                <a:rect l="0" t="0" r="r" b="b"/>
                <a:pathLst>
                  <a:path w="7" h="38">
                    <a:moveTo>
                      <a:pt x="1" y="38"/>
                    </a:moveTo>
                    <a:lnTo>
                      <a:pt x="7" y="38"/>
                    </a:lnTo>
                    <a:lnTo>
                      <a:pt x="6" y="0"/>
                    </a:lnTo>
                    <a:lnTo>
                      <a:pt x="0" y="0"/>
                    </a:lnTo>
                    <a:lnTo>
                      <a:pt x="1"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32" name="Rectangle 128"/>
              <p:cNvSpPr>
                <a:spLocks noChangeArrowheads="1"/>
              </p:cNvSpPr>
              <p:nvPr/>
            </p:nvSpPr>
            <p:spPr bwMode="auto">
              <a:xfrm>
                <a:off x="1394" y="3143"/>
                <a:ext cx="6"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5" name="Group 143"/>
            <p:cNvGrpSpPr>
              <a:grpSpLocks/>
            </p:cNvGrpSpPr>
            <p:nvPr/>
          </p:nvGrpSpPr>
          <p:grpSpPr bwMode="auto">
            <a:xfrm>
              <a:off x="1389" y="2576"/>
              <a:ext cx="236" cy="614"/>
              <a:chOff x="1389" y="2576"/>
              <a:chExt cx="236" cy="614"/>
            </a:xfrm>
          </p:grpSpPr>
          <p:sp>
            <p:nvSpPr>
              <p:cNvPr id="303234" name="Freeform 130"/>
              <p:cNvSpPr>
                <a:spLocks/>
              </p:cNvSpPr>
              <p:nvPr/>
            </p:nvSpPr>
            <p:spPr bwMode="auto">
              <a:xfrm>
                <a:off x="1583" y="2576"/>
                <a:ext cx="42" cy="27"/>
              </a:xfrm>
              <a:custGeom>
                <a:avLst/>
                <a:gdLst/>
                <a:ahLst/>
                <a:cxnLst>
                  <a:cxn ang="0">
                    <a:pos x="42" y="5"/>
                  </a:cxn>
                  <a:cxn ang="0">
                    <a:pos x="39" y="0"/>
                  </a:cxn>
                  <a:cxn ang="0">
                    <a:pos x="25" y="6"/>
                  </a:cxn>
                  <a:cxn ang="0">
                    <a:pos x="13" y="13"/>
                  </a:cxn>
                  <a:cxn ang="0">
                    <a:pos x="0" y="24"/>
                  </a:cxn>
                  <a:cxn ang="0">
                    <a:pos x="4" y="27"/>
                  </a:cxn>
                  <a:cxn ang="0">
                    <a:pos x="18" y="17"/>
                  </a:cxn>
                  <a:cxn ang="0">
                    <a:pos x="30" y="10"/>
                  </a:cxn>
                  <a:cxn ang="0">
                    <a:pos x="42" y="5"/>
                  </a:cxn>
                </a:cxnLst>
                <a:rect l="0" t="0" r="r" b="b"/>
                <a:pathLst>
                  <a:path w="42" h="27">
                    <a:moveTo>
                      <a:pt x="42" y="5"/>
                    </a:moveTo>
                    <a:lnTo>
                      <a:pt x="39" y="0"/>
                    </a:lnTo>
                    <a:lnTo>
                      <a:pt x="25" y="6"/>
                    </a:lnTo>
                    <a:lnTo>
                      <a:pt x="13" y="13"/>
                    </a:lnTo>
                    <a:lnTo>
                      <a:pt x="0" y="24"/>
                    </a:lnTo>
                    <a:lnTo>
                      <a:pt x="4" y="27"/>
                    </a:lnTo>
                    <a:lnTo>
                      <a:pt x="18" y="17"/>
                    </a:lnTo>
                    <a:lnTo>
                      <a:pt x="30" y="10"/>
                    </a:lnTo>
                    <a:lnTo>
                      <a:pt x="42"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35" name="Freeform 131"/>
              <p:cNvSpPr>
                <a:spLocks/>
              </p:cNvSpPr>
              <p:nvPr/>
            </p:nvSpPr>
            <p:spPr bwMode="auto">
              <a:xfrm>
                <a:off x="1541" y="2609"/>
                <a:ext cx="34" cy="33"/>
              </a:xfrm>
              <a:custGeom>
                <a:avLst/>
                <a:gdLst/>
                <a:ahLst/>
                <a:cxnLst>
                  <a:cxn ang="0">
                    <a:pos x="34" y="4"/>
                  </a:cxn>
                  <a:cxn ang="0">
                    <a:pos x="30" y="0"/>
                  </a:cxn>
                  <a:cxn ang="0">
                    <a:pos x="10" y="19"/>
                  </a:cxn>
                  <a:cxn ang="0">
                    <a:pos x="0" y="31"/>
                  </a:cxn>
                  <a:cxn ang="0">
                    <a:pos x="4" y="33"/>
                  </a:cxn>
                  <a:cxn ang="0">
                    <a:pos x="15" y="22"/>
                  </a:cxn>
                  <a:cxn ang="0">
                    <a:pos x="34" y="4"/>
                  </a:cxn>
                </a:cxnLst>
                <a:rect l="0" t="0" r="r" b="b"/>
                <a:pathLst>
                  <a:path w="34" h="33">
                    <a:moveTo>
                      <a:pt x="34" y="4"/>
                    </a:moveTo>
                    <a:lnTo>
                      <a:pt x="30" y="0"/>
                    </a:lnTo>
                    <a:lnTo>
                      <a:pt x="10" y="19"/>
                    </a:lnTo>
                    <a:lnTo>
                      <a:pt x="0" y="31"/>
                    </a:lnTo>
                    <a:lnTo>
                      <a:pt x="4" y="33"/>
                    </a:lnTo>
                    <a:lnTo>
                      <a:pt x="15" y="22"/>
                    </a:lnTo>
                    <a:lnTo>
                      <a:pt x="34"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36" name="Freeform 132"/>
              <p:cNvSpPr>
                <a:spLocks/>
              </p:cNvSpPr>
              <p:nvPr/>
            </p:nvSpPr>
            <p:spPr bwMode="auto">
              <a:xfrm>
                <a:off x="1508" y="2651"/>
                <a:ext cx="28" cy="37"/>
              </a:xfrm>
              <a:custGeom>
                <a:avLst/>
                <a:gdLst/>
                <a:ahLst/>
                <a:cxnLst>
                  <a:cxn ang="0">
                    <a:pos x="28" y="3"/>
                  </a:cxn>
                  <a:cxn ang="0">
                    <a:pos x="24" y="0"/>
                  </a:cxn>
                  <a:cxn ang="0">
                    <a:pos x="22" y="3"/>
                  </a:cxn>
                  <a:cxn ang="0">
                    <a:pos x="1" y="32"/>
                  </a:cxn>
                  <a:cxn ang="0">
                    <a:pos x="1" y="33"/>
                  </a:cxn>
                  <a:cxn ang="0">
                    <a:pos x="0" y="34"/>
                  </a:cxn>
                  <a:cxn ang="0">
                    <a:pos x="6" y="37"/>
                  </a:cxn>
                  <a:cxn ang="0">
                    <a:pos x="7" y="34"/>
                  </a:cxn>
                  <a:cxn ang="0">
                    <a:pos x="4" y="34"/>
                  </a:cxn>
                  <a:cxn ang="0">
                    <a:pos x="6" y="35"/>
                  </a:cxn>
                  <a:cxn ang="0">
                    <a:pos x="27" y="6"/>
                  </a:cxn>
                  <a:cxn ang="0">
                    <a:pos x="28" y="3"/>
                  </a:cxn>
                </a:cxnLst>
                <a:rect l="0" t="0" r="r" b="b"/>
                <a:pathLst>
                  <a:path w="28" h="37">
                    <a:moveTo>
                      <a:pt x="28" y="3"/>
                    </a:moveTo>
                    <a:lnTo>
                      <a:pt x="24" y="0"/>
                    </a:lnTo>
                    <a:lnTo>
                      <a:pt x="22" y="3"/>
                    </a:lnTo>
                    <a:lnTo>
                      <a:pt x="1" y="32"/>
                    </a:lnTo>
                    <a:lnTo>
                      <a:pt x="1" y="33"/>
                    </a:lnTo>
                    <a:lnTo>
                      <a:pt x="0" y="34"/>
                    </a:lnTo>
                    <a:lnTo>
                      <a:pt x="6" y="37"/>
                    </a:lnTo>
                    <a:lnTo>
                      <a:pt x="7" y="34"/>
                    </a:lnTo>
                    <a:lnTo>
                      <a:pt x="4" y="34"/>
                    </a:lnTo>
                    <a:lnTo>
                      <a:pt x="6" y="35"/>
                    </a:lnTo>
                    <a:lnTo>
                      <a:pt x="27" y="6"/>
                    </a:lnTo>
                    <a:lnTo>
                      <a:pt x="28"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37" name="Freeform 133"/>
              <p:cNvSpPr>
                <a:spLocks/>
              </p:cNvSpPr>
              <p:nvPr/>
            </p:nvSpPr>
            <p:spPr bwMode="auto">
              <a:xfrm>
                <a:off x="1482" y="2697"/>
                <a:ext cx="24" cy="38"/>
              </a:xfrm>
              <a:custGeom>
                <a:avLst/>
                <a:gdLst/>
                <a:ahLst/>
                <a:cxnLst>
                  <a:cxn ang="0">
                    <a:pos x="24" y="2"/>
                  </a:cxn>
                  <a:cxn ang="0">
                    <a:pos x="18" y="0"/>
                  </a:cxn>
                  <a:cxn ang="0">
                    <a:pos x="8" y="20"/>
                  </a:cxn>
                  <a:cxn ang="0">
                    <a:pos x="0" y="35"/>
                  </a:cxn>
                  <a:cxn ang="0">
                    <a:pos x="6" y="38"/>
                  </a:cxn>
                  <a:cxn ang="0">
                    <a:pos x="14" y="21"/>
                  </a:cxn>
                  <a:cxn ang="0">
                    <a:pos x="24" y="2"/>
                  </a:cxn>
                </a:cxnLst>
                <a:rect l="0" t="0" r="r" b="b"/>
                <a:pathLst>
                  <a:path w="24" h="38">
                    <a:moveTo>
                      <a:pt x="24" y="2"/>
                    </a:moveTo>
                    <a:lnTo>
                      <a:pt x="18" y="0"/>
                    </a:lnTo>
                    <a:lnTo>
                      <a:pt x="8" y="20"/>
                    </a:lnTo>
                    <a:lnTo>
                      <a:pt x="0" y="35"/>
                    </a:lnTo>
                    <a:lnTo>
                      <a:pt x="6" y="38"/>
                    </a:lnTo>
                    <a:lnTo>
                      <a:pt x="14" y="21"/>
                    </a:lnTo>
                    <a:lnTo>
                      <a:pt x="24"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38" name="Freeform 134"/>
              <p:cNvSpPr>
                <a:spLocks/>
              </p:cNvSpPr>
              <p:nvPr/>
            </p:nvSpPr>
            <p:spPr bwMode="auto">
              <a:xfrm>
                <a:off x="1461" y="2745"/>
                <a:ext cx="21" cy="38"/>
              </a:xfrm>
              <a:custGeom>
                <a:avLst/>
                <a:gdLst/>
                <a:ahLst/>
                <a:cxnLst>
                  <a:cxn ang="0">
                    <a:pos x="21" y="3"/>
                  </a:cxn>
                  <a:cxn ang="0">
                    <a:pos x="15" y="0"/>
                  </a:cxn>
                  <a:cxn ang="0">
                    <a:pos x="11" y="8"/>
                  </a:cxn>
                  <a:cxn ang="0">
                    <a:pos x="0" y="37"/>
                  </a:cxn>
                  <a:cxn ang="0">
                    <a:pos x="6" y="38"/>
                  </a:cxn>
                  <a:cxn ang="0">
                    <a:pos x="17" y="10"/>
                  </a:cxn>
                  <a:cxn ang="0">
                    <a:pos x="21" y="3"/>
                  </a:cxn>
                </a:cxnLst>
                <a:rect l="0" t="0" r="r" b="b"/>
                <a:pathLst>
                  <a:path w="21" h="38">
                    <a:moveTo>
                      <a:pt x="21" y="3"/>
                    </a:moveTo>
                    <a:lnTo>
                      <a:pt x="15" y="0"/>
                    </a:lnTo>
                    <a:lnTo>
                      <a:pt x="11" y="8"/>
                    </a:lnTo>
                    <a:lnTo>
                      <a:pt x="0" y="37"/>
                    </a:lnTo>
                    <a:lnTo>
                      <a:pt x="6" y="38"/>
                    </a:lnTo>
                    <a:lnTo>
                      <a:pt x="17" y="10"/>
                    </a:lnTo>
                    <a:lnTo>
                      <a:pt x="21"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39" name="Freeform 135"/>
              <p:cNvSpPr>
                <a:spLocks/>
              </p:cNvSpPr>
              <p:nvPr/>
            </p:nvSpPr>
            <p:spPr bwMode="auto">
              <a:xfrm>
                <a:off x="1443" y="2796"/>
                <a:ext cx="18" cy="37"/>
              </a:xfrm>
              <a:custGeom>
                <a:avLst/>
                <a:gdLst/>
                <a:ahLst/>
                <a:cxnLst>
                  <a:cxn ang="0">
                    <a:pos x="18" y="1"/>
                  </a:cxn>
                  <a:cxn ang="0">
                    <a:pos x="12" y="0"/>
                  </a:cxn>
                  <a:cxn ang="0">
                    <a:pos x="0" y="36"/>
                  </a:cxn>
                  <a:cxn ang="0">
                    <a:pos x="6" y="37"/>
                  </a:cxn>
                  <a:cxn ang="0">
                    <a:pos x="18" y="1"/>
                  </a:cxn>
                </a:cxnLst>
                <a:rect l="0" t="0" r="r" b="b"/>
                <a:pathLst>
                  <a:path w="18" h="37">
                    <a:moveTo>
                      <a:pt x="18" y="1"/>
                    </a:moveTo>
                    <a:lnTo>
                      <a:pt x="12" y="0"/>
                    </a:lnTo>
                    <a:lnTo>
                      <a:pt x="0" y="36"/>
                    </a:lnTo>
                    <a:lnTo>
                      <a:pt x="6" y="37"/>
                    </a:lnTo>
                    <a:lnTo>
                      <a:pt x="18"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40" name="Freeform 136"/>
              <p:cNvSpPr>
                <a:spLocks/>
              </p:cNvSpPr>
              <p:nvPr/>
            </p:nvSpPr>
            <p:spPr bwMode="auto">
              <a:xfrm>
                <a:off x="1428" y="2845"/>
                <a:ext cx="17" cy="38"/>
              </a:xfrm>
              <a:custGeom>
                <a:avLst/>
                <a:gdLst/>
                <a:ahLst/>
                <a:cxnLst>
                  <a:cxn ang="0">
                    <a:pos x="17" y="1"/>
                  </a:cxn>
                  <a:cxn ang="0">
                    <a:pos x="11" y="0"/>
                  </a:cxn>
                  <a:cxn ang="0">
                    <a:pos x="0" y="36"/>
                  </a:cxn>
                  <a:cxn ang="0">
                    <a:pos x="6" y="38"/>
                  </a:cxn>
                  <a:cxn ang="0">
                    <a:pos x="17" y="1"/>
                  </a:cxn>
                </a:cxnLst>
                <a:rect l="0" t="0" r="r" b="b"/>
                <a:pathLst>
                  <a:path w="17" h="38">
                    <a:moveTo>
                      <a:pt x="17" y="1"/>
                    </a:moveTo>
                    <a:lnTo>
                      <a:pt x="11" y="0"/>
                    </a:lnTo>
                    <a:lnTo>
                      <a:pt x="0" y="36"/>
                    </a:lnTo>
                    <a:lnTo>
                      <a:pt x="6" y="38"/>
                    </a:lnTo>
                    <a:lnTo>
                      <a:pt x="17"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41" name="Freeform 137"/>
              <p:cNvSpPr>
                <a:spLocks/>
              </p:cNvSpPr>
              <p:nvPr/>
            </p:nvSpPr>
            <p:spPr bwMode="auto">
              <a:xfrm>
                <a:off x="1418" y="2895"/>
                <a:ext cx="13" cy="39"/>
              </a:xfrm>
              <a:custGeom>
                <a:avLst/>
                <a:gdLst/>
                <a:ahLst/>
                <a:cxnLst>
                  <a:cxn ang="0">
                    <a:pos x="13" y="2"/>
                  </a:cxn>
                  <a:cxn ang="0">
                    <a:pos x="7" y="0"/>
                  </a:cxn>
                  <a:cxn ang="0">
                    <a:pos x="0" y="34"/>
                  </a:cxn>
                  <a:cxn ang="0">
                    <a:pos x="0" y="38"/>
                  </a:cxn>
                  <a:cxn ang="0">
                    <a:pos x="6" y="39"/>
                  </a:cxn>
                  <a:cxn ang="0">
                    <a:pos x="6" y="36"/>
                  </a:cxn>
                  <a:cxn ang="0">
                    <a:pos x="13" y="2"/>
                  </a:cxn>
                </a:cxnLst>
                <a:rect l="0" t="0" r="r" b="b"/>
                <a:pathLst>
                  <a:path w="13" h="39">
                    <a:moveTo>
                      <a:pt x="13" y="2"/>
                    </a:moveTo>
                    <a:lnTo>
                      <a:pt x="7" y="0"/>
                    </a:lnTo>
                    <a:lnTo>
                      <a:pt x="0" y="34"/>
                    </a:lnTo>
                    <a:lnTo>
                      <a:pt x="0" y="38"/>
                    </a:lnTo>
                    <a:lnTo>
                      <a:pt x="6" y="39"/>
                    </a:lnTo>
                    <a:lnTo>
                      <a:pt x="6" y="36"/>
                    </a:lnTo>
                    <a:lnTo>
                      <a:pt x="13"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42" name="Freeform 138"/>
              <p:cNvSpPr>
                <a:spLocks/>
              </p:cNvSpPr>
              <p:nvPr/>
            </p:nvSpPr>
            <p:spPr bwMode="auto">
              <a:xfrm>
                <a:off x="1407" y="2947"/>
                <a:ext cx="14" cy="38"/>
              </a:xfrm>
              <a:custGeom>
                <a:avLst/>
                <a:gdLst/>
                <a:ahLst/>
                <a:cxnLst>
                  <a:cxn ang="0">
                    <a:pos x="14" y="1"/>
                  </a:cxn>
                  <a:cxn ang="0">
                    <a:pos x="8" y="0"/>
                  </a:cxn>
                  <a:cxn ang="0">
                    <a:pos x="2" y="33"/>
                  </a:cxn>
                  <a:cxn ang="0">
                    <a:pos x="0" y="36"/>
                  </a:cxn>
                  <a:cxn ang="0">
                    <a:pos x="6" y="38"/>
                  </a:cxn>
                  <a:cxn ang="0">
                    <a:pos x="8" y="34"/>
                  </a:cxn>
                  <a:cxn ang="0">
                    <a:pos x="14" y="1"/>
                  </a:cxn>
                </a:cxnLst>
                <a:rect l="0" t="0" r="r" b="b"/>
                <a:pathLst>
                  <a:path w="14" h="38">
                    <a:moveTo>
                      <a:pt x="14" y="1"/>
                    </a:moveTo>
                    <a:lnTo>
                      <a:pt x="8" y="0"/>
                    </a:lnTo>
                    <a:lnTo>
                      <a:pt x="2" y="33"/>
                    </a:lnTo>
                    <a:lnTo>
                      <a:pt x="0" y="36"/>
                    </a:lnTo>
                    <a:lnTo>
                      <a:pt x="6" y="38"/>
                    </a:lnTo>
                    <a:lnTo>
                      <a:pt x="8" y="34"/>
                    </a:lnTo>
                    <a:lnTo>
                      <a:pt x="14"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43" name="Freeform 139"/>
              <p:cNvSpPr>
                <a:spLocks/>
              </p:cNvSpPr>
              <p:nvPr/>
            </p:nvSpPr>
            <p:spPr bwMode="auto">
              <a:xfrm>
                <a:off x="1400" y="2998"/>
                <a:ext cx="12" cy="38"/>
              </a:xfrm>
              <a:custGeom>
                <a:avLst/>
                <a:gdLst/>
                <a:ahLst/>
                <a:cxnLst>
                  <a:cxn ang="0">
                    <a:pos x="12" y="1"/>
                  </a:cxn>
                  <a:cxn ang="0">
                    <a:pos x="6" y="0"/>
                  </a:cxn>
                  <a:cxn ang="0">
                    <a:pos x="0" y="35"/>
                  </a:cxn>
                  <a:cxn ang="0">
                    <a:pos x="0" y="38"/>
                  </a:cxn>
                  <a:cxn ang="0">
                    <a:pos x="6" y="38"/>
                  </a:cxn>
                  <a:cxn ang="0">
                    <a:pos x="6" y="36"/>
                  </a:cxn>
                  <a:cxn ang="0">
                    <a:pos x="12" y="1"/>
                  </a:cxn>
                </a:cxnLst>
                <a:rect l="0" t="0" r="r" b="b"/>
                <a:pathLst>
                  <a:path w="12" h="38">
                    <a:moveTo>
                      <a:pt x="12" y="1"/>
                    </a:moveTo>
                    <a:lnTo>
                      <a:pt x="6" y="0"/>
                    </a:lnTo>
                    <a:lnTo>
                      <a:pt x="0" y="35"/>
                    </a:lnTo>
                    <a:lnTo>
                      <a:pt x="0" y="38"/>
                    </a:lnTo>
                    <a:lnTo>
                      <a:pt x="6" y="38"/>
                    </a:lnTo>
                    <a:lnTo>
                      <a:pt x="6" y="36"/>
                    </a:lnTo>
                    <a:lnTo>
                      <a:pt x="12"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44" name="Freeform 140"/>
              <p:cNvSpPr>
                <a:spLocks/>
              </p:cNvSpPr>
              <p:nvPr/>
            </p:nvSpPr>
            <p:spPr bwMode="auto">
              <a:xfrm>
                <a:off x="1395" y="3049"/>
                <a:ext cx="9" cy="39"/>
              </a:xfrm>
              <a:custGeom>
                <a:avLst/>
                <a:gdLst/>
                <a:ahLst/>
                <a:cxnLst>
                  <a:cxn ang="0">
                    <a:pos x="9" y="0"/>
                  </a:cxn>
                  <a:cxn ang="0">
                    <a:pos x="3" y="0"/>
                  </a:cxn>
                  <a:cxn ang="0">
                    <a:pos x="0" y="38"/>
                  </a:cxn>
                  <a:cxn ang="0">
                    <a:pos x="0" y="38"/>
                  </a:cxn>
                  <a:cxn ang="0">
                    <a:pos x="6" y="38"/>
                  </a:cxn>
                  <a:cxn ang="0">
                    <a:pos x="6" y="39"/>
                  </a:cxn>
                  <a:cxn ang="0">
                    <a:pos x="9" y="0"/>
                  </a:cxn>
                </a:cxnLst>
                <a:rect l="0" t="0" r="r" b="b"/>
                <a:pathLst>
                  <a:path w="9" h="39">
                    <a:moveTo>
                      <a:pt x="9" y="0"/>
                    </a:moveTo>
                    <a:lnTo>
                      <a:pt x="3" y="0"/>
                    </a:lnTo>
                    <a:lnTo>
                      <a:pt x="0" y="38"/>
                    </a:lnTo>
                    <a:lnTo>
                      <a:pt x="0" y="38"/>
                    </a:lnTo>
                    <a:lnTo>
                      <a:pt x="6" y="38"/>
                    </a:lnTo>
                    <a:lnTo>
                      <a:pt x="6" y="39"/>
                    </a:lnTo>
                    <a:lnTo>
                      <a:pt x="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45" name="Freeform 141"/>
              <p:cNvSpPr>
                <a:spLocks/>
              </p:cNvSpPr>
              <p:nvPr/>
            </p:nvSpPr>
            <p:spPr bwMode="auto">
              <a:xfrm>
                <a:off x="1391" y="3101"/>
                <a:ext cx="9" cy="37"/>
              </a:xfrm>
              <a:custGeom>
                <a:avLst/>
                <a:gdLst/>
                <a:ahLst/>
                <a:cxnLst>
                  <a:cxn ang="0">
                    <a:pos x="9" y="0"/>
                  </a:cxn>
                  <a:cxn ang="0">
                    <a:pos x="3" y="0"/>
                  </a:cxn>
                  <a:cxn ang="0">
                    <a:pos x="0" y="37"/>
                  </a:cxn>
                  <a:cxn ang="0">
                    <a:pos x="6" y="37"/>
                  </a:cxn>
                  <a:cxn ang="0">
                    <a:pos x="9" y="0"/>
                  </a:cxn>
                </a:cxnLst>
                <a:rect l="0" t="0" r="r" b="b"/>
                <a:pathLst>
                  <a:path w="9" h="37">
                    <a:moveTo>
                      <a:pt x="9" y="0"/>
                    </a:moveTo>
                    <a:lnTo>
                      <a:pt x="3" y="0"/>
                    </a:lnTo>
                    <a:lnTo>
                      <a:pt x="0" y="37"/>
                    </a:lnTo>
                    <a:lnTo>
                      <a:pt x="6" y="37"/>
                    </a:lnTo>
                    <a:lnTo>
                      <a:pt x="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46" name="Freeform 142"/>
              <p:cNvSpPr>
                <a:spLocks/>
              </p:cNvSpPr>
              <p:nvPr/>
            </p:nvSpPr>
            <p:spPr bwMode="auto">
              <a:xfrm>
                <a:off x="1389" y="3152"/>
                <a:ext cx="8" cy="38"/>
              </a:xfrm>
              <a:custGeom>
                <a:avLst/>
                <a:gdLst/>
                <a:ahLst/>
                <a:cxnLst>
                  <a:cxn ang="0">
                    <a:pos x="8" y="0"/>
                  </a:cxn>
                  <a:cxn ang="0">
                    <a:pos x="2" y="0"/>
                  </a:cxn>
                  <a:cxn ang="0">
                    <a:pos x="0" y="38"/>
                  </a:cxn>
                  <a:cxn ang="0">
                    <a:pos x="6" y="38"/>
                  </a:cxn>
                  <a:cxn ang="0">
                    <a:pos x="8" y="0"/>
                  </a:cxn>
                </a:cxnLst>
                <a:rect l="0" t="0" r="r" b="b"/>
                <a:pathLst>
                  <a:path w="8" h="38">
                    <a:moveTo>
                      <a:pt x="8" y="0"/>
                    </a:moveTo>
                    <a:lnTo>
                      <a:pt x="2" y="0"/>
                    </a:lnTo>
                    <a:lnTo>
                      <a:pt x="0" y="38"/>
                    </a:lnTo>
                    <a:lnTo>
                      <a:pt x="6" y="38"/>
                    </a:lnTo>
                    <a:lnTo>
                      <a:pt x="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6" name="Group 146"/>
            <p:cNvGrpSpPr>
              <a:grpSpLocks/>
            </p:cNvGrpSpPr>
            <p:nvPr/>
          </p:nvGrpSpPr>
          <p:grpSpPr bwMode="auto">
            <a:xfrm>
              <a:off x="1584" y="2562"/>
              <a:ext cx="48" cy="39"/>
              <a:chOff x="1584" y="2562"/>
              <a:chExt cx="48" cy="39"/>
            </a:xfrm>
          </p:grpSpPr>
          <p:sp>
            <p:nvSpPr>
              <p:cNvPr id="303248" name="Line 144"/>
              <p:cNvSpPr>
                <a:spLocks noChangeShapeType="1"/>
              </p:cNvSpPr>
              <p:nvPr/>
            </p:nvSpPr>
            <p:spPr bwMode="auto">
              <a:xfrm>
                <a:off x="1584" y="2582"/>
                <a:ext cx="1" cy="1"/>
              </a:xfrm>
              <a:prstGeom prst="line">
                <a:avLst/>
              </a:prstGeom>
              <a:noFill/>
              <a:ln w="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49" name="Freeform 145"/>
              <p:cNvSpPr>
                <a:spLocks/>
              </p:cNvSpPr>
              <p:nvPr/>
            </p:nvSpPr>
            <p:spPr bwMode="auto">
              <a:xfrm>
                <a:off x="1584" y="2562"/>
                <a:ext cx="48" cy="39"/>
              </a:xfrm>
              <a:custGeom>
                <a:avLst/>
                <a:gdLst/>
                <a:ahLst/>
                <a:cxnLst>
                  <a:cxn ang="0">
                    <a:pos x="48" y="0"/>
                  </a:cxn>
                  <a:cxn ang="0">
                    <a:pos x="0" y="20"/>
                  </a:cxn>
                  <a:cxn ang="0">
                    <a:pos x="48" y="39"/>
                  </a:cxn>
                  <a:cxn ang="0">
                    <a:pos x="48" y="0"/>
                  </a:cxn>
                </a:cxnLst>
                <a:rect l="0" t="0" r="r" b="b"/>
                <a:pathLst>
                  <a:path w="48" h="39">
                    <a:moveTo>
                      <a:pt x="48" y="0"/>
                    </a:moveTo>
                    <a:lnTo>
                      <a:pt x="0" y="20"/>
                    </a:lnTo>
                    <a:lnTo>
                      <a:pt x="48" y="39"/>
                    </a:lnTo>
                    <a:lnTo>
                      <a:pt x="4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 name="Group 175"/>
            <p:cNvGrpSpPr>
              <a:grpSpLocks/>
            </p:cNvGrpSpPr>
            <p:nvPr/>
          </p:nvGrpSpPr>
          <p:grpSpPr bwMode="auto">
            <a:xfrm>
              <a:off x="1389" y="1847"/>
              <a:ext cx="318" cy="1390"/>
              <a:chOff x="1389" y="1847"/>
              <a:chExt cx="318" cy="1390"/>
            </a:xfrm>
          </p:grpSpPr>
          <p:sp>
            <p:nvSpPr>
              <p:cNvPr id="303251" name="Freeform 147"/>
              <p:cNvSpPr>
                <a:spLocks/>
              </p:cNvSpPr>
              <p:nvPr/>
            </p:nvSpPr>
            <p:spPr bwMode="auto">
              <a:xfrm>
                <a:off x="1668" y="1847"/>
                <a:ext cx="39" cy="28"/>
              </a:xfrm>
              <a:custGeom>
                <a:avLst/>
                <a:gdLst/>
                <a:ahLst/>
                <a:cxnLst>
                  <a:cxn ang="0">
                    <a:pos x="39" y="4"/>
                  </a:cxn>
                  <a:cxn ang="0">
                    <a:pos x="36" y="0"/>
                  </a:cxn>
                  <a:cxn ang="0">
                    <a:pos x="18" y="11"/>
                  </a:cxn>
                  <a:cxn ang="0">
                    <a:pos x="3" y="24"/>
                  </a:cxn>
                  <a:cxn ang="0">
                    <a:pos x="0" y="25"/>
                  </a:cxn>
                  <a:cxn ang="0">
                    <a:pos x="5" y="28"/>
                  </a:cxn>
                  <a:cxn ang="0">
                    <a:pos x="8" y="27"/>
                  </a:cxn>
                  <a:cxn ang="0">
                    <a:pos x="23" y="14"/>
                  </a:cxn>
                  <a:cxn ang="0">
                    <a:pos x="39" y="4"/>
                  </a:cxn>
                </a:cxnLst>
                <a:rect l="0" t="0" r="r" b="b"/>
                <a:pathLst>
                  <a:path w="39" h="28">
                    <a:moveTo>
                      <a:pt x="39" y="4"/>
                    </a:moveTo>
                    <a:lnTo>
                      <a:pt x="36" y="0"/>
                    </a:lnTo>
                    <a:lnTo>
                      <a:pt x="18" y="11"/>
                    </a:lnTo>
                    <a:lnTo>
                      <a:pt x="3" y="24"/>
                    </a:lnTo>
                    <a:lnTo>
                      <a:pt x="0" y="25"/>
                    </a:lnTo>
                    <a:lnTo>
                      <a:pt x="5" y="28"/>
                    </a:lnTo>
                    <a:lnTo>
                      <a:pt x="8" y="27"/>
                    </a:lnTo>
                    <a:lnTo>
                      <a:pt x="23" y="14"/>
                    </a:lnTo>
                    <a:lnTo>
                      <a:pt x="39" y="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52" name="Freeform 148"/>
              <p:cNvSpPr>
                <a:spLocks/>
              </p:cNvSpPr>
              <p:nvPr/>
            </p:nvSpPr>
            <p:spPr bwMode="auto">
              <a:xfrm>
                <a:off x="1632" y="1884"/>
                <a:ext cx="30" cy="34"/>
              </a:xfrm>
              <a:custGeom>
                <a:avLst/>
                <a:gdLst/>
                <a:ahLst/>
                <a:cxnLst>
                  <a:cxn ang="0">
                    <a:pos x="30" y="3"/>
                  </a:cxn>
                  <a:cxn ang="0">
                    <a:pos x="26" y="0"/>
                  </a:cxn>
                  <a:cxn ang="0">
                    <a:pos x="23" y="3"/>
                  </a:cxn>
                  <a:cxn ang="0">
                    <a:pos x="6" y="22"/>
                  </a:cxn>
                  <a:cxn ang="0">
                    <a:pos x="0" y="31"/>
                  </a:cxn>
                  <a:cxn ang="0">
                    <a:pos x="5" y="34"/>
                  </a:cxn>
                  <a:cxn ang="0">
                    <a:pos x="11" y="25"/>
                  </a:cxn>
                  <a:cxn ang="0">
                    <a:pos x="27" y="7"/>
                  </a:cxn>
                  <a:cxn ang="0">
                    <a:pos x="30" y="3"/>
                  </a:cxn>
                </a:cxnLst>
                <a:rect l="0" t="0" r="r" b="b"/>
                <a:pathLst>
                  <a:path w="30" h="34">
                    <a:moveTo>
                      <a:pt x="30" y="3"/>
                    </a:moveTo>
                    <a:lnTo>
                      <a:pt x="26" y="0"/>
                    </a:lnTo>
                    <a:lnTo>
                      <a:pt x="23" y="3"/>
                    </a:lnTo>
                    <a:lnTo>
                      <a:pt x="6" y="22"/>
                    </a:lnTo>
                    <a:lnTo>
                      <a:pt x="0" y="31"/>
                    </a:lnTo>
                    <a:lnTo>
                      <a:pt x="5" y="34"/>
                    </a:lnTo>
                    <a:lnTo>
                      <a:pt x="11" y="25"/>
                    </a:lnTo>
                    <a:lnTo>
                      <a:pt x="27" y="7"/>
                    </a:lnTo>
                    <a:lnTo>
                      <a:pt x="30"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53" name="Freeform 149"/>
              <p:cNvSpPr>
                <a:spLocks/>
              </p:cNvSpPr>
              <p:nvPr/>
            </p:nvSpPr>
            <p:spPr bwMode="auto">
              <a:xfrm>
                <a:off x="1602" y="1928"/>
                <a:ext cx="26" cy="37"/>
              </a:xfrm>
              <a:custGeom>
                <a:avLst/>
                <a:gdLst/>
                <a:ahLst/>
                <a:cxnLst>
                  <a:cxn ang="0">
                    <a:pos x="26" y="3"/>
                  </a:cxn>
                  <a:cxn ang="0">
                    <a:pos x="21" y="0"/>
                  </a:cxn>
                  <a:cxn ang="0">
                    <a:pos x="6" y="25"/>
                  </a:cxn>
                  <a:cxn ang="0">
                    <a:pos x="0" y="34"/>
                  </a:cxn>
                  <a:cxn ang="0">
                    <a:pos x="6" y="37"/>
                  </a:cxn>
                  <a:cxn ang="0">
                    <a:pos x="12" y="26"/>
                  </a:cxn>
                  <a:cxn ang="0">
                    <a:pos x="26" y="3"/>
                  </a:cxn>
                </a:cxnLst>
                <a:rect l="0" t="0" r="r" b="b"/>
                <a:pathLst>
                  <a:path w="26" h="37">
                    <a:moveTo>
                      <a:pt x="26" y="3"/>
                    </a:moveTo>
                    <a:lnTo>
                      <a:pt x="21" y="0"/>
                    </a:lnTo>
                    <a:lnTo>
                      <a:pt x="6" y="25"/>
                    </a:lnTo>
                    <a:lnTo>
                      <a:pt x="0" y="34"/>
                    </a:lnTo>
                    <a:lnTo>
                      <a:pt x="6" y="37"/>
                    </a:lnTo>
                    <a:lnTo>
                      <a:pt x="12" y="26"/>
                    </a:lnTo>
                    <a:lnTo>
                      <a:pt x="26" y="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54" name="Freeform 150"/>
              <p:cNvSpPr>
                <a:spLocks/>
              </p:cNvSpPr>
              <p:nvPr/>
            </p:nvSpPr>
            <p:spPr bwMode="auto">
              <a:xfrm>
                <a:off x="1578" y="1975"/>
                <a:ext cx="23" cy="37"/>
              </a:xfrm>
              <a:custGeom>
                <a:avLst/>
                <a:gdLst/>
                <a:ahLst/>
                <a:cxnLst>
                  <a:cxn ang="0">
                    <a:pos x="23" y="2"/>
                  </a:cxn>
                  <a:cxn ang="0">
                    <a:pos x="17" y="0"/>
                  </a:cxn>
                  <a:cxn ang="0">
                    <a:pos x="15" y="4"/>
                  </a:cxn>
                  <a:cxn ang="0">
                    <a:pos x="0" y="33"/>
                  </a:cxn>
                  <a:cxn ang="0">
                    <a:pos x="0" y="35"/>
                  </a:cxn>
                  <a:cxn ang="0">
                    <a:pos x="6" y="37"/>
                  </a:cxn>
                  <a:cxn ang="0">
                    <a:pos x="6" y="34"/>
                  </a:cxn>
                  <a:cxn ang="0">
                    <a:pos x="21" y="5"/>
                  </a:cxn>
                  <a:cxn ang="0">
                    <a:pos x="23" y="2"/>
                  </a:cxn>
                </a:cxnLst>
                <a:rect l="0" t="0" r="r" b="b"/>
                <a:pathLst>
                  <a:path w="23" h="37">
                    <a:moveTo>
                      <a:pt x="23" y="2"/>
                    </a:moveTo>
                    <a:lnTo>
                      <a:pt x="17" y="0"/>
                    </a:lnTo>
                    <a:lnTo>
                      <a:pt x="15" y="4"/>
                    </a:lnTo>
                    <a:lnTo>
                      <a:pt x="0" y="33"/>
                    </a:lnTo>
                    <a:lnTo>
                      <a:pt x="0" y="35"/>
                    </a:lnTo>
                    <a:lnTo>
                      <a:pt x="6" y="37"/>
                    </a:lnTo>
                    <a:lnTo>
                      <a:pt x="6" y="34"/>
                    </a:lnTo>
                    <a:lnTo>
                      <a:pt x="21" y="5"/>
                    </a:lnTo>
                    <a:lnTo>
                      <a:pt x="23"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55" name="Freeform 151"/>
              <p:cNvSpPr>
                <a:spLocks/>
              </p:cNvSpPr>
              <p:nvPr/>
            </p:nvSpPr>
            <p:spPr bwMode="auto">
              <a:xfrm>
                <a:off x="1557" y="2024"/>
                <a:ext cx="21" cy="37"/>
              </a:xfrm>
              <a:custGeom>
                <a:avLst/>
                <a:gdLst/>
                <a:ahLst/>
                <a:cxnLst>
                  <a:cxn ang="0">
                    <a:pos x="21" y="2"/>
                  </a:cxn>
                  <a:cxn ang="0">
                    <a:pos x="15" y="0"/>
                  </a:cxn>
                  <a:cxn ang="0">
                    <a:pos x="8" y="16"/>
                  </a:cxn>
                  <a:cxn ang="0">
                    <a:pos x="0" y="36"/>
                  </a:cxn>
                  <a:cxn ang="0">
                    <a:pos x="6" y="37"/>
                  </a:cxn>
                  <a:cxn ang="0">
                    <a:pos x="14" y="17"/>
                  </a:cxn>
                  <a:cxn ang="0">
                    <a:pos x="21" y="2"/>
                  </a:cxn>
                </a:cxnLst>
                <a:rect l="0" t="0" r="r" b="b"/>
                <a:pathLst>
                  <a:path w="21" h="37">
                    <a:moveTo>
                      <a:pt x="21" y="2"/>
                    </a:moveTo>
                    <a:lnTo>
                      <a:pt x="15" y="0"/>
                    </a:lnTo>
                    <a:lnTo>
                      <a:pt x="8" y="16"/>
                    </a:lnTo>
                    <a:lnTo>
                      <a:pt x="0" y="36"/>
                    </a:lnTo>
                    <a:lnTo>
                      <a:pt x="6" y="37"/>
                    </a:lnTo>
                    <a:lnTo>
                      <a:pt x="14" y="17"/>
                    </a:lnTo>
                    <a:lnTo>
                      <a:pt x="21"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56" name="Freeform 152"/>
              <p:cNvSpPr>
                <a:spLocks/>
              </p:cNvSpPr>
              <p:nvPr/>
            </p:nvSpPr>
            <p:spPr bwMode="auto">
              <a:xfrm>
                <a:off x="1538" y="2073"/>
                <a:ext cx="19" cy="37"/>
              </a:xfrm>
              <a:custGeom>
                <a:avLst/>
                <a:gdLst/>
                <a:ahLst/>
                <a:cxnLst>
                  <a:cxn ang="0">
                    <a:pos x="19" y="1"/>
                  </a:cxn>
                  <a:cxn ang="0">
                    <a:pos x="13" y="0"/>
                  </a:cxn>
                  <a:cxn ang="0">
                    <a:pos x="0" y="36"/>
                  </a:cxn>
                  <a:cxn ang="0">
                    <a:pos x="0" y="36"/>
                  </a:cxn>
                  <a:cxn ang="0">
                    <a:pos x="6" y="37"/>
                  </a:cxn>
                  <a:cxn ang="0">
                    <a:pos x="6" y="37"/>
                  </a:cxn>
                  <a:cxn ang="0">
                    <a:pos x="19" y="1"/>
                  </a:cxn>
                </a:cxnLst>
                <a:rect l="0" t="0" r="r" b="b"/>
                <a:pathLst>
                  <a:path w="19" h="37">
                    <a:moveTo>
                      <a:pt x="19" y="1"/>
                    </a:moveTo>
                    <a:lnTo>
                      <a:pt x="13" y="0"/>
                    </a:lnTo>
                    <a:lnTo>
                      <a:pt x="0" y="36"/>
                    </a:lnTo>
                    <a:lnTo>
                      <a:pt x="0" y="36"/>
                    </a:lnTo>
                    <a:lnTo>
                      <a:pt x="6" y="37"/>
                    </a:lnTo>
                    <a:lnTo>
                      <a:pt x="6" y="37"/>
                    </a:lnTo>
                    <a:lnTo>
                      <a:pt x="19"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57" name="Freeform 153"/>
              <p:cNvSpPr>
                <a:spLocks/>
              </p:cNvSpPr>
              <p:nvPr/>
            </p:nvSpPr>
            <p:spPr bwMode="auto">
              <a:xfrm>
                <a:off x="1521" y="2123"/>
                <a:ext cx="18" cy="38"/>
              </a:xfrm>
              <a:custGeom>
                <a:avLst/>
                <a:gdLst/>
                <a:ahLst/>
                <a:cxnLst>
                  <a:cxn ang="0">
                    <a:pos x="18" y="1"/>
                  </a:cxn>
                  <a:cxn ang="0">
                    <a:pos x="12" y="0"/>
                  </a:cxn>
                  <a:cxn ang="0">
                    <a:pos x="5" y="24"/>
                  </a:cxn>
                  <a:cxn ang="0">
                    <a:pos x="0" y="36"/>
                  </a:cxn>
                  <a:cxn ang="0">
                    <a:pos x="6" y="38"/>
                  </a:cxn>
                  <a:cxn ang="0">
                    <a:pos x="11" y="25"/>
                  </a:cxn>
                  <a:cxn ang="0">
                    <a:pos x="18" y="1"/>
                  </a:cxn>
                </a:cxnLst>
                <a:rect l="0" t="0" r="r" b="b"/>
                <a:pathLst>
                  <a:path w="18" h="38">
                    <a:moveTo>
                      <a:pt x="18" y="1"/>
                    </a:moveTo>
                    <a:lnTo>
                      <a:pt x="12" y="0"/>
                    </a:lnTo>
                    <a:lnTo>
                      <a:pt x="5" y="24"/>
                    </a:lnTo>
                    <a:lnTo>
                      <a:pt x="0" y="36"/>
                    </a:lnTo>
                    <a:lnTo>
                      <a:pt x="6" y="38"/>
                    </a:lnTo>
                    <a:lnTo>
                      <a:pt x="11" y="25"/>
                    </a:lnTo>
                    <a:lnTo>
                      <a:pt x="18"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58" name="Freeform 154"/>
              <p:cNvSpPr>
                <a:spLocks/>
              </p:cNvSpPr>
              <p:nvPr/>
            </p:nvSpPr>
            <p:spPr bwMode="auto">
              <a:xfrm>
                <a:off x="1506" y="2172"/>
                <a:ext cx="17" cy="39"/>
              </a:xfrm>
              <a:custGeom>
                <a:avLst/>
                <a:gdLst/>
                <a:ahLst/>
                <a:cxnLst>
                  <a:cxn ang="0">
                    <a:pos x="17" y="2"/>
                  </a:cxn>
                  <a:cxn ang="0">
                    <a:pos x="11" y="0"/>
                  </a:cxn>
                  <a:cxn ang="0">
                    <a:pos x="8" y="14"/>
                  </a:cxn>
                  <a:cxn ang="0">
                    <a:pos x="0" y="38"/>
                  </a:cxn>
                  <a:cxn ang="0">
                    <a:pos x="6" y="39"/>
                  </a:cxn>
                  <a:cxn ang="0">
                    <a:pos x="14" y="16"/>
                  </a:cxn>
                  <a:cxn ang="0">
                    <a:pos x="17" y="2"/>
                  </a:cxn>
                </a:cxnLst>
                <a:rect l="0" t="0" r="r" b="b"/>
                <a:pathLst>
                  <a:path w="17" h="39">
                    <a:moveTo>
                      <a:pt x="17" y="2"/>
                    </a:moveTo>
                    <a:lnTo>
                      <a:pt x="11" y="0"/>
                    </a:lnTo>
                    <a:lnTo>
                      <a:pt x="8" y="14"/>
                    </a:lnTo>
                    <a:lnTo>
                      <a:pt x="0" y="38"/>
                    </a:lnTo>
                    <a:lnTo>
                      <a:pt x="6" y="39"/>
                    </a:lnTo>
                    <a:lnTo>
                      <a:pt x="14" y="16"/>
                    </a:lnTo>
                    <a:lnTo>
                      <a:pt x="17"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59" name="Freeform 155"/>
              <p:cNvSpPr>
                <a:spLocks/>
              </p:cNvSpPr>
              <p:nvPr/>
            </p:nvSpPr>
            <p:spPr bwMode="auto">
              <a:xfrm>
                <a:off x="1493" y="2223"/>
                <a:ext cx="16" cy="39"/>
              </a:xfrm>
              <a:custGeom>
                <a:avLst/>
                <a:gdLst/>
                <a:ahLst/>
                <a:cxnLst>
                  <a:cxn ang="0">
                    <a:pos x="16" y="1"/>
                  </a:cxn>
                  <a:cxn ang="0">
                    <a:pos x="10" y="0"/>
                  </a:cxn>
                  <a:cxn ang="0">
                    <a:pos x="9" y="6"/>
                  </a:cxn>
                  <a:cxn ang="0">
                    <a:pos x="0" y="37"/>
                  </a:cxn>
                  <a:cxn ang="0">
                    <a:pos x="6" y="39"/>
                  </a:cxn>
                  <a:cxn ang="0">
                    <a:pos x="15" y="7"/>
                  </a:cxn>
                  <a:cxn ang="0">
                    <a:pos x="16" y="1"/>
                  </a:cxn>
                </a:cxnLst>
                <a:rect l="0" t="0" r="r" b="b"/>
                <a:pathLst>
                  <a:path w="16" h="39">
                    <a:moveTo>
                      <a:pt x="16" y="1"/>
                    </a:moveTo>
                    <a:lnTo>
                      <a:pt x="10" y="0"/>
                    </a:lnTo>
                    <a:lnTo>
                      <a:pt x="9" y="6"/>
                    </a:lnTo>
                    <a:lnTo>
                      <a:pt x="0" y="37"/>
                    </a:lnTo>
                    <a:lnTo>
                      <a:pt x="6" y="39"/>
                    </a:lnTo>
                    <a:lnTo>
                      <a:pt x="15" y="7"/>
                    </a:lnTo>
                    <a:lnTo>
                      <a:pt x="16"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0" name="Freeform 156"/>
              <p:cNvSpPr>
                <a:spLocks/>
              </p:cNvSpPr>
              <p:nvPr/>
            </p:nvSpPr>
            <p:spPr bwMode="auto">
              <a:xfrm>
                <a:off x="1481" y="2273"/>
                <a:ext cx="15" cy="39"/>
              </a:xfrm>
              <a:custGeom>
                <a:avLst/>
                <a:gdLst/>
                <a:ahLst/>
                <a:cxnLst>
                  <a:cxn ang="0">
                    <a:pos x="15" y="1"/>
                  </a:cxn>
                  <a:cxn ang="0">
                    <a:pos x="9" y="0"/>
                  </a:cxn>
                  <a:cxn ang="0">
                    <a:pos x="0" y="38"/>
                  </a:cxn>
                  <a:cxn ang="0">
                    <a:pos x="6" y="39"/>
                  </a:cxn>
                  <a:cxn ang="0">
                    <a:pos x="15" y="1"/>
                  </a:cxn>
                </a:cxnLst>
                <a:rect l="0" t="0" r="r" b="b"/>
                <a:pathLst>
                  <a:path w="15" h="39">
                    <a:moveTo>
                      <a:pt x="15" y="1"/>
                    </a:moveTo>
                    <a:lnTo>
                      <a:pt x="9" y="0"/>
                    </a:lnTo>
                    <a:lnTo>
                      <a:pt x="0" y="38"/>
                    </a:lnTo>
                    <a:lnTo>
                      <a:pt x="6" y="39"/>
                    </a:lnTo>
                    <a:lnTo>
                      <a:pt x="15"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1" name="Freeform 157"/>
              <p:cNvSpPr>
                <a:spLocks/>
              </p:cNvSpPr>
              <p:nvPr/>
            </p:nvSpPr>
            <p:spPr bwMode="auto">
              <a:xfrm>
                <a:off x="1470" y="2325"/>
                <a:ext cx="14" cy="37"/>
              </a:xfrm>
              <a:custGeom>
                <a:avLst/>
                <a:gdLst/>
                <a:ahLst/>
                <a:cxnLst>
                  <a:cxn ang="0">
                    <a:pos x="14" y="1"/>
                  </a:cxn>
                  <a:cxn ang="0">
                    <a:pos x="8" y="0"/>
                  </a:cxn>
                  <a:cxn ang="0">
                    <a:pos x="0" y="36"/>
                  </a:cxn>
                  <a:cxn ang="0">
                    <a:pos x="6" y="37"/>
                  </a:cxn>
                  <a:cxn ang="0">
                    <a:pos x="14" y="1"/>
                  </a:cxn>
                </a:cxnLst>
                <a:rect l="0" t="0" r="r" b="b"/>
                <a:pathLst>
                  <a:path w="14" h="37">
                    <a:moveTo>
                      <a:pt x="14" y="1"/>
                    </a:moveTo>
                    <a:lnTo>
                      <a:pt x="8" y="0"/>
                    </a:lnTo>
                    <a:lnTo>
                      <a:pt x="0" y="36"/>
                    </a:lnTo>
                    <a:lnTo>
                      <a:pt x="6" y="37"/>
                    </a:lnTo>
                    <a:lnTo>
                      <a:pt x="14"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2" name="Freeform 158"/>
              <p:cNvSpPr>
                <a:spLocks/>
              </p:cNvSpPr>
              <p:nvPr/>
            </p:nvSpPr>
            <p:spPr bwMode="auto">
              <a:xfrm>
                <a:off x="1460" y="2375"/>
                <a:ext cx="13" cy="39"/>
              </a:xfrm>
              <a:custGeom>
                <a:avLst/>
                <a:gdLst/>
                <a:ahLst/>
                <a:cxnLst>
                  <a:cxn ang="0">
                    <a:pos x="13" y="2"/>
                  </a:cxn>
                  <a:cxn ang="0">
                    <a:pos x="7" y="0"/>
                  </a:cxn>
                  <a:cxn ang="0">
                    <a:pos x="0" y="38"/>
                  </a:cxn>
                  <a:cxn ang="0">
                    <a:pos x="6" y="39"/>
                  </a:cxn>
                  <a:cxn ang="0">
                    <a:pos x="13" y="2"/>
                  </a:cxn>
                </a:cxnLst>
                <a:rect l="0" t="0" r="r" b="b"/>
                <a:pathLst>
                  <a:path w="13" h="39">
                    <a:moveTo>
                      <a:pt x="13" y="2"/>
                    </a:moveTo>
                    <a:lnTo>
                      <a:pt x="7" y="0"/>
                    </a:lnTo>
                    <a:lnTo>
                      <a:pt x="0" y="38"/>
                    </a:lnTo>
                    <a:lnTo>
                      <a:pt x="6" y="39"/>
                    </a:lnTo>
                    <a:lnTo>
                      <a:pt x="13" y="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3" name="Freeform 159"/>
              <p:cNvSpPr>
                <a:spLocks/>
              </p:cNvSpPr>
              <p:nvPr/>
            </p:nvSpPr>
            <p:spPr bwMode="auto">
              <a:xfrm>
                <a:off x="1451" y="2427"/>
                <a:ext cx="13" cy="38"/>
              </a:xfrm>
              <a:custGeom>
                <a:avLst/>
                <a:gdLst/>
                <a:ahLst/>
                <a:cxnLst>
                  <a:cxn ang="0">
                    <a:pos x="13" y="1"/>
                  </a:cxn>
                  <a:cxn ang="0">
                    <a:pos x="7" y="0"/>
                  </a:cxn>
                  <a:cxn ang="0">
                    <a:pos x="0" y="36"/>
                  </a:cxn>
                  <a:cxn ang="0">
                    <a:pos x="6" y="38"/>
                  </a:cxn>
                  <a:cxn ang="0">
                    <a:pos x="13" y="1"/>
                  </a:cxn>
                </a:cxnLst>
                <a:rect l="0" t="0" r="r" b="b"/>
                <a:pathLst>
                  <a:path w="13" h="38">
                    <a:moveTo>
                      <a:pt x="13" y="1"/>
                    </a:moveTo>
                    <a:lnTo>
                      <a:pt x="7" y="0"/>
                    </a:lnTo>
                    <a:lnTo>
                      <a:pt x="0" y="36"/>
                    </a:lnTo>
                    <a:lnTo>
                      <a:pt x="6" y="38"/>
                    </a:lnTo>
                    <a:lnTo>
                      <a:pt x="13"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4" name="Freeform 160"/>
              <p:cNvSpPr>
                <a:spLocks/>
              </p:cNvSpPr>
              <p:nvPr/>
            </p:nvSpPr>
            <p:spPr bwMode="auto">
              <a:xfrm>
                <a:off x="1443" y="2478"/>
                <a:ext cx="12" cy="38"/>
              </a:xfrm>
              <a:custGeom>
                <a:avLst/>
                <a:gdLst/>
                <a:ahLst/>
                <a:cxnLst>
                  <a:cxn ang="0">
                    <a:pos x="12" y="1"/>
                  </a:cxn>
                  <a:cxn ang="0">
                    <a:pos x="6" y="0"/>
                  </a:cxn>
                  <a:cxn ang="0">
                    <a:pos x="0" y="37"/>
                  </a:cxn>
                  <a:cxn ang="0">
                    <a:pos x="6" y="38"/>
                  </a:cxn>
                  <a:cxn ang="0">
                    <a:pos x="12" y="1"/>
                  </a:cxn>
                </a:cxnLst>
                <a:rect l="0" t="0" r="r" b="b"/>
                <a:pathLst>
                  <a:path w="12" h="38">
                    <a:moveTo>
                      <a:pt x="12" y="1"/>
                    </a:moveTo>
                    <a:lnTo>
                      <a:pt x="6" y="0"/>
                    </a:lnTo>
                    <a:lnTo>
                      <a:pt x="0" y="37"/>
                    </a:lnTo>
                    <a:lnTo>
                      <a:pt x="6" y="38"/>
                    </a:lnTo>
                    <a:lnTo>
                      <a:pt x="12"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5" name="Freeform 161"/>
              <p:cNvSpPr>
                <a:spLocks/>
              </p:cNvSpPr>
              <p:nvPr/>
            </p:nvSpPr>
            <p:spPr bwMode="auto">
              <a:xfrm>
                <a:off x="1434" y="2529"/>
                <a:ext cx="12" cy="39"/>
              </a:xfrm>
              <a:custGeom>
                <a:avLst/>
                <a:gdLst/>
                <a:ahLst/>
                <a:cxnLst>
                  <a:cxn ang="0">
                    <a:pos x="12" y="1"/>
                  </a:cxn>
                  <a:cxn ang="0">
                    <a:pos x="6" y="0"/>
                  </a:cxn>
                  <a:cxn ang="0">
                    <a:pos x="0" y="38"/>
                  </a:cxn>
                  <a:cxn ang="0">
                    <a:pos x="6" y="39"/>
                  </a:cxn>
                  <a:cxn ang="0">
                    <a:pos x="12" y="1"/>
                  </a:cxn>
                </a:cxnLst>
                <a:rect l="0" t="0" r="r" b="b"/>
                <a:pathLst>
                  <a:path w="12" h="39">
                    <a:moveTo>
                      <a:pt x="12" y="1"/>
                    </a:moveTo>
                    <a:lnTo>
                      <a:pt x="6" y="0"/>
                    </a:lnTo>
                    <a:lnTo>
                      <a:pt x="0" y="38"/>
                    </a:lnTo>
                    <a:lnTo>
                      <a:pt x="6" y="39"/>
                    </a:lnTo>
                    <a:lnTo>
                      <a:pt x="12" y="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6" name="Freeform 162"/>
              <p:cNvSpPr>
                <a:spLocks/>
              </p:cNvSpPr>
              <p:nvPr/>
            </p:nvSpPr>
            <p:spPr bwMode="auto">
              <a:xfrm>
                <a:off x="1428" y="2581"/>
                <a:ext cx="11" cy="37"/>
              </a:xfrm>
              <a:custGeom>
                <a:avLst/>
                <a:gdLst/>
                <a:ahLst/>
                <a:cxnLst>
                  <a:cxn ang="0">
                    <a:pos x="11" y="0"/>
                  </a:cxn>
                  <a:cxn ang="0">
                    <a:pos x="5" y="0"/>
                  </a:cxn>
                  <a:cxn ang="0">
                    <a:pos x="0" y="37"/>
                  </a:cxn>
                  <a:cxn ang="0">
                    <a:pos x="6" y="37"/>
                  </a:cxn>
                  <a:cxn ang="0">
                    <a:pos x="11" y="0"/>
                  </a:cxn>
                </a:cxnLst>
                <a:rect l="0" t="0" r="r" b="b"/>
                <a:pathLst>
                  <a:path w="11" h="37">
                    <a:moveTo>
                      <a:pt x="11" y="0"/>
                    </a:moveTo>
                    <a:lnTo>
                      <a:pt x="5" y="0"/>
                    </a:lnTo>
                    <a:lnTo>
                      <a:pt x="0" y="37"/>
                    </a:lnTo>
                    <a:lnTo>
                      <a:pt x="6" y="37"/>
                    </a:lnTo>
                    <a:lnTo>
                      <a:pt x="1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7" name="Freeform 163"/>
              <p:cNvSpPr>
                <a:spLocks/>
              </p:cNvSpPr>
              <p:nvPr/>
            </p:nvSpPr>
            <p:spPr bwMode="auto">
              <a:xfrm>
                <a:off x="1422" y="2632"/>
                <a:ext cx="11" cy="38"/>
              </a:xfrm>
              <a:custGeom>
                <a:avLst/>
                <a:gdLst/>
                <a:ahLst/>
                <a:cxnLst>
                  <a:cxn ang="0">
                    <a:pos x="11" y="0"/>
                  </a:cxn>
                  <a:cxn ang="0">
                    <a:pos x="5" y="0"/>
                  </a:cxn>
                  <a:cxn ang="0">
                    <a:pos x="0" y="38"/>
                  </a:cxn>
                  <a:cxn ang="0">
                    <a:pos x="6" y="38"/>
                  </a:cxn>
                  <a:cxn ang="0">
                    <a:pos x="11" y="0"/>
                  </a:cxn>
                </a:cxnLst>
                <a:rect l="0" t="0" r="r" b="b"/>
                <a:pathLst>
                  <a:path w="11" h="38">
                    <a:moveTo>
                      <a:pt x="11" y="0"/>
                    </a:moveTo>
                    <a:lnTo>
                      <a:pt x="5" y="0"/>
                    </a:lnTo>
                    <a:lnTo>
                      <a:pt x="0" y="38"/>
                    </a:lnTo>
                    <a:lnTo>
                      <a:pt x="6" y="38"/>
                    </a:lnTo>
                    <a:lnTo>
                      <a:pt x="1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8" name="Freeform 164"/>
              <p:cNvSpPr>
                <a:spLocks/>
              </p:cNvSpPr>
              <p:nvPr/>
            </p:nvSpPr>
            <p:spPr bwMode="auto">
              <a:xfrm>
                <a:off x="1416" y="2684"/>
                <a:ext cx="11" cy="38"/>
              </a:xfrm>
              <a:custGeom>
                <a:avLst/>
                <a:gdLst/>
                <a:ahLst/>
                <a:cxnLst>
                  <a:cxn ang="0">
                    <a:pos x="11" y="0"/>
                  </a:cxn>
                  <a:cxn ang="0">
                    <a:pos x="5" y="0"/>
                  </a:cxn>
                  <a:cxn ang="0">
                    <a:pos x="3" y="0"/>
                  </a:cxn>
                  <a:cxn ang="0">
                    <a:pos x="0" y="38"/>
                  </a:cxn>
                  <a:cxn ang="0">
                    <a:pos x="6" y="38"/>
                  </a:cxn>
                  <a:cxn ang="0">
                    <a:pos x="9" y="1"/>
                  </a:cxn>
                  <a:cxn ang="0">
                    <a:pos x="11" y="0"/>
                  </a:cxn>
                </a:cxnLst>
                <a:rect l="0" t="0" r="r" b="b"/>
                <a:pathLst>
                  <a:path w="11" h="38">
                    <a:moveTo>
                      <a:pt x="11" y="0"/>
                    </a:moveTo>
                    <a:lnTo>
                      <a:pt x="5" y="0"/>
                    </a:lnTo>
                    <a:lnTo>
                      <a:pt x="3" y="0"/>
                    </a:lnTo>
                    <a:lnTo>
                      <a:pt x="0" y="38"/>
                    </a:lnTo>
                    <a:lnTo>
                      <a:pt x="6" y="38"/>
                    </a:lnTo>
                    <a:lnTo>
                      <a:pt x="9" y="1"/>
                    </a:lnTo>
                    <a:lnTo>
                      <a:pt x="1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69" name="Freeform 165"/>
              <p:cNvSpPr>
                <a:spLocks/>
              </p:cNvSpPr>
              <p:nvPr/>
            </p:nvSpPr>
            <p:spPr bwMode="auto">
              <a:xfrm>
                <a:off x="1412" y="2736"/>
                <a:ext cx="9" cy="37"/>
              </a:xfrm>
              <a:custGeom>
                <a:avLst/>
                <a:gdLst/>
                <a:ahLst/>
                <a:cxnLst>
                  <a:cxn ang="0">
                    <a:pos x="9" y="0"/>
                  </a:cxn>
                  <a:cxn ang="0">
                    <a:pos x="3" y="0"/>
                  </a:cxn>
                  <a:cxn ang="0">
                    <a:pos x="1" y="7"/>
                  </a:cxn>
                  <a:cxn ang="0">
                    <a:pos x="0" y="37"/>
                  </a:cxn>
                  <a:cxn ang="0">
                    <a:pos x="6" y="37"/>
                  </a:cxn>
                  <a:cxn ang="0">
                    <a:pos x="7" y="8"/>
                  </a:cxn>
                  <a:cxn ang="0">
                    <a:pos x="9" y="0"/>
                  </a:cxn>
                </a:cxnLst>
                <a:rect l="0" t="0" r="r" b="b"/>
                <a:pathLst>
                  <a:path w="9" h="37">
                    <a:moveTo>
                      <a:pt x="9" y="0"/>
                    </a:moveTo>
                    <a:lnTo>
                      <a:pt x="3" y="0"/>
                    </a:lnTo>
                    <a:lnTo>
                      <a:pt x="1" y="7"/>
                    </a:lnTo>
                    <a:lnTo>
                      <a:pt x="0" y="37"/>
                    </a:lnTo>
                    <a:lnTo>
                      <a:pt x="6" y="37"/>
                    </a:lnTo>
                    <a:lnTo>
                      <a:pt x="7" y="8"/>
                    </a:lnTo>
                    <a:lnTo>
                      <a:pt x="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70" name="Freeform 166"/>
              <p:cNvSpPr>
                <a:spLocks/>
              </p:cNvSpPr>
              <p:nvPr/>
            </p:nvSpPr>
            <p:spPr bwMode="auto">
              <a:xfrm>
                <a:off x="1407" y="2786"/>
                <a:ext cx="9" cy="38"/>
              </a:xfrm>
              <a:custGeom>
                <a:avLst/>
                <a:gdLst/>
                <a:ahLst/>
                <a:cxnLst>
                  <a:cxn ang="0">
                    <a:pos x="9" y="0"/>
                  </a:cxn>
                  <a:cxn ang="0">
                    <a:pos x="3" y="0"/>
                  </a:cxn>
                  <a:cxn ang="0">
                    <a:pos x="2" y="16"/>
                  </a:cxn>
                  <a:cxn ang="0">
                    <a:pos x="0" y="38"/>
                  </a:cxn>
                  <a:cxn ang="0">
                    <a:pos x="6" y="38"/>
                  </a:cxn>
                  <a:cxn ang="0">
                    <a:pos x="8" y="17"/>
                  </a:cxn>
                  <a:cxn ang="0">
                    <a:pos x="9" y="0"/>
                  </a:cxn>
                </a:cxnLst>
                <a:rect l="0" t="0" r="r" b="b"/>
                <a:pathLst>
                  <a:path w="9" h="38">
                    <a:moveTo>
                      <a:pt x="9" y="0"/>
                    </a:moveTo>
                    <a:lnTo>
                      <a:pt x="3" y="0"/>
                    </a:lnTo>
                    <a:lnTo>
                      <a:pt x="2" y="16"/>
                    </a:lnTo>
                    <a:lnTo>
                      <a:pt x="0" y="38"/>
                    </a:lnTo>
                    <a:lnTo>
                      <a:pt x="6" y="38"/>
                    </a:lnTo>
                    <a:lnTo>
                      <a:pt x="8" y="17"/>
                    </a:lnTo>
                    <a:lnTo>
                      <a:pt x="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71" name="Freeform 167"/>
              <p:cNvSpPr>
                <a:spLocks/>
              </p:cNvSpPr>
              <p:nvPr/>
            </p:nvSpPr>
            <p:spPr bwMode="auto">
              <a:xfrm>
                <a:off x="1403" y="2838"/>
                <a:ext cx="9" cy="37"/>
              </a:xfrm>
              <a:custGeom>
                <a:avLst/>
                <a:gdLst/>
                <a:ahLst/>
                <a:cxnLst>
                  <a:cxn ang="0">
                    <a:pos x="9" y="0"/>
                  </a:cxn>
                  <a:cxn ang="0">
                    <a:pos x="3" y="0"/>
                  </a:cxn>
                  <a:cxn ang="0">
                    <a:pos x="0" y="25"/>
                  </a:cxn>
                  <a:cxn ang="0">
                    <a:pos x="0" y="37"/>
                  </a:cxn>
                  <a:cxn ang="0">
                    <a:pos x="6" y="37"/>
                  </a:cxn>
                  <a:cxn ang="0">
                    <a:pos x="6" y="26"/>
                  </a:cxn>
                  <a:cxn ang="0">
                    <a:pos x="9" y="0"/>
                  </a:cxn>
                </a:cxnLst>
                <a:rect l="0" t="0" r="r" b="b"/>
                <a:pathLst>
                  <a:path w="9" h="37">
                    <a:moveTo>
                      <a:pt x="9" y="0"/>
                    </a:moveTo>
                    <a:lnTo>
                      <a:pt x="3" y="0"/>
                    </a:lnTo>
                    <a:lnTo>
                      <a:pt x="0" y="25"/>
                    </a:lnTo>
                    <a:lnTo>
                      <a:pt x="0" y="37"/>
                    </a:lnTo>
                    <a:lnTo>
                      <a:pt x="6" y="37"/>
                    </a:lnTo>
                    <a:lnTo>
                      <a:pt x="6" y="26"/>
                    </a:lnTo>
                    <a:lnTo>
                      <a:pt x="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72" name="Freeform 168"/>
              <p:cNvSpPr>
                <a:spLocks/>
              </p:cNvSpPr>
              <p:nvPr/>
            </p:nvSpPr>
            <p:spPr bwMode="auto">
              <a:xfrm>
                <a:off x="1400" y="2890"/>
                <a:ext cx="7" cy="37"/>
              </a:xfrm>
              <a:custGeom>
                <a:avLst/>
                <a:gdLst/>
                <a:ahLst/>
                <a:cxnLst>
                  <a:cxn ang="0">
                    <a:pos x="7" y="0"/>
                  </a:cxn>
                  <a:cxn ang="0">
                    <a:pos x="1" y="0"/>
                  </a:cxn>
                  <a:cxn ang="0">
                    <a:pos x="0" y="37"/>
                  </a:cxn>
                  <a:cxn ang="0">
                    <a:pos x="6" y="37"/>
                  </a:cxn>
                  <a:cxn ang="0">
                    <a:pos x="7" y="0"/>
                  </a:cxn>
                </a:cxnLst>
                <a:rect l="0" t="0" r="r" b="b"/>
                <a:pathLst>
                  <a:path w="7" h="37">
                    <a:moveTo>
                      <a:pt x="7" y="0"/>
                    </a:moveTo>
                    <a:lnTo>
                      <a:pt x="1" y="0"/>
                    </a:lnTo>
                    <a:lnTo>
                      <a:pt x="0" y="37"/>
                    </a:lnTo>
                    <a:lnTo>
                      <a:pt x="6" y="37"/>
                    </a:lnTo>
                    <a:lnTo>
                      <a:pt x="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73" name="Freeform 169"/>
              <p:cNvSpPr>
                <a:spLocks/>
              </p:cNvSpPr>
              <p:nvPr/>
            </p:nvSpPr>
            <p:spPr bwMode="auto">
              <a:xfrm>
                <a:off x="1397" y="2941"/>
                <a:ext cx="7" cy="38"/>
              </a:xfrm>
              <a:custGeom>
                <a:avLst/>
                <a:gdLst/>
                <a:ahLst/>
                <a:cxnLst>
                  <a:cxn ang="0">
                    <a:pos x="7" y="0"/>
                  </a:cxn>
                  <a:cxn ang="0">
                    <a:pos x="1" y="0"/>
                  </a:cxn>
                  <a:cxn ang="0">
                    <a:pos x="0" y="38"/>
                  </a:cxn>
                  <a:cxn ang="0">
                    <a:pos x="6" y="38"/>
                  </a:cxn>
                  <a:cxn ang="0">
                    <a:pos x="7" y="0"/>
                  </a:cxn>
                </a:cxnLst>
                <a:rect l="0" t="0" r="r" b="b"/>
                <a:pathLst>
                  <a:path w="7" h="38">
                    <a:moveTo>
                      <a:pt x="7" y="0"/>
                    </a:moveTo>
                    <a:lnTo>
                      <a:pt x="1" y="0"/>
                    </a:lnTo>
                    <a:lnTo>
                      <a:pt x="0" y="38"/>
                    </a:lnTo>
                    <a:lnTo>
                      <a:pt x="6" y="38"/>
                    </a:lnTo>
                    <a:lnTo>
                      <a:pt x="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74" name="Freeform 170"/>
              <p:cNvSpPr>
                <a:spLocks/>
              </p:cNvSpPr>
              <p:nvPr/>
            </p:nvSpPr>
            <p:spPr bwMode="auto">
              <a:xfrm>
                <a:off x="1394" y="2993"/>
                <a:ext cx="7" cy="37"/>
              </a:xfrm>
              <a:custGeom>
                <a:avLst/>
                <a:gdLst/>
                <a:ahLst/>
                <a:cxnLst>
                  <a:cxn ang="0">
                    <a:pos x="7" y="0"/>
                  </a:cxn>
                  <a:cxn ang="0">
                    <a:pos x="1" y="0"/>
                  </a:cxn>
                  <a:cxn ang="0">
                    <a:pos x="0" y="37"/>
                  </a:cxn>
                  <a:cxn ang="0">
                    <a:pos x="6" y="37"/>
                  </a:cxn>
                  <a:cxn ang="0">
                    <a:pos x="7" y="0"/>
                  </a:cxn>
                </a:cxnLst>
                <a:rect l="0" t="0" r="r" b="b"/>
                <a:pathLst>
                  <a:path w="7" h="37">
                    <a:moveTo>
                      <a:pt x="7" y="0"/>
                    </a:moveTo>
                    <a:lnTo>
                      <a:pt x="1" y="0"/>
                    </a:lnTo>
                    <a:lnTo>
                      <a:pt x="0" y="37"/>
                    </a:lnTo>
                    <a:lnTo>
                      <a:pt x="6" y="37"/>
                    </a:lnTo>
                    <a:lnTo>
                      <a:pt x="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75" name="Freeform 171"/>
              <p:cNvSpPr>
                <a:spLocks/>
              </p:cNvSpPr>
              <p:nvPr/>
            </p:nvSpPr>
            <p:spPr bwMode="auto">
              <a:xfrm>
                <a:off x="1392" y="3044"/>
                <a:ext cx="8" cy="38"/>
              </a:xfrm>
              <a:custGeom>
                <a:avLst/>
                <a:gdLst/>
                <a:ahLst/>
                <a:cxnLst>
                  <a:cxn ang="0">
                    <a:pos x="8" y="0"/>
                  </a:cxn>
                  <a:cxn ang="0">
                    <a:pos x="2" y="0"/>
                  </a:cxn>
                  <a:cxn ang="0">
                    <a:pos x="0" y="38"/>
                  </a:cxn>
                  <a:cxn ang="0">
                    <a:pos x="6" y="38"/>
                  </a:cxn>
                  <a:cxn ang="0">
                    <a:pos x="8" y="0"/>
                  </a:cxn>
                </a:cxnLst>
                <a:rect l="0" t="0" r="r" b="b"/>
                <a:pathLst>
                  <a:path w="8" h="38">
                    <a:moveTo>
                      <a:pt x="8" y="0"/>
                    </a:moveTo>
                    <a:lnTo>
                      <a:pt x="2" y="0"/>
                    </a:lnTo>
                    <a:lnTo>
                      <a:pt x="0" y="38"/>
                    </a:lnTo>
                    <a:lnTo>
                      <a:pt x="6" y="38"/>
                    </a:lnTo>
                    <a:lnTo>
                      <a:pt x="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76" name="Freeform 172"/>
              <p:cNvSpPr>
                <a:spLocks/>
              </p:cNvSpPr>
              <p:nvPr/>
            </p:nvSpPr>
            <p:spPr bwMode="auto">
              <a:xfrm>
                <a:off x="1391" y="3096"/>
                <a:ext cx="7" cy="38"/>
              </a:xfrm>
              <a:custGeom>
                <a:avLst/>
                <a:gdLst/>
                <a:ahLst/>
                <a:cxnLst>
                  <a:cxn ang="0">
                    <a:pos x="7" y="0"/>
                  </a:cxn>
                  <a:cxn ang="0">
                    <a:pos x="1" y="0"/>
                  </a:cxn>
                  <a:cxn ang="0">
                    <a:pos x="0" y="18"/>
                  </a:cxn>
                  <a:cxn ang="0">
                    <a:pos x="0" y="38"/>
                  </a:cxn>
                  <a:cxn ang="0">
                    <a:pos x="6" y="38"/>
                  </a:cxn>
                  <a:cxn ang="0">
                    <a:pos x="6" y="19"/>
                  </a:cxn>
                  <a:cxn ang="0">
                    <a:pos x="7" y="0"/>
                  </a:cxn>
                </a:cxnLst>
                <a:rect l="0" t="0" r="r" b="b"/>
                <a:pathLst>
                  <a:path w="7" h="38">
                    <a:moveTo>
                      <a:pt x="7" y="0"/>
                    </a:moveTo>
                    <a:lnTo>
                      <a:pt x="1" y="0"/>
                    </a:lnTo>
                    <a:lnTo>
                      <a:pt x="0" y="18"/>
                    </a:lnTo>
                    <a:lnTo>
                      <a:pt x="0" y="38"/>
                    </a:lnTo>
                    <a:lnTo>
                      <a:pt x="6" y="38"/>
                    </a:lnTo>
                    <a:lnTo>
                      <a:pt x="6" y="19"/>
                    </a:lnTo>
                    <a:lnTo>
                      <a:pt x="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77" name="Rectangle 173"/>
              <p:cNvSpPr>
                <a:spLocks noChangeArrowheads="1"/>
              </p:cNvSpPr>
              <p:nvPr/>
            </p:nvSpPr>
            <p:spPr bwMode="auto">
              <a:xfrm>
                <a:off x="1391" y="3148"/>
                <a:ext cx="6" cy="37"/>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3278" name="Rectangle 174"/>
              <p:cNvSpPr>
                <a:spLocks noChangeArrowheads="1"/>
              </p:cNvSpPr>
              <p:nvPr/>
            </p:nvSpPr>
            <p:spPr bwMode="auto">
              <a:xfrm>
                <a:off x="1389" y="3199"/>
                <a:ext cx="6" cy="3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8" name="Group 178"/>
            <p:cNvGrpSpPr>
              <a:grpSpLocks/>
            </p:cNvGrpSpPr>
            <p:nvPr/>
          </p:nvGrpSpPr>
          <p:grpSpPr bwMode="auto">
            <a:xfrm>
              <a:off x="1709" y="1813"/>
              <a:ext cx="52" cy="40"/>
              <a:chOff x="1709" y="1813"/>
              <a:chExt cx="52" cy="40"/>
            </a:xfrm>
          </p:grpSpPr>
          <p:sp>
            <p:nvSpPr>
              <p:cNvPr id="303280" name="Line 176"/>
              <p:cNvSpPr>
                <a:spLocks noChangeShapeType="1"/>
              </p:cNvSpPr>
              <p:nvPr/>
            </p:nvSpPr>
            <p:spPr bwMode="auto">
              <a:xfrm flipV="1">
                <a:off x="1713" y="1835"/>
                <a:ext cx="15" cy="10"/>
              </a:xfrm>
              <a:prstGeom prst="line">
                <a:avLst/>
              </a:prstGeom>
              <a:noFill/>
              <a:ln w="5">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3281" name="Freeform 177"/>
              <p:cNvSpPr>
                <a:spLocks/>
              </p:cNvSpPr>
              <p:nvPr/>
            </p:nvSpPr>
            <p:spPr bwMode="auto">
              <a:xfrm>
                <a:off x="1709" y="1813"/>
                <a:ext cx="52" cy="40"/>
              </a:xfrm>
              <a:custGeom>
                <a:avLst/>
                <a:gdLst/>
                <a:ahLst/>
                <a:cxnLst>
                  <a:cxn ang="0">
                    <a:pos x="33" y="40"/>
                  </a:cxn>
                  <a:cxn ang="0">
                    <a:pos x="52" y="0"/>
                  </a:cxn>
                  <a:cxn ang="0">
                    <a:pos x="0" y="11"/>
                  </a:cxn>
                  <a:cxn ang="0">
                    <a:pos x="33" y="40"/>
                  </a:cxn>
                </a:cxnLst>
                <a:rect l="0" t="0" r="r" b="b"/>
                <a:pathLst>
                  <a:path w="52" h="40">
                    <a:moveTo>
                      <a:pt x="33" y="40"/>
                    </a:moveTo>
                    <a:lnTo>
                      <a:pt x="52" y="0"/>
                    </a:lnTo>
                    <a:lnTo>
                      <a:pt x="0" y="11"/>
                    </a:lnTo>
                    <a:lnTo>
                      <a:pt x="33" y="4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03283" name="Freeform 179"/>
            <p:cNvSpPr>
              <a:spLocks/>
            </p:cNvSpPr>
            <p:nvPr/>
          </p:nvSpPr>
          <p:spPr bwMode="auto">
            <a:xfrm>
              <a:off x="3856" y="1730"/>
              <a:ext cx="400" cy="1388"/>
            </a:xfrm>
            <a:custGeom>
              <a:avLst/>
              <a:gdLst/>
              <a:ahLst/>
              <a:cxnLst>
                <a:cxn ang="0">
                  <a:pos x="0" y="0"/>
                </a:cxn>
                <a:cxn ang="0">
                  <a:pos x="21" y="3"/>
                </a:cxn>
                <a:cxn ang="0">
                  <a:pos x="41" y="10"/>
                </a:cxn>
                <a:cxn ang="0">
                  <a:pos x="62" y="20"/>
                </a:cxn>
                <a:cxn ang="0">
                  <a:pos x="81" y="34"/>
                </a:cxn>
                <a:cxn ang="0">
                  <a:pos x="101" y="50"/>
                </a:cxn>
                <a:cxn ang="0">
                  <a:pos x="120" y="70"/>
                </a:cxn>
                <a:cxn ang="0">
                  <a:pos x="138" y="93"/>
                </a:cxn>
                <a:cxn ang="0">
                  <a:pos x="156" y="118"/>
                </a:cxn>
                <a:cxn ang="0">
                  <a:pos x="174" y="147"/>
                </a:cxn>
                <a:cxn ang="0">
                  <a:pos x="191" y="178"/>
                </a:cxn>
                <a:cxn ang="0">
                  <a:pos x="207" y="211"/>
                </a:cxn>
                <a:cxn ang="0">
                  <a:pos x="224" y="247"/>
                </a:cxn>
                <a:cxn ang="0">
                  <a:pos x="240" y="287"/>
                </a:cxn>
                <a:cxn ang="0">
                  <a:pos x="255" y="328"/>
                </a:cxn>
                <a:cxn ang="0">
                  <a:pos x="269" y="372"/>
                </a:cxn>
                <a:cxn ang="0">
                  <a:pos x="284" y="418"/>
                </a:cxn>
                <a:cxn ang="0">
                  <a:pos x="296" y="466"/>
                </a:cxn>
                <a:cxn ang="0">
                  <a:pos x="309" y="516"/>
                </a:cxn>
                <a:cxn ang="0">
                  <a:pos x="321" y="568"/>
                </a:cxn>
                <a:cxn ang="0">
                  <a:pos x="332" y="622"/>
                </a:cxn>
                <a:cxn ang="0">
                  <a:pos x="342" y="678"/>
                </a:cxn>
                <a:cxn ang="0">
                  <a:pos x="351" y="736"/>
                </a:cxn>
                <a:cxn ang="0">
                  <a:pos x="360" y="794"/>
                </a:cxn>
                <a:cxn ang="0">
                  <a:pos x="368" y="856"/>
                </a:cxn>
                <a:cxn ang="0">
                  <a:pos x="375" y="918"/>
                </a:cxn>
                <a:cxn ang="0">
                  <a:pos x="381" y="981"/>
                </a:cxn>
                <a:cxn ang="0">
                  <a:pos x="387" y="1047"/>
                </a:cxn>
                <a:cxn ang="0">
                  <a:pos x="392" y="1113"/>
                </a:cxn>
                <a:cxn ang="0">
                  <a:pos x="398" y="1249"/>
                </a:cxn>
                <a:cxn ang="0">
                  <a:pos x="400" y="1388"/>
                </a:cxn>
              </a:cxnLst>
              <a:rect l="0" t="0" r="r" b="b"/>
              <a:pathLst>
                <a:path w="400" h="1388">
                  <a:moveTo>
                    <a:pt x="0" y="0"/>
                  </a:moveTo>
                  <a:lnTo>
                    <a:pt x="21" y="3"/>
                  </a:lnTo>
                  <a:lnTo>
                    <a:pt x="41" y="10"/>
                  </a:lnTo>
                  <a:lnTo>
                    <a:pt x="62" y="20"/>
                  </a:lnTo>
                  <a:lnTo>
                    <a:pt x="81" y="34"/>
                  </a:lnTo>
                  <a:lnTo>
                    <a:pt x="101" y="50"/>
                  </a:lnTo>
                  <a:lnTo>
                    <a:pt x="120" y="70"/>
                  </a:lnTo>
                  <a:lnTo>
                    <a:pt x="138" y="93"/>
                  </a:lnTo>
                  <a:lnTo>
                    <a:pt x="156" y="118"/>
                  </a:lnTo>
                  <a:lnTo>
                    <a:pt x="174" y="147"/>
                  </a:lnTo>
                  <a:lnTo>
                    <a:pt x="191" y="178"/>
                  </a:lnTo>
                  <a:lnTo>
                    <a:pt x="207" y="211"/>
                  </a:lnTo>
                  <a:lnTo>
                    <a:pt x="224" y="247"/>
                  </a:lnTo>
                  <a:lnTo>
                    <a:pt x="240" y="287"/>
                  </a:lnTo>
                  <a:lnTo>
                    <a:pt x="255" y="328"/>
                  </a:lnTo>
                  <a:lnTo>
                    <a:pt x="269" y="372"/>
                  </a:lnTo>
                  <a:lnTo>
                    <a:pt x="284" y="418"/>
                  </a:lnTo>
                  <a:lnTo>
                    <a:pt x="296" y="466"/>
                  </a:lnTo>
                  <a:lnTo>
                    <a:pt x="309" y="516"/>
                  </a:lnTo>
                  <a:lnTo>
                    <a:pt x="321" y="568"/>
                  </a:lnTo>
                  <a:lnTo>
                    <a:pt x="332" y="622"/>
                  </a:lnTo>
                  <a:lnTo>
                    <a:pt x="342" y="678"/>
                  </a:lnTo>
                  <a:lnTo>
                    <a:pt x="351" y="736"/>
                  </a:lnTo>
                  <a:lnTo>
                    <a:pt x="360" y="794"/>
                  </a:lnTo>
                  <a:lnTo>
                    <a:pt x="368" y="856"/>
                  </a:lnTo>
                  <a:lnTo>
                    <a:pt x="375" y="918"/>
                  </a:lnTo>
                  <a:lnTo>
                    <a:pt x="381" y="981"/>
                  </a:lnTo>
                  <a:lnTo>
                    <a:pt x="387" y="1047"/>
                  </a:lnTo>
                  <a:lnTo>
                    <a:pt x="392" y="1113"/>
                  </a:lnTo>
                  <a:lnTo>
                    <a:pt x="398" y="1249"/>
                  </a:lnTo>
                  <a:lnTo>
                    <a:pt x="400" y="1388"/>
                  </a:lnTo>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66"/>
          <p:cNvSpPr>
            <a:spLocks noGrp="1" noChangeArrowheads="1"/>
          </p:cNvSpPr>
          <p:nvPr>
            <p:ph type="sldNum" sz="quarter" idx="12"/>
          </p:nvPr>
        </p:nvSpPr>
        <p:spPr>
          <a:noFill/>
        </p:spPr>
        <p:txBody>
          <a:bodyPr/>
          <a:lstStyle/>
          <a:p>
            <a:fld id="{792B76C5-F2F5-41CC-B5B1-04425E2D9110}" type="slidenum">
              <a:rPr lang="en-US">
                <a:latin typeface="Times New Roman" pitchFamily="18" charset="0"/>
              </a:rPr>
              <a:pPr/>
              <a:t>39</a:t>
            </a:fld>
            <a:endParaRPr lang="en-US">
              <a:latin typeface="Times New Roman" pitchFamily="18" charset="0"/>
            </a:endParaRPr>
          </a:p>
        </p:txBody>
      </p:sp>
      <p:sp>
        <p:nvSpPr>
          <p:cNvPr id="29699" name="Title 1"/>
          <p:cNvSpPr>
            <a:spLocks noGrp="1"/>
          </p:cNvSpPr>
          <p:nvPr>
            <p:ph type="title" idx="4294967295"/>
          </p:nvPr>
        </p:nvSpPr>
        <p:spPr>
          <a:xfrm>
            <a:off x="1" y="930275"/>
            <a:ext cx="8892479" cy="822325"/>
          </a:xfrm>
        </p:spPr>
        <p:txBody>
          <a:bodyPr/>
          <a:lstStyle/>
          <a:p>
            <a:r>
              <a:rPr lang="en-GB" dirty="0" smtClean="0"/>
              <a:t>Boundaries</a:t>
            </a:r>
          </a:p>
        </p:txBody>
      </p:sp>
      <p:sp>
        <p:nvSpPr>
          <p:cNvPr id="29700" name="Content Placeholder 2"/>
          <p:cNvSpPr>
            <a:spLocks noGrp="1"/>
          </p:cNvSpPr>
          <p:nvPr>
            <p:ph idx="4294967295"/>
          </p:nvPr>
        </p:nvSpPr>
        <p:spPr>
          <a:xfrm>
            <a:off x="899592" y="1905000"/>
            <a:ext cx="7482408" cy="4343400"/>
          </a:xfrm>
        </p:spPr>
        <p:txBody>
          <a:bodyPr/>
          <a:lstStyle/>
          <a:p>
            <a:r>
              <a:rPr lang="en-GB" dirty="0" smtClean="0"/>
              <a:t>Non-monetary transactions</a:t>
            </a:r>
          </a:p>
          <a:p>
            <a:r>
              <a:rPr lang="en-GB" dirty="0" smtClean="0"/>
              <a:t>Production</a:t>
            </a:r>
          </a:p>
          <a:p>
            <a:r>
              <a:rPr lang="en-GB" dirty="0" smtClean="0"/>
              <a:t>Consumption</a:t>
            </a:r>
          </a:p>
          <a:p>
            <a:r>
              <a:rPr lang="en-GB" dirty="0" smtClean="0"/>
              <a:t>Assets</a:t>
            </a:r>
          </a:p>
          <a:p>
            <a:r>
              <a:rPr lang="en-GB" dirty="0" smtClean="0"/>
              <a:t>National</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6"/>
          <p:cNvSpPr>
            <a:spLocks noGrp="1" noChangeArrowheads="1"/>
          </p:cNvSpPr>
          <p:nvPr>
            <p:ph type="sldNum" sz="quarter" idx="12"/>
          </p:nvPr>
        </p:nvSpPr>
        <p:spPr>
          <a:noFill/>
        </p:spPr>
        <p:txBody>
          <a:bodyPr/>
          <a:lstStyle/>
          <a:p>
            <a:fld id="{12262AA5-EB1C-4127-AD30-9CBCDE3CB07A}" type="slidenum">
              <a:rPr lang="en-US">
                <a:latin typeface="Times New Roman" pitchFamily="18" charset="0"/>
              </a:rPr>
              <a:pPr/>
              <a:t>4</a:t>
            </a:fld>
            <a:endParaRPr lang="en-US" dirty="0">
              <a:latin typeface="Times New Roman" pitchFamily="18" charset="0"/>
            </a:endParaRPr>
          </a:p>
        </p:txBody>
      </p:sp>
      <p:sp>
        <p:nvSpPr>
          <p:cNvPr id="5123" name="Title 1"/>
          <p:cNvSpPr>
            <a:spLocks noGrp="1"/>
          </p:cNvSpPr>
          <p:nvPr>
            <p:ph type="title" idx="4294967295"/>
          </p:nvPr>
        </p:nvSpPr>
        <p:spPr>
          <a:xfrm>
            <a:off x="0" y="980728"/>
            <a:ext cx="8736013" cy="936104"/>
          </a:xfrm>
        </p:spPr>
        <p:txBody>
          <a:bodyPr/>
          <a:lstStyle/>
          <a:p>
            <a:r>
              <a:rPr lang="en-GB" sz="4400" dirty="0" smtClean="0"/>
              <a:t>What is the SNA ?</a:t>
            </a:r>
          </a:p>
        </p:txBody>
      </p:sp>
      <p:sp>
        <p:nvSpPr>
          <p:cNvPr id="5124" name="Content Placeholder 2"/>
          <p:cNvSpPr>
            <a:spLocks noGrp="1"/>
          </p:cNvSpPr>
          <p:nvPr>
            <p:ph idx="4294967295"/>
          </p:nvPr>
        </p:nvSpPr>
        <p:spPr>
          <a:xfrm>
            <a:off x="899592" y="2204864"/>
            <a:ext cx="7482408" cy="4248324"/>
          </a:xfrm>
        </p:spPr>
        <p:txBody>
          <a:bodyPr>
            <a:normAutofit/>
          </a:bodyPr>
          <a:lstStyle/>
          <a:p>
            <a:r>
              <a:rPr lang="en-GB" dirty="0" smtClean="0"/>
              <a:t>An agreed set of international standards to measure economic activity, </a:t>
            </a:r>
            <a:r>
              <a:rPr lang="en-US" dirty="0" smtClean="0"/>
              <a:t>which implies strict accounting conventions based on economic principles</a:t>
            </a:r>
            <a:endParaRPr lang="en-GB" dirty="0" smtClean="0"/>
          </a:p>
          <a:p>
            <a:r>
              <a:rPr lang="en-US" dirty="0" smtClean="0"/>
              <a:t>SNA comprises comprehensive, consistent, and integrated set of accounts that record economic activities within given period and the levels of an economy’s assets and liabilities at particular points of time. </a:t>
            </a:r>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66"/>
          <p:cNvSpPr>
            <a:spLocks noGrp="1" noChangeArrowheads="1"/>
          </p:cNvSpPr>
          <p:nvPr>
            <p:ph type="sldNum" sz="quarter" idx="12"/>
          </p:nvPr>
        </p:nvSpPr>
        <p:spPr>
          <a:noFill/>
        </p:spPr>
        <p:txBody>
          <a:bodyPr/>
          <a:lstStyle/>
          <a:p>
            <a:fld id="{22063ECE-AB4F-43DF-AA95-EB6CF4B0F549}" type="slidenum">
              <a:rPr lang="en-US">
                <a:latin typeface="Times New Roman" pitchFamily="18" charset="0"/>
              </a:rPr>
              <a:pPr/>
              <a:t>40</a:t>
            </a:fld>
            <a:endParaRPr lang="en-US">
              <a:latin typeface="Times New Roman" pitchFamily="18" charset="0"/>
            </a:endParaRPr>
          </a:p>
        </p:txBody>
      </p:sp>
      <p:sp>
        <p:nvSpPr>
          <p:cNvPr id="30723" name="Title 1"/>
          <p:cNvSpPr>
            <a:spLocks noGrp="1"/>
          </p:cNvSpPr>
          <p:nvPr>
            <p:ph type="title" idx="4294967295"/>
          </p:nvPr>
        </p:nvSpPr>
        <p:spPr>
          <a:xfrm>
            <a:off x="1" y="930275"/>
            <a:ext cx="8892479" cy="822325"/>
          </a:xfrm>
        </p:spPr>
        <p:txBody>
          <a:bodyPr/>
          <a:lstStyle/>
          <a:p>
            <a:r>
              <a:rPr lang="en-GB" dirty="0" smtClean="0"/>
              <a:t>Non-monetary flows</a:t>
            </a:r>
          </a:p>
        </p:txBody>
      </p:sp>
      <p:sp>
        <p:nvSpPr>
          <p:cNvPr id="30724" name="Content Placeholder 2"/>
          <p:cNvSpPr>
            <a:spLocks noGrp="1"/>
          </p:cNvSpPr>
          <p:nvPr>
            <p:ph idx="4294967295"/>
          </p:nvPr>
        </p:nvSpPr>
        <p:spPr>
          <a:xfrm>
            <a:off x="899592" y="1905000"/>
            <a:ext cx="7992888" cy="4343400"/>
          </a:xfrm>
        </p:spPr>
        <p:txBody>
          <a:bodyPr/>
          <a:lstStyle/>
          <a:p>
            <a:r>
              <a:rPr lang="en-GB" dirty="0" smtClean="0"/>
              <a:t>The SNA accounts include many transactions in goods and services even when there is no corresponding exchange of financial assets</a:t>
            </a:r>
          </a:p>
          <a:p>
            <a:pPr lvl="1"/>
            <a:r>
              <a:rPr lang="en-GB" dirty="0" smtClean="0"/>
              <a:t>Barter</a:t>
            </a:r>
          </a:p>
          <a:p>
            <a:pPr lvl="1"/>
            <a:r>
              <a:rPr lang="en-GB" dirty="0" smtClean="0"/>
              <a:t>Transfers in kind</a:t>
            </a:r>
          </a:p>
          <a:p>
            <a:pPr lvl="1"/>
            <a:r>
              <a:rPr lang="en-GB" dirty="0" smtClean="0"/>
              <a:t>Internal transactions</a:t>
            </a:r>
          </a:p>
          <a:p>
            <a:r>
              <a:rPr lang="en-GB" dirty="0" smtClean="0"/>
              <a:t>“Imputations” –transaction actual, only value is imputed</a:t>
            </a:r>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66"/>
          <p:cNvSpPr>
            <a:spLocks noGrp="1" noChangeArrowheads="1"/>
          </p:cNvSpPr>
          <p:nvPr>
            <p:ph type="sldNum" sz="quarter" idx="12"/>
          </p:nvPr>
        </p:nvSpPr>
        <p:spPr>
          <a:noFill/>
        </p:spPr>
        <p:txBody>
          <a:bodyPr/>
          <a:lstStyle/>
          <a:p>
            <a:fld id="{2ABBBD40-CA24-4896-BACA-3C7D7792F385}" type="slidenum">
              <a:rPr lang="en-US">
                <a:latin typeface="Times New Roman" pitchFamily="18" charset="0"/>
              </a:rPr>
              <a:pPr/>
              <a:t>41</a:t>
            </a:fld>
            <a:endParaRPr lang="en-US">
              <a:latin typeface="Times New Roman" pitchFamily="18" charset="0"/>
            </a:endParaRPr>
          </a:p>
        </p:txBody>
      </p:sp>
      <p:sp>
        <p:nvSpPr>
          <p:cNvPr id="31747" name="Title 1"/>
          <p:cNvSpPr>
            <a:spLocks noGrp="1"/>
          </p:cNvSpPr>
          <p:nvPr>
            <p:ph type="title" idx="4294967295"/>
          </p:nvPr>
        </p:nvSpPr>
        <p:spPr>
          <a:xfrm>
            <a:off x="1" y="930275"/>
            <a:ext cx="8892479" cy="822325"/>
          </a:xfrm>
        </p:spPr>
        <p:txBody>
          <a:bodyPr/>
          <a:lstStyle/>
          <a:p>
            <a:r>
              <a:rPr lang="en-GB" dirty="0" smtClean="0"/>
              <a:t>Production boundary</a:t>
            </a:r>
          </a:p>
        </p:txBody>
      </p:sp>
      <p:sp>
        <p:nvSpPr>
          <p:cNvPr id="31748" name="Content Placeholder 2"/>
          <p:cNvSpPr>
            <a:spLocks noGrp="1"/>
          </p:cNvSpPr>
          <p:nvPr>
            <p:ph idx="4294967295"/>
          </p:nvPr>
        </p:nvSpPr>
        <p:spPr>
          <a:xfrm>
            <a:off x="899592" y="1905000"/>
            <a:ext cx="7920880" cy="4343400"/>
          </a:xfrm>
        </p:spPr>
        <p:txBody>
          <a:bodyPr/>
          <a:lstStyle/>
          <a:p>
            <a:r>
              <a:rPr lang="en-GB" dirty="0" smtClean="0"/>
              <a:t>Includes all goods</a:t>
            </a:r>
          </a:p>
          <a:p>
            <a:r>
              <a:rPr lang="en-GB" dirty="0" smtClean="0"/>
              <a:t>Includes services rendered to </a:t>
            </a:r>
            <a:r>
              <a:rPr lang="en-GB" i="1" dirty="0" smtClean="0"/>
              <a:t>another</a:t>
            </a:r>
            <a:r>
              <a:rPr lang="en-GB" dirty="0" smtClean="0"/>
              <a:t> unit</a:t>
            </a:r>
          </a:p>
          <a:p>
            <a:pPr lvl="1"/>
            <a:r>
              <a:rPr lang="en-GB" dirty="0" smtClean="0"/>
              <a:t>Exclude  (by implication) production of services for own final consumption within households </a:t>
            </a:r>
          </a:p>
          <a:p>
            <a:r>
              <a:rPr lang="en-GB" dirty="0" smtClean="0"/>
              <a:t>Includes rentals from owner-occupied dwellings</a:t>
            </a:r>
          </a:p>
          <a:p>
            <a:pPr lvl="1"/>
            <a:r>
              <a:rPr lang="en-GB" dirty="0" smtClean="0"/>
              <a:t>The sole exception to the previous bullet</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66"/>
          <p:cNvSpPr>
            <a:spLocks noGrp="1" noChangeArrowheads="1"/>
          </p:cNvSpPr>
          <p:nvPr>
            <p:ph type="sldNum" sz="quarter" idx="12"/>
          </p:nvPr>
        </p:nvSpPr>
        <p:spPr>
          <a:noFill/>
        </p:spPr>
        <p:txBody>
          <a:bodyPr/>
          <a:lstStyle/>
          <a:p>
            <a:fld id="{31532892-C3CC-428B-9412-31E4B622C294}" type="slidenum">
              <a:rPr lang="en-US">
                <a:latin typeface="Times New Roman" pitchFamily="18" charset="0"/>
              </a:rPr>
              <a:pPr/>
              <a:t>42</a:t>
            </a:fld>
            <a:endParaRPr lang="en-US">
              <a:latin typeface="Times New Roman" pitchFamily="18" charset="0"/>
            </a:endParaRPr>
          </a:p>
        </p:txBody>
      </p:sp>
      <p:sp>
        <p:nvSpPr>
          <p:cNvPr id="32771" name="Title 1"/>
          <p:cNvSpPr>
            <a:spLocks noGrp="1"/>
          </p:cNvSpPr>
          <p:nvPr>
            <p:ph type="title" idx="4294967295"/>
          </p:nvPr>
        </p:nvSpPr>
        <p:spPr>
          <a:xfrm>
            <a:off x="1" y="930275"/>
            <a:ext cx="8964487" cy="822325"/>
          </a:xfrm>
        </p:spPr>
        <p:txBody>
          <a:bodyPr/>
          <a:lstStyle/>
          <a:p>
            <a:r>
              <a:rPr lang="en-GB" dirty="0" smtClean="0"/>
              <a:t>Production boundary</a:t>
            </a:r>
          </a:p>
        </p:txBody>
      </p:sp>
      <p:sp>
        <p:nvSpPr>
          <p:cNvPr id="32772" name="Content Placeholder 2"/>
          <p:cNvSpPr>
            <a:spLocks noGrp="1"/>
          </p:cNvSpPr>
          <p:nvPr>
            <p:ph idx="4294967295"/>
          </p:nvPr>
        </p:nvSpPr>
        <p:spPr>
          <a:xfrm>
            <a:off x="971600" y="1905000"/>
            <a:ext cx="7920880" cy="4343400"/>
          </a:xfrm>
        </p:spPr>
        <p:txBody>
          <a:bodyPr/>
          <a:lstStyle/>
          <a:p>
            <a:r>
              <a:rPr lang="en-GB" dirty="0" smtClean="0"/>
              <a:t>Natural processes under the instigation, control and responsibility of an institutional unit</a:t>
            </a:r>
          </a:p>
          <a:p>
            <a:r>
              <a:rPr lang="en-GB" dirty="0" smtClean="0"/>
              <a:t>Fish, high seas vs. fish farms</a:t>
            </a:r>
            <a:br>
              <a:rPr lang="en-GB" dirty="0" smtClean="0"/>
            </a:br>
            <a:r>
              <a:rPr lang="en-GB" dirty="0" smtClean="0"/>
              <a:t>Fish populations on the high seas are not managed by institutional units, but fish populations in fish farms are</a:t>
            </a:r>
          </a:p>
          <a:p>
            <a:r>
              <a:rPr lang="en-GB" dirty="0" smtClean="0"/>
              <a:t>Water catchment vs. transport of water</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66"/>
          <p:cNvSpPr>
            <a:spLocks noGrp="1" noChangeArrowheads="1"/>
          </p:cNvSpPr>
          <p:nvPr>
            <p:ph type="sldNum" sz="quarter" idx="12"/>
          </p:nvPr>
        </p:nvSpPr>
        <p:spPr>
          <a:noFill/>
        </p:spPr>
        <p:txBody>
          <a:bodyPr/>
          <a:lstStyle/>
          <a:p>
            <a:fld id="{3682629C-B034-4901-A052-AC1371453055}" type="slidenum">
              <a:rPr lang="en-US">
                <a:latin typeface="Times New Roman" pitchFamily="18" charset="0"/>
              </a:rPr>
              <a:pPr/>
              <a:t>43</a:t>
            </a:fld>
            <a:endParaRPr lang="en-US">
              <a:latin typeface="Times New Roman" pitchFamily="18" charset="0"/>
            </a:endParaRPr>
          </a:p>
        </p:txBody>
      </p:sp>
      <p:sp>
        <p:nvSpPr>
          <p:cNvPr id="33795" name="Title 1"/>
          <p:cNvSpPr>
            <a:spLocks noGrp="1"/>
          </p:cNvSpPr>
          <p:nvPr>
            <p:ph type="title" idx="4294967295"/>
          </p:nvPr>
        </p:nvSpPr>
        <p:spPr>
          <a:xfrm>
            <a:off x="0" y="476672"/>
            <a:ext cx="8669337" cy="822325"/>
          </a:xfrm>
        </p:spPr>
        <p:txBody>
          <a:bodyPr/>
          <a:lstStyle/>
          <a:p>
            <a:r>
              <a:rPr lang="en-GB" dirty="0" smtClean="0"/>
              <a:t>Consumption boundary</a:t>
            </a:r>
          </a:p>
        </p:txBody>
      </p:sp>
      <p:sp>
        <p:nvSpPr>
          <p:cNvPr id="33796" name="Content Placeholder 2"/>
          <p:cNvSpPr>
            <a:spLocks noGrp="1"/>
          </p:cNvSpPr>
          <p:nvPr>
            <p:ph idx="4294967295"/>
          </p:nvPr>
        </p:nvSpPr>
        <p:spPr>
          <a:xfrm>
            <a:off x="899592" y="1484784"/>
            <a:ext cx="7992888" cy="5112568"/>
          </a:xfrm>
        </p:spPr>
        <p:txBody>
          <a:bodyPr>
            <a:normAutofit fontScale="70000" lnSpcReduction="20000"/>
          </a:bodyPr>
          <a:lstStyle/>
          <a:p>
            <a:r>
              <a:rPr lang="en-GB" dirty="0" smtClean="0"/>
              <a:t>Difference between acquisitions, expenditure, and use</a:t>
            </a:r>
          </a:p>
          <a:p>
            <a:pPr lvl="1"/>
            <a:r>
              <a:rPr lang="en-GB" dirty="0" smtClean="0"/>
              <a:t>Acquisition</a:t>
            </a:r>
            <a:br>
              <a:rPr lang="en-GB" dirty="0" smtClean="0"/>
            </a:br>
            <a:r>
              <a:rPr lang="en-US" dirty="0" smtClean="0"/>
              <a:t>occur when [institutional units] become the new owners of the goods or when the delivery of services to them is completed.</a:t>
            </a:r>
            <a:endParaRPr lang="en-GB" dirty="0" smtClean="0"/>
          </a:p>
          <a:p>
            <a:pPr lvl="1"/>
            <a:r>
              <a:rPr lang="en-GB" dirty="0" smtClean="0"/>
              <a:t>Expenditure</a:t>
            </a:r>
            <a:br>
              <a:rPr lang="en-GB" dirty="0" smtClean="0"/>
            </a:br>
            <a:r>
              <a:rPr lang="en-US" dirty="0" smtClean="0"/>
              <a:t>the values of the amounts that buyers pay, or agree to pay, to sellers in exchange for goods or services that sellers provide to them or to other institutional units designated by the buyers. …Expenditures on goods or services occur at the times when buyers incur liabilities to sellers. These are usually the times when:</a:t>
            </a:r>
            <a:br>
              <a:rPr lang="en-US" dirty="0" smtClean="0"/>
            </a:br>
            <a:r>
              <a:rPr lang="en-US" dirty="0" smtClean="0"/>
              <a:t>a. The ownership of the good is transferred from the seller to the new owner; or</a:t>
            </a:r>
            <a:br>
              <a:rPr lang="en-US" dirty="0" smtClean="0"/>
            </a:br>
            <a:r>
              <a:rPr lang="en-US" dirty="0" smtClean="0"/>
              <a:t>b. The delivery of a service by the producer is completed to the satisfaction of the consumer.</a:t>
            </a:r>
          </a:p>
          <a:p>
            <a:pPr lvl="1"/>
            <a:r>
              <a:rPr lang="en-US" dirty="0" smtClean="0"/>
              <a:t>Example of importance of the distinction: The difference between final consumption expenditure and actual final consumption is exactly the difference between expenditure on consumption goods and services and acquisition of consumption goods and services. The distinction between consumption expenditure and actual consumption and thus between expenditure and acquisitions is made only in respect of final consumption. The difference is explained exactly by social transfers in kind.</a:t>
            </a:r>
          </a:p>
          <a:p>
            <a:pPr lvl="1"/>
            <a:r>
              <a:rPr lang="en-US" dirty="0" smtClean="0"/>
              <a:t>Use</a:t>
            </a:r>
            <a:br>
              <a:rPr lang="en-US" dirty="0" smtClean="0"/>
            </a:br>
            <a:r>
              <a:rPr lang="en-US" dirty="0" smtClean="0"/>
              <a:t>… the intermediate consumption of a good or  service is recorded at the time when the good or service enters the process of production, as distinct from the time it was acquired by the producer.</a:t>
            </a:r>
            <a:endParaRPr lang="en-GB" dirty="0" smtClean="0"/>
          </a:p>
          <a:p>
            <a:r>
              <a:rPr lang="en-GB" dirty="0" smtClean="0"/>
              <a:t>Do-it-yourself activities</a:t>
            </a:r>
          </a:p>
          <a:p>
            <a:pPr lvl="1"/>
            <a:r>
              <a:rPr lang="en-GB" dirty="0" smtClean="0"/>
              <a:t>Adding a room to the house—construction services for own final use</a:t>
            </a:r>
          </a:p>
          <a:p>
            <a:pPr lvl="1"/>
            <a:r>
              <a:rPr lang="en-GB" dirty="0" smtClean="0"/>
              <a:t>Managing the family financial assets—financial management services for own final use</a:t>
            </a:r>
          </a:p>
          <a:p>
            <a:pPr lvl="1"/>
            <a:r>
              <a:rPr lang="en-GB" dirty="0" smtClean="0"/>
              <a:t>Child care by parent—child care services for own final use</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66"/>
          <p:cNvSpPr>
            <a:spLocks noGrp="1" noChangeArrowheads="1"/>
          </p:cNvSpPr>
          <p:nvPr>
            <p:ph type="sldNum" sz="quarter" idx="12"/>
          </p:nvPr>
        </p:nvSpPr>
        <p:spPr>
          <a:noFill/>
        </p:spPr>
        <p:txBody>
          <a:bodyPr/>
          <a:lstStyle/>
          <a:p>
            <a:fld id="{CEDC9C95-0C08-4E31-B54B-E06938FBA1C5}" type="slidenum">
              <a:rPr lang="en-US">
                <a:latin typeface="Times New Roman" pitchFamily="18" charset="0"/>
              </a:rPr>
              <a:pPr/>
              <a:t>44</a:t>
            </a:fld>
            <a:endParaRPr lang="en-US">
              <a:latin typeface="Times New Roman" pitchFamily="18" charset="0"/>
            </a:endParaRPr>
          </a:p>
        </p:txBody>
      </p:sp>
      <p:sp>
        <p:nvSpPr>
          <p:cNvPr id="34819" name="Title 1"/>
          <p:cNvSpPr>
            <a:spLocks noGrp="1"/>
          </p:cNvSpPr>
          <p:nvPr>
            <p:ph type="title" idx="4294967295"/>
          </p:nvPr>
        </p:nvSpPr>
        <p:spPr>
          <a:xfrm>
            <a:off x="1" y="930275"/>
            <a:ext cx="8892479" cy="822325"/>
          </a:xfrm>
        </p:spPr>
        <p:txBody>
          <a:bodyPr/>
          <a:lstStyle/>
          <a:p>
            <a:r>
              <a:rPr lang="en-GB" smtClean="0"/>
              <a:t>Asset boundary</a:t>
            </a:r>
          </a:p>
        </p:txBody>
      </p:sp>
      <p:sp>
        <p:nvSpPr>
          <p:cNvPr id="34820" name="Content Placeholder 2"/>
          <p:cNvSpPr>
            <a:spLocks noGrp="1"/>
          </p:cNvSpPr>
          <p:nvPr>
            <p:ph idx="4294967295"/>
          </p:nvPr>
        </p:nvSpPr>
        <p:spPr>
          <a:xfrm>
            <a:off x="899592" y="1905000"/>
            <a:ext cx="7992888" cy="4343400"/>
          </a:xfrm>
        </p:spPr>
        <p:txBody>
          <a:bodyPr>
            <a:normAutofit fontScale="92500" lnSpcReduction="10000"/>
          </a:bodyPr>
          <a:lstStyle/>
          <a:p>
            <a:r>
              <a:rPr lang="en-GB" dirty="0" smtClean="0"/>
              <a:t>Ownership – property rights to many environmental assets have not been established or are thought not to be enforceable</a:t>
            </a:r>
          </a:p>
          <a:p>
            <a:r>
              <a:rPr lang="en-GB" dirty="0" smtClean="0"/>
              <a:t>Repairs and maintenance – when is this capital when current expenditure:</a:t>
            </a:r>
          </a:p>
          <a:p>
            <a:pPr lvl="1"/>
            <a:r>
              <a:rPr lang="en-US" dirty="0" smtClean="0"/>
              <a:t>Ordinary maintenance and repairs undertaken by enterprises to keep fixed assets in good working order are treated as intermediate consumption. However, major improvements, additions or extensions to fixed assets, both machinery and structures, which improve their performance, increase their capacity or prolong their expected working lives count as gross fixed capital formation. In practice it is not easy to draw the line between ordinary repairs and major improvements</a:t>
            </a:r>
          </a:p>
          <a:p>
            <a:r>
              <a:rPr lang="en-GB" dirty="0" smtClean="0"/>
              <a:t>Human capital – not included in the balance sheet, a satellite calculation</a:t>
            </a:r>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66"/>
          <p:cNvSpPr>
            <a:spLocks noGrp="1" noChangeArrowheads="1"/>
          </p:cNvSpPr>
          <p:nvPr>
            <p:ph type="sldNum" sz="quarter" idx="12"/>
          </p:nvPr>
        </p:nvSpPr>
        <p:spPr>
          <a:noFill/>
        </p:spPr>
        <p:txBody>
          <a:bodyPr/>
          <a:lstStyle/>
          <a:p>
            <a:fld id="{8BF0CB56-7C4D-497E-AA2F-9B8872A9F777}" type="slidenum">
              <a:rPr lang="en-US">
                <a:latin typeface="Times New Roman" pitchFamily="18" charset="0"/>
              </a:rPr>
              <a:pPr/>
              <a:t>45</a:t>
            </a:fld>
            <a:endParaRPr lang="en-US">
              <a:latin typeface="Times New Roman" pitchFamily="18" charset="0"/>
            </a:endParaRPr>
          </a:p>
        </p:txBody>
      </p:sp>
      <p:sp>
        <p:nvSpPr>
          <p:cNvPr id="35843" name="Title 1"/>
          <p:cNvSpPr>
            <a:spLocks noGrp="1"/>
          </p:cNvSpPr>
          <p:nvPr>
            <p:ph type="title" idx="4294967295"/>
          </p:nvPr>
        </p:nvSpPr>
        <p:spPr>
          <a:xfrm>
            <a:off x="1" y="930275"/>
            <a:ext cx="8892479" cy="822325"/>
          </a:xfrm>
        </p:spPr>
        <p:txBody>
          <a:bodyPr/>
          <a:lstStyle/>
          <a:p>
            <a:r>
              <a:rPr lang="en-GB" smtClean="0"/>
              <a:t>National boundary</a:t>
            </a:r>
          </a:p>
        </p:txBody>
      </p:sp>
      <p:sp>
        <p:nvSpPr>
          <p:cNvPr id="35844" name="Content Placeholder 2"/>
          <p:cNvSpPr>
            <a:spLocks noGrp="1"/>
          </p:cNvSpPr>
          <p:nvPr>
            <p:ph idx="4294967295"/>
          </p:nvPr>
        </p:nvSpPr>
        <p:spPr>
          <a:xfrm>
            <a:off x="971600" y="1905000"/>
            <a:ext cx="7920880" cy="4343400"/>
          </a:xfrm>
        </p:spPr>
        <p:txBody>
          <a:bodyPr>
            <a:normAutofit lnSpcReduction="10000"/>
          </a:bodyPr>
          <a:lstStyle/>
          <a:p>
            <a:r>
              <a:rPr lang="en-GB" dirty="0" smtClean="0"/>
              <a:t>Concept of residence – same as the Balance of Payments and International Investment Position Manual (2008, a.k.a., BPM6, for 6</a:t>
            </a:r>
            <a:r>
              <a:rPr lang="en-GB" baseline="30000" dirty="0" smtClean="0"/>
              <a:t>th</a:t>
            </a:r>
            <a:r>
              <a:rPr lang="en-GB" dirty="0" smtClean="0"/>
              <a:t> edition)</a:t>
            </a:r>
          </a:p>
          <a:p>
            <a:r>
              <a:rPr lang="en-GB" i="1" dirty="0" err="1" smtClean="0"/>
              <a:t>Center</a:t>
            </a:r>
            <a:r>
              <a:rPr lang="en-GB" i="1" dirty="0" smtClean="0"/>
              <a:t> of economic interest </a:t>
            </a:r>
            <a:r>
              <a:rPr lang="en-GB" dirty="0" smtClean="0"/>
              <a:t>locates institutional units within </a:t>
            </a:r>
            <a:r>
              <a:rPr lang="en-GB" i="1" dirty="0" smtClean="0"/>
              <a:t>economic territories </a:t>
            </a:r>
            <a:r>
              <a:rPr lang="en-GB" dirty="0" smtClean="0"/>
              <a:t>(nations)</a:t>
            </a:r>
          </a:p>
          <a:p>
            <a:r>
              <a:rPr lang="en-GB" dirty="0" smtClean="0"/>
              <a:t>Flows between economic territories (balance of payments)</a:t>
            </a:r>
          </a:p>
          <a:p>
            <a:pPr lvl="1"/>
            <a:r>
              <a:rPr lang="en-GB" dirty="0" smtClean="0"/>
              <a:t>Imports and exports in goods and services account</a:t>
            </a:r>
          </a:p>
          <a:p>
            <a:pPr lvl="1"/>
            <a:r>
              <a:rPr lang="en-GB" dirty="0" smtClean="0"/>
              <a:t>International transactions in financial assets in the financial account</a:t>
            </a:r>
          </a:p>
          <a:p>
            <a:r>
              <a:rPr lang="en-GB" dirty="0" smtClean="0"/>
              <a:t>Counterparty relationships between economic territories (international investment position)</a:t>
            </a:r>
          </a:p>
          <a:p>
            <a:pPr lvl="1"/>
            <a:r>
              <a:rPr lang="en-GB" dirty="0" smtClean="0"/>
              <a:t>Financial instrument asset (claim) and liability positions</a:t>
            </a:r>
          </a:p>
          <a:p>
            <a:pPr lvl="1"/>
            <a:endParaRPr lang="en-GB" dirty="0" smtClean="0"/>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66"/>
          <p:cNvSpPr>
            <a:spLocks noGrp="1" noChangeArrowheads="1"/>
          </p:cNvSpPr>
          <p:nvPr>
            <p:ph type="sldNum" sz="quarter" idx="12"/>
          </p:nvPr>
        </p:nvSpPr>
        <p:spPr>
          <a:noFill/>
        </p:spPr>
        <p:txBody>
          <a:bodyPr/>
          <a:lstStyle/>
          <a:p>
            <a:fld id="{4F521AA4-51D5-449D-8BA3-F99B14DE27FD}" type="slidenum">
              <a:rPr lang="en-US">
                <a:latin typeface="Times New Roman" pitchFamily="18" charset="0"/>
              </a:rPr>
              <a:pPr/>
              <a:t>46</a:t>
            </a:fld>
            <a:endParaRPr lang="en-US">
              <a:latin typeface="Times New Roman" pitchFamily="18" charset="0"/>
            </a:endParaRPr>
          </a:p>
        </p:txBody>
      </p:sp>
      <p:sp>
        <p:nvSpPr>
          <p:cNvPr id="37891" name="Title 1"/>
          <p:cNvSpPr>
            <a:spLocks noGrp="1"/>
          </p:cNvSpPr>
          <p:nvPr>
            <p:ph type="title" idx="4294967295"/>
          </p:nvPr>
        </p:nvSpPr>
        <p:spPr>
          <a:xfrm>
            <a:off x="474663" y="930275"/>
            <a:ext cx="8669337" cy="822325"/>
          </a:xfrm>
        </p:spPr>
        <p:txBody>
          <a:bodyPr/>
          <a:lstStyle/>
          <a:p>
            <a:r>
              <a:rPr lang="en-GB" dirty="0" smtClean="0"/>
              <a:t>Links to other systems</a:t>
            </a:r>
          </a:p>
        </p:txBody>
      </p:sp>
      <p:sp>
        <p:nvSpPr>
          <p:cNvPr id="37892" name="Content Placeholder 2"/>
          <p:cNvSpPr>
            <a:spLocks noGrp="1"/>
          </p:cNvSpPr>
          <p:nvPr>
            <p:ph idx="4294967295"/>
          </p:nvPr>
        </p:nvSpPr>
        <p:spPr>
          <a:xfrm>
            <a:off x="539552" y="1905000"/>
            <a:ext cx="8352928" cy="4692352"/>
          </a:xfrm>
        </p:spPr>
        <p:txBody>
          <a:bodyPr>
            <a:normAutofit fontScale="77500" lnSpcReduction="20000"/>
          </a:bodyPr>
          <a:lstStyle/>
          <a:p>
            <a:r>
              <a:rPr lang="en-GB" dirty="0" smtClean="0"/>
              <a:t>The SNA is an important “spine system” through which other measurement systems connect with the macroeconomic core accounts and with one another</a:t>
            </a:r>
          </a:p>
          <a:p>
            <a:pPr lvl="1"/>
            <a:r>
              <a:rPr lang="en-GB" dirty="0" smtClean="0"/>
              <a:t>Other macro-economic systems e.g. balance of payments and international investment position, government finance statistics, monetary and financial statistics</a:t>
            </a:r>
          </a:p>
          <a:p>
            <a:pPr lvl="2"/>
            <a:r>
              <a:rPr lang="en-GB" dirty="0" smtClean="0"/>
              <a:t>For example, IMF statistics manuals explicitly mesh with the SNA</a:t>
            </a:r>
          </a:p>
          <a:p>
            <a:pPr lvl="3"/>
            <a:r>
              <a:rPr lang="en-GB" dirty="0" smtClean="0"/>
              <a:t>Balance of Payments and International  Investment Position Manual (2008)</a:t>
            </a:r>
          </a:p>
          <a:p>
            <a:pPr lvl="3"/>
            <a:r>
              <a:rPr lang="en-GB" dirty="0" smtClean="0"/>
              <a:t>Government Finance Statistics Manual (2001, in revision)</a:t>
            </a:r>
          </a:p>
          <a:p>
            <a:pPr lvl="3"/>
            <a:r>
              <a:rPr lang="en-GB" dirty="0" smtClean="0"/>
              <a:t>Monetary and Financial Statistics Manual (2000, in revision)</a:t>
            </a:r>
          </a:p>
          <a:p>
            <a:pPr lvl="3"/>
            <a:r>
              <a:rPr lang="en-GB" dirty="0" smtClean="0"/>
              <a:t>Others</a:t>
            </a:r>
          </a:p>
          <a:p>
            <a:pPr lvl="2"/>
            <a:r>
              <a:rPr lang="en-GB" dirty="0" smtClean="0"/>
              <a:t>OECD manuals</a:t>
            </a:r>
          </a:p>
          <a:p>
            <a:pPr lvl="3"/>
            <a:r>
              <a:rPr lang="en-GB" dirty="0" smtClean="0"/>
              <a:t>Measuring Capital (2009)</a:t>
            </a:r>
          </a:p>
          <a:p>
            <a:pPr lvl="3"/>
            <a:r>
              <a:rPr lang="en-GB" dirty="0" smtClean="0"/>
              <a:t>Measuring Productivity (2001)</a:t>
            </a:r>
          </a:p>
          <a:p>
            <a:pPr lvl="3"/>
            <a:r>
              <a:rPr lang="en-GB" dirty="0" smtClean="0"/>
              <a:t>System of Health Accounts (2011)</a:t>
            </a:r>
          </a:p>
          <a:p>
            <a:pPr lvl="3"/>
            <a:r>
              <a:rPr lang="en-GB" dirty="0" smtClean="0"/>
              <a:t>Measuring the Non-Observed Economy (2002)</a:t>
            </a:r>
          </a:p>
          <a:p>
            <a:pPr lvl="1"/>
            <a:r>
              <a:rPr lang="en-GB" dirty="0" err="1" smtClean="0"/>
              <a:t>Labor</a:t>
            </a:r>
            <a:r>
              <a:rPr lang="en-GB" dirty="0" smtClean="0"/>
              <a:t> statistics (ILO)</a:t>
            </a:r>
          </a:p>
          <a:p>
            <a:pPr lvl="1"/>
            <a:r>
              <a:rPr lang="en-GB" dirty="0" smtClean="0"/>
              <a:t>Other standards custodians, such as World Tourism Organization</a:t>
            </a:r>
          </a:p>
          <a:p>
            <a:pPr lvl="1"/>
            <a:r>
              <a:rPr lang="en-GB" dirty="0" smtClean="0"/>
              <a:t>Links to </a:t>
            </a:r>
            <a:r>
              <a:rPr lang="en-GB" dirty="0" err="1" smtClean="0"/>
              <a:t>microdata</a:t>
            </a:r>
            <a:endParaRPr lang="en-GB" dirty="0" smtClean="0"/>
          </a:p>
          <a:p>
            <a:pPr lvl="1"/>
            <a:r>
              <a:rPr lang="en-GB" dirty="0" smtClean="0"/>
              <a:t>Commercial and public sector accounting standards, national and international</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changes introduced in 2008 update</a:t>
            </a:r>
            <a:endParaRPr lang="en-US" dirty="0"/>
          </a:p>
        </p:txBody>
      </p:sp>
      <p:sp>
        <p:nvSpPr>
          <p:cNvPr id="3" name="Content Placeholder 2"/>
          <p:cNvSpPr>
            <a:spLocks noGrp="1"/>
          </p:cNvSpPr>
          <p:nvPr>
            <p:ph idx="1"/>
          </p:nvPr>
        </p:nvSpPr>
        <p:spPr>
          <a:xfrm>
            <a:off x="971600" y="2492896"/>
            <a:ext cx="7753300" cy="3773433"/>
          </a:xfrm>
        </p:spPr>
        <p:txBody>
          <a:bodyPr/>
          <a:lstStyle/>
          <a:p>
            <a:r>
              <a:rPr lang="en-US" dirty="0" smtClean="0"/>
              <a:t>Assets</a:t>
            </a:r>
          </a:p>
          <a:p>
            <a:r>
              <a:rPr lang="en-US" dirty="0" smtClean="0"/>
              <a:t>The financial sector</a:t>
            </a:r>
          </a:p>
          <a:p>
            <a:r>
              <a:rPr lang="en-US" dirty="0" smtClean="0"/>
              <a:t>Globalization </a:t>
            </a:r>
          </a:p>
          <a:p>
            <a:r>
              <a:rPr lang="en-US" dirty="0" smtClean="0"/>
              <a:t>General government and public sector</a:t>
            </a:r>
          </a:p>
          <a:p>
            <a:r>
              <a:rPr lang="en-US" dirty="0" smtClean="0"/>
              <a:t>Informal sector</a:t>
            </a:r>
            <a:endParaRPr lang="en-US" dirty="0"/>
          </a:p>
        </p:txBody>
      </p:sp>
      <p:sp>
        <p:nvSpPr>
          <p:cNvPr id="4" name="Slide Number Placeholder 3"/>
          <p:cNvSpPr>
            <a:spLocks noGrp="1"/>
          </p:cNvSpPr>
          <p:nvPr>
            <p:ph type="sldNum" sz="quarter" idx="12"/>
          </p:nvPr>
        </p:nvSpPr>
        <p:spPr/>
        <p:txBody>
          <a:bodyPr/>
          <a:lstStyle/>
          <a:p>
            <a:pPr>
              <a:defRPr/>
            </a:pPr>
            <a:fld id="{49291946-6324-45F7-AFED-B2EED0F96FCD}" type="slidenum">
              <a:rPr lang="en-US" smtClean="0"/>
              <a:pPr>
                <a:defRPr/>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changes introduced in 2008 update</a:t>
            </a:r>
            <a:endParaRPr lang="en-US" dirty="0"/>
          </a:p>
        </p:txBody>
      </p:sp>
      <p:sp>
        <p:nvSpPr>
          <p:cNvPr id="3" name="Content Placeholder 2"/>
          <p:cNvSpPr>
            <a:spLocks noGrp="1"/>
          </p:cNvSpPr>
          <p:nvPr>
            <p:ph idx="1"/>
          </p:nvPr>
        </p:nvSpPr>
        <p:spPr/>
        <p:txBody>
          <a:bodyPr>
            <a:normAutofit/>
          </a:bodyPr>
          <a:lstStyle/>
          <a:p>
            <a:r>
              <a:rPr lang="en-US" dirty="0" smtClean="0"/>
              <a:t>Assets</a:t>
            </a:r>
          </a:p>
          <a:p>
            <a:pPr lvl="1"/>
            <a:r>
              <a:rPr lang="en-US" dirty="0" smtClean="0"/>
              <a:t>New classification of nonfinancial assets</a:t>
            </a:r>
          </a:p>
          <a:p>
            <a:pPr lvl="1"/>
            <a:r>
              <a:rPr lang="en-US" dirty="0" smtClean="0"/>
              <a:t>Expenditures on research and development are now treated as capital formation and not as intermediate consumption</a:t>
            </a:r>
          </a:p>
          <a:p>
            <a:pPr lvl="1"/>
            <a:r>
              <a:rPr lang="en-US" dirty="0" smtClean="0"/>
              <a:t>Weapons systems are classified as capital formation</a:t>
            </a:r>
          </a:p>
          <a:p>
            <a:pPr lvl="1"/>
            <a:r>
              <a:rPr lang="en-US" dirty="0" smtClean="0"/>
              <a:t>The concept of capital services is introduced</a:t>
            </a:r>
          </a:p>
          <a:p>
            <a:pPr lvl="1"/>
            <a:r>
              <a:rPr lang="en-US" dirty="0" smtClean="0"/>
              <a:t>Refinement of the treatment of financial instruments</a:t>
            </a:r>
            <a:endParaRPr lang="en-US" dirty="0"/>
          </a:p>
        </p:txBody>
      </p:sp>
      <p:sp>
        <p:nvSpPr>
          <p:cNvPr id="4" name="Slide Number Placeholder 3"/>
          <p:cNvSpPr>
            <a:spLocks noGrp="1"/>
          </p:cNvSpPr>
          <p:nvPr>
            <p:ph type="sldNum" sz="quarter" idx="12"/>
          </p:nvPr>
        </p:nvSpPr>
        <p:spPr/>
        <p:txBody>
          <a:bodyPr/>
          <a:lstStyle/>
          <a:p>
            <a:pPr>
              <a:defRPr/>
            </a:pPr>
            <a:fld id="{49291946-6324-45F7-AFED-B2EED0F96FCD}" type="slidenum">
              <a:rPr lang="en-US" smtClean="0"/>
              <a:pPr>
                <a:defRPr/>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changes introduced in 2008 update</a:t>
            </a:r>
            <a:endParaRPr lang="en-US" dirty="0"/>
          </a:p>
        </p:txBody>
      </p:sp>
      <p:sp>
        <p:nvSpPr>
          <p:cNvPr id="3" name="Content Placeholder 2"/>
          <p:cNvSpPr>
            <a:spLocks noGrp="1"/>
          </p:cNvSpPr>
          <p:nvPr>
            <p:ph idx="1"/>
          </p:nvPr>
        </p:nvSpPr>
        <p:spPr/>
        <p:txBody>
          <a:bodyPr/>
          <a:lstStyle/>
          <a:p>
            <a:r>
              <a:rPr lang="en-US" dirty="0" smtClean="0"/>
              <a:t>The financial sector</a:t>
            </a:r>
          </a:p>
          <a:p>
            <a:pPr lvl="1"/>
            <a:r>
              <a:rPr lang="en-US" dirty="0" smtClean="0"/>
              <a:t>More detailed classification of the financial sector</a:t>
            </a:r>
          </a:p>
          <a:p>
            <a:pPr lvl="1"/>
            <a:r>
              <a:rPr lang="en-US" dirty="0" smtClean="0"/>
              <a:t>Measurement of non-life insurance services</a:t>
            </a:r>
          </a:p>
          <a:p>
            <a:pPr lvl="1"/>
            <a:r>
              <a:rPr lang="en-US" dirty="0" smtClean="0"/>
              <a:t>Calculation of </a:t>
            </a:r>
            <a:r>
              <a:rPr lang="en-US" dirty="0" err="1" smtClean="0"/>
              <a:t>indrectly</a:t>
            </a:r>
            <a:r>
              <a:rPr lang="en-US" dirty="0" smtClean="0"/>
              <a:t> measured financial intermediation services (FISIM)</a:t>
            </a:r>
          </a:p>
          <a:p>
            <a:pPr lvl="1"/>
            <a:r>
              <a:rPr lang="en-US" dirty="0" smtClean="0"/>
              <a:t>Recording of pension entitlements (liabilities)</a:t>
            </a:r>
          </a:p>
        </p:txBody>
      </p:sp>
      <p:sp>
        <p:nvSpPr>
          <p:cNvPr id="4" name="Slide Number Placeholder 3"/>
          <p:cNvSpPr>
            <a:spLocks noGrp="1"/>
          </p:cNvSpPr>
          <p:nvPr>
            <p:ph type="sldNum" sz="quarter" idx="12"/>
          </p:nvPr>
        </p:nvSpPr>
        <p:spPr/>
        <p:txBody>
          <a:bodyPr/>
          <a:lstStyle/>
          <a:p>
            <a:pPr>
              <a:defRPr/>
            </a:pPr>
            <a:fld id="{49291946-6324-45F7-AFED-B2EED0F96FCD}" type="slidenum">
              <a:rPr lang="en-US" smtClean="0"/>
              <a:pPr>
                <a:defRPr/>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a:t>Why </a:t>
            </a:r>
            <a:r>
              <a:rPr lang="en-US" dirty="0" smtClean="0"/>
              <a:t>compile the SNA? </a:t>
            </a:r>
            <a:endParaRPr lang="en-US" dirty="0"/>
          </a:p>
        </p:txBody>
      </p:sp>
      <p:sp>
        <p:nvSpPr>
          <p:cNvPr id="34819" name="Rectangle 3"/>
          <p:cNvSpPr>
            <a:spLocks noGrp="1" noChangeArrowheads="1"/>
          </p:cNvSpPr>
          <p:nvPr>
            <p:ph idx="1"/>
          </p:nvPr>
        </p:nvSpPr>
        <p:spPr/>
        <p:txBody>
          <a:bodyPr/>
          <a:lstStyle/>
          <a:p>
            <a:r>
              <a:rPr lang="en-US" dirty="0"/>
              <a:t>Macro-economic indicators</a:t>
            </a:r>
          </a:p>
          <a:p>
            <a:r>
              <a:rPr lang="en-US" dirty="0"/>
              <a:t>Yardstick </a:t>
            </a:r>
            <a:r>
              <a:rPr lang="en-US" dirty="0" smtClean="0"/>
              <a:t>for the strength of the </a:t>
            </a:r>
            <a:r>
              <a:rPr lang="en-US" dirty="0"/>
              <a:t>economy</a:t>
            </a:r>
          </a:p>
          <a:p>
            <a:r>
              <a:rPr lang="en-US" dirty="0" smtClean="0"/>
              <a:t>Denominators for various indicators</a:t>
            </a:r>
            <a:endParaRPr lang="en-US" dirty="0"/>
          </a:p>
          <a:p>
            <a:r>
              <a:rPr lang="en-US" dirty="0"/>
              <a:t>Basic data analysis &amp; forecasting</a:t>
            </a:r>
          </a:p>
          <a:p>
            <a:r>
              <a:rPr lang="en-US" dirty="0"/>
              <a:t>Answers some basic economic questions about the economy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changes introduced in 2008 update</a:t>
            </a:r>
            <a:endParaRPr lang="en-US" dirty="0"/>
          </a:p>
        </p:txBody>
      </p:sp>
      <p:sp>
        <p:nvSpPr>
          <p:cNvPr id="3" name="Content Placeholder 2"/>
          <p:cNvSpPr>
            <a:spLocks noGrp="1"/>
          </p:cNvSpPr>
          <p:nvPr>
            <p:ph idx="1"/>
          </p:nvPr>
        </p:nvSpPr>
        <p:spPr>
          <a:xfrm>
            <a:off x="899592" y="2420888"/>
            <a:ext cx="7920880" cy="3845441"/>
          </a:xfrm>
        </p:spPr>
        <p:txBody>
          <a:bodyPr/>
          <a:lstStyle/>
          <a:p>
            <a:r>
              <a:rPr lang="en-US" dirty="0" smtClean="0"/>
              <a:t>Globalization</a:t>
            </a:r>
          </a:p>
          <a:p>
            <a:pPr lvl="1"/>
            <a:r>
              <a:rPr lang="en-US" dirty="0" smtClean="0"/>
              <a:t>The principle of changes in ownership is made universal:</a:t>
            </a:r>
          </a:p>
          <a:p>
            <a:pPr lvl="2"/>
            <a:r>
              <a:rPr lang="en-US" dirty="0" smtClean="0"/>
              <a:t>Goods sent abroad for processing now manufacturing services  rather than goods trade</a:t>
            </a:r>
          </a:p>
          <a:p>
            <a:pPr lvl="2"/>
            <a:r>
              <a:rPr lang="en-US" dirty="0" err="1" smtClean="0"/>
              <a:t>Merchanting</a:t>
            </a:r>
            <a:r>
              <a:rPr lang="en-US" dirty="0" smtClean="0"/>
              <a:t> now goods trade rather than services trade (change in residency of ownership of goods for resale)</a:t>
            </a:r>
          </a:p>
          <a:p>
            <a:pPr lvl="2"/>
            <a:r>
              <a:rPr lang="en-US" dirty="0" smtClean="0"/>
              <a:t>Special purpose units</a:t>
            </a:r>
          </a:p>
        </p:txBody>
      </p:sp>
      <p:sp>
        <p:nvSpPr>
          <p:cNvPr id="4" name="Slide Number Placeholder 3"/>
          <p:cNvSpPr>
            <a:spLocks noGrp="1"/>
          </p:cNvSpPr>
          <p:nvPr>
            <p:ph type="sldNum" sz="quarter" idx="12"/>
          </p:nvPr>
        </p:nvSpPr>
        <p:spPr/>
        <p:txBody>
          <a:bodyPr/>
          <a:lstStyle/>
          <a:p>
            <a:pPr>
              <a:defRPr/>
            </a:pPr>
            <a:fld id="{49291946-6324-45F7-AFED-B2EED0F96FCD}" type="slidenum">
              <a:rPr lang="en-US" smtClean="0"/>
              <a:pPr>
                <a:defRPr/>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changes introduced in 2008 update</a:t>
            </a:r>
            <a:endParaRPr lang="en-US" dirty="0"/>
          </a:p>
        </p:txBody>
      </p:sp>
      <p:sp>
        <p:nvSpPr>
          <p:cNvPr id="3" name="Content Placeholder 2"/>
          <p:cNvSpPr>
            <a:spLocks noGrp="1"/>
          </p:cNvSpPr>
          <p:nvPr>
            <p:ph idx="1"/>
          </p:nvPr>
        </p:nvSpPr>
        <p:spPr/>
        <p:txBody>
          <a:bodyPr/>
          <a:lstStyle/>
          <a:p>
            <a:r>
              <a:rPr lang="en-US" dirty="0" smtClean="0"/>
              <a:t>The general government and public sectors</a:t>
            </a:r>
          </a:p>
          <a:p>
            <a:pPr lvl="1"/>
            <a:r>
              <a:rPr lang="en-US" dirty="0" smtClean="0"/>
              <a:t>Definition of the general government and public sectors</a:t>
            </a:r>
          </a:p>
          <a:p>
            <a:pPr lvl="1"/>
            <a:r>
              <a:rPr lang="en-US" dirty="0" smtClean="0"/>
              <a:t>Treatment of public-private partnerships</a:t>
            </a:r>
          </a:p>
          <a:p>
            <a:pPr lvl="1"/>
            <a:r>
              <a:rPr lang="en-US" dirty="0" smtClean="0"/>
              <a:t>Transactions between general government and public corporations</a:t>
            </a:r>
          </a:p>
          <a:p>
            <a:pPr lvl="1"/>
            <a:r>
              <a:rPr lang="en-US" dirty="0" smtClean="0"/>
              <a:t>Treatment of loan guarantees (standardized guarantee schemes now recognized as insurance production)</a:t>
            </a:r>
          </a:p>
        </p:txBody>
      </p:sp>
      <p:sp>
        <p:nvSpPr>
          <p:cNvPr id="4" name="Slide Number Placeholder 3"/>
          <p:cNvSpPr>
            <a:spLocks noGrp="1"/>
          </p:cNvSpPr>
          <p:nvPr>
            <p:ph type="sldNum" sz="quarter" idx="12"/>
          </p:nvPr>
        </p:nvSpPr>
        <p:spPr/>
        <p:txBody>
          <a:bodyPr/>
          <a:lstStyle/>
          <a:p>
            <a:pPr>
              <a:defRPr/>
            </a:pPr>
            <a:fld id="{49291946-6324-45F7-AFED-B2EED0F96FCD}" type="slidenum">
              <a:rPr lang="en-US" smtClean="0"/>
              <a:pPr>
                <a:defRPr/>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changes introduced in 2008 update</a:t>
            </a:r>
            <a:endParaRPr lang="en-US" dirty="0"/>
          </a:p>
        </p:txBody>
      </p:sp>
      <p:sp>
        <p:nvSpPr>
          <p:cNvPr id="3" name="Content Placeholder 2"/>
          <p:cNvSpPr>
            <a:spLocks noGrp="1"/>
          </p:cNvSpPr>
          <p:nvPr>
            <p:ph idx="1"/>
          </p:nvPr>
        </p:nvSpPr>
        <p:spPr/>
        <p:txBody>
          <a:bodyPr/>
          <a:lstStyle/>
          <a:p>
            <a:r>
              <a:rPr lang="en-US" dirty="0" smtClean="0"/>
              <a:t>The informal sector</a:t>
            </a:r>
          </a:p>
          <a:p>
            <a:pPr lvl="1"/>
            <a:r>
              <a:rPr lang="en-US" dirty="0" smtClean="0"/>
              <a:t>A chapter was introduced on measuring the economic activity carried out within households on an informal basis and activities not directly measured by source statistics (non-observed economy)</a:t>
            </a:r>
          </a:p>
        </p:txBody>
      </p:sp>
      <p:sp>
        <p:nvSpPr>
          <p:cNvPr id="4" name="Slide Number Placeholder 3"/>
          <p:cNvSpPr>
            <a:spLocks noGrp="1"/>
          </p:cNvSpPr>
          <p:nvPr>
            <p:ph type="sldNum" sz="quarter" idx="12"/>
          </p:nvPr>
        </p:nvSpPr>
        <p:spPr/>
        <p:txBody>
          <a:bodyPr/>
          <a:lstStyle/>
          <a:p>
            <a:pPr>
              <a:defRPr/>
            </a:pPr>
            <a:fld id="{49291946-6324-45F7-AFED-B2EED0F96FCD}" type="slidenum">
              <a:rPr lang="en-US" smtClean="0"/>
              <a:pPr>
                <a:defRPr/>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836712"/>
            <a:ext cx="8669337" cy="1080120"/>
          </a:xfrm>
        </p:spPr>
        <p:txBody>
          <a:bodyPr>
            <a:normAutofit fontScale="90000"/>
          </a:bodyPr>
          <a:lstStyle/>
          <a:p>
            <a:r>
              <a:rPr lang="en-US" dirty="0" smtClean="0"/>
              <a:t/>
            </a:r>
            <a:br>
              <a:rPr lang="en-US" dirty="0" smtClean="0"/>
            </a:br>
            <a:r>
              <a:rPr lang="en-US" dirty="0" smtClean="0"/>
              <a:t>PART II: Satellite Accounts and other Extensions</a:t>
            </a:r>
            <a:br>
              <a:rPr lang="en-US" dirty="0" smtClean="0"/>
            </a:br>
            <a:endParaRPr lang="en-US" dirty="0"/>
          </a:p>
        </p:txBody>
      </p:sp>
      <p:sp>
        <p:nvSpPr>
          <p:cNvPr id="8195" name="Rectangle 3"/>
          <p:cNvSpPr>
            <a:spLocks noGrp="1" noChangeArrowheads="1"/>
          </p:cNvSpPr>
          <p:nvPr>
            <p:ph idx="1"/>
          </p:nvPr>
        </p:nvSpPr>
        <p:spPr>
          <a:xfrm>
            <a:off x="899592" y="1844824"/>
            <a:ext cx="7863408" cy="4403576"/>
          </a:xfrm>
        </p:spPr>
        <p:txBody>
          <a:bodyPr/>
          <a:lstStyle/>
          <a:p>
            <a:pPr>
              <a:buNone/>
            </a:pPr>
            <a:r>
              <a:rPr lang="en-US" dirty="0" smtClean="0"/>
              <a:t>    </a:t>
            </a:r>
            <a:endParaRPr lang="en-US" dirty="0" smtClean="0">
              <a:solidFill>
                <a:schemeClr val="tx2"/>
              </a:solidFill>
            </a:endParaRPr>
          </a:p>
          <a:p>
            <a:r>
              <a:rPr lang="en-US" dirty="0" smtClean="0"/>
              <a:t>Quarterly </a:t>
            </a:r>
            <a:r>
              <a:rPr lang="en-US" dirty="0"/>
              <a:t>accounts</a:t>
            </a:r>
          </a:p>
          <a:p>
            <a:r>
              <a:rPr lang="en-US" dirty="0" smtClean="0"/>
              <a:t>Regional accounts</a:t>
            </a:r>
          </a:p>
          <a:p>
            <a:r>
              <a:rPr lang="en-US" dirty="0" smtClean="0"/>
              <a:t>Input-output tables</a:t>
            </a:r>
          </a:p>
          <a:p>
            <a:r>
              <a:rPr lang="en-US" dirty="0" smtClean="0"/>
              <a:t>Social accounting matrix</a:t>
            </a:r>
          </a:p>
          <a:p>
            <a:r>
              <a:rPr lang="en-US" dirty="0" smtClean="0"/>
              <a:t>Satellite accounts</a:t>
            </a:r>
          </a:p>
          <a:p>
            <a:endParaRPr lang="en-US" dirty="0" smtClean="0"/>
          </a:p>
          <a:p>
            <a:endParaRPr lang="en-US" dirty="0" smtClean="0"/>
          </a:p>
          <a:p>
            <a:endParaRPr lang="en-US" dirty="0"/>
          </a:p>
        </p:txBody>
      </p:sp>
      <p:sp>
        <p:nvSpPr>
          <p:cNvPr id="4" name="Slide Number Placeholder 5"/>
          <p:cNvSpPr>
            <a:spLocks noGrp="1"/>
          </p:cNvSpPr>
          <p:nvPr>
            <p:ph type="sldNum" sz="quarter" idx="12"/>
          </p:nvPr>
        </p:nvSpPr>
        <p:spPr/>
        <p:txBody>
          <a:bodyPr/>
          <a:lstStyle/>
          <a:p>
            <a:fld id="{0F71B46B-4C1B-4A11-9A3D-E198AE000B96}"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Extensions to the accounts</a:t>
            </a:r>
          </a:p>
        </p:txBody>
      </p:sp>
      <p:sp>
        <p:nvSpPr>
          <p:cNvPr id="8195" name="Rectangle 3"/>
          <p:cNvSpPr>
            <a:spLocks noGrp="1" noChangeArrowheads="1"/>
          </p:cNvSpPr>
          <p:nvPr>
            <p:ph idx="1"/>
          </p:nvPr>
        </p:nvSpPr>
        <p:spPr>
          <a:xfrm>
            <a:off x="899592" y="2348880"/>
            <a:ext cx="7898508" cy="3670767"/>
          </a:xfrm>
        </p:spPr>
        <p:txBody>
          <a:bodyPr/>
          <a:lstStyle/>
          <a:p>
            <a:r>
              <a:rPr lang="en-US" dirty="0"/>
              <a:t>Quarterly accounts</a:t>
            </a:r>
          </a:p>
          <a:p>
            <a:pPr lvl="1"/>
            <a:r>
              <a:rPr lang="en-US" dirty="0"/>
              <a:t>Theory the same; data sources different</a:t>
            </a:r>
          </a:p>
          <a:p>
            <a:r>
              <a:rPr lang="en-US" dirty="0"/>
              <a:t>Regional accounts</a:t>
            </a:r>
          </a:p>
          <a:p>
            <a:pPr lvl="1"/>
            <a:r>
              <a:rPr lang="en-US" dirty="0"/>
              <a:t>Theory the same but measuring “imports” and “exports” very difficult</a:t>
            </a:r>
          </a:p>
          <a:p>
            <a:pPr lvl="1"/>
            <a:r>
              <a:rPr lang="en-US" dirty="0"/>
              <a:t>Question of some units serving whole country e.g. central government or </a:t>
            </a:r>
            <a:r>
              <a:rPr lang="en-US" dirty="0" smtClean="0"/>
              <a:t>railways</a:t>
            </a:r>
            <a:endParaRPr lang="en-US" dirty="0"/>
          </a:p>
        </p:txBody>
      </p:sp>
      <p:sp>
        <p:nvSpPr>
          <p:cNvPr id="4" name="Slide Number Placeholder 5"/>
          <p:cNvSpPr>
            <a:spLocks noGrp="1"/>
          </p:cNvSpPr>
          <p:nvPr>
            <p:ph type="sldNum" sz="quarter" idx="12"/>
          </p:nvPr>
        </p:nvSpPr>
        <p:spPr/>
        <p:txBody>
          <a:bodyPr/>
          <a:lstStyle/>
          <a:p>
            <a:fld id="{0F71B46B-4C1B-4A11-9A3D-E198AE000B96}" type="slidenum">
              <a:rPr lang="en-US"/>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1520" y="836712"/>
            <a:ext cx="8669337" cy="822325"/>
          </a:xfrm>
        </p:spPr>
        <p:txBody>
          <a:bodyPr/>
          <a:lstStyle/>
          <a:p>
            <a:r>
              <a:rPr lang="en-US" dirty="0"/>
              <a:t>Input-output tables</a:t>
            </a:r>
          </a:p>
        </p:txBody>
      </p:sp>
      <p:sp>
        <p:nvSpPr>
          <p:cNvPr id="9219" name="Rectangle 3"/>
          <p:cNvSpPr>
            <a:spLocks noGrp="1" noChangeArrowheads="1"/>
          </p:cNvSpPr>
          <p:nvPr>
            <p:ph idx="1"/>
          </p:nvPr>
        </p:nvSpPr>
        <p:spPr>
          <a:xfrm>
            <a:off x="971600" y="1988840"/>
            <a:ext cx="7791400" cy="4464496"/>
          </a:xfrm>
        </p:spPr>
        <p:txBody>
          <a:bodyPr/>
          <a:lstStyle/>
          <a:p>
            <a:r>
              <a:rPr lang="en-US" dirty="0"/>
              <a:t>Supply and use tables distinguish products and </a:t>
            </a:r>
            <a:r>
              <a:rPr lang="en-US" dirty="0" smtClean="0"/>
              <a:t>industries—key feature of encouraged compilation of the goods and services accounts</a:t>
            </a:r>
            <a:endParaRPr lang="en-US" dirty="0"/>
          </a:p>
          <a:p>
            <a:r>
              <a:rPr lang="en-US" dirty="0"/>
              <a:t>Input-output tables </a:t>
            </a:r>
            <a:r>
              <a:rPr lang="en-US" dirty="0" smtClean="0"/>
              <a:t>remove </a:t>
            </a:r>
            <a:r>
              <a:rPr lang="en-US" dirty="0"/>
              <a:t>one of these to have either product by product or industry by industry tables </a:t>
            </a:r>
          </a:p>
          <a:p>
            <a:r>
              <a:rPr lang="en-US" dirty="0" smtClean="0"/>
              <a:t>Frequently (not necessarily) built on assumptions that the tables represent technological relationships and that these remain constant in the short term</a:t>
            </a:r>
            <a:endParaRPr lang="en-US" dirty="0"/>
          </a:p>
        </p:txBody>
      </p:sp>
      <p:sp>
        <p:nvSpPr>
          <p:cNvPr id="4" name="Slide Number Placeholder 5"/>
          <p:cNvSpPr>
            <a:spLocks noGrp="1"/>
          </p:cNvSpPr>
          <p:nvPr>
            <p:ph type="sldNum" sz="quarter" idx="12"/>
          </p:nvPr>
        </p:nvSpPr>
        <p:spPr/>
        <p:txBody>
          <a:bodyPr/>
          <a:lstStyle/>
          <a:p>
            <a:fld id="{6F8A7F35-60CD-4473-8F72-13F1733C60DF}" type="slidenum">
              <a:rPr lang="en-US"/>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Social accounting matrix</a:t>
            </a:r>
          </a:p>
        </p:txBody>
      </p:sp>
      <p:sp>
        <p:nvSpPr>
          <p:cNvPr id="11267" name="Rectangle 3"/>
          <p:cNvSpPr>
            <a:spLocks noGrp="1" noChangeArrowheads="1"/>
          </p:cNvSpPr>
          <p:nvPr>
            <p:ph idx="1"/>
          </p:nvPr>
        </p:nvSpPr>
        <p:spPr/>
        <p:txBody>
          <a:bodyPr/>
          <a:lstStyle/>
          <a:p>
            <a:r>
              <a:rPr lang="en-US" dirty="0"/>
              <a:t>Extension of an input-output matrix to include the whole sequence of accounts in matrix </a:t>
            </a:r>
            <a:r>
              <a:rPr lang="en-US" dirty="0" smtClean="0"/>
              <a:t>format</a:t>
            </a:r>
            <a:endParaRPr lang="en-US" dirty="0"/>
          </a:p>
          <a:p>
            <a:r>
              <a:rPr lang="en-US" dirty="0"/>
              <a:t>Only shows a single </a:t>
            </a:r>
            <a:r>
              <a:rPr lang="en-US" dirty="0" smtClean="0"/>
              <a:t>period</a:t>
            </a:r>
            <a:endParaRPr lang="en-US" dirty="0"/>
          </a:p>
          <a:p>
            <a:r>
              <a:rPr lang="en-US" dirty="0"/>
              <a:t>Not always easy to </a:t>
            </a:r>
            <a:r>
              <a:rPr lang="en-US" dirty="0" smtClean="0"/>
              <a:t>read</a:t>
            </a:r>
          </a:p>
          <a:p>
            <a:r>
              <a:rPr lang="en-US" dirty="0" smtClean="0"/>
              <a:t>Does provide an integrated view of system detail</a:t>
            </a:r>
            <a:endParaRPr lang="en-US" dirty="0"/>
          </a:p>
        </p:txBody>
      </p:sp>
      <p:sp>
        <p:nvSpPr>
          <p:cNvPr id="4" name="Slide Number Placeholder 5"/>
          <p:cNvSpPr>
            <a:spLocks noGrp="1"/>
          </p:cNvSpPr>
          <p:nvPr>
            <p:ph type="sldNum" sz="quarter" idx="12"/>
          </p:nvPr>
        </p:nvSpPr>
        <p:spPr/>
        <p:txBody>
          <a:bodyPr/>
          <a:lstStyle/>
          <a:p>
            <a:fld id="{D107E06E-EDEA-40AB-B2CF-3554D122B182}" type="slidenum">
              <a:rPr lang="en-US"/>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Satellite accounts</a:t>
            </a:r>
          </a:p>
        </p:txBody>
      </p:sp>
      <p:sp>
        <p:nvSpPr>
          <p:cNvPr id="12291" name="Rectangle 3"/>
          <p:cNvSpPr>
            <a:spLocks noGrp="1" noChangeArrowheads="1"/>
          </p:cNvSpPr>
          <p:nvPr>
            <p:ph idx="1"/>
          </p:nvPr>
        </p:nvSpPr>
        <p:spPr/>
        <p:txBody>
          <a:bodyPr/>
          <a:lstStyle/>
          <a:p>
            <a:r>
              <a:rPr lang="en-US"/>
              <a:t>Internal satellite </a:t>
            </a:r>
            <a:r>
              <a:rPr lang="en-US">
                <a:cs typeface="Tahoma" pitchFamily="34" charset="0"/>
              </a:rPr>
              <a:t>—</a:t>
            </a:r>
            <a:r>
              <a:rPr lang="en-US"/>
              <a:t> takes  one part of the system, includes more detail for that and collapses detail elsewhere</a:t>
            </a:r>
          </a:p>
          <a:p>
            <a:r>
              <a:rPr lang="en-US"/>
              <a:t>External satellite </a:t>
            </a:r>
            <a:r>
              <a:rPr lang="en-US">
                <a:cs typeface="Tahoma" pitchFamily="34" charset="0"/>
              </a:rPr>
              <a:t>—</a:t>
            </a:r>
            <a:r>
              <a:rPr lang="en-US"/>
              <a:t> incorporated more information or changes the rules of the SNA in order to examine particular aspect of interest</a:t>
            </a:r>
          </a:p>
        </p:txBody>
      </p:sp>
      <p:sp>
        <p:nvSpPr>
          <p:cNvPr id="4" name="Slide Number Placeholder 5"/>
          <p:cNvSpPr>
            <a:spLocks noGrp="1"/>
          </p:cNvSpPr>
          <p:nvPr>
            <p:ph type="sldNum" sz="quarter" idx="12"/>
          </p:nvPr>
        </p:nvSpPr>
        <p:spPr/>
        <p:txBody>
          <a:bodyPr/>
          <a:lstStyle/>
          <a:p>
            <a:fld id="{5513904B-9D95-44D4-ACF8-DE20A52FFDB0}" type="slidenum">
              <a:rPr lang="en-US"/>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a:t>Internal satellite</a:t>
            </a:r>
          </a:p>
        </p:txBody>
      </p:sp>
      <p:sp>
        <p:nvSpPr>
          <p:cNvPr id="10" name="Slide Number Placeholder 4"/>
          <p:cNvSpPr>
            <a:spLocks noGrp="1"/>
          </p:cNvSpPr>
          <p:nvPr>
            <p:ph type="sldNum" sz="quarter" idx="12"/>
          </p:nvPr>
        </p:nvSpPr>
        <p:spPr/>
        <p:txBody>
          <a:bodyPr/>
          <a:lstStyle/>
          <a:p>
            <a:fld id="{BEECC543-D638-4CCB-8CE4-328433D7AB3D}" type="slidenum">
              <a:rPr lang="en-US"/>
              <a:pPr/>
              <a:t>58</a:t>
            </a:fld>
            <a:endParaRPr lang="en-US"/>
          </a:p>
        </p:txBody>
      </p:sp>
      <p:sp>
        <p:nvSpPr>
          <p:cNvPr id="13317" name="Oval 5"/>
          <p:cNvSpPr>
            <a:spLocks noChangeArrowheads="1"/>
          </p:cNvSpPr>
          <p:nvPr/>
        </p:nvSpPr>
        <p:spPr bwMode="auto">
          <a:xfrm>
            <a:off x="1143000" y="2438400"/>
            <a:ext cx="2286000" cy="2209800"/>
          </a:xfrm>
          <a:prstGeom prst="ellipse">
            <a:avLst/>
          </a:prstGeom>
          <a:noFill/>
          <a:ln w="57150">
            <a:solidFill>
              <a:schemeClr val="tx1"/>
            </a:solidFill>
            <a:round/>
            <a:headEnd/>
            <a:tailEnd/>
          </a:ln>
        </p:spPr>
        <p:txBody>
          <a:bodyPr wrap="none" anchor="ctr"/>
          <a:lstStyle/>
          <a:p>
            <a:endParaRPr lang="en-US"/>
          </a:p>
        </p:txBody>
      </p:sp>
      <p:sp>
        <p:nvSpPr>
          <p:cNvPr id="13318" name="Arc 6"/>
          <p:cNvSpPr>
            <a:spLocks/>
          </p:cNvSpPr>
          <p:nvPr/>
        </p:nvSpPr>
        <p:spPr bwMode="auto">
          <a:xfrm flipH="1" flipV="1">
            <a:off x="2287588" y="3735388"/>
            <a:ext cx="1063625" cy="895350"/>
          </a:xfrm>
          <a:custGeom>
            <a:avLst/>
            <a:gdLst>
              <a:gd name="G0" fmla="+- 16007 0 0"/>
              <a:gd name="G1" fmla="+- 16163 0 0"/>
              <a:gd name="G2" fmla="+- 21600 0 0"/>
              <a:gd name="T0" fmla="*/ 30335 w 37607"/>
              <a:gd name="T1" fmla="*/ 0 h 37763"/>
              <a:gd name="T2" fmla="*/ 0 w 37607"/>
              <a:gd name="T3" fmla="*/ 30665 h 37763"/>
              <a:gd name="T4" fmla="*/ 16007 w 37607"/>
              <a:gd name="T5" fmla="*/ 16163 h 37763"/>
            </a:gdLst>
            <a:ahLst/>
            <a:cxnLst>
              <a:cxn ang="0">
                <a:pos x="T0" y="T1"/>
              </a:cxn>
              <a:cxn ang="0">
                <a:pos x="T2" y="T3"/>
              </a:cxn>
              <a:cxn ang="0">
                <a:pos x="T4" y="T5"/>
              </a:cxn>
            </a:cxnLst>
            <a:rect l="0" t="0" r="r" b="b"/>
            <a:pathLst>
              <a:path w="37607" h="37763" fill="none" extrusionOk="0">
                <a:moveTo>
                  <a:pt x="30335" y="-1"/>
                </a:moveTo>
                <a:cubicBezTo>
                  <a:pt x="34959" y="4099"/>
                  <a:pt x="37607" y="9983"/>
                  <a:pt x="37607" y="16163"/>
                </a:cubicBezTo>
                <a:cubicBezTo>
                  <a:pt x="37607" y="28092"/>
                  <a:pt x="27936" y="37763"/>
                  <a:pt x="16007" y="37763"/>
                </a:cubicBezTo>
                <a:cubicBezTo>
                  <a:pt x="9908" y="37763"/>
                  <a:pt x="4094" y="35184"/>
                  <a:pt x="-1" y="30665"/>
                </a:cubicBezTo>
              </a:path>
              <a:path w="37607" h="37763" stroke="0" extrusionOk="0">
                <a:moveTo>
                  <a:pt x="30335" y="-1"/>
                </a:moveTo>
                <a:cubicBezTo>
                  <a:pt x="34959" y="4099"/>
                  <a:pt x="37607" y="9983"/>
                  <a:pt x="37607" y="16163"/>
                </a:cubicBezTo>
                <a:cubicBezTo>
                  <a:pt x="37607" y="28092"/>
                  <a:pt x="27936" y="37763"/>
                  <a:pt x="16007" y="37763"/>
                </a:cubicBezTo>
                <a:cubicBezTo>
                  <a:pt x="9908" y="37763"/>
                  <a:pt x="4094" y="35184"/>
                  <a:pt x="-1" y="30665"/>
                </a:cubicBezTo>
                <a:lnTo>
                  <a:pt x="16007" y="16163"/>
                </a:lnTo>
                <a:close/>
              </a:path>
            </a:pathLst>
          </a:custGeom>
          <a:noFill/>
          <a:ln w="57150">
            <a:solidFill>
              <a:srgbClr val="EA0000"/>
            </a:solidFill>
            <a:round/>
            <a:headEnd/>
            <a:tailEnd/>
          </a:ln>
        </p:spPr>
        <p:txBody>
          <a:bodyPr wrap="none" anchor="ctr"/>
          <a:lstStyle/>
          <a:p>
            <a:endParaRPr lang="en-US"/>
          </a:p>
        </p:txBody>
      </p:sp>
      <p:sp>
        <p:nvSpPr>
          <p:cNvPr id="13319" name="Line 7"/>
          <p:cNvSpPr>
            <a:spLocks noChangeShapeType="1"/>
          </p:cNvSpPr>
          <p:nvPr/>
        </p:nvSpPr>
        <p:spPr bwMode="auto">
          <a:xfrm flipH="1" flipV="1">
            <a:off x="2743200" y="4191000"/>
            <a:ext cx="609600" cy="1066800"/>
          </a:xfrm>
          <a:prstGeom prst="line">
            <a:avLst/>
          </a:prstGeom>
          <a:noFill/>
          <a:ln w="9525">
            <a:solidFill>
              <a:schemeClr val="tx1"/>
            </a:solidFill>
            <a:round/>
            <a:headEnd/>
            <a:tailEnd type="triangle" w="med" len="med"/>
          </a:ln>
        </p:spPr>
        <p:txBody>
          <a:bodyPr wrap="none" anchor="ctr"/>
          <a:lstStyle/>
          <a:p>
            <a:endParaRPr lang="en-US"/>
          </a:p>
        </p:txBody>
      </p:sp>
      <p:sp>
        <p:nvSpPr>
          <p:cNvPr id="13320" name="Text Box 8"/>
          <p:cNvSpPr txBox="1">
            <a:spLocks noChangeArrowheads="1"/>
          </p:cNvSpPr>
          <p:nvPr/>
        </p:nvSpPr>
        <p:spPr bwMode="auto">
          <a:xfrm>
            <a:off x="3124200" y="5181600"/>
            <a:ext cx="2251075" cy="457200"/>
          </a:xfrm>
          <a:prstGeom prst="rect">
            <a:avLst/>
          </a:prstGeom>
          <a:noFill/>
          <a:ln w="9525">
            <a:noFill/>
            <a:miter lim="800000"/>
            <a:headEnd/>
            <a:tailEnd/>
          </a:ln>
        </p:spPr>
        <p:txBody>
          <a:bodyPr wrap="none">
            <a:spAutoFit/>
          </a:bodyPr>
          <a:lstStyle/>
          <a:p>
            <a:r>
              <a:rPr lang="en-US"/>
              <a:t>Area of interest</a:t>
            </a:r>
          </a:p>
        </p:txBody>
      </p:sp>
      <p:sp>
        <p:nvSpPr>
          <p:cNvPr id="13321" name="Oval 9"/>
          <p:cNvSpPr>
            <a:spLocks noChangeArrowheads="1"/>
          </p:cNvSpPr>
          <p:nvPr/>
        </p:nvSpPr>
        <p:spPr bwMode="auto">
          <a:xfrm>
            <a:off x="5257800" y="2362200"/>
            <a:ext cx="2590800" cy="2362200"/>
          </a:xfrm>
          <a:prstGeom prst="ellipse">
            <a:avLst/>
          </a:prstGeom>
          <a:noFill/>
          <a:ln w="57150">
            <a:solidFill>
              <a:srgbClr val="EA0000"/>
            </a:solidFill>
            <a:round/>
            <a:headEnd/>
            <a:tailEnd/>
          </a:ln>
        </p:spPr>
        <p:txBody>
          <a:bodyPr wrap="none" anchor="ctr"/>
          <a:lstStyle/>
          <a:p>
            <a:endParaRPr lang="en-US"/>
          </a:p>
        </p:txBody>
      </p:sp>
      <p:sp>
        <p:nvSpPr>
          <p:cNvPr id="13322" name="Arc 10"/>
          <p:cNvSpPr>
            <a:spLocks/>
          </p:cNvSpPr>
          <p:nvPr/>
        </p:nvSpPr>
        <p:spPr bwMode="auto">
          <a:xfrm flipH="1">
            <a:off x="4572000" y="3216275"/>
            <a:ext cx="1192213" cy="1277938"/>
          </a:xfrm>
          <a:custGeom>
            <a:avLst/>
            <a:gdLst>
              <a:gd name="G0" fmla="+- 5605 0 0"/>
              <a:gd name="G1" fmla="+- 21058 0 0"/>
              <a:gd name="G2" fmla="+- 21600 0 0"/>
              <a:gd name="T0" fmla="*/ 10412 w 27205"/>
              <a:gd name="T1" fmla="*/ 0 h 42658"/>
              <a:gd name="T2" fmla="*/ 0 w 27205"/>
              <a:gd name="T3" fmla="*/ 41918 h 42658"/>
              <a:gd name="T4" fmla="*/ 5605 w 27205"/>
              <a:gd name="T5" fmla="*/ 21058 h 42658"/>
            </a:gdLst>
            <a:ahLst/>
            <a:cxnLst>
              <a:cxn ang="0">
                <a:pos x="T0" y="T1"/>
              </a:cxn>
              <a:cxn ang="0">
                <a:pos x="T2" y="T3"/>
              </a:cxn>
              <a:cxn ang="0">
                <a:pos x="T4" y="T5"/>
              </a:cxn>
            </a:cxnLst>
            <a:rect l="0" t="0" r="r" b="b"/>
            <a:pathLst>
              <a:path w="27205" h="42658" fill="none" extrusionOk="0">
                <a:moveTo>
                  <a:pt x="10412" y="-1"/>
                </a:moveTo>
                <a:cubicBezTo>
                  <a:pt x="20236" y="2242"/>
                  <a:pt x="27205" y="10980"/>
                  <a:pt x="27205" y="21058"/>
                </a:cubicBezTo>
                <a:cubicBezTo>
                  <a:pt x="27205" y="32987"/>
                  <a:pt x="17534" y="42658"/>
                  <a:pt x="5605" y="42658"/>
                </a:cubicBezTo>
                <a:cubicBezTo>
                  <a:pt x="3712" y="42658"/>
                  <a:pt x="1827" y="42409"/>
                  <a:pt x="-1" y="41918"/>
                </a:cubicBezTo>
              </a:path>
              <a:path w="27205" h="42658" stroke="0" extrusionOk="0">
                <a:moveTo>
                  <a:pt x="10412" y="-1"/>
                </a:moveTo>
                <a:cubicBezTo>
                  <a:pt x="20236" y="2242"/>
                  <a:pt x="27205" y="10980"/>
                  <a:pt x="27205" y="21058"/>
                </a:cubicBezTo>
                <a:cubicBezTo>
                  <a:pt x="27205" y="32987"/>
                  <a:pt x="17534" y="42658"/>
                  <a:pt x="5605" y="42658"/>
                </a:cubicBezTo>
                <a:cubicBezTo>
                  <a:pt x="3712" y="42658"/>
                  <a:pt x="1827" y="42409"/>
                  <a:pt x="-1" y="41918"/>
                </a:cubicBezTo>
                <a:lnTo>
                  <a:pt x="5605" y="21058"/>
                </a:lnTo>
                <a:close/>
              </a:path>
            </a:pathLst>
          </a:custGeom>
          <a:noFill/>
          <a:ln w="57150">
            <a:solidFill>
              <a:schemeClr val="tx1"/>
            </a:solidFill>
            <a:round/>
            <a:headEnd/>
            <a:tailEnd/>
          </a:ln>
        </p:spPr>
        <p:txBody>
          <a:bodyPr wrap="none" anchor="ctr"/>
          <a:lstStyle/>
          <a:p>
            <a:endParaRPr lang="en-US"/>
          </a:p>
        </p:txBody>
      </p:sp>
      <p:sp>
        <p:nvSpPr>
          <p:cNvPr id="13323" name="Line 11"/>
          <p:cNvSpPr>
            <a:spLocks noChangeShapeType="1"/>
          </p:cNvSpPr>
          <p:nvPr/>
        </p:nvSpPr>
        <p:spPr bwMode="auto">
          <a:xfrm flipV="1">
            <a:off x="5334000" y="4191000"/>
            <a:ext cx="990600" cy="106680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External satellite</a:t>
            </a:r>
          </a:p>
        </p:txBody>
      </p:sp>
      <p:sp>
        <p:nvSpPr>
          <p:cNvPr id="9" name="Slide Number Placeholder 4"/>
          <p:cNvSpPr>
            <a:spLocks noGrp="1"/>
          </p:cNvSpPr>
          <p:nvPr>
            <p:ph type="sldNum" sz="quarter" idx="12"/>
          </p:nvPr>
        </p:nvSpPr>
        <p:spPr/>
        <p:txBody>
          <a:bodyPr/>
          <a:lstStyle/>
          <a:p>
            <a:fld id="{8AA6B064-2843-4714-8996-79A011A477FD}" type="slidenum">
              <a:rPr lang="en-US"/>
              <a:pPr/>
              <a:t>59</a:t>
            </a:fld>
            <a:endParaRPr lang="en-US"/>
          </a:p>
        </p:txBody>
      </p:sp>
      <p:sp>
        <p:nvSpPr>
          <p:cNvPr id="16387" name="Oval 3"/>
          <p:cNvSpPr>
            <a:spLocks noChangeArrowheads="1"/>
          </p:cNvSpPr>
          <p:nvPr/>
        </p:nvSpPr>
        <p:spPr bwMode="auto">
          <a:xfrm>
            <a:off x="1828800" y="2590800"/>
            <a:ext cx="2743200" cy="2514600"/>
          </a:xfrm>
          <a:prstGeom prst="ellipse">
            <a:avLst/>
          </a:prstGeom>
          <a:noFill/>
          <a:ln w="57150">
            <a:solidFill>
              <a:schemeClr val="tx1"/>
            </a:solidFill>
            <a:round/>
            <a:headEnd/>
            <a:tailEnd/>
          </a:ln>
        </p:spPr>
        <p:txBody>
          <a:bodyPr wrap="none" anchor="ctr"/>
          <a:lstStyle/>
          <a:p>
            <a:endParaRPr lang="en-US"/>
          </a:p>
        </p:txBody>
      </p:sp>
      <p:sp>
        <p:nvSpPr>
          <p:cNvPr id="16388" name="Oval 4"/>
          <p:cNvSpPr>
            <a:spLocks noChangeArrowheads="1"/>
          </p:cNvSpPr>
          <p:nvPr/>
        </p:nvSpPr>
        <p:spPr bwMode="auto">
          <a:xfrm>
            <a:off x="3810000" y="2438400"/>
            <a:ext cx="3048000" cy="3200400"/>
          </a:xfrm>
          <a:prstGeom prst="ellipse">
            <a:avLst/>
          </a:prstGeom>
          <a:noFill/>
          <a:ln w="57150">
            <a:solidFill>
              <a:srgbClr val="EA0000"/>
            </a:solidFill>
            <a:round/>
            <a:headEnd/>
            <a:tailEnd/>
          </a:ln>
        </p:spPr>
        <p:txBody>
          <a:bodyPr wrap="none" anchor="ctr"/>
          <a:lstStyle/>
          <a:p>
            <a:endParaRPr lang="en-US"/>
          </a:p>
        </p:txBody>
      </p:sp>
      <p:sp>
        <p:nvSpPr>
          <p:cNvPr id="16389" name="Text Box 5"/>
          <p:cNvSpPr txBox="1">
            <a:spLocks noChangeArrowheads="1"/>
          </p:cNvSpPr>
          <p:nvPr/>
        </p:nvSpPr>
        <p:spPr bwMode="auto">
          <a:xfrm>
            <a:off x="6232525" y="2409825"/>
            <a:ext cx="2386013" cy="457200"/>
          </a:xfrm>
          <a:prstGeom prst="rect">
            <a:avLst/>
          </a:prstGeom>
          <a:noFill/>
          <a:ln w="9525">
            <a:noFill/>
            <a:miter lim="800000"/>
            <a:headEnd/>
            <a:tailEnd/>
          </a:ln>
        </p:spPr>
        <p:txBody>
          <a:bodyPr wrap="none">
            <a:spAutoFit/>
          </a:bodyPr>
          <a:lstStyle/>
          <a:p>
            <a:r>
              <a:rPr lang="en-US"/>
              <a:t>New information</a:t>
            </a:r>
          </a:p>
        </p:txBody>
      </p:sp>
      <p:sp>
        <p:nvSpPr>
          <p:cNvPr id="16390" name="Line 6"/>
          <p:cNvSpPr>
            <a:spLocks noChangeShapeType="1"/>
          </p:cNvSpPr>
          <p:nvPr/>
        </p:nvSpPr>
        <p:spPr bwMode="auto">
          <a:xfrm flipH="1">
            <a:off x="5410200" y="2819400"/>
            <a:ext cx="1371600" cy="1219200"/>
          </a:xfrm>
          <a:prstGeom prst="line">
            <a:avLst/>
          </a:prstGeom>
          <a:noFill/>
          <a:ln w="9525">
            <a:solidFill>
              <a:schemeClr val="tx1"/>
            </a:solidFill>
            <a:round/>
            <a:headEnd/>
            <a:tailEnd type="triangle" w="med" len="med"/>
          </a:ln>
        </p:spPr>
        <p:txBody>
          <a:bodyPr wrap="none" anchor="ctr"/>
          <a:lstStyle/>
          <a:p>
            <a:endParaRPr lang="en-US"/>
          </a:p>
        </p:txBody>
      </p:sp>
      <p:sp>
        <p:nvSpPr>
          <p:cNvPr id="16391" name="Text Box 7"/>
          <p:cNvSpPr txBox="1">
            <a:spLocks noChangeArrowheads="1"/>
          </p:cNvSpPr>
          <p:nvPr/>
        </p:nvSpPr>
        <p:spPr bwMode="auto">
          <a:xfrm>
            <a:off x="2514600" y="5715000"/>
            <a:ext cx="2251075" cy="457200"/>
          </a:xfrm>
          <a:prstGeom prst="rect">
            <a:avLst/>
          </a:prstGeom>
          <a:noFill/>
          <a:ln w="9525">
            <a:noFill/>
            <a:miter lim="800000"/>
            <a:headEnd/>
            <a:tailEnd/>
          </a:ln>
        </p:spPr>
        <p:txBody>
          <a:bodyPr wrap="none">
            <a:spAutoFit/>
          </a:bodyPr>
          <a:lstStyle/>
          <a:p>
            <a:r>
              <a:rPr lang="en-US"/>
              <a:t>Area of interest</a:t>
            </a:r>
          </a:p>
        </p:txBody>
      </p:sp>
      <p:sp>
        <p:nvSpPr>
          <p:cNvPr id="16392" name="Line 8"/>
          <p:cNvSpPr>
            <a:spLocks noChangeShapeType="1"/>
          </p:cNvSpPr>
          <p:nvPr/>
        </p:nvSpPr>
        <p:spPr bwMode="auto">
          <a:xfrm flipV="1">
            <a:off x="4114800" y="4114800"/>
            <a:ext cx="76200" cy="137160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6"/>
          <p:cNvSpPr>
            <a:spLocks noGrp="1" noChangeArrowheads="1"/>
          </p:cNvSpPr>
          <p:nvPr>
            <p:ph type="sldNum" sz="quarter" idx="12"/>
          </p:nvPr>
        </p:nvSpPr>
        <p:spPr>
          <a:noFill/>
        </p:spPr>
        <p:txBody>
          <a:bodyPr/>
          <a:lstStyle/>
          <a:p>
            <a:fld id="{CBD3D440-6D9B-40E6-A782-4E68227FC8E5}" type="slidenum">
              <a:rPr lang="en-US">
                <a:latin typeface="Times New Roman" pitchFamily="18" charset="0"/>
              </a:rPr>
              <a:pPr/>
              <a:t>6</a:t>
            </a:fld>
            <a:endParaRPr lang="en-US" dirty="0">
              <a:latin typeface="Times New Roman" pitchFamily="18" charset="0"/>
            </a:endParaRPr>
          </a:p>
        </p:txBody>
      </p:sp>
      <p:sp>
        <p:nvSpPr>
          <p:cNvPr id="4099" name="Title 1"/>
          <p:cNvSpPr>
            <a:spLocks noGrp="1"/>
          </p:cNvSpPr>
          <p:nvPr>
            <p:ph type="title" idx="4294967295"/>
          </p:nvPr>
        </p:nvSpPr>
        <p:spPr>
          <a:xfrm>
            <a:off x="1" y="836613"/>
            <a:ext cx="8892479" cy="720725"/>
          </a:xfrm>
        </p:spPr>
        <p:txBody>
          <a:bodyPr/>
          <a:lstStyle/>
          <a:p>
            <a:r>
              <a:rPr lang="en-GB" dirty="0" smtClean="0"/>
              <a:t>2008 SNA</a:t>
            </a:r>
          </a:p>
        </p:txBody>
      </p:sp>
      <p:sp>
        <p:nvSpPr>
          <p:cNvPr id="4100" name="Content Placeholder 2"/>
          <p:cNvSpPr>
            <a:spLocks noGrp="1"/>
          </p:cNvSpPr>
          <p:nvPr>
            <p:ph idx="4294967295"/>
          </p:nvPr>
        </p:nvSpPr>
        <p:spPr>
          <a:xfrm>
            <a:off x="899592" y="1844824"/>
            <a:ext cx="7482408" cy="4536504"/>
          </a:xfrm>
        </p:spPr>
        <p:txBody>
          <a:bodyPr>
            <a:normAutofit/>
          </a:bodyPr>
          <a:lstStyle/>
          <a:p>
            <a:r>
              <a:rPr lang="en-GB" dirty="0" smtClean="0"/>
              <a:t>2008 SNA is the latest version, a significant update of the 1993 SNA </a:t>
            </a:r>
          </a:p>
          <a:p>
            <a:r>
              <a:rPr lang="en-GB" dirty="0" smtClean="0"/>
              <a:t>Previous versions -1947, 1953, 1968, and 1993</a:t>
            </a:r>
          </a:p>
          <a:p>
            <a:r>
              <a:rPr lang="en-GB" dirty="0" smtClean="0"/>
              <a:t>Prepared under the auspices of the Inter-Secretariat Working Group on the National Accounts (ISWGNA) consisting of five organisations: Eurostat, IMF, OECD, UNSD and regional commissions of the UN, and World Bank</a:t>
            </a:r>
          </a:p>
          <a:p>
            <a:pPr>
              <a:buNone/>
            </a:pPr>
            <a:endParaRPr lang="en-GB" dirty="0" smtClean="0"/>
          </a:p>
          <a:p>
            <a:endParaRPr lang="en-GB" dirty="0" smtClean="0"/>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Examples of internal satellites</a:t>
            </a:r>
          </a:p>
        </p:txBody>
      </p:sp>
      <p:sp>
        <p:nvSpPr>
          <p:cNvPr id="17411" name="Rectangle 3"/>
          <p:cNvSpPr>
            <a:spLocks noGrp="1" noChangeArrowheads="1"/>
          </p:cNvSpPr>
          <p:nvPr>
            <p:ph idx="1"/>
          </p:nvPr>
        </p:nvSpPr>
        <p:spPr/>
        <p:txBody>
          <a:bodyPr/>
          <a:lstStyle/>
          <a:p>
            <a:r>
              <a:rPr lang="en-US"/>
              <a:t>Tourism accounts</a:t>
            </a:r>
          </a:p>
          <a:p>
            <a:r>
              <a:rPr lang="en-US"/>
              <a:t>Health accounts</a:t>
            </a:r>
          </a:p>
          <a:p>
            <a:r>
              <a:rPr lang="en-US"/>
              <a:t>Transport</a:t>
            </a:r>
          </a:p>
        </p:txBody>
      </p:sp>
      <p:sp>
        <p:nvSpPr>
          <p:cNvPr id="4" name="Slide Number Placeholder 5"/>
          <p:cNvSpPr>
            <a:spLocks noGrp="1"/>
          </p:cNvSpPr>
          <p:nvPr>
            <p:ph type="sldNum" sz="quarter" idx="12"/>
          </p:nvPr>
        </p:nvSpPr>
        <p:spPr/>
        <p:txBody>
          <a:bodyPr/>
          <a:lstStyle/>
          <a:p>
            <a:fld id="{5EA50C6B-D73B-42D4-9637-3B2A51E412EA}" type="slidenum">
              <a:rPr lang="en-US"/>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Tourism accounts</a:t>
            </a:r>
          </a:p>
        </p:txBody>
      </p:sp>
      <p:sp>
        <p:nvSpPr>
          <p:cNvPr id="19459" name="Rectangle 3"/>
          <p:cNvSpPr>
            <a:spLocks noGrp="1" noChangeArrowheads="1"/>
          </p:cNvSpPr>
          <p:nvPr>
            <p:ph idx="1"/>
          </p:nvPr>
        </p:nvSpPr>
        <p:spPr/>
        <p:txBody>
          <a:bodyPr/>
          <a:lstStyle/>
          <a:p>
            <a:r>
              <a:rPr lang="en-US"/>
              <a:t>Two objectives</a:t>
            </a:r>
          </a:p>
          <a:p>
            <a:r>
              <a:rPr lang="en-US"/>
              <a:t>How much do tourists spend in the country?</a:t>
            </a:r>
          </a:p>
          <a:p>
            <a:r>
              <a:rPr lang="en-US"/>
              <a:t>How much does the tourism “sector” contribute to the economy? </a:t>
            </a:r>
          </a:p>
        </p:txBody>
      </p:sp>
      <p:sp>
        <p:nvSpPr>
          <p:cNvPr id="4" name="Slide Number Placeholder 5"/>
          <p:cNvSpPr>
            <a:spLocks noGrp="1"/>
          </p:cNvSpPr>
          <p:nvPr>
            <p:ph type="sldNum" sz="quarter" idx="12"/>
          </p:nvPr>
        </p:nvSpPr>
        <p:spPr/>
        <p:txBody>
          <a:bodyPr/>
          <a:lstStyle/>
          <a:p>
            <a:fld id="{BEDD9A7E-0139-4584-83E1-0BC8213C1A54}" type="slidenum">
              <a:rPr lang="en-US"/>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Tourism </a:t>
            </a:r>
            <a:r>
              <a:rPr lang="en-US" dirty="0" smtClean="0"/>
              <a:t>accounts</a:t>
            </a:r>
            <a:endParaRPr lang="en-US" dirty="0"/>
          </a:p>
        </p:txBody>
      </p:sp>
      <p:graphicFrame>
        <p:nvGraphicFramePr>
          <p:cNvPr id="20512" name="Group 32"/>
          <p:cNvGraphicFramePr>
            <a:graphicFrameLocks noGrp="1"/>
          </p:cNvGraphicFramePr>
          <p:nvPr>
            <p:ph type="tbl" idx="1"/>
          </p:nvPr>
        </p:nvGraphicFramePr>
        <p:xfrm>
          <a:off x="381000" y="1905000"/>
          <a:ext cx="8382000" cy="4343400"/>
        </p:xfrm>
        <a:graphic>
          <a:graphicData uri="http://schemas.openxmlformats.org/drawingml/2006/table">
            <a:tbl>
              <a:tblPr/>
              <a:tblGrid>
                <a:gridCol w="2095500"/>
                <a:gridCol w="2095500"/>
                <a:gridCol w="2095500"/>
                <a:gridCol w="2095500"/>
              </a:tblGrid>
              <a:tr h="108585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Within the country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Outside the country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ＭＳ Ｐゴシック" pitchFamily="34" charset="-128"/>
                        </a:rPr>
                        <a:t>Total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Residents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Domestic tourism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Outbound tourism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National tourism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Non-residents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Inbound tourism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40000"/>
                        <a:lumOff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40000"/>
                        <a:lumOff val="60000"/>
                      </a:schemeClr>
                    </a:solidFill>
                  </a:tcPr>
                </a:tc>
              </a:tr>
              <a:tr h="10858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ea typeface="ＭＳ Ｐゴシック" pitchFamily="34" charset="-128"/>
                        </a:rPr>
                        <a:t>Internal tourism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40000"/>
                        <a:lumOff val="6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40000"/>
                        <a:lumOff val="60000"/>
                      </a:schemeClr>
                    </a:solidFill>
                  </a:tcPr>
                </a:tc>
              </a:tr>
            </a:tbl>
          </a:graphicData>
        </a:graphic>
      </p:graphicFrame>
      <p:sp>
        <p:nvSpPr>
          <p:cNvPr id="30" name="Slide Number Placeholder 5"/>
          <p:cNvSpPr>
            <a:spLocks noGrp="1"/>
          </p:cNvSpPr>
          <p:nvPr>
            <p:ph type="sldNum" sz="quarter" idx="12"/>
          </p:nvPr>
        </p:nvSpPr>
        <p:spPr/>
        <p:txBody>
          <a:bodyPr/>
          <a:lstStyle/>
          <a:p>
            <a:fld id="{053C9E79-A9A7-4803-8897-6F52BD008CD8}" type="slidenum">
              <a:rPr lang="en-US"/>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Tourism accounts</a:t>
            </a:r>
            <a:endParaRPr lang="en-US" dirty="0"/>
          </a:p>
        </p:txBody>
      </p:sp>
      <p:sp>
        <p:nvSpPr>
          <p:cNvPr id="22532" name="Rectangle 4"/>
          <p:cNvSpPr>
            <a:spLocks noGrp="1" noChangeArrowheads="1"/>
          </p:cNvSpPr>
          <p:nvPr>
            <p:ph idx="1"/>
          </p:nvPr>
        </p:nvSpPr>
        <p:spPr/>
        <p:txBody>
          <a:bodyPr/>
          <a:lstStyle/>
          <a:p>
            <a:r>
              <a:rPr lang="en-US" dirty="0" smtClean="0"/>
              <a:t>Handbook: Tourism </a:t>
            </a:r>
            <a:r>
              <a:rPr lang="en-US" dirty="0"/>
              <a:t>satellite accounts (TSA) first published in 2000; updated in 2008</a:t>
            </a:r>
          </a:p>
          <a:p>
            <a:r>
              <a:rPr lang="en-US" dirty="0"/>
              <a:t>Published by </a:t>
            </a:r>
            <a:r>
              <a:rPr lang="en-US" dirty="0" err="1"/>
              <a:t>Eurostat</a:t>
            </a:r>
            <a:r>
              <a:rPr lang="en-US" dirty="0"/>
              <a:t>, OECD, WTO, </a:t>
            </a:r>
            <a:r>
              <a:rPr lang="en-US" dirty="0" smtClean="0"/>
              <a:t>and UN</a:t>
            </a:r>
            <a:endParaRPr lang="en-US" dirty="0"/>
          </a:p>
        </p:txBody>
      </p:sp>
      <p:sp>
        <p:nvSpPr>
          <p:cNvPr id="4" name="Slide Number Placeholder 5"/>
          <p:cNvSpPr>
            <a:spLocks noGrp="1"/>
          </p:cNvSpPr>
          <p:nvPr>
            <p:ph type="sldNum" sz="quarter" idx="12"/>
          </p:nvPr>
        </p:nvSpPr>
        <p:spPr/>
        <p:txBody>
          <a:bodyPr/>
          <a:lstStyle/>
          <a:p>
            <a:fld id="{6B058F4C-D323-4AFA-B7F4-DFE96EA4F966}" type="slidenum">
              <a:rPr lang="en-US"/>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Health accounts</a:t>
            </a:r>
          </a:p>
        </p:txBody>
      </p:sp>
      <p:sp>
        <p:nvSpPr>
          <p:cNvPr id="24579" name="Rectangle 3"/>
          <p:cNvSpPr>
            <a:spLocks noGrp="1" noChangeArrowheads="1"/>
          </p:cNvSpPr>
          <p:nvPr>
            <p:ph idx="1"/>
          </p:nvPr>
        </p:nvSpPr>
        <p:spPr/>
        <p:txBody>
          <a:bodyPr/>
          <a:lstStyle/>
          <a:p>
            <a:r>
              <a:rPr lang="en-US" dirty="0"/>
              <a:t>What sort of health care is provided?</a:t>
            </a:r>
          </a:p>
          <a:p>
            <a:r>
              <a:rPr lang="en-US" dirty="0"/>
              <a:t>By whom?</a:t>
            </a:r>
          </a:p>
          <a:p>
            <a:r>
              <a:rPr lang="en-US" dirty="0"/>
              <a:t>Who pays for it?</a:t>
            </a:r>
          </a:p>
          <a:p>
            <a:r>
              <a:rPr lang="en-US" dirty="0" smtClean="0"/>
              <a:t>Manual on System </a:t>
            </a:r>
            <a:r>
              <a:rPr lang="en-US" dirty="0"/>
              <a:t>of </a:t>
            </a:r>
            <a:r>
              <a:rPr lang="en-US" dirty="0" smtClean="0"/>
              <a:t>Health Accounts 2000. Updated in 2011 (SHA 2011) OECD, </a:t>
            </a:r>
            <a:r>
              <a:rPr lang="en-US" dirty="0" err="1" smtClean="0"/>
              <a:t>Eurostat</a:t>
            </a:r>
            <a:r>
              <a:rPr lang="en-US" dirty="0" smtClean="0"/>
              <a:t>, and WHO </a:t>
            </a:r>
          </a:p>
          <a:p>
            <a:r>
              <a:rPr lang="en-US" dirty="0" smtClean="0"/>
              <a:t>SHA 2011 provides stronger linkages to the 2008 SNA</a:t>
            </a:r>
            <a:endParaRPr lang="en-US" dirty="0"/>
          </a:p>
        </p:txBody>
      </p:sp>
      <p:sp>
        <p:nvSpPr>
          <p:cNvPr id="4" name="Slide Number Placeholder 5"/>
          <p:cNvSpPr>
            <a:spLocks noGrp="1"/>
          </p:cNvSpPr>
          <p:nvPr>
            <p:ph type="sldNum" sz="quarter" idx="12"/>
          </p:nvPr>
        </p:nvSpPr>
        <p:spPr/>
        <p:txBody>
          <a:bodyPr/>
          <a:lstStyle/>
          <a:p>
            <a:fld id="{FDB5A16E-2A0A-435F-BD34-01E756D46BF9}" type="slidenum">
              <a:rPr lang="en-US"/>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Transportation</a:t>
            </a:r>
          </a:p>
        </p:txBody>
      </p:sp>
      <p:sp>
        <p:nvSpPr>
          <p:cNvPr id="25603" name="Rectangle 3"/>
          <p:cNvSpPr>
            <a:spLocks noGrp="1" noChangeArrowheads="1"/>
          </p:cNvSpPr>
          <p:nvPr>
            <p:ph idx="1"/>
          </p:nvPr>
        </p:nvSpPr>
        <p:spPr/>
        <p:txBody>
          <a:bodyPr/>
          <a:lstStyle/>
          <a:p>
            <a:r>
              <a:rPr lang="en-US"/>
              <a:t>Might want to explore all transport costs regardless of whether they are separately invoiced or not</a:t>
            </a:r>
          </a:p>
          <a:p>
            <a:r>
              <a:rPr lang="en-US"/>
              <a:t>Make transport a secondary activity not ancillary</a:t>
            </a:r>
          </a:p>
          <a:p>
            <a:r>
              <a:rPr lang="en-US"/>
              <a:t>Explore who produces, who uses and who pays for it</a:t>
            </a:r>
          </a:p>
        </p:txBody>
      </p:sp>
      <p:sp>
        <p:nvSpPr>
          <p:cNvPr id="4" name="Slide Number Placeholder 5"/>
          <p:cNvSpPr>
            <a:spLocks noGrp="1"/>
          </p:cNvSpPr>
          <p:nvPr>
            <p:ph type="sldNum" sz="quarter" idx="12"/>
          </p:nvPr>
        </p:nvSpPr>
        <p:spPr/>
        <p:txBody>
          <a:bodyPr/>
          <a:lstStyle/>
          <a:p>
            <a:fld id="{5FE55108-6EC7-4F49-939C-B6A0E3B769A8}" type="slidenum">
              <a:rPr lang="en-US"/>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a:t>Examples of external satellites</a:t>
            </a:r>
          </a:p>
        </p:txBody>
      </p:sp>
      <p:sp>
        <p:nvSpPr>
          <p:cNvPr id="26627" name="Rectangle 3"/>
          <p:cNvSpPr>
            <a:spLocks noGrp="1" noChangeArrowheads="1"/>
          </p:cNvSpPr>
          <p:nvPr>
            <p:ph idx="1"/>
          </p:nvPr>
        </p:nvSpPr>
        <p:spPr/>
        <p:txBody>
          <a:bodyPr/>
          <a:lstStyle/>
          <a:p>
            <a:r>
              <a:rPr lang="en-US" dirty="0" smtClean="0"/>
              <a:t>System of Environmental-Economic accounts (</a:t>
            </a:r>
            <a:r>
              <a:rPr lang="en-US" dirty="0"/>
              <a:t>SEEA)</a:t>
            </a:r>
          </a:p>
          <a:p>
            <a:r>
              <a:rPr lang="en-US" dirty="0"/>
              <a:t>Household sector and unpaid household services</a:t>
            </a:r>
          </a:p>
        </p:txBody>
      </p:sp>
      <p:sp>
        <p:nvSpPr>
          <p:cNvPr id="4" name="Slide Number Placeholder 5"/>
          <p:cNvSpPr>
            <a:spLocks noGrp="1"/>
          </p:cNvSpPr>
          <p:nvPr>
            <p:ph type="sldNum" sz="quarter" idx="12"/>
          </p:nvPr>
        </p:nvSpPr>
        <p:spPr/>
        <p:txBody>
          <a:bodyPr/>
          <a:lstStyle/>
          <a:p>
            <a:fld id="{F2039DF3-29AD-41C8-9F7B-3FA272110F17}" type="slidenum">
              <a:rPr lang="en-US"/>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692696"/>
            <a:ext cx="8920857" cy="822325"/>
          </a:xfrm>
        </p:spPr>
        <p:txBody>
          <a:bodyPr/>
          <a:lstStyle/>
          <a:p>
            <a:r>
              <a:rPr lang="en-US" dirty="0" smtClean="0"/>
              <a:t>SEEA </a:t>
            </a:r>
            <a:endParaRPr lang="en-US" dirty="0"/>
          </a:p>
        </p:txBody>
      </p:sp>
      <p:sp>
        <p:nvSpPr>
          <p:cNvPr id="27651" name="Rectangle 3"/>
          <p:cNvSpPr>
            <a:spLocks noGrp="1" noChangeArrowheads="1"/>
          </p:cNvSpPr>
          <p:nvPr>
            <p:ph idx="1"/>
          </p:nvPr>
        </p:nvSpPr>
        <p:spPr>
          <a:xfrm>
            <a:off x="899592" y="1988840"/>
            <a:ext cx="7863408" cy="4536504"/>
          </a:xfrm>
        </p:spPr>
        <p:txBody>
          <a:bodyPr/>
          <a:lstStyle/>
          <a:p>
            <a:pPr>
              <a:lnSpc>
                <a:spcPct val="90000"/>
              </a:lnSpc>
            </a:pPr>
            <a:r>
              <a:rPr lang="en-US" dirty="0" smtClean="0"/>
              <a:t>Provides internationally agreed concepts, definitions, classifications, accounting rules and standard tables for producing internationally comparable statistics on the environment and its relationship with the economy</a:t>
            </a:r>
          </a:p>
          <a:p>
            <a:pPr>
              <a:lnSpc>
                <a:spcPct val="90000"/>
              </a:lnSpc>
            </a:pPr>
            <a:r>
              <a:rPr lang="en-US" dirty="0" smtClean="0"/>
              <a:t>To facilitate the integration of environmental and economic statistics –SEEA framework follows similar accounting structure, concepts, definitions, and classifications as the SNA </a:t>
            </a:r>
          </a:p>
          <a:p>
            <a:pPr>
              <a:lnSpc>
                <a:spcPct val="90000"/>
              </a:lnSpc>
            </a:pPr>
            <a:r>
              <a:rPr lang="en-US" dirty="0" smtClean="0"/>
              <a:t>Adds topical concepts to the core system, such as depletion, that are key to management of natural assets</a:t>
            </a:r>
            <a:endParaRPr lang="en-US" dirty="0"/>
          </a:p>
        </p:txBody>
      </p:sp>
      <p:sp>
        <p:nvSpPr>
          <p:cNvPr id="4" name="Slide Number Placeholder 5"/>
          <p:cNvSpPr>
            <a:spLocks noGrp="1"/>
          </p:cNvSpPr>
          <p:nvPr>
            <p:ph type="sldNum" sz="quarter" idx="12"/>
          </p:nvPr>
        </p:nvSpPr>
        <p:spPr/>
        <p:txBody>
          <a:bodyPr/>
          <a:lstStyle/>
          <a:p>
            <a:fld id="{F737A29E-EC3A-462E-867E-92008FBC9478}" type="slidenum">
              <a:rPr lang="en-US"/>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SEEA</a:t>
            </a:r>
            <a:endParaRPr lang="en-US" dirty="0"/>
          </a:p>
        </p:txBody>
      </p:sp>
      <p:sp>
        <p:nvSpPr>
          <p:cNvPr id="28675" name="Rectangle 3"/>
          <p:cNvSpPr>
            <a:spLocks noGrp="1" noChangeArrowheads="1"/>
          </p:cNvSpPr>
          <p:nvPr>
            <p:ph idx="1"/>
          </p:nvPr>
        </p:nvSpPr>
        <p:spPr/>
        <p:txBody>
          <a:bodyPr/>
          <a:lstStyle/>
          <a:p>
            <a:pPr>
              <a:lnSpc>
                <a:spcPct val="90000"/>
              </a:lnSpc>
            </a:pPr>
            <a:r>
              <a:rPr lang="en-US" dirty="0" smtClean="0"/>
              <a:t>Distinguish 4 types of flows</a:t>
            </a:r>
          </a:p>
          <a:p>
            <a:pPr>
              <a:lnSpc>
                <a:spcPct val="90000"/>
              </a:lnSpc>
            </a:pPr>
            <a:r>
              <a:rPr lang="en-US" dirty="0" smtClean="0"/>
              <a:t> Products (as in SNA), </a:t>
            </a:r>
          </a:p>
          <a:p>
            <a:pPr>
              <a:lnSpc>
                <a:spcPct val="90000"/>
              </a:lnSpc>
            </a:pPr>
            <a:r>
              <a:rPr lang="en-US" dirty="0" smtClean="0"/>
              <a:t>Natural resources (items drawn into the economic process and given a value) </a:t>
            </a:r>
          </a:p>
          <a:p>
            <a:pPr>
              <a:lnSpc>
                <a:spcPct val="90000"/>
              </a:lnSpc>
            </a:pPr>
            <a:r>
              <a:rPr lang="en-US" dirty="0" smtClean="0"/>
              <a:t>Ecosystem inputs (necessary for production but not given a value)</a:t>
            </a:r>
          </a:p>
          <a:p>
            <a:pPr>
              <a:lnSpc>
                <a:spcPct val="90000"/>
              </a:lnSpc>
            </a:pPr>
            <a:r>
              <a:rPr lang="en-US" dirty="0" smtClean="0"/>
              <a:t>Residuals (outputs from production but not given a value)</a:t>
            </a:r>
          </a:p>
          <a:p>
            <a:endParaRPr lang="en-US" dirty="0" smtClean="0"/>
          </a:p>
          <a:p>
            <a:pPr lvl="1">
              <a:buNone/>
            </a:pPr>
            <a:endParaRPr lang="en-US" dirty="0" smtClean="0"/>
          </a:p>
          <a:p>
            <a:endParaRPr lang="en-US" dirty="0"/>
          </a:p>
        </p:txBody>
      </p:sp>
      <p:sp>
        <p:nvSpPr>
          <p:cNvPr id="4" name="Slide Number Placeholder 5"/>
          <p:cNvSpPr>
            <a:spLocks noGrp="1"/>
          </p:cNvSpPr>
          <p:nvPr>
            <p:ph type="sldNum" sz="quarter" idx="12"/>
          </p:nvPr>
        </p:nvSpPr>
        <p:spPr/>
        <p:txBody>
          <a:bodyPr/>
          <a:lstStyle/>
          <a:p>
            <a:fld id="{C1C33A38-B7BB-4A61-B3A1-8A120F4B19A1}" type="slidenum">
              <a:rPr lang="en-US"/>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n-US" dirty="0" smtClean="0"/>
              <a:t>SEEA</a:t>
            </a:r>
            <a:endParaRPr lang="en-US" dirty="0"/>
          </a:p>
        </p:txBody>
      </p:sp>
      <p:sp>
        <p:nvSpPr>
          <p:cNvPr id="29699" name="Rectangle 3"/>
          <p:cNvSpPr>
            <a:spLocks noGrp="1" noChangeArrowheads="1"/>
          </p:cNvSpPr>
          <p:nvPr>
            <p:ph idx="1"/>
          </p:nvPr>
        </p:nvSpPr>
        <p:spPr/>
        <p:txBody>
          <a:bodyPr/>
          <a:lstStyle/>
          <a:p>
            <a:r>
              <a:rPr lang="en-US" dirty="0" smtClean="0"/>
              <a:t>SEEA under revision (UNSD) and organized into three main parts</a:t>
            </a:r>
          </a:p>
          <a:p>
            <a:r>
              <a:rPr lang="en-US" dirty="0" smtClean="0"/>
              <a:t>Central Framework, Experimental Ecosystem Accounts, and Extensions and Applications</a:t>
            </a:r>
          </a:p>
          <a:p>
            <a:r>
              <a:rPr lang="en-US" dirty="0" smtClean="0"/>
              <a:t>Central Framework nearing final drafting stage</a:t>
            </a:r>
          </a:p>
          <a:p>
            <a:r>
              <a:rPr lang="en-US" dirty="0" smtClean="0"/>
              <a:t>Other two parts in Feb 2013 </a:t>
            </a:r>
            <a:endParaRPr lang="en-US" dirty="0"/>
          </a:p>
        </p:txBody>
      </p:sp>
      <p:sp>
        <p:nvSpPr>
          <p:cNvPr id="4" name="Slide Number Placeholder 5"/>
          <p:cNvSpPr>
            <a:spLocks noGrp="1"/>
          </p:cNvSpPr>
          <p:nvPr>
            <p:ph type="sldNum" sz="quarter" idx="12"/>
          </p:nvPr>
        </p:nvSpPr>
        <p:spPr/>
        <p:txBody>
          <a:bodyPr/>
          <a:lstStyle/>
          <a:p>
            <a:fld id="{70B2FF3C-11AE-4293-A085-557C40193623}" type="slidenum">
              <a:rPr lang="en-US"/>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866775"/>
            <a:ext cx="8669337" cy="885825"/>
          </a:xfrm>
        </p:spPr>
        <p:txBody>
          <a:bodyPr>
            <a:normAutofit fontScale="90000"/>
          </a:bodyPr>
          <a:lstStyle/>
          <a:p>
            <a:r>
              <a:rPr lang="en-US" dirty="0" smtClean="0"/>
              <a:t/>
            </a:r>
            <a:br>
              <a:rPr lang="en-US" dirty="0" smtClean="0"/>
            </a:br>
            <a:r>
              <a:rPr lang="en-US" dirty="0" smtClean="0"/>
              <a:t>2008 SNA </a:t>
            </a:r>
            <a:br>
              <a:rPr lang="en-US" dirty="0" smtClean="0"/>
            </a:br>
            <a:endParaRPr lang="en-US" dirty="0"/>
          </a:p>
        </p:txBody>
      </p:sp>
      <p:sp>
        <p:nvSpPr>
          <p:cNvPr id="3" name="Content Placeholder 2"/>
          <p:cNvSpPr>
            <a:spLocks noGrp="1"/>
          </p:cNvSpPr>
          <p:nvPr>
            <p:ph idx="1"/>
          </p:nvPr>
        </p:nvSpPr>
        <p:spPr>
          <a:xfrm>
            <a:off x="971600" y="2132856"/>
            <a:ext cx="7610476" cy="3670767"/>
          </a:xfrm>
        </p:spPr>
        <p:txBody>
          <a:bodyPr>
            <a:normAutofit/>
          </a:bodyPr>
          <a:lstStyle/>
          <a:p>
            <a:r>
              <a:rPr lang="en-US" dirty="0" smtClean="0"/>
              <a:t>No fundamental changes</a:t>
            </a:r>
          </a:p>
          <a:p>
            <a:pPr lvl="1"/>
            <a:r>
              <a:rPr lang="en-US" dirty="0" smtClean="0"/>
              <a:t>Same structure of accounts</a:t>
            </a:r>
          </a:p>
          <a:p>
            <a:pPr lvl="1"/>
            <a:r>
              <a:rPr lang="en-US" dirty="0" smtClean="0"/>
              <a:t>Same accounting rules</a:t>
            </a:r>
          </a:p>
          <a:p>
            <a:pPr lvl="1"/>
            <a:r>
              <a:rPr lang="en-US" dirty="0" smtClean="0"/>
              <a:t>A few changes in some of the concepts</a:t>
            </a:r>
          </a:p>
          <a:p>
            <a:pPr lvl="1"/>
            <a:r>
              <a:rPr lang="en-US" dirty="0" smtClean="0"/>
              <a:t>However, some of the changes affect the level of GDP</a:t>
            </a:r>
          </a:p>
        </p:txBody>
      </p:sp>
      <p:sp>
        <p:nvSpPr>
          <p:cNvPr id="4" name="Slide Number Placeholder 3"/>
          <p:cNvSpPr>
            <a:spLocks noGrp="1"/>
          </p:cNvSpPr>
          <p:nvPr>
            <p:ph type="sldNum" sz="quarter" idx="12"/>
          </p:nvPr>
        </p:nvSpPr>
        <p:spPr/>
        <p:txBody>
          <a:bodyPr/>
          <a:lstStyle/>
          <a:p>
            <a:pPr>
              <a:defRPr/>
            </a:pPr>
            <a:fld id="{49291946-6324-45F7-AFED-B2EED0F96FCD}"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t>Household services</a:t>
            </a:r>
          </a:p>
        </p:txBody>
      </p:sp>
      <p:sp>
        <p:nvSpPr>
          <p:cNvPr id="30723" name="Rectangle 3"/>
          <p:cNvSpPr>
            <a:spLocks noGrp="1" noChangeArrowheads="1"/>
          </p:cNvSpPr>
          <p:nvPr>
            <p:ph idx="1"/>
          </p:nvPr>
        </p:nvSpPr>
        <p:spPr/>
        <p:txBody>
          <a:bodyPr/>
          <a:lstStyle/>
          <a:p>
            <a:r>
              <a:rPr lang="en-US" dirty="0"/>
              <a:t>Idea is simple - value </a:t>
            </a:r>
            <a:r>
              <a:rPr lang="en-US" dirty="0" smtClean="0"/>
              <a:t>of time</a:t>
            </a:r>
            <a:endParaRPr lang="en-US" dirty="0"/>
          </a:p>
          <a:p>
            <a:r>
              <a:rPr lang="en-US" dirty="0"/>
              <a:t>What value to use?</a:t>
            </a:r>
          </a:p>
          <a:p>
            <a:pPr lvl="1"/>
            <a:r>
              <a:rPr lang="en-US" dirty="0"/>
              <a:t>Opportunity cost</a:t>
            </a:r>
          </a:p>
          <a:p>
            <a:pPr lvl="1"/>
            <a:r>
              <a:rPr lang="en-US" dirty="0"/>
              <a:t>Comparator costs</a:t>
            </a:r>
          </a:p>
          <a:p>
            <a:r>
              <a:rPr lang="en-US" dirty="0"/>
              <a:t>Questions about time</a:t>
            </a:r>
          </a:p>
          <a:p>
            <a:pPr lvl="1"/>
            <a:r>
              <a:rPr lang="en-US" dirty="0"/>
              <a:t>Can DIY be done as quickly as by a professional</a:t>
            </a:r>
          </a:p>
          <a:p>
            <a:pPr lvl="1"/>
            <a:r>
              <a:rPr lang="en-US" dirty="0"/>
              <a:t>What about multi-tasking?</a:t>
            </a:r>
          </a:p>
        </p:txBody>
      </p:sp>
      <p:sp>
        <p:nvSpPr>
          <p:cNvPr id="4" name="Slide Number Placeholder 5"/>
          <p:cNvSpPr>
            <a:spLocks noGrp="1"/>
          </p:cNvSpPr>
          <p:nvPr>
            <p:ph type="sldNum" sz="quarter" idx="12"/>
          </p:nvPr>
        </p:nvSpPr>
        <p:spPr/>
        <p:txBody>
          <a:bodyPr/>
          <a:lstStyle/>
          <a:p>
            <a:fld id="{F388C9C2-B5FC-4A1F-A83A-6AF4156CD46E}" type="slidenum">
              <a:rPr lang="en-US"/>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620688"/>
            <a:ext cx="8892480" cy="1008112"/>
          </a:xfrm>
        </p:spPr>
        <p:txBody>
          <a:bodyPr>
            <a:normAutofit/>
          </a:bodyPr>
          <a:lstStyle/>
          <a:p>
            <a:r>
              <a:rPr lang="en-US" sz="2800" dirty="0" smtClean="0"/>
              <a:t>PART III: </a:t>
            </a:r>
            <a:br>
              <a:rPr lang="en-US" sz="2800" dirty="0" smtClean="0"/>
            </a:br>
            <a:r>
              <a:rPr lang="en-US" sz="2800" dirty="0" smtClean="0"/>
              <a:t>The Global Financial Crisis and the SNA</a:t>
            </a:r>
            <a:endParaRPr lang="en-US" sz="2800" dirty="0"/>
          </a:p>
        </p:txBody>
      </p:sp>
      <p:sp>
        <p:nvSpPr>
          <p:cNvPr id="30723" name="Rectangle 3"/>
          <p:cNvSpPr>
            <a:spLocks noGrp="1" noChangeArrowheads="1"/>
          </p:cNvSpPr>
          <p:nvPr>
            <p:ph idx="1"/>
          </p:nvPr>
        </p:nvSpPr>
        <p:spPr>
          <a:xfrm>
            <a:off x="899592" y="1916832"/>
            <a:ext cx="7877944" cy="4536504"/>
          </a:xfrm>
        </p:spPr>
        <p:txBody>
          <a:bodyPr>
            <a:normAutofit fontScale="70000" lnSpcReduction="20000"/>
          </a:bodyPr>
          <a:lstStyle/>
          <a:p>
            <a:r>
              <a:rPr lang="en-US" dirty="0" smtClean="0"/>
              <a:t>IMF/FSB report on the financial crisis and information gaps – 20 recommendations</a:t>
            </a:r>
          </a:p>
          <a:p>
            <a:r>
              <a:rPr lang="en-US" dirty="0" smtClean="0"/>
              <a:t>Inter-Agency Group on Economic and Financial Data Gaps (IAG) – Bank for International Settlements, European Central Bank, </a:t>
            </a:r>
            <a:r>
              <a:rPr lang="en-US" dirty="0" err="1" smtClean="0"/>
              <a:t>Eurostat</a:t>
            </a:r>
            <a:r>
              <a:rPr lang="en-US" dirty="0" smtClean="0"/>
              <a:t>, IMF, OECD, UN, and World Bank</a:t>
            </a:r>
          </a:p>
          <a:p>
            <a:r>
              <a:rPr lang="en-US" dirty="0" smtClean="0"/>
              <a:t>Rec. #15 on strengthening </a:t>
            </a:r>
            <a:r>
              <a:rPr lang="en-US" b="1" dirty="0" smtClean="0"/>
              <a:t>Institutional Sector Accounts</a:t>
            </a:r>
            <a:endParaRPr lang="en-US" b="1" dirty="0" smtClean="0">
              <a:solidFill>
                <a:srgbClr val="000000"/>
              </a:solidFill>
              <a:latin typeface="Calibri" pitchFamily="34" charset="0"/>
            </a:endParaRPr>
          </a:p>
          <a:p>
            <a:r>
              <a:rPr lang="en-US" b="1" dirty="0" smtClean="0"/>
              <a:t>Balance sheet approach </a:t>
            </a:r>
            <a:r>
              <a:rPr lang="en-US" dirty="0" smtClean="0"/>
              <a:t>(</a:t>
            </a:r>
            <a:r>
              <a:rPr lang="en-US" dirty="0" err="1" smtClean="0"/>
              <a:t>intersectoral</a:t>
            </a:r>
            <a:r>
              <a:rPr lang="en-US" dirty="0" smtClean="0"/>
              <a:t> financial positions) </a:t>
            </a:r>
            <a:r>
              <a:rPr lang="en-US" b="1" dirty="0" smtClean="0"/>
              <a:t>and flow of funds </a:t>
            </a:r>
            <a:r>
              <a:rPr lang="en-US" dirty="0" smtClean="0"/>
              <a:t>(</a:t>
            </a:r>
            <a:r>
              <a:rPr lang="en-US" dirty="0" err="1" smtClean="0"/>
              <a:t>intersectoral</a:t>
            </a:r>
            <a:r>
              <a:rPr lang="en-US" dirty="0" smtClean="0"/>
              <a:t> transactions, revaluations, and other changes in volume, beginning with the first)</a:t>
            </a:r>
          </a:p>
          <a:p>
            <a:r>
              <a:rPr lang="en-US" dirty="0" smtClean="0"/>
              <a:t>Follow-up actions  under the aegis of IAG</a:t>
            </a:r>
          </a:p>
          <a:p>
            <a:pPr lvl="1">
              <a:buFont typeface="Wingdings" pitchFamily="2" charset="2"/>
              <a:buChar char="ü"/>
            </a:pPr>
            <a:r>
              <a:rPr lang="en-US" sz="2000" dirty="0" smtClean="0"/>
              <a:t>Bilateral visits to all G-20 economies</a:t>
            </a:r>
          </a:p>
          <a:p>
            <a:pPr lvl="1">
              <a:buFont typeface="Wingdings" pitchFamily="2" charset="2"/>
              <a:buChar char="ü"/>
            </a:pPr>
            <a:r>
              <a:rPr lang="en-US" sz="2000" dirty="0" smtClean="0"/>
              <a:t>Conference on Strengthening Sectoral Position and Flow Data in the Macroeconomic Accounts (jointly organized by IMF-OECD, Feb/March 2011)</a:t>
            </a:r>
          </a:p>
          <a:p>
            <a:pPr lvl="1">
              <a:buFont typeface="Wingdings" pitchFamily="2" charset="2"/>
              <a:buChar char="ü"/>
            </a:pPr>
            <a:r>
              <a:rPr lang="en-US" sz="2000" dirty="0" smtClean="0"/>
              <a:t>Collection of available </a:t>
            </a:r>
            <a:r>
              <a:rPr lang="en-US" sz="2000" dirty="0" err="1" smtClean="0"/>
              <a:t>sectoral</a:t>
            </a:r>
            <a:r>
              <a:rPr lang="en-US" sz="2000" dirty="0" smtClean="0"/>
              <a:t> accounts data</a:t>
            </a:r>
          </a:p>
          <a:p>
            <a:pPr lvl="1">
              <a:buFont typeface="Wingdings" pitchFamily="2" charset="2"/>
              <a:buChar char="ü"/>
            </a:pPr>
            <a:r>
              <a:rPr lang="en-US" sz="2000" dirty="0" smtClean="0"/>
              <a:t>Incorporation of </a:t>
            </a:r>
            <a:r>
              <a:rPr lang="en-US" sz="2000" dirty="0" err="1" smtClean="0"/>
              <a:t>sectoral</a:t>
            </a:r>
            <a:r>
              <a:rPr lang="en-US" sz="2000" dirty="0" smtClean="0"/>
              <a:t> accounts into countries’ 2008 SNA implementation</a:t>
            </a:r>
          </a:p>
          <a:p>
            <a:pPr>
              <a:buFont typeface="Wingdings 2" pitchFamily="18" charset="2"/>
              <a:buChar char=""/>
            </a:pPr>
            <a:r>
              <a:rPr lang="en-US" sz="2200" dirty="0" smtClean="0"/>
              <a:t>IMF follow up action</a:t>
            </a:r>
          </a:p>
          <a:p>
            <a:pPr lvl="1">
              <a:buFont typeface="Wingdings" pitchFamily="2" charset="2"/>
              <a:buChar char="ü"/>
            </a:pPr>
            <a:r>
              <a:rPr lang="en-US" sz="2000" dirty="0" smtClean="0"/>
              <a:t>SDDS plus includes </a:t>
            </a:r>
            <a:r>
              <a:rPr lang="en-US" sz="2000" dirty="0" err="1" smtClean="0"/>
              <a:t>sectoral</a:t>
            </a:r>
            <a:r>
              <a:rPr lang="en-US" sz="2000" dirty="0" smtClean="0"/>
              <a:t> accounts as a key dataset</a:t>
            </a:r>
          </a:p>
          <a:p>
            <a:endParaRPr lang="en-US" dirty="0" smtClean="0"/>
          </a:p>
          <a:p>
            <a:endParaRPr lang="en-US" dirty="0" smtClean="0"/>
          </a:p>
          <a:p>
            <a:endParaRPr lang="en-US" dirty="0" smtClean="0"/>
          </a:p>
        </p:txBody>
      </p:sp>
      <p:sp>
        <p:nvSpPr>
          <p:cNvPr id="4" name="Slide Number Placeholder 5"/>
          <p:cNvSpPr>
            <a:spLocks noGrp="1"/>
          </p:cNvSpPr>
          <p:nvPr>
            <p:ph type="sldNum" sz="quarter" idx="12"/>
          </p:nvPr>
        </p:nvSpPr>
        <p:spPr/>
        <p:txBody>
          <a:bodyPr/>
          <a:lstStyle/>
          <a:p>
            <a:fld id="{F388C9C2-B5FC-4A1F-A83A-6AF4156CD46E}" type="slidenum">
              <a:rPr lang="en-US"/>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 y="908720"/>
            <a:ext cx="8892480" cy="822325"/>
          </a:xfrm>
        </p:spPr>
        <p:txBody>
          <a:bodyPr>
            <a:normAutofit fontScale="90000"/>
          </a:bodyPr>
          <a:lstStyle/>
          <a:p>
            <a:r>
              <a:rPr lang="en-US" dirty="0" smtClean="0"/>
              <a:t>Global Financial Crisis and the SNA</a:t>
            </a:r>
            <a:endParaRPr lang="en-US" dirty="0"/>
          </a:p>
        </p:txBody>
      </p:sp>
      <p:sp>
        <p:nvSpPr>
          <p:cNvPr id="30723" name="Rectangle 3"/>
          <p:cNvSpPr>
            <a:spLocks noGrp="1" noChangeArrowheads="1"/>
          </p:cNvSpPr>
          <p:nvPr>
            <p:ph idx="1"/>
          </p:nvPr>
        </p:nvSpPr>
        <p:spPr>
          <a:xfrm>
            <a:off x="899592" y="2132856"/>
            <a:ext cx="7992888" cy="4320480"/>
          </a:xfrm>
        </p:spPr>
        <p:txBody>
          <a:bodyPr/>
          <a:lstStyle/>
          <a:p>
            <a:r>
              <a:rPr lang="en-US" dirty="0" smtClean="0"/>
              <a:t>Revealed the interconnections across economies and markets and gaps in data tracking degree of and changes in interconnectedness</a:t>
            </a:r>
          </a:p>
          <a:p>
            <a:r>
              <a:rPr lang="en-US" dirty="0" smtClean="0"/>
              <a:t>Created new demands for financial and economic data</a:t>
            </a:r>
          </a:p>
          <a:p>
            <a:r>
              <a:rPr lang="en-US" dirty="0" smtClean="0"/>
              <a:t>The IMF is working along two tracks:</a:t>
            </a:r>
          </a:p>
          <a:p>
            <a:pPr marL="914400" lvl="1" indent="-452438">
              <a:buFont typeface="Wingdings 2" pitchFamily="18" charset="2"/>
              <a:buChar char=""/>
            </a:pPr>
            <a:r>
              <a:rPr lang="en-US" sz="2000" dirty="0" smtClean="0"/>
              <a:t>To make data more accessible and timely through the IAG’s Principal Global</a:t>
            </a:r>
            <a:r>
              <a:rPr lang="en-US" sz="2000" dirty="0" smtClean="0">
                <a:solidFill>
                  <a:srgbClr val="FF0000"/>
                </a:solidFill>
              </a:rPr>
              <a:t> </a:t>
            </a:r>
            <a:r>
              <a:rPr lang="en-US" sz="2000" dirty="0" smtClean="0"/>
              <a:t>Indicators website (</a:t>
            </a:r>
            <a:r>
              <a:rPr lang="en-US" sz="2000" dirty="0" smtClean="0">
                <a:hlinkClick r:id="rId2"/>
              </a:rPr>
              <a:t>www.pgi.org</a:t>
            </a:r>
            <a:r>
              <a:rPr lang="en-US" sz="2000" dirty="0" smtClean="0"/>
              <a:t>); and</a:t>
            </a:r>
          </a:p>
          <a:p>
            <a:pPr marL="914400" lvl="1" indent="-452438">
              <a:buFont typeface="Wingdings 2" pitchFamily="18" charset="2"/>
              <a:buChar char=""/>
            </a:pPr>
            <a:r>
              <a:rPr lang="en-US" sz="2000" dirty="0" smtClean="0"/>
              <a:t>Addressing new data needs arising from the crisis</a:t>
            </a:r>
            <a:endParaRPr lang="en-US" dirty="0" smtClean="0"/>
          </a:p>
          <a:p>
            <a:endParaRPr lang="en-US" dirty="0" smtClean="0"/>
          </a:p>
        </p:txBody>
      </p:sp>
      <p:sp>
        <p:nvSpPr>
          <p:cNvPr id="4" name="Slide Number Placeholder 5"/>
          <p:cNvSpPr>
            <a:spLocks noGrp="1"/>
          </p:cNvSpPr>
          <p:nvPr>
            <p:ph type="sldNum" sz="quarter" idx="12"/>
          </p:nvPr>
        </p:nvSpPr>
        <p:spPr/>
        <p:txBody>
          <a:bodyPr/>
          <a:lstStyle/>
          <a:p>
            <a:fld id="{F388C9C2-B5FC-4A1F-A83A-6AF4156CD46E}" type="slidenum">
              <a:rPr lang="en-US"/>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 y="764704"/>
            <a:ext cx="8892479" cy="822325"/>
          </a:xfrm>
        </p:spPr>
        <p:txBody>
          <a:bodyPr>
            <a:normAutofit fontScale="90000"/>
          </a:bodyPr>
          <a:lstStyle/>
          <a:p>
            <a:r>
              <a:rPr lang="en-US" dirty="0" smtClean="0"/>
              <a:t>Global Financial Crisis and the SNA</a:t>
            </a:r>
            <a:endParaRPr lang="en-US" dirty="0"/>
          </a:p>
        </p:txBody>
      </p:sp>
      <p:sp>
        <p:nvSpPr>
          <p:cNvPr id="30723" name="Rectangle 3"/>
          <p:cNvSpPr>
            <a:spLocks noGrp="1" noChangeArrowheads="1"/>
          </p:cNvSpPr>
          <p:nvPr>
            <p:ph idx="1"/>
          </p:nvPr>
        </p:nvSpPr>
        <p:spPr>
          <a:xfrm>
            <a:off x="899592" y="1988840"/>
            <a:ext cx="7877944" cy="4608512"/>
          </a:xfrm>
        </p:spPr>
        <p:txBody>
          <a:bodyPr>
            <a:normAutofit/>
          </a:bodyPr>
          <a:lstStyle/>
          <a:p>
            <a:r>
              <a:rPr lang="en-US" dirty="0" smtClean="0"/>
              <a:t>The IMF/FSB report to G-20 on the financial crisis and information gaps, presented at end-October 2009, with a progress report in May 2010, identified a need to address four main interrelated areas:</a:t>
            </a:r>
          </a:p>
          <a:p>
            <a:pPr lvl="1"/>
            <a:r>
              <a:rPr lang="en-US" dirty="0" smtClean="0"/>
              <a:t>Build-up of risk in the financial sector;</a:t>
            </a:r>
          </a:p>
          <a:p>
            <a:pPr lvl="1"/>
            <a:r>
              <a:rPr lang="en-US" dirty="0" smtClean="0"/>
              <a:t>Cross-border financial linkages;</a:t>
            </a:r>
          </a:p>
          <a:p>
            <a:pPr lvl="1"/>
            <a:r>
              <a:rPr lang="en-US" dirty="0" smtClean="0"/>
              <a:t>Vulnerability of domestic economies to shocks; and</a:t>
            </a:r>
          </a:p>
          <a:p>
            <a:pPr lvl="1"/>
            <a:r>
              <a:rPr lang="en-US" dirty="0" smtClean="0"/>
              <a:t>Improving communication.</a:t>
            </a:r>
          </a:p>
          <a:p>
            <a:r>
              <a:rPr lang="en-US" dirty="0" smtClean="0"/>
              <a:t>The data gaps can be classified into two broad areas (see next slide).</a:t>
            </a:r>
          </a:p>
        </p:txBody>
      </p:sp>
      <p:sp>
        <p:nvSpPr>
          <p:cNvPr id="4" name="Slide Number Placeholder 5"/>
          <p:cNvSpPr>
            <a:spLocks noGrp="1"/>
          </p:cNvSpPr>
          <p:nvPr>
            <p:ph type="sldNum" sz="quarter" idx="12"/>
          </p:nvPr>
        </p:nvSpPr>
        <p:spPr/>
        <p:txBody>
          <a:bodyPr/>
          <a:lstStyle/>
          <a:p>
            <a:fld id="{F388C9C2-B5FC-4A1F-A83A-6AF4156CD46E}" type="slidenum">
              <a:rPr lang="en-US"/>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152400" y="1225550"/>
            <a:ext cx="1981200" cy="5632311"/>
          </a:xfrm>
          <a:prstGeom prst="rect">
            <a:avLst/>
          </a:prstGeom>
          <a:solidFill>
            <a:srgbClr val="00B0F0"/>
          </a:solidFill>
          <a:ln w="9525">
            <a:noFill/>
            <a:miter lim="800000"/>
            <a:headEnd/>
            <a:tailEnd/>
          </a:ln>
        </p:spPr>
        <p:txBody>
          <a:bodyPr wrap="square">
            <a:spAutoFit/>
          </a:bodyPr>
          <a:lstStyle/>
          <a:p>
            <a:r>
              <a:rPr lang="en-US" dirty="0">
                <a:solidFill>
                  <a:srgbClr val="000000"/>
                </a:solidFill>
                <a:latin typeface="Calibri" pitchFamily="34" charset="0"/>
              </a:rPr>
              <a:t> </a:t>
            </a:r>
            <a:r>
              <a:rPr lang="en-US" dirty="0" smtClean="0">
                <a:solidFill>
                  <a:srgbClr val="000000"/>
                </a:solidFill>
                <a:latin typeface="Calibri" pitchFamily="34" charset="0"/>
              </a:rPr>
              <a:t>Build-up </a:t>
            </a:r>
            <a:r>
              <a:rPr lang="en-US" dirty="0">
                <a:solidFill>
                  <a:srgbClr val="000000"/>
                </a:solidFill>
                <a:latin typeface="Calibri" pitchFamily="34" charset="0"/>
              </a:rPr>
              <a:t>of  Risk in the Financial Sector</a:t>
            </a:r>
          </a:p>
          <a:p>
            <a:endParaRPr lang="en-US" dirty="0">
              <a:solidFill>
                <a:srgbClr val="000000"/>
              </a:solidFill>
              <a:latin typeface="Calibri" pitchFamily="34" charset="0"/>
            </a:endParaRPr>
          </a:p>
          <a:p>
            <a:endParaRPr lang="en-US" dirty="0">
              <a:solidFill>
                <a:srgbClr val="000000"/>
              </a:solidFill>
              <a:latin typeface="Calibri" pitchFamily="34" charset="0"/>
            </a:endParaRPr>
          </a:p>
          <a:p>
            <a:r>
              <a:rPr lang="en-US" dirty="0">
                <a:solidFill>
                  <a:srgbClr val="000000"/>
                </a:solidFill>
                <a:latin typeface="Calibri" pitchFamily="34" charset="0"/>
              </a:rPr>
              <a:t>Cross-border Financial Linkages</a:t>
            </a: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a:p>
            <a:r>
              <a:rPr lang="en-US" b="1" dirty="0">
                <a:solidFill>
                  <a:srgbClr val="000000"/>
                </a:solidFill>
                <a:latin typeface="Calibri" pitchFamily="34" charset="0"/>
              </a:rPr>
              <a:t>Vulnerability of Domestic Economies to Shocks</a:t>
            </a:r>
          </a:p>
          <a:p>
            <a:endParaRPr lang="de-CH" dirty="0" smtClean="0">
              <a:solidFill>
                <a:srgbClr val="000000"/>
              </a:solidFill>
              <a:latin typeface="Calibri" pitchFamily="34" charset="0"/>
            </a:endParaRPr>
          </a:p>
          <a:p>
            <a:endParaRPr lang="en-US" dirty="0">
              <a:solidFill>
                <a:srgbClr val="000000"/>
              </a:solidFill>
              <a:latin typeface="Calibri" pitchFamily="34" charset="0"/>
            </a:endParaRPr>
          </a:p>
          <a:p>
            <a:r>
              <a:rPr lang="en-US" dirty="0">
                <a:solidFill>
                  <a:srgbClr val="000000"/>
                </a:solidFill>
                <a:latin typeface="Calibri" pitchFamily="34" charset="0"/>
              </a:rPr>
              <a:t>Improving </a:t>
            </a:r>
          </a:p>
          <a:p>
            <a:r>
              <a:rPr lang="en-US" dirty="0">
                <a:solidFill>
                  <a:srgbClr val="000000"/>
                </a:solidFill>
                <a:latin typeface="Calibri" pitchFamily="34" charset="0"/>
              </a:rPr>
              <a:t>Communication of Official Statistics</a:t>
            </a:r>
          </a:p>
        </p:txBody>
      </p:sp>
      <p:sp>
        <p:nvSpPr>
          <p:cNvPr id="4" name="TextBox 3"/>
          <p:cNvSpPr txBox="1">
            <a:spLocks noChangeArrowheads="1"/>
          </p:cNvSpPr>
          <p:nvPr/>
        </p:nvSpPr>
        <p:spPr bwMode="auto">
          <a:xfrm>
            <a:off x="2133600" y="1219200"/>
            <a:ext cx="3276600" cy="5632450"/>
          </a:xfrm>
          <a:prstGeom prst="rect">
            <a:avLst/>
          </a:prstGeom>
          <a:solidFill>
            <a:srgbClr val="92D050"/>
          </a:solidFill>
          <a:ln w="9525">
            <a:noFill/>
            <a:miter lim="800000"/>
            <a:headEnd/>
            <a:tailEnd/>
          </a:ln>
        </p:spPr>
        <p:txBody>
          <a:bodyPr>
            <a:spAutoFit/>
          </a:bodyPr>
          <a:lstStyle/>
          <a:p>
            <a:r>
              <a:rPr lang="en-US" dirty="0" smtClean="0">
                <a:solidFill>
                  <a:srgbClr val="000000"/>
                </a:solidFill>
                <a:latin typeface="Calibri" pitchFamily="34" charset="0"/>
              </a:rPr>
              <a:t># </a:t>
            </a:r>
            <a:r>
              <a:rPr lang="en-US" dirty="0">
                <a:solidFill>
                  <a:srgbClr val="000000"/>
                </a:solidFill>
                <a:latin typeface="Calibri" pitchFamily="34" charset="0"/>
              </a:rPr>
              <a:t>2 Financial Soundness Indicators (FSIs) </a:t>
            </a:r>
          </a:p>
          <a:p>
            <a:r>
              <a:rPr lang="en-US" dirty="0">
                <a:solidFill>
                  <a:srgbClr val="000000"/>
                </a:solidFill>
                <a:latin typeface="Calibri" pitchFamily="34" charset="0"/>
              </a:rPr>
              <a:t>#5 Credit Default Swaps</a:t>
            </a:r>
          </a:p>
          <a:p>
            <a:r>
              <a:rPr lang="en-US" dirty="0">
                <a:solidFill>
                  <a:srgbClr val="000000"/>
                </a:solidFill>
                <a:latin typeface="Calibri" pitchFamily="34" charset="0"/>
              </a:rPr>
              <a:t>#7 Securities</a:t>
            </a:r>
          </a:p>
          <a:p>
            <a:endParaRPr lang="en-US" dirty="0">
              <a:solidFill>
                <a:srgbClr val="000000"/>
              </a:solidFill>
              <a:latin typeface="Calibri" pitchFamily="34" charset="0"/>
            </a:endParaRPr>
          </a:p>
          <a:p>
            <a:r>
              <a:rPr lang="en-US" dirty="0">
                <a:solidFill>
                  <a:srgbClr val="000000"/>
                </a:solidFill>
                <a:latin typeface="Calibri" pitchFamily="34" charset="0"/>
              </a:rPr>
              <a:t># 10, #11, #12 Coordinated Portfolio Investment Survey,</a:t>
            </a:r>
          </a:p>
          <a:p>
            <a:r>
              <a:rPr lang="en-US" dirty="0">
                <a:solidFill>
                  <a:srgbClr val="000000"/>
                </a:solidFill>
                <a:latin typeface="Calibri" pitchFamily="34" charset="0"/>
              </a:rPr>
              <a:t>International Banking Statistics, International Investment Positions</a:t>
            </a:r>
          </a:p>
          <a:p>
            <a:endParaRPr lang="en-US" dirty="0">
              <a:solidFill>
                <a:srgbClr val="000000"/>
              </a:solidFill>
              <a:latin typeface="Calibri" pitchFamily="34" charset="0"/>
            </a:endParaRPr>
          </a:p>
          <a:p>
            <a:r>
              <a:rPr lang="en-US" dirty="0">
                <a:solidFill>
                  <a:srgbClr val="000000"/>
                </a:solidFill>
                <a:latin typeface="Calibri" pitchFamily="34" charset="0"/>
              </a:rPr>
              <a:t>#</a:t>
            </a:r>
            <a:r>
              <a:rPr lang="en-US" b="1" dirty="0">
                <a:solidFill>
                  <a:srgbClr val="000000"/>
                </a:solidFill>
                <a:latin typeface="Calibri" pitchFamily="34" charset="0"/>
              </a:rPr>
              <a:t>15 Institutional Sector </a:t>
            </a:r>
            <a:r>
              <a:rPr lang="en-US" b="1" dirty="0" smtClean="0">
                <a:solidFill>
                  <a:srgbClr val="000000"/>
                </a:solidFill>
                <a:latin typeface="Calibri" pitchFamily="34" charset="0"/>
              </a:rPr>
              <a:t>Accts.</a:t>
            </a:r>
            <a:endParaRPr lang="en-US" b="1" dirty="0">
              <a:solidFill>
                <a:srgbClr val="000000"/>
              </a:solidFill>
              <a:latin typeface="Calibri" pitchFamily="34" charset="0"/>
            </a:endParaRPr>
          </a:p>
          <a:p>
            <a:r>
              <a:rPr lang="en-US" dirty="0">
                <a:solidFill>
                  <a:srgbClr val="000000"/>
                </a:solidFill>
                <a:latin typeface="Calibri" pitchFamily="34" charset="0"/>
              </a:rPr>
              <a:t># 17 Government Finance Statistics</a:t>
            </a:r>
          </a:p>
          <a:p>
            <a:r>
              <a:rPr lang="en-US" dirty="0">
                <a:solidFill>
                  <a:srgbClr val="000000"/>
                </a:solidFill>
                <a:latin typeface="Calibri" pitchFamily="34" charset="0"/>
              </a:rPr>
              <a:t># 18 Public Sector Debt</a:t>
            </a:r>
          </a:p>
          <a:p>
            <a:r>
              <a:rPr lang="en-US" dirty="0">
                <a:solidFill>
                  <a:srgbClr val="000000"/>
                </a:solidFill>
                <a:latin typeface="Calibri" pitchFamily="34" charset="0"/>
              </a:rPr>
              <a:t>#19 Real Estate Prices</a:t>
            </a:r>
          </a:p>
          <a:p>
            <a:endParaRPr lang="en-US" dirty="0">
              <a:solidFill>
                <a:srgbClr val="000000"/>
              </a:solidFill>
              <a:latin typeface="Calibri" pitchFamily="34" charset="0"/>
            </a:endParaRPr>
          </a:p>
          <a:p>
            <a:r>
              <a:rPr lang="en-US" dirty="0">
                <a:solidFill>
                  <a:srgbClr val="000000"/>
                </a:solidFill>
                <a:latin typeface="Calibri" pitchFamily="34" charset="0"/>
              </a:rPr>
              <a:t>#20 Principal Global Indicators (PGIs)</a:t>
            </a:r>
          </a:p>
          <a:p>
            <a:endParaRPr lang="en-US" dirty="0">
              <a:solidFill>
                <a:srgbClr val="000000"/>
              </a:solidFill>
              <a:latin typeface="Calibri" pitchFamily="34" charset="0"/>
            </a:endParaRPr>
          </a:p>
        </p:txBody>
      </p:sp>
      <p:sp>
        <p:nvSpPr>
          <p:cNvPr id="5" name="TextBox 4"/>
          <p:cNvSpPr txBox="1">
            <a:spLocks noChangeArrowheads="1"/>
          </p:cNvSpPr>
          <p:nvPr/>
        </p:nvSpPr>
        <p:spPr bwMode="auto">
          <a:xfrm>
            <a:off x="5410200" y="1219200"/>
            <a:ext cx="3581400" cy="5638800"/>
          </a:xfrm>
          <a:prstGeom prst="rect">
            <a:avLst/>
          </a:prstGeom>
          <a:solidFill>
            <a:srgbClr val="FFC000"/>
          </a:solidFill>
          <a:ln w="9525">
            <a:noFill/>
            <a:miter lim="800000"/>
            <a:headEnd/>
            <a:tailEnd/>
          </a:ln>
        </p:spPr>
        <p:txBody>
          <a:bodyPr>
            <a:spAutoFit/>
          </a:bodyPr>
          <a:lstStyle/>
          <a:p>
            <a:r>
              <a:rPr lang="en-US" dirty="0">
                <a:solidFill>
                  <a:srgbClr val="000000"/>
                </a:solidFill>
                <a:latin typeface="Calibri" pitchFamily="34" charset="0"/>
              </a:rPr>
              <a:t># 3 Tail Risk in the Financial System</a:t>
            </a:r>
          </a:p>
          <a:p>
            <a:r>
              <a:rPr lang="en-US" dirty="0">
                <a:solidFill>
                  <a:srgbClr val="000000"/>
                </a:solidFill>
                <a:latin typeface="Calibri" pitchFamily="34" charset="0"/>
              </a:rPr>
              <a:t>#4 Aggregate Leverage and Maturity Mismatches; </a:t>
            </a:r>
          </a:p>
          <a:p>
            <a:r>
              <a:rPr lang="en-US" dirty="0">
                <a:solidFill>
                  <a:srgbClr val="000000"/>
                </a:solidFill>
                <a:latin typeface="Calibri" pitchFamily="34" charset="0"/>
              </a:rPr>
              <a:t>#6 Structured Products</a:t>
            </a:r>
          </a:p>
          <a:p>
            <a:endParaRPr lang="en-US" dirty="0">
              <a:solidFill>
                <a:srgbClr val="000000"/>
              </a:solidFill>
              <a:latin typeface="Calibri" pitchFamily="34" charset="0"/>
            </a:endParaRPr>
          </a:p>
          <a:p>
            <a:r>
              <a:rPr lang="en-US" dirty="0">
                <a:solidFill>
                  <a:srgbClr val="000000"/>
                </a:solidFill>
                <a:latin typeface="Calibri" pitchFamily="34" charset="0"/>
              </a:rPr>
              <a:t>#8 and # 9 Global Network  Connections and Systemically Important Global Institutions</a:t>
            </a:r>
          </a:p>
          <a:p>
            <a:r>
              <a:rPr lang="en-US" dirty="0">
                <a:solidFill>
                  <a:srgbClr val="000000"/>
                </a:solidFill>
                <a:latin typeface="Calibri" pitchFamily="34" charset="0"/>
              </a:rPr>
              <a:t># 13 and #14 Financial and Nonfinancial Corporations’ Cross Border Exposures</a:t>
            </a:r>
          </a:p>
          <a:p>
            <a:endParaRPr lang="en-US" dirty="0">
              <a:solidFill>
                <a:srgbClr val="000000"/>
              </a:solidFill>
              <a:latin typeface="Calibri" pitchFamily="34" charset="0"/>
            </a:endParaRPr>
          </a:p>
          <a:p>
            <a:r>
              <a:rPr lang="en-US" dirty="0">
                <a:solidFill>
                  <a:srgbClr val="000000"/>
                </a:solidFill>
                <a:latin typeface="Calibri" pitchFamily="34" charset="0"/>
              </a:rPr>
              <a:t>#16 Distributional Information</a:t>
            </a: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p:txBody>
      </p:sp>
      <p:sp>
        <p:nvSpPr>
          <p:cNvPr id="7" name="TextBox 6"/>
          <p:cNvSpPr txBox="1">
            <a:spLocks noChangeArrowheads="1"/>
          </p:cNvSpPr>
          <p:nvPr/>
        </p:nvSpPr>
        <p:spPr bwMode="auto">
          <a:xfrm>
            <a:off x="-457200" y="-304800"/>
            <a:ext cx="9067800" cy="1477963"/>
          </a:xfrm>
          <a:prstGeom prst="rect">
            <a:avLst/>
          </a:prstGeom>
          <a:noFill/>
          <a:ln w="9525">
            <a:noFill/>
            <a:miter lim="800000"/>
            <a:headEnd/>
            <a:tailEnd/>
          </a:ln>
        </p:spPr>
        <p:txBody>
          <a:bodyPr>
            <a:spAutoFit/>
          </a:bodyPr>
          <a:lstStyle/>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a:p>
            <a:endParaRPr lang="en-US" dirty="0">
              <a:solidFill>
                <a:srgbClr val="000000"/>
              </a:solidFill>
              <a:latin typeface="Calibri" pitchFamily="34" charset="0"/>
            </a:endParaRPr>
          </a:p>
        </p:txBody>
      </p:sp>
      <p:sp>
        <p:nvSpPr>
          <p:cNvPr id="117765" name="TextBox 8"/>
          <p:cNvSpPr txBox="1">
            <a:spLocks noChangeArrowheads="1"/>
          </p:cNvSpPr>
          <p:nvPr/>
        </p:nvSpPr>
        <p:spPr bwMode="auto">
          <a:xfrm>
            <a:off x="2514600" y="152400"/>
            <a:ext cx="2895600" cy="1016000"/>
          </a:xfrm>
          <a:prstGeom prst="rect">
            <a:avLst/>
          </a:prstGeom>
          <a:noFill/>
          <a:ln w="9525">
            <a:noFill/>
            <a:miter lim="800000"/>
            <a:headEnd/>
            <a:tailEnd/>
          </a:ln>
        </p:spPr>
        <p:txBody>
          <a:bodyPr>
            <a:spAutoFit/>
          </a:bodyPr>
          <a:lstStyle/>
          <a:p>
            <a:r>
              <a:rPr lang="en-US" sz="2000" dirty="0">
                <a:solidFill>
                  <a:srgbClr val="000000"/>
                </a:solidFill>
                <a:latin typeface="Calibri" pitchFamily="34" charset="0"/>
              </a:rPr>
              <a:t>There Exist Conceptual/ Statistical Frameworks and Ongoing Collection </a:t>
            </a:r>
          </a:p>
        </p:txBody>
      </p:sp>
      <p:sp>
        <p:nvSpPr>
          <p:cNvPr id="117766" name="TextBox 9"/>
          <p:cNvSpPr txBox="1">
            <a:spLocks noChangeArrowheads="1"/>
          </p:cNvSpPr>
          <p:nvPr/>
        </p:nvSpPr>
        <p:spPr bwMode="auto">
          <a:xfrm>
            <a:off x="5715000" y="152400"/>
            <a:ext cx="2895600" cy="1016000"/>
          </a:xfrm>
          <a:prstGeom prst="rect">
            <a:avLst/>
          </a:prstGeom>
          <a:noFill/>
          <a:ln w="9525">
            <a:noFill/>
            <a:miter lim="800000"/>
            <a:headEnd/>
            <a:tailEnd/>
          </a:ln>
        </p:spPr>
        <p:txBody>
          <a:bodyPr>
            <a:spAutoFit/>
          </a:bodyPr>
          <a:lstStyle/>
          <a:p>
            <a:r>
              <a:rPr lang="en-US" sz="2000" dirty="0">
                <a:solidFill>
                  <a:srgbClr val="000000"/>
                </a:solidFill>
                <a:latin typeface="Calibri" pitchFamily="34" charset="0"/>
              </a:rPr>
              <a:t>Conceptual Statistical Framework Needs Further Development</a:t>
            </a:r>
          </a:p>
        </p:txBody>
      </p:sp>
      <p:sp>
        <p:nvSpPr>
          <p:cNvPr id="117767" name="TextBox 11"/>
          <p:cNvSpPr txBox="1">
            <a:spLocks noChangeArrowheads="1"/>
          </p:cNvSpPr>
          <p:nvPr/>
        </p:nvSpPr>
        <p:spPr bwMode="auto">
          <a:xfrm>
            <a:off x="395536" y="332656"/>
            <a:ext cx="1512169" cy="923330"/>
          </a:xfrm>
          <a:prstGeom prst="rect">
            <a:avLst/>
          </a:prstGeom>
          <a:solidFill>
            <a:srgbClr val="FF0000"/>
          </a:solidFill>
          <a:ln w="9525">
            <a:noFill/>
            <a:miter lim="800000"/>
            <a:headEnd/>
            <a:tailEnd/>
          </a:ln>
        </p:spPr>
        <p:txBody>
          <a:bodyPr wrap="square">
            <a:spAutoFit/>
          </a:bodyPr>
          <a:lstStyle/>
          <a:p>
            <a:pPr algn="ctr"/>
            <a:endParaRPr lang="en-US" dirty="0" smtClean="0">
              <a:solidFill>
                <a:srgbClr val="000000"/>
              </a:solidFill>
              <a:latin typeface="Calibri" pitchFamily="34" charset="0"/>
            </a:endParaRPr>
          </a:p>
          <a:p>
            <a:pPr algn="ctr"/>
            <a:r>
              <a:rPr lang="en-US" dirty="0" smtClean="0">
                <a:solidFill>
                  <a:srgbClr val="000000"/>
                </a:solidFill>
                <a:latin typeface="Calibri" pitchFamily="34" charset="0"/>
              </a:rPr>
              <a:t>DATA </a:t>
            </a:r>
            <a:r>
              <a:rPr lang="en-US" dirty="0">
                <a:solidFill>
                  <a:srgbClr val="000000"/>
                </a:solidFill>
                <a:latin typeface="Calibri" pitchFamily="34" charset="0"/>
              </a:rPr>
              <a:t>GAPS</a:t>
            </a:r>
          </a:p>
          <a:p>
            <a:pPr algn="ctr"/>
            <a:endParaRPr lang="en-US" dirty="0">
              <a:solidFill>
                <a:srgbClr val="000000"/>
              </a:solidFill>
              <a:latin typeface="Calibri" pitchFamily="34" charset="0"/>
            </a:endParaRPr>
          </a:p>
        </p:txBody>
      </p:sp>
    </p:spTree>
  </p:cSld>
  <p:clrMapOvr>
    <a:masterClrMapping/>
  </p:clrMapOvr>
  <p:transition>
    <p:wedge/>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0-#ppt_w/2"/>
                                          </p:val>
                                        </p:tav>
                                        <p:tav tm="100000">
                                          <p:val>
                                            <p:strVal val="#ppt_x"/>
                                          </p:val>
                                        </p:tav>
                                      </p:tavLst>
                                    </p:anim>
                                    <p:anim calcmode="lin" valueType="num">
                                      <p:cBhvr additive="base">
                                        <p:cTn id="8"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764704"/>
            <a:ext cx="8669337" cy="822325"/>
          </a:xfrm>
        </p:spPr>
        <p:txBody>
          <a:bodyPr>
            <a:noAutofit/>
          </a:bodyPr>
          <a:lstStyle/>
          <a:p>
            <a:r>
              <a:rPr lang="en-US" sz="3600" dirty="0" smtClean="0"/>
              <a:t>Recommendation # 15</a:t>
            </a:r>
            <a:endParaRPr lang="en-US" sz="3600" dirty="0"/>
          </a:p>
        </p:txBody>
      </p:sp>
      <p:sp>
        <p:nvSpPr>
          <p:cNvPr id="2" name="Content Placeholder 1"/>
          <p:cNvSpPr>
            <a:spLocks noGrp="1"/>
          </p:cNvSpPr>
          <p:nvPr>
            <p:ph idx="1"/>
          </p:nvPr>
        </p:nvSpPr>
        <p:spPr>
          <a:xfrm>
            <a:off x="381000" y="1700808"/>
            <a:ext cx="8382000" cy="4896544"/>
          </a:xfrm>
        </p:spPr>
        <p:txBody>
          <a:bodyPr>
            <a:normAutofit/>
          </a:bodyPr>
          <a:lstStyle/>
          <a:p>
            <a:r>
              <a:rPr lang="en-US" dirty="0" smtClean="0"/>
              <a:t>Can be grouped into three components:</a:t>
            </a:r>
          </a:p>
          <a:p>
            <a:pPr lvl="1"/>
            <a:r>
              <a:rPr lang="en-US" dirty="0" smtClean="0"/>
              <a:t>Develop a strategy to promote the compilation and dissemination of the balance sheet approach (BSA), flow of funds, and </a:t>
            </a:r>
            <a:r>
              <a:rPr lang="en-US" dirty="0" err="1" smtClean="0"/>
              <a:t>sectoral</a:t>
            </a:r>
            <a:r>
              <a:rPr lang="en-US" dirty="0" smtClean="0"/>
              <a:t> data more generally, starting with the G20 economies. </a:t>
            </a:r>
          </a:p>
          <a:p>
            <a:pPr lvl="1"/>
            <a:r>
              <a:rPr lang="en-US" dirty="0" smtClean="0"/>
              <a:t>Data on nonbank financial institutions should be a particular priority. </a:t>
            </a:r>
          </a:p>
          <a:p>
            <a:pPr lvl="1"/>
            <a:r>
              <a:rPr lang="en-US" dirty="0" smtClean="0"/>
              <a:t>In the medium term, including more </a:t>
            </a:r>
            <a:r>
              <a:rPr lang="en-US" dirty="0" err="1" smtClean="0"/>
              <a:t>sectoral</a:t>
            </a:r>
            <a:r>
              <a:rPr lang="en-US" dirty="0" smtClean="0"/>
              <a:t> balance sheet data in the data categories of the Special Data Dissemination Standard could be considered.</a:t>
            </a:r>
          </a:p>
          <a:p>
            <a:r>
              <a:rPr lang="en-US" dirty="0" smtClean="0"/>
              <a:t>Reaffirms the role of SNA as a central framework</a:t>
            </a:r>
          </a:p>
          <a:p>
            <a:endParaRPr lang="en-US" dirty="0" smtClean="0"/>
          </a:p>
          <a:p>
            <a:endParaRPr lang="en-US" dirty="0" smtClean="0"/>
          </a:p>
        </p:txBody>
      </p:sp>
      <p:sp>
        <p:nvSpPr>
          <p:cNvPr id="3" name="Slide Number Placeholder 2"/>
          <p:cNvSpPr>
            <a:spLocks noGrp="1"/>
          </p:cNvSpPr>
          <p:nvPr>
            <p:ph type="sldNum" sz="quarter" idx="12"/>
          </p:nvPr>
        </p:nvSpPr>
        <p:spPr/>
        <p:txBody>
          <a:bodyPr/>
          <a:lstStyle/>
          <a:p>
            <a:fld id="{18511C6E-F3AF-463D-B833-38C55327435F}" type="slidenum">
              <a:rPr lang="en-US" smtClean="0"/>
              <a:pPr/>
              <a:t>75</a:t>
            </a:fld>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8920857" cy="792088"/>
          </a:xfrm>
        </p:spPr>
        <p:txBody>
          <a:bodyPr>
            <a:noAutofit/>
          </a:bodyPr>
          <a:lstStyle/>
          <a:p>
            <a:r>
              <a:rPr lang="en-US" dirty="0" smtClean="0"/>
              <a:t>Balance Sheet Approach (BSA)</a:t>
            </a:r>
            <a:endParaRPr lang="en-US" dirty="0"/>
          </a:p>
        </p:txBody>
      </p:sp>
      <p:sp>
        <p:nvSpPr>
          <p:cNvPr id="4" name="Content Placeholder 3"/>
          <p:cNvSpPr>
            <a:spLocks noGrp="1"/>
          </p:cNvSpPr>
          <p:nvPr>
            <p:ph idx="1"/>
          </p:nvPr>
        </p:nvSpPr>
        <p:spPr>
          <a:xfrm>
            <a:off x="899592" y="1628800"/>
            <a:ext cx="7863408" cy="5040560"/>
          </a:xfrm>
        </p:spPr>
        <p:txBody>
          <a:bodyPr>
            <a:normAutofit/>
          </a:bodyPr>
          <a:lstStyle/>
          <a:p>
            <a:pPr lvl="2">
              <a:lnSpc>
                <a:spcPct val="90000"/>
              </a:lnSpc>
            </a:pPr>
            <a:endParaRPr lang="en-US" sz="1700" dirty="0" smtClean="0">
              <a:latin typeface="Arial" pitchFamily="34" charset="0"/>
              <a:cs typeface="Arial" pitchFamily="34" charset="0"/>
            </a:endParaRPr>
          </a:p>
          <a:p>
            <a:pPr marL="342900" lvl="1" indent="-342900">
              <a:buSzPct val="98000"/>
            </a:pPr>
            <a:r>
              <a:rPr lang="en-US" dirty="0" smtClean="0"/>
              <a:t>BSA is a tool to analyze vulnerabilities of sectors and transmission mechanisms  (interconnectedness)</a:t>
            </a:r>
          </a:p>
          <a:p>
            <a:pPr marL="692150" lvl="2" indent="-342900">
              <a:buSzPct val="98000"/>
            </a:pPr>
            <a:r>
              <a:rPr lang="en-US" dirty="0" smtClean="0"/>
              <a:t>In addition to analyzing flows, the BSA focuses on analyzing financial asset and liability positions in an economy’s </a:t>
            </a:r>
            <a:r>
              <a:rPr lang="en-US" dirty="0" err="1" smtClean="0"/>
              <a:t>sectoral</a:t>
            </a:r>
            <a:r>
              <a:rPr lang="en-US" dirty="0" smtClean="0"/>
              <a:t> balance sheets</a:t>
            </a:r>
          </a:p>
          <a:p>
            <a:pPr marL="342900" lvl="1" indent="-342900">
              <a:buSzPct val="98000"/>
            </a:pPr>
            <a:r>
              <a:rPr lang="en-US" dirty="0" smtClean="0"/>
              <a:t>The BSA has a long tradition in the IMF</a:t>
            </a:r>
          </a:p>
          <a:p>
            <a:pPr marL="692150" lvl="2" indent="-342900">
              <a:buSzPct val="98000"/>
            </a:pPr>
            <a:r>
              <a:rPr lang="en-US" dirty="0" smtClean="0"/>
              <a:t>Development of analytical tools and crisis models based on BSA started after the 1994-95 Mexican crisis</a:t>
            </a:r>
          </a:p>
          <a:p>
            <a:pPr marL="692150" lvl="2" indent="-342900">
              <a:buSzPct val="98000"/>
            </a:pPr>
            <a:r>
              <a:rPr lang="en-US" dirty="0" smtClean="0"/>
              <a:t>Since early 2000, IMF has made systematic use of insights from BSA in its surveillance work, crisis management, the design of IMF-supported programs, and financial stability and vulnerability analysis</a:t>
            </a:r>
          </a:p>
          <a:p>
            <a:pPr marL="342900" lvl="1" indent="-342900">
              <a:buSzTx/>
              <a:buNone/>
            </a:pPr>
            <a:endParaRPr lang="en-US" sz="2000" b="1" dirty="0" smtClean="0">
              <a:latin typeface="+mj-lt"/>
              <a:cs typeface="Arial" pitchFamily="34" charset="0"/>
            </a:endParaRPr>
          </a:p>
          <a:p>
            <a:endParaRPr lang="en-US" sz="2800" b="1" dirty="0" smtClean="0">
              <a:latin typeface="Arial" pitchFamily="34" charset="0"/>
              <a:cs typeface="Arial" pitchFamily="34" charset="0"/>
            </a:endParaRPr>
          </a:p>
          <a:p>
            <a:endParaRPr lang="en-US" sz="2800" b="1"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0063E0CD-7A9D-4F51-AB53-C351C4E2D709}" type="slidenum">
              <a:rPr lang="en-US" smtClean="0"/>
              <a:pPr/>
              <a:t>76</a:t>
            </a:fld>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8892480" cy="822325"/>
          </a:xfrm>
        </p:spPr>
        <p:txBody>
          <a:bodyPr>
            <a:normAutofit/>
          </a:bodyPr>
          <a:lstStyle/>
          <a:p>
            <a:r>
              <a:rPr lang="en-US" dirty="0" smtClean="0">
                <a:cs typeface="Arial" pitchFamily="34" charset="0"/>
              </a:rPr>
              <a:t>Balance Sheet Approach (BSA)</a:t>
            </a:r>
            <a:endParaRPr lang="en-US" dirty="0"/>
          </a:p>
        </p:txBody>
      </p:sp>
      <p:sp>
        <p:nvSpPr>
          <p:cNvPr id="4" name="Content Placeholder 3"/>
          <p:cNvSpPr>
            <a:spLocks noGrp="1"/>
          </p:cNvSpPr>
          <p:nvPr>
            <p:ph idx="1"/>
          </p:nvPr>
        </p:nvSpPr>
        <p:spPr>
          <a:xfrm>
            <a:off x="381000" y="1844824"/>
            <a:ext cx="8382000" cy="4403576"/>
          </a:xfrm>
        </p:spPr>
        <p:txBody>
          <a:bodyPr>
            <a:normAutofit/>
          </a:bodyPr>
          <a:lstStyle/>
          <a:p>
            <a:pPr lvl="2">
              <a:lnSpc>
                <a:spcPct val="90000"/>
              </a:lnSpc>
              <a:buNone/>
            </a:pPr>
            <a:endParaRPr lang="en-US" sz="2000" b="1" dirty="0" smtClean="0">
              <a:latin typeface="Arial" pitchFamily="34" charset="0"/>
              <a:cs typeface="Arial" pitchFamily="34" charset="0"/>
            </a:endParaRPr>
          </a:p>
          <a:p>
            <a:pPr lvl="1">
              <a:lnSpc>
                <a:spcPct val="90000"/>
              </a:lnSpc>
            </a:pPr>
            <a:r>
              <a:rPr lang="en-US" dirty="0" smtClean="0"/>
              <a:t>Institutional sector financial balance sheets, including maturity (short/long) and currency (domestic/foreign) broken down by counterparty sector</a:t>
            </a:r>
          </a:p>
          <a:p>
            <a:pPr lvl="1">
              <a:lnSpc>
                <a:spcPct val="90000"/>
              </a:lnSpc>
            </a:pPr>
            <a:r>
              <a:rPr lang="en-US" dirty="0" smtClean="0"/>
              <a:t>IMF Statistics Department regularly prepares BSA matrices</a:t>
            </a:r>
          </a:p>
          <a:p>
            <a:pPr lvl="2">
              <a:lnSpc>
                <a:spcPct val="90000"/>
              </a:lnSpc>
            </a:pPr>
            <a:r>
              <a:rPr lang="en-US" dirty="0" smtClean="0"/>
              <a:t>Monthly data using Standardized Report Forms for central bank and other depository corporations available for about 40 countries. Other financial corporations data available for some countries.</a:t>
            </a:r>
          </a:p>
          <a:p>
            <a:pPr lvl="2">
              <a:lnSpc>
                <a:spcPct val="90000"/>
              </a:lnSpc>
            </a:pPr>
            <a:r>
              <a:rPr lang="en-US" dirty="0" smtClean="0"/>
              <a:t>International investment position, coordinated portfolio investment survey, Joint External Debt Hub, Quarterly External Debt Survey are other sources.</a:t>
            </a:r>
          </a:p>
        </p:txBody>
      </p:sp>
      <p:sp>
        <p:nvSpPr>
          <p:cNvPr id="3" name="Slide Number Placeholder 2"/>
          <p:cNvSpPr>
            <a:spLocks noGrp="1"/>
          </p:cNvSpPr>
          <p:nvPr>
            <p:ph type="sldNum" sz="quarter" idx="12"/>
          </p:nvPr>
        </p:nvSpPr>
        <p:spPr/>
        <p:txBody>
          <a:bodyPr/>
          <a:lstStyle/>
          <a:p>
            <a:fld id="{0063E0CD-7A9D-4F51-AB53-C351C4E2D709}" type="slidenum">
              <a:rPr lang="en-US" smtClean="0"/>
              <a:pPr/>
              <a:t>77</a:t>
            </a:fld>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24744"/>
            <a:ext cx="8892480" cy="914400"/>
          </a:xfrm>
        </p:spPr>
        <p:txBody>
          <a:bodyPr>
            <a:noAutofit/>
          </a:bodyPr>
          <a:lstStyle/>
          <a:p>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t>Flow of Funds (From-whom-to-whom basis)</a:t>
            </a:r>
            <a:br>
              <a:rPr lang="en-US" sz="2800" dirty="0" smtClean="0"/>
            </a:br>
            <a:endParaRPr lang="en-US" dirty="0"/>
          </a:p>
        </p:txBody>
      </p:sp>
      <p:sp>
        <p:nvSpPr>
          <p:cNvPr id="2" name="Content Placeholder 1"/>
          <p:cNvSpPr>
            <a:spLocks noGrp="1"/>
          </p:cNvSpPr>
          <p:nvPr>
            <p:ph idx="1"/>
          </p:nvPr>
        </p:nvSpPr>
        <p:spPr>
          <a:xfrm>
            <a:off x="899592" y="2348880"/>
            <a:ext cx="7863408" cy="4176464"/>
          </a:xfrm>
        </p:spPr>
        <p:txBody>
          <a:bodyPr>
            <a:normAutofit lnSpcReduction="10000"/>
          </a:bodyPr>
          <a:lstStyle/>
          <a:p>
            <a:r>
              <a:rPr lang="en-US" dirty="0" smtClean="0"/>
              <a:t>The core accounting structure of the SNA for financial flows and positions focusing on showing who does what</a:t>
            </a:r>
          </a:p>
          <a:p>
            <a:r>
              <a:rPr lang="en-US" dirty="0" smtClean="0"/>
              <a:t>However, the underlying principles and accounting rules allow compiling and presenting financial flows and positions on a from-whom-to-whom basis, showing who does what with whom</a:t>
            </a:r>
          </a:p>
          <a:p>
            <a:r>
              <a:rPr lang="en-US" dirty="0" smtClean="0"/>
              <a:t>Chapter 27 of the 2008 SNA describes detailed flow of funds and stocks, as an extension of the core accounts</a:t>
            </a:r>
          </a:p>
          <a:p>
            <a:r>
              <a:rPr lang="en-US" dirty="0" smtClean="0"/>
              <a:t>Several countries have substantial experience in or have started the compilation of financial flows and positions on a from-whom-to-whom basis.</a:t>
            </a:r>
          </a:p>
        </p:txBody>
      </p:sp>
      <p:sp>
        <p:nvSpPr>
          <p:cNvPr id="3" name="Slide Number Placeholder 2"/>
          <p:cNvSpPr>
            <a:spLocks noGrp="1"/>
          </p:cNvSpPr>
          <p:nvPr>
            <p:ph type="sldNum" sz="quarter" idx="12"/>
          </p:nvPr>
        </p:nvSpPr>
        <p:spPr/>
        <p:txBody>
          <a:bodyPr/>
          <a:lstStyle/>
          <a:p>
            <a:fld id="{18511C6E-F3AF-463D-B833-38C55327435F}" type="slidenum">
              <a:rPr lang="en-US" smtClean="0"/>
              <a:pPr/>
              <a:t>78</a:t>
            </a:fld>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063" y="930275"/>
            <a:ext cx="8669337" cy="698525"/>
          </a:xfrm>
        </p:spPr>
        <p:txBody>
          <a:bodyPr>
            <a:noAutofit/>
          </a:bodyPr>
          <a:lstStyle/>
          <a:p>
            <a:r>
              <a:rPr lang="en-US" dirty="0" smtClean="0">
                <a:cs typeface="Arial" pitchFamily="34" charset="0"/>
              </a:rPr>
              <a:t>Why Flow of Funds ?</a:t>
            </a:r>
            <a:endParaRPr lang="en-US" dirty="0"/>
          </a:p>
        </p:txBody>
      </p:sp>
      <p:sp>
        <p:nvSpPr>
          <p:cNvPr id="2" name="Content Placeholder 1"/>
          <p:cNvSpPr>
            <a:spLocks noGrp="1"/>
          </p:cNvSpPr>
          <p:nvPr>
            <p:ph idx="1"/>
          </p:nvPr>
        </p:nvSpPr>
        <p:spPr>
          <a:xfrm>
            <a:off x="971600" y="1772816"/>
            <a:ext cx="7791400" cy="4680520"/>
          </a:xfrm>
        </p:spPr>
        <p:txBody>
          <a:bodyPr>
            <a:normAutofit/>
          </a:bodyPr>
          <a:lstStyle/>
          <a:p>
            <a:r>
              <a:rPr lang="en-US" dirty="0" smtClean="0"/>
              <a:t>A key lesson from the recent financial crisis is the role of financial interconnectedness</a:t>
            </a:r>
          </a:p>
          <a:p>
            <a:pPr lvl="1"/>
            <a:r>
              <a:rPr lang="en-US" dirty="0" smtClean="0"/>
              <a:t>It has brought and will bring benefits as well as vulnerabilities (particularly the scale and speed at which vulnerabilities and losses are spread)</a:t>
            </a:r>
          </a:p>
          <a:p>
            <a:pPr lvl="1"/>
            <a:r>
              <a:rPr lang="en-US" dirty="0" smtClean="0"/>
              <a:t>A sound balance sheet for an entity or a subsector is not enough – how insulated a balance sheet is from interconnection cannot be overlooked</a:t>
            </a:r>
          </a:p>
          <a:p>
            <a:pPr lvl="1"/>
            <a:r>
              <a:rPr lang="en-US" dirty="0" smtClean="0"/>
              <a:t>As a result of developments in domestic and international capital markets and increasing integration into a global financial market</a:t>
            </a:r>
          </a:p>
        </p:txBody>
      </p:sp>
      <p:sp>
        <p:nvSpPr>
          <p:cNvPr id="3" name="Slide Number Placeholder 2"/>
          <p:cNvSpPr>
            <a:spLocks noGrp="1"/>
          </p:cNvSpPr>
          <p:nvPr>
            <p:ph type="sldNum" sz="quarter" idx="12"/>
          </p:nvPr>
        </p:nvSpPr>
        <p:spPr/>
        <p:txBody>
          <a:bodyPr/>
          <a:lstStyle/>
          <a:p>
            <a:fld id="{18511C6E-F3AF-463D-B833-38C55327435F}" type="slidenum">
              <a:rPr lang="en-US" smtClean="0"/>
              <a:pPr/>
              <a:t>79</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the 2008 update</a:t>
            </a:r>
            <a:endParaRPr lang="en-US" dirty="0"/>
          </a:p>
        </p:txBody>
      </p:sp>
      <p:sp>
        <p:nvSpPr>
          <p:cNvPr id="3" name="Content Placeholder 2"/>
          <p:cNvSpPr>
            <a:spLocks noGrp="1"/>
          </p:cNvSpPr>
          <p:nvPr>
            <p:ph idx="1"/>
          </p:nvPr>
        </p:nvSpPr>
        <p:spPr/>
        <p:txBody>
          <a:bodyPr>
            <a:normAutofit/>
          </a:bodyPr>
          <a:lstStyle/>
          <a:p>
            <a:r>
              <a:rPr lang="en-US" dirty="0" smtClean="0"/>
              <a:t>Need for closer consistency with other statistical manuals </a:t>
            </a:r>
          </a:p>
          <a:p>
            <a:r>
              <a:rPr lang="en-US" dirty="0" smtClean="0"/>
              <a:t>Evolution of economic environment</a:t>
            </a:r>
          </a:p>
          <a:p>
            <a:r>
              <a:rPr lang="en-US" dirty="0" smtClean="0"/>
              <a:t>Development of improved methods as result of recent research</a:t>
            </a:r>
          </a:p>
          <a:p>
            <a:r>
              <a:rPr lang="en-US" dirty="0" smtClean="0"/>
              <a:t>Further elaboration on prominent issues and need for clarifications</a:t>
            </a:r>
            <a:endParaRPr lang="en-US" dirty="0"/>
          </a:p>
        </p:txBody>
      </p:sp>
      <p:sp>
        <p:nvSpPr>
          <p:cNvPr id="4" name="Slide Number Placeholder 3"/>
          <p:cNvSpPr>
            <a:spLocks noGrp="1"/>
          </p:cNvSpPr>
          <p:nvPr>
            <p:ph type="sldNum" sz="quarter" idx="12"/>
          </p:nvPr>
        </p:nvSpPr>
        <p:spPr/>
        <p:txBody>
          <a:bodyPr/>
          <a:lstStyle/>
          <a:p>
            <a:pPr>
              <a:defRPr/>
            </a:pPr>
            <a:fld id="{49291946-6324-45F7-AFED-B2EED0F96FCD}" type="slidenum">
              <a:rPr lang="en-US" smtClean="0"/>
              <a:pPr>
                <a:defRPr/>
              </a:pPr>
              <a:t>8</a:t>
            </a:fld>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cs typeface="Arial" pitchFamily="34" charset="0"/>
              </a:rPr>
              <a:t>From whom-to-whom financial flows and positions</a:t>
            </a:r>
            <a:endParaRPr lang="en-US" dirty="0">
              <a:cs typeface="Arial" pitchFamily="34" charset="0"/>
            </a:endParaRPr>
          </a:p>
        </p:txBody>
      </p:sp>
      <p:graphicFrame>
        <p:nvGraphicFramePr>
          <p:cNvPr id="8" name="Content Placeholder 7"/>
          <p:cNvGraphicFramePr>
            <a:graphicFrameLocks noGrp="1"/>
          </p:cNvGraphicFramePr>
          <p:nvPr>
            <p:ph idx="1"/>
          </p:nvPr>
        </p:nvGraphicFramePr>
        <p:xfrm>
          <a:off x="1114425" y="2595563"/>
          <a:ext cx="7610475" cy="3670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0063E0CD-7A9D-4F51-AB53-C351C4E2D709}" type="slidenum">
              <a:rPr lang="en-US" smtClean="0"/>
              <a:pPr/>
              <a:t>80</a:t>
            </a:fld>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cs typeface="Arial" pitchFamily="34" charset="0"/>
              </a:rPr>
              <a:t>Follow-up actions</a:t>
            </a:r>
            <a:endParaRPr lang="en-US" dirty="0"/>
          </a:p>
        </p:txBody>
      </p:sp>
      <p:sp>
        <p:nvSpPr>
          <p:cNvPr id="2" name="Content Placeholder 1"/>
          <p:cNvSpPr>
            <a:spLocks noGrp="1"/>
          </p:cNvSpPr>
          <p:nvPr>
            <p:ph idx="1"/>
          </p:nvPr>
        </p:nvSpPr>
        <p:spPr/>
        <p:txBody>
          <a:bodyPr>
            <a:normAutofit lnSpcReduction="10000"/>
          </a:bodyPr>
          <a:lstStyle/>
          <a:p>
            <a:r>
              <a:rPr lang="en-US" dirty="0" smtClean="0"/>
              <a:t>IMF is undertaking bilateral visits to all G-20 economies to discuss implementation plans and timetables including priorities (not sure whether all visits completed)</a:t>
            </a:r>
          </a:p>
          <a:p>
            <a:r>
              <a:rPr lang="en-US" dirty="0" smtClean="0"/>
              <a:t>The outcomes  from these visits reflected in the progress report to the G-20 in June 2011 (it requires to be updated ?)</a:t>
            </a:r>
          </a:p>
          <a:p>
            <a:pPr>
              <a:buSzPct val="100000"/>
            </a:pPr>
            <a:r>
              <a:rPr lang="en-US" dirty="0" smtClean="0"/>
              <a:t>Among the lessons emerging from the visits so far are that</a:t>
            </a:r>
          </a:p>
          <a:p>
            <a:pPr lvl="1">
              <a:buSzPct val="100000"/>
            </a:pPr>
            <a:r>
              <a:rPr lang="en-US" dirty="0" smtClean="0"/>
              <a:t>improving data on financial interconnectedness is a priority; </a:t>
            </a:r>
            <a:r>
              <a:rPr lang="en-US" smtClean="0"/>
              <a:t>and </a:t>
            </a:r>
          </a:p>
          <a:p>
            <a:pPr lvl="1">
              <a:buSzPct val="100000"/>
            </a:pPr>
            <a:r>
              <a:rPr lang="en-US" smtClean="0"/>
              <a:t>coordination </a:t>
            </a:r>
            <a:r>
              <a:rPr lang="en-US" dirty="0" smtClean="0"/>
              <a:t>among international and national agencies will remain important in taking this work forward.</a:t>
            </a:r>
          </a:p>
          <a:p>
            <a:endParaRPr lang="en-US" sz="2800" dirty="0" smtClean="0">
              <a:solidFill>
                <a:srgbClr val="FF0000"/>
              </a:solidFill>
            </a:endParaRPr>
          </a:p>
        </p:txBody>
      </p:sp>
      <p:sp>
        <p:nvSpPr>
          <p:cNvPr id="3" name="Slide Number Placeholder 2"/>
          <p:cNvSpPr>
            <a:spLocks noGrp="1"/>
          </p:cNvSpPr>
          <p:nvPr>
            <p:ph type="sldNum" sz="quarter" idx="12"/>
          </p:nvPr>
        </p:nvSpPr>
        <p:spPr/>
        <p:txBody>
          <a:bodyPr/>
          <a:lstStyle/>
          <a:p>
            <a:fld id="{18511C6E-F3AF-463D-B833-38C55327435F}" type="slidenum">
              <a:rPr lang="en-US" smtClean="0"/>
              <a:pPr/>
              <a:t>81</a:t>
            </a:fld>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6713"/>
            <a:ext cx="8848849" cy="576064"/>
          </a:xfrm>
        </p:spPr>
        <p:txBody>
          <a:bodyPr>
            <a:noAutofit/>
          </a:bodyPr>
          <a:lstStyle/>
          <a:p>
            <a:r>
              <a:rPr lang="en-US" dirty="0" smtClean="0"/>
              <a:t>Follow-up actions</a:t>
            </a:r>
            <a:endParaRPr lang="en-US" dirty="0"/>
          </a:p>
        </p:txBody>
      </p:sp>
      <p:sp>
        <p:nvSpPr>
          <p:cNvPr id="2" name="Content Placeholder 1"/>
          <p:cNvSpPr>
            <a:spLocks noGrp="1"/>
          </p:cNvSpPr>
          <p:nvPr>
            <p:ph idx="1"/>
          </p:nvPr>
        </p:nvSpPr>
        <p:spPr>
          <a:xfrm>
            <a:off x="971600" y="1556792"/>
            <a:ext cx="7791400" cy="4896544"/>
          </a:xfrm>
        </p:spPr>
        <p:txBody>
          <a:bodyPr>
            <a:normAutofit/>
          </a:bodyPr>
          <a:lstStyle/>
          <a:p>
            <a:r>
              <a:rPr lang="en-US" dirty="0" smtClean="0"/>
              <a:t>IMF-OECD Conference on Position and Flow Data in the Macroeconomic Accounts</a:t>
            </a:r>
          </a:p>
          <a:p>
            <a:r>
              <a:rPr lang="en-US" dirty="0" smtClean="0"/>
              <a:t>SDDS Plus</a:t>
            </a:r>
          </a:p>
        </p:txBody>
      </p:sp>
      <p:sp>
        <p:nvSpPr>
          <p:cNvPr id="3" name="Slide Number Placeholder 2"/>
          <p:cNvSpPr>
            <a:spLocks noGrp="1"/>
          </p:cNvSpPr>
          <p:nvPr>
            <p:ph type="sldNum" sz="quarter" idx="12"/>
          </p:nvPr>
        </p:nvSpPr>
        <p:spPr/>
        <p:txBody>
          <a:bodyPr/>
          <a:lstStyle/>
          <a:p>
            <a:fld id="{18511C6E-F3AF-463D-B833-38C55327435F}" type="slidenum">
              <a:rPr lang="en-US" smtClean="0"/>
              <a:pPr/>
              <a:t>82</a:t>
            </a:fld>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836713"/>
            <a:ext cx="8892480" cy="576064"/>
          </a:xfrm>
        </p:spPr>
        <p:txBody>
          <a:bodyPr>
            <a:noAutofit/>
          </a:bodyPr>
          <a:lstStyle/>
          <a:p>
            <a:r>
              <a:rPr lang="en-US" dirty="0" smtClean="0"/>
              <a:t>Conclusion</a:t>
            </a:r>
            <a:endParaRPr lang="en-US" dirty="0"/>
          </a:p>
        </p:txBody>
      </p:sp>
      <p:sp>
        <p:nvSpPr>
          <p:cNvPr id="2" name="Content Placeholder 1"/>
          <p:cNvSpPr>
            <a:spLocks noGrp="1"/>
          </p:cNvSpPr>
          <p:nvPr>
            <p:ph idx="1"/>
          </p:nvPr>
        </p:nvSpPr>
        <p:spPr>
          <a:xfrm>
            <a:off x="899592" y="1556792"/>
            <a:ext cx="7863408" cy="4896544"/>
          </a:xfrm>
        </p:spPr>
        <p:txBody>
          <a:bodyPr>
            <a:normAutofit fontScale="85000" lnSpcReduction="20000"/>
          </a:bodyPr>
          <a:lstStyle/>
          <a:p>
            <a:r>
              <a:rPr lang="en-US" dirty="0" smtClean="0"/>
              <a:t>The SNA represents the summation of economist and statistician thinking on economic measurement since the Second World War</a:t>
            </a:r>
          </a:p>
          <a:p>
            <a:r>
              <a:rPr lang="en-US" dirty="0" smtClean="0"/>
              <a:t>It is a formidable document in its ability to incorporate a great deal of the important features of modern economies of all kinds </a:t>
            </a:r>
          </a:p>
          <a:p>
            <a:r>
              <a:rPr lang="en-US" dirty="0" smtClean="0"/>
              <a:t>Coherence and rigor are pervasive in the document, and it represents the work of many professionals in the economic statistics field</a:t>
            </a:r>
          </a:p>
          <a:p>
            <a:pPr lvl="1"/>
            <a:r>
              <a:rPr lang="en-US" dirty="0" smtClean="0"/>
              <a:t>This is a key feature of the System for policy users of SNA compliant data systems—the implemented SNA is capable in principle of tracking the consequences of a policy action taken in one part of the system—e.g., a value added tax cut in the general government accounts—and showing the incidence of the consequences across institutional sectors</a:t>
            </a:r>
          </a:p>
          <a:p>
            <a:pPr lvl="1"/>
            <a:r>
              <a:rPr lang="en-US" dirty="0" smtClean="0"/>
              <a:t>Coherence of other topical measurement standards with the SNA enhances their value for the same reason—e.g., an increase in depletion of oil deposits feeds forward into the sustainability of government finances in the core national accounts</a:t>
            </a:r>
          </a:p>
          <a:p>
            <a:r>
              <a:rPr lang="en-US" dirty="0" smtClean="0"/>
              <a:t>But the SNA also is founded in the economic data sources available to, or capable of being developed in every economy</a:t>
            </a:r>
          </a:p>
        </p:txBody>
      </p:sp>
      <p:sp>
        <p:nvSpPr>
          <p:cNvPr id="3" name="Slide Number Placeholder 2"/>
          <p:cNvSpPr>
            <a:spLocks noGrp="1"/>
          </p:cNvSpPr>
          <p:nvPr>
            <p:ph type="sldNum" sz="quarter" idx="12"/>
          </p:nvPr>
        </p:nvSpPr>
        <p:spPr/>
        <p:txBody>
          <a:bodyPr/>
          <a:lstStyle/>
          <a:p>
            <a:fld id="{18511C6E-F3AF-463D-B833-38C55327435F}" type="slidenum">
              <a:rPr lang="en-US" smtClean="0"/>
              <a:pPr/>
              <a:t>83</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66"/>
          <p:cNvSpPr>
            <a:spLocks noGrp="1" noChangeArrowheads="1"/>
          </p:cNvSpPr>
          <p:nvPr>
            <p:ph type="sldNum" sz="quarter" idx="12"/>
          </p:nvPr>
        </p:nvSpPr>
        <p:spPr>
          <a:noFill/>
        </p:spPr>
        <p:txBody>
          <a:bodyPr/>
          <a:lstStyle/>
          <a:p>
            <a:fld id="{86AA65F3-51BF-4DC5-91AB-3464712E1039}" type="slidenum">
              <a:rPr lang="en-US">
                <a:latin typeface="Times New Roman" charset="0"/>
              </a:rPr>
              <a:pPr/>
              <a:t>9</a:t>
            </a:fld>
            <a:endParaRPr lang="en-US" dirty="0">
              <a:latin typeface="Times New Roman" charset="0"/>
            </a:endParaRPr>
          </a:p>
        </p:txBody>
      </p:sp>
      <p:sp>
        <p:nvSpPr>
          <p:cNvPr id="8195" name="Title 1"/>
          <p:cNvSpPr>
            <a:spLocks noGrp="1"/>
          </p:cNvSpPr>
          <p:nvPr>
            <p:ph type="title" idx="4294967295"/>
          </p:nvPr>
        </p:nvSpPr>
        <p:spPr>
          <a:xfrm>
            <a:off x="1" y="930275"/>
            <a:ext cx="8892479" cy="822325"/>
          </a:xfrm>
        </p:spPr>
        <p:txBody>
          <a:bodyPr/>
          <a:lstStyle/>
          <a:p>
            <a:r>
              <a:rPr lang="en-GB" dirty="0" smtClean="0"/>
              <a:t>SNA for developing countries?</a:t>
            </a:r>
            <a:endParaRPr lang="en-GB" dirty="0" smtClean="0">
              <a:solidFill>
                <a:srgbClr val="FF0000"/>
              </a:solidFill>
            </a:endParaRPr>
          </a:p>
        </p:txBody>
      </p:sp>
      <p:sp>
        <p:nvSpPr>
          <p:cNvPr id="8196" name="Content Placeholder 2"/>
          <p:cNvSpPr>
            <a:spLocks noGrp="1"/>
          </p:cNvSpPr>
          <p:nvPr>
            <p:ph idx="4294967295"/>
          </p:nvPr>
        </p:nvSpPr>
        <p:spPr>
          <a:xfrm>
            <a:off x="971600" y="1905000"/>
            <a:ext cx="7848872" cy="4343400"/>
          </a:xfrm>
        </p:spPr>
        <p:txBody>
          <a:bodyPr/>
          <a:lstStyle/>
          <a:p>
            <a:r>
              <a:rPr lang="en-GB" dirty="0" smtClean="0"/>
              <a:t>SNA designed to apply to countries at any stage of development</a:t>
            </a:r>
          </a:p>
          <a:p>
            <a:r>
              <a:rPr lang="en-GB" dirty="0" smtClean="0"/>
              <a:t>Implementing only part of the SNA is not implementing a </a:t>
            </a:r>
            <a:r>
              <a:rPr lang="en-GB" i="1" dirty="0" smtClean="0"/>
              <a:t>different</a:t>
            </a:r>
            <a:r>
              <a:rPr lang="en-GB" dirty="0" smtClean="0"/>
              <a:t> system </a:t>
            </a:r>
          </a:p>
          <a:p>
            <a:r>
              <a:rPr lang="en-GB" dirty="0" smtClean="0"/>
              <a:t>Crucial to understand the principles of the SNA and then apply them in light of local circumstances </a:t>
            </a:r>
          </a:p>
        </p:txBody>
      </p:sp>
      <p:sp>
        <p:nvSpPr>
          <p:cNvPr id="4" name="Slide Number Placeholder 3"/>
          <p:cNvSpPr txBox="1">
            <a:spLocks noGrp="1"/>
          </p:cNvSpPr>
          <p:nvPr/>
        </p:nvSpPr>
        <p:spPr bwMode="auto">
          <a:xfrm>
            <a:off x="6553200" y="6381750"/>
            <a:ext cx="2133600" cy="476250"/>
          </a:xfrm>
          <a:prstGeom prst="rect">
            <a:avLst/>
          </a:prstGeom>
          <a:noFill/>
          <a:ln>
            <a:miter lim="800000"/>
            <a:headEnd/>
            <a:tailEnd/>
          </a:ln>
        </p:spPr>
        <p:txBody>
          <a:bodyPr/>
          <a:lstStyle/>
          <a:p>
            <a:pPr algn="r">
              <a:defRPr/>
            </a:pPr>
            <a:endParaRPr lang="en-US" sz="1200" dirty="0">
              <a:latin typeface="+mj-lt"/>
              <a:cs typeface="+mn-cs"/>
            </a:endParaRPr>
          </a:p>
        </p:txBody>
      </p:sp>
    </p:spTree>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4719&quot;&gt;&lt;/object&gt;&lt;object type=&quot;2&quot; unique_id=&quot;14720&quot;&gt;&lt;object type=&quot;3&quot; unique_id=&quot;14721&quot;&gt;&lt;property id=&quot;20148&quot; value=&quot;5&quot;/&gt;&lt;property id=&quot;20300&quot; value=&quot;Slide 1 - &amp;quot;National Accounts Statistics Course&amp;#x0D;&amp;#x0A;&amp;#x0D;&amp;#x0A;Overview of the SNA&amp;#x0D;&amp;#x0A;2008 edition&amp;quot;&quot;/&gt;&lt;property id=&quot;20307&quot; value=&quot;256&quot;/&gt;&lt;/object&gt;&lt;object type=&quot;3&quot; unique_id=&quot;14722&quot;&gt;&lt;property id=&quot;20148&quot; value=&quot;5&quot;/&gt;&lt;property id=&quot;20300&quot; value=&quot;Slide 3 - &amp;quot;What is the SNA?&amp;quot;&quot;/&gt;&lt;property id=&quot;20307&quot; value=&quot;257&quot;/&gt;&lt;/object&gt;&lt;object type=&quot;3&quot; unique_id=&quot;14723&quot;&gt;&lt;property id=&quot;20148&quot; value=&quot;5&quot;/&gt;&lt;property id=&quot;20300&quot; value=&quot;Slide 4 - &amp;quot;Strength of the SNA&amp;quot;&quot;/&gt;&lt;property id=&quot;20307&quot; value=&quot;258&quot;/&gt;&lt;/object&gt;&lt;object type=&quot;3&quot; unique_id=&quot;14724&quot;&gt;&lt;property id=&quot;20148&quot; value=&quot;5&quot;/&gt;&lt;property id=&quot;20300&quot; value=&quot;Slide 5 - &amp;quot;Key outcomes&amp;quot;&quot;/&gt;&lt;property id=&quot;20307&quot; value=&quot;259&quot;/&gt;&lt;/object&gt;&lt;object type=&quot;3&quot; unique_id=&quot;14725&quot;&gt;&lt;property id=&quot;20148&quot; value=&quot;5&quot;/&gt;&lt;property id=&quot;20300&quot; value=&quot;Slide 6 - &amp;quot;SNA for developing countries?&amp;quot;&quot;/&gt;&lt;property id=&quot;20307&quot; value=&quot;260&quot;/&gt;&lt;/object&gt;&lt;object type=&quot;3&quot; unique_id=&quot;14727&quot;&gt;&lt;property id=&quot;20148&quot; value=&quot;5&quot;/&gt;&lt;property id=&quot;20300&quot; value=&quot;Slide 7 - &amp;quot;Basic ideas&amp;quot;&quot;/&gt;&lt;property id=&quot;20307&quot; value=&quot;271&quot;/&gt;&lt;/object&gt;&lt;object type=&quot;3&quot; unique_id=&quot;14728&quot;&gt;&lt;property id=&quot;20148&quot; value=&quot;5&quot;/&gt;&lt;property id=&quot;20300&quot; value=&quot;Slide 8 - &amp;quot;Institutional units&amp;quot;&quot;/&gt;&lt;property id=&quot;20307&quot; value=&quot;262&quot;/&gt;&lt;/object&gt;&lt;object type=&quot;3&quot; unique_id=&quot;14729&quot;&gt;&lt;property id=&quot;20148&quot; value=&quot;5&quot;/&gt;&lt;property id=&quot;20300&quot; value=&quot;Slide 9 - &amp;quot;Institutional unit – defining characteristic&amp;quot;&quot;/&gt;&lt;property id=&quot;20307&quot; value=&quot;264&quot;/&gt;&lt;/object&gt;&lt;object type=&quot;3&quot; unique_id=&quot;14730&quot;&gt;&lt;property id=&quot;20148&quot; value=&quot;5&quot;/&gt;&lt;property id=&quot;20300&quot; value=&quot;Slide 10 - &amp;quot;Corporations&amp;quot;&quot;/&gt;&lt;property id=&quot;20307&quot; value=&quot;263&quot;/&gt;&lt;/object&gt;&lt;object type=&quot;3&quot; unique_id=&quot;14731&quot;&gt;&lt;property id=&quot;20148&quot; value=&quot;5&quot;/&gt;&lt;property id=&quot;20300&quot; value=&quot;Slide 11 - &amp;quot;Non-profit institutions&amp;quot;&quot;/&gt;&lt;property id=&quot;20307&quot; value=&quot;265&quot;/&gt;&lt;/object&gt;&lt;object type=&quot;3&quot; unique_id=&quot;14732&quot;&gt;&lt;property id=&quot;20148&quot; value=&quot;5&quot;/&gt;&lt;property id=&quot;20300&quot; value=&quot;Slide 12 - &amp;quot;Government units&amp;quot;&quot;/&gt;&lt;property id=&quot;20307&quot; value=&quot;266&quot;/&gt;&lt;/object&gt;&lt;object type=&quot;3&quot; unique_id=&quot;14733&quot;&gt;&lt;property id=&quot;20148&quot; value=&quot;5&quot;/&gt;&lt;property id=&quot;20300&quot; value=&quot;Slide 13 - &amp;quot;Households&amp;quot;&quot;/&gt;&lt;property id=&quot;20307&quot; value=&quot;267&quot;/&gt;&lt;/object&gt;&lt;object type=&quot;3&quot; unique_id=&quot;14734&quot;&gt;&lt;property id=&quot;20148&quot; value=&quot;5&quot;/&gt;&lt;property id=&quot;20300&quot; value=&quot;Slide 15 - &amp;quot;Transactions and other flows&amp;quot;&quot;/&gt;&lt;property id=&quot;20307&quot; value=&quot;268&quot;/&gt;&lt;/object&gt;&lt;object type=&quot;3&quot; unique_id=&quot;14735&quot;&gt;&lt;property id=&quot;20148&quot; value=&quot;5&quot;/&gt;&lt;property id=&quot;20300&quot; value=&quot;Slide 14 - &amp;quot;Three economic activities&amp;quot;&quot;/&gt;&lt;property id=&quot;20307&quot; value=&quot;272&quot;/&gt;&lt;/object&gt;&lt;object type=&quot;3&quot; unique_id=&quot;14736&quot;&gt;&lt;property id=&quot;20148&quot; value=&quot;5&quot;/&gt;&lt;property id=&quot;20300&quot; value=&quot;Slide 16 - &amp;quot;Transactions&amp;quot;&quot;/&gt;&lt;property id=&quot;20307&quot; value=&quot;269&quot;/&gt;&lt;/object&gt;&lt;object type=&quot;3&quot; unique_id=&quot;14737&quot;&gt;&lt;property id=&quot;20148&quot; value=&quot;5&quot;/&gt;&lt;property id=&quot;20300&quot; value=&quot;Slide 17 - &amp;quot;Accounts&amp;quot;&quot;/&gt;&lt;property id=&quot;20307&quot; value=&quot;270&quot;/&gt;&lt;/object&gt;&lt;object type=&quot;3&quot; unique_id=&quot;15023&quot;&gt;&lt;property id=&quot;20148&quot; value=&quot;5&quot;/&gt;&lt;property id=&quot;20300&quot; value=&quot;Slide 18 - &amp;quot;Goods and services account&amp;quot;&quot;/&gt;&lt;property id=&quot;20307&quot; value=&quot;273&quot;/&gt;&lt;/object&gt;&lt;object type=&quot;3&quot; unique_id=&quot;15024&quot;&gt;&lt;property id=&quot;20148&quot; value=&quot;5&quot;/&gt;&lt;property id=&quot;20300&quot; value=&quot;Slide 19 - &amp;quot;Goods and services cont.&amp;quot;&quot;/&gt;&lt;property id=&quot;20307&quot; value=&quot;274&quot;/&gt;&lt;/object&gt;&lt;object type=&quot;3&quot; unique_id=&quot;15025&quot;&gt;&lt;property id=&quot;20148&quot; value=&quot;5&quot;/&gt;&lt;property id=&quot;20300&quot; value=&quot;Slide 20 - &amp;quot;Sequence of current accounts&amp;quot;&quot;/&gt;&lt;property id=&quot;20307&quot; value=&quot;275&quot;/&gt;&lt;/object&gt;&lt;object type=&quot;3&quot; unique_id=&quot;15026&quot;&gt;&lt;property id=&quot;20148&quot; value=&quot;5&quot;/&gt;&lt;property id=&quot;20300&quot; value=&quot;Slide 21 - &amp;quot;Current accounts&amp;quot;&quot;/&gt;&lt;property id=&quot;20307&quot; value=&quot;276&quot;/&gt;&lt;/object&gt;&lt;object type=&quot;3&quot; unique_id=&quot;15027&quot;&gt;&lt;property id=&quot;20148&quot; value=&quot;5&quot;/&gt;&lt;property id=&quot;20300&quot; value=&quot;Slide 22 - &amp;quot;Current accounts cont.&amp;quot;&quot;/&gt;&lt;property id=&quot;20307&quot; value=&quot;277&quot;/&gt;&lt;/object&gt;&lt;object type=&quot;3&quot; unique_id=&quot;15028&quot;&gt;&lt;property id=&quot;20148&quot; value=&quot;5&quot;/&gt;&lt;property id=&quot;20300&quot; value=&quot;Slide 23 - &amp;quot;Accumulation accounts&amp;quot;&quot;/&gt;&lt;property id=&quot;20307&quot; value=&quot;278&quot;/&gt;&lt;/object&gt;&lt;object type=&quot;3&quot; unique_id=&quot;15029&quot;&gt;&lt;property id=&quot;20148&quot; value=&quot;5&quot;/&gt;&lt;property id=&quot;20300&quot; value=&quot;Slide 24 - &amp;quot;Accumulation accounts cont.&amp;quot;&quot;/&gt;&lt;property id=&quot;20307&quot; value=&quot;279&quot;/&gt;&lt;/object&gt;&lt;object type=&quot;3&quot; unique_id=&quot;15030&quot;&gt;&lt;property id=&quot;20148&quot; value=&quot;5&quot;/&gt;&lt;property id=&quot;20300&quot; value=&quot;Slide 25 - &amp;quot;Accumulation accounts cont.&amp;quot;&quot;/&gt;&lt;property id=&quot;20307&quot; value=&quot;280&quot;/&gt;&lt;/object&gt;&lt;object type=&quot;3&quot; unique_id=&quot;15031&quot;&gt;&lt;property id=&quot;20148&quot; value=&quot;5&quot;/&gt;&lt;property id=&quot;20300&quot; value=&quot;Slide 26 - &amp;quot;Balance sheets&amp;quot;&quot;/&gt;&lt;property id=&quot;20307&quot; value=&quot;281&quot;/&gt;&lt;/object&gt;&lt;object type=&quot;3&quot; unique_id=&quot;15357&quot;&gt;&lt;property id=&quot;20148&quot; value=&quot;5&quot;/&gt;&lt;property id=&quot;20300&quot; value=&quot;Slide 2 - &amp;quot;Outline of this lecture&amp;quot;&quot;/&gt;&lt;property id=&quot;20307&quot; value=&quot;282&quot;/&gt;&lt;/object&gt;&lt;object type=&quot;3&quot; unique_id=&quot;15358&quot;&gt;&lt;property id=&quot;20148&quot; value=&quot;5&quot;/&gt;&lt;property id=&quot;20300&quot; value=&quot;Slide 27 - &amp;quot;Boundaries&amp;quot;&quot;/&gt;&lt;property id=&quot;20307&quot; value=&quot;283&quot;/&gt;&lt;/object&gt;&lt;object type=&quot;3&quot; unique_id=&quot;15359&quot;&gt;&lt;property id=&quot;20148&quot; value=&quot;5&quot;/&gt;&lt;property id=&quot;20300&quot; value=&quot;Slide 28 - &amp;quot;Non-monetary&amp;quot;&quot;/&gt;&lt;property id=&quot;20307&quot; value=&quot;284&quot;/&gt;&lt;/object&gt;&lt;object type=&quot;3&quot; unique_id=&quot;15360&quot;&gt;&lt;property id=&quot;20148&quot; value=&quot;5&quot;/&gt;&lt;property id=&quot;20300&quot; value=&quot;Slide 29 - &amp;quot;Production boundary&amp;quot;&quot;/&gt;&lt;property id=&quot;20307&quot; value=&quot;285&quot;/&gt;&lt;/object&gt;&lt;object type=&quot;3&quot; unique_id=&quot;15361&quot;&gt;&lt;property id=&quot;20148&quot; value=&quot;5&quot;/&gt;&lt;property id=&quot;20300&quot; value=&quot;Slide 30 - &amp;quot;Production boundary cont.&amp;quot;&quot;/&gt;&lt;property id=&quot;20307&quot; value=&quot;286&quot;/&gt;&lt;/object&gt;&lt;object type=&quot;3&quot; unique_id=&quot;15362&quot;&gt;&lt;property id=&quot;20148&quot; value=&quot;5&quot;/&gt;&lt;property id=&quot;20300&quot; value=&quot;Slide 31 - &amp;quot;Consumption boundary&amp;quot;&quot;/&gt;&lt;property id=&quot;20307&quot; value=&quot;287&quot;/&gt;&lt;/object&gt;&lt;object type=&quot;3&quot; unique_id=&quot;15363&quot;&gt;&lt;property id=&quot;20148&quot; value=&quot;5&quot;/&gt;&lt;property id=&quot;20300&quot; value=&quot;Slide 32 - &amp;quot;Asset boundary&amp;quot;&quot;/&gt;&lt;property id=&quot;20307&quot; value=&quot;288&quot;/&gt;&lt;/object&gt;&lt;object type=&quot;3&quot; unique_id=&quot;15364&quot;&gt;&lt;property id=&quot;20148&quot; value=&quot;5&quot;/&gt;&lt;property id=&quot;20300&quot; value=&quot;Slide 33 - &amp;quot;National boundary&amp;quot;&quot;/&gt;&lt;property id=&quot;20307&quot; value=&quot;289&quot;/&gt;&lt;/object&gt;&lt;object type=&quot;3&quot; unique_id=&quot;15365&quot;&gt;&lt;property id=&quot;20148&quot; value=&quot;5&quot;/&gt;&lt;property id=&quot;20300&quot; value=&quot;Slide 34 - &amp;quot;Using the SNA&amp;quot;&quot;/&gt;&lt;property id=&quot;20307&quot; value=&quot;290&quot;/&gt;&lt;/object&gt;&lt;object type=&quot;3&quot; unique_id=&quot;15366&quot;&gt;&lt;property id=&quot;20148&quot; value=&quot;5&quot;/&gt;&lt;property id=&quot;20300&quot; value=&quot;Slide 35 - &amp;quot;Links to other systems&amp;quot;&quot;/&gt;&lt;property id=&quot;20307&quot; value=&quot;291&quot;/&gt;&lt;/object&gt;&lt;/object&gt;&lt;/object&gt;&lt;/database&gt;"/>
  <p:tag name="SECTOMILLISECCONVERTED" val="1"/>
</p:tagLst>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 OS:Applications:Microsoft Office 2004:Templates:My Templates:IMF template cover.pot</Template>
  <TotalTime>5324</TotalTime>
  <Words>4086</Words>
  <Application>Microsoft Office PowerPoint</Application>
  <PresentationFormat>On-screen Show (4:3)</PresentationFormat>
  <Paragraphs>652</Paragraphs>
  <Slides>83</Slides>
  <Notes>35</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83</vt:i4>
      </vt:variant>
    </vt:vector>
  </HeadingPairs>
  <TitlesOfParts>
    <vt:vector size="87" baseType="lpstr">
      <vt:lpstr>Perception</vt:lpstr>
      <vt:lpstr>1_Perception</vt:lpstr>
      <vt:lpstr>Document</vt:lpstr>
      <vt:lpstr>Slide</vt:lpstr>
      <vt:lpstr>SNA 2008: an essential tool for economic policy and monitoring</vt:lpstr>
      <vt:lpstr>Outline </vt:lpstr>
      <vt:lpstr>PART I: Overview of System of National Accounts (SNA) </vt:lpstr>
      <vt:lpstr>What is the SNA ?</vt:lpstr>
      <vt:lpstr>Why compile the SNA? </vt:lpstr>
      <vt:lpstr>2008 SNA</vt:lpstr>
      <vt:lpstr> 2008 SNA  </vt:lpstr>
      <vt:lpstr>Reasons for the 2008 update</vt:lpstr>
      <vt:lpstr>SNA for developing countries?</vt:lpstr>
      <vt:lpstr>Strengths of the SNA</vt:lpstr>
      <vt:lpstr>Basic ideas</vt:lpstr>
      <vt:lpstr>Institutional units</vt:lpstr>
      <vt:lpstr>Institutional unit – defining characteristics</vt:lpstr>
      <vt:lpstr>Corporations</vt:lpstr>
      <vt:lpstr>Non-profit institutions</vt:lpstr>
      <vt:lpstr>Government units</vt:lpstr>
      <vt:lpstr>Households</vt:lpstr>
      <vt:lpstr>Institutional Sectors</vt:lpstr>
      <vt:lpstr>Three economic activities</vt:lpstr>
      <vt:lpstr>Transactions and other flows</vt:lpstr>
      <vt:lpstr>Transactions</vt:lpstr>
      <vt:lpstr>Flows and Stocks</vt:lpstr>
      <vt:lpstr>Accounts</vt:lpstr>
      <vt:lpstr>Goods and services account</vt:lpstr>
      <vt:lpstr>Goods and services</vt:lpstr>
      <vt:lpstr>SNA Goods and Services Account</vt:lpstr>
      <vt:lpstr>Sequence of current accounts</vt:lpstr>
      <vt:lpstr>Current accounts</vt:lpstr>
      <vt:lpstr>Production Account for the Total  Economy</vt:lpstr>
      <vt:lpstr>Production Accounts All Sectors</vt:lpstr>
      <vt:lpstr>Accumulation accounts</vt:lpstr>
      <vt:lpstr>Accumulation accounts</vt:lpstr>
      <vt:lpstr>Accumulation accounts</vt:lpstr>
      <vt:lpstr>Balance sheets</vt:lpstr>
      <vt:lpstr>Balance sheets</vt:lpstr>
      <vt:lpstr> Integrated Accounts  </vt:lpstr>
      <vt:lpstr>Accounts, balancing items and aggregates</vt:lpstr>
      <vt:lpstr>SNA: A Coordinating Framework for Economic Statistics and Analysis</vt:lpstr>
      <vt:lpstr>Boundaries</vt:lpstr>
      <vt:lpstr>Non-monetary flows</vt:lpstr>
      <vt:lpstr>Production boundary</vt:lpstr>
      <vt:lpstr>Production boundary</vt:lpstr>
      <vt:lpstr>Consumption boundary</vt:lpstr>
      <vt:lpstr>Asset boundary</vt:lpstr>
      <vt:lpstr>National boundary</vt:lpstr>
      <vt:lpstr>Links to other systems</vt:lpstr>
      <vt:lpstr>Main changes introduced in 2008 update</vt:lpstr>
      <vt:lpstr>Main changes introduced in 2008 update</vt:lpstr>
      <vt:lpstr>Main changes introduced in 2008 update</vt:lpstr>
      <vt:lpstr>Main changes introduced in 2008 update</vt:lpstr>
      <vt:lpstr>Main changes introduced in 2008 update</vt:lpstr>
      <vt:lpstr>Main changes introduced in 2008 update</vt:lpstr>
      <vt:lpstr> PART II: Satellite Accounts and other Extensions </vt:lpstr>
      <vt:lpstr>Extensions to the accounts</vt:lpstr>
      <vt:lpstr>Input-output tables</vt:lpstr>
      <vt:lpstr>Social accounting matrix</vt:lpstr>
      <vt:lpstr>Satellite accounts</vt:lpstr>
      <vt:lpstr>Internal satellite</vt:lpstr>
      <vt:lpstr>External satellite</vt:lpstr>
      <vt:lpstr>Examples of internal satellites</vt:lpstr>
      <vt:lpstr>Tourism accounts</vt:lpstr>
      <vt:lpstr>Tourism accounts</vt:lpstr>
      <vt:lpstr>Tourism accounts</vt:lpstr>
      <vt:lpstr>Health accounts</vt:lpstr>
      <vt:lpstr>Transportation</vt:lpstr>
      <vt:lpstr>Examples of external satellites</vt:lpstr>
      <vt:lpstr>SEEA </vt:lpstr>
      <vt:lpstr>SEEA</vt:lpstr>
      <vt:lpstr>SEEA</vt:lpstr>
      <vt:lpstr>Household services</vt:lpstr>
      <vt:lpstr>PART III:  The Global Financial Crisis and the SNA</vt:lpstr>
      <vt:lpstr>Global Financial Crisis and the SNA</vt:lpstr>
      <vt:lpstr>Global Financial Crisis and the SNA</vt:lpstr>
      <vt:lpstr>Slide 74</vt:lpstr>
      <vt:lpstr>Recommendation # 15</vt:lpstr>
      <vt:lpstr>Balance Sheet Approach (BSA)</vt:lpstr>
      <vt:lpstr>Balance Sheet Approach (BSA)</vt:lpstr>
      <vt:lpstr> Flow of Funds (From-whom-to-whom basis) </vt:lpstr>
      <vt:lpstr>Why Flow of Funds ?</vt:lpstr>
      <vt:lpstr>From whom-to-whom financial flows and positions</vt:lpstr>
      <vt:lpstr>Follow-up actions</vt:lpstr>
      <vt:lpstr>Follow-up actions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SNA 2008 edition</dc:title>
  <dc:creator>anne</dc:creator>
  <cp:lastModifiedBy>kzieschang</cp:lastModifiedBy>
  <cp:revision>311</cp:revision>
  <dcterms:created xsi:type="dcterms:W3CDTF">2009-08-24T08:27:53Z</dcterms:created>
  <dcterms:modified xsi:type="dcterms:W3CDTF">2012-04-29T19:11:45Z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-2145566992</vt:i4>
  </property>
  <property fmtid="{D5CDD505-2E9C-101B-9397-08002B2CF9AE}" pid="3" name="_NewReviewCycle">
    <vt:lpwstr/>
  </property>
  <property fmtid="{D5CDD505-2E9C-101B-9397-08002B2CF9AE}" pid="4" name="_EmailSubject">
    <vt:lpwstr>List of participants for session on 2008 SNA</vt:lpwstr>
  </property>
  <property fmtid="{D5CDD505-2E9C-101B-9397-08002B2CF9AE}" pid="5" name="_AuthorEmail">
    <vt:lpwstr>KZIESCHANG@imf.org</vt:lpwstr>
  </property>
  <property fmtid="{D5CDD505-2E9C-101B-9397-08002B2CF9AE}" pid="6" name="_AuthorEmailDisplayName">
    <vt:lpwstr>Zieschang, Kimberly Dale</vt:lpwstr>
  </property>
  <property fmtid="{D5CDD505-2E9C-101B-9397-08002B2CF9AE}" pid="7" name="_PreviousAdHocReviewCycleID">
    <vt:i4>1838690292</vt:i4>
  </property>
</Properties>
</file>