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60" r:id="rId2"/>
    <p:sldId id="368" r:id="rId3"/>
    <p:sldId id="347" r:id="rId4"/>
    <p:sldId id="348" r:id="rId5"/>
    <p:sldId id="372" r:id="rId6"/>
    <p:sldId id="349" r:id="rId7"/>
    <p:sldId id="371" r:id="rId8"/>
    <p:sldId id="367" r:id="rId9"/>
    <p:sldId id="373" r:id="rId10"/>
    <p:sldId id="375" r:id="rId11"/>
    <p:sldId id="374" r:id="rId12"/>
    <p:sldId id="376" r:id="rId13"/>
    <p:sldId id="383" r:id="rId14"/>
    <p:sldId id="380" r:id="rId15"/>
    <p:sldId id="378" r:id="rId16"/>
    <p:sldId id="364" r:id="rId17"/>
    <p:sldId id="379" r:id="rId18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CCFF"/>
    <a:srgbClr val="A50021"/>
    <a:srgbClr val="CC0000"/>
    <a:srgbClr val="000066"/>
    <a:srgbClr val="660033"/>
    <a:srgbClr val="333399"/>
    <a:srgbClr val="00336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7308" autoAdjust="0"/>
    <p:restoredTop sz="91525" autoAdjust="0"/>
  </p:normalViewPr>
  <p:slideViewPr>
    <p:cSldViewPr>
      <p:cViewPr>
        <p:scale>
          <a:sx n="100" d="100"/>
          <a:sy n="100" d="100"/>
        </p:scale>
        <p:origin x="-2580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0" y="1494"/>
      </p:cViewPr>
      <p:guideLst>
        <p:guide orient="horz" pos="3119"/>
        <p:guide pos="2141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2783FED6-DF34-4AB2-A269-7A607D5F7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6938"/>
            <a:ext cx="49815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96532877-6263-4493-975D-59CFAF2A3B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CC159-17AD-4ADD-BFC0-28E48CB9B3E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4E2F7-99A7-423D-BA52-37B83E72EF85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60817-D49B-4855-A39E-27C5DF7AD452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A6490-1BC5-488C-B415-78903D6C6E4B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0CCBD-595D-4631-9940-8FDA2537DAF2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70EE0-512F-4CFE-A15D-E7AFD8AD7C47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92984-3833-4DC3-928C-F2991DA68D13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3DB6F-207F-468E-9D18-345205FAA3C3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CA0DB-2417-4E0E-BF9B-50018B3A0150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AD7D3-D7AF-4132-9C35-47EF9BE4D583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752600" y="333375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9" name="Picture 14" descr="UNECElogoDarkBlue200p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dirty="0">
                <a:solidFill>
                  <a:srgbClr val="00005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March 2011</a:t>
            </a:r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CH" sz="1200" b="1" dirty="0">
                <a:latin typeface="Arial" charset="0"/>
                <a:cs typeface="+mn-cs"/>
              </a:rPr>
              <a:t> </a:t>
            </a: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UNECE Statistical Division</a:t>
            </a:r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 Slide </a:t>
            </a:r>
            <a:fld id="{A6C42270-1869-49FC-B59A-61DAB0573D87}" type="slidenum">
              <a:rPr lang="en-GB" sz="1200" b="1">
                <a:solidFill>
                  <a:srgbClr val="000058"/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pic>
        <p:nvPicPr>
          <p:cNvPr id="1032" name="Picture 8" descr="UNECElogoDarkBlue200px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1034" name="Picture 10" descr="UNECElogoDarkBlue200px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 spd="med">
    <p:blinds dir="vert"/>
    <p:sndAc>
      <p:endSnd/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25638"/>
            <a:ext cx="8424862" cy="2359025"/>
          </a:xfrm>
        </p:spPr>
        <p:txBody>
          <a:bodyPr/>
          <a:lstStyle/>
          <a:p>
            <a:pPr eaLnBrk="1" hangingPunct="1">
              <a:spcAft>
                <a:spcPct val="5000"/>
              </a:spcAft>
            </a:pPr>
            <a:r>
              <a:rPr lang="en-US" b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n-US" sz="320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Global Assessments and Integrated Economic Statistics</a:t>
            </a:r>
            <a:br>
              <a:rPr lang="en-US" sz="320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200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en-US" sz="200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3200" i="1" smtClean="0">
                <a:latin typeface="Cambria" pitchFamily="18" charset="0"/>
              </a:rPr>
              <a:t>from products towards processes</a:t>
            </a:r>
            <a:endParaRPr lang="en-US" sz="3200" smtClean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57594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000">
                <a:solidFill>
                  <a:srgbClr val="000058"/>
                </a:solidFill>
                <a:latin typeface="Cambria" pitchFamily="18" charset="0"/>
              </a:rPr>
              <a:t>United Nations Economic Commission for Europe</a:t>
            </a:r>
          </a:p>
          <a:p>
            <a:pPr>
              <a:spcBef>
                <a:spcPct val="10000"/>
              </a:spcBef>
            </a:pPr>
            <a:r>
              <a:rPr lang="en-US" sz="2000">
                <a:solidFill>
                  <a:srgbClr val="000058"/>
                </a:solidFill>
                <a:latin typeface="Cambria" pitchFamily="18" charset="0"/>
              </a:rPr>
              <a:t>Statistical Division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272338" y="1449388"/>
            <a:ext cx="1709737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BC8020"/>
              </a:buClr>
              <a:buFont typeface="Wingdings" pitchFamily="2" charset="2"/>
              <a:buNone/>
            </a:pPr>
            <a:r>
              <a:rPr lang="en-US" sz="1600">
                <a:latin typeface="Trebuchet MS" pitchFamily="34" charset="0"/>
                <a:ea typeface="MS PGothic" pitchFamily="34" charset="-128"/>
              </a:rPr>
              <a:t>Agenda item 4d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1150938" y="4508500"/>
            <a:ext cx="7129462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55000"/>
              <a:buFont typeface="Wingdings" pitchFamily="2" charset="2"/>
              <a:buNone/>
            </a:pPr>
            <a:r>
              <a:rPr lang="en-GB" sz="2000">
                <a:solidFill>
                  <a:srgbClr val="000058"/>
                </a:solidFill>
                <a:latin typeface="Arial" charset="0"/>
              </a:rPr>
              <a:t>Presentation by UNECE</a:t>
            </a:r>
          </a:p>
          <a:p>
            <a:pPr algn="ctr">
              <a:spcBef>
                <a:spcPct val="20000"/>
              </a:spcBef>
              <a:buSzPct val="55000"/>
              <a:buFont typeface="Wingdings" pitchFamily="2" charset="2"/>
              <a:buNone/>
            </a:pPr>
            <a:endParaRPr lang="en-US" b="1">
              <a:solidFill>
                <a:srgbClr val="000058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buSzPct val="55000"/>
              <a:buFont typeface="Wingdings" pitchFamily="2" charset="2"/>
              <a:buNone/>
            </a:pPr>
            <a:r>
              <a:rPr lang="en-US" sz="2000" b="1">
                <a:solidFill>
                  <a:srgbClr val="000058"/>
                </a:solidFill>
                <a:latin typeface="Arial" charset="0"/>
              </a:rPr>
              <a:t>Workshop on Implementation of the 2008 SNA </a:t>
            </a:r>
            <a:endParaRPr lang="en-GB" sz="2000" b="1">
              <a:solidFill>
                <a:srgbClr val="000058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buSzPct val="55000"/>
              <a:buFont typeface="Wingdings" pitchFamily="2" charset="2"/>
              <a:buNone/>
            </a:pPr>
            <a:r>
              <a:rPr lang="en-GB" sz="2000" b="1">
                <a:solidFill>
                  <a:srgbClr val="000058"/>
                </a:solidFill>
                <a:latin typeface="Arial" charset="0"/>
              </a:rPr>
              <a:t>Kiev, 29 November - 2 December 2011</a:t>
            </a:r>
            <a:endParaRPr lang="en-GB" sz="2000">
              <a:solidFill>
                <a:srgbClr val="000058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Integrated Economic Statistics:</a:t>
            </a:r>
            <a:b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from Products towards Processes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133600"/>
            <a:ext cx="8135938" cy="3527425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smtClean="0">
                <a:latin typeface="Cambria" pitchFamily="18" charset="0"/>
              </a:rPr>
              <a:t>Integrated economic statistics approach does not focus only on products or services but also on the means to achieve them</a:t>
            </a:r>
            <a:endParaRPr lang="en-US" sz="2000" smtClean="0">
              <a:latin typeface="Cambria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Effective design and improvement of processes that ensure that products and services are fit for their purpose and meet their specification (Quality management)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Quality management is also referred to as business management or integrated management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More ex-ante quality assurance built into the production process rather than a ex-post quality control on products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endParaRPr lang="en-US" sz="2000" smtClean="0">
              <a:latin typeface="Cambria" pitchFamily="18" charset="0"/>
            </a:endParaRP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	</a:t>
            </a:r>
          </a:p>
        </p:txBody>
      </p:sp>
      <p:sp>
        <p:nvSpPr>
          <p:cNvPr id="2969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7494BED-CF4E-45BF-8E28-EC89634B3FBF}" type="slidenum">
              <a:rPr lang="en-GB" sz="1000">
                <a:latin typeface="Arial" charset="0"/>
              </a:rPr>
              <a:pPr algn="r" eaLnBrk="0" hangingPunct="0"/>
              <a:t>10</a:t>
            </a:fld>
            <a:endParaRPr lang="en-GB" sz="1000">
              <a:latin typeface="Arial" charset="0"/>
            </a:endParaRPr>
          </a:p>
        </p:txBody>
      </p:sp>
      <p:sp>
        <p:nvSpPr>
          <p:cNvPr id="2970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From the Stovepipe Model …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997200"/>
            <a:ext cx="8424863" cy="3384550"/>
          </a:xfrm>
        </p:spPr>
        <p:txBody>
          <a:bodyPr/>
          <a:lstStyle/>
          <a:p>
            <a:pPr marL="903288" lvl="1" indent="-365125" defTabSz="630238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Excessive burden on respondent: each statistical product relies on its own data sources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Inefficient: this model does not allow to standardize statistical production and to deploy common IT platform and tools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Inconsistent: the same statistical information from different sources are not systematically reconciled and might diverge;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One-dimensional: the model is not well adapted to the primary data collection on statistical domains that cover multiple dimensions, such as national accounts, globalization or environment.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endParaRPr lang="en-US" sz="2000" smtClean="0">
              <a:latin typeface="Cambria" pitchFamily="18" charset="0"/>
            </a:endParaRP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	</a:t>
            </a:r>
          </a:p>
        </p:txBody>
      </p:sp>
      <p:sp>
        <p:nvSpPr>
          <p:cNvPr id="31747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933E675-1313-4F13-94EF-01EDB2A2BC7C}" type="slidenum">
              <a:rPr lang="en-GB" sz="1000">
                <a:latin typeface="Arial" charset="0"/>
              </a:rPr>
              <a:pPr algn="r" eaLnBrk="0" hangingPunct="0"/>
              <a:t>11</a:t>
            </a:fld>
            <a:endParaRPr lang="en-GB" sz="1000">
              <a:latin typeface="Arial" charset="0"/>
            </a:endParaRPr>
          </a:p>
        </p:txBody>
      </p:sp>
      <p:sp>
        <p:nvSpPr>
          <p:cNvPr id="31748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850" y="1912938"/>
            <a:ext cx="8135938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defTabSz="630238" eaLnBrk="0" hangingPunct="0">
              <a:spcBef>
                <a:spcPts val="1200"/>
              </a:spcBef>
              <a:buSzPct val="70000"/>
              <a:defRPr/>
            </a:pPr>
            <a:r>
              <a:rPr lang="en-GB" sz="2000" dirty="0">
                <a:latin typeface="Cambria" pitchFamily="18" charset="0"/>
              </a:rPr>
              <a:t>The stovepipe model is an organisation of the production where each </a:t>
            </a:r>
            <a:r>
              <a:rPr lang="en-GB" sz="2000" dirty="0">
                <a:latin typeface="Cambria" pitchFamily="18" charset="0"/>
              </a:rPr>
              <a:t>substantive department has exclusive ownership over the production process of one or more specific statistical product</a:t>
            </a:r>
            <a:endParaRPr lang="en-US" sz="2000" kern="0" dirty="0"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… to the Integrated Model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078163"/>
            <a:ext cx="8424863" cy="3006725"/>
          </a:xfrm>
        </p:spPr>
        <p:txBody>
          <a:bodyPr/>
          <a:lstStyle/>
          <a:p>
            <a:pPr marL="903288" lvl="1" indent="-365125" defTabSz="630238"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Vertical integration </a:t>
            </a:r>
            <a:r>
              <a:rPr lang="en-US" sz="2000" smtClean="0">
                <a:latin typeface="Cambria" pitchFamily="18" charset="0"/>
              </a:rPr>
              <a:t>(simplification of the production chain):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	Reducing the unnecessary layers and tasks between the data collection and the dissemination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Horizontal integration </a:t>
            </a:r>
            <a:r>
              <a:rPr lang="en-US" sz="2000" smtClean="0">
                <a:latin typeface="Cambria" pitchFamily="18" charset="0"/>
              </a:rPr>
              <a:t>(economy of scale):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	Increasing the operational coordination of the National Statistical System by organizing jointly the collection of primary statistical data and avoiding duplication of tasks</a:t>
            </a:r>
          </a:p>
        </p:txBody>
      </p:sp>
      <p:sp>
        <p:nvSpPr>
          <p:cNvPr id="33795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C34CC4A-6167-445F-B2FC-D0959E56E5C7}" type="slidenum">
              <a:rPr lang="en-GB" sz="1000">
                <a:latin typeface="Arial" charset="0"/>
              </a:rPr>
              <a:pPr algn="r" eaLnBrk="0" hangingPunct="0"/>
              <a:t>12</a:t>
            </a:fld>
            <a:endParaRPr lang="en-GB" sz="1000">
              <a:latin typeface="Arial" charset="0"/>
            </a:endParaRPr>
          </a:p>
        </p:txBody>
      </p:sp>
      <p:sp>
        <p:nvSpPr>
          <p:cNvPr id="33796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850" y="1912938"/>
            <a:ext cx="8135938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defTabSz="630238" eaLnBrk="0" hangingPunct="0">
              <a:spcBef>
                <a:spcPts val="1200"/>
              </a:spcBef>
              <a:buSzPct val="70000"/>
              <a:defRPr/>
            </a:pPr>
            <a:r>
              <a:rPr lang="en-GB" sz="2000" dirty="0">
                <a:latin typeface="Cambria" pitchFamily="18" charset="0"/>
              </a:rPr>
              <a:t>The integrated model is based on common and standardised processes, transforming a combination of primary data into statistical products</a:t>
            </a:r>
            <a:endParaRPr lang="en-US" sz="2000" kern="0" dirty="0"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Coverage of Global Assessments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52613"/>
            <a:ext cx="8135938" cy="4141787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The legal and institutional aspects of the national statistical  system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i="1" smtClean="0">
                <a:latin typeface="Cambria" pitchFamily="18" charset="0"/>
              </a:rPr>
              <a:t>	Fundamental principles of Official Statistics and the European Statistics Code of Practice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The technical and organizational capacity to produce and disseminate official statistics in all relevant areas: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	D</a:t>
            </a:r>
            <a:r>
              <a:rPr lang="en-US" sz="2000" i="1" smtClean="0">
                <a:latin typeface="Cambria" pitchFamily="18" charset="0"/>
              </a:rPr>
              <a:t>ata collection mechanisms, data processing and editing, quality monitoring, registers and dissemination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The compliance of statistical output with international standards, norms and recommendations</a:t>
            </a:r>
            <a:endParaRPr lang="en-US" sz="2000" i="1" smtClean="0">
              <a:latin typeface="Cambria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Tx/>
              <a:buNone/>
            </a:pPr>
            <a:endParaRPr lang="en-US" sz="2000" smtClean="0">
              <a:latin typeface="Cambria" pitchFamily="18" charset="0"/>
            </a:endParaRPr>
          </a:p>
        </p:txBody>
      </p:sp>
      <p:sp>
        <p:nvSpPr>
          <p:cNvPr id="35843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3323683-C3EA-4C50-B8B5-8F238B59B2A2}" type="slidenum">
              <a:rPr lang="en-GB" sz="1000">
                <a:latin typeface="Arial" charset="0"/>
              </a:rPr>
              <a:pPr algn="r" eaLnBrk="0" hangingPunct="0"/>
              <a:t>13</a:t>
            </a:fld>
            <a:endParaRPr lang="en-GB" sz="1000">
              <a:latin typeface="Arial" charset="0"/>
            </a:endParaRPr>
          </a:p>
        </p:txBody>
      </p:sp>
      <p:sp>
        <p:nvSpPr>
          <p:cNvPr id="35844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>
            <a:grpSpLocks/>
          </p:cNvGrpSpPr>
          <p:nvPr/>
        </p:nvGrpSpPr>
        <p:grpSpPr bwMode="auto">
          <a:xfrm>
            <a:off x="1177925" y="1673225"/>
            <a:ext cx="6926263" cy="3957638"/>
            <a:chOff x="938740" y="1448780"/>
            <a:chExt cx="7335815" cy="4500500"/>
          </a:xfrm>
        </p:grpSpPr>
        <p:cxnSp>
          <p:nvCxnSpPr>
            <p:cNvPr id="37893" name="Straight Connector 70"/>
            <p:cNvCxnSpPr>
              <a:cxnSpLocks noChangeShapeType="1"/>
            </p:cNvCxnSpPr>
            <p:nvPr/>
          </p:nvCxnSpPr>
          <p:spPr bwMode="auto">
            <a:xfrm rot="5400000">
              <a:off x="4229700" y="4131340"/>
              <a:ext cx="684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" name="Trapezoid 13"/>
            <p:cNvSpPr/>
            <p:nvPr/>
          </p:nvSpPr>
          <p:spPr bwMode="auto">
            <a:xfrm>
              <a:off x="1526425" y="1763815"/>
              <a:ext cx="6210690" cy="3915435"/>
            </a:xfrm>
            <a:prstGeom prst="trapezoid">
              <a:avLst>
                <a:gd name="adj" fmla="val 81379"/>
              </a:avLst>
            </a:prstGeom>
            <a:gradFill flip="none" rotWithShape="1">
              <a:gsLst>
                <a:gs pos="0">
                  <a:schemeClr val="accent3">
                    <a:shade val="51000"/>
                    <a:satMod val="130000"/>
                    <a:alpha val="62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1"/>
              <a:tileRect/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Cambria" pitchFamily="18" charset="0"/>
              </a:endParaRPr>
            </a:p>
          </p:txBody>
        </p:sp>
        <p:sp>
          <p:nvSpPr>
            <p:cNvPr id="37897" name="Rectangle 17"/>
            <p:cNvSpPr>
              <a:spLocks noChangeArrowheads="1"/>
            </p:cNvSpPr>
            <p:nvPr/>
          </p:nvSpPr>
          <p:spPr bwMode="auto">
            <a:xfrm>
              <a:off x="4707970" y="3834046"/>
              <a:ext cx="1720291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>
                  <a:latin typeface="Cambria" pitchFamily="18" charset="0"/>
                </a:rPr>
                <a:t>Data warehouse</a:t>
              </a:r>
            </a:p>
          </p:txBody>
        </p:sp>
        <p:sp>
          <p:nvSpPr>
            <p:cNvPr id="37898" name="Rectangle 18"/>
            <p:cNvSpPr>
              <a:spLocks noChangeArrowheads="1"/>
            </p:cNvSpPr>
            <p:nvPr/>
          </p:nvSpPr>
          <p:spPr bwMode="auto">
            <a:xfrm>
              <a:off x="2749554" y="3834045"/>
              <a:ext cx="1720290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>
                  <a:latin typeface="Cambria" pitchFamily="18" charset="0"/>
                </a:rPr>
                <a:t>Statistical registers</a:t>
              </a:r>
            </a:p>
          </p:txBody>
        </p:sp>
        <p:sp>
          <p:nvSpPr>
            <p:cNvPr id="37899" name="Rectangle 19"/>
            <p:cNvSpPr>
              <a:spLocks noChangeArrowheads="1"/>
            </p:cNvSpPr>
            <p:nvPr/>
          </p:nvSpPr>
          <p:spPr bwMode="auto">
            <a:xfrm>
              <a:off x="2422754" y="4495514"/>
              <a:ext cx="4322781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>
                  <a:latin typeface="Cambria" pitchFamily="18" charset="0"/>
                </a:rPr>
                <a:t>Editing and processing (quality control)</a:t>
              </a:r>
            </a:p>
          </p:txBody>
        </p:sp>
        <p:sp>
          <p:nvSpPr>
            <p:cNvPr id="37900" name="Rectangle 20"/>
            <p:cNvSpPr>
              <a:spLocks noChangeArrowheads="1"/>
            </p:cNvSpPr>
            <p:nvPr/>
          </p:nvSpPr>
          <p:spPr bwMode="auto">
            <a:xfrm>
              <a:off x="3274307" y="3158970"/>
              <a:ext cx="2621555" cy="582762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>
                  <a:latin typeface="Cambria" pitchFamily="18" charset="0"/>
                </a:rPr>
                <a:t>Sectoral statistics</a:t>
              </a:r>
            </a:p>
            <a:p>
              <a:pPr algn="ctr"/>
              <a:r>
                <a:rPr lang="en-US" sz="1400">
                  <a:latin typeface="Cambria" pitchFamily="18" charset="0"/>
                </a:rPr>
                <a:t>STS – SBS – CPI – ETS – GFS …</a:t>
              </a:r>
            </a:p>
          </p:txBody>
        </p:sp>
        <p:sp>
          <p:nvSpPr>
            <p:cNvPr id="37901" name="Rectangle 21"/>
            <p:cNvSpPr>
              <a:spLocks noChangeArrowheads="1"/>
            </p:cNvSpPr>
            <p:nvPr/>
          </p:nvSpPr>
          <p:spPr bwMode="auto">
            <a:xfrm>
              <a:off x="4054825" y="2303875"/>
              <a:ext cx="1058640" cy="874144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800">
                  <a:latin typeface="Cambria" pitchFamily="18" charset="0"/>
                </a:rPr>
                <a:t>SNA</a:t>
              </a:r>
            </a:p>
            <a:p>
              <a:pPr algn="ctr"/>
              <a:r>
                <a:rPr lang="en-US" sz="1400">
                  <a:latin typeface="Cambria" pitchFamily="18" charset="0"/>
                </a:rPr>
                <a:t>BoP</a:t>
              </a:r>
            </a:p>
          </p:txBody>
        </p:sp>
        <p:sp>
          <p:nvSpPr>
            <p:cNvPr id="37902" name="Rectangle 25"/>
            <p:cNvSpPr>
              <a:spLocks noChangeArrowheads="1"/>
            </p:cNvSpPr>
            <p:nvPr/>
          </p:nvSpPr>
          <p:spPr bwMode="auto">
            <a:xfrm>
              <a:off x="1937544" y="5087382"/>
              <a:ext cx="5293202" cy="591868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>
                  <a:latin typeface="Cambria" pitchFamily="18" charset="0"/>
                </a:rPr>
                <a:t>Data collection</a:t>
              </a:r>
            </a:p>
            <a:p>
              <a:pPr algn="ctr"/>
              <a:r>
                <a:rPr lang="en-US" sz="1400">
                  <a:latin typeface="Cambria" pitchFamily="18" charset="0"/>
                </a:rPr>
                <a:t>Administrative data – Surveys – Censuses</a:t>
              </a:r>
            </a:p>
          </p:txBody>
        </p:sp>
        <p:cxnSp>
          <p:nvCxnSpPr>
            <p:cNvPr id="37903" name="Straight Connector 55"/>
            <p:cNvCxnSpPr>
              <a:cxnSpLocks noChangeShapeType="1"/>
            </p:cNvCxnSpPr>
            <p:nvPr/>
          </p:nvCxnSpPr>
          <p:spPr bwMode="auto">
            <a:xfrm>
              <a:off x="1976475" y="5094185"/>
              <a:ext cx="5265585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04" name="Straight Connector 56"/>
            <p:cNvCxnSpPr>
              <a:cxnSpLocks noChangeShapeType="1"/>
            </p:cNvCxnSpPr>
            <p:nvPr/>
          </p:nvCxnSpPr>
          <p:spPr bwMode="auto">
            <a:xfrm>
              <a:off x="2462005" y="4464115"/>
              <a:ext cx="432048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05" name="Straight Connector 57"/>
            <p:cNvCxnSpPr>
              <a:cxnSpLocks noChangeShapeType="1"/>
            </p:cNvCxnSpPr>
            <p:nvPr/>
          </p:nvCxnSpPr>
          <p:spPr bwMode="auto">
            <a:xfrm>
              <a:off x="3021115" y="3789040"/>
              <a:ext cx="322131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7906" name="Straight Connector 58"/>
            <p:cNvCxnSpPr>
              <a:cxnSpLocks noChangeShapeType="1"/>
            </p:cNvCxnSpPr>
            <p:nvPr/>
          </p:nvCxnSpPr>
          <p:spPr bwMode="auto">
            <a:xfrm>
              <a:off x="3542125" y="3123490"/>
              <a:ext cx="216024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7907" name="Oval 74"/>
            <p:cNvSpPr>
              <a:spLocks noChangeArrowheads="1"/>
            </p:cNvSpPr>
            <p:nvPr/>
          </p:nvSpPr>
          <p:spPr bwMode="auto">
            <a:xfrm>
              <a:off x="3999080" y="1448780"/>
              <a:ext cx="1215135" cy="810090"/>
            </a:xfrm>
            <a:prstGeom prst="ellipse">
              <a:avLst/>
            </a:prstGeom>
            <a:solidFill>
              <a:srgbClr val="A50021">
                <a:alpha val="2509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ambria" pitchFamily="18" charset="0"/>
                </a:rPr>
                <a:t>Coherent</a:t>
              </a:r>
            </a:p>
          </p:txBody>
        </p:sp>
        <p:sp>
          <p:nvSpPr>
            <p:cNvPr id="37908" name="Oval 75"/>
            <p:cNvSpPr>
              <a:spLocks noChangeArrowheads="1"/>
            </p:cNvSpPr>
            <p:nvPr/>
          </p:nvSpPr>
          <p:spPr bwMode="auto">
            <a:xfrm>
              <a:off x="938740" y="5139189"/>
              <a:ext cx="1215135" cy="810091"/>
            </a:xfrm>
            <a:prstGeom prst="ellipse">
              <a:avLst/>
            </a:prstGeom>
            <a:solidFill>
              <a:srgbClr val="A50021">
                <a:alpha val="2509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ambria" pitchFamily="18" charset="0"/>
                </a:rPr>
                <a:t>Integrated</a:t>
              </a:r>
            </a:p>
          </p:txBody>
        </p:sp>
        <p:sp>
          <p:nvSpPr>
            <p:cNvPr id="37909" name="Oval 76"/>
            <p:cNvSpPr>
              <a:spLocks noChangeArrowheads="1"/>
            </p:cNvSpPr>
            <p:nvPr/>
          </p:nvSpPr>
          <p:spPr bwMode="auto">
            <a:xfrm>
              <a:off x="7059420" y="5139190"/>
              <a:ext cx="1215135" cy="810090"/>
            </a:xfrm>
            <a:prstGeom prst="ellipse">
              <a:avLst/>
            </a:prstGeom>
            <a:solidFill>
              <a:srgbClr val="A50021">
                <a:alpha val="25098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b="1">
                  <a:latin typeface="Cambria" pitchFamily="18" charset="0"/>
                </a:rPr>
                <a:t>Effective</a:t>
              </a:r>
            </a:p>
          </p:txBody>
        </p:sp>
      </p:grpSp>
      <p:sp>
        <p:nvSpPr>
          <p:cNvPr id="37890" name="Rectangle 86"/>
          <p:cNvSpPr>
            <a:spLocks noChangeArrowheads="1"/>
          </p:cNvSpPr>
          <p:nvPr/>
        </p:nvSpPr>
        <p:spPr bwMode="auto">
          <a:xfrm>
            <a:off x="1717675" y="5691188"/>
            <a:ext cx="5851525" cy="444500"/>
          </a:xfrm>
          <a:prstGeom prst="rect">
            <a:avLst/>
          </a:prstGeom>
          <a:solidFill>
            <a:srgbClr val="99CC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n-US" sz="1600">
                <a:latin typeface="Cambria" pitchFamily="18" charset="0"/>
              </a:rPr>
              <a:t>Legal / institutional / organizational framework</a:t>
            </a:r>
          </a:p>
        </p:txBody>
      </p:sp>
      <p:sp>
        <p:nvSpPr>
          <p:cNvPr id="37891" name="Rectangle 88"/>
          <p:cNvSpPr>
            <a:spLocks noChangeArrowheads="1"/>
          </p:cNvSpPr>
          <p:nvPr/>
        </p:nvSpPr>
        <p:spPr bwMode="auto">
          <a:xfrm>
            <a:off x="1717675" y="1093788"/>
            <a:ext cx="5851525" cy="444500"/>
          </a:xfrm>
          <a:prstGeom prst="rect">
            <a:avLst/>
          </a:prstGeom>
          <a:solidFill>
            <a:srgbClr val="99CC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n-US" sz="1600">
                <a:latin typeface="Cambria" pitchFamily="18" charset="0"/>
              </a:rPr>
              <a:t>International standards / nomenclatures / guidelines</a:t>
            </a:r>
          </a:p>
        </p:txBody>
      </p:sp>
      <p:sp>
        <p:nvSpPr>
          <p:cNvPr id="37892" name="Right Arrow 92"/>
          <p:cNvSpPr>
            <a:spLocks noChangeArrowheads="1"/>
          </p:cNvSpPr>
          <p:nvPr/>
        </p:nvSpPr>
        <p:spPr bwMode="auto">
          <a:xfrm rot="-5400000">
            <a:off x="-1053306" y="3204369"/>
            <a:ext cx="3689350" cy="719138"/>
          </a:xfrm>
          <a:prstGeom prst="rightArrow">
            <a:avLst>
              <a:gd name="adj1" fmla="val 50000"/>
              <a:gd name="adj2" fmla="val 50044"/>
            </a:avLst>
          </a:prstGeom>
          <a:solidFill>
            <a:srgbClr val="99CCFF">
              <a:alpha val="2509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r>
              <a:rPr lang="en-US" sz="1800">
                <a:latin typeface="Cambria" pitchFamily="18" charset="0"/>
              </a:rPr>
              <a:t>Business processes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Conclusions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08163"/>
            <a:ext cx="8135938" cy="4357687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Global assessments address all elements of quality, coherence and efficiency of statistical systems and contribute to an integrated approach of the statistical production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The consistency and exhaustiveness of national accounts data can substantially benefit from a more integrated production of economic statistics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In return, the national accounts, as the overarching framework for economic statistics, is an essential tool for improving the coherence of major sectoral statistics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Streamlining statistical production is an ongoing task since economic statistics must constantly adapt to the evolving environment (e.g.: globalization)</a:t>
            </a:r>
          </a:p>
        </p:txBody>
      </p:sp>
      <p:sp>
        <p:nvSpPr>
          <p:cNvPr id="38915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B44A388-413A-4F88-8E2B-EDD4AF830450}" type="slidenum">
              <a:rPr lang="en-GB" sz="1000">
                <a:latin typeface="Arial" charset="0"/>
              </a:rPr>
              <a:pPr algn="r" eaLnBrk="0" hangingPunct="0"/>
              <a:t>15</a:t>
            </a:fld>
            <a:endParaRPr lang="en-GB" sz="1000">
              <a:latin typeface="Arial" charset="0"/>
            </a:endParaRPr>
          </a:p>
        </p:txBody>
      </p:sp>
      <p:sp>
        <p:nvSpPr>
          <p:cNvPr id="38916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Processes are embedded in products</a:t>
            </a:r>
          </a:p>
        </p:txBody>
      </p:sp>
      <p:grpSp>
        <p:nvGrpSpPr>
          <p:cNvPr id="40962" name="Group 12"/>
          <p:cNvGrpSpPr>
            <a:grpSpLocks/>
          </p:cNvGrpSpPr>
          <p:nvPr/>
        </p:nvGrpSpPr>
        <p:grpSpPr bwMode="auto">
          <a:xfrm>
            <a:off x="755650" y="2108200"/>
            <a:ext cx="2619375" cy="3576638"/>
            <a:chOff x="755576" y="2060848"/>
            <a:chExt cx="2619375" cy="3528392"/>
          </a:xfrm>
        </p:grpSpPr>
        <p:pic>
          <p:nvPicPr>
            <p:cNvPr id="40969" name="Picture 9" descr="http://www.yoest.org/archives/ford_assembly_line_1914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5576" y="2060848"/>
              <a:ext cx="2619375" cy="1495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970" name="Picture 11" descr="http://t1.gstatic.com/images?q=tbn:ANd9GcTLWFPKW_oFNH9bVRgDkqAnrMRR1kG_MOiyo0HvoyasfPijHTFw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9682" y="4077072"/>
              <a:ext cx="2291162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876675" y="2060575"/>
            <a:ext cx="4151313" cy="3671888"/>
            <a:chOff x="3876694" y="2060848"/>
            <a:chExt cx="4151690" cy="3672408"/>
          </a:xfrm>
        </p:grpSpPr>
        <p:grpSp>
          <p:nvGrpSpPr>
            <p:cNvPr id="40964" name="Group 13"/>
            <p:cNvGrpSpPr>
              <a:grpSpLocks/>
            </p:cNvGrpSpPr>
            <p:nvPr/>
          </p:nvGrpSpPr>
          <p:grpSpPr bwMode="auto">
            <a:xfrm>
              <a:off x="5508104" y="2060848"/>
              <a:ext cx="2520280" cy="3672408"/>
              <a:chOff x="5508104" y="2060848"/>
              <a:chExt cx="2520280" cy="3622903"/>
            </a:xfrm>
          </p:grpSpPr>
          <p:pic>
            <p:nvPicPr>
              <p:cNvPr id="40967" name="Picture 5" descr="http://1.bp.blogspot.com/_ijJX6lQXIN0/TBVSUAeR2AI/AAAAAAAAAUk/LnzshLxZjPo/s1600/Classic+cars+ford-t-1916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760132" y="2060848"/>
                <a:ext cx="2016224" cy="15052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968" name="Picture 7" descr="http://i.auto-bild.de/ir_img/58861231_755d7042a8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508104" y="4005064"/>
                <a:ext cx="2520280" cy="1678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Right Arrow 8"/>
            <p:cNvSpPr/>
            <p:nvPr/>
          </p:nvSpPr>
          <p:spPr bwMode="auto">
            <a:xfrm>
              <a:off x="3876694" y="2708640"/>
              <a:ext cx="1079598" cy="50489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3876694" y="4580568"/>
              <a:ext cx="1079598" cy="50489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49500"/>
            <a:ext cx="7924800" cy="37465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b="1" smtClean="0">
              <a:solidFill>
                <a:srgbClr val="660033"/>
              </a:solidFill>
              <a:latin typeface="Cambr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b="1" smtClean="0">
                <a:solidFill>
                  <a:srgbClr val="660033"/>
                </a:solidFill>
                <a:latin typeface="Cambria" pitchFamily="18" charset="0"/>
              </a:rPr>
              <a:t>Thank you for your attention.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Aim of Global Assessments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141663"/>
            <a:ext cx="8135938" cy="273526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The NSO to plan long-term development of statistics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National authorities to better understand the role and the mission of official statistics and ultimately to allocate additional financial and human resources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International partners to have a better knowledge of the state of development of the statistical system in the country for planning capacity building programmes</a:t>
            </a:r>
          </a:p>
        </p:txBody>
      </p:sp>
      <p:sp>
        <p:nvSpPr>
          <p:cNvPr id="16387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CFEDD419-F59C-465D-BFB1-1DABA3575A2F}" type="slidenum">
              <a:rPr lang="en-GB" sz="1000">
                <a:latin typeface="Arial" charset="0"/>
              </a:rPr>
              <a:pPr algn="r" eaLnBrk="0" hangingPunct="0"/>
              <a:t>2</a:t>
            </a:fld>
            <a:endParaRPr lang="en-GB" sz="1000">
              <a:latin typeface="Arial" charset="0"/>
            </a:endParaRPr>
          </a:p>
        </p:txBody>
      </p:sp>
      <p:sp>
        <p:nvSpPr>
          <p:cNvPr id="16388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US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The aim of a global assessment of the national statistical system is to provide a clear picture of the state of development of official statistics in the country.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2009 EECCA Seminar in Yalta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/1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16113"/>
            <a:ext cx="8135938" cy="396081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Management Seminar on Global Assessments for EECCA countries organized by EFTA-Eurostat-UNECE in September 2009 in Yalta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Heads and deputy heads of 11 national statistical institutes participated: Armenia, Azerbaijan, Belarus, Georgia, Kazakhstan, Kyrgyzstan, Moldova, Mongolia, Russia, Tajikistan, Ukraine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Experts from international organizations and from Iceland, the former Yugoslav Republic of Macedonia and Norway </a:t>
            </a:r>
          </a:p>
        </p:txBody>
      </p:sp>
      <p:sp>
        <p:nvSpPr>
          <p:cNvPr id="18435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3DA79846-A6ED-442A-8FFE-23F42FF68D9D}" type="slidenum">
              <a:rPr lang="en-GB" sz="1000">
                <a:latin typeface="Arial" charset="0"/>
              </a:rPr>
              <a:pPr algn="r" eaLnBrk="0" hangingPunct="0"/>
              <a:t>3</a:t>
            </a:fld>
            <a:endParaRPr lang="en-GB" sz="1000">
              <a:latin typeface="Arial" charset="0"/>
            </a:endParaRPr>
          </a:p>
        </p:txBody>
      </p:sp>
      <p:sp>
        <p:nvSpPr>
          <p:cNvPr id="18436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720090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2009 EECCA Seminar in Yalta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/2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20482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2C6FC26-35F9-4A23-98BF-357F8E8BD413}" type="slidenum">
              <a:rPr lang="en-GB" sz="1000">
                <a:latin typeface="Arial" charset="0"/>
              </a:rPr>
              <a:pPr algn="r" eaLnBrk="0" hangingPunct="0"/>
              <a:t>4</a:t>
            </a:fld>
            <a:endParaRPr lang="en-GB" sz="1000">
              <a:latin typeface="Arial" charset="0"/>
            </a:endParaRPr>
          </a:p>
        </p:txBody>
      </p:sp>
      <p:pic>
        <p:nvPicPr>
          <p:cNvPr id="20483" name="Picture 3" descr="http://www.palmira-palace.com/pic/about/Palmir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828800"/>
            <a:ext cx="3097213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E:\GG\Photos\Yalta 2009\Yalta 2009 group pi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844675"/>
            <a:ext cx="302418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E:\GG\Photos\Yalta 2009\Yalta 2009 byfuglien.gamez.bratanov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4005263"/>
            <a:ext cx="3095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2009 EECCA Seminar in Yalta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/3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16113"/>
            <a:ext cx="8135938" cy="4249737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Participants and organizers agreed on the following: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The National Statistical Systems of the EECCA countries could largely benefit from Global Assessments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EFTA-Eurostat-UNECE offer to conduct global assessments in the region in a coordinated way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Global assessments would be conducted under the strict condition that the country request it (demand-driven)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Eurostat shall be the leading organization for the ENP-East countries (EEC) and UNECE for Central Asia countries (CA)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smtClean="0">
                <a:latin typeface="Cambria" pitchFamily="18" charset="0"/>
              </a:rPr>
              <a:t>EEC countries send their requests to Eurostat and CA countries to UNECE</a:t>
            </a:r>
          </a:p>
        </p:txBody>
      </p:sp>
      <p:sp>
        <p:nvSpPr>
          <p:cNvPr id="21507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C69D8C4B-B56E-4993-95C0-DF84D4A6ED39}" type="slidenum">
              <a:rPr lang="en-GB" sz="1000">
                <a:latin typeface="Arial" charset="0"/>
              </a:rPr>
              <a:pPr algn="r" eaLnBrk="0" hangingPunct="0"/>
              <a:t>5</a:t>
            </a:fld>
            <a:endParaRPr lang="en-GB" sz="1000">
              <a:latin typeface="Arial" charset="0"/>
            </a:endParaRPr>
          </a:p>
        </p:txBody>
      </p:sp>
      <p:sp>
        <p:nvSpPr>
          <p:cNvPr id="21508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854075"/>
            <a:ext cx="6911975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The 5 Stages of a Global Assessment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/1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44675"/>
            <a:ext cx="8281988" cy="37449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1200" smtClean="0">
              <a:latin typeface="Cambria" pitchFamily="18" charset="0"/>
            </a:endParaRP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Stage 1 – Preparatory work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smtClean="0">
                <a:latin typeface="Cambria" pitchFamily="18" charset="0"/>
              </a:rPr>
              <a:t>	Available reference and information materials about the NSS are collected through an assessment guidance questionnaire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Stage 2 – First Assessment mission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smtClean="0">
                <a:latin typeface="Cambria" pitchFamily="18" charset="0"/>
              </a:rPr>
              <a:t>	5-day global assessment mission from EFTA – Eurostat – UNECE experts to collect in-depth information from producers and users of statistical information about the NSS 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Stage 3 – Interim consultations – Draft report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b="1" smtClean="0">
                <a:latin typeface="Cambria" pitchFamily="18" charset="0"/>
              </a:rPr>
              <a:t>	</a:t>
            </a:r>
            <a:r>
              <a:rPr lang="en-US" sz="2000" smtClean="0">
                <a:latin typeface="Cambria" pitchFamily="18" charset="0"/>
              </a:rPr>
              <a:t>Production of a draft report submitted to the National Statistical Institute for consultation and, if necessary, ongoing ad-hoc consultation with producers and users in the country</a:t>
            </a:r>
          </a:p>
        </p:txBody>
      </p:sp>
      <p:sp>
        <p:nvSpPr>
          <p:cNvPr id="23555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8C7929AC-DDE5-4587-89E0-8A3701833E59}" type="slidenum">
              <a:rPr lang="en-GB" sz="1000">
                <a:latin typeface="Arial" charset="0"/>
              </a:rPr>
              <a:pPr algn="r" eaLnBrk="0" hangingPunct="0"/>
              <a:t>6</a:t>
            </a:fld>
            <a:endParaRPr lang="en-GB" sz="1000">
              <a:latin typeface="Arial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854075"/>
            <a:ext cx="6911975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The 5 Stages of a Global Assessment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/2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44675"/>
            <a:ext cx="8281988" cy="374491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1200" smtClean="0">
              <a:latin typeface="Cambria" pitchFamily="18" charset="0"/>
            </a:endParaRP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Stage 4 – Second Assessment mission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smtClean="0">
                <a:latin typeface="Cambria" pitchFamily="18" charset="0"/>
              </a:rPr>
              <a:t>	Discuss the draft report with the National Statistical Institutes and other stakeholders and propose recommendations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Stage 5 – Final reporting</a:t>
            </a:r>
          </a:p>
          <a:p>
            <a:pPr marL="889000" lvl="1" indent="-533400" algn="just" eaLnBrk="1" hangingPunct="1"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000" smtClean="0">
                <a:latin typeface="Cambria" pitchFamily="18" charset="0"/>
              </a:rPr>
              <a:t>	The final global assessment report including recommendations to be approved by the assessors and the National statistical Institutes </a:t>
            </a:r>
          </a:p>
        </p:txBody>
      </p:sp>
      <p:sp>
        <p:nvSpPr>
          <p:cNvPr id="2457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2E652D7-3E29-4ED5-AAEB-FE9171739643}" type="slidenum">
              <a:rPr lang="en-GB" sz="1000">
                <a:latin typeface="Arial" charset="0"/>
              </a:rPr>
              <a:pPr algn="r" eaLnBrk="0" hangingPunct="0"/>
              <a:t>7</a:t>
            </a:fld>
            <a:endParaRPr lang="en-GB" sz="1000">
              <a:latin typeface="Arial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Next Challenges for National</a:t>
            </a:r>
            <a:b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Statistical Systems</a:t>
            </a:r>
            <a:endParaRPr lang="en-GB" sz="32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44675"/>
            <a:ext cx="8135938" cy="3816350"/>
          </a:xfrm>
        </p:spPr>
        <p:txBody>
          <a:bodyPr/>
          <a:lstStyle/>
          <a:p>
            <a:pPr marL="358775" indent="-95250" algn="just" defTabSz="630238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endParaRPr lang="en-GB" sz="700" b="1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  <a:p>
            <a:pPr marL="903288" lvl="1" indent="-365125" defTabSz="630238">
              <a:buSzPct val="120000"/>
              <a:buFont typeface="Cambria" pitchFamily="18" charset="0"/>
              <a:buChar char="+"/>
              <a:defRPr/>
            </a:pPr>
            <a:r>
              <a:rPr lang="en-US" sz="2000" dirty="0" smtClean="0">
                <a:latin typeface="Cambria" pitchFamily="18" charset="0"/>
              </a:rPr>
              <a:t>Increasing demand for relevant, quality and timely statistics to monitor economic, monetary, social and environmental policies</a:t>
            </a:r>
          </a:p>
          <a:p>
            <a:pPr marL="903288" lvl="1" indent="-365125" defTabSz="630238">
              <a:buSzPct val="120000"/>
              <a:buFont typeface="Cambria" pitchFamily="18" charset="0"/>
              <a:buChar char="-"/>
              <a:defRPr/>
            </a:pPr>
            <a:r>
              <a:rPr lang="en-US" sz="2000" dirty="0" smtClean="0">
                <a:latin typeface="Cambria" pitchFamily="18" charset="0"/>
              </a:rPr>
              <a:t>Economic and financial crises with additional budget constraints for national administrations </a:t>
            </a:r>
          </a:p>
          <a:p>
            <a:pPr marL="903288" lvl="1" indent="-365125" defTabSz="630238">
              <a:buSzPct val="120000"/>
              <a:buFont typeface="Cambria" pitchFamily="18" charset="0"/>
              <a:buChar char="-"/>
              <a:defRPr/>
            </a:pPr>
            <a:r>
              <a:rPr lang="en-US" sz="2000" dirty="0" smtClean="0">
                <a:latin typeface="Cambria" pitchFamily="18" charset="0"/>
              </a:rPr>
              <a:t>Budget cuts for technical cooperation at international level</a:t>
            </a:r>
          </a:p>
          <a:p>
            <a:pPr marL="903288" lvl="1" indent="-365125" defTabSz="630238">
              <a:buSzPct val="120000"/>
              <a:buFont typeface="Cambria" pitchFamily="18" charset="0"/>
              <a:buChar char="-"/>
              <a:defRPr/>
            </a:pPr>
            <a:r>
              <a:rPr lang="en-US" sz="2000" dirty="0" smtClean="0">
                <a:latin typeface="Cambria" pitchFamily="18" charset="0"/>
              </a:rPr>
              <a:t>Pressure to further reduce response burden</a:t>
            </a:r>
          </a:p>
          <a:p>
            <a:pPr marL="903288" lvl="1" indent="-365125" defTabSz="630238">
              <a:buSzPct val="120000"/>
              <a:buFontTx/>
              <a:buNone/>
              <a:defRPr/>
            </a:pPr>
            <a:r>
              <a:rPr lang="en-US" sz="2000" dirty="0" smtClean="0">
                <a:latin typeface="Cambria" pitchFamily="18" charset="0"/>
              </a:rPr>
              <a:t>	___________________________________________________________________________</a:t>
            </a:r>
          </a:p>
          <a:p>
            <a:pPr marL="903288" lvl="1" indent="-365125" defTabSz="630238">
              <a:buSzPct val="120000"/>
              <a:buFont typeface="Cambria" pitchFamily="18" charset="0"/>
              <a:buChar char="="/>
              <a:defRPr/>
            </a:pPr>
            <a:r>
              <a:rPr lang="en-US" sz="2000" b="1" dirty="0" smtClean="0">
                <a:latin typeface="Cambria" pitchFamily="18" charset="0"/>
              </a:rPr>
              <a:t>Streamlining statistical production processes from the data collection to the dissemination</a:t>
            </a:r>
          </a:p>
        </p:txBody>
      </p:sp>
      <p:sp>
        <p:nvSpPr>
          <p:cNvPr id="25603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8CB04EE6-2468-4995-BC36-EEAA91778647}" type="slidenum">
              <a:rPr lang="en-GB" sz="1000">
                <a:latin typeface="Arial" charset="0"/>
              </a:rPr>
              <a:pPr algn="r" eaLnBrk="0" hangingPunct="0"/>
              <a:t>8</a:t>
            </a:fld>
            <a:endParaRPr lang="en-GB" sz="1000">
              <a:latin typeface="Arial" charset="0"/>
            </a:endParaRPr>
          </a:p>
        </p:txBody>
      </p:sp>
      <p:sp>
        <p:nvSpPr>
          <p:cNvPr id="25604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What Does Streamlining Mean?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924175"/>
            <a:ext cx="8135938" cy="2592388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Effective</a:t>
            </a:r>
            <a:r>
              <a:rPr lang="en-US" sz="2000" smtClean="0">
                <a:latin typeface="Cambria" pitchFamily="18" charset="0"/>
              </a:rPr>
              <a:t>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	Adequate to accomplish a purpose; producing the intended or expected result: an effective decision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b="1" smtClean="0">
                <a:latin typeface="Cambria" pitchFamily="18" charset="0"/>
              </a:rPr>
              <a:t>Efficient</a:t>
            </a:r>
            <a:r>
              <a:rPr lang="en-US" sz="2000" smtClean="0">
                <a:latin typeface="Cambria" pitchFamily="18" charset="0"/>
              </a:rPr>
              <a:t>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smtClean="0">
                <a:latin typeface="Cambria" pitchFamily="18" charset="0"/>
              </a:rPr>
              <a:t>	Performing or functioning in the best possible manner with the least waste of time and resources (human and financial)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endParaRPr lang="en-US" sz="2000" smtClean="0">
              <a:latin typeface="Cambria" pitchFamily="18" charset="0"/>
            </a:endParaRPr>
          </a:p>
        </p:txBody>
      </p:sp>
      <p:sp>
        <p:nvSpPr>
          <p:cNvPr id="27651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C8AED430-3DBC-4BB5-88C1-67B4B4D733B2}" type="slidenum">
              <a:rPr lang="en-GB" sz="1000">
                <a:latin typeface="Arial" charset="0"/>
              </a:rPr>
              <a:pPr algn="r" eaLnBrk="0" hangingPunct="0"/>
              <a:t>9</a:t>
            </a:fld>
            <a:endParaRPr lang="en-GB" sz="1000">
              <a:latin typeface="Arial" charset="0"/>
            </a:endParaRPr>
          </a:p>
        </p:txBody>
      </p:sp>
      <p:sp>
        <p:nvSpPr>
          <p:cNvPr id="27652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773238"/>
            <a:ext cx="813593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US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Streamlining can be defined as adapting the business and technology infrastructure in order to deliver  statistical information that meets user’s requirements in a more effective and efficient way.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ECE PP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UNECE PP Presentatio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NECE PP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ECE PP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16309</TotalTime>
  <Words>1007</Words>
  <Application>Microsoft Office PowerPoint</Application>
  <PresentationFormat>On-screen Show (4:3)</PresentationFormat>
  <Paragraphs>126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Times New Roman</vt:lpstr>
      <vt:lpstr>Arial</vt:lpstr>
      <vt:lpstr>Wingdings</vt:lpstr>
      <vt:lpstr>Cambria</vt:lpstr>
      <vt:lpstr>Trebuchet MS</vt:lpstr>
      <vt:lpstr>MS PGothic</vt:lpstr>
      <vt:lpstr>UNECE PP Presentation template</vt:lpstr>
      <vt:lpstr>UNECE PP Presentation template</vt:lpstr>
      <vt:lpstr> Global Assessments and Integrated Economic Statistics  from products towards processes</vt:lpstr>
      <vt:lpstr>Aim of Global Assessments</vt:lpstr>
      <vt:lpstr>2009 EECCA Seminar in Yalta /1</vt:lpstr>
      <vt:lpstr>2009 EECCA Seminar in Yalta /2</vt:lpstr>
      <vt:lpstr>2009 EECCA Seminar in Yalta /3</vt:lpstr>
      <vt:lpstr>The 5 Stages of a Global Assessment /1</vt:lpstr>
      <vt:lpstr>The 5 Stages of a Global Assessment /2</vt:lpstr>
      <vt:lpstr>Next Challenges for National Statistical Systems</vt:lpstr>
      <vt:lpstr>What Does Streamlining Mean?</vt:lpstr>
      <vt:lpstr>Integrated Economic Statistics: from Products towards Processes</vt:lpstr>
      <vt:lpstr>From the Stovepipe Model …</vt:lpstr>
      <vt:lpstr>… to the Integrated Model</vt:lpstr>
      <vt:lpstr>Coverage of Global Assessments</vt:lpstr>
      <vt:lpstr>Slide 14</vt:lpstr>
      <vt:lpstr>Conclusions</vt:lpstr>
      <vt:lpstr>Processes are embedded in products</vt:lpstr>
      <vt:lpstr>Slide 17</vt:lpstr>
    </vt:vector>
  </TitlesOfParts>
  <Company>United Nations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International Family of Classification </dc:title>
  <dc:creator>Juergen Schwaerzler</dc:creator>
  <cp:lastModifiedBy>Shaboyan</cp:lastModifiedBy>
  <cp:revision>591</cp:revision>
  <dcterms:created xsi:type="dcterms:W3CDTF">2002-04-05T15:48:34Z</dcterms:created>
  <dcterms:modified xsi:type="dcterms:W3CDTF">2011-11-21T13:06:45Z</dcterms:modified>
</cp:coreProperties>
</file>