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6"/>
  </p:notesMasterIdLst>
  <p:sldIdLst>
    <p:sldId id="256" r:id="rId2"/>
    <p:sldId id="257" r:id="rId3"/>
    <p:sldId id="258" r:id="rId4"/>
    <p:sldId id="261" r:id="rId5"/>
    <p:sldId id="262" r:id="rId6"/>
    <p:sldId id="263" r:id="rId7"/>
    <p:sldId id="265" r:id="rId8"/>
    <p:sldId id="266" r:id="rId9"/>
    <p:sldId id="259" r:id="rId10"/>
    <p:sldId id="268" r:id="rId11"/>
    <p:sldId id="269" r:id="rId12"/>
    <p:sldId id="271" r:id="rId13"/>
    <p:sldId id="270" r:id="rId14"/>
    <p:sldId id="272" r:id="rId15"/>
    <p:sldId id="273" r:id="rId16"/>
    <p:sldId id="275" r:id="rId17"/>
    <p:sldId id="277" r:id="rId18"/>
    <p:sldId id="278" r:id="rId19"/>
    <p:sldId id="283" r:id="rId20"/>
    <p:sldId id="276" r:id="rId21"/>
    <p:sldId id="279" r:id="rId22"/>
    <p:sldId id="280" r:id="rId23"/>
    <p:sldId id="281" r:id="rId24"/>
    <p:sldId id="282" r:id="rId25"/>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4" d="100"/>
          <a:sy n="114" d="100"/>
        </p:scale>
        <p:origin x="-918"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H:\POBREZA%20DANE\POBREZA\Copia%20de%20Anexos_ECV_2013%20(3).xls"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C:\Users\agonzalez\AppData\Local\Microsoft\Windows\Temporary%20Internet%20Files\Content.Outlook\AT78L3O9\Graficas%20Bolet&#237;n_r.xlsx" TargetMode="External"/><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oleObject" Target="file:///C:\Users\agonzalez\AppData\Local\Microsoft\Windows\Temporary%20Internet%20Files\Content.Outlook\AT78L3O9\Graficas%20Bolet&#237;n_r%20(2).xlsx" TargetMode="External"/><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oleObject" Target="file:///H:\POBREZA%20DANE\POBREZA\Copia%20de%20Anexos_ECV_2013%20(3)%20english.xls"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cked"/>
        <c:varyColors val="0"/>
        <c:ser>
          <c:idx val="0"/>
          <c:order val="0"/>
          <c:tx>
            <c:strRef>
              <c:f>'CUADRO 50'!$J$13</c:f>
              <c:strCache>
                <c:ptCount val="1"/>
                <c:pt idx="0">
                  <c:v> National Total</c:v>
                </c:pt>
              </c:strCache>
            </c:strRef>
          </c:tx>
          <c:spPr>
            <a:ln>
              <a:solidFill>
                <a:schemeClr val="bg1">
                  <a:lumMod val="50000"/>
                </a:schemeClr>
              </a:solidFill>
              <a:prstDash val="sysDot"/>
            </a:ln>
          </c:spPr>
          <c:marker>
            <c:symbol val="none"/>
          </c:marker>
          <c:dLbls>
            <c:dLbl>
              <c:idx val="0"/>
              <c:layout>
                <c:manualLayout>
                  <c:x val="-1.6666666666666718E-2"/>
                  <c:y val="-6.0185185185185182E-2"/>
                </c:manualLayout>
              </c:layout>
              <c:spPr/>
              <c:txPr>
                <a:bodyPr/>
                <a:lstStyle/>
                <a:p>
                  <a:pPr>
                    <a:defRPr/>
                  </a:pPr>
                  <a:endParaRPr lang="es-CO"/>
                </a:p>
              </c:txPr>
              <c:dLblPos val="r"/>
              <c:showLegendKey val="0"/>
              <c:showVal val="1"/>
              <c:showCatName val="0"/>
              <c:showSerName val="0"/>
              <c:showPercent val="0"/>
              <c:showBubbleSize val="0"/>
            </c:dLbl>
            <c:dLbl>
              <c:idx val="1"/>
              <c:layout>
                <c:manualLayout>
                  <c:x val="-2.7777777777777776E-2"/>
                  <c:y val="-6.4814814814814894E-2"/>
                </c:manualLayout>
              </c:layout>
              <c:spPr/>
              <c:txPr>
                <a:bodyPr/>
                <a:lstStyle/>
                <a:p>
                  <a:pPr>
                    <a:defRPr/>
                  </a:pPr>
                  <a:endParaRPr lang="es-CO"/>
                </a:p>
              </c:txPr>
              <c:dLblPos val="r"/>
              <c:showLegendKey val="0"/>
              <c:showVal val="1"/>
              <c:showCatName val="0"/>
              <c:showSerName val="0"/>
              <c:showPercent val="0"/>
              <c:showBubbleSize val="0"/>
            </c:dLbl>
            <c:dLbl>
              <c:idx val="2"/>
              <c:layout>
                <c:manualLayout>
                  <c:x val="-5.8333333333333334E-2"/>
                  <c:y val="-6.9444444444444531E-2"/>
                </c:manualLayout>
              </c:layout>
              <c:spPr/>
              <c:txPr>
                <a:bodyPr/>
                <a:lstStyle/>
                <a:p>
                  <a:pPr>
                    <a:defRPr/>
                  </a:pPr>
                  <a:endParaRPr lang="es-CO"/>
                </a:p>
              </c:txPr>
              <c:dLblPos val="r"/>
              <c:showLegendKey val="0"/>
              <c:showVal val="1"/>
              <c:showCatName val="0"/>
              <c:showSerName val="0"/>
              <c:showPercent val="0"/>
              <c:showBubbleSize val="0"/>
            </c:dLbl>
            <c:showLegendKey val="0"/>
            <c:showVal val="1"/>
            <c:showCatName val="0"/>
            <c:showSerName val="0"/>
            <c:showPercent val="0"/>
            <c:showBubbleSize val="0"/>
            <c:showLeaderLines val="0"/>
          </c:dLbls>
          <c:cat>
            <c:numRef>
              <c:f>'CUADRO 50'!$K$12:$M$12</c:f>
              <c:numCache>
                <c:formatCode>General</c:formatCode>
                <c:ptCount val="3"/>
                <c:pt idx="0">
                  <c:v>2011</c:v>
                </c:pt>
                <c:pt idx="1">
                  <c:v>2012</c:v>
                </c:pt>
                <c:pt idx="2">
                  <c:v>2013</c:v>
                </c:pt>
              </c:numCache>
            </c:numRef>
          </c:cat>
          <c:val>
            <c:numRef>
              <c:f>'CUADRO 50'!$K$13:$M$13</c:f>
              <c:numCache>
                <c:formatCode>0%</c:formatCode>
                <c:ptCount val="3"/>
                <c:pt idx="0">
                  <c:v>0.432</c:v>
                </c:pt>
                <c:pt idx="1">
                  <c:v>0.42399999999999999</c:v>
                </c:pt>
                <c:pt idx="2">
                  <c:v>0.40600000000000003</c:v>
                </c:pt>
              </c:numCache>
            </c:numRef>
          </c:val>
          <c:smooth val="0"/>
        </c:ser>
        <c:ser>
          <c:idx val="1"/>
          <c:order val="1"/>
          <c:tx>
            <c:strRef>
              <c:f>'CUADRO 50'!$J$14</c:f>
              <c:strCache>
                <c:ptCount val="1"/>
                <c:pt idx="0">
                  <c:v>Urban Areas</c:v>
                </c:pt>
              </c:strCache>
            </c:strRef>
          </c:tx>
          <c:spPr>
            <a:ln>
              <a:solidFill>
                <a:schemeClr val="bg1">
                  <a:lumMod val="65000"/>
                </a:schemeClr>
              </a:solidFill>
              <a:prstDash val="sysDash"/>
            </a:ln>
          </c:spPr>
          <c:marker>
            <c:symbol val="none"/>
          </c:marker>
          <c:dLbls>
            <c:dLbl>
              <c:idx val="0"/>
              <c:layout>
                <c:manualLayout>
                  <c:x val="-1.6666666666666718E-2"/>
                  <c:y val="-5.5555555555555601E-2"/>
                </c:manualLayout>
              </c:layout>
              <c:spPr/>
              <c:txPr>
                <a:bodyPr/>
                <a:lstStyle/>
                <a:p>
                  <a:pPr>
                    <a:defRPr/>
                  </a:pPr>
                  <a:endParaRPr lang="es-CO"/>
                </a:p>
              </c:txPr>
              <c:dLblPos val="r"/>
              <c:showLegendKey val="0"/>
              <c:showVal val="1"/>
              <c:showCatName val="0"/>
              <c:showSerName val="0"/>
              <c:showPercent val="0"/>
              <c:showBubbleSize val="0"/>
            </c:dLbl>
            <c:dLbl>
              <c:idx val="1"/>
              <c:layout>
                <c:manualLayout>
                  <c:x val="-2.5000000000000001E-2"/>
                  <c:y val="-5.5555555555555601E-2"/>
                </c:manualLayout>
              </c:layout>
              <c:spPr/>
              <c:txPr>
                <a:bodyPr/>
                <a:lstStyle/>
                <a:p>
                  <a:pPr>
                    <a:defRPr/>
                  </a:pPr>
                  <a:endParaRPr lang="es-CO"/>
                </a:p>
              </c:txPr>
              <c:dLblPos val="r"/>
              <c:showLegendKey val="0"/>
              <c:showVal val="1"/>
              <c:showCatName val="0"/>
              <c:showSerName val="0"/>
              <c:showPercent val="0"/>
              <c:showBubbleSize val="0"/>
            </c:dLbl>
            <c:dLbl>
              <c:idx val="2"/>
              <c:layout>
                <c:manualLayout>
                  <c:x val="-0.05"/>
                  <c:y val="-5.5555555555555601E-2"/>
                </c:manualLayout>
              </c:layout>
              <c:spPr/>
              <c:txPr>
                <a:bodyPr/>
                <a:lstStyle/>
                <a:p>
                  <a:pPr>
                    <a:defRPr/>
                  </a:pPr>
                  <a:endParaRPr lang="es-CO"/>
                </a:p>
              </c:txPr>
              <c:dLblPos val="r"/>
              <c:showLegendKey val="0"/>
              <c:showVal val="1"/>
              <c:showCatName val="0"/>
              <c:showSerName val="0"/>
              <c:showPercent val="0"/>
              <c:showBubbleSize val="0"/>
            </c:dLbl>
            <c:showLegendKey val="0"/>
            <c:showVal val="1"/>
            <c:showCatName val="0"/>
            <c:showSerName val="0"/>
            <c:showPercent val="0"/>
            <c:showBubbleSize val="0"/>
            <c:showLeaderLines val="0"/>
          </c:dLbls>
          <c:cat>
            <c:numRef>
              <c:f>'CUADRO 50'!$K$12:$M$12</c:f>
              <c:numCache>
                <c:formatCode>General</c:formatCode>
                <c:ptCount val="3"/>
                <c:pt idx="0">
                  <c:v>2011</c:v>
                </c:pt>
                <c:pt idx="1">
                  <c:v>2012</c:v>
                </c:pt>
                <c:pt idx="2">
                  <c:v>2013</c:v>
                </c:pt>
              </c:numCache>
            </c:numRef>
          </c:cat>
          <c:val>
            <c:numRef>
              <c:f>'CUADRO 50'!$K$14:$M$14</c:f>
              <c:numCache>
                <c:formatCode>0%</c:formatCode>
                <c:ptCount val="3"/>
                <c:pt idx="0">
                  <c:v>0.36199999999999999</c:v>
                </c:pt>
                <c:pt idx="1">
                  <c:v>0.35299999999999998</c:v>
                </c:pt>
                <c:pt idx="2">
                  <c:v>0.34200000000000003</c:v>
                </c:pt>
              </c:numCache>
            </c:numRef>
          </c:val>
          <c:smooth val="0"/>
        </c:ser>
        <c:ser>
          <c:idx val="2"/>
          <c:order val="2"/>
          <c:tx>
            <c:strRef>
              <c:f>'CUADRO 50'!$J$15</c:f>
              <c:strCache>
                <c:ptCount val="1"/>
                <c:pt idx="0">
                  <c:v>Rural Areas</c:v>
                </c:pt>
              </c:strCache>
            </c:strRef>
          </c:tx>
          <c:spPr>
            <a:ln>
              <a:solidFill>
                <a:schemeClr val="tx1"/>
              </a:solidFill>
            </a:ln>
          </c:spPr>
          <c:marker>
            <c:symbol val="none"/>
          </c:marker>
          <c:dLbls>
            <c:dLbl>
              <c:idx val="0"/>
              <c:layout>
                <c:manualLayout>
                  <c:x val="-8.3333333333333332E-3"/>
                  <c:y val="6.0185185185185161E-2"/>
                </c:manualLayout>
              </c:layout>
              <c:spPr/>
              <c:txPr>
                <a:bodyPr/>
                <a:lstStyle/>
                <a:p>
                  <a:pPr>
                    <a:defRPr/>
                  </a:pPr>
                  <a:endParaRPr lang="es-CO"/>
                </a:p>
              </c:txPr>
              <c:dLblPos val="r"/>
              <c:showLegendKey val="0"/>
              <c:showVal val="1"/>
              <c:showCatName val="0"/>
              <c:showSerName val="0"/>
              <c:showPercent val="0"/>
              <c:showBubbleSize val="0"/>
            </c:dLbl>
            <c:dLbl>
              <c:idx val="1"/>
              <c:layout>
                <c:manualLayout>
                  <c:x val="-4.166666666666672E-2"/>
                  <c:y val="5.5555555555555552E-2"/>
                </c:manualLayout>
              </c:layout>
              <c:spPr/>
              <c:txPr>
                <a:bodyPr/>
                <a:lstStyle/>
                <a:p>
                  <a:pPr>
                    <a:defRPr/>
                  </a:pPr>
                  <a:endParaRPr lang="es-CO"/>
                </a:p>
              </c:txPr>
              <c:dLblPos val="r"/>
              <c:showLegendKey val="0"/>
              <c:showVal val="1"/>
              <c:showCatName val="0"/>
              <c:showSerName val="0"/>
              <c:showPercent val="0"/>
              <c:showBubbleSize val="0"/>
            </c:dLbl>
            <c:dLbl>
              <c:idx val="2"/>
              <c:layout>
                <c:manualLayout>
                  <c:x val="-6.1111111111111109E-2"/>
                  <c:y val="5.5555555555555552E-2"/>
                </c:manualLayout>
              </c:layout>
              <c:spPr/>
              <c:txPr>
                <a:bodyPr/>
                <a:lstStyle/>
                <a:p>
                  <a:pPr>
                    <a:defRPr/>
                  </a:pPr>
                  <a:endParaRPr lang="es-CO"/>
                </a:p>
              </c:txPr>
              <c:dLblPos val="r"/>
              <c:showLegendKey val="0"/>
              <c:showVal val="1"/>
              <c:showCatName val="0"/>
              <c:showSerName val="0"/>
              <c:showPercent val="0"/>
              <c:showBubbleSize val="0"/>
            </c:dLbl>
            <c:showLegendKey val="0"/>
            <c:showVal val="1"/>
            <c:showCatName val="0"/>
            <c:showSerName val="0"/>
            <c:showPercent val="0"/>
            <c:showBubbleSize val="0"/>
            <c:showLeaderLines val="0"/>
          </c:dLbls>
          <c:cat>
            <c:numRef>
              <c:f>'CUADRO 50'!$K$12:$M$12</c:f>
              <c:numCache>
                <c:formatCode>General</c:formatCode>
                <c:ptCount val="3"/>
                <c:pt idx="0">
                  <c:v>2011</c:v>
                </c:pt>
                <c:pt idx="1">
                  <c:v>2012</c:v>
                </c:pt>
                <c:pt idx="2">
                  <c:v>2013</c:v>
                </c:pt>
              </c:numCache>
            </c:numRef>
          </c:cat>
          <c:val>
            <c:numRef>
              <c:f>'CUADRO 50'!$K$15:$M$15</c:f>
              <c:numCache>
                <c:formatCode>0%</c:formatCode>
                <c:ptCount val="3"/>
                <c:pt idx="0">
                  <c:v>0.68200000000000005</c:v>
                </c:pt>
                <c:pt idx="1">
                  <c:v>0.67700000000000005</c:v>
                </c:pt>
                <c:pt idx="2">
                  <c:v>0.63800000000000001</c:v>
                </c:pt>
              </c:numCache>
            </c:numRef>
          </c:val>
          <c:smooth val="0"/>
        </c:ser>
        <c:dLbls>
          <c:showLegendKey val="0"/>
          <c:showVal val="0"/>
          <c:showCatName val="0"/>
          <c:showSerName val="0"/>
          <c:showPercent val="0"/>
          <c:showBubbleSize val="0"/>
        </c:dLbls>
        <c:marker val="1"/>
        <c:smooth val="0"/>
        <c:axId val="32308608"/>
        <c:axId val="40330368"/>
      </c:lineChart>
      <c:catAx>
        <c:axId val="32308608"/>
        <c:scaling>
          <c:orientation val="minMax"/>
        </c:scaling>
        <c:delete val="0"/>
        <c:axPos val="b"/>
        <c:numFmt formatCode="General" sourceLinked="1"/>
        <c:majorTickMark val="out"/>
        <c:minorTickMark val="none"/>
        <c:tickLblPos val="nextTo"/>
        <c:crossAx val="40330368"/>
        <c:crosses val="autoZero"/>
        <c:auto val="1"/>
        <c:lblAlgn val="ctr"/>
        <c:lblOffset val="100"/>
        <c:noMultiLvlLbl val="0"/>
      </c:catAx>
      <c:valAx>
        <c:axId val="40330368"/>
        <c:scaling>
          <c:orientation val="minMax"/>
          <c:max val="1.6"/>
          <c:min val="0"/>
        </c:scaling>
        <c:delete val="1"/>
        <c:axPos val="l"/>
        <c:numFmt formatCode="0%" sourceLinked="1"/>
        <c:majorTickMark val="out"/>
        <c:minorTickMark val="none"/>
        <c:tickLblPos val="nextTo"/>
        <c:crossAx val="32308608"/>
        <c:crosses val="autoZero"/>
        <c:crossBetween val="between"/>
      </c:valAx>
    </c:plotArea>
    <c:legend>
      <c:legendPos val="b"/>
      <c:layout/>
      <c:overlay val="0"/>
    </c:legend>
    <c:plotVisOnly val="1"/>
    <c:dispBlanksAs val="zero"/>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'[Graficas Boletín_r.xlsx]todos pob'!$B$4</c:f>
              <c:strCache>
                <c:ptCount val="1"/>
                <c:pt idx="0">
                  <c:v>Urban Areas</c:v>
                </c:pt>
              </c:strCache>
            </c:strRef>
          </c:tx>
          <c:spPr>
            <a:ln w="12700">
              <a:solidFill>
                <a:schemeClr val="bg1">
                  <a:lumMod val="50000"/>
                </a:schemeClr>
              </a:solidFill>
              <a:prstDash val="sysDash"/>
            </a:ln>
          </c:spPr>
          <c:marker>
            <c:symbol val="none"/>
          </c:marker>
          <c:dLbls>
            <c:dLbl>
              <c:idx val="0"/>
              <c:layout/>
              <c:tx>
                <c:rich>
                  <a:bodyPr/>
                  <a:lstStyle/>
                  <a:p>
                    <a:r>
                      <a:rPr lang="en-US"/>
                      <a:t>45.5</a:t>
                    </a:r>
                  </a:p>
                </c:rich>
              </c:tx>
              <c:dLblPos val="b"/>
              <c:showLegendKey val="0"/>
              <c:showVal val="1"/>
              <c:showCatName val="0"/>
              <c:showSerName val="0"/>
              <c:showPercent val="0"/>
              <c:showBubbleSize val="0"/>
              <c:separator>. </c:separator>
            </c:dLbl>
            <c:dLbl>
              <c:idx val="1"/>
              <c:layout/>
              <c:tx>
                <c:rich>
                  <a:bodyPr/>
                  <a:lstStyle/>
                  <a:p>
                    <a:r>
                      <a:rPr lang="en-US"/>
                      <a:t>44.9</a:t>
                    </a:r>
                  </a:p>
                </c:rich>
              </c:tx>
              <c:dLblPos val="b"/>
              <c:showLegendKey val="0"/>
              <c:showVal val="1"/>
              <c:showCatName val="0"/>
              <c:showSerName val="0"/>
              <c:showPercent val="0"/>
              <c:showBubbleSize val="0"/>
              <c:separator>. </c:separator>
            </c:dLbl>
            <c:dLbl>
              <c:idx val="2"/>
              <c:layout/>
              <c:tx>
                <c:rich>
                  <a:bodyPr/>
                  <a:lstStyle/>
                  <a:p>
                    <a:r>
                      <a:rPr lang="en-US"/>
                      <a:t>43.7</a:t>
                    </a:r>
                  </a:p>
                </c:rich>
              </c:tx>
              <c:dLblPos val="b"/>
              <c:showLegendKey val="0"/>
              <c:showVal val="1"/>
              <c:showCatName val="0"/>
              <c:showSerName val="0"/>
              <c:showPercent val="0"/>
              <c:showBubbleSize val="0"/>
              <c:separator>. </c:separator>
            </c:dLbl>
            <c:dLbl>
              <c:idx val="3"/>
              <c:layout/>
              <c:tx>
                <c:rich>
                  <a:bodyPr/>
                  <a:lstStyle/>
                  <a:p>
                    <a:r>
                      <a:rPr lang="en-US"/>
                      <a:t>41.1</a:t>
                    </a:r>
                  </a:p>
                </c:rich>
              </c:tx>
              <c:dLblPos val="b"/>
              <c:showLegendKey val="0"/>
              <c:showVal val="1"/>
              <c:showCatName val="0"/>
              <c:showSerName val="0"/>
              <c:showPercent val="0"/>
              <c:showBubbleSize val="0"/>
              <c:separator>. </c:separator>
            </c:dLbl>
            <c:dLbl>
              <c:idx val="6"/>
              <c:layout/>
              <c:tx>
                <c:rich>
                  <a:bodyPr/>
                  <a:lstStyle/>
                  <a:p>
                    <a:r>
                      <a:rPr lang="en-US"/>
                      <a:t>37.4</a:t>
                    </a:r>
                  </a:p>
                </c:rich>
              </c:tx>
              <c:dLblPos val="b"/>
              <c:showLegendKey val="0"/>
              <c:showVal val="1"/>
              <c:showCatName val="0"/>
              <c:showSerName val="0"/>
              <c:showPercent val="0"/>
              <c:showBubbleSize val="0"/>
              <c:separator>. </c:separator>
            </c:dLbl>
            <c:dLbl>
              <c:idx val="7"/>
              <c:layout/>
              <c:tx>
                <c:rich>
                  <a:bodyPr/>
                  <a:lstStyle/>
                  <a:p>
                    <a:r>
                      <a:rPr lang="en-US"/>
                      <a:t>36.0</a:t>
                    </a:r>
                  </a:p>
                </c:rich>
              </c:tx>
              <c:dLblPos val="b"/>
              <c:showLegendKey val="0"/>
              <c:showVal val="1"/>
              <c:showCatName val="0"/>
              <c:showSerName val="0"/>
              <c:showPercent val="0"/>
              <c:showBubbleSize val="0"/>
              <c:separator>. </c:separator>
            </c:dLbl>
            <c:dLbl>
              <c:idx val="8"/>
              <c:layout/>
              <c:tx>
                <c:rich>
                  <a:bodyPr/>
                  <a:lstStyle/>
                  <a:p>
                    <a:r>
                      <a:rPr lang="en-US"/>
                      <a:t>33.3</a:t>
                    </a:r>
                  </a:p>
                </c:rich>
              </c:tx>
              <c:dLblPos val="b"/>
              <c:showLegendKey val="0"/>
              <c:showVal val="1"/>
              <c:showCatName val="0"/>
              <c:showSerName val="0"/>
              <c:showPercent val="0"/>
              <c:showBubbleSize val="0"/>
              <c:separator>. </c:separator>
            </c:dLbl>
            <c:dLbl>
              <c:idx val="9"/>
              <c:layout/>
              <c:tx>
                <c:rich>
                  <a:bodyPr/>
                  <a:lstStyle/>
                  <a:p>
                    <a:r>
                      <a:rPr lang="en-US"/>
                      <a:t>30.3</a:t>
                    </a:r>
                  </a:p>
                </c:rich>
              </c:tx>
              <c:dLblPos val="b"/>
              <c:showLegendKey val="0"/>
              <c:showVal val="1"/>
              <c:showCatName val="0"/>
              <c:showSerName val="0"/>
              <c:showPercent val="0"/>
              <c:showBubbleSize val="0"/>
              <c:separator>. </c:separator>
            </c:dLbl>
            <c:dLbl>
              <c:idx val="10"/>
              <c:layout/>
              <c:tx>
                <c:rich>
                  <a:bodyPr/>
                  <a:lstStyle/>
                  <a:p>
                    <a:r>
                      <a:rPr lang="en-US"/>
                      <a:t>28.4</a:t>
                    </a:r>
                  </a:p>
                </c:rich>
              </c:tx>
              <c:dLblPos val="b"/>
              <c:showLegendKey val="0"/>
              <c:showVal val="1"/>
              <c:showCatName val="0"/>
              <c:showSerName val="0"/>
              <c:showPercent val="0"/>
              <c:showBubbleSize val="0"/>
              <c:separator>. </c:separator>
            </c:dLbl>
            <c:dLbl>
              <c:idx val="11"/>
              <c:layout/>
              <c:tx>
                <c:rich>
                  <a:bodyPr/>
                  <a:lstStyle/>
                  <a:p>
                    <a:r>
                      <a:rPr lang="en-US"/>
                      <a:t>26.9</a:t>
                    </a:r>
                  </a:p>
                </c:rich>
              </c:tx>
              <c:dLblPos val="b"/>
              <c:showLegendKey val="0"/>
              <c:showVal val="1"/>
              <c:showCatName val="0"/>
              <c:showSerName val="0"/>
              <c:showPercent val="0"/>
              <c:showBubbleSize val="0"/>
              <c:separator>. </c:separator>
            </c:dLbl>
            <c:numFmt formatCode="#,##0.0" sourceLinked="0"/>
            <c:spPr>
              <a:noFill/>
              <a:ln>
                <a:noFill/>
              </a:ln>
              <a:effectLst/>
            </c:spPr>
            <c:dLblPos val="b"/>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numRef>
              <c:f>'[Graficas Boletín_r.xlsx]todos pob'!$A$5:$A$16</c:f>
              <c:numCache>
                <c:formatCode>General</c:formatCode>
                <c:ptCount val="12"/>
                <c:pt idx="0">
                  <c:v>2002</c:v>
                </c:pt>
                <c:pt idx="1">
                  <c:v>2003</c:v>
                </c:pt>
                <c:pt idx="2">
                  <c:v>2004</c:v>
                </c:pt>
                <c:pt idx="3">
                  <c:v>2005</c:v>
                </c:pt>
                <c:pt idx="4">
                  <c:v>2006</c:v>
                </c:pt>
                <c:pt idx="5">
                  <c:v>2007</c:v>
                </c:pt>
                <c:pt idx="6">
                  <c:v>2008</c:v>
                </c:pt>
                <c:pt idx="7">
                  <c:v>2009</c:v>
                </c:pt>
                <c:pt idx="8">
                  <c:v>2010</c:v>
                </c:pt>
                <c:pt idx="9">
                  <c:v>2011</c:v>
                </c:pt>
                <c:pt idx="10">
                  <c:v>2012</c:v>
                </c:pt>
                <c:pt idx="11">
                  <c:v>2013</c:v>
                </c:pt>
              </c:numCache>
            </c:numRef>
          </c:cat>
          <c:val>
            <c:numRef>
              <c:f>'[Graficas Boletín_r.xlsx]todos pob'!$B$5:$B$16</c:f>
              <c:numCache>
                <c:formatCode>General</c:formatCode>
                <c:ptCount val="12"/>
                <c:pt idx="0">
                  <c:v>45.5</c:v>
                </c:pt>
                <c:pt idx="1">
                  <c:v>44.9</c:v>
                </c:pt>
                <c:pt idx="2">
                  <c:v>43.7</c:v>
                </c:pt>
                <c:pt idx="3">
                  <c:v>41.1</c:v>
                </c:pt>
                <c:pt idx="6">
                  <c:v>37.4</c:v>
                </c:pt>
                <c:pt idx="7">
                  <c:v>36</c:v>
                </c:pt>
                <c:pt idx="8">
                  <c:v>33.299999999999997</c:v>
                </c:pt>
                <c:pt idx="9">
                  <c:v>30.3</c:v>
                </c:pt>
                <c:pt idx="10">
                  <c:v>28.4</c:v>
                </c:pt>
                <c:pt idx="11" formatCode="0.0">
                  <c:v>26.86</c:v>
                </c:pt>
              </c:numCache>
            </c:numRef>
          </c:val>
          <c:smooth val="0"/>
        </c:ser>
        <c:ser>
          <c:idx val="1"/>
          <c:order val="1"/>
          <c:tx>
            <c:strRef>
              <c:f>'[Graficas Boletín_r.xlsx]todos pob'!$C$4</c:f>
              <c:strCache>
                <c:ptCount val="1"/>
                <c:pt idx="0">
                  <c:v>National</c:v>
                </c:pt>
              </c:strCache>
            </c:strRef>
          </c:tx>
          <c:spPr>
            <a:ln>
              <a:solidFill>
                <a:schemeClr val="tx1"/>
              </a:solidFill>
            </a:ln>
          </c:spPr>
          <c:marker>
            <c:symbol val="none"/>
          </c:marker>
          <c:dLbls>
            <c:dLbl>
              <c:idx val="0"/>
              <c:layout/>
              <c:tx>
                <c:rich>
                  <a:bodyPr/>
                  <a:lstStyle/>
                  <a:p>
                    <a:r>
                      <a:rPr lang="en-US"/>
                      <a:t>49.7</a:t>
                    </a:r>
                  </a:p>
                </c:rich>
              </c:tx>
              <c:dLblPos val="t"/>
              <c:showLegendKey val="0"/>
              <c:showVal val="1"/>
              <c:showCatName val="0"/>
              <c:showSerName val="0"/>
              <c:showPercent val="0"/>
              <c:showBubbleSize val="0"/>
            </c:dLbl>
            <c:dLbl>
              <c:idx val="1"/>
              <c:layout/>
              <c:tx>
                <c:rich>
                  <a:bodyPr/>
                  <a:lstStyle/>
                  <a:p>
                    <a:r>
                      <a:rPr lang="en-US"/>
                      <a:t>48.0</a:t>
                    </a:r>
                  </a:p>
                </c:rich>
              </c:tx>
              <c:dLblPos val="t"/>
              <c:showLegendKey val="0"/>
              <c:showVal val="1"/>
              <c:showCatName val="0"/>
              <c:showSerName val="0"/>
              <c:showPercent val="0"/>
              <c:showBubbleSize val="0"/>
            </c:dLbl>
            <c:dLbl>
              <c:idx val="2"/>
              <c:layout/>
              <c:tx>
                <c:rich>
                  <a:bodyPr/>
                  <a:lstStyle/>
                  <a:p>
                    <a:r>
                      <a:rPr lang="en-US"/>
                      <a:t>47.4</a:t>
                    </a:r>
                  </a:p>
                </c:rich>
              </c:tx>
              <c:dLblPos val="t"/>
              <c:showLegendKey val="0"/>
              <c:showVal val="1"/>
              <c:showCatName val="0"/>
              <c:showSerName val="0"/>
              <c:showPercent val="0"/>
              <c:showBubbleSize val="0"/>
            </c:dLbl>
            <c:dLbl>
              <c:idx val="3"/>
              <c:layout/>
              <c:tx>
                <c:rich>
                  <a:bodyPr/>
                  <a:lstStyle/>
                  <a:p>
                    <a:r>
                      <a:rPr lang="en-US"/>
                      <a:t>45.0</a:t>
                    </a:r>
                  </a:p>
                </c:rich>
              </c:tx>
              <c:dLblPos val="t"/>
              <c:showLegendKey val="0"/>
              <c:showVal val="1"/>
              <c:showCatName val="0"/>
              <c:showSerName val="0"/>
              <c:showPercent val="0"/>
              <c:showBubbleSize val="0"/>
            </c:dLbl>
            <c:dLbl>
              <c:idx val="6"/>
              <c:layout/>
              <c:tx>
                <c:rich>
                  <a:bodyPr/>
                  <a:lstStyle/>
                  <a:p>
                    <a:r>
                      <a:rPr lang="en-US"/>
                      <a:t>42.0</a:t>
                    </a:r>
                  </a:p>
                </c:rich>
              </c:tx>
              <c:dLblPos val="t"/>
              <c:showLegendKey val="0"/>
              <c:showVal val="1"/>
              <c:showCatName val="0"/>
              <c:showSerName val="0"/>
              <c:showPercent val="0"/>
              <c:showBubbleSize val="0"/>
            </c:dLbl>
            <c:dLbl>
              <c:idx val="7"/>
              <c:layout/>
              <c:tx>
                <c:rich>
                  <a:bodyPr/>
                  <a:lstStyle/>
                  <a:p>
                    <a:r>
                      <a:rPr lang="en-US"/>
                      <a:t>40.3</a:t>
                    </a:r>
                  </a:p>
                </c:rich>
              </c:tx>
              <c:dLblPos val="t"/>
              <c:showLegendKey val="0"/>
              <c:showVal val="1"/>
              <c:showCatName val="0"/>
              <c:showSerName val="0"/>
              <c:showPercent val="0"/>
              <c:showBubbleSize val="0"/>
            </c:dLbl>
            <c:dLbl>
              <c:idx val="8"/>
              <c:layout/>
              <c:tx>
                <c:rich>
                  <a:bodyPr/>
                  <a:lstStyle/>
                  <a:p>
                    <a:r>
                      <a:rPr lang="en-US"/>
                      <a:t>37.2</a:t>
                    </a:r>
                  </a:p>
                </c:rich>
              </c:tx>
              <c:dLblPos val="t"/>
              <c:showLegendKey val="0"/>
              <c:showVal val="1"/>
              <c:showCatName val="0"/>
              <c:showSerName val="0"/>
              <c:showPercent val="0"/>
              <c:showBubbleSize val="0"/>
            </c:dLbl>
            <c:dLbl>
              <c:idx val="9"/>
              <c:layout/>
              <c:tx>
                <c:rich>
                  <a:bodyPr/>
                  <a:lstStyle/>
                  <a:p>
                    <a:r>
                      <a:rPr lang="en-US"/>
                      <a:t>34.1</a:t>
                    </a:r>
                  </a:p>
                </c:rich>
              </c:tx>
              <c:dLblPos val="t"/>
              <c:showLegendKey val="0"/>
              <c:showVal val="1"/>
              <c:showCatName val="0"/>
              <c:showSerName val="0"/>
              <c:showPercent val="0"/>
              <c:showBubbleSize val="0"/>
            </c:dLbl>
            <c:dLbl>
              <c:idx val="10"/>
              <c:layout/>
              <c:tx>
                <c:rich>
                  <a:bodyPr/>
                  <a:lstStyle/>
                  <a:p>
                    <a:r>
                      <a:rPr lang="en-US"/>
                      <a:t>32.7</a:t>
                    </a:r>
                  </a:p>
                </c:rich>
              </c:tx>
              <c:dLblPos val="t"/>
              <c:showLegendKey val="0"/>
              <c:showVal val="1"/>
              <c:showCatName val="0"/>
              <c:showSerName val="0"/>
              <c:showPercent val="0"/>
              <c:showBubbleSize val="0"/>
            </c:dLbl>
            <c:dLbl>
              <c:idx val="11"/>
              <c:layout/>
              <c:tx>
                <c:rich>
                  <a:bodyPr/>
                  <a:lstStyle/>
                  <a:p>
                    <a:r>
                      <a:rPr lang="en-US"/>
                      <a:t>30.6</a:t>
                    </a:r>
                  </a:p>
                </c:rich>
              </c:tx>
              <c:dLblPos val="t"/>
              <c:showLegendKey val="0"/>
              <c:showVal val="1"/>
              <c:showCatName val="0"/>
              <c:showSerName val="0"/>
              <c:showPercent val="0"/>
              <c:showBubbleSize val="0"/>
            </c:dLbl>
            <c:numFmt formatCode="#,##0.0" sourceLinked="0"/>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'[Graficas Boletín_r.xlsx]todos pob'!$A$5:$A$16</c:f>
              <c:numCache>
                <c:formatCode>General</c:formatCode>
                <c:ptCount val="12"/>
                <c:pt idx="0">
                  <c:v>2002</c:v>
                </c:pt>
                <c:pt idx="1">
                  <c:v>2003</c:v>
                </c:pt>
                <c:pt idx="2">
                  <c:v>2004</c:v>
                </c:pt>
                <c:pt idx="3">
                  <c:v>2005</c:v>
                </c:pt>
                <c:pt idx="4">
                  <c:v>2006</c:v>
                </c:pt>
                <c:pt idx="5">
                  <c:v>2007</c:v>
                </c:pt>
                <c:pt idx="6">
                  <c:v>2008</c:v>
                </c:pt>
                <c:pt idx="7">
                  <c:v>2009</c:v>
                </c:pt>
                <c:pt idx="8">
                  <c:v>2010</c:v>
                </c:pt>
                <c:pt idx="9">
                  <c:v>2011</c:v>
                </c:pt>
                <c:pt idx="10">
                  <c:v>2012</c:v>
                </c:pt>
                <c:pt idx="11">
                  <c:v>2013</c:v>
                </c:pt>
              </c:numCache>
            </c:numRef>
          </c:cat>
          <c:val>
            <c:numRef>
              <c:f>'[Graficas Boletín_r.xlsx]todos pob'!$C$5:$C$16</c:f>
              <c:numCache>
                <c:formatCode>General</c:formatCode>
                <c:ptCount val="12"/>
                <c:pt idx="0">
                  <c:v>49.7</c:v>
                </c:pt>
                <c:pt idx="1">
                  <c:v>48</c:v>
                </c:pt>
                <c:pt idx="2">
                  <c:v>47.4</c:v>
                </c:pt>
                <c:pt idx="3">
                  <c:v>45</c:v>
                </c:pt>
                <c:pt idx="6">
                  <c:v>42</c:v>
                </c:pt>
                <c:pt idx="7">
                  <c:v>40.299999999999997</c:v>
                </c:pt>
                <c:pt idx="8">
                  <c:v>37.200000000000003</c:v>
                </c:pt>
                <c:pt idx="9">
                  <c:v>34.1</c:v>
                </c:pt>
                <c:pt idx="10">
                  <c:v>32.700000000000003</c:v>
                </c:pt>
                <c:pt idx="11" formatCode="0.0">
                  <c:v>30.57</c:v>
                </c:pt>
              </c:numCache>
            </c:numRef>
          </c:val>
          <c:smooth val="0"/>
        </c:ser>
        <c:ser>
          <c:idx val="2"/>
          <c:order val="2"/>
          <c:tx>
            <c:strRef>
              <c:f>'[Graficas Boletín_r.xlsx]todos pob'!$D$4</c:f>
              <c:strCache>
                <c:ptCount val="1"/>
                <c:pt idx="0">
                  <c:v>Rural Areas</c:v>
                </c:pt>
              </c:strCache>
            </c:strRef>
          </c:tx>
          <c:spPr>
            <a:ln w="25400">
              <a:solidFill>
                <a:schemeClr val="bg1">
                  <a:lumMod val="75000"/>
                </a:schemeClr>
              </a:solidFill>
            </a:ln>
          </c:spPr>
          <c:marker>
            <c:symbol val="none"/>
          </c:marker>
          <c:dLbls>
            <c:dLbl>
              <c:idx val="0"/>
              <c:layout/>
              <c:tx>
                <c:rich>
                  <a:bodyPr/>
                  <a:lstStyle/>
                  <a:p>
                    <a:r>
                      <a:rPr lang="en-US"/>
                      <a:t>61.7</a:t>
                    </a:r>
                  </a:p>
                </c:rich>
              </c:tx>
              <c:dLblPos val="t"/>
              <c:showLegendKey val="0"/>
              <c:showVal val="1"/>
              <c:showCatName val="0"/>
              <c:showSerName val="0"/>
              <c:showPercent val="0"/>
              <c:showBubbleSize val="0"/>
            </c:dLbl>
            <c:dLbl>
              <c:idx val="1"/>
              <c:layout/>
              <c:tx>
                <c:rich>
                  <a:bodyPr/>
                  <a:lstStyle/>
                  <a:p>
                    <a:r>
                      <a:rPr lang="en-US"/>
                      <a:t>56.8</a:t>
                    </a:r>
                  </a:p>
                </c:rich>
              </c:tx>
              <c:dLblPos val="t"/>
              <c:showLegendKey val="0"/>
              <c:showVal val="1"/>
              <c:showCatName val="0"/>
              <c:showSerName val="0"/>
              <c:showPercent val="0"/>
              <c:showBubbleSize val="0"/>
            </c:dLbl>
            <c:dLbl>
              <c:idx val="2"/>
              <c:layout/>
              <c:tx>
                <c:rich>
                  <a:bodyPr/>
                  <a:lstStyle/>
                  <a:p>
                    <a:r>
                      <a:rPr lang="en-US"/>
                      <a:t>58.3</a:t>
                    </a:r>
                  </a:p>
                </c:rich>
              </c:tx>
              <c:dLblPos val="t"/>
              <c:showLegendKey val="0"/>
              <c:showVal val="1"/>
              <c:showCatName val="0"/>
              <c:showSerName val="0"/>
              <c:showPercent val="0"/>
              <c:showBubbleSize val="0"/>
            </c:dLbl>
            <c:dLbl>
              <c:idx val="3"/>
              <c:layout/>
              <c:tx>
                <c:rich>
                  <a:bodyPr/>
                  <a:lstStyle/>
                  <a:p>
                    <a:r>
                      <a:rPr lang="en-US"/>
                      <a:t>56.4</a:t>
                    </a:r>
                  </a:p>
                </c:rich>
              </c:tx>
              <c:dLblPos val="t"/>
              <c:showLegendKey val="0"/>
              <c:showVal val="1"/>
              <c:showCatName val="0"/>
              <c:showSerName val="0"/>
              <c:showPercent val="0"/>
              <c:showBubbleSize val="0"/>
            </c:dLbl>
            <c:dLbl>
              <c:idx val="6"/>
              <c:layout/>
              <c:tx>
                <c:rich>
                  <a:bodyPr/>
                  <a:lstStyle/>
                  <a:p>
                    <a:r>
                      <a:rPr lang="en-US"/>
                      <a:t>56.6</a:t>
                    </a:r>
                  </a:p>
                </c:rich>
              </c:tx>
              <c:dLblPos val="t"/>
              <c:showLegendKey val="0"/>
              <c:showVal val="1"/>
              <c:showCatName val="0"/>
              <c:showSerName val="0"/>
              <c:showPercent val="0"/>
              <c:showBubbleSize val="0"/>
            </c:dLbl>
            <c:dLbl>
              <c:idx val="7"/>
              <c:layout/>
              <c:tx>
                <c:rich>
                  <a:bodyPr/>
                  <a:lstStyle/>
                  <a:p>
                    <a:r>
                      <a:rPr lang="en-US"/>
                      <a:t>53.7</a:t>
                    </a:r>
                  </a:p>
                </c:rich>
              </c:tx>
              <c:dLblPos val="t"/>
              <c:showLegendKey val="0"/>
              <c:showVal val="1"/>
              <c:showCatName val="0"/>
              <c:showSerName val="0"/>
              <c:showPercent val="0"/>
              <c:showBubbleSize val="0"/>
            </c:dLbl>
            <c:dLbl>
              <c:idx val="8"/>
              <c:layout/>
              <c:tx>
                <c:rich>
                  <a:bodyPr/>
                  <a:lstStyle/>
                  <a:p>
                    <a:r>
                      <a:rPr lang="en-US"/>
                      <a:t>49.7</a:t>
                    </a:r>
                  </a:p>
                </c:rich>
              </c:tx>
              <c:dLblPos val="t"/>
              <c:showLegendKey val="0"/>
              <c:showVal val="1"/>
              <c:showCatName val="0"/>
              <c:showSerName val="0"/>
              <c:showPercent val="0"/>
              <c:showBubbleSize val="0"/>
            </c:dLbl>
            <c:dLbl>
              <c:idx val="9"/>
              <c:layout/>
              <c:tx>
                <c:rich>
                  <a:bodyPr/>
                  <a:lstStyle/>
                  <a:p>
                    <a:r>
                      <a:rPr lang="en-US"/>
                      <a:t>46.1</a:t>
                    </a:r>
                  </a:p>
                </c:rich>
              </c:tx>
              <c:dLblPos val="t"/>
              <c:showLegendKey val="0"/>
              <c:showVal val="1"/>
              <c:showCatName val="0"/>
              <c:showSerName val="0"/>
              <c:showPercent val="0"/>
              <c:showBubbleSize val="0"/>
            </c:dLbl>
            <c:dLbl>
              <c:idx val="10"/>
              <c:layout/>
              <c:tx>
                <c:rich>
                  <a:bodyPr/>
                  <a:lstStyle/>
                  <a:p>
                    <a:r>
                      <a:rPr lang="en-US"/>
                      <a:t>46.8</a:t>
                    </a:r>
                  </a:p>
                </c:rich>
              </c:tx>
              <c:dLblPos val="t"/>
              <c:showLegendKey val="0"/>
              <c:showVal val="1"/>
              <c:showCatName val="0"/>
              <c:showSerName val="0"/>
              <c:showPercent val="0"/>
              <c:showBubbleSize val="0"/>
            </c:dLbl>
            <c:dLbl>
              <c:idx val="11"/>
              <c:layout/>
              <c:tx>
                <c:rich>
                  <a:bodyPr/>
                  <a:lstStyle/>
                  <a:p>
                    <a:r>
                      <a:rPr lang="en-US"/>
                      <a:t>42.8</a:t>
                    </a:r>
                  </a:p>
                </c:rich>
              </c:tx>
              <c:dLblPos val="t"/>
              <c:showLegendKey val="0"/>
              <c:showVal val="1"/>
              <c:showCatName val="0"/>
              <c:showSerName val="0"/>
              <c:showPercent val="0"/>
              <c:showBubbleSize val="0"/>
            </c:dLbl>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'[Graficas Boletín_r.xlsx]todos pob'!$A$5:$A$16</c:f>
              <c:numCache>
                <c:formatCode>General</c:formatCode>
                <c:ptCount val="12"/>
                <c:pt idx="0">
                  <c:v>2002</c:v>
                </c:pt>
                <c:pt idx="1">
                  <c:v>2003</c:v>
                </c:pt>
                <c:pt idx="2">
                  <c:v>2004</c:v>
                </c:pt>
                <c:pt idx="3">
                  <c:v>2005</c:v>
                </c:pt>
                <c:pt idx="4">
                  <c:v>2006</c:v>
                </c:pt>
                <c:pt idx="5">
                  <c:v>2007</c:v>
                </c:pt>
                <c:pt idx="6">
                  <c:v>2008</c:v>
                </c:pt>
                <c:pt idx="7">
                  <c:v>2009</c:v>
                </c:pt>
                <c:pt idx="8">
                  <c:v>2010</c:v>
                </c:pt>
                <c:pt idx="9">
                  <c:v>2011</c:v>
                </c:pt>
                <c:pt idx="10">
                  <c:v>2012</c:v>
                </c:pt>
                <c:pt idx="11">
                  <c:v>2013</c:v>
                </c:pt>
              </c:numCache>
            </c:numRef>
          </c:cat>
          <c:val>
            <c:numRef>
              <c:f>'[Graficas Boletín_r.xlsx]todos pob'!$D$5:$D$16</c:f>
              <c:numCache>
                <c:formatCode>General</c:formatCode>
                <c:ptCount val="12"/>
                <c:pt idx="0">
                  <c:v>61.7</c:v>
                </c:pt>
                <c:pt idx="1">
                  <c:v>56.8</c:v>
                </c:pt>
                <c:pt idx="2">
                  <c:v>58.3</c:v>
                </c:pt>
                <c:pt idx="3">
                  <c:v>56.4</c:v>
                </c:pt>
                <c:pt idx="6">
                  <c:v>56.6</c:v>
                </c:pt>
                <c:pt idx="7">
                  <c:v>53.7</c:v>
                </c:pt>
                <c:pt idx="8">
                  <c:v>49.7</c:v>
                </c:pt>
                <c:pt idx="9">
                  <c:v>46.1</c:v>
                </c:pt>
                <c:pt idx="10">
                  <c:v>46.8</c:v>
                </c:pt>
                <c:pt idx="11" formatCode="0.0">
                  <c:v>42.76</c:v>
                </c:pt>
              </c:numCache>
            </c:numRef>
          </c:val>
          <c:smooth val="0"/>
        </c:ser>
        <c:dLbls>
          <c:showLegendKey val="0"/>
          <c:showVal val="0"/>
          <c:showCatName val="0"/>
          <c:showSerName val="0"/>
          <c:showPercent val="0"/>
          <c:showBubbleSize val="0"/>
        </c:dLbls>
        <c:marker val="1"/>
        <c:smooth val="0"/>
        <c:axId val="44992000"/>
        <c:axId val="44993536"/>
      </c:lineChart>
      <c:catAx>
        <c:axId val="44992000"/>
        <c:scaling>
          <c:orientation val="minMax"/>
        </c:scaling>
        <c:delete val="0"/>
        <c:axPos val="b"/>
        <c:numFmt formatCode="General" sourceLinked="1"/>
        <c:majorTickMark val="out"/>
        <c:minorTickMark val="none"/>
        <c:tickLblPos val="nextTo"/>
        <c:txPr>
          <a:bodyPr rot="-5400000" vert="horz"/>
          <a:lstStyle/>
          <a:p>
            <a:pPr>
              <a:defRPr/>
            </a:pPr>
            <a:endParaRPr lang="es-CO"/>
          </a:p>
        </c:txPr>
        <c:crossAx val="44993536"/>
        <c:crosses val="autoZero"/>
        <c:auto val="1"/>
        <c:lblAlgn val="ctr"/>
        <c:lblOffset val="100"/>
        <c:noMultiLvlLbl val="0"/>
      </c:catAx>
      <c:valAx>
        <c:axId val="44993536"/>
        <c:scaling>
          <c:orientation val="minMax"/>
          <c:min val="20"/>
        </c:scaling>
        <c:delete val="0"/>
        <c:axPos val="l"/>
        <c:majorGridlines>
          <c:spPr>
            <a:ln>
              <a:noFill/>
            </a:ln>
          </c:spPr>
        </c:majorGridlines>
        <c:title>
          <c:tx>
            <c:rich>
              <a:bodyPr/>
              <a:lstStyle/>
              <a:p>
                <a:pPr>
                  <a:defRPr/>
                </a:pPr>
                <a:r>
                  <a:rPr lang="es-CO"/>
                  <a:t>Porcentage %</a:t>
                </a:r>
              </a:p>
            </c:rich>
          </c:tx>
          <c:layout/>
          <c:overlay val="0"/>
        </c:title>
        <c:numFmt formatCode="#,##0" sourceLinked="0"/>
        <c:majorTickMark val="out"/>
        <c:minorTickMark val="none"/>
        <c:tickLblPos val="nextTo"/>
        <c:crossAx val="44992000"/>
        <c:crosses val="autoZero"/>
        <c:crossBetween val="between"/>
      </c:valAx>
    </c:plotArea>
    <c:legend>
      <c:legendPos val="b"/>
      <c:layout/>
      <c:overlay val="0"/>
    </c:legend>
    <c:plotVisOnly val="1"/>
    <c:dispBlanksAs val="gap"/>
    <c:showDLblsOverMax val="0"/>
  </c:chart>
  <c:spPr>
    <a:ln>
      <a:noFill/>
    </a:ln>
  </c:spPr>
  <c:txPr>
    <a:bodyPr/>
    <a:lstStyle/>
    <a:p>
      <a:pPr>
        <a:defRPr sz="800">
          <a:latin typeface="Arial" pitchFamily="34" charset="0"/>
          <a:cs typeface="Arial" pitchFamily="34" charset="0"/>
        </a:defRPr>
      </a:pPr>
      <a:endParaRPr lang="es-CO"/>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3.888888888888889E-2"/>
          <c:y val="0.16512649460484105"/>
          <c:w val="0.93888888888888888"/>
          <c:h val="0.70474956255468069"/>
        </c:manualLayout>
      </c:layout>
      <c:barChart>
        <c:barDir val="col"/>
        <c:grouping val="clustered"/>
        <c:varyColors val="0"/>
        <c:ser>
          <c:idx val="0"/>
          <c:order val="0"/>
          <c:tx>
            <c:strRef>
              <c:f>'[Graficas Boletín_r (2).xlsx]Desigualdad'!$B$6</c:f>
              <c:strCache>
                <c:ptCount val="1"/>
                <c:pt idx="0">
                  <c:v>2012</c:v>
                </c:pt>
              </c:strCache>
            </c:strRef>
          </c:tx>
          <c:spPr>
            <a:solidFill>
              <a:schemeClr val="tx1"/>
            </a:solidFill>
          </c:spPr>
          <c:invertIfNegative val="0"/>
          <c:dLbls>
            <c:dLbl>
              <c:idx val="0"/>
              <c:layout/>
              <c:tx>
                <c:rich>
                  <a:bodyPr/>
                  <a:lstStyle/>
                  <a:p>
                    <a:r>
                      <a:rPr lang="en-US" sz="800"/>
                      <a:t>0.539</a:t>
                    </a:r>
                    <a:endParaRPr lang="en-US"/>
                  </a:p>
                </c:rich>
              </c:tx>
              <c:showLegendKey val="0"/>
              <c:showVal val="1"/>
              <c:showCatName val="0"/>
              <c:showSerName val="0"/>
              <c:showPercent val="0"/>
              <c:showBubbleSize val="0"/>
            </c:dLbl>
            <c:dLbl>
              <c:idx val="1"/>
              <c:layout/>
              <c:tx>
                <c:rich>
                  <a:bodyPr/>
                  <a:lstStyle/>
                  <a:p>
                    <a:r>
                      <a:rPr lang="en-US" sz="800"/>
                      <a:t>0.514</a:t>
                    </a:r>
                    <a:endParaRPr lang="en-US"/>
                  </a:p>
                </c:rich>
              </c:tx>
              <c:showLegendKey val="0"/>
              <c:showVal val="1"/>
              <c:showCatName val="0"/>
              <c:showSerName val="0"/>
              <c:showPercent val="0"/>
              <c:showBubbleSize val="0"/>
            </c:dLbl>
            <c:dLbl>
              <c:idx val="2"/>
              <c:layout/>
              <c:tx>
                <c:rich>
                  <a:bodyPr/>
                  <a:lstStyle/>
                  <a:p>
                    <a:r>
                      <a:rPr lang="en-US" sz="800"/>
                      <a:t>0.465</a:t>
                    </a:r>
                    <a:endParaRPr lang="en-US"/>
                  </a:p>
                </c:rich>
              </c:tx>
              <c:showLegendKey val="0"/>
              <c:showVal val="1"/>
              <c:showCatName val="0"/>
              <c:showSerName val="0"/>
              <c:showPercent val="0"/>
              <c:showBubbleSize val="0"/>
            </c:dLbl>
            <c:dLbl>
              <c:idx val="3"/>
              <c:layout/>
              <c:tx>
                <c:rich>
                  <a:bodyPr/>
                  <a:lstStyle/>
                  <a:p>
                    <a:r>
                      <a:rPr lang="en-US" sz="800"/>
                      <a:t>0.499</a:t>
                    </a:r>
                    <a:endParaRPr lang="en-US"/>
                  </a:p>
                </c:rich>
              </c:tx>
              <c:showLegendKey val="0"/>
              <c:showVal val="1"/>
              <c:showCatName val="0"/>
              <c:showSerName val="0"/>
              <c:showPercent val="0"/>
              <c:showBubbleSize val="0"/>
            </c:dLbl>
            <c:dLbl>
              <c:idx val="4"/>
              <c:layout/>
              <c:tx>
                <c:rich>
                  <a:bodyPr/>
                  <a:lstStyle/>
                  <a:p>
                    <a:r>
                      <a:rPr lang="en-US" sz="800"/>
                      <a:t>0.500</a:t>
                    </a:r>
                    <a:endParaRPr lang="en-US"/>
                  </a:p>
                </c:rich>
              </c:tx>
              <c:showLegendKey val="0"/>
              <c:showVal val="1"/>
              <c:showCatName val="0"/>
              <c:showSerName val="0"/>
              <c:showPercent val="0"/>
              <c:showBubbleSize val="0"/>
            </c:dLbl>
            <c:showLegendKey val="0"/>
            <c:showVal val="1"/>
            <c:showCatName val="0"/>
            <c:showSerName val="0"/>
            <c:showPercent val="0"/>
            <c:showBubbleSize val="0"/>
            <c:showLeaderLines val="0"/>
          </c:dLbls>
          <c:cat>
            <c:strRef>
              <c:f>'[Graficas Boletín_r (2).xlsx]Desigualdad'!$C$5:$G$5</c:f>
              <c:strCache>
                <c:ptCount val="5"/>
                <c:pt idx="0">
                  <c:v>National</c:v>
                </c:pt>
                <c:pt idx="1">
                  <c:v>Urban areas</c:v>
                </c:pt>
                <c:pt idx="2">
                  <c:v>Rural areas</c:v>
                </c:pt>
                <c:pt idx="3">
                  <c:v>13 Metroplitan urban cities</c:v>
                </c:pt>
                <c:pt idx="4">
                  <c:v>Other Urban areas</c:v>
                </c:pt>
              </c:strCache>
            </c:strRef>
          </c:cat>
          <c:val>
            <c:numRef>
              <c:f>'[Graficas Boletín_r (2).xlsx]Desigualdad'!$C$6:$G$6</c:f>
              <c:numCache>
                <c:formatCode>General</c:formatCode>
                <c:ptCount val="5"/>
                <c:pt idx="0">
                  <c:v>0.53900000000000003</c:v>
                </c:pt>
                <c:pt idx="1">
                  <c:v>0.51400000000000001</c:v>
                </c:pt>
                <c:pt idx="2">
                  <c:v>0.46500000000000002</c:v>
                </c:pt>
                <c:pt idx="3">
                  <c:v>0.499</c:v>
                </c:pt>
                <c:pt idx="4" formatCode="0.000">
                  <c:v>0.5</c:v>
                </c:pt>
              </c:numCache>
            </c:numRef>
          </c:val>
        </c:ser>
        <c:ser>
          <c:idx val="1"/>
          <c:order val="1"/>
          <c:tx>
            <c:strRef>
              <c:f>'[Graficas Boletín_r (2).xlsx]Desigualdad'!$B$7</c:f>
              <c:strCache>
                <c:ptCount val="1"/>
                <c:pt idx="0">
                  <c:v>2013</c:v>
                </c:pt>
              </c:strCache>
            </c:strRef>
          </c:tx>
          <c:spPr>
            <a:solidFill>
              <a:schemeClr val="bg1">
                <a:lumMod val="65000"/>
              </a:schemeClr>
            </a:solidFill>
          </c:spPr>
          <c:invertIfNegative val="0"/>
          <c:dLbls>
            <c:dLbl>
              <c:idx val="0"/>
              <c:layout>
                <c:manualLayout>
                  <c:x val="1.6666666666666666E-2"/>
                  <c:y val="9.2592592592592587E-3"/>
                </c:manualLayout>
              </c:layout>
              <c:tx>
                <c:rich>
                  <a:bodyPr/>
                  <a:lstStyle/>
                  <a:p>
                    <a:r>
                      <a:rPr lang="en-US" sz="800"/>
                      <a:t>0.539</a:t>
                    </a:r>
                    <a:endParaRPr lang="en-US"/>
                  </a:p>
                </c:rich>
              </c:tx>
              <c:showLegendKey val="0"/>
              <c:showVal val="1"/>
              <c:showCatName val="0"/>
              <c:showSerName val="0"/>
              <c:showPercent val="0"/>
              <c:showBubbleSize val="0"/>
            </c:dLbl>
            <c:dLbl>
              <c:idx val="1"/>
              <c:layout>
                <c:manualLayout>
                  <c:x val="2.5000000000000001E-2"/>
                  <c:y val="4.6296296296296294E-3"/>
                </c:manualLayout>
              </c:layout>
              <c:tx>
                <c:rich>
                  <a:bodyPr/>
                  <a:lstStyle/>
                  <a:p>
                    <a:r>
                      <a:rPr lang="en-US" sz="800"/>
                      <a:t>0.517</a:t>
                    </a:r>
                    <a:endParaRPr lang="en-US"/>
                  </a:p>
                </c:rich>
              </c:tx>
              <c:showLegendKey val="0"/>
              <c:showVal val="1"/>
              <c:showCatName val="0"/>
              <c:showSerName val="0"/>
              <c:showPercent val="0"/>
              <c:showBubbleSize val="0"/>
            </c:dLbl>
            <c:dLbl>
              <c:idx val="2"/>
              <c:layout/>
              <c:tx>
                <c:rich>
                  <a:bodyPr/>
                  <a:lstStyle/>
                  <a:p>
                    <a:r>
                      <a:rPr lang="en-US" sz="800"/>
                      <a:t>0.446</a:t>
                    </a:r>
                    <a:endParaRPr lang="en-US"/>
                  </a:p>
                </c:rich>
              </c:tx>
              <c:showLegendKey val="0"/>
              <c:showVal val="1"/>
              <c:showCatName val="0"/>
              <c:showSerName val="0"/>
              <c:showPercent val="0"/>
              <c:showBubbleSize val="0"/>
            </c:dLbl>
            <c:dLbl>
              <c:idx val="3"/>
              <c:layout>
                <c:manualLayout>
                  <c:x val="1.9444444444444445E-2"/>
                  <c:y val="0"/>
                </c:manualLayout>
              </c:layout>
              <c:tx>
                <c:rich>
                  <a:bodyPr/>
                  <a:lstStyle/>
                  <a:p>
                    <a:r>
                      <a:rPr lang="en-US" sz="800"/>
                      <a:t>0.505</a:t>
                    </a:r>
                    <a:endParaRPr lang="en-US"/>
                  </a:p>
                </c:rich>
              </c:tx>
              <c:showLegendKey val="0"/>
              <c:showVal val="1"/>
              <c:showCatName val="0"/>
              <c:showSerName val="0"/>
              <c:showPercent val="0"/>
              <c:showBubbleSize val="0"/>
            </c:dLbl>
            <c:dLbl>
              <c:idx val="4"/>
              <c:layout>
                <c:manualLayout>
                  <c:x val="2.2222222222222119E-2"/>
                  <c:y val="0"/>
                </c:manualLayout>
              </c:layout>
              <c:tx>
                <c:rich>
                  <a:bodyPr/>
                  <a:lstStyle/>
                  <a:p>
                    <a:r>
                      <a:rPr lang="en-US" sz="800"/>
                      <a:t>0.495</a:t>
                    </a:r>
                    <a:endParaRPr lang="en-US"/>
                  </a:p>
                </c:rich>
              </c:tx>
              <c:showLegendKey val="0"/>
              <c:showVal val="1"/>
              <c:showCatName val="0"/>
              <c:showSerName val="0"/>
              <c:showPercent val="0"/>
              <c:showBubbleSize val="0"/>
            </c:dLbl>
            <c:showLegendKey val="0"/>
            <c:showVal val="1"/>
            <c:showCatName val="0"/>
            <c:showSerName val="0"/>
            <c:showPercent val="0"/>
            <c:showBubbleSize val="0"/>
            <c:showLeaderLines val="0"/>
          </c:dLbls>
          <c:cat>
            <c:strRef>
              <c:f>'[Graficas Boletín_r (2).xlsx]Desigualdad'!$C$5:$G$5</c:f>
              <c:strCache>
                <c:ptCount val="5"/>
                <c:pt idx="0">
                  <c:v>National</c:v>
                </c:pt>
                <c:pt idx="1">
                  <c:v>Urban areas</c:v>
                </c:pt>
                <c:pt idx="2">
                  <c:v>Rural areas</c:v>
                </c:pt>
                <c:pt idx="3">
                  <c:v>13 Metroplitan urban cities</c:v>
                </c:pt>
                <c:pt idx="4">
                  <c:v>Other Urban areas</c:v>
                </c:pt>
              </c:strCache>
            </c:strRef>
          </c:cat>
          <c:val>
            <c:numRef>
              <c:f>'[Graficas Boletín_r (2).xlsx]Desigualdad'!$C$7:$G$7</c:f>
              <c:numCache>
                <c:formatCode>General</c:formatCode>
                <c:ptCount val="5"/>
                <c:pt idx="0">
                  <c:v>0.53900000000000003</c:v>
                </c:pt>
                <c:pt idx="1">
                  <c:v>0.51700000000000002</c:v>
                </c:pt>
                <c:pt idx="2">
                  <c:v>0.44600000000000001</c:v>
                </c:pt>
                <c:pt idx="3">
                  <c:v>0.505</c:v>
                </c:pt>
                <c:pt idx="4">
                  <c:v>0.495</c:v>
                </c:pt>
              </c:numCache>
            </c:numRef>
          </c:val>
        </c:ser>
        <c:dLbls>
          <c:showLegendKey val="0"/>
          <c:showVal val="0"/>
          <c:showCatName val="0"/>
          <c:showSerName val="0"/>
          <c:showPercent val="0"/>
          <c:showBubbleSize val="0"/>
        </c:dLbls>
        <c:gapWidth val="150"/>
        <c:axId val="105046016"/>
        <c:axId val="105220352"/>
      </c:barChart>
      <c:catAx>
        <c:axId val="105046016"/>
        <c:scaling>
          <c:orientation val="minMax"/>
        </c:scaling>
        <c:delete val="0"/>
        <c:axPos val="b"/>
        <c:majorTickMark val="out"/>
        <c:minorTickMark val="none"/>
        <c:tickLblPos val="nextTo"/>
        <c:crossAx val="105220352"/>
        <c:crosses val="autoZero"/>
        <c:auto val="1"/>
        <c:lblAlgn val="ctr"/>
        <c:lblOffset val="100"/>
        <c:noMultiLvlLbl val="0"/>
      </c:catAx>
      <c:valAx>
        <c:axId val="105220352"/>
        <c:scaling>
          <c:orientation val="minMax"/>
          <c:max val="0.60000000000000009"/>
          <c:min val="0.2"/>
        </c:scaling>
        <c:delete val="1"/>
        <c:axPos val="l"/>
        <c:numFmt formatCode="@" sourceLinked="0"/>
        <c:majorTickMark val="out"/>
        <c:minorTickMark val="none"/>
        <c:tickLblPos val="nextTo"/>
        <c:crossAx val="105046016"/>
        <c:crosses val="autoZero"/>
        <c:crossBetween val="between"/>
        <c:majorUnit val="5.000000000000001E-2"/>
        <c:minorUnit val="1.0000000000000002E-2"/>
      </c:valAx>
    </c:plotArea>
    <c:legend>
      <c:legendPos val="t"/>
      <c:layout/>
      <c:overlay val="0"/>
    </c:legend>
    <c:plotVisOnly val="1"/>
    <c:dispBlanksAs val="gap"/>
    <c:showDLblsOverMax val="0"/>
  </c:chart>
  <c:spPr>
    <a:ln>
      <a:noFill/>
    </a:ln>
  </c:spPr>
  <c:txPr>
    <a:bodyPr/>
    <a:lstStyle/>
    <a:p>
      <a:pPr>
        <a:defRPr sz="800"/>
      </a:pPr>
      <a:endParaRPr lang="es-CO"/>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CO"/>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'CUADRO 50'!$J$22</c:f>
              <c:strCache>
                <c:ptCount val="1"/>
                <c:pt idx="0">
                  <c:v>Subjective Poverty</c:v>
                </c:pt>
              </c:strCache>
            </c:strRef>
          </c:tx>
          <c:spPr>
            <a:ln>
              <a:solidFill>
                <a:schemeClr val="bg1">
                  <a:lumMod val="50000"/>
                </a:schemeClr>
              </a:solidFill>
              <a:prstDash val="sysDash"/>
            </a:ln>
          </c:spPr>
          <c:marker>
            <c:symbol val="none"/>
          </c:marker>
          <c:dLbls>
            <c:dLbl>
              <c:idx val="0"/>
              <c:layout>
                <c:manualLayout>
                  <c:x val="-2.5000000000000026E-2"/>
                  <c:y val="-4.1666666666666671E-2"/>
                </c:manualLayout>
              </c:layout>
              <c:tx>
                <c:rich>
                  <a:bodyPr/>
                  <a:lstStyle/>
                  <a:p>
                    <a:pPr>
                      <a:defRPr/>
                    </a:pPr>
                    <a:r>
                      <a:rPr lang="en-US"/>
                      <a:t>43.2%</a:t>
                    </a:r>
                  </a:p>
                </c:rich>
              </c:tx>
              <c:numFmt formatCode="0.0%" sourceLinked="0"/>
              <c:spPr/>
              <c:dLblPos val="r"/>
              <c:showLegendKey val="0"/>
              <c:showVal val="1"/>
              <c:showCatName val="0"/>
              <c:showSerName val="0"/>
              <c:showPercent val="0"/>
              <c:showBubbleSize val="0"/>
            </c:dLbl>
            <c:dLbl>
              <c:idx val="1"/>
              <c:layout>
                <c:manualLayout>
                  <c:x val="-2.7777777777777776E-2"/>
                  <c:y val="-4.1666666666666664E-2"/>
                </c:manualLayout>
              </c:layout>
              <c:tx>
                <c:rich>
                  <a:bodyPr/>
                  <a:lstStyle/>
                  <a:p>
                    <a:pPr>
                      <a:defRPr/>
                    </a:pPr>
                    <a:r>
                      <a:rPr lang="en-US"/>
                      <a:t>42.4%</a:t>
                    </a:r>
                  </a:p>
                </c:rich>
              </c:tx>
              <c:numFmt formatCode="0.0%" sourceLinked="0"/>
              <c:spPr/>
              <c:dLblPos val="r"/>
              <c:showLegendKey val="0"/>
              <c:showVal val="1"/>
              <c:showCatName val="0"/>
              <c:showSerName val="0"/>
              <c:showPercent val="0"/>
              <c:showBubbleSize val="0"/>
            </c:dLbl>
            <c:dLbl>
              <c:idx val="2"/>
              <c:layout>
                <c:manualLayout>
                  <c:x val="-4.1666666666666664E-2"/>
                  <c:y val="-6.4814814814814825E-2"/>
                </c:manualLayout>
              </c:layout>
              <c:tx>
                <c:rich>
                  <a:bodyPr/>
                  <a:lstStyle/>
                  <a:p>
                    <a:pPr>
                      <a:defRPr/>
                    </a:pPr>
                    <a:r>
                      <a:rPr lang="en-US"/>
                      <a:t>40.6%</a:t>
                    </a:r>
                  </a:p>
                </c:rich>
              </c:tx>
              <c:numFmt formatCode="0.0%" sourceLinked="0"/>
              <c:spPr/>
              <c:dLblPos val="r"/>
              <c:showLegendKey val="0"/>
              <c:showVal val="1"/>
              <c:showCatName val="0"/>
              <c:showSerName val="0"/>
              <c:showPercent val="0"/>
              <c:showBubbleSize val="0"/>
            </c:dLbl>
            <c:numFmt formatCode="0.0%" sourceLinked="0"/>
            <c:showLegendKey val="0"/>
            <c:showVal val="1"/>
            <c:showCatName val="0"/>
            <c:showSerName val="0"/>
            <c:showPercent val="0"/>
            <c:showBubbleSize val="0"/>
            <c:showLeaderLines val="0"/>
          </c:dLbls>
          <c:cat>
            <c:numRef>
              <c:f>'CUADRO 50'!$K$21:$M$21</c:f>
              <c:numCache>
                <c:formatCode>General</c:formatCode>
                <c:ptCount val="3"/>
                <c:pt idx="0">
                  <c:v>2011</c:v>
                </c:pt>
                <c:pt idx="1">
                  <c:v>2012</c:v>
                </c:pt>
                <c:pt idx="2">
                  <c:v>2013</c:v>
                </c:pt>
              </c:numCache>
            </c:numRef>
          </c:cat>
          <c:val>
            <c:numRef>
              <c:f>'CUADRO 50'!$K$22:$M$22</c:f>
              <c:numCache>
                <c:formatCode>0.0%</c:formatCode>
                <c:ptCount val="3"/>
                <c:pt idx="0">
                  <c:v>0.432</c:v>
                </c:pt>
                <c:pt idx="1">
                  <c:v>0.42399999999999999</c:v>
                </c:pt>
                <c:pt idx="2">
                  <c:v>0.40600000000000003</c:v>
                </c:pt>
              </c:numCache>
            </c:numRef>
          </c:val>
          <c:smooth val="0"/>
        </c:ser>
        <c:ser>
          <c:idx val="1"/>
          <c:order val="1"/>
          <c:tx>
            <c:strRef>
              <c:f>'CUADRO 50'!$J$23</c:f>
              <c:strCache>
                <c:ptCount val="1"/>
                <c:pt idx="0">
                  <c:v>Poverty by IPM</c:v>
                </c:pt>
              </c:strCache>
            </c:strRef>
          </c:tx>
          <c:spPr>
            <a:ln>
              <a:solidFill>
                <a:schemeClr val="tx1"/>
              </a:solidFill>
            </a:ln>
          </c:spPr>
          <c:marker>
            <c:symbol val="none"/>
          </c:marker>
          <c:dLbls>
            <c:dLbl>
              <c:idx val="0"/>
              <c:layout>
                <c:manualLayout>
                  <c:x val="-4.1666666666666664E-2"/>
                  <c:y val="-3.7037037037037077E-2"/>
                </c:manualLayout>
              </c:layout>
              <c:tx>
                <c:rich>
                  <a:bodyPr/>
                  <a:lstStyle/>
                  <a:p>
                    <a:pPr>
                      <a:defRPr/>
                    </a:pPr>
                    <a:r>
                      <a:rPr lang="en-US"/>
                      <a:t>29.4%</a:t>
                    </a:r>
                  </a:p>
                </c:rich>
              </c:tx>
              <c:numFmt formatCode="0.0%" sourceLinked="0"/>
              <c:spPr/>
              <c:dLblPos val="r"/>
              <c:showLegendKey val="0"/>
              <c:showVal val="1"/>
              <c:showCatName val="0"/>
              <c:showSerName val="0"/>
              <c:showPercent val="0"/>
              <c:showBubbleSize val="0"/>
            </c:dLbl>
            <c:dLbl>
              <c:idx val="1"/>
              <c:layout>
                <c:manualLayout>
                  <c:x val="-2.5000000000000001E-2"/>
                  <c:y val="-3.2407407407407406E-2"/>
                </c:manualLayout>
              </c:layout>
              <c:tx>
                <c:rich>
                  <a:bodyPr/>
                  <a:lstStyle/>
                  <a:p>
                    <a:pPr>
                      <a:defRPr/>
                    </a:pPr>
                    <a:r>
                      <a:rPr lang="en-US"/>
                      <a:t>27.0%</a:t>
                    </a:r>
                  </a:p>
                </c:rich>
              </c:tx>
              <c:numFmt formatCode="0.0%" sourceLinked="0"/>
              <c:spPr/>
              <c:dLblPos val="r"/>
              <c:showLegendKey val="0"/>
              <c:showVal val="1"/>
              <c:showCatName val="0"/>
              <c:showSerName val="0"/>
              <c:showPercent val="0"/>
              <c:showBubbleSize val="0"/>
            </c:dLbl>
            <c:dLbl>
              <c:idx val="2"/>
              <c:layout>
                <c:manualLayout>
                  <c:x val="-3.6111111111111108E-2"/>
                  <c:y val="-4.6296296296296384E-2"/>
                </c:manualLayout>
              </c:layout>
              <c:tx>
                <c:rich>
                  <a:bodyPr/>
                  <a:lstStyle/>
                  <a:p>
                    <a:pPr>
                      <a:defRPr/>
                    </a:pPr>
                    <a:r>
                      <a:rPr lang="en-US"/>
                      <a:t>24.8%</a:t>
                    </a:r>
                  </a:p>
                </c:rich>
              </c:tx>
              <c:numFmt formatCode="0.0%" sourceLinked="0"/>
              <c:spPr/>
              <c:dLblPos val="r"/>
              <c:showLegendKey val="0"/>
              <c:showVal val="1"/>
              <c:showCatName val="0"/>
              <c:showSerName val="0"/>
              <c:showPercent val="0"/>
              <c:showBubbleSize val="0"/>
            </c:dLbl>
            <c:numFmt formatCode="0.0%" sourceLinked="0"/>
            <c:showLegendKey val="0"/>
            <c:showVal val="1"/>
            <c:showCatName val="0"/>
            <c:showSerName val="0"/>
            <c:showPercent val="0"/>
            <c:showBubbleSize val="0"/>
            <c:showLeaderLines val="0"/>
          </c:dLbls>
          <c:cat>
            <c:numRef>
              <c:f>'CUADRO 50'!$K$21:$M$21</c:f>
              <c:numCache>
                <c:formatCode>General</c:formatCode>
                <c:ptCount val="3"/>
                <c:pt idx="0">
                  <c:v>2011</c:v>
                </c:pt>
                <c:pt idx="1">
                  <c:v>2012</c:v>
                </c:pt>
                <c:pt idx="2">
                  <c:v>2013</c:v>
                </c:pt>
              </c:numCache>
            </c:numRef>
          </c:cat>
          <c:val>
            <c:numRef>
              <c:f>'CUADRO 50'!$K$23:$M$23</c:f>
              <c:numCache>
                <c:formatCode>0.0%</c:formatCode>
                <c:ptCount val="3"/>
                <c:pt idx="0">
                  <c:v>0.29399999999999998</c:v>
                </c:pt>
                <c:pt idx="1">
                  <c:v>0.27</c:v>
                </c:pt>
                <c:pt idx="2">
                  <c:v>0.248</c:v>
                </c:pt>
              </c:numCache>
            </c:numRef>
          </c:val>
          <c:smooth val="0"/>
        </c:ser>
        <c:ser>
          <c:idx val="2"/>
          <c:order val="2"/>
          <c:tx>
            <c:strRef>
              <c:f>'CUADRO 50'!$J$24</c:f>
              <c:strCache>
                <c:ptCount val="1"/>
                <c:pt idx="0">
                  <c:v>Poverty by Income</c:v>
                </c:pt>
              </c:strCache>
            </c:strRef>
          </c:tx>
          <c:spPr>
            <a:ln>
              <a:solidFill>
                <a:schemeClr val="bg1">
                  <a:lumMod val="50000"/>
                </a:schemeClr>
              </a:solidFill>
            </a:ln>
          </c:spPr>
          <c:marker>
            <c:symbol val="none"/>
          </c:marker>
          <c:dLbls>
            <c:dLbl>
              <c:idx val="0"/>
              <c:layout>
                <c:manualLayout>
                  <c:x val="-4.7222222222222221E-2"/>
                  <c:y val="-5.5555555555555552E-2"/>
                </c:manualLayout>
              </c:layout>
              <c:tx>
                <c:rich>
                  <a:bodyPr/>
                  <a:lstStyle/>
                  <a:p>
                    <a:pPr>
                      <a:defRPr/>
                    </a:pPr>
                    <a:r>
                      <a:rPr lang="en-US"/>
                      <a:t>34.1%</a:t>
                    </a:r>
                  </a:p>
                </c:rich>
              </c:tx>
              <c:numFmt formatCode="0.0%" sourceLinked="0"/>
              <c:spPr/>
              <c:dLblPos val="r"/>
              <c:showLegendKey val="0"/>
              <c:showVal val="1"/>
              <c:showCatName val="0"/>
              <c:showSerName val="0"/>
              <c:showPercent val="0"/>
              <c:showBubbleSize val="0"/>
            </c:dLbl>
            <c:dLbl>
              <c:idx val="1"/>
              <c:layout>
                <c:manualLayout>
                  <c:x val="-3.6111111111111108E-2"/>
                  <c:y val="-6.0185185185185182E-2"/>
                </c:manualLayout>
              </c:layout>
              <c:tx>
                <c:rich>
                  <a:bodyPr/>
                  <a:lstStyle/>
                  <a:p>
                    <a:pPr>
                      <a:defRPr/>
                    </a:pPr>
                    <a:r>
                      <a:rPr lang="en-US"/>
                      <a:t>32.7%</a:t>
                    </a:r>
                  </a:p>
                </c:rich>
              </c:tx>
              <c:numFmt formatCode="0.0%" sourceLinked="0"/>
              <c:spPr/>
              <c:dLblPos val="r"/>
              <c:showLegendKey val="0"/>
              <c:showVal val="1"/>
              <c:showCatName val="0"/>
              <c:showSerName val="0"/>
              <c:showPercent val="0"/>
              <c:showBubbleSize val="0"/>
            </c:dLbl>
            <c:dLbl>
              <c:idx val="2"/>
              <c:layout>
                <c:manualLayout>
                  <c:x val="-4.4444444444444446E-2"/>
                  <c:y val="-5.0925925925925972E-2"/>
                </c:manualLayout>
              </c:layout>
              <c:tx>
                <c:rich>
                  <a:bodyPr/>
                  <a:lstStyle/>
                  <a:p>
                    <a:pPr>
                      <a:defRPr/>
                    </a:pPr>
                    <a:r>
                      <a:rPr lang="en-US"/>
                      <a:t>30.6%</a:t>
                    </a:r>
                  </a:p>
                </c:rich>
              </c:tx>
              <c:numFmt formatCode="0.0%" sourceLinked="0"/>
              <c:spPr/>
              <c:dLblPos val="r"/>
              <c:showLegendKey val="0"/>
              <c:showVal val="1"/>
              <c:showCatName val="0"/>
              <c:showSerName val="0"/>
              <c:showPercent val="0"/>
              <c:showBubbleSize val="0"/>
            </c:dLbl>
            <c:numFmt formatCode="0.0%" sourceLinked="0"/>
            <c:showLegendKey val="0"/>
            <c:showVal val="1"/>
            <c:showCatName val="0"/>
            <c:showSerName val="0"/>
            <c:showPercent val="0"/>
            <c:showBubbleSize val="0"/>
            <c:showLeaderLines val="0"/>
          </c:dLbls>
          <c:cat>
            <c:numRef>
              <c:f>'CUADRO 50'!$K$21:$M$21</c:f>
              <c:numCache>
                <c:formatCode>General</c:formatCode>
                <c:ptCount val="3"/>
                <c:pt idx="0">
                  <c:v>2011</c:v>
                </c:pt>
                <c:pt idx="1">
                  <c:v>2012</c:v>
                </c:pt>
                <c:pt idx="2">
                  <c:v>2013</c:v>
                </c:pt>
              </c:numCache>
            </c:numRef>
          </c:cat>
          <c:val>
            <c:numRef>
              <c:f>'CUADRO 50'!$K$24:$M$24</c:f>
              <c:numCache>
                <c:formatCode>0.0%</c:formatCode>
                <c:ptCount val="3"/>
                <c:pt idx="0">
                  <c:v>0.34100000000000003</c:v>
                </c:pt>
                <c:pt idx="1">
                  <c:v>0.32700000000000001</c:v>
                </c:pt>
                <c:pt idx="2">
                  <c:v>0.30599999999999999</c:v>
                </c:pt>
              </c:numCache>
            </c:numRef>
          </c:val>
          <c:smooth val="0"/>
        </c:ser>
        <c:dLbls>
          <c:showLegendKey val="0"/>
          <c:showVal val="0"/>
          <c:showCatName val="0"/>
          <c:showSerName val="0"/>
          <c:showPercent val="0"/>
          <c:showBubbleSize val="0"/>
        </c:dLbls>
        <c:marker val="1"/>
        <c:smooth val="0"/>
        <c:axId val="86473728"/>
        <c:axId val="86483712"/>
      </c:lineChart>
      <c:catAx>
        <c:axId val="86473728"/>
        <c:scaling>
          <c:orientation val="minMax"/>
        </c:scaling>
        <c:delete val="0"/>
        <c:axPos val="b"/>
        <c:numFmt formatCode="General" sourceLinked="1"/>
        <c:majorTickMark val="out"/>
        <c:minorTickMark val="none"/>
        <c:tickLblPos val="nextTo"/>
        <c:crossAx val="86483712"/>
        <c:crosses val="autoZero"/>
        <c:auto val="1"/>
        <c:lblAlgn val="ctr"/>
        <c:lblOffset val="100"/>
        <c:noMultiLvlLbl val="0"/>
      </c:catAx>
      <c:valAx>
        <c:axId val="86483712"/>
        <c:scaling>
          <c:orientation val="minMax"/>
          <c:min val="0.15000000000000002"/>
        </c:scaling>
        <c:delete val="1"/>
        <c:axPos val="l"/>
        <c:numFmt formatCode="0.0%" sourceLinked="1"/>
        <c:majorTickMark val="out"/>
        <c:minorTickMark val="none"/>
        <c:tickLblPos val="nextTo"/>
        <c:crossAx val="86473728"/>
        <c:crosses val="autoZero"/>
        <c:crossBetween val="between"/>
      </c:valAx>
    </c:plotArea>
    <c:legend>
      <c:legendPos val="b"/>
      <c:layout/>
      <c:overlay val="0"/>
    </c:legend>
    <c:plotVisOnly val="1"/>
    <c:dispBlanksAs val="gap"/>
    <c:showDLblsOverMax val="0"/>
  </c:chart>
  <c:spPr>
    <a:ln>
      <a:noFill/>
    </a:ln>
  </c:spPr>
  <c:txPr>
    <a:bodyPr/>
    <a:lstStyle/>
    <a:p>
      <a:pPr>
        <a:defRPr sz="800"/>
      </a:pPr>
      <a:endParaRPr lang="es-CO"/>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CF9128-D1DF-4D38-9FFC-A483BB69B3F8}"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s-CO"/>
        </a:p>
      </dgm:t>
    </dgm:pt>
    <dgm:pt modelId="{ECB9E9B9-4589-460D-BE35-9E45217869E4}">
      <dgm:prSet custT="1">
        <dgm:style>
          <a:lnRef idx="2">
            <a:schemeClr val="accent1"/>
          </a:lnRef>
          <a:fillRef idx="1">
            <a:schemeClr val="lt1"/>
          </a:fillRef>
          <a:effectRef idx="0">
            <a:schemeClr val="accent1"/>
          </a:effectRef>
          <a:fontRef idx="minor">
            <a:schemeClr val="dk1"/>
          </a:fontRef>
        </dgm:style>
      </dgm:prSet>
      <dgm:spPr/>
      <dgm:t>
        <a:bodyPr/>
        <a:lstStyle/>
        <a:p>
          <a:pPr rtl="0"/>
          <a:r>
            <a:rPr lang="es-ES" sz="2400" dirty="0" smtClean="0"/>
            <a:t>1. </a:t>
          </a:r>
          <a:r>
            <a:rPr lang="es-ES" sz="2400" dirty="0" err="1" smtClean="0"/>
            <a:t>Motivation</a:t>
          </a:r>
          <a:endParaRPr lang="es-CO" sz="2400" dirty="0"/>
        </a:p>
      </dgm:t>
    </dgm:pt>
    <dgm:pt modelId="{5A610C76-C7FB-4E51-8CB7-7D3ABA33746E}" type="parTrans" cxnId="{41FE105B-68EF-490A-A702-9F9B954D0DE1}">
      <dgm:prSet/>
      <dgm:spPr/>
      <dgm:t>
        <a:bodyPr/>
        <a:lstStyle/>
        <a:p>
          <a:endParaRPr lang="es-CO" sz="6000"/>
        </a:p>
      </dgm:t>
    </dgm:pt>
    <dgm:pt modelId="{CD1F8DC8-3104-4A25-9885-C60F4931F935}" type="sibTrans" cxnId="{41FE105B-68EF-490A-A702-9F9B954D0DE1}">
      <dgm:prSet custT="1"/>
      <dgm:spPr/>
      <dgm:t>
        <a:bodyPr/>
        <a:lstStyle/>
        <a:p>
          <a:endParaRPr lang="es-CO" sz="6000"/>
        </a:p>
      </dgm:t>
    </dgm:pt>
    <dgm:pt modelId="{D2D50CDA-FF4F-4C2D-84F9-D90C9083FDF0}">
      <dgm:prSet custT="1">
        <dgm:style>
          <a:lnRef idx="2">
            <a:schemeClr val="accent3"/>
          </a:lnRef>
          <a:fillRef idx="1">
            <a:schemeClr val="lt1"/>
          </a:fillRef>
          <a:effectRef idx="0">
            <a:schemeClr val="accent3"/>
          </a:effectRef>
          <a:fontRef idx="minor">
            <a:schemeClr val="dk1"/>
          </a:fontRef>
        </dgm:style>
      </dgm:prSet>
      <dgm:spPr/>
      <dgm:t>
        <a:bodyPr/>
        <a:lstStyle/>
        <a:p>
          <a:pPr rtl="0"/>
          <a:r>
            <a:rPr lang="es-ES" sz="2400" dirty="0" smtClean="0"/>
            <a:t>2. Data and </a:t>
          </a:r>
          <a:r>
            <a:rPr lang="es-ES" sz="2400" dirty="0" err="1" smtClean="0"/>
            <a:t>Methodology</a:t>
          </a:r>
          <a:endParaRPr lang="es-CO" sz="2400" dirty="0"/>
        </a:p>
      </dgm:t>
    </dgm:pt>
    <dgm:pt modelId="{803C82AD-800C-4495-9618-800F403FFF8E}" type="parTrans" cxnId="{DE4DF1D7-8251-4384-BFFF-C4AD5947E24B}">
      <dgm:prSet/>
      <dgm:spPr/>
      <dgm:t>
        <a:bodyPr/>
        <a:lstStyle/>
        <a:p>
          <a:endParaRPr lang="es-CO" sz="6000"/>
        </a:p>
      </dgm:t>
    </dgm:pt>
    <dgm:pt modelId="{E82DE891-15F6-4E68-AD89-3108542299A0}" type="sibTrans" cxnId="{DE4DF1D7-8251-4384-BFFF-C4AD5947E24B}">
      <dgm:prSet custT="1"/>
      <dgm:spPr/>
      <dgm:t>
        <a:bodyPr/>
        <a:lstStyle/>
        <a:p>
          <a:endParaRPr lang="es-CO" sz="6000"/>
        </a:p>
      </dgm:t>
    </dgm:pt>
    <dgm:pt modelId="{BF08D386-2916-431C-8138-CFF61507FEAA}">
      <dgm:prSet custT="1">
        <dgm:style>
          <a:lnRef idx="2">
            <a:schemeClr val="accent2"/>
          </a:lnRef>
          <a:fillRef idx="1">
            <a:schemeClr val="lt1"/>
          </a:fillRef>
          <a:effectRef idx="0">
            <a:schemeClr val="accent2"/>
          </a:effectRef>
          <a:fontRef idx="minor">
            <a:schemeClr val="dk1"/>
          </a:fontRef>
        </dgm:style>
      </dgm:prSet>
      <dgm:spPr/>
      <dgm:t>
        <a:bodyPr/>
        <a:lstStyle/>
        <a:p>
          <a:pPr rtl="0"/>
          <a:r>
            <a:rPr lang="es-ES" sz="2400" dirty="0" smtClean="0"/>
            <a:t>3. </a:t>
          </a:r>
          <a:r>
            <a:rPr lang="es-ES" sz="2400" dirty="0" err="1" smtClean="0"/>
            <a:t>Results</a:t>
          </a:r>
          <a:endParaRPr lang="es-CO" sz="2400" dirty="0"/>
        </a:p>
      </dgm:t>
    </dgm:pt>
    <dgm:pt modelId="{35DD4AA4-9CC6-4372-8A1B-08C68E0E551C}" type="parTrans" cxnId="{E219417F-D3A6-4FD7-9D70-EC8886BBF87B}">
      <dgm:prSet/>
      <dgm:spPr/>
      <dgm:t>
        <a:bodyPr/>
        <a:lstStyle/>
        <a:p>
          <a:endParaRPr lang="es-CO" sz="6000"/>
        </a:p>
      </dgm:t>
    </dgm:pt>
    <dgm:pt modelId="{16E1D529-E0A8-4932-8D61-5D32197B2459}" type="sibTrans" cxnId="{E219417F-D3A6-4FD7-9D70-EC8886BBF87B}">
      <dgm:prSet custT="1"/>
      <dgm:spPr/>
      <dgm:t>
        <a:bodyPr/>
        <a:lstStyle/>
        <a:p>
          <a:endParaRPr lang="es-CO" sz="6000"/>
        </a:p>
      </dgm:t>
    </dgm:pt>
    <dgm:pt modelId="{7381DD5E-8691-4DB0-9B99-9574FD041775}">
      <dgm:prSet custT="1">
        <dgm:style>
          <a:lnRef idx="2">
            <a:schemeClr val="accent5"/>
          </a:lnRef>
          <a:fillRef idx="1">
            <a:schemeClr val="lt1"/>
          </a:fillRef>
          <a:effectRef idx="0">
            <a:schemeClr val="accent5"/>
          </a:effectRef>
          <a:fontRef idx="minor">
            <a:schemeClr val="dk1"/>
          </a:fontRef>
        </dgm:style>
      </dgm:prSet>
      <dgm:spPr/>
      <dgm:t>
        <a:bodyPr/>
        <a:lstStyle/>
        <a:p>
          <a:pPr rtl="0"/>
          <a:r>
            <a:rPr lang="es-ES" sz="2400" dirty="0" smtClean="0"/>
            <a:t>4. </a:t>
          </a:r>
          <a:r>
            <a:rPr lang="es-ES" sz="2400" dirty="0" err="1" smtClean="0"/>
            <a:t>Conclusions</a:t>
          </a:r>
          <a:endParaRPr lang="es-CO" sz="2400" dirty="0"/>
        </a:p>
      </dgm:t>
    </dgm:pt>
    <dgm:pt modelId="{55BD01DA-5BB5-483E-84AC-7F0E1843958E}" type="parTrans" cxnId="{1523201B-7D9C-4792-85F0-7E8B64935B54}">
      <dgm:prSet/>
      <dgm:spPr/>
      <dgm:t>
        <a:bodyPr/>
        <a:lstStyle/>
        <a:p>
          <a:endParaRPr lang="es-CO" sz="6000"/>
        </a:p>
      </dgm:t>
    </dgm:pt>
    <dgm:pt modelId="{1E5EE61F-9FE5-4825-96B8-8B18E8F812DB}" type="sibTrans" cxnId="{1523201B-7D9C-4792-85F0-7E8B64935B54}">
      <dgm:prSet custT="1"/>
      <dgm:spPr/>
      <dgm:t>
        <a:bodyPr/>
        <a:lstStyle/>
        <a:p>
          <a:endParaRPr lang="es-CO" sz="6000"/>
        </a:p>
      </dgm:t>
    </dgm:pt>
    <dgm:pt modelId="{1DD37DCD-8E6B-48E1-AA15-456E9E36AAED}">
      <dgm:prSet custT="1">
        <dgm:style>
          <a:lnRef idx="2">
            <a:schemeClr val="accent4"/>
          </a:lnRef>
          <a:fillRef idx="1">
            <a:schemeClr val="lt1"/>
          </a:fillRef>
          <a:effectRef idx="0">
            <a:schemeClr val="accent4"/>
          </a:effectRef>
          <a:fontRef idx="minor">
            <a:schemeClr val="dk1"/>
          </a:fontRef>
        </dgm:style>
      </dgm:prSet>
      <dgm:spPr/>
      <dgm:t>
        <a:bodyPr/>
        <a:lstStyle/>
        <a:p>
          <a:pPr rtl="0"/>
          <a:endParaRPr lang="es-ES" sz="2400" dirty="0" smtClean="0"/>
        </a:p>
        <a:p>
          <a:pPr rtl="0"/>
          <a:endParaRPr lang="es-ES" sz="2400" dirty="0" smtClean="0"/>
        </a:p>
        <a:p>
          <a:pPr rtl="0"/>
          <a:r>
            <a:rPr lang="es-ES" sz="2400" dirty="0" smtClean="0"/>
            <a:t>5. </a:t>
          </a:r>
          <a:r>
            <a:rPr lang="es-ES" sz="2400" dirty="0" err="1" smtClean="0"/>
            <a:t>References</a:t>
          </a: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endParaRPr lang="es-CO" sz="2400" dirty="0"/>
        </a:p>
      </dgm:t>
    </dgm:pt>
    <dgm:pt modelId="{7B30321A-872F-442A-9718-AA50CF1C6918}" type="parTrans" cxnId="{B5ECC43F-B919-445A-AFD2-70D5CB6831E9}">
      <dgm:prSet/>
      <dgm:spPr/>
      <dgm:t>
        <a:bodyPr/>
        <a:lstStyle/>
        <a:p>
          <a:endParaRPr lang="es-CO" sz="2800"/>
        </a:p>
      </dgm:t>
    </dgm:pt>
    <dgm:pt modelId="{5D23CE6F-7B4D-41EA-BD39-8F2249FC0403}" type="sibTrans" cxnId="{B5ECC43F-B919-445A-AFD2-70D5CB6831E9}">
      <dgm:prSet/>
      <dgm:spPr/>
      <dgm:t>
        <a:bodyPr/>
        <a:lstStyle/>
        <a:p>
          <a:endParaRPr lang="es-CO" sz="2800"/>
        </a:p>
      </dgm:t>
    </dgm:pt>
    <dgm:pt modelId="{9DAC450F-6F4B-4CA6-8FCF-67C3346483AF}" type="pres">
      <dgm:prSet presAssocID="{1FCF9128-D1DF-4D38-9FFC-A483BB69B3F8}" presName="diagram" presStyleCnt="0">
        <dgm:presLayoutVars>
          <dgm:dir/>
          <dgm:resizeHandles val="exact"/>
        </dgm:presLayoutVars>
      </dgm:prSet>
      <dgm:spPr/>
    </dgm:pt>
    <dgm:pt modelId="{95B585E0-F384-40C0-9732-D836A049A209}" type="pres">
      <dgm:prSet presAssocID="{ECB9E9B9-4589-460D-BE35-9E45217869E4}" presName="node" presStyleLbl="node1" presStyleIdx="0" presStyleCnt="5">
        <dgm:presLayoutVars>
          <dgm:bulletEnabled val="1"/>
        </dgm:presLayoutVars>
      </dgm:prSet>
      <dgm:spPr/>
    </dgm:pt>
    <dgm:pt modelId="{AB1C964A-EF11-458B-B52B-1EF08D938DCD}" type="pres">
      <dgm:prSet presAssocID="{CD1F8DC8-3104-4A25-9885-C60F4931F935}" presName="sibTrans" presStyleLbl="sibTrans2D1" presStyleIdx="0" presStyleCnt="4"/>
      <dgm:spPr/>
    </dgm:pt>
    <dgm:pt modelId="{ECC4E607-9A30-4B1C-B688-F0E6D48B8233}" type="pres">
      <dgm:prSet presAssocID="{CD1F8DC8-3104-4A25-9885-C60F4931F935}" presName="connectorText" presStyleLbl="sibTrans2D1" presStyleIdx="0" presStyleCnt="4"/>
      <dgm:spPr/>
    </dgm:pt>
    <dgm:pt modelId="{49961BDF-AFA1-4558-A4F9-ECF03D728207}" type="pres">
      <dgm:prSet presAssocID="{D2D50CDA-FF4F-4C2D-84F9-D90C9083FDF0}" presName="node" presStyleLbl="node1" presStyleIdx="1" presStyleCnt="5">
        <dgm:presLayoutVars>
          <dgm:bulletEnabled val="1"/>
        </dgm:presLayoutVars>
      </dgm:prSet>
      <dgm:spPr/>
    </dgm:pt>
    <dgm:pt modelId="{FD2949FF-C711-4B48-A80F-8E7B90903011}" type="pres">
      <dgm:prSet presAssocID="{E82DE891-15F6-4E68-AD89-3108542299A0}" presName="sibTrans" presStyleLbl="sibTrans2D1" presStyleIdx="1" presStyleCnt="4"/>
      <dgm:spPr/>
    </dgm:pt>
    <dgm:pt modelId="{135BA5FD-360F-43F5-86B7-C3E84BF14E3E}" type="pres">
      <dgm:prSet presAssocID="{E82DE891-15F6-4E68-AD89-3108542299A0}" presName="connectorText" presStyleLbl="sibTrans2D1" presStyleIdx="1" presStyleCnt="4"/>
      <dgm:spPr/>
    </dgm:pt>
    <dgm:pt modelId="{9D19B9E1-A75E-497D-BD3C-CEA101D33750}" type="pres">
      <dgm:prSet presAssocID="{BF08D386-2916-431C-8138-CFF61507FEAA}" presName="node" presStyleLbl="node1" presStyleIdx="2" presStyleCnt="5">
        <dgm:presLayoutVars>
          <dgm:bulletEnabled val="1"/>
        </dgm:presLayoutVars>
      </dgm:prSet>
      <dgm:spPr/>
    </dgm:pt>
    <dgm:pt modelId="{B430671D-9AA5-4DFD-AF3E-AD1EB0C6B601}" type="pres">
      <dgm:prSet presAssocID="{16E1D529-E0A8-4932-8D61-5D32197B2459}" presName="sibTrans" presStyleLbl="sibTrans2D1" presStyleIdx="2" presStyleCnt="4"/>
      <dgm:spPr/>
    </dgm:pt>
    <dgm:pt modelId="{3E98A4E6-6B95-42C5-B70A-7899DEAB8B93}" type="pres">
      <dgm:prSet presAssocID="{16E1D529-E0A8-4932-8D61-5D32197B2459}" presName="connectorText" presStyleLbl="sibTrans2D1" presStyleIdx="2" presStyleCnt="4"/>
      <dgm:spPr/>
    </dgm:pt>
    <dgm:pt modelId="{79716D82-8F1B-4CD7-8E1A-8B009F3DECAF}" type="pres">
      <dgm:prSet presAssocID="{7381DD5E-8691-4DB0-9B99-9574FD041775}" presName="node" presStyleLbl="node1" presStyleIdx="3" presStyleCnt="5" custLinFactNeighborY="-2705">
        <dgm:presLayoutVars>
          <dgm:bulletEnabled val="1"/>
        </dgm:presLayoutVars>
      </dgm:prSet>
      <dgm:spPr/>
    </dgm:pt>
    <dgm:pt modelId="{D7A667BD-C505-4981-B66B-69328A0D8F2B}" type="pres">
      <dgm:prSet presAssocID="{1E5EE61F-9FE5-4825-96B8-8B18E8F812DB}" presName="sibTrans" presStyleLbl="sibTrans2D1" presStyleIdx="3" presStyleCnt="4"/>
      <dgm:spPr/>
    </dgm:pt>
    <dgm:pt modelId="{B0D2FEAB-D6FD-42FA-96D4-1B390FE1DF3C}" type="pres">
      <dgm:prSet presAssocID="{1E5EE61F-9FE5-4825-96B8-8B18E8F812DB}" presName="connectorText" presStyleLbl="sibTrans2D1" presStyleIdx="3" presStyleCnt="4"/>
      <dgm:spPr/>
    </dgm:pt>
    <dgm:pt modelId="{A956133B-08CE-42AE-9896-888DD493A9AF}" type="pres">
      <dgm:prSet presAssocID="{1DD37DCD-8E6B-48E1-AA15-456E9E36AAED}" presName="node" presStyleLbl="node1" presStyleIdx="4" presStyleCnt="5">
        <dgm:presLayoutVars>
          <dgm:bulletEnabled val="1"/>
        </dgm:presLayoutVars>
      </dgm:prSet>
      <dgm:spPr/>
    </dgm:pt>
  </dgm:ptLst>
  <dgm:cxnLst>
    <dgm:cxn modelId="{E219417F-D3A6-4FD7-9D70-EC8886BBF87B}" srcId="{1FCF9128-D1DF-4D38-9FFC-A483BB69B3F8}" destId="{BF08D386-2916-431C-8138-CFF61507FEAA}" srcOrd="2" destOrd="0" parTransId="{35DD4AA4-9CC6-4372-8A1B-08C68E0E551C}" sibTransId="{16E1D529-E0A8-4932-8D61-5D32197B2459}"/>
    <dgm:cxn modelId="{C5F5364C-7640-49A1-AC49-0FC35BE6EB79}" type="presOf" srcId="{D2D50CDA-FF4F-4C2D-84F9-D90C9083FDF0}" destId="{49961BDF-AFA1-4558-A4F9-ECF03D728207}" srcOrd="0" destOrd="0" presId="urn:microsoft.com/office/officeart/2005/8/layout/process5"/>
    <dgm:cxn modelId="{A7D1D48D-7123-48F4-89F5-7B1C1EE04947}" type="presOf" srcId="{ECB9E9B9-4589-460D-BE35-9E45217869E4}" destId="{95B585E0-F384-40C0-9732-D836A049A209}" srcOrd="0" destOrd="0" presId="urn:microsoft.com/office/officeart/2005/8/layout/process5"/>
    <dgm:cxn modelId="{41FE105B-68EF-490A-A702-9F9B954D0DE1}" srcId="{1FCF9128-D1DF-4D38-9FFC-A483BB69B3F8}" destId="{ECB9E9B9-4589-460D-BE35-9E45217869E4}" srcOrd="0" destOrd="0" parTransId="{5A610C76-C7FB-4E51-8CB7-7D3ABA33746E}" sibTransId="{CD1F8DC8-3104-4A25-9885-C60F4931F935}"/>
    <dgm:cxn modelId="{E1B164B7-6680-4078-BA9B-8BF01DE2CF89}" type="presOf" srcId="{1DD37DCD-8E6B-48E1-AA15-456E9E36AAED}" destId="{A956133B-08CE-42AE-9896-888DD493A9AF}" srcOrd="0" destOrd="0" presId="urn:microsoft.com/office/officeart/2005/8/layout/process5"/>
    <dgm:cxn modelId="{DE4DF1D7-8251-4384-BFFF-C4AD5947E24B}" srcId="{1FCF9128-D1DF-4D38-9FFC-A483BB69B3F8}" destId="{D2D50CDA-FF4F-4C2D-84F9-D90C9083FDF0}" srcOrd="1" destOrd="0" parTransId="{803C82AD-800C-4495-9618-800F403FFF8E}" sibTransId="{E82DE891-15F6-4E68-AD89-3108542299A0}"/>
    <dgm:cxn modelId="{CFBC4EEA-D3FE-46AB-88EC-BD81CB5BB45A}" type="presOf" srcId="{16E1D529-E0A8-4932-8D61-5D32197B2459}" destId="{3E98A4E6-6B95-42C5-B70A-7899DEAB8B93}" srcOrd="1" destOrd="0" presId="urn:microsoft.com/office/officeart/2005/8/layout/process5"/>
    <dgm:cxn modelId="{7E0C3B6C-2295-40FD-BDB5-4E29CD6B295A}" type="presOf" srcId="{E82DE891-15F6-4E68-AD89-3108542299A0}" destId="{135BA5FD-360F-43F5-86B7-C3E84BF14E3E}" srcOrd="1" destOrd="0" presId="urn:microsoft.com/office/officeart/2005/8/layout/process5"/>
    <dgm:cxn modelId="{582DA3BF-2FC9-40EB-B0D0-8C6D13125E24}" type="presOf" srcId="{7381DD5E-8691-4DB0-9B99-9574FD041775}" destId="{79716D82-8F1B-4CD7-8E1A-8B009F3DECAF}" srcOrd="0" destOrd="0" presId="urn:microsoft.com/office/officeart/2005/8/layout/process5"/>
    <dgm:cxn modelId="{2D4032A0-E422-4100-9F09-904B18C5585D}" type="presOf" srcId="{1E5EE61F-9FE5-4825-96B8-8B18E8F812DB}" destId="{D7A667BD-C505-4981-B66B-69328A0D8F2B}" srcOrd="0" destOrd="0" presId="urn:microsoft.com/office/officeart/2005/8/layout/process5"/>
    <dgm:cxn modelId="{4FA0CC72-F35C-442D-8B90-5F9DC23B4488}" type="presOf" srcId="{1E5EE61F-9FE5-4825-96B8-8B18E8F812DB}" destId="{B0D2FEAB-D6FD-42FA-96D4-1B390FE1DF3C}" srcOrd="1" destOrd="0" presId="urn:microsoft.com/office/officeart/2005/8/layout/process5"/>
    <dgm:cxn modelId="{F746BA4D-16E1-4B13-9181-52A58C226DA5}" type="presOf" srcId="{BF08D386-2916-431C-8138-CFF61507FEAA}" destId="{9D19B9E1-A75E-497D-BD3C-CEA101D33750}" srcOrd="0" destOrd="0" presId="urn:microsoft.com/office/officeart/2005/8/layout/process5"/>
    <dgm:cxn modelId="{1FE58A46-CC89-4C92-892F-5327BBA5A007}" type="presOf" srcId="{1FCF9128-D1DF-4D38-9FFC-A483BB69B3F8}" destId="{9DAC450F-6F4B-4CA6-8FCF-67C3346483AF}" srcOrd="0" destOrd="0" presId="urn:microsoft.com/office/officeart/2005/8/layout/process5"/>
    <dgm:cxn modelId="{E25BCD97-188B-4CF9-B15A-362A96CE6D54}" type="presOf" srcId="{CD1F8DC8-3104-4A25-9885-C60F4931F935}" destId="{ECC4E607-9A30-4B1C-B688-F0E6D48B8233}" srcOrd="1" destOrd="0" presId="urn:microsoft.com/office/officeart/2005/8/layout/process5"/>
    <dgm:cxn modelId="{0217F0FA-7E54-4627-A214-4748AF05C5CF}" type="presOf" srcId="{16E1D529-E0A8-4932-8D61-5D32197B2459}" destId="{B430671D-9AA5-4DFD-AF3E-AD1EB0C6B601}" srcOrd="0" destOrd="0" presId="urn:microsoft.com/office/officeart/2005/8/layout/process5"/>
    <dgm:cxn modelId="{2F2AF4B3-465B-4A6A-A959-F5126CE14193}" type="presOf" srcId="{E82DE891-15F6-4E68-AD89-3108542299A0}" destId="{FD2949FF-C711-4B48-A80F-8E7B90903011}" srcOrd="0" destOrd="0" presId="urn:microsoft.com/office/officeart/2005/8/layout/process5"/>
    <dgm:cxn modelId="{B043E8EF-4ED1-4E5D-A5D8-50128209F2FB}" type="presOf" srcId="{CD1F8DC8-3104-4A25-9885-C60F4931F935}" destId="{AB1C964A-EF11-458B-B52B-1EF08D938DCD}" srcOrd="0" destOrd="0" presId="urn:microsoft.com/office/officeart/2005/8/layout/process5"/>
    <dgm:cxn modelId="{1523201B-7D9C-4792-85F0-7E8B64935B54}" srcId="{1FCF9128-D1DF-4D38-9FFC-A483BB69B3F8}" destId="{7381DD5E-8691-4DB0-9B99-9574FD041775}" srcOrd="3" destOrd="0" parTransId="{55BD01DA-5BB5-483E-84AC-7F0E1843958E}" sibTransId="{1E5EE61F-9FE5-4825-96B8-8B18E8F812DB}"/>
    <dgm:cxn modelId="{B5ECC43F-B919-445A-AFD2-70D5CB6831E9}" srcId="{1FCF9128-D1DF-4D38-9FFC-A483BB69B3F8}" destId="{1DD37DCD-8E6B-48E1-AA15-456E9E36AAED}" srcOrd="4" destOrd="0" parTransId="{7B30321A-872F-442A-9718-AA50CF1C6918}" sibTransId="{5D23CE6F-7B4D-41EA-BD39-8F2249FC0403}"/>
    <dgm:cxn modelId="{79BE16AB-D300-410A-B54C-40C9CD96ABF6}" type="presParOf" srcId="{9DAC450F-6F4B-4CA6-8FCF-67C3346483AF}" destId="{95B585E0-F384-40C0-9732-D836A049A209}" srcOrd="0" destOrd="0" presId="urn:microsoft.com/office/officeart/2005/8/layout/process5"/>
    <dgm:cxn modelId="{E6CFA936-7A89-4835-B6D4-41128236E08A}" type="presParOf" srcId="{9DAC450F-6F4B-4CA6-8FCF-67C3346483AF}" destId="{AB1C964A-EF11-458B-B52B-1EF08D938DCD}" srcOrd="1" destOrd="0" presId="urn:microsoft.com/office/officeart/2005/8/layout/process5"/>
    <dgm:cxn modelId="{6482CB15-DC51-424B-81A4-45FC2C34B109}" type="presParOf" srcId="{AB1C964A-EF11-458B-B52B-1EF08D938DCD}" destId="{ECC4E607-9A30-4B1C-B688-F0E6D48B8233}" srcOrd="0" destOrd="0" presId="urn:microsoft.com/office/officeart/2005/8/layout/process5"/>
    <dgm:cxn modelId="{7BC62982-7F41-4B1D-B7B3-87EC53D1D564}" type="presParOf" srcId="{9DAC450F-6F4B-4CA6-8FCF-67C3346483AF}" destId="{49961BDF-AFA1-4558-A4F9-ECF03D728207}" srcOrd="2" destOrd="0" presId="urn:microsoft.com/office/officeart/2005/8/layout/process5"/>
    <dgm:cxn modelId="{64BB3B64-E138-4F4C-966E-B784EE4681D5}" type="presParOf" srcId="{9DAC450F-6F4B-4CA6-8FCF-67C3346483AF}" destId="{FD2949FF-C711-4B48-A80F-8E7B90903011}" srcOrd="3" destOrd="0" presId="urn:microsoft.com/office/officeart/2005/8/layout/process5"/>
    <dgm:cxn modelId="{9A31E125-CF7C-4B21-88F6-5D2EC8BDD897}" type="presParOf" srcId="{FD2949FF-C711-4B48-A80F-8E7B90903011}" destId="{135BA5FD-360F-43F5-86B7-C3E84BF14E3E}" srcOrd="0" destOrd="0" presId="urn:microsoft.com/office/officeart/2005/8/layout/process5"/>
    <dgm:cxn modelId="{0F303C8D-E47C-4F29-B2E5-2BE572BCD3AA}" type="presParOf" srcId="{9DAC450F-6F4B-4CA6-8FCF-67C3346483AF}" destId="{9D19B9E1-A75E-497D-BD3C-CEA101D33750}" srcOrd="4" destOrd="0" presId="urn:microsoft.com/office/officeart/2005/8/layout/process5"/>
    <dgm:cxn modelId="{F873FAA4-E3D0-4A65-A6E4-CA3136315EC7}" type="presParOf" srcId="{9DAC450F-6F4B-4CA6-8FCF-67C3346483AF}" destId="{B430671D-9AA5-4DFD-AF3E-AD1EB0C6B601}" srcOrd="5" destOrd="0" presId="urn:microsoft.com/office/officeart/2005/8/layout/process5"/>
    <dgm:cxn modelId="{28FEDA5C-A3DF-4151-AF98-09440000C32D}" type="presParOf" srcId="{B430671D-9AA5-4DFD-AF3E-AD1EB0C6B601}" destId="{3E98A4E6-6B95-42C5-B70A-7899DEAB8B93}" srcOrd="0" destOrd="0" presId="urn:microsoft.com/office/officeart/2005/8/layout/process5"/>
    <dgm:cxn modelId="{1E18ADEA-507F-485E-A0B7-5E0A3032DB1E}" type="presParOf" srcId="{9DAC450F-6F4B-4CA6-8FCF-67C3346483AF}" destId="{79716D82-8F1B-4CD7-8E1A-8B009F3DECAF}" srcOrd="6" destOrd="0" presId="urn:microsoft.com/office/officeart/2005/8/layout/process5"/>
    <dgm:cxn modelId="{1C450AA7-CB7A-499F-864E-C26C9FD6337C}" type="presParOf" srcId="{9DAC450F-6F4B-4CA6-8FCF-67C3346483AF}" destId="{D7A667BD-C505-4981-B66B-69328A0D8F2B}" srcOrd="7" destOrd="0" presId="urn:microsoft.com/office/officeart/2005/8/layout/process5"/>
    <dgm:cxn modelId="{CEEA50A9-6C2B-4F00-A36E-6ACF8855A92D}" type="presParOf" srcId="{D7A667BD-C505-4981-B66B-69328A0D8F2B}" destId="{B0D2FEAB-D6FD-42FA-96D4-1B390FE1DF3C}" srcOrd="0" destOrd="0" presId="urn:microsoft.com/office/officeart/2005/8/layout/process5"/>
    <dgm:cxn modelId="{DDA12635-6B42-4344-B24E-3F119008A0EA}" type="presParOf" srcId="{9DAC450F-6F4B-4CA6-8FCF-67C3346483AF}" destId="{A956133B-08CE-42AE-9896-888DD493A9AF}" srcOrd="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B585E0-F384-40C0-9732-D836A049A209}">
      <dsp:nvSpPr>
        <dsp:cNvPr id="0" name=""/>
        <dsp:cNvSpPr/>
      </dsp:nvSpPr>
      <dsp:spPr>
        <a:xfrm>
          <a:off x="1426964" y="123"/>
          <a:ext cx="2049363" cy="1229617"/>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kern="1200" dirty="0" smtClean="0"/>
            <a:t>1. </a:t>
          </a:r>
          <a:r>
            <a:rPr lang="es-ES" sz="2400" kern="1200" dirty="0" err="1" smtClean="0"/>
            <a:t>Motivation</a:t>
          </a:r>
          <a:endParaRPr lang="es-CO" sz="2400" kern="1200" dirty="0"/>
        </a:p>
      </dsp:txBody>
      <dsp:txXfrm>
        <a:off x="1462978" y="36137"/>
        <a:ext cx="1977335" cy="1157589"/>
      </dsp:txXfrm>
    </dsp:sp>
    <dsp:sp modelId="{AB1C964A-EF11-458B-B52B-1EF08D938DCD}">
      <dsp:nvSpPr>
        <dsp:cNvPr id="0" name=""/>
        <dsp:cNvSpPr/>
      </dsp:nvSpPr>
      <dsp:spPr>
        <a:xfrm>
          <a:off x="3656671" y="360811"/>
          <a:ext cx="434465" cy="50824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0">
            <a:lnSpc>
              <a:spcPct val="90000"/>
            </a:lnSpc>
            <a:spcBef>
              <a:spcPct val="0"/>
            </a:spcBef>
            <a:spcAft>
              <a:spcPct val="35000"/>
            </a:spcAft>
          </a:pPr>
          <a:endParaRPr lang="es-CO" sz="6000" kern="1200"/>
        </a:p>
      </dsp:txBody>
      <dsp:txXfrm>
        <a:off x="3656671" y="462459"/>
        <a:ext cx="304126" cy="304946"/>
      </dsp:txXfrm>
    </dsp:sp>
    <dsp:sp modelId="{49961BDF-AFA1-4558-A4F9-ECF03D728207}">
      <dsp:nvSpPr>
        <dsp:cNvPr id="0" name=""/>
        <dsp:cNvSpPr/>
      </dsp:nvSpPr>
      <dsp:spPr>
        <a:xfrm>
          <a:off x="4296072" y="123"/>
          <a:ext cx="2049363" cy="1229617"/>
        </a:xfrm>
        <a:prstGeom prst="roundRect">
          <a:avLst>
            <a:gd name="adj" fmla="val 10000"/>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kern="1200" dirty="0" smtClean="0"/>
            <a:t>2. Data and </a:t>
          </a:r>
          <a:r>
            <a:rPr lang="es-ES" sz="2400" kern="1200" dirty="0" err="1" smtClean="0"/>
            <a:t>Methodology</a:t>
          </a:r>
          <a:endParaRPr lang="es-CO" sz="2400" kern="1200" dirty="0"/>
        </a:p>
      </dsp:txBody>
      <dsp:txXfrm>
        <a:off x="4332086" y="36137"/>
        <a:ext cx="1977335" cy="1157589"/>
      </dsp:txXfrm>
    </dsp:sp>
    <dsp:sp modelId="{FD2949FF-C711-4B48-A80F-8E7B90903011}">
      <dsp:nvSpPr>
        <dsp:cNvPr id="0" name=""/>
        <dsp:cNvSpPr/>
      </dsp:nvSpPr>
      <dsp:spPr>
        <a:xfrm rot="5400000">
          <a:off x="5103521" y="1373197"/>
          <a:ext cx="434465" cy="50824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0">
            <a:lnSpc>
              <a:spcPct val="90000"/>
            </a:lnSpc>
            <a:spcBef>
              <a:spcPct val="0"/>
            </a:spcBef>
            <a:spcAft>
              <a:spcPct val="35000"/>
            </a:spcAft>
          </a:pPr>
          <a:endParaRPr lang="es-CO" sz="6000" kern="1200"/>
        </a:p>
      </dsp:txBody>
      <dsp:txXfrm rot="-5400000">
        <a:off x="5168281" y="1410086"/>
        <a:ext cx="304946" cy="304126"/>
      </dsp:txXfrm>
    </dsp:sp>
    <dsp:sp modelId="{9D19B9E1-A75E-497D-BD3C-CEA101D33750}">
      <dsp:nvSpPr>
        <dsp:cNvPr id="0" name=""/>
        <dsp:cNvSpPr/>
      </dsp:nvSpPr>
      <dsp:spPr>
        <a:xfrm>
          <a:off x="4296072" y="2049487"/>
          <a:ext cx="2049363" cy="1229617"/>
        </a:xfrm>
        <a:prstGeom prst="roundRect">
          <a:avLst>
            <a:gd name="adj" fmla="val 10000"/>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kern="1200" dirty="0" smtClean="0"/>
            <a:t>3. </a:t>
          </a:r>
          <a:r>
            <a:rPr lang="es-ES" sz="2400" kern="1200" dirty="0" err="1" smtClean="0"/>
            <a:t>Results</a:t>
          </a:r>
          <a:endParaRPr lang="es-CO" sz="2400" kern="1200" dirty="0"/>
        </a:p>
      </dsp:txBody>
      <dsp:txXfrm>
        <a:off x="4332086" y="2085501"/>
        <a:ext cx="1977335" cy="1157589"/>
      </dsp:txXfrm>
    </dsp:sp>
    <dsp:sp modelId="{B430671D-9AA5-4DFD-AF3E-AD1EB0C6B601}">
      <dsp:nvSpPr>
        <dsp:cNvPr id="0" name=""/>
        <dsp:cNvSpPr/>
      </dsp:nvSpPr>
      <dsp:spPr>
        <a:xfrm rot="10839852">
          <a:off x="3681249" y="2393686"/>
          <a:ext cx="434494" cy="50824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0">
            <a:lnSpc>
              <a:spcPct val="90000"/>
            </a:lnSpc>
            <a:spcBef>
              <a:spcPct val="0"/>
            </a:spcBef>
            <a:spcAft>
              <a:spcPct val="35000"/>
            </a:spcAft>
          </a:pPr>
          <a:endParaRPr lang="es-CO" sz="6000" kern="1200"/>
        </a:p>
      </dsp:txBody>
      <dsp:txXfrm rot="10800000">
        <a:off x="3811593" y="2496090"/>
        <a:ext cx="304146" cy="304946"/>
      </dsp:txXfrm>
    </dsp:sp>
    <dsp:sp modelId="{79716D82-8F1B-4CD7-8E1A-8B009F3DECAF}">
      <dsp:nvSpPr>
        <dsp:cNvPr id="0" name=""/>
        <dsp:cNvSpPr/>
      </dsp:nvSpPr>
      <dsp:spPr>
        <a:xfrm>
          <a:off x="1426964" y="2016225"/>
          <a:ext cx="2049363" cy="1229617"/>
        </a:xfrm>
        <a:prstGeom prst="roundRect">
          <a:avLst>
            <a:gd name="adj" fmla="val 10000"/>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es-ES" sz="2400" kern="1200" dirty="0" smtClean="0"/>
            <a:t>4. </a:t>
          </a:r>
          <a:r>
            <a:rPr lang="es-ES" sz="2400" kern="1200" dirty="0" err="1" smtClean="0"/>
            <a:t>Conclusions</a:t>
          </a:r>
          <a:endParaRPr lang="es-CO" sz="2400" kern="1200" dirty="0"/>
        </a:p>
      </dsp:txBody>
      <dsp:txXfrm>
        <a:off x="1462978" y="2052239"/>
        <a:ext cx="1977335" cy="1157589"/>
      </dsp:txXfrm>
    </dsp:sp>
    <dsp:sp modelId="{D7A667BD-C505-4981-B66B-69328A0D8F2B}">
      <dsp:nvSpPr>
        <dsp:cNvPr id="0" name=""/>
        <dsp:cNvSpPr/>
      </dsp:nvSpPr>
      <dsp:spPr>
        <a:xfrm rot="5400000">
          <a:off x="2225598" y="3405430"/>
          <a:ext cx="452093" cy="50824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0">
            <a:lnSpc>
              <a:spcPct val="90000"/>
            </a:lnSpc>
            <a:spcBef>
              <a:spcPct val="0"/>
            </a:spcBef>
            <a:spcAft>
              <a:spcPct val="35000"/>
            </a:spcAft>
          </a:pPr>
          <a:endParaRPr lang="es-CO" sz="6000" kern="1200"/>
        </a:p>
      </dsp:txBody>
      <dsp:txXfrm rot="-5400000">
        <a:off x="2299171" y="3433505"/>
        <a:ext cx="304946" cy="316465"/>
      </dsp:txXfrm>
    </dsp:sp>
    <dsp:sp modelId="{A956133B-08CE-42AE-9896-888DD493A9AF}">
      <dsp:nvSpPr>
        <dsp:cNvPr id="0" name=""/>
        <dsp:cNvSpPr/>
      </dsp:nvSpPr>
      <dsp:spPr>
        <a:xfrm>
          <a:off x="1426964" y="4098850"/>
          <a:ext cx="2049363" cy="1229617"/>
        </a:xfrm>
        <a:prstGeom prst="roundRect">
          <a:avLst>
            <a:gd name="adj" fmla="val 10000"/>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endParaRPr lang="es-ES" sz="2400" kern="1200" dirty="0" smtClean="0"/>
        </a:p>
        <a:p>
          <a:pPr lvl="0" algn="ctr" defTabSz="1066800" rtl="0">
            <a:lnSpc>
              <a:spcPct val="90000"/>
            </a:lnSpc>
            <a:spcBef>
              <a:spcPct val="0"/>
            </a:spcBef>
            <a:spcAft>
              <a:spcPct val="35000"/>
            </a:spcAft>
          </a:pPr>
          <a:endParaRPr lang="es-ES" sz="2400" kern="1200" dirty="0" smtClean="0"/>
        </a:p>
        <a:p>
          <a:pPr lvl="0" algn="ctr" defTabSz="1066800" rtl="0">
            <a:lnSpc>
              <a:spcPct val="90000"/>
            </a:lnSpc>
            <a:spcBef>
              <a:spcPct val="0"/>
            </a:spcBef>
            <a:spcAft>
              <a:spcPct val="35000"/>
            </a:spcAft>
          </a:pPr>
          <a:r>
            <a:rPr lang="es-ES" sz="2400" kern="1200" dirty="0" smtClean="0"/>
            <a:t>5. </a:t>
          </a:r>
          <a:r>
            <a:rPr lang="es-ES" sz="2400" kern="1200" dirty="0" err="1" smtClean="0"/>
            <a:t>References</a:t>
          </a:r>
          <a:r>
            <a:rPr lang="es-ES" sz="2400" kern="1200" dirty="0" smtClean="0"/>
            <a:t/>
          </a:r>
          <a:br>
            <a:rPr lang="es-ES" sz="2400" kern="1200" dirty="0" smtClean="0"/>
          </a:br>
          <a:r>
            <a:rPr lang="es-ES" sz="2400" kern="1200" dirty="0" smtClean="0"/>
            <a:t/>
          </a:r>
          <a:br>
            <a:rPr lang="es-ES" sz="2400" kern="1200" dirty="0" smtClean="0"/>
          </a:br>
          <a:r>
            <a:rPr lang="es-ES" sz="2400" kern="1200" dirty="0" smtClean="0"/>
            <a:t/>
          </a:r>
          <a:br>
            <a:rPr lang="es-ES" sz="2400" kern="1200" dirty="0" smtClean="0"/>
          </a:br>
          <a:r>
            <a:rPr lang="es-ES" sz="2400" kern="1200" dirty="0" smtClean="0"/>
            <a:t/>
          </a:r>
          <a:br>
            <a:rPr lang="es-ES" sz="2400" kern="1200" dirty="0" smtClean="0"/>
          </a:br>
          <a:endParaRPr lang="es-CO" sz="2400" kern="1200" dirty="0"/>
        </a:p>
      </dsp:txBody>
      <dsp:txXfrm>
        <a:off x="1462978" y="4134864"/>
        <a:ext cx="1977335" cy="1157589"/>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E3326E-2ABB-41E8-96D4-1FA72EEFAD14}" type="datetimeFigureOut">
              <a:rPr lang="es-CO" smtClean="0"/>
              <a:t>16/03/2015</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79E5FC-D19A-49EF-ACFF-3A8354317681}" type="slidenum">
              <a:rPr lang="es-CO" smtClean="0"/>
              <a:t>‹Nº›</a:t>
            </a:fld>
            <a:endParaRPr lang="es-CO"/>
          </a:p>
        </p:txBody>
      </p:sp>
    </p:spTree>
    <p:extLst>
      <p:ext uri="{BB962C8B-B14F-4D97-AF65-F5344CB8AC3E}">
        <p14:creationId xmlns:p14="http://schemas.microsoft.com/office/powerpoint/2010/main" val="36524829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5479E5FC-D19A-49EF-ACFF-3A8354317681}" type="slidenum">
              <a:rPr lang="es-CO" smtClean="0"/>
              <a:t>14</a:t>
            </a:fld>
            <a:endParaRPr lang="es-CO"/>
          </a:p>
        </p:txBody>
      </p:sp>
    </p:spTree>
    <p:extLst>
      <p:ext uri="{BB962C8B-B14F-4D97-AF65-F5344CB8AC3E}">
        <p14:creationId xmlns:p14="http://schemas.microsoft.com/office/powerpoint/2010/main" val="2464161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D1A6B437-54E3-4191-BD1B-3F1A698DC8D6}" type="datetimeFigureOut">
              <a:rPr lang="es-CO" smtClean="0"/>
              <a:t>16/03/2015</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B057188-7D24-45C1-A58C-69EAC4B8BAAF}" type="slidenum">
              <a:rPr lang="es-CO" smtClean="0"/>
              <a:t>‹Nº›</a:t>
            </a:fld>
            <a:endParaRPr lang="es-CO"/>
          </a:p>
        </p:txBody>
      </p:sp>
    </p:spTree>
    <p:extLst>
      <p:ext uri="{BB962C8B-B14F-4D97-AF65-F5344CB8AC3E}">
        <p14:creationId xmlns:p14="http://schemas.microsoft.com/office/powerpoint/2010/main" val="11336122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D1A6B437-54E3-4191-BD1B-3F1A698DC8D6}" type="datetimeFigureOut">
              <a:rPr lang="es-CO" smtClean="0"/>
              <a:t>16/03/2015</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B057188-7D24-45C1-A58C-69EAC4B8BAAF}" type="slidenum">
              <a:rPr lang="es-CO" smtClean="0"/>
              <a:t>‹Nº›</a:t>
            </a:fld>
            <a:endParaRPr lang="es-CO"/>
          </a:p>
        </p:txBody>
      </p:sp>
    </p:spTree>
    <p:extLst>
      <p:ext uri="{BB962C8B-B14F-4D97-AF65-F5344CB8AC3E}">
        <p14:creationId xmlns:p14="http://schemas.microsoft.com/office/powerpoint/2010/main" val="167358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D1A6B437-54E3-4191-BD1B-3F1A698DC8D6}" type="datetimeFigureOut">
              <a:rPr lang="es-CO" smtClean="0"/>
              <a:t>16/03/2015</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B057188-7D24-45C1-A58C-69EAC4B8BAAF}" type="slidenum">
              <a:rPr lang="es-CO" smtClean="0"/>
              <a:t>‹Nº›</a:t>
            </a:fld>
            <a:endParaRPr lang="es-CO"/>
          </a:p>
        </p:txBody>
      </p:sp>
    </p:spTree>
    <p:extLst>
      <p:ext uri="{BB962C8B-B14F-4D97-AF65-F5344CB8AC3E}">
        <p14:creationId xmlns:p14="http://schemas.microsoft.com/office/powerpoint/2010/main" val="4282206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D1A6B437-54E3-4191-BD1B-3F1A698DC8D6}" type="datetimeFigureOut">
              <a:rPr lang="es-CO" smtClean="0"/>
              <a:t>16/03/2015</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B057188-7D24-45C1-A58C-69EAC4B8BAAF}" type="slidenum">
              <a:rPr lang="es-CO" smtClean="0"/>
              <a:t>‹Nº›</a:t>
            </a:fld>
            <a:endParaRPr lang="es-CO"/>
          </a:p>
        </p:txBody>
      </p:sp>
    </p:spTree>
    <p:extLst>
      <p:ext uri="{BB962C8B-B14F-4D97-AF65-F5344CB8AC3E}">
        <p14:creationId xmlns:p14="http://schemas.microsoft.com/office/powerpoint/2010/main" val="1637584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1A6B437-54E3-4191-BD1B-3F1A698DC8D6}" type="datetimeFigureOut">
              <a:rPr lang="es-CO" smtClean="0"/>
              <a:t>16/03/2015</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AB057188-7D24-45C1-A58C-69EAC4B8BAAF}" type="slidenum">
              <a:rPr lang="es-CO" smtClean="0"/>
              <a:t>‹Nº›</a:t>
            </a:fld>
            <a:endParaRPr lang="es-CO"/>
          </a:p>
        </p:txBody>
      </p:sp>
    </p:spTree>
    <p:extLst>
      <p:ext uri="{BB962C8B-B14F-4D97-AF65-F5344CB8AC3E}">
        <p14:creationId xmlns:p14="http://schemas.microsoft.com/office/powerpoint/2010/main" val="973191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D1A6B437-54E3-4191-BD1B-3F1A698DC8D6}" type="datetimeFigureOut">
              <a:rPr lang="es-CO" smtClean="0"/>
              <a:t>16/03/2015</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AB057188-7D24-45C1-A58C-69EAC4B8BAAF}" type="slidenum">
              <a:rPr lang="es-CO" smtClean="0"/>
              <a:t>‹Nº›</a:t>
            </a:fld>
            <a:endParaRPr lang="es-CO"/>
          </a:p>
        </p:txBody>
      </p:sp>
    </p:spTree>
    <p:extLst>
      <p:ext uri="{BB962C8B-B14F-4D97-AF65-F5344CB8AC3E}">
        <p14:creationId xmlns:p14="http://schemas.microsoft.com/office/powerpoint/2010/main" val="1745299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D1A6B437-54E3-4191-BD1B-3F1A698DC8D6}" type="datetimeFigureOut">
              <a:rPr lang="es-CO" smtClean="0"/>
              <a:t>16/03/2015</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AB057188-7D24-45C1-A58C-69EAC4B8BAAF}" type="slidenum">
              <a:rPr lang="es-CO" smtClean="0"/>
              <a:t>‹Nº›</a:t>
            </a:fld>
            <a:endParaRPr lang="es-CO"/>
          </a:p>
        </p:txBody>
      </p:sp>
    </p:spTree>
    <p:extLst>
      <p:ext uri="{BB962C8B-B14F-4D97-AF65-F5344CB8AC3E}">
        <p14:creationId xmlns:p14="http://schemas.microsoft.com/office/powerpoint/2010/main" val="4164058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D1A6B437-54E3-4191-BD1B-3F1A698DC8D6}" type="datetimeFigureOut">
              <a:rPr lang="es-CO" smtClean="0"/>
              <a:t>16/03/2015</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AB057188-7D24-45C1-A58C-69EAC4B8BAAF}" type="slidenum">
              <a:rPr lang="es-CO" smtClean="0"/>
              <a:t>‹Nº›</a:t>
            </a:fld>
            <a:endParaRPr lang="es-CO"/>
          </a:p>
        </p:txBody>
      </p:sp>
    </p:spTree>
    <p:extLst>
      <p:ext uri="{BB962C8B-B14F-4D97-AF65-F5344CB8AC3E}">
        <p14:creationId xmlns:p14="http://schemas.microsoft.com/office/powerpoint/2010/main" val="1168435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1A6B437-54E3-4191-BD1B-3F1A698DC8D6}" type="datetimeFigureOut">
              <a:rPr lang="es-CO" smtClean="0"/>
              <a:t>16/03/2015</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AB057188-7D24-45C1-A58C-69EAC4B8BAAF}" type="slidenum">
              <a:rPr lang="es-CO" smtClean="0"/>
              <a:t>‹Nº›</a:t>
            </a:fld>
            <a:endParaRPr lang="es-CO"/>
          </a:p>
        </p:txBody>
      </p:sp>
    </p:spTree>
    <p:extLst>
      <p:ext uri="{BB962C8B-B14F-4D97-AF65-F5344CB8AC3E}">
        <p14:creationId xmlns:p14="http://schemas.microsoft.com/office/powerpoint/2010/main" val="451911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1A6B437-54E3-4191-BD1B-3F1A698DC8D6}" type="datetimeFigureOut">
              <a:rPr lang="es-CO" smtClean="0"/>
              <a:t>16/03/2015</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AB057188-7D24-45C1-A58C-69EAC4B8BAAF}" type="slidenum">
              <a:rPr lang="es-CO" smtClean="0"/>
              <a:t>‹Nº›</a:t>
            </a:fld>
            <a:endParaRPr lang="es-CO"/>
          </a:p>
        </p:txBody>
      </p:sp>
    </p:spTree>
    <p:extLst>
      <p:ext uri="{BB962C8B-B14F-4D97-AF65-F5344CB8AC3E}">
        <p14:creationId xmlns:p14="http://schemas.microsoft.com/office/powerpoint/2010/main" val="2947454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1A6B437-54E3-4191-BD1B-3F1A698DC8D6}" type="datetimeFigureOut">
              <a:rPr lang="es-CO" smtClean="0"/>
              <a:t>16/03/2015</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AB057188-7D24-45C1-A58C-69EAC4B8BAAF}" type="slidenum">
              <a:rPr lang="es-CO" smtClean="0"/>
              <a:t>‹Nº›</a:t>
            </a:fld>
            <a:endParaRPr lang="es-CO"/>
          </a:p>
        </p:txBody>
      </p:sp>
    </p:spTree>
    <p:extLst>
      <p:ext uri="{BB962C8B-B14F-4D97-AF65-F5344CB8AC3E}">
        <p14:creationId xmlns:p14="http://schemas.microsoft.com/office/powerpoint/2010/main" val="3969649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A6B437-54E3-4191-BD1B-3F1A698DC8D6}" type="datetimeFigureOut">
              <a:rPr lang="es-CO" smtClean="0"/>
              <a:t>16/03/2015</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057188-7D24-45C1-A58C-69EAC4B8BAAF}" type="slidenum">
              <a:rPr lang="es-CO" smtClean="0"/>
              <a:t>‹Nº›</a:t>
            </a:fld>
            <a:endParaRPr lang="es-CO"/>
          </a:p>
        </p:txBody>
      </p:sp>
    </p:spTree>
    <p:extLst>
      <p:ext uri="{BB962C8B-B14F-4D97-AF65-F5344CB8AC3E}">
        <p14:creationId xmlns:p14="http://schemas.microsoft.com/office/powerpoint/2010/main" val="4269600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hyperlink" Target="#_ftn1"/><Relationship Id="rId1" Type="http://schemas.openxmlformats.org/officeDocument/2006/relationships/slideLayout" Target="../slideLayouts/slideLayout1.xml"/><Relationship Id="rId4" Type="http://schemas.openxmlformats.org/officeDocument/2006/relationships/hyperlink" Target="#_ftnref1"/></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08" y="476672"/>
            <a:ext cx="9036496" cy="5832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ctrTitle"/>
          </p:nvPr>
        </p:nvSpPr>
        <p:spPr>
          <a:xfrm>
            <a:off x="755576" y="692696"/>
            <a:ext cx="7772400" cy="1470025"/>
          </a:xfrm>
        </p:spPr>
        <p:txBody>
          <a:bodyPr>
            <a:normAutofit fontScale="90000"/>
          </a:bodyPr>
          <a:lstStyle/>
          <a:p>
            <a:r>
              <a:rPr lang="en-US" dirty="0">
                <a:solidFill>
                  <a:schemeClr val="bg1"/>
                </a:solidFill>
                <a:effectLst>
                  <a:outerShdw blurRad="38100" dist="38100" dir="2700000" algn="tl">
                    <a:srgbClr val="000000">
                      <a:alpha val="43137"/>
                    </a:srgbClr>
                  </a:outerShdw>
                </a:effectLst>
              </a:rPr>
              <a:t>Subjective Poverty and its Determinants: an Empirical approach to the Colombian case</a:t>
            </a:r>
            <a:endParaRPr lang="es-CO" dirty="0">
              <a:solidFill>
                <a:schemeClr val="bg1"/>
              </a:solidFill>
              <a:effectLst>
                <a:outerShdw blurRad="38100" dist="38100" dir="2700000" algn="tl">
                  <a:srgbClr val="000000">
                    <a:alpha val="43137"/>
                  </a:srgbClr>
                </a:outerShdw>
              </a:effectLst>
            </a:endParaRPr>
          </a:p>
        </p:txBody>
      </p:sp>
      <p:sp>
        <p:nvSpPr>
          <p:cNvPr id="3" name="2 Subtítulo"/>
          <p:cNvSpPr>
            <a:spLocks noGrp="1"/>
          </p:cNvSpPr>
          <p:nvPr>
            <p:ph type="subTitle" idx="1"/>
          </p:nvPr>
        </p:nvSpPr>
        <p:spPr>
          <a:xfrm>
            <a:off x="1259632" y="4268688"/>
            <a:ext cx="7016824" cy="1752600"/>
          </a:xfrm>
        </p:spPr>
        <p:txBody>
          <a:bodyPr>
            <a:normAutofit/>
          </a:bodyPr>
          <a:lstStyle/>
          <a:p>
            <a:r>
              <a:rPr lang="es-CO" sz="2400" b="1" dirty="0" smtClean="0">
                <a:solidFill>
                  <a:schemeClr val="bg1">
                    <a:lumMod val="95000"/>
                  </a:schemeClr>
                </a:solidFill>
                <a:effectLst>
                  <a:outerShdw blurRad="38100" dist="38100" dir="2700000" algn="tl">
                    <a:srgbClr val="000000">
                      <a:alpha val="43137"/>
                    </a:srgbClr>
                  </a:outerShdw>
                </a:effectLst>
              </a:rPr>
              <a:t>Luz  Andrea Piñeros </a:t>
            </a:r>
          </a:p>
          <a:p>
            <a:r>
              <a:rPr lang="es-CO" sz="2400" b="1" dirty="0" smtClean="0">
                <a:solidFill>
                  <a:schemeClr val="bg1">
                    <a:lumMod val="95000"/>
                  </a:schemeClr>
                </a:solidFill>
                <a:effectLst>
                  <a:outerShdw blurRad="38100" dist="38100" dir="2700000" algn="tl">
                    <a:srgbClr val="000000">
                      <a:alpha val="43137"/>
                    </a:srgbClr>
                  </a:outerShdw>
                </a:effectLst>
              </a:rPr>
              <a:t>Ángela Bibiana </a:t>
            </a:r>
            <a:r>
              <a:rPr lang="es-CO" sz="2400" b="1" dirty="0" smtClean="0">
                <a:solidFill>
                  <a:schemeClr val="bg1">
                    <a:lumMod val="95000"/>
                  </a:schemeClr>
                </a:solidFill>
                <a:effectLst>
                  <a:outerShdw blurRad="38100" dist="38100" dir="2700000" algn="tl">
                    <a:srgbClr val="000000">
                      <a:alpha val="43137"/>
                    </a:srgbClr>
                  </a:outerShdw>
                </a:effectLst>
              </a:rPr>
              <a:t>González</a:t>
            </a:r>
          </a:p>
          <a:p>
            <a:r>
              <a:rPr lang="es-ES" sz="2400" b="1" dirty="0" smtClean="0">
                <a:solidFill>
                  <a:schemeClr val="bg1">
                    <a:lumMod val="95000"/>
                  </a:schemeClr>
                </a:solidFill>
                <a:effectLst>
                  <a:outerShdw blurRad="38100" dist="38100" dir="2700000" algn="tl">
                    <a:srgbClr val="000000">
                      <a:alpha val="43137"/>
                    </a:srgbClr>
                  </a:outerShdw>
                </a:effectLst>
              </a:rPr>
              <a:t>(Colombia)</a:t>
            </a:r>
            <a:endParaRPr lang="es-CO" sz="2400" b="1" dirty="0">
              <a:solidFill>
                <a:schemeClr val="bg1">
                  <a:lumMod val="95000"/>
                </a:schemeClr>
              </a:solidFill>
              <a:effectLst>
                <a:outerShdw blurRad="38100" dist="38100" dir="2700000" algn="tl">
                  <a:srgbClr val="000000">
                    <a:alpha val="43137"/>
                  </a:srgbClr>
                </a:outerShdw>
              </a:effectLst>
            </a:endParaRPr>
          </a:p>
        </p:txBody>
      </p:sp>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Rectángulo"/>
          <p:cNvSpPr/>
          <p:nvPr/>
        </p:nvSpPr>
        <p:spPr>
          <a:xfrm>
            <a:off x="2306713" y="2402304"/>
            <a:ext cx="4572000" cy="1477328"/>
          </a:xfrm>
          <a:prstGeom prst="rect">
            <a:avLst/>
          </a:prstGeom>
        </p:spPr>
        <p:txBody>
          <a:bodyPr>
            <a:spAutoFit/>
          </a:bodyPr>
          <a:lstStyle/>
          <a:p>
            <a:pPr algn="ctr"/>
            <a:r>
              <a:rPr lang="en-GB" b="1" dirty="0" smtClean="0">
                <a:solidFill>
                  <a:schemeClr val="bg2">
                    <a:lumMod val="10000"/>
                  </a:schemeClr>
                </a:solidFill>
                <a:effectLst>
                  <a:outerShdw blurRad="38100" dist="38100" dir="2700000" algn="tl">
                    <a:srgbClr val="000000">
                      <a:alpha val="43137"/>
                    </a:srgbClr>
                  </a:outerShdw>
                </a:effectLst>
              </a:rPr>
              <a:t>UNITED NATIONS ECONOMIC COMMISSION FOR EUROPE</a:t>
            </a:r>
          </a:p>
          <a:p>
            <a:pPr algn="ctr"/>
            <a:r>
              <a:rPr lang="en-GB" b="1" dirty="0" smtClean="0">
                <a:solidFill>
                  <a:schemeClr val="bg2">
                    <a:lumMod val="10000"/>
                  </a:schemeClr>
                </a:solidFill>
                <a:effectLst>
                  <a:outerShdw blurRad="38100" dist="38100" dir="2700000" algn="tl">
                    <a:srgbClr val="000000">
                      <a:alpha val="43137"/>
                    </a:srgbClr>
                  </a:outerShdw>
                </a:effectLst>
              </a:rPr>
              <a:t>CONFERENCE OF EUROPEAN STATISTICIANS</a:t>
            </a:r>
          </a:p>
          <a:p>
            <a:pPr algn="ctr"/>
            <a:r>
              <a:rPr lang="en-GB" b="1" dirty="0" smtClean="0">
                <a:solidFill>
                  <a:schemeClr val="bg2">
                    <a:lumMod val="10000"/>
                  </a:schemeClr>
                </a:solidFill>
                <a:effectLst>
                  <a:outerShdw blurRad="38100" dist="38100" dir="2700000" algn="tl">
                    <a:srgbClr val="000000">
                      <a:alpha val="43137"/>
                    </a:srgbClr>
                  </a:outerShdw>
                </a:effectLst>
              </a:rPr>
              <a:t>Seminar “Seminar on Poverty Measurement”</a:t>
            </a:r>
            <a:endParaRPr lang="es-CO" b="1" dirty="0" smtClean="0">
              <a:solidFill>
                <a:schemeClr val="bg2">
                  <a:lumMod val="10000"/>
                </a:schemeClr>
              </a:solidFill>
              <a:effectLst>
                <a:outerShdw blurRad="38100" dist="38100" dir="2700000" algn="tl">
                  <a:srgbClr val="000000">
                    <a:alpha val="43137"/>
                  </a:srgbClr>
                </a:outerShdw>
              </a:effectLst>
            </a:endParaRPr>
          </a:p>
          <a:p>
            <a:pPr algn="ctr"/>
            <a:r>
              <a:rPr lang="en-GB" b="1" dirty="0" smtClean="0">
                <a:solidFill>
                  <a:schemeClr val="bg2">
                    <a:lumMod val="10000"/>
                  </a:schemeClr>
                </a:solidFill>
                <a:effectLst>
                  <a:outerShdw blurRad="38100" dist="38100" dir="2700000" algn="tl">
                    <a:srgbClr val="000000">
                      <a:alpha val="43137"/>
                    </a:srgbClr>
                  </a:outerShdw>
                </a:effectLst>
              </a:rPr>
              <a:t>(Geneva, 5-6 May 2015)</a:t>
            </a:r>
            <a:endParaRPr lang="es-CO" b="1" dirty="0">
              <a:solidFill>
                <a:schemeClr val="bg2">
                  <a:lumMod val="1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155542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2 CuadroTexto"/>
          <p:cNvSpPr txBox="1"/>
          <p:nvPr/>
        </p:nvSpPr>
        <p:spPr>
          <a:xfrm>
            <a:off x="395536" y="1268760"/>
            <a:ext cx="8352928" cy="1754326"/>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Arial" pitchFamily="34" charset="0"/>
              <a:buChar char="•"/>
            </a:pPr>
            <a:r>
              <a:rPr lang="es-CO" dirty="0" err="1"/>
              <a:t>This</a:t>
            </a:r>
            <a:r>
              <a:rPr lang="es-CO" dirty="0"/>
              <a:t> </a:t>
            </a:r>
            <a:r>
              <a:rPr lang="es-CO" dirty="0" err="1"/>
              <a:t>section</a:t>
            </a:r>
            <a:r>
              <a:rPr lang="es-CO" dirty="0"/>
              <a:t> </a:t>
            </a:r>
            <a:r>
              <a:rPr lang="es-CO" dirty="0" err="1"/>
              <a:t>presents</a:t>
            </a:r>
            <a:r>
              <a:rPr lang="es-CO" dirty="0"/>
              <a:t> the </a:t>
            </a:r>
            <a:r>
              <a:rPr lang="es-CO" dirty="0" err="1"/>
              <a:t>methodology</a:t>
            </a:r>
            <a:r>
              <a:rPr lang="es-CO" dirty="0"/>
              <a:t> and the data </a:t>
            </a:r>
            <a:r>
              <a:rPr lang="es-CO" dirty="0" err="1"/>
              <a:t>used</a:t>
            </a:r>
            <a:r>
              <a:rPr lang="es-CO" dirty="0"/>
              <a:t> to </a:t>
            </a:r>
            <a:r>
              <a:rPr lang="es-CO" dirty="0" err="1"/>
              <a:t>study</a:t>
            </a:r>
            <a:r>
              <a:rPr lang="es-CO" dirty="0"/>
              <a:t> the </a:t>
            </a:r>
            <a:r>
              <a:rPr lang="es-CO" dirty="0" err="1"/>
              <a:t>relationship</a:t>
            </a:r>
            <a:r>
              <a:rPr lang="es-CO" dirty="0"/>
              <a:t> </a:t>
            </a:r>
            <a:r>
              <a:rPr lang="es-CO" dirty="0" err="1"/>
              <a:t>between</a:t>
            </a:r>
            <a:r>
              <a:rPr lang="es-CO" dirty="0"/>
              <a:t> </a:t>
            </a:r>
            <a:r>
              <a:rPr lang="es-CO" dirty="0" err="1"/>
              <a:t>subjective</a:t>
            </a:r>
            <a:r>
              <a:rPr lang="es-CO" dirty="0"/>
              <a:t> </a:t>
            </a:r>
            <a:r>
              <a:rPr lang="es-CO" dirty="0" err="1"/>
              <a:t>poverty</a:t>
            </a:r>
            <a:r>
              <a:rPr lang="es-CO" dirty="0"/>
              <a:t> and </a:t>
            </a:r>
            <a:r>
              <a:rPr lang="es-CO" dirty="0" err="1"/>
              <a:t>its</a:t>
            </a:r>
            <a:r>
              <a:rPr lang="es-CO" dirty="0"/>
              <a:t> </a:t>
            </a:r>
            <a:r>
              <a:rPr lang="es-CO" dirty="0" err="1"/>
              <a:t>determining</a:t>
            </a:r>
            <a:r>
              <a:rPr lang="es-CO" dirty="0"/>
              <a:t> </a:t>
            </a:r>
            <a:r>
              <a:rPr lang="es-CO" dirty="0" err="1"/>
              <a:t>factors</a:t>
            </a:r>
            <a:r>
              <a:rPr lang="es-CO" dirty="0"/>
              <a:t>. </a:t>
            </a:r>
            <a:endParaRPr lang="es-CO" dirty="0" smtClean="0"/>
          </a:p>
          <a:p>
            <a:pPr marL="285750" indent="-285750">
              <a:buFont typeface="Arial" pitchFamily="34" charset="0"/>
              <a:buChar char="•"/>
            </a:pPr>
            <a:r>
              <a:rPr lang="es-CO" dirty="0" err="1" smtClean="0"/>
              <a:t>First</a:t>
            </a:r>
            <a:r>
              <a:rPr lang="es-CO" dirty="0" smtClean="0"/>
              <a:t> </a:t>
            </a:r>
            <a:r>
              <a:rPr lang="es-CO" dirty="0" err="1"/>
              <a:t>part</a:t>
            </a:r>
            <a:r>
              <a:rPr lang="es-CO" dirty="0"/>
              <a:t> shows the </a:t>
            </a:r>
            <a:r>
              <a:rPr lang="es-CO" dirty="0" err="1"/>
              <a:t>National</a:t>
            </a:r>
            <a:r>
              <a:rPr lang="es-CO" dirty="0"/>
              <a:t> </a:t>
            </a:r>
            <a:r>
              <a:rPr lang="es-CO" dirty="0" err="1"/>
              <a:t>Quality</a:t>
            </a:r>
            <a:r>
              <a:rPr lang="es-CO" dirty="0"/>
              <a:t> of </a:t>
            </a:r>
            <a:r>
              <a:rPr lang="es-CO" dirty="0" err="1"/>
              <a:t>Life</a:t>
            </a:r>
            <a:r>
              <a:rPr lang="es-CO" dirty="0"/>
              <a:t> </a:t>
            </a:r>
            <a:r>
              <a:rPr lang="es-CO" dirty="0" err="1"/>
              <a:t>Survey</a:t>
            </a:r>
            <a:r>
              <a:rPr lang="es-CO" dirty="0"/>
              <a:t> (ECNV) of </a:t>
            </a:r>
            <a:r>
              <a:rPr lang="es-CO" dirty="0" smtClean="0"/>
              <a:t>2013.</a:t>
            </a:r>
          </a:p>
          <a:p>
            <a:pPr marL="285750" indent="-285750">
              <a:buFont typeface="Arial" pitchFamily="34" charset="0"/>
              <a:buChar char="•"/>
            </a:pPr>
            <a:r>
              <a:rPr lang="es-CO" dirty="0" err="1" smtClean="0"/>
              <a:t>S</a:t>
            </a:r>
            <a:r>
              <a:rPr lang="es-CO" dirty="0" err="1" smtClean="0"/>
              <a:t>econd</a:t>
            </a:r>
            <a:r>
              <a:rPr lang="es-CO" dirty="0" smtClean="0"/>
              <a:t> </a:t>
            </a:r>
            <a:r>
              <a:rPr lang="es-CO" dirty="0" err="1" smtClean="0"/>
              <a:t>part</a:t>
            </a:r>
            <a:r>
              <a:rPr lang="es-CO" dirty="0" smtClean="0"/>
              <a:t> </a:t>
            </a:r>
            <a:r>
              <a:rPr lang="es-CO" dirty="0" err="1"/>
              <a:t>presents</a:t>
            </a:r>
            <a:r>
              <a:rPr lang="es-CO" dirty="0"/>
              <a:t> the data </a:t>
            </a:r>
            <a:r>
              <a:rPr lang="es-CO" dirty="0" err="1"/>
              <a:t>used</a:t>
            </a:r>
            <a:r>
              <a:rPr lang="es-CO" dirty="0"/>
              <a:t> and </a:t>
            </a:r>
            <a:r>
              <a:rPr lang="es-CO" dirty="0" err="1"/>
              <a:t>sample’s</a:t>
            </a:r>
            <a:r>
              <a:rPr lang="es-CO" dirty="0"/>
              <a:t> </a:t>
            </a:r>
            <a:r>
              <a:rPr lang="es-CO" dirty="0" err="1"/>
              <a:t>selection</a:t>
            </a:r>
            <a:r>
              <a:rPr lang="es-CO" dirty="0"/>
              <a:t> </a:t>
            </a:r>
            <a:endParaRPr lang="es-CO" dirty="0" smtClean="0"/>
          </a:p>
          <a:p>
            <a:pPr marL="285750" indent="-285750">
              <a:buFont typeface="Arial" pitchFamily="34" charset="0"/>
              <a:buChar char="•"/>
            </a:pPr>
            <a:r>
              <a:rPr lang="es-CO" dirty="0" err="1" smtClean="0"/>
              <a:t>Third</a:t>
            </a:r>
            <a:r>
              <a:rPr lang="es-CO" dirty="0" smtClean="0"/>
              <a:t>, </a:t>
            </a:r>
            <a:r>
              <a:rPr lang="es-CO" dirty="0" err="1"/>
              <a:t>it</a:t>
            </a:r>
            <a:r>
              <a:rPr lang="es-CO" dirty="0"/>
              <a:t> </a:t>
            </a:r>
            <a:r>
              <a:rPr lang="es-CO" dirty="0" err="1"/>
              <a:t>displays</a:t>
            </a:r>
            <a:r>
              <a:rPr lang="es-CO" dirty="0"/>
              <a:t> the </a:t>
            </a:r>
            <a:r>
              <a:rPr lang="es-CO" dirty="0" err="1"/>
              <a:t>research’s</a:t>
            </a:r>
            <a:r>
              <a:rPr lang="es-CO" dirty="0"/>
              <a:t> </a:t>
            </a:r>
            <a:r>
              <a:rPr lang="es-CO" dirty="0" err="1"/>
              <a:t>approach</a:t>
            </a:r>
            <a:r>
              <a:rPr lang="es-CO" dirty="0"/>
              <a:t> </a:t>
            </a:r>
            <a:r>
              <a:rPr lang="es-CO" dirty="0" err="1"/>
              <a:t>on</a:t>
            </a:r>
            <a:r>
              <a:rPr lang="es-CO" dirty="0"/>
              <a:t> </a:t>
            </a:r>
            <a:r>
              <a:rPr lang="es-CO" dirty="0" err="1"/>
              <a:t>quantitative</a:t>
            </a:r>
            <a:r>
              <a:rPr lang="es-CO" dirty="0"/>
              <a:t> </a:t>
            </a:r>
            <a:r>
              <a:rPr lang="es-CO" dirty="0" err="1"/>
              <a:t>methodologies</a:t>
            </a:r>
            <a:r>
              <a:rPr lang="es-CO" dirty="0"/>
              <a:t>.</a:t>
            </a:r>
          </a:p>
          <a:p>
            <a:endParaRPr lang="es-CO" dirty="0"/>
          </a:p>
        </p:txBody>
      </p:sp>
      <p:graphicFrame>
        <p:nvGraphicFramePr>
          <p:cNvPr id="7" name="6 Tabla"/>
          <p:cNvGraphicFramePr>
            <a:graphicFrameLocks noGrp="1"/>
          </p:cNvGraphicFramePr>
          <p:nvPr>
            <p:extLst>
              <p:ext uri="{D42A27DB-BD31-4B8C-83A1-F6EECF244321}">
                <p14:modId xmlns:p14="http://schemas.microsoft.com/office/powerpoint/2010/main" val="405246058"/>
              </p:ext>
            </p:extLst>
          </p:nvPr>
        </p:nvGraphicFramePr>
        <p:xfrm>
          <a:off x="1969368" y="3766694"/>
          <a:ext cx="4834880" cy="1799082"/>
        </p:xfrm>
        <a:graphic>
          <a:graphicData uri="http://schemas.openxmlformats.org/drawingml/2006/table">
            <a:tbl>
              <a:tblPr firstRow="1" firstCol="1" bandRow="1"/>
              <a:tblGrid>
                <a:gridCol w="2417440"/>
                <a:gridCol w="2417440"/>
              </a:tblGrid>
              <a:tr h="294321">
                <a:tc>
                  <a:txBody>
                    <a:bodyPr/>
                    <a:lstStyle/>
                    <a:p>
                      <a:pPr>
                        <a:lnSpc>
                          <a:spcPct val="115000"/>
                        </a:lnSpc>
                        <a:spcAft>
                          <a:spcPts val="0"/>
                        </a:spcAft>
                      </a:pPr>
                      <a:r>
                        <a:rPr lang="es-CO" sz="1800" dirty="0" err="1">
                          <a:effectLst/>
                          <a:latin typeface="Garamond"/>
                          <a:ea typeface="Times New Roman"/>
                          <a:cs typeface="Times New Roman"/>
                        </a:rPr>
                        <a:t>Survey</a:t>
                      </a:r>
                      <a:endParaRPr lang="es-CO" sz="16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800">
                          <a:effectLst/>
                          <a:latin typeface="Garamond"/>
                          <a:ea typeface="Times New Roman"/>
                          <a:cs typeface="Times New Roman"/>
                        </a:rPr>
                        <a:t>ENCV 2013</a:t>
                      </a:r>
                      <a:endParaRPr lang="es-CO" sz="16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321">
                <a:tc>
                  <a:txBody>
                    <a:bodyPr/>
                    <a:lstStyle/>
                    <a:p>
                      <a:pPr>
                        <a:lnSpc>
                          <a:spcPct val="115000"/>
                        </a:lnSpc>
                        <a:spcAft>
                          <a:spcPts val="0"/>
                        </a:spcAft>
                      </a:pPr>
                      <a:r>
                        <a:rPr lang="es-CO" sz="1800">
                          <a:effectLst/>
                          <a:latin typeface="Garamond"/>
                          <a:ea typeface="Times New Roman"/>
                          <a:cs typeface="Times New Roman"/>
                        </a:rPr>
                        <a:t>Period</a:t>
                      </a:r>
                      <a:endParaRPr lang="es-CO" sz="16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800">
                          <a:effectLst/>
                          <a:latin typeface="Garamond"/>
                          <a:ea typeface="Times New Roman"/>
                          <a:cs typeface="Times New Roman"/>
                        </a:rPr>
                        <a:t>2013</a:t>
                      </a:r>
                      <a:endParaRPr lang="es-CO" sz="16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321">
                <a:tc>
                  <a:txBody>
                    <a:bodyPr/>
                    <a:lstStyle/>
                    <a:p>
                      <a:pPr>
                        <a:lnSpc>
                          <a:spcPct val="115000"/>
                        </a:lnSpc>
                        <a:spcAft>
                          <a:spcPts val="0"/>
                        </a:spcAft>
                      </a:pPr>
                      <a:r>
                        <a:rPr lang="es-CO" sz="1800">
                          <a:effectLst/>
                          <a:latin typeface="Garamond"/>
                          <a:ea typeface="Times New Roman"/>
                          <a:cs typeface="Times New Roman"/>
                        </a:rPr>
                        <a:t>Timing of data</a:t>
                      </a:r>
                      <a:endParaRPr lang="es-CO" sz="16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800">
                          <a:effectLst/>
                          <a:latin typeface="Garamond"/>
                          <a:ea typeface="Times New Roman"/>
                          <a:cs typeface="Times New Roman"/>
                        </a:rPr>
                        <a:t>Annual</a:t>
                      </a:r>
                      <a:endParaRPr lang="es-CO" sz="16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321">
                <a:tc>
                  <a:txBody>
                    <a:bodyPr/>
                    <a:lstStyle/>
                    <a:p>
                      <a:pPr>
                        <a:lnSpc>
                          <a:spcPct val="115000"/>
                        </a:lnSpc>
                        <a:spcAft>
                          <a:spcPts val="0"/>
                        </a:spcAft>
                      </a:pPr>
                      <a:r>
                        <a:rPr lang="es-CO" sz="1800">
                          <a:effectLst/>
                          <a:latin typeface="Garamond"/>
                          <a:ea typeface="Times New Roman"/>
                          <a:cs typeface="Times New Roman"/>
                        </a:rPr>
                        <a:t>Unit of analysis</a:t>
                      </a:r>
                      <a:endParaRPr lang="es-CO" sz="16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800">
                          <a:effectLst/>
                          <a:latin typeface="Garamond"/>
                          <a:ea typeface="Times New Roman"/>
                          <a:cs typeface="Times New Roman"/>
                        </a:rPr>
                        <a:t>Colombian homes</a:t>
                      </a:r>
                      <a:endParaRPr lang="es-CO" sz="16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321">
                <a:tc>
                  <a:txBody>
                    <a:bodyPr/>
                    <a:lstStyle/>
                    <a:p>
                      <a:pPr>
                        <a:lnSpc>
                          <a:spcPct val="115000"/>
                        </a:lnSpc>
                        <a:spcAft>
                          <a:spcPts val="0"/>
                        </a:spcAft>
                      </a:pPr>
                      <a:r>
                        <a:rPr lang="es-CO" sz="1800">
                          <a:effectLst/>
                          <a:latin typeface="Garamond"/>
                          <a:ea typeface="Times New Roman"/>
                          <a:cs typeface="Times New Roman"/>
                        </a:rPr>
                        <a:t>Years of education</a:t>
                      </a:r>
                      <a:endParaRPr lang="es-CO" sz="16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800">
                          <a:effectLst/>
                          <a:latin typeface="Garamond"/>
                          <a:ea typeface="Times New Roman"/>
                          <a:cs typeface="Times New Roman"/>
                        </a:rPr>
                        <a:t>All</a:t>
                      </a:r>
                      <a:endParaRPr lang="es-CO" sz="16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321">
                <a:tc>
                  <a:txBody>
                    <a:bodyPr/>
                    <a:lstStyle/>
                    <a:p>
                      <a:pPr>
                        <a:lnSpc>
                          <a:spcPct val="115000"/>
                        </a:lnSpc>
                        <a:spcAft>
                          <a:spcPts val="0"/>
                        </a:spcAft>
                      </a:pPr>
                      <a:r>
                        <a:rPr lang="es-CO" sz="1800">
                          <a:effectLst/>
                          <a:latin typeface="Garamond"/>
                          <a:ea typeface="Times New Roman"/>
                          <a:cs typeface="Times New Roman"/>
                        </a:rPr>
                        <a:t>Income level</a:t>
                      </a:r>
                      <a:endParaRPr lang="es-CO" sz="16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800" dirty="0" err="1">
                          <a:effectLst/>
                          <a:latin typeface="Garamond"/>
                          <a:ea typeface="Times New Roman"/>
                          <a:cs typeface="Times New Roman"/>
                        </a:rPr>
                        <a:t>All</a:t>
                      </a:r>
                      <a:endParaRPr lang="es-CO" sz="16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Rectangle 2"/>
          <p:cNvSpPr>
            <a:spLocks noChangeArrowheads="1"/>
          </p:cNvSpPr>
          <p:nvPr/>
        </p:nvSpPr>
        <p:spPr bwMode="auto">
          <a:xfrm>
            <a:off x="2977480" y="3356992"/>
            <a:ext cx="338437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Table</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8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Sample’s</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selection</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a:t>
            </a:r>
            <a:endParaRPr kumimoji="0" lang="es-CO" altLang="es-CO" sz="1600" b="1"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sz="1600" b="1" i="0" u="none" strike="noStrike" cap="none" normalizeH="0" baseline="0" dirty="0" smtClean="0">
              <a:ln>
                <a:noFill/>
              </a:ln>
              <a:solidFill>
                <a:schemeClr val="tx1"/>
              </a:solidFill>
              <a:effectLst/>
              <a:latin typeface="+mj-lt"/>
              <a:cs typeface="Arial" pitchFamily="34" charset="0"/>
            </a:endParaRPr>
          </a:p>
        </p:txBody>
      </p:sp>
      <p:sp>
        <p:nvSpPr>
          <p:cNvPr id="9" name="8 CuadroTexto"/>
          <p:cNvSpPr txBox="1"/>
          <p:nvPr/>
        </p:nvSpPr>
        <p:spPr>
          <a:xfrm>
            <a:off x="889248" y="332656"/>
            <a:ext cx="7571184" cy="707886"/>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CO" sz="4000" dirty="0"/>
              <a:t>2</a:t>
            </a:r>
            <a:r>
              <a:rPr lang="es-CO" sz="4000" dirty="0" smtClean="0"/>
              <a:t>. Data and </a:t>
            </a:r>
            <a:r>
              <a:rPr lang="es-CO" sz="4000" dirty="0" err="1" smtClean="0"/>
              <a:t>Methodoogy</a:t>
            </a:r>
            <a:endParaRPr lang="es-CO" sz="4000" dirty="0"/>
          </a:p>
        </p:txBody>
      </p:sp>
    </p:spTree>
    <p:extLst>
      <p:ext uri="{BB962C8B-B14F-4D97-AF65-F5344CB8AC3E}">
        <p14:creationId xmlns:p14="http://schemas.microsoft.com/office/powerpoint/2010/main" val="13246571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03848" y="260648"/>
            <a:ext cx="5398368" cy="650503"/>
          </a:xfrm>
        </p:spPr>
        <p:txBody>
          <a:bodyPr>
            <a:normAutofit fontScale="90000"/>
          </a:bodyPr>
          <a:lstStyle/>
          <a:p>
            <a:r>
              <a:rPr lang="es-ES" dirty="0" smtClean="0"/>
              <a:t>2. </a:t>
            </a:r>
            <a:r>
              <a:rPr lang="en-US" sz="4000" dirty="0"/>
              <a:t> </a:t>
            </a:r>
            <a:r>
              <a:rPr lang="es-CO" sz="4000" b="1" dirty="0" smtClean="0"/>
              <a:t>Data </a:t>
            </a:r>
            <a:r>
              <a:rPr lang="es-CO" sz="4000" b="1" dirty="0"/>
              <a:t>and </a:t>
            </a:r>
            <a:r>
              <a:rPr lang="es-CO" sz="4000" b="1" dirty="0" err="1"/>
              <a:t>M</a:t>
            </a:r>
            <a:r>
              <a:rPr lang="es-CO" sz="4000" b="1" dirty="0" err="1" smtClean="0"/>
              <a:t>ethodology</a:t>
            </a:r>
            <a:endParaRPr lang="es-CO" sz="4000" dirty="0"/>
          </a:p>
        </p:txBody>
      </p:sp>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1124743"/>
            <a:ext cx="6733286" cy="5040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624" y="6165304"/>
            <a:ext cx="6693771"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889248" y="332656"/>
            <a:ext cx="7571184" cy="707886"/>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CO" sz="4000" dirty="0"/>
              <a:t>2</a:t>
            </a:r>
            <a:r>
              <a:rPr lang="es-CO" sz="4000" dirty="0" smtClean="0"/>
              <a:t>. Data and </a:t>
            </a:r>
            <a:r>
              <a:rPr lang="es-CO" sz="4000" dirty="0" err="1" smtClean="0"/>
              <a:t>Methodoogy</a:t>
            </a:r>
            <a:endParaRPr lang="es-CO" sz="4000" dirty="0"/>
          </a:p>
        </p:txBody>
      </p:sp>
    </p:spTree>
    <p:extLst>
      <p:ext uri="{BB962C8B-B14F-4D97-AF65-F5344CB8AC3E}">
        <p14:creationId xmlns:p14="http://schemas.microsoft.com/office/powerpoint/2010/main" val="3875230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03848" y="260648"/>
            <a:ext cx="5398368" cy="650503"/>
          </a:xfrm>
        </p:spPr>
        <p:txBody>
          <a:bodyPr>
            <a:normAutofit fontScale="90000"/>
          </a:bodyPr>
          <a:lstStyle/>
          <a:p>
            <a:r>
              <a:rPr lang="es-ES" dirty="0" smtClean="0"/>
              <a:t>2. </a:t>
            </a:r>
            <a:r>
              <a:rPr lang="en-US" sz="4000" dirty="0"/>
              <a:t> </a:t>
            </a:r>
            <a:r>
              <a:rPr lang="es-CO" sz="4000" b="1" dirty="0" smtClean="0"/>
              <a:t>Data </a:t>
            </a:r>
            <a:r>
              <a:rPr lang="es-CO" sz="4000" b="1" dirty="0"/>
              <a:t>and </a:t>
            </a:r>
            <a:r>
              <a:rPr lang="es-CO" sz="4000" b="1" dirty="0" err="1"/>
              <a:t>M</a:t>
            </a:r>
            <a:r>
              <a:rPr lang="es-CO" sz="4000" b="1" dirty="0" err="1" smtClean="0"/>
              <a:t>ethodology</a:t>
            </a:r>
            <a:endParaRPr lang="es-CO" sz="4000" dirty="0"/>
          </a:p>
        </p:txBody>
      </p:sp>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33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4674" y="960437"/>
            <a:ext cx="6789694" cy="590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889248" y="332656"/>
            <a:ext cx="7571184" cy="707886"/>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CO" sz="4000" dirty="0"/>
              <a:t>2</a:t>
            </a:r>
            <a:r>
              <a:rPr lang="es-CO" sz="4000" dirty="0" smtClean="0"/>
              <a:t>. Data and </a:t>
            </a:r>
            <a:r>
              <a:rPr lang="es-CO" sz="4000" dirty="0" err="1" smtClean="0"/>
              <a:t>Methodoogy</a:t>
            </a:r>
            <a:endParaRPr lang="es-CO" sz="4000" dirty="0"/>
          </a:p>
        </p:txBody>
      </p:sp>
    </p:spTree>
    <p:extLst>
      <p:ext uri="{BB962C8B-B14F-4D97-AF65-F5344CB8AC3E}">
        <p14:creationId xmlns:p14="http://schemas.microsoft.com/office/powerpoint/2010/main" val="27138531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4788024" y="332963"/>
            <a:ext cx="4176464"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CO" sz="4000" dirty="0" smtClean="0"/>
              <a:t>3. </a:t>
            </a:r>
            <a:r>
              <a:rPr lang="es-CO" sz="4000" dirty="0" err="1" smtClean="0"/>
              <a:t>Results</a:t>
            </a:r>
            <a:endParaRPr lang="es-CO" sz="4000" dirty="0"/>
          </a:p>
        </p:txBody>
      </p:sp>
      <p:graphicFrame>
        <p:nvGraphicFramePr>
          <p:cNvPr id="6" name="5 Tabla"/>
          <p:cNvGraphicFramePr>
            <a:graphicFrameLocks noGrp="1"/>
          </p:cNvGraphicFramePr>
          <p:nvPr>
            <p:extLst>
              <p:ext uri="{D42A27DB-BD31-4B8C-83A1-F6EECF244321}">
                <p14:modId xmlns:p14="http://schemas.microsoft.com/office/powerpoint/2010/main" val="98872178"/>
              </p:ext>
            </p:extLst>
          </p:nvPr>
        </p:nvGraphicFramePr>
        <p:xfrm>
          <a:off x="5076057" y="1747502"/>
          <a:ext cx="3672407" cy="4489810"/>
        </p:xfrm>
        <a:graphic>
          <a:graphicData uri="http://schemas.openxmlformats.org/drawingml/2006/table">
            <a:tbl>
              <a:tblPr firstRow="1" firstCol="1" bandRow="1"/>
              <a:tblGrid>
                <a:gridCol w="1442564"/>
                <a:gridCol w="1437756"/>
                <a:gridCol w="792087"/>
              </a:tblGrid>
              <a:tr h="296266">
                <a:tc>
                  <a:txBody>
                    <a:bodyPr/>
                    <a:lstStyle/>
                    <a:p>
                      <a:pPr>
                        <a:lnSpc>
                          <a:spcPct val="115000"/>
                        </a:lnSpc>
                        <a:spcAft>
                          <a:spcPts val="0"/>
                        </a:spcAft>
                      </a:pPr>
                      <a:r>
                        <a:rPr lang="es-CO" sz="900" b="1" dirty="0" err="1">
                          <a:effectLst/>
                          <a:latin typeface="Garamond"/>
                          <a:ea typeface="Times New Roman"/>
                          <a:cs typeface="Times New Roman"/>
                        </a:rPr>
                        <a:t>Homeownership</a:t>
                      </a:r>
                      <a:endParaRPr lang="es-CO" sz="900" dirty="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effectLst/>
                          <a:latin typeface="Garamond"/>
                          <a:ea typeface="Times New Roman"/>
                          <a:cs typeface="Times New Roman"/>
                        </a:rPr>
                        <a:t>1 is own and fully paid and zero the rest</a:t>
                      </a:r>
                      <a:endParaRPr lang="es-CO" sz="9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-0.140***</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(0.004)</a:t>
                      </a:r>
                      <a:endParaRPr lang="es-CO" sz="8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266">
                <a:tc>
                  <a:txBody>
                    <a:bodyPr/>
                    <a:lstStyle/>
                    <a:p>
                      <a:pPr>
                        <a:lnSpc>
                          <a:spcPct val="115000"/>
                        </a:lnSpc>
                        <a:spcAft>
                          <a:spcPts val="0"/>
                        </a:spcAft>
                      </a:pPr>
                      <a:r>
                        <a:rPr lang="es-CO" sz="900" b="1" dirty="0" err="1">
                          <a:effectLst/>
                          <a:latin typeface="Garamond"/>
                          <a:ea typeface="Times New Roman"/>
                          <a:cs typeface="Times New Roman"/>
                        </a:rPr>
                        <a:t>Geographic</a:t>
                      </a:r>
                      <a:r>
                        <a:rPr lang="es-CO" sz="900" b="1" dirty="0">
                          <a:effectLst/>
                          <a:latin typeface="Garamond"/>
                          <a:ea typeface="Times New Roman"/>
                          <a:cs typeface="Times New Roman"/>
                        </a:rPr>
                        <a:t> </a:t>
                      </a:r>
                      <a:r>
                        <a:rPr lang="es-CO" sz="900" b="1" dirty="0" err="1">
                          <a:effectLst/>
                          <a:latin typeface="Garamond"/>
                          <a:ea typeface="Times New Roman"/>
                          <a:cs typeface="Times New Roman"/>
                        </a:rPr>
                        <a:t>area</a:t>
                      </a:r>
                      <a:endParaRPr lang="es-CO" sz="900" dirty="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effectLst/>
                          <a:latin typeface="Garamond"/>
                          <a:ea typeface="Times New Roman"/>
                          <a:cs typeface="Times New Roman"/>
                        </a:rPr>
                        <a:t>1 is urban and zero rural</a:t>
                      </a:r>
                      <a:endParaRPr lang="es-CO" sz="9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-0.065***</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(0.001)</a:t>
                      </a:r>
                      <a:endParaRPr lang="es-CO" sz="8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266">
                <a:tc>
                  <a:txBody>
                    <a:bodyPr/>
                    <a:lstStyle/>
                    <a:p>
                      <a:pPr>
                        <a:lnSpc>
                          <a:spcPct val="115000"/>
                        </a:lnSpc>
                        <a:spcAft>
                          <a:spcPts val="0"/>
                        </a:spcAft>
                      </a:pPr>
                      <a:r>
                        <a:rPr lang="es-CO" sz="900" b="1" dirty="0" err="1">
                          <a:effectLst/>
                          <a:latin typeface="Garamond"/>
                          <a:ea typeface="Times New Roman"/>
                          <a:cs typeface="Times New Roman"/>
                        </a:rPr>
                        <a:t>Gender</a:t>
                      </a:r>
                      <a:r>
                        <a:rPr lang="es-CO" sz="900" b="1" dirty="0">
                          <a:effectLst/>
                          <a:latin typeface="Garamond"/>
                          <a:ea typeface="Times New Roman"/>
                          <a:cs typeface="Times New Roman"/>
                        </a:rPr>
                        <a:t> of the head of </a:t>
                      </a:r>
                      <a:r>
                        <a:rPr lang="es-CO" sz="900" b="1" dirty="0" err="1">
                          <a:effectLst/>
                          <a:latin typeface="Garamond"/>
                          <a:ea typeface="Times New Roman"/>
                          <a:cs typeface="Times New Roman"/>
                        </a:rPr>
                        <a:t>household</a:t>
                      </a:r>
                      <a:endParaRPr lang="es-CO" sz="900" dirty="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a:effectLst/>
                          <a:latin typeface="Garamond"/>
                          <a:ea typeface="Times New Roman"/>
                          <a:cs typeface="Times New Roman"/>
                        </a:rPr>
                        <a:t>1 is male, 0 female</a:t>
                      </a:r>
                      <a:endParaRPr lang="es-CO" sz="9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0.125**</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(0.043)</a:t>
                      </a:r>
                      <a:endParaRPr lang="es-CO" sz="8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266">
                <a:tc rowSpan="6">
                  <a:txBody>
                    <a:bodyPr/>
                    <a:lstStyle/>
                    <a:p>
                      <a:pPr algn="ctr">
                        <a:lnSpc>
                          <a:spcPct val="115000"/>
                        </a:lnSpc>
                        <a:spcAft>
                          <a:spcPts val="0"/>
                        </a:spcAft>
                      </a:pPr>
                      <a:r>
                        <a:rPr lang="es-CO" sz="900" b="1" dirty="0" err="1">
                          <a:effectLst/>
                          <a:latin typeface="Garamond"/>
                          <a:ea typeface="Times New Roman"/>
                          <a:cs typeface="Times New Roman"/>
                        </a:rPr>
                        <a:t>Education</a:t>
                      </a:r>
                      <a:r>
                        <a:rPr lang="es-CO" sz="900" b="1" dirty="0">
                          <a:effectLst/>
                          <a:latin typeface="Garamond"/>
                          <a:ea typeface="Times New Roman"/>
                          <a:cs typeface="Times New Roman"/>
                        </a:rPr>
                        <a:t> </a:t>
                      </a:r>
                      <a:r>
                        <a:rPr lang="es-CO" sz="900" b="1" dirty="0" err="1">
                          <a:effectLst/>
                          <a:latin typeface="Garamond"/>
                          <a:ea typeface="Times New Roman"/>
                          <a:cs typeface="Times New Roman"/>
                        </a:rPr>
                        <a:t>level</a:t>
                      </a:r>
                      <a:r>
                        <a:rPr lang="es-CO" sz="900" b="1" dirty="0">
                          <a:effectLst/>
                          <a:latin typeface="Garamond"/>
                          <a:ea typeface="Times New Roman"/>
                          <a:cs typeface="Times New Roman"/>
                        </a:rPr>
                        <a:t> of  </a:t>
                      </a:r>
                      <a:r>
                        <a:rPr lang="es-CO" sz="900" b="1" dirty="0" err="1">
                          <a:effectLst/>
                          <a:latin typeface="Garamond"/>
                          <a:ea typeface="Times New Roman"/>
                          <a:cs typeface="Times New Roman"/>
                        </a:rPr>
                        <a:t>household’s</a:t>
                      </a:r>
                      <a:r>
                        <a:rPr lang="es-CO" sz="900" b="1" dirty="0">
                          <a:effectLst/>
                          <a:latin typeface="Garamond"/>
                          <a:ea typeface="Times New Roman"/>
                          <a:cs typeface="Times New Roman"/>
                        </a:rPr>
                        <a:t> head</a:t>
                      </a:r>
                      <a:endParaRPr lang="es-CO" sz="900" dirty="0">
                        <a:effectLst/>
                        <a:latin typeface="Calibri"/>
                        <a:ea typeface="Calibri"/>
                        <a:cs typeface="Times New Roman"/>
                      </a:endParaRPr>
                    </a:p>
                  </a:txBody>
                  <a:tcPr marL="49195" marR="491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dirty="0" err="1">
                          <a:effectLst/>
                          <a:latin typeface="Garamond"/>
                          <a:ea typeface="Times New Roman"/>
                          <a:cs typeface="Times New Roman"/>
                        </a:rPr>
                        <a:t>Elementary</a:t>
                      </a:r>
                      <a:r>
                        <a:rPr lang="es-CO" sz="900" dirty="0">
                          <a:effectLst/>
                          <a:latin typeface="Garamond"/>
                          <a:ea typeface="Times New Roman"/>
                          <a:cs typeface="Times New Roman"/>
                        </a:rPr>
                        <a:t> </a:t>
                      </a:r>
                      <a:r>
                        <a:rPr lang="es-CO" sz="900" dirty="0" err="1">
                          <a:effectLst/>
                          <a:latin typeface="Garamond"/>
                          <a:ea typeface="Times New Roman"/>
                          <a:cs typeface="Times New Roman"/>
                        </a:rPr>
                        <a:t>or</a:t>
                      </a:r>
                      <a:r>
                        <a:rPr lang="es-CO" sz="900" dirty="0">
                          <a:effectLst/>
                          <a:latin typeface="Garamond"/>
                          <a:ea typeface="Times New Roman"/>
                          <a:cs typeface="Times New Roman"/>
                        </a:rPr>
                        <a:t> </a:t>
                      </a:r>
                      <a:r>
                        <a:rPr lang="es-CO" sz="900" dirty="0" err="1">
                          <a:effectLst/>
                          <a:latin typeface="Garamond"/>
                          <a:ea typeface="Times New Roman"/>
                          <a:cs typeface="Times New Roman"/>
                        </a:rPr>
                        <a:t>less</a:t>
                      </a:r>
                      <a:endParaRPr lang="es-CO" sz="900" dirty="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0.500***</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(0.125)</a:t>
                      </a:r>
                      <a:endParaRPr lang="es-CO" sz="8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266">
                <a:tc vMerge="1">
                  <a:txBody>
                    <a:bodyPr/>
                    <a:lstStyle/>
                    <a:p>
                      <a:endParaRPr lang="es-CO"/>
                    </a:p>
                  </a:txBody>
                  <a:tcPr/>
                </a:tc>
                <a:tc>
                  <a:txBody>
                    <a:bodyPr/>
                    <a:lstStyle/>
                    <a:p>
                      <a:pPr>
                        <a:lnSpc>
                          <a:spcPct val="115000"/>
                        </a:lnSpc>
                        <a:spcAft>
                          <a:spcPts val="0"/>
                        </a:spcAft>
                      </a:pPr>
                      <a:r>
                        <a:rPr lang="es-CO" sz="900" dirty="0" err="1">
                          <a:effectLst/>
                          <a:latin typeface="Garamond"/>
                          <a:ea typeface="Times New Roman"/>
                          <a:cs typeface="Times New Roman"/>
                        </a:rPr>
                        <a:t>Secondary</a:t>
                      </a:r>
                      <a:endParaRPr lang="es-CO" sz="900" dirty="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0.332**</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(0.127)</a:t>
                      </a:r>
                      <a:endParaRPr lang="es-CO" sz="8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266">
                <a:tc vMerge="1">
                  <a:txBody>
                    <a:bodyPr/>
                    <a:lstStyle/>
                    <a:p>
                      <a:endParaRPr lang="es-CO"/>
                    </a:p>
                  </a:txBody>
                  <a:tcPr/>
                </a:tc>
                <a:tc>
                  <a:txBody>
                    <a:bodyPr/>
                    <a:lstStyle/>
                    <a:p>
                      <a:pPr>
                        <a:lnSpc>
                          <a:spcPct val="115000"/>
                        </a:lnSpc>
                        <a:spcAft>
                          <a:spcPts val="0"/>
                        </a:spcAft>
                      </a:pPr>
                      <a:r>
                        <a:rPr lang="es-CO" sz="900" dirty="0">
                          <a:effectLst/>
                          <a:latin typeface="Garamond"/>
                          <a:ea typeface="Times New Roman"/>
                          <a:cs typeface="Times New Roman"/>
                        </a:rPr>
                        <a:t>High </a:t>
                      </a:r>
                      <a:r>
                        <a:rPr lang="es-CO" sz="900" dirty="0" err="1">
                          <a:effectLst/>
                          <a:latin typeface="Garamond"/>
                          <a:ea typeface="Times New Roman"/>
                          <a:cs typeface="Times New Roman"/>
                        </a:rPr>
                        <a:t>school</a:t>
                      </a:r>
                      <a:endParaRPr lang="es-CO" sz="900" dirty="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0.238***</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(0.012)</a:t>
                      </a:r>
                      <a:endParaRPr lang="es-CO" sz="8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266">
                <a:tc vMerge="1">
                  <a:txBody>
                    <a:bodyPr/>
                    <a:lstStyle/>
                    <a:p>
                      <a:endParaRPr lang="es-CO"/>
                    </a:p>
                  </a:txBody>
                  <a:tcPr/>
                </a:tc>
                <a:tc>
                  <a:txBody>
                    <a:bodyPr/>
                    <a:lstStyle/>
                    <a:p>
                      <a:pPr>
                        <a:lnSpc>
                          <a:spcPct val="115000"/>
                        </a:lnSpc>
                        <a:spcAft>
                          <a:spcPts val="0"/>
                        </a:spcAft>
                      </a:pPr>
                      <a:r>
                        <a:rPr lang="es-CO" sz="900" dirty="0" err="1">
                          <a:effectLst/>
                          <a:latin typeface="Garamond"/>
                          <a:ea typeface="Times New Roman"/>
                          <a:cs typeface="Times New Roman"/>
                        </a:rPr>
                        <a:t>Technical</a:t>
                      </a:r>
                      <a:r>
                        <a:rPr lang="es-CO" sz="900" dirty="0">
                          <a:effectLst/>
                          <a:latin typeface="Garamond"/>
                          <a:ea typeface="Times New Roman"/>
                          <a:cs typeface="Times New Roman"/>
                        </a:rPr>
                        <a:t> </a:t>
                      </a:r>
                      <a:r>
                        <a:rPr lang="es-CO" sz="900" dirty="0" err="1">
                          <a:effectLst/>
                          <a:latin typeface="Garamond"/>
                          <a:ea typeface="Times New Roman"/>
                          <a:cs typeface="Times New Roman"/>
                        </a:rPr>
                        <a:t>or</a:t>
                      </a:r>
                      <a:r>
                        <a:rPr lang="es-CO" sz="900" dirty="0">
                          <a:effectLst/>
                          <a:latin typeface="Garamond"/>
                          <a:ea typeface="Times New Roman"/>
                          <a:cs typeface="Times New Roman"/>
                        </a:rPr>
                        <a:t> </a:t>
                      </a:r>
                      <a:r>
                        <a:rPr lang="es-CO" sz="900" dirty="0" err="1">
                          <a:effectLst/>
                          <a:latin typeface="Garamond"/>
                          <a:ea typeface="Times New Roman"/>
                          <a:cs typeface="Times New Roman"/>
                        </a:rPr>
                        <a:t>technological</a:t>
                      </a:r>
                      <a:endParaRPr lang="es-CO" sz="900" dirty="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-0.165***</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(0.011)</a:t>
                      </a:r>
                      <a:endParaRPr lang="es-CO" sz="8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266">
                <a:tc vMerge="1">
                  <a:txBody>
                    <a:bodyPr/>
                    <a:lstStyle/>
                    <a:p>
                      <a:endParaRPr lang="es-CO"/>
                    </a:p>
                  </a:txBody>
                  <a:tcPr/>
                </a:tc>
                <a:tc>
                  <a:txBody>
                    <a:bodyPr/>
                    <a:lstStyle/>
                    <a:p>
                      <a:pPr>
                        <a:lnSpc>
                          <a:spcPct val="115000"/>
                        </a:lnSpc>
                        <a:spcAft>
                          <a:spcPts val="0"/>
                        </a:spcAft>
                      </a:pPr>
                      <a:r>
                        <a:rPr lang="es-CO" sz="900" dirty="0" err="1">
                          <a:effectLst/>
                          <a:latin typeface="Garamond"/>
                          <a:ea typeface="Times New Roman"/>
                          <a:cs typeface="Times New Roman"/>
                        </a:rPr>
                        <a:t>University</a:t>
                      </a:r>
                      <a:endParaRPr lang="es-CO" sz="900" dirty="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-0.115***</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(0.012)</a:t>
                      </a:r>
                      <a:endParaRPr lang="es-CO" sz="8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266">
                <a:tc vMerge="1">
                  <a:txBody>
                    <a:bodyPr/>
                    <a:lstStyle/>
                    <a:p>
                      <a:endParaRPr lang="es-CO"/>
                    </a:p>
                  </a:txBody>
                  <a:tcPr/>
                </a:tc>
                <a:tc>
                  <a:txBody>
                    <a:bodyPr/>
                    <a:lstStyle/>
                    <a:p>
                      <a:pPr>
                        <a:lnSpc>
                          <a:spcPct val="115000"/>
                        </a:lnSpc>
                        <a:spcAft>
                          <a:spcPts val="0"/>
                        </a:spcAft>
                      </a:pPr>
                      <a:r>
                        <a:rPr lang="es-CO" sz="900" dirty="0">
                          <a:effectLst/>
                          <a:latin typeface="Garamond"/>
                          <a:ea typeface="Times New Roman"/>
                          <a:cs typeface="Times New Roman"/>
                        </a:rPr>
                        <a:t>Post- </a:t>
                      </a:r>
                      <a:r>
                        <a:rPr lang="es-CO" sz="900" dirty="0" err="1">
                          <a:effectLst/>
                          <a:latin typeface="Garamond"/>
                          <a:ea typeface="Times New Roman"/>
                          <a:cs typeface="Times New Roman"/>
                        </a:rPr>
                        <a:t>Graduate</a:t>
                      </a:r>
                      <a:endParaRPr lang="es-CO" sz="900" dirty="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-0.349***</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(0.007)</a:t>
                      </a:r>
                      <a:endParaRPr lang="es-CO" sz="8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266">
                <a:tc rowSpan="4">
                  <a:txBody>
                    <a:bodyPr/>
                    <a:lstStyle/>
                    <a:p>
                      <a:pPr algn="ctr">
                        <a:lnSpc>
                          <a:spcPct val="115000"/>
                        </a:lnSpc>
                        <a:spcAft>
                          <a:spcPts val="0"/>
                        </a:spcAft>
                      </a:pPr>
                      <a:r>
                        <a:rPr lang="es-CO" sz="900" b="1" dirty="0" err="1">
                          <a:effectLst/>
                          <a:latin typeface="Garamond"/>
                          <a:ea typeface="Times New Roman"/>
                          <a:cs typeface="Times New Roman"/>
                        </a:rPr>
                        <a:t>Years</a:t>
                      </a:r>
                      <a:r>
                        <a:rPr lang="es-CO" sz="900" b="1" dirty="0">
                          <a:effectLst/>
                          <a:latin typeface="Garamond"/>
                          <a:ea typeface="Times New Roman"/>
                          <a:cs typeface="Times New Roman"/>
                        </a:rPr>
                        <a:t> of </a:t>
                      </a:r>
                      <a:r>
                        <a:rPr lang="es-CO" sz="900" b="1" dirty="0" err="1">
                          <a:effectLst/>
                          <a:latin typeface="Garamond"/>
                          <a:ea typeface="Times New Roman"/>
                          <a:cs typeface="Times New Roman"/>
                        </a:rPr>
                        <a:t>household’s</a:t>
                      </a:r>
                      <a:r>
                        <a:rPr lang="es-CO" sz="900" b="1" dirty="0">
                          <a:effectLst/>
                          <a:latin typeface="Garamond"/>
                          <a:ea typeface="Times New Roman"/>
                          <a:cs typeface="Times New Roman"/>
                        </a:rPr>
                        <a:t> head</a:t>
                      </a:r>
                      <a:endParaRPr lang="es-CO" sz="900" dirty="0">
                        <a:effectLst/>
                        <a:latin typeface="Calibri"/>
                        <a:ea typeface="Calibri"/>
                        <a:cs typeface="Times New Roman"/>
                      </a:endParaRPr>
                    </a:p>
                  </a:txBody>
                  <a:tcPr marL="49195" marR="4919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dirty="0">
                          <a:effectLst/>
                          <a:latin typeface="Garamond"/>
                          <a:ea typeface="Times New Roman"/>
                          <a:cs typeface="Times New Roman"/>
                        </a:rPr>
                        <a:t>≤25</a:t>
                      </a:r>
                      <a:endParaRPr lang="es-CO" sz="900" dirty="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-0.120***</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(0.009)</a:t>
                      </a:r>
                      <a:endParaRPr lang="es-CO" sz="8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266">
                <a:tc vMerge="1">
                  <a:txBody>
                    <a:bodyPr/>
                    <a:lstStyle/>
                    <a:p>
                      <a:endParaRPr lang="es-CO"/>
                    </a:p>
                  </a:txBody>
                  <a:tcPr/>
                </a:tc>
                <a:tc>
                  <a:txBody>
                    <a:bodyPr/>
                    <a:lstStyle/>
                    <a:p>
                      <a:pPr>
                        <a:lnSpc>
                          <a:spcPct val="115000"/>
                        </a:lnSpc>
                        <a:spcAft>
                          <a:spcPts val="0"/>
                        </a:spcAft>
                      </a:pPr>
                      <a:r>
                        <a:rPr lang="es-CO" sz="900" dirty="0">
                          <a:effectLst/>
                          <a:latin typeface="Garamond"/>
                          <a:ea typeface="Times New Roman"/>
                          <a:cs typeface="Times New Roman"/>
                        </a:rPr>
                        <a:t>26-45</a:t>
                      </a:r>
                      <a:endParaRPr lang="es-CO" sz="900" dirty="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-0.027***</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(0.001)</a:t>
                      </a:r>
                      <a:endParaRPr lang="es-CO" sz="8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266">
                <a:tc vMerge="1">
                  <a:txBody>
                    <a:bodyPr/>
                    <a:lstStyle/>
                    <a:p>
                      <a:endParaRPr lang="es-CO"/>
                    </a:p>
                  </a:txBody>
                  <a:tcPr/>
                </a:tc>
                <a:tc>
                  <a:txBody>
                    <a:bodyPr/>
                    <a:lstStyle/>
                    <a:p>
                      <a:pPr>
                        <a:lnSpc>
                          <a:spcPct val="115000"/>
                        </a:lnSpc>
                        <a:spcAft>
                          <a:spcPts val="0"/>
                        </a:spcAft>
                      </a:pPr>
                      <a:r>
                        <a:rPr lang="es-CO" sz="900" dirty="0">
                          <a:effectLst/>
                          <a:latin typeface="Garamond"/>
                          <a:ea typeface="Times New Roman"/>
                          <a:cs typeface="Times New Roman"/>
                        </a:rPr>
                        <a:t>46-59</a:t>
                      </a:r>
                      <a:endParaRPr lang="es-CO" sz="900" dirty="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-0.111***</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(0.006)</a:t>
                      </a:r>
                      <a:endParaRPr lang="es-CO" sz="8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266">
                <a:tc vMerge="1">
                  <a:txBody>
                    <a:bodyPr/>
                    <a:lstStyle/>
                    <a:p>
                      <a:endParaRPr lang="es-CO"/>
                    </a:p>
                  </a:txBody>
                  <a:tcPr/>
                </a:tc>
                <a:tc>
                  <a:txBody>
                    <a:bodyPr/>
                    <a:lstStyle/>
                    <a:p>
                      <a:pPr>
                        <a:lnSpc>
                          <a:spcPct val="115000"/>
                        </a:lnSpc>
                        <a:spcAft>
                          <a:spcPts val="0"/>
                        </a:spcAft>
                      </a:pPr>
                      <a:r>
                        <a:rPr lang="es-CO" sz="900" dirty="0">
                          <a:effectLst/>
                          <a:latin typeface="Garamond"/>
                          <a:ea typeface="Times New Roman"/>
                          <a:cs typeface="Times New Roman"/>
                        </a:rPr>
                        <a:t>60 and +</a:t>
                      </a:r>
                      <a:endParaRPr lang="es-CO" sz="900" dirty="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0.213***</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(0.004)</a:t>
                      </a:r>
                      <a:endParaRPr lang="es-CO" sz="8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266">
                <a:tc>
                  <a:txBody>
                    <a:bodyPr/>
                    <a:lstStyle/>
                    <a:p>
                      <a:pPr>
                        <a:lnSpc>
                          <a:spcPct val="115000"/>
                        </a:lnSpc>
                        <a:spcAft>
                          <a:spcPts val="0"/>
                        </a:spcAft>
                      </a:pPr>
                      <a:r>
                        <a:rPr lang="es-CO" sz="900" b="1">
                          <a:effectLst/>
                          <a:latin typeface="Garamond"/>
                          <a:ea typeface="Times New Roman"/>
                          <a:cs typeface="Times New Roman"/>
                        </a:rPr>
                        <a:t>The household’s head occupational status</a:t>
                      </a:r>
                      <a:endParaRPr lang="es-CO" sz="9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dirty="0" err="1">
                          <a:effectLst/>
                          <a:latin typeface="Garamond"/>
                          <a:ea typeface="Times New Roman"/>
                          <a:cs typeface="Times New Roman"/>
                        </a:rPr>
                        <a:t>Employee</a:t>
                      </a:r>
                      <a:endParaRPr lang="es-CO" sz="900" dirty="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-0.153***</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(0.008)</a:t>
                      </a:r>
                      <a:endParaRPr lang="es-CO" sz="8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266">
                <a:tc>
                  <a:txBody>
                    <a:bodyPr/>
                    <a:lstStyle/>
                    <a:p>
                      <a:pPr>
                        <a:lnSpc>
                          <a:spcPct val="115000"/>
                        </a:lnSpc>
                        <a:spcAft>
                          <a:spcPts val="0"/>
                        </a:spcAft>
                      </a:pPr>
                      <a:r>
                        <a:rPr lang="es-CO" sz="900" b="1">
                          <a:effectLst/>
                          <a:latin typeface="Garamond"/>
                          <a:ea typeface="Times New Roman"/>
                          <a:cs typeface="Times New Roman"/>
                        </a:rPr>
                        <a:t>Household’s head health condition</a:t>
                      </a:r>
                      <a:endParaRPr lang="es-CO" sz="90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dirty="0">
                          <a:effectLst/>
                          <a:latin typeface="Garamond"/>
                          <a:ea typeface="Times New Roman"/>
                          <a:cs typeface="Times New Roman"/>
                        </a:rPr>
                        <a:t>1 </a:t>
                      </a:r>
                      <a:r>
                        <a:rPr lang="es-CO" sz="900" dirty="0" err="1">
                          <a:effectLst/>
                          <a:latin typeface="Garamond"/>
                          <a:ea typeface="Times New Roman"/>
                          <a:cs typeface="Times New Roman"/>
                        </a:rPr>
                        <a:t>is</a:t>
                      </a:r>
                      <a:r>
                        <a:rPr lang="es-CO" sz="900" dirty="0">
                          <a:effectLst/>
                          <a:latin typeface="Garamond"/>
                          <a:ea typeface="Times New Roman"/>
                          <a:cs typeface="Times New Roman"/>
                        </a:rPr>
                        <a:t> </a:t>
                      </a:r>
                      <a:r>
                        <a:rPr lang="es-CO" sz="900" dirty="0" err="1">
                          <a:effectLst/>
                          <a:latin typeface="Garamond"/>
                          <a:ea typeface="Times New Roman"/>
                          <a:cs typeface="Times New Roman"/>
                        </a:rPr>
                        <a:t>very</a:t>
                      </a:r>
                      <a:r>
                        <a:rPr lang="es-CO" sz="900" dirty="0">
                          <a:effectLst/>
                          <a:latin typeface="Garamond"/>
                          <a:ea typeface="Times New Roman"/>
                          <a:cs typeface="Times New Roman"/>
                        </a:rPr>
                        <a:t> </a:t>
                      </a:r>
                      <a:r>
                        <a:rPr lang="es-CO" sz="900" dirty="0" err="1">
                          <a:effectLst/>
                          <a:latin typeface="Garamond"/>
                          <a:ea typeface="Times New Roman"/>
                          <a:cs typeface="Times New Roman"/>
                        </a:rPr>
                        <a:t>good</a:t>
                      </a:r>
                      <a:r>
                        <a:rPr lang="es-CO" sz="900" dirty="0">
                          <a:effectLst/>
                          <a:latin typeface="Garamond"/>
                          <a:ea typeface="Times New Roman"/>
                          <a:cs typeface="Times New Roman"/>
                        </a:rPr>
                        <a:t> </a:t>
                      </a:r>
                      <a:r>
                        <a:rPr lang="es-CO" sz="900" dirty="0" err="1">
                          <a:effectLst/>
                          <a:latin typeface="Garamond"/>
                          <a:ea typeface="Times New Roman"/>
                          <a:cs typeface="Times New Roman"/>
                        </a:rPr>
                        <a:t>or</a:t>
                      </a:r>
                      <a:r>
                        <a:rPr lang="es-CO" sz="900" dirty="0">
                          <a:effectLst/>
                          <a:latin typeface="Garamond"/>
                          <a:ea typeface="Times New Roman"/>
                          <a:cs typeface="Times New Roman"/>
                        </a:rPr>
                        <a:t> </a:t>
                      </a:r>
                      <a:r>
                        <a:rPr lang="es-CO" sz="900" dirty="0" err="1">
                          <a:effectLst/>
                          <a:latin typeface="Garamond"/>
                          <a:ea typeface="Times New Roman"/>
                          <a:cs typeface="Times New Roman"/>
                        </a:rPr>
                        <a:t>good</a:t>
                      </a:r>
                      <a:r>
                        <a:rPr lang="es-CO" sz="900" dirty="0">
                          <a:effectLst/>
                          <a:latin typeface="Garamond"/>
                          <a:ea typeface="Times New Roman"/>
                          <a:cs typeface="Times New Roman"/>
                        </a:rPr>
                        <a:t>, and </a:t>
                      </a:r>
                      <a:r>
                        <a:rPr lang="es-CO" sz="900" dirty="0" err="1">
                          <a:effectLst/>
                          <a:latin typeface="Garamond"/>
                          <a:ea typeface="Times New Roman"/>
                          <a:cs typeface="Times New Roman"/>
                        </a:rPr>
                        <a:t>zero</a:t>
                      </a:r>
                      <a:r>
                        <a:rPr lang="es-CO" sz="900" dirty="0">
                          <a:effectLst/>
                          <a:latin typeface="Garamond"/>
                          <a:ea typeface="Times New Roman"/>
                          <a:cs typeface="Times New Roman"/>
                        </a:rPr>
                        <a:t> </a:t>
                      </a:r>
                      <a:r>
                        <a:rPr lang="es-CO" sz="900" dirty="0" err="1">
                          <a:effectLst/>
                          <a:latin typeface="Garamond"/>
                          <a:ea typeface="Times New Roman"/>
                          <a:cs typeface="Times New Roman"/>
                        </a:rPr>
                        <a:t>is</a:t>
                      </a:r>
                      <a:r>
                        <a:rPr lang="es-CO" sz="900" dirty="0">
                          <a:effectLst/>
                          <a:latin typeface="Garamond"/>
                          <a:ea typeface="Times New Roman"/>
                          <a:cs typeface="Times New Roman"/>
                        </a:rPr>
                        <a:t> regular </a:t>
                      </a:r>
                      <a:r>
                        <a:rPr lang="es-CO" sz="900" dirty="0" err="1">
                          <a:effectLst/>
                          <a:latin typeface="Garamond"/>
                          <a:ea typeface="Times New Roman"/>
                          <a:cs typeface="Times New Roman"/>
                        </a:rPr>
                        <a:t>or</a:t>
                      </a:r>
                      <a:r>
                        <a:rPr lang="es-CO" sz="900" dirty="0">
                          <a:effectLst/>
                          <a:latin typeface="Garamond"/>
                          <a:ea typeface="Times New Roman"/>
                          <a:cs typeface="Times New Roman"/>
                        </a:rPr>
                        <a:t> </a:t>
                      </a:r>
                      <a:r>
                        <a:rPr lang="es-CO" sz="900" dirty="0" err="1">
                          <a:effectLst/>
                          <a:latin typeface="Garamond"/>
                          <a:ea typeface="Times New Roman"/>
                          <a:cs typeface="Times New Roman"/>
                        </a:rPr>
                        <a:t>bad</a:t>
                      </a:r>
                      <a:endParaRPr lang="es-CO" sz="900" dirty="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-0.268***</a:t>
                      </a:r>
                      <a:endParaRPr lang="es-CO" sz="8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(0.004)</a:t>
                      </a:r>
                      <a:endParaRPr lang="es-CO" sz="800" dirty="0">
                        <a:effectLst/>
                        <a:latin typeface="Calibri"/>
                        <a:ea typeface="Calibri"/>
                        <a:cs typeface="Times New Roman"/>
                      </a:endParaRPr>
                    </a:p>
                  </a:txBody>
                  <a:tcPr marL="49195" marR="491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9" name="8 Tabla"/>
          <p:cNvGraphicFramePr>
            <a:graphicFrameLocks noGrp="1"/>
          </p:cNvGraphicFramePr>
          <p:nvPr>
            <p:extLst>
              <p:ext uri="{D42A27DB-BD31-4B8C-83A1-F6EECF244321}">
                <p14:modId xmlns:p14="http://schemas.microsoft.com/office/powerpoint/2010/main" val="2597751246"/>
              </p:ext>
            </p:extLst>
          </p:nvPr>
        </p:nvGraphicFramePr>
        <p:xfrm>
          <a:off x="395536" y="188640"/>
          <a:ext cx="4248472" cy="6480374"/>
        </p:xfrm>
        <a:graphic>
          <a:graphicData uri="http://schemas.openxmlformats.org/drawingml/2006/table">
            <a:tbl>
              <a:tblPr firstRow="1" firstCol="1" bandRow="1"/>
              <a:tblGrid>
                <a:gridCol w="952244"/>
                <a:gridCol w="2385454"/>
                <a:gridCol w="910774"/>
              </a:tblGrid>
              <a:tr h="121684">
                <a:tc gridSpan="2">
                  <a:txBody>
                    <a:bodyPr/>
                    <a:lstStyle/>
                    <a:p>
                      <a:pPr algn="just">
                        <a:lnSpc>
                          <a:spcPct val="115000"/>
                        </a:lnSpc>
                        <a:spcAft>
                          <a:spcPts val="0"/>
                        </a:spcAft>
                      </a:pPr>
                      <a:r>
                        <a:rPr lang="es-CO" sz="900" dirty="0" err="1">
                          <a:effectLst/>
                          <a:latin typeface="Garamond"/>
                          <a:ea typeface="Times New Roman"/>
                          <a:cs typeface="Times New Roman"/>
                        </a:rPr>
                        <a:t>Dependent</a:t>
                      </a:r>
                      <a:r>
                        <a:rPr lang="es-CO" sz="900" dirty="0">
                          <a:effectLst/>
                          <a:latin typeface="Garamond"/>
                          <a:ea typeface="Times New Roman"/>
                          <a:cs typeface="Times New Roman"/>
                        </a:rPr>
                        <a:t> variable: </a:t>
                      </a:r>
                      <a:r>
                        <a:rPr lang="es-CO" sz="900" dirty="0" err="1">
                          <a:effectLst/>
                          <a:latin typeface="Garamond"/>
                          <a:ea typeface="Times New Roman"/>
                          <a:cs typeface="Times New Roman"/>
                        </a:rPr>
                        <a:t>subjective</a:t>
                      </a:r>
                      <a:r>
                        <a:rPr lang="es-CO" sz="900" dirty="0">
                          <a:effectLst/>
                          <a:latin typeface="Garamond"/>
                          <a:ea typeface="Times New Roman"/>
                          <a:cs typeface="Times New Roman"/>
                        </a:rPr>
                        <a:t> </a:t>
                      </a:r>
                      <a:r>
                        <a:rPr lang="es-CO" sz="900" dirty="0" err="1">
                          <a:effectLst/>
                          <a:latin typeface="Garamond"/>
                          <a:ea typeface="Times New Roman"/>
                          <a:cs typeface="Times New Roman"/>
                        </a:rPr>
                        <a:t>poverty</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rowSpan="2">
                  <a:txBody>
                    <a:bodyPr/>
                    <a:lstStyle/>
                    <a:p>
                      <a:pPr algn="ctr">
                        <a:lnSpc>
                          <a:spcPct val="115000"/>
                        </a:lnSpc>
                        <a:spcAft>
                          <a:spcPts val="0"/>
                        </a:spcAft>
                      </a:pPr>
                      <a:r>
                        <a:rPr lang="es-CO" sz="800" b="1" i="1" dirty="0">
                          <a:effectLst/>
                          <a:latin typeface="Garamond"/>
                          <a:ea typeface="Times New Roman"/>
                          <a:cs typeface="Times New Roman"/>
                        </a:rPr>
                        <a:t>Probit</a:t>
                      </a:r>
                      <a:r>
                        <a:rPr lang="es-CO" sz="800" b="1" dirty="0">
                          <a:effectLst/>
                          <a:latin typeface="Garamond"/>
                          <a:ea typeface="Times New Roman"/>
                          <a:cs typeface="Times New Roman"/>
                        </a:rPr>
                        <a:t> model</a:t>
                      </a:r>
                      <a:endParaRPr lang="es-CO" sz="800" b="1" dirty="0">
                        <a:effectLst/>
                        <a:latin typeface="Calibri"/>
                        <a:ea typeface="Calibri"/>
                        <a:cs typeface="Times New Roman"/>
                      </a:endParaRPr>
                    </a:p>
                    <a:p>
                      <a:pPr algn="ctr">
                        <a:lnSpc>
                          <a:spcPct val="115000"/>
                        </a:lnSpc>
                        <a:spcAft>
                          <a:spcPts val="0"/>
                        </a:spcAft>
                      </a:pPr>
                      <a:r>
                        <a:rPr lang="es-CO" sz="800" b="1" dirty="0">
                          <a:effectLst/>
                          <a:latin typeface="Garamond"/>
                          <a:ea typeface="Times New Roman"/>
                          <a:cs typeface="Times New Roman"/>
                        </a:rPr>
                        <a:t>(Marginal </a:t>
                      </a:r>
                      <a:r>
                        <a:rPr lang="es-CO" sz="800" b="1" dirty="0" err="1">
                          <a:effectLst/>
                          <a:latin typeface="Garamond"/>
                          <a:ea typeface="Times New Roman"/>
                          <a:cs typeface="Times New Roman"/>
                        </a:rPr>
                        <a:t>effects</a:t>
                      </a:r>
                      <a:r>
                        <a:rPr lang="en-US" sz="800" b="1" dirty="0">
                          <a:effectLst/>
                          <a:latin typeface="Garamond"/>
                          <a:ea typeface="Calibri"/>
                          <a:cs typeface="Times New Roman"/>
                        </a:rPr>
                        <a:t>)</a:t>
                      </a:r>
                      <a:endParaRPr lang="es-CO" sz="800" b="1" dirty="0">
                        <a:effectLst/>
                        <a:latin typeface="Calibri"/>
                        <a:ea typeface="Calibri"/>
                        <a:cs typeface="Times New Roman"/>
                      </a:endParaRPr>
                    </a:p>
                  </a:txBody>
                  <a:tcPr marL="31401" marR="31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6593">
                <a:tc gridSpan="2">
                  <a:txBody>
                    <a:bodyPr/>
                    <a:lstStyle/>
                    <a:p>
                      <a:pPr algn="ctr">
                        <a:lnSpc>
                          <a:spcPct val="115000"/>
                        </a:lnSpc>
                        <a:spcAft>
                          <a:spcPts val="0"/>
                        </a:spcAft>
                      </a:pPr>
                      <a:r>
                        <a:rPr lang="es-CO" sz="900" dirty="0" err="1">
                          <a:effectLst/>
                          <a:latin typeface="Garamond"/>
                          <a:ea typeface="Times New Roman"/>
                          <a:cs typeface="Times New Roman"/>
                        </a:rPr>
                        <a:t>Independent</a:t>
                      </a:r>
                      <a:r>
                        <a:rPr lang="es-CO" sz="900" dirty="0">
                          <a:effectLst/>
                          <a:latin typeface="Garamond"/>
                          <a:ea typeface="Times New Roman"/>
                          <a:cs typeface="Times New Roman"/>
                        </a:rPr>
                        <a:t> variables</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vMerge="1">
                  <a:txBody>
                    <a:bodyPr/>
                    <a:lstStyle/>
                    <a:p>
                      <a:endParaRPr lang="es-CO"/>
                    </a:p>
                  </a:txBody>
                  <a:tcPr/>
                </a:tc>
              </a:tr>
              <a:tr h="249686">
                <a:tc rowSpan="21">
                  <a:txBody>
                    <a:bodyPr/>
                    <a:lstStyle/>
                    <a:p>
                      <a:pPr algn="ctr">
                        <a:lnSpc>
                          <a:spcPct val="115000"/>
                        </a:lnSpc>
                        <a:spcAft>
                          <a:spcPts val="0"/>
                        </a:spcAft>
                      </a:pPr>
                      <a:r>
                        <a:rPr lang="es-CO" sz="900" b="1" dirty="0">
                          <a:effectLst/>
                          <a:latin typeface="Garamond"/>
                          <a:ea typeface="Times New Roman"/>
                          <a:cs typeface="Times New Roman"/>
                        </a:rPr>
                        <a:t>Material </a:t>
                      </a:r>
                      <a:r>
                        <a:rPr lang="es-CO" sz="900" b="1" dirty="0" err="1">
                          <a:effectLst/>
                          <a:latin typeface="Garamond"/>
                          <a:ea typeface="Times New Roman"/>
                          <a:cs typeface="Times New Roman"/>
                        </a:rPr>
                        <a:t>assets</a:t>
                      </a:r>
                      <a:endParaRPr lang="es-CO" sz="900" dirty="0">
                        <a:effectLst/>
                        <a:latin typeface="Calibri"/>
                        <a:ea typeface="Calibri"/>
                        <a:cs typeface="Times New Roman"/>
                      </a:endParaRPr>
                    </a:p>
                  </a:txBody>
                  <a:tcPr marL="31401" marR="314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dirty="0" err="1">
                          <a:effectLst/>
                          <a:latin typeface="Garamond"/>
                          <a:ea typeface="Times New Roman"/>
                          <a:cs typeface="Times New Roman"/>
                        </a:rPr>
                        <a:t>Clothes</a:t>
                      </a:r>
                      <a:r>
                        <a:rPr lang="es-CO" sz="900" dirty="0">
                          <a:effectLst/>
                          <a:latin typeface="Garamond"/>
                          <a:ea typeface="Times New Roman"/>
                          <a:cs typeface="Times New Roman"/>
                        </a:rPr>
                        <a:t> </a:t>
                      </a:r>
                      <a:r>
                        <a:rPr lang="es-CO" sz="900" dirty="0" err="1">
                          <a:effectLst/>
                          <a:latin typeface="Garamond"/>
                          <a:ea typeface="Times New Roman"/>
                          <a:cs typeface="Times New Roman"/>
                        </a:rPr>
                        <a:t>washing</a:t>
                      </a:r>
                      <a:r>
                        <a:rPr lang="es-CO" sz="900" dirty="0">
                          <a:effectLst/>
                          <a:latin typeface="Garamond"/>
                          <a:ea typeface="Times New Roman"/>
                          <a:cs typeface="Times New Roman"/>
                        </a:rPr>
                        <a:t> machine</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-0.193***</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(0.041)</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err="1">
                          <a:effectLst/>
                          <a:latin typeface="Garamond"/>
                          <a:ea typeface="Times New Roman"/>
                          <a:cs typeface="Times New Roman"/>
                        </a:rPr>
                        <a:t>Fridge</a:t>
                      </a:r>
                      <a:r>
                        <a:rPr lang="es-CO" sz="900" dirty="0">
                          <a:effectLst/>
                          <a:latin typeface="Garamond"/>
                          <a:ea typeface="Times New Roman"/>
                          <a:cs typeface="Times New Roman"/>
                        </a:rPr>
                        <a:t> </a:t>
                      </a:r>
                      <a:r>
                        <a:rPr lang="es-CO" sz="900" dirty="0" err="1">
                          <a:effectLst/>
                          <a:latin typeface="Garamond"/>
                          <a:ea typeface="Times New Roman"/>
                          <a:cs typeface="Times New Roman"/>
                        </a:rPr>
                        <a:t>or</a:t>
                      </a:r>
                      <a:r>
                        <a:rPr lang="es-CO" sz="900" dirty="0">
                          <a:effectLst/>
                          <a:latin typeface="Garamond"/>
                          <a:ea typeface="Times New Roman"/>
                          <a:cs typeface="Times New Roman"/>
                        </a:rPr>
                        <a:t> </a:t>
                      </a:r>
                      <a:r>
                        <a:rPr lang="es-CO" sz="900" dirty="0" err="1">
                          <a:effectLst/>
                          <a:latin typeface="Garamond"/>
                          <a:ea typeface="Times New Roman"/>
                          <a:cs typeface="Times New Roman"/>
                        </a:rPr>
                        <a:t>refrigerator</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-0.156***</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(0.032)</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a:effectLst/>
                          <a:latin typeface="Garamond"/>
                          <a:ea typeface="Times New Roman"/>
                          <a:cs typeface="Times New Roman"/>
                        </a:rPr>
                        <a:t>Gas </a:t>
                      </a:r>
                      <a:r>
                        <a:rPr lang="es-CO" sz="900" dirty="0" err="1">
                          <a:effectLst/>
                          <a:latin typeface="Garamond"/>
                          <a:ea typeface="Times New Roman"/>
                          <a:cs typeface="Times New Roman"/>
                        </a:rPr>
                        <a:t>or</a:t>
                      </a:r>
                      <a:r>
                        <a:rPr lang="es-CO" sz="900" dirty="0">
                          <a:effectLst/>
                          <a:latin typeface="Garamond"/>
                          <a:ea typeface="Times New Roman"/>
                          <a:cs typeface="Times New Roman"/>
                        </a:rPr>
                        <a:t> </a:t>
                      </a:r>
                      <a:r>
                        <a:rPr lang="es-CO" sz="900" dirty="0" err="1">
                          <a:effectLst/>
                          <a:latin typeface="Garamond"/>
                          <a:ea typeface="Times New Roman"/>
                          <a:cs typeface="Times New Roman"/>
                        </a:rPr>
                        <a:t>electric</a:t>
                      </a:r>
                      <a:r>
                        <a:rPr lang="es-CO" sz="900" dirty="0">
                          <a:effectLst/>
                          <a:latin typeface="Garamond"/>
                          <a:ea typeface="Times New Roman"/>
                          <a:cs typeface="Times New Roman"/>
                        </a:rPr>
                        <a:t> </a:t>
                      </a:r>
                      <a:r>
                        <a:rPr lang="es-CO" sz="900" dirty="0" err="1">
                          <a:effectLst/>
                          <a:latin typeface="Garamond"/>
                          <a:ea typeface="Times New Roman"/>
                          <a:cs typeface="Times New Roman"/>
                        </a:rPr>
                        <a:t>stove</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-0.060</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(0.056)</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a:effectLst/>
                          <a:latin typeface="Garamond"/>
                          <a:ea typeface="Times New Roman"/>
                          <a:cs typeface="Times New Roman"/>
                        </a:rPr>
                        <a:t>Electric </a:t>
                      </a:r>
                      <a:r>
                        <a:rPr lang="es-CO" sz="900" dirty="0" err="1">
                          <a:effectLst/>
                          <a:latin typeface="Garamond"/>
                          <a:ea typeface="Times New Roman"/>
                          <a:cs typeface="Times New Roman"/>
                        </a:rPr>
                        <a:t>or</a:t>
                      </a:r>
                      <a:r>
                        <a:rPr lang="es-CO" sz="900" dirty="0">
                          <a:effectLst/>
                          <a:latin typeface="Garamond"/>
                          <a:ea typeface="Times New Roman"/>
                          <a:cs typeface="Times New Roman"/>
                        </a:rPr>
                        <a:t> gas oven</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-0.188**</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(0.054)</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err="1">
                          <a:effectLst/>
                          <a:latin typeface="Garamond"/>
                          <a:ea typeface="Times New Roman"/>
                          <a:cs typeface="Times New Roman"/>
                        </a:rPr>
                        <a:t>Microwave</a:t>
                      </a:r>
                      <a:r>
                        <a:rPr lang="es-CO" sz="900" dirty="0">
                          <a:effectLst/>
                          <a:latin typeface="Garamond"/>
                          <a:ea typeface="Times New Roman"/>
                          <a:cs typeface="Times New Roman"/>
                        </a:rPr>
                        <a:t> oven</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-0.026</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(0.061)</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a:effectLst/>
                          <a:latin typeface="Garamond"/>
                          <a:ea typeface="Times New Roman"/>
                          <a:cs typeface="Times New Roman"/>
                        </a:rPr>
                        <a:t>Electric </a:t>
                      </a:r>
                      <a:r>
                        <a:rPr lang="es-CO" sz="900" dirty="0" err="1">
                          <a:effectLst/>
                          <a:latin typeface="Garamond"/>
                          <a:ea typeface="Times New Roman"/>
                          <a:cs typeface="Times New Roman"/>
                        </a:rPr>
                        <a:t>water</a:t>
                      </a:r>
                      <a:r>
                        <a:rPr lang="es-CO" sz="900" dirty="0">
                          <a:effectLst/>
                          <a:latin typeface="Garamond"/>
                          <a:ea typeface="Times New Roman"/>
                          <a:cs typeface="Times New Roman"/>
                        </a:rPr>
                        <a:t> </a:t>
                      </a:r>
                      <a:r>
                        <a:rPr lang="es-CO" sz="900" dirty="0" err="1">
                          <a:effectLst/>
                          <a:latin typeface="Garamond"/>
                          <a:ea typeface="Times New Roman"/>
                          <a:cs typeface="Times New Roman"/>
                        </a:rPr>
                        <a:t>heater</a:t>
                      </a:r>
                      <a:endParaRPr lang="es-CO" sz="900" dirty="0">
                        <a:effectLst/>
                        <a:latin typeface="Calibri"/>
                        <a:ea typeface="Calibri"/>
                        <a:cs typeface="Times New Roman"/>
                      </a:endParaRPr>
                    </a:p>
                    <a:p>
                      <a:pPr>
                        <a:lnSpc>
                          <a:spcPct val="115000"/>
                        </a:lnSpc>
                        <a:spcAft>
                          <a:spcPts val="0"/>
                        </a:spcAft>
                      </a:pPr>
                      <a:r>
                        <a:rPr lang="es-CO" sz="900" dirty="0">
                          <a:effectLst/>
                          <a:latin typeface="Garamond"/>
                          <a:ea typeface="Times New Roman"/>
                          <a:cs typeface="Times New Roman"/>
                        </a:rPr>
                        <a:t>gas </a:t>
                      </a:r>
                      <a:r>
                        <a:rPr lang="es-CO" sz="900" dirty="0" err="1">
                          <a:effectLst/>
                          <a:latin typeface="Garamond"/>
                          <a:ea typeface="Times New Roman"/>
                          <a:cs typeface="Times New Roman"/>
                        </a:rPr>
                        <a:t>or</a:t>
                      </a:r>
                      <a:r>
                        <a:rPr lang="es-CO" sz="900" dirty="0">
                          <a:effectLst/>
                          <a:latin typeface="Garamond"/>
                          <a:ea typeface="Times New Roman"/>
                          <a:cs typeface="Times New Roman"/>
                        </a:rPr>
                        <a:t> </a:t>
                      </a:r>
                      <a:r>
                        <a:rPr lang="es-CO" sz="900" dirty="0" err="1">
                          <a:effectLst/>
                          <a:latin typeface="Garamond"/>
                          <a:ea typeface="Times New Roman"/>
                          <a:cs typeface="Times New Roman"/>
                        </a:rPr>
                        <a:t>electric</a:t>
                      </a:r>
                      <a:r>
                        <a:rPr lang="es-CO" sz="900" dirty="0">
                          <a:effectLst/>
                          <a:latin typeface="Garamond"/>
                          <a:ea typeface="Times New Roman"/>
                          <a:cs typeface="Times New Roman"/>
                        </a:rPr>
                        <a:t> </a:t>
                      </a:r>
                      <a:r>
                        <a:rPr lang="es-CO" sz="900" dirty="0" err="1">
                          <a:effectLst/>
                          <a:latin typeface="Garamond"/>
                          <a:ea typeface="Times New Roman"/>
                          <a:cs typeface="Times New Roman"/>
                        </a:rPr>
                        <a:t>shower</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-0.304***</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(0.060)</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err="1">
                          <a:effectLst/>
                          <a:latin typeface="Garamond"/>
                          <a:ea typeface="Times New Roman"/>
                          <a:cs typeface="Times New Roman"/>
                        </a:rPr>
                        <a:t>Conventional</a:t>
                      </a:r>
                      <a:r>
                        <a:rPr lang="es-CO" sz="900" dirty="0">
                          <a:effectLst/>
                          <a:latin typeface="Garamond"/>
                          <a:ea typeface="Times New Roman"/>
                          <a:cs typeface="Times New Roman"/>
                        </a:rPr>
                        <a:t> </a:t>
                      </a:r>
                      <a:r>
                        <a:rPr lang="es-CO" sz="900" dirty="0" err="1">
                          <a:effectLst/>
                          <a:latin typeface="Garamond"/>
                          <a:ea typeface="Times New Roman"/>
                          <a:cs typeface="Times New Roman"/>
                        </a:rPr>
                        <a:t>colored</a:t>
                      </a:r>
                      <a:r>
                        <a:rPr lang="es-CO" sz="900" dirty="0">
                          <a:effectLst/>
                          <a:latin typeface="Garamond"/>
                          <a:ea typeface="Times New Roman"/>
                          <a:cs typeface="Times New Roman"/>
                        </a:rPr>
                        <a:t> TV</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-0.137**</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(0.051)</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a:effectLst/>
                          <a:latin typeface="Garamond"/>
                          <a:ea typeface="Times New Roman"/>
                          <a:cs typeface="Times New Roman"/>
                        </a:rPr>
                        <a:t>TV LCD, Flat </a:t>
                      </a:r>
                      <a:r>
                        <a:rPr lang="es-CO" sz="900" dirty="0" err="1">
                          <a:effectLst/>
                          <a:latin typeface="Garamond"/>
                          <a:ea typeface="Times New Roman"/>
                          <a:cs typeface="Times New Roman"/>
                        </a:rPr>
                        <a:t>Screen</a:t>
                      </a:r>
                      <a:r>
                        <a:rPr lang="es-CO" sz="900" dirty="0">
                          <a:effectLst/>
                          <a:latin typeface="Garamond"/>
                          <a:ea typeface="Times New Roman"/>
                          <a:cs typeface="Times New Roman"/>
                        </a:rPr>
                        <a:t> </a:t>
                      </a:r>
                      <a:r>
                        <a:rPr lang="es-CO" sz="900" dirty="0" err="1">
                          <a:effectLst/>
                          <a:latin typeface="Garamond"/>
                          <a:ea typeface="Times New Roman"/>
                          <a:cs typeface="Times New Roman"/>
                        </a:rPr>
                        <a:t>or</a:t>
                      </a:r>
                      <a:r>
                        <a:rPr lang="es-CO" sz="900" dirty="0">
                          <a:effectLst/>
                          <a:latin typeface="Garamond"/>
                          <a:ea typeface="Times New Roman"/>
                          <a:cs typeface="Times New Roman"/>
                        </a:rPr>
                        <a:t> LED TV</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-0.194***</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(0.046)</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a:effectLst/>
                          <a:latin typeface="Garamond"/>
                          <a:ea typeface="Times New Roman"/>
                          <a:cs typeface="Times New Roman"/>
                        </a:rPr>
                        <a:t>Video </a:t>
                      </a:r>
                      <a:r>
                        <a:rPr lang="es-CO" sz="900" dirty="0" err="1">
                          <a:effectLst/>
                          <a:latin typeface="Garamond"/>
                          <a:ea typeface="Times New Roman"/>
                          <a:cs typeface="Times New Roman"/>
                        </a:rPr>
                        <a:t>player</a:t>
                      </a:r>
                      <a:r>
                        <a:rPr lang="es-CO" sz="900" dirty="0">
                          <a:effectLst/>
                          <a:latin typeface="Garamond"/>
                          <a:ea typeface="Times New Roman"/>
                          <a:cs typeface="Times New Roman"/>
                        </a:rPr>
                        <a:t> (DVD, Blue-</a:t>
                      </a:r>
                      <a:r>
                        <a:rPr lang="es-CO" sz="900" dirty="0" err="1">
                          <a:effectLst/>
                          <a:latin typeface="Garamond"/>
                          <a:ea typeface="Times New Roman"/>
                          <a:cs typeface="Times New Roman"/>
                        </a:rPr>
                        <a:t>ray</a:t>
                      </a:r>
                      <a:r>
                        <a:rPr lang="es-CO" sz="900" dirty="0">
                          <a:effectLst/>
                          <a:latin typeface="Garamond"/>
                          <a:ea typeface="Times New Roman"/>
                          <a:cs typeface="Times New Roman"/>
                        </a:rPr>
                        <a:t>, </a:t>
                      </a:r>
                      <a:r>
                        <a:rPr lang="es-CO" sz="900" dirty="0" err="1">
                          <a:effectLst/>
                          <a:latin typeface="Garamond"/>
                          <a:ea typeface="Times New Roman"/>
                          <a:cs typeface="Times New Roman"/>
                        </a:rPr>
                        <a:t>other</a:t>
                      </a:r>
                      <a:r>
                        <a:rPr lang="es-CO" sz="900" dirty="0">
                          <a:effectLst/>
                          <a:latin typeface="Garamond"/>
                          <a:ea typeface="Times New Roman"/>
                          <a:cs typeface="Times New Roman"/>
                        </a:rPr>
                        <a:t>)</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-0.125***</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(0.293)</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err="1">
                          <a:effectLst/>
                          <a:latin typeface="Garamond"/>
                          <a:ea typeface="Times New Roman"/>
                          <a:cs typeface="Times New Roman"/>
                        </a:rPr>
                        <a:t>Sound</a:t>
                      </a:r>
                      <a:r>
                        <a:rPr lang="es-CO" sz="900" dirty="0">
                          <a:effectLst/>
                          <a:latin typeface="Garamond"/>
                          <a:ea typeface="Times New Roman"/>
                          <a:cs typeface="Times New Roman"/>
                        </a:rPr>
                        <a:t> </a:t>
                      </a:r>
                      <a:r>
                        <a:rPr lang="es-CO" sz="900" dirty="0" err="1">
                          <a:effectLst/>
                          <a:latin typeface="Garamond"/>
                          <a:ea typeface="Times New Roman"/>
                          <a:cs typeface="Times New Roman"/>
                        </a:rPr>
                        <a:t>equipment</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-0.075**</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(0.038)</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a:effectLst/>
                          <a:latin typeface="Garamond"/>
                          <a:ea typeface="Times New Roman"/>
                          <a:cs typeface="Times New Roman"/>
                        </a:rPr>
                        <a:t>Digital </a:t>
                      </a:r>
                      <a:r>
                        <a:rPr lang="es-CO" sz="900" dirty="0" err="1">
                          <a:effectLst/>
                          <a:latin typeface="Garamond"/>
                          <a:ea typeface="Times New Roman"/>
                          <a:cs typeface="Times New Roman"/>
                        </a:rPr>
                        <a:t>music</a:t>
                      </a:r>
                      <a:r>
                        <a:rPr lang="es-CO" sz="900" dirty="0">
                          <a:effectLst/>
                          <a:latin typeface="Garamond"/>
                          <a:ea typeface="Times New Roman"/>
                          <a:cs typeface="Times New Roman"/>
                        </a:rPr>
                        <a:t>, video and </a:t>
                      </a:r>
                      <a:r>
                        <a:rPr lang="es-CO" sz="900" dirty="0" err="1">
                          <a:effectLst/>
                          <a:latin typeface="Garamond"/>
                          <a:ea typeface="Times New Roman"/>
                          <a:cs typeface="Times New Roman"/>
                        </a:rPr>
                        <a:t>image</a:t>
                      </a:r>
                      <a:r>
                        <a:rPr lang="es-CO" sz="900" dirty="0">
                          <a:effectLst/>
                          <a:latin typeface="Garamond"/>
                          <a:ea typeface="Times New Roman"/>
                          <a:cs typeface="Times New Roman"/>
                        </a:rPr>
                        <a:t> </a:t>
                      </a:r>
                      <a:r>
                        <a:rPr lang="es-CO" sz="900" dirty="0" err="1">
                          <a:effectLst/>
                          <a:latin typeface="Garamond"/>
                          <a:ea typeface="Times New Roman"/>
                          <a:cs typeface="Times New Roman"/>
                        </a:rPr>
                        <a:t>players</a:t>
                      </a:r>
                      <a:r>
                        <a:rPr lang="es-CO" sz="900" dirty="0">
                          <a:effectLst/>
                          <a:latin typeface="Garamond"/>
                          <a:ea typeface="Times New Roman"/>
                          <a:cs typeface="Times New Roman"/>
                        </a:rPr>
                        <a:t> (MP3, MP4, IPod)</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-0.104**</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(0.080)</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err="1">
                          <a:effectLst/>
                          <a:latin typeface="Garamond"/>
                          <a:ea typeface="Times New Roman"/>
                          <a:cs typeface="Times New Roman"/>
                        </a:rPr>
                        <a:t>Consoles</a:t>
                      </a:r>
                      <a:r>
                        <a:rPr lang="es-CO" sz="900" dirty="0">
                          <a:effectLst/>
                          <a:latin typeface="Garamond"/>
                          <a:ea typeface="Times New Roman"/>
                          <a:cs typeface="Times New Roman"/>
                        </a:rPr>
                        <a:t> </a:t>
                      </a:r>
                      <a:r>
                        <a:rPr lang="es-CO" sz="900" dirty="0" err="1">
                          <a:effectLst/>
                          <a:latin typeface="Garamond"/>
                          <a:ea typeface="Times New Roman"/>
                          <a:cs typeface="Times New Roman"/>
                        </a:rPr>
                        <a:t>for</a:t>
                      </a:r>
                      <a:r>
                        <a:rPr lang="es-CO" sz="900" dirty="0">
                          <a:effectLst/>
                          <a:latin typeface="Garamond"/>
                          <a:ea typeface="Times New Roman"/>
                          <a:cs typeface="Times New Roman"/>
                        </a:rPr>
                        <a:t> </a:t>
                      </a:r>
                      <a:r>
                        <a:rPr lang="es-CO" sz="900" dirty="0" err="1">
                          <a:effectLst/>
                          <a:latin typeface="Garamond"/>
                          <a:ea typeface="Times New Roman"/>
                          <a:cs typeface="Times New Roman"/>
                        </a:rPr>
                        <a:t>electronic</a:t>
                      </a:r>
                      <a:r>
                        <a:rPr lang="es-CO" sz="900" dirty="0">
                          <a:effectLst/>
                          <a:latin typeface="Garamond"/>
                          <a:ea typeface="Times New Roman"/>
                          <a:cs typeface="Times New Roman"/>
                        </a:rPr>
                        <a:t> </a:t>
                      </a:r>
                      <a:r>
                        <a:rPr lang="es-CO" sz="900" dirty="0" err="1">
                          <a:effectLst/>
                          <a:latin typeface="Garamond"/>
                          <a:ea typeface="Times New Roman"/>
                          <a:cs typeface="Times New Roman"/>
                        </a:rPr>
                        <a:t>games</a:t>
                      </a:r>
                      <a:r>
                        <a:rPr lang="es-CO" sz="900" dirty="0">
                          <a:effectLst/>
                          <a:latin typeface="Garamond"/>
                          <a:ea typeface="Times New Roman"/>
                          <a:cs typeface="Times New Roman"/>
                        </a:rPr>
                        <a:t>: Play </a:t>
                      </a:r>
                      <a:r>
                        <a:rPr lang="es-CO" sz="900" dirty="0" err="1">
                          <a:effectLst/>
                          <a:latin typeface="Garamond"/>
                          <a:ea typeface="Times New Roman"/>
                          <a:cs typeface="Times New Roman"/>
                        </a:rPr>
                        <a:t>Station</a:t>
                      </a:r>
                      <a:r>
                        <a:rPr lang="es-CO" sz="900" dirty="0">
                          <a:effectLst/>
                          <a:latin typeface="Garamond"/>
                          <a:ea typeface="Times New Roman"/>
                          <a:cs typeface="Times New Roman"/>
                        </a:rPr>
                        <a:t>, X-box, Wii, PSP, </a:t>
                      </a:r>
                      <a:r>
                        <a:rPr lang="es-CO" sz="900" dirty="0" err="1">
                          <a:effectLst/>
                          <a:latin typeface="Garamond"/>
                          <a:ea typeface="Times New Roman"/>
                          <a:cs typeface="Times New Roman"/>
                        </a:rPr>
                        <a:t>Nintendo</a:t>
                      </a:r>
                      <a:r>
                        <a:rPr lang="es-CO" sz="900" dirty="0">
                          <a:effectLst/>
                          <a:latin typeface="Garamond"/>
                          <a:ea typeface="Times New Roman"/>
                          <a:cs typeface="Times New Roman"/>
                        </a:rPr>
                        <a:t>, </a:t>
                      </a:r>
                      <a:r>
                        <a:rPr lang="es-CO" sz="900" dirty="0" err="1">
                          <a:effectLst/>
                          <a:latin typeface="Garamond"/>
                          <a:ea typeface="Times New Roman"/>
                          <a:cs typeface="Times New Roman"/>
                        </a:rPr>
                        <a:t>Gameboy</a:t>
                      </a:r>
                      <a:r>
                        <a:rPr lang="es-CO" sz="900" dirty="0">
                          <a:effectLst/>
                          <a:latin typeface="Garamond"/>
                          <a:ea typeface="Times New Roman"/>
                          <a:cs typeface="Times New Roman"/>
                        </a:rPr>
                        <a:t>, etc.</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-0.019</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(0.079)</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a:effectLst/>
                          <a:latin typeface="Garamond"/>
                          <a:ea typeface="Times New Roman"/>
                          <a:cs typeface="Times New Roman"/>
                        </a:rPr>
                        <a:t>Particular </a:t>
                      </a:r>
                      <a:r>
                        <a:rPr lang="es-CO" sz="900" dirty="0" err="1">
                          <a:effectLst/>
                          <a:latin typeface="Garamond"/>
                          <a:ea typeface="Times New Roman"/>
                          <a:cs typeface="Times New Roman"/>
                        </a:rPr>
                        <a:t>vehicle</a:t>
                      </a:r>
                      <a:r>
                        <a:rPr lang="es-CO" sz="900" dirty="0">
                          <a:effectLst/>
                          <a:latin typeface="Garamond"/>
                          <a:ea typeface="Times New Roman"/>
                          <a:cs typeface="Times New Roman"/>
                        </a:rPr>
                        <a:t>-car</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-0.102***</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(0.008)</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err="1">
                          <a:effectLst/>
                          <a:latin typeface="Garamond"/>
                          <a:ea typeface="Times New Roman"/>
                          <a:cs typeface="Times New Roman"/>
                        </a:rPr>
                        <a:t>Motorcycle</a:t>
                      </a:r>
                      <a:r>
                        <a:rPr lang="es-CO" sz="900" dirty="0">
                          <a:effectLst/>
                          <a:latin typeface="Garamond"/>
                          <a:ea typeface="Times New Roman"/>
                          <a:cs typeface="Times New Roman"/>
                        </a:rPr>
                        <a:t> </a:t>
                      </a:r>
                      <a:r>
                        <a:rPr lang="es-CO" sz="900" dirty="0" err="1">
                          <a:effectLst/>
                          <a:latin typeface="Garamond"/>
                          <a:ea typeface="Times New Roman"/>
                          <a:cs typeface="Times New Roman"/>
                        </a:rPr>
                        <a:t>or</a:t>
                      </a:r>
                      <a:r>
                        <a:rPr lang="es-CO" sz="900" dirty="0">
                          <a:effectLst/>
                          <a:latin typeface="Garamond"/>
                          <a:ea typeface="Times New Roman"/>
                          <a:cs typeface="Times New Roman"/>
                        </a:rPr>
                        <a:t> scooter</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-0.024</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(0.040)</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err="1">
                          <a:effectLst/>
                          <a:latin typeface="Garamond"/>
                          <a:ea typeface="Times New Roman"/>
                          <a:cs typeface="Times New Roman"/>
                        </a:rPr>
                        <a:t>Bike</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-0.003</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(0.038)</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err="1">
                          <a:effectLst/>
                          <a:latin typeface="Garamond"/>
                          <a:ea typeface="Times New Roman"/>
                          <a:cs typeface="Times New Roman"/>
                        </a:rPr>
                        <a:t>Property</a:t>
                      </a:r>
                      <a:r>
                        <a:rPr lang="es-CO" sz="900" dirty="0">
                          <a:effectLst/>
                          <a:latin typeface="Garamond"/>
                          <a:ea typeface="Times New Roman"/>
                          <a:cs typeface="Times New Roman"/>
                        </a:rPr>
                        <a:t> </a:t>
                      </a:r>
                      <a:r>
                        <a:rPr lang="es-CO" sz="900" dirty="0" err="1">
                          <a:effectLst/>
                          <a:latin typeface="Garamond"/>
                          <a:ea typeface="Times New Roman"/>
                          <a:cs typeface="Times New Roman"/>
                        </a:rPr>
                        <a:t>on</a:t>
                      </a:r>
                      <a:r>
                        <a:rPr lang="es-CO" sz="900" dirty="0">
                          <a:effectLst/>
                          <a:latin typeface="Garamond"/>
                          <a:ea typeface="Times New Roman"/>
                          <a:cs typeface="Times New Roman"/>
                        </a:rPr>
                        <a:t> </a:t>
                      </a:r>
                      <a:r>
                        <a:rPr lang="es-CO" sz="900" dirty="0" err="1">
                          <a:effectLst/>
                          <a:latin typeface="Garamond"/>
                          <a:ea typeface="Times New Roman"/>
                          <a:cs typeface="Times New Roman"/>
                        </a:rPr>
                        <a:t>house</a:t>
                      </a:r>
                      <a:r>
                        <a:rPr lang="es-CO" sz="900" dirty="0">
                          <a:effectLst/>
                          <a:latin typeface="Garamond"/>
                          <a:ea typeface="Times New Roman"/>
                          <a:cs typeface="Times New Roman"/>
                        </a:rPr>
                        <a:t>, </a:t>
                      </a:r>
                      <a:r>
                        <a:rPr lang="es-CO" sz="900" dirty="0" err="1">
                          <a:effectLst/>
                          <a:latin typeface="Garamond"/>
                          <a:ea typeface="Times New Roman"/>
                          <a:cs typeface="Times New Roman"/>
                        </a:rPr>
                        <a:t>apartment</a:t>
                      </a:r>
                      <a:r>
                        <a:rPr lang="es-CO" sz="900" dirty="0">
                          <a:effectLst/>
                          <a:latin typeface="Garamond"/>
                          <a:ea typeface="Times New Roman"/>
                          <a:cs typeface="Times New Roman"/>
                        </a:rPr>
                        <a:t> </a:t>
                      </a:r>
                      <a:r>
                        <a:rPr lang="es-CO" sz="900" dirty="0" err="1">
                          <a:effectLst/>
                          <a:latin typeface="Garamond"/>
                          <a:ea typeface="Times New Roman"/>
                          <a:cs typeface="Times New Roman"/>
                        </a:rPr>
                        <a:t>or</a:t>
                      </a:r>
                      <a:r>
                        <a:rPr lang="es-CO" sz="900" dirty="0">
                          <a:effectLst/>
                          <a:latin typeface="Garamond"/>
                          <a:ea typeface="Times New Roman"/>
                          <a:cs typeface="Times New Roman"/>
                        </a:rPr>
                        <a:t> </a:t>
                      </a:r>
                      <a:r>
                        <a:rPr lang="es-CO" sz="900" dirty="0" err="1">
                          <a:effectLst/>
                          <a:latin typeface="Garamond"/>
                          <a:ea typeface="Times New Roman"/>
                          <a:cs typeface="Times New Roman"/>
                        </a:rPr>
                        <a:t>recreational</a:t>
                      </a:r>
                      <a:r>
                        <a:rPr lang="es-CO" sz="900" dirty="0">
                          <a:effectLst/>
                          <a:latin typeface="Garamond"/>
                          <a:ea typeface="Times New Roman"/>
                          <a:cs typeface="Times New Roman"/>
                        </a:rPr>
                        <a:t> home</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-0.119***</a:t>
                      </a:r>
                      <a:endParaRPr lang="es-CO" sz="8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(0.003)</a:t>
                      </a:r>
                      <a:endParaRPr lang="es-CO" sz="8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err="1">
                          <a:effectLst/>
                          <a:latin typeface="Garamond"/>
                          <a:ea typeface="Times New Roman"/>
                          <a:cs typeface="Times New Roman"/>
                        </a:rPr>
                        <a:t>Television</a:t>
                      </a:r>
                      <a:r>
                        <a:rPr lang="es-CO" sz="900" dirty="0">
                          <a:effectLst/>
                          <a:latin typeface="Garamond"/>
                          <a:ea typeface="Times New Roman"/>
                          <a:cs typeface="Times New Roman"/>
                        </a:rPr>
                        <a:t> </a:t>
                      </a:r>
                      <a:r>
                        <a:rPr lang="es-CO" sz="900" dirty="0" err="1">
                          <a:effectLst/>
                          <a:latin typeface="Garamond"/>
                          <a:ea typeface="Times New Roman"/>
                          <a:cs typeface="Times New Roman"/>
                        </a:rPr>
                        <a:t>by</a:t>
                      </a:r>
                      <a:r>
                        <a:rPr lang="es-CO" sz="900" dirty="0">
                          <a:effectLst/>
                          <a:latin typeface="Garamond"/>
                          <a:ea typeface="Times New Roman"/>
                          <a:cs typeface="Times New Roman"/>
                        </a:rPr>
                        <a:t> </a:t>
                      </a:r>
                      <a:r>
                        <a:rPr lang="es-CO" sz="900" dirty="0" err="1">
                          <a:effectLst/>
                          <a:latin typeface="Garamond"/>
                          <a:ea typeface="Times New Roman"/>
                          <a:cs typeface="Times New Roman"/>
                        </a:rPr>
                        <a:t>subscription</a:t>
                      </a:r>
                      <a:r>
                        <a:rPr lang="es-CO" sz="900" dirty="0">
                          <a:effectLst/>
                          <a:latin typeface="Garamond"/>
                          <a:ea typeface="Times New Roman"/>
                          <a:cs typeface="Times New Roman"/>
                        </a:rPr>
                        <a:t> </a:t>
                      </a:r>
                      <a:r>
                        <a:rPr lang="es-CO" sz="900" dirty="0" err="1">
                          <a:effectLst/>
                          <a:latin typeface="Garamond"/>
                          <a:ea typeface="Times New Roman"/>
                          <a:cs typeface="Times New Roman"/>
                        </a:rPr>
                        <a:t>service</a:t>
                      </a:r>
                      <a:r>
                        <a:rPr lang="es-CO" sz="900" dirty="0">
                          <a:effectLst/>
                          <a:latin typeface="Garamond"/>
                          <a:ea typeface="Times New Roman"/>
                          <a:cs typeface="Times New Roman"/>
                        </a:rPr>
                        <a:t>,  cable </a:t>
                      </a:r>
                      <a:r>
                        <a:rPr lang="es-CO" sz="900" dirty="0" err="1">
                          <a:effectLst/>
                          <a:latin typeface="Garamond"/>
                          <a:ea typeface="Times New Roman"/>
                          <a:cs typeface="Times New Roman"/>
                        </a:rPr>
                        <a:t>or</a:t>
                      </a:r>
                      <a:r>
                        <a:rPr lang="es-CO" sz="900" dirty="0">
                          <a:effectLst/>
                          <a:latin typeface="Garamond"/>
                          <a:ea typeface="Times New Roman"/>
                          <a:cs typeface="Times New Roman"/>
                        </a:rPr>
                        <a:t> </a:t>
                      </a:r>
                      <a:r>
                        <a:rPr lang="es-CO" sz="900" dirty="0" err="1">
                          <a:effectLst/>
                          <a:latin typeface="Garamond"/>
                          <a:ea typeface="Times New Roman"/>
                          <a:cs typeface="Times New Roman"/>
                        </a:rPr>
                        <a:t>satellite</a:t>
                      </a:r>
                      <a:r>
                        <a:rPr lang="es-CO" sz="900" dirty="0">
                          <a:effectLst/>
                          <a:latin typeface="Garamond"/>
                          <a:ea typeface="Times New Roman"/>
                          <a:cs typeface="Times New Roman"/>
                        </a:rPr>
                        <a:t> </a:t>
                      </a:r>
                      <a:r>
                        <a:rPr lang="es-CO" sz="900" dirty="0" err="1">
                          <a:effectLst/>
                          <a:latin typeface="Garamond"/>
                          <a:ea typeface="Times New Roman"/>
                          <a:cs typeface="Times New Roman"/>
                        </a:rPr>
                        <a:t>dish</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-0.141***</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(0.041)</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a:effectLst/>
                          <a:latin typeface="Garamond"/>
                          <a:ea typeface="Times New Roman"/>
                          <a:cs typeface="Times New Roman"/>
                        </a:rPr>
                        <a:t>Digital / video camera</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-0.175**</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(0.059)</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a:effectLst/>
                          <a:latin typeface="Garamond"/>
                          <a:ea typeface="Times New Roman"/>
                          <a:cs typeface="Times New Roman"/>
                        </a:rPr>
                        <a:t>Desktop </a:t>
                      </a:r>
                      <a:r>
                        <a:rPr lang="es-CO" sz="900" dirty="0" err="1">
                          <a:effectLst/>
                          <a:latin typeface="Garamond"/>
                          <a:ea typeface="Times New Roman"/>
                          <a:cs typeface="Times New Roman"/>
                        </a:rPr>
                        <a:t>computer</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-0.076</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(0.048)</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a:effectLst/>
                          <a:latin typeface="Garamond"/>
                          <a:ea typeface="Times New Roman"/>
                          <a:cs typeface="Times New Roman"/>
                        </a:rPr>
                        <a:t>Portable </a:t>
                      </a:r>
                      <a:r>
                        <a:rPr lang="es-CO" sz="900" dirty="0" err="1">
                          <a:effectLst/>
                          <a:latin typeface="Garamond"/>
                          <a:ea typeface="Times New Roman"/>
                          <a:cs typeface="Times New Roman"/>
                        </a:rPr>
                        <a:t>computer</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-0.011</a:t>
                      </a:r>
                      <a:endParaRPr lang="es-CO" sz="8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(0.054)</a:t>
                      </a:r>
                      <a:endParaRPr lang="es-CO" sz="8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vMerge="1">
                  <a:txBody>
                    <a:bodyPr/>
                    <a:lstStyle/>
                    <a:p>
                      <a:endParaRPr lang="es-CO"/>
                    </a:p>
                  </a:txBody>
                  <a:tcPr/>
                </a:tc>
                <a:tc>
                  <a:txBody>
                    <a:bodyPr/>
                    <a:lstStyle/>
                    <a:p>
                      <a:pPr>
                        <a:lnSpc>
                          <a:spcPct val="115000"/>
                        </a:lnSpc>
                        <a:spcAft>
                          <a:spcPts val="0"/>
                        </a:spcAft>
                      </a:pPr>
                      <a:r>
                        <a:rPr lang="es-CO" sz="900" dirty="0">
                          <a:effectLst/>
                          <a:latin typeface="Garamond"/>
                          <a:ea typeface="Times New Roman"/>
                          <a:cs typeface="Times New Roman"/>
                        </a:rPr>
                        <a:t>Tablet</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-0.040</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(0.082)</a:t>
                      </a:r>
                      <a:endParaRPr lang="es-CO" sz="8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686">
                <a:tc>
                  <a:txBody>
                    <a:bodyPr/>
                    <a:lstStyle/>
                    <a:p>
                      <a:pPr>
                        <a:lnSpc>
                          <a:spcPct val="115000"/>
                        </a:lnSpc>
                        <a:spcAft>
                          <a:spcPts val="0"/>
                        </a:spcAft>
                      </a:pPr>
                      <a:r>
                        <a:rPr lang="es-CO" sz="900" b="1">
                          <a:effectLst/>
                          <a:latin typeface="Garamond"/>
                          <a:ea typeface="Times New Roman"/>
                          <a:cs typeface="Times New Roman"/>
                        </a:rPr>
                        <a:t>Income</a:t>
                      </a:r>
                      <a:endParaRPr lang="es-CO" sz="90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900" dirty="0" err="1">
                          <a:effectLst/>
                          <a:latin typeface="Garamond"/>
                          <a:ea typeface="Times New Roman"/>
                          <a:cs typeface="Times New Roman"/>
                        </a:rPr>
                        <a:t>Average</a:t>
                      </a:r>
                      <a:r>
                        <a:rPr lang="es-CO" sz="900" dirty="0">
                          <a:effectLst/>
                          <a:latin typeface="Garamond"/>
                          <a:ea typeface="Times New Roman"/>
                          <a:cs typeface="Times New Roman"/>
                        </a:rPr>
                        <a:t> </a:t>
                      </a:r>
                      <a:r>
                        <a:rPr lang="es-CO" sz="900" dirty="0" err="1">
                          <a:effectLst/>
                          <a:latin typeface="Garamond"/>
                          <a:ea typeface="Times New Roman"/>
                          <a:cs typeface="Times New Roman"/>
                        </a:rPr>
                        <a:t>income</a:t>
                      </a:r>
                      <a:r>
                        <a:rPr lang="es-CO" sz="900" dirty="0">
                          <a:effectLst/>
                          <a:latin typeface="Garamond"/>
                          <a:ea typeface="Times New Roman"/>
                          <a:cs typeface="Times New Roman"/>
                        </a:rPr>
                        <a:t> per </a:t>
                      </a:r>
                      <a:r>
                        <a:rPr lang="es-CO" sz="900" dirty="0" err="1">
                          <a:effectLst/>
                          <a:latin typeface="Garamond"/>
                          <a:ea typeface="Times New Roman"/>
                          <a:cs typeface="Times New Roman"/>
                        </a:rPr>
                        <a:t>household</a:t>
                      </a:r>
                      <a:r>
                        <a:rPr lang="es-CO" sz="900" dirty="0">
                          <a:effectLst/>
                          <a:latin typeface="Garamond"/>
                          <a:ea typeface="Times New Roman"/>
                          <a:cs typeface="Times New Roman"/>
                        </a:rPr>
                        <a:t> (Log)</a:t>
                      </a:r>
                      <a:endParaRPr lang="es-CO" sz="9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-0.632***</a:t>
                      </a:r>
                      <a:endParaRPr lang="es-CO" sz="8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(0.102)</a:t>
                      </a:r>
                      <a:endParaRPr lang="es-CO" sz="800" dirty="0">
                        <a:effectLst/>
                        <a:latin typeface="Calibri"/>
                        <a:ea typeface="Calibri"/>
                        <a:cs typeface="Times New Roman"/>
                      </a:endParaRPr>
                    </a:p>
                  </a:txBody>
                  <a:tcPr marL="31401" marR="314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444083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4716016" y="332656"/>
            <a:ext cx="4061138"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CO" sz="4000" dirty="0" smtClean="0"/>
              <a:t>3. </a:t>
            </a:r>
            <a:r>
              <a:rPr lang="es-CO" sz="4000" dirty="0" err="1" smtClean="0"/>
              <a:t>Results</a:t>
            </a:r>
            <a:endParaRPr lang="es-CO" sz="4000" dirty="0"/>
          </a:p>
        </p:txBody>
      </p:sp>
      <p:graphicFrame>
        <p:nvGraphicFramePr>
          <p:cNvPr id="6" name="5 Tabla"/>
          <p:cNvGraphicFramePr>
            <a:graphicFrameLocks noGrp="1"/>
          </p:cNvGraphicFramePr>
          <p:nvPr>
            <p:extLst>
              <p:ext uri="{D42A27DB-BD31-4B8C-83A1-F6EECF244321}">
                <p14:modId xmlns:p14="http://schemas.microsoft.com/office/powerpoint/2010/main" val="550171097"/>
              </p:ext>
            </p:extLst>
          </p:nvPr>
        </p:nvGraphicFramePr>
        <p:xfrm>
          <a:off x="179512" y="435070"/>
          <a:ext cx="4464496" cy="6180204"/>
        </p:xfrm>
        <a:graphic>
          <a:graphicData uri="http://schemas.openxmlformats.org/drawingml/2006/table">
            <a:tbl>
              <a:tblPr firstRow="1" firstCol="1" bandRow="1"/>
              <a:tblGrid>
                <a:gridCol w="1435479"/>
                <a:gridCol w="1435479"/>
                <a:gridCol w="541238"/>
                <a:gridCol w="541238"/>
                <a:gridCol w="511062"/>
              </a:tblGrid>
              <a:tr h="50674">
                <a:tc gridSpan="2">
                  <a:txBody>
                    <a:bodyPr/>
                    <a:lstStyle/>
                    <a:p>
                      <a:pPr algn="just">
                        <a:lnSpc>
                          <a:spcPct val="115000"/>
                        </a:lnSpc>
                        <a:spcAft>
                          <a:spcPts val="0"/>
                        </a:spcAft>
                      </a:pPr>
                      <a:r>
                        <a:rPr lang="es-CO" sz="800" dirty="0" err="1">
                          <a:effectLst/>
                          <a:latin typeface="Garamond"/>
                          <a:ea typeface="Times New Roman"/>
                          <a:cs typeface="Times New Roman"/>
                        </a:rPr>
                        <a:t>Dependent</a:t>
                      </a:r>
                      <a:r>
                        <a:rPr lang="es-CO" sz="800" dirty="0">
                          <a:effectLst/>
                          <a:latin typeface="Garamond"/>
                          <a:ea typeface="Times New Roman"/>
                          <a:cs typeface="Times New Roman"/>
                        </a:rPr>
                        <a:t> variable: </a:t>
                      </a:r>
                      <a:r>
                        <a:rPr lang="es-CO" sz="800" dirty="0" err="1">
                          <a:effectLst/>
                          <a:latin typeface="Garamond"/>
                          <a:ea typeface="Times New Roman"/>
                          <a:cs typeface="Times New Roman"/>
                        </a:rPr>
                        <a:t>economic</a:t>
                      </a:r>
                      <a:r>
                        <a:rPr lang="es-CO" sz="800" dirty="0">
                          <a:effectLst/>
                          <a:latin typeface="Garamond"/>
                          <a:ea typeface="Times New Roman"/>
                          <a:cs typeface="Times New Roman"/>
                        </a:rPr>
                        <a:t> </a:t>
                      </a:r>
                      <a:r>
                        <a:rPr lang="es-CO" sz="800" dirty="0" err="1">
                          <a:effectLst/>
                          <a:latin typeface="Garamond"/>
                          <a:ea typeface="Times New Roman"/>
                          <a:cs typeface="Times New Roman"/>
                        </a:rPr>
                        <a:t>ladder</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rowSpan="2" gridSpan="3">
                  <a:txBody>
                    <a:bodyPr/>
                    <a:lstStyle/>
                    <a:p>
                      <a:pPr algn="ctr">
                        <a:lnSpc>
                          <a:spcPct val="115000"/>
                        </a:lnSpc>
                        <a:spcAft>
                          <a:spcPts val="0"/>
                        </a:spcAft>
                      </a:pPr>
                      <a:r>
                        <a:rPr lang="en-US" sz="900" b="1" i="1" dirty="0">
                          <a:effectLst/>
                          <a:latin typeface="Garamond"/>
                          <a:ea typeface="Calibri"/>
                          <a:cs typeface="Times New Roman"/>
                        </a:rPr>
                        <a:t>Generalized ordered Logit </a:t>
                      </a:r>
                      <a:endParaRPr lang="es-CO" sz="900" b="1" dirty="0">
                        <a:effectLst/>
                        <a:latin typeface="Calibri"/>
                        <a:ea typeface="Calibri"/>
                        <a:cs typeface="Times New Roman"/>
                      </a:endParaRPr>
                    </a:p>
                    <a:p>
                      <a:pPr algn="ctr">
                        <a:lnSpc>
                          <a:spcPct val="115000"/>
                        </a:lnSpc>
                        <a:spcAft>
                          <a:spcPts val="0"/>
                        </a:spcAft>
                      </a:pPr>
                      <a:r>
                        <a:rPr lang="en-US" sz="900" b="1" i="1" dirty="0">
                          <a:effectLst/>
                          <a:latin typeface="Garamond"/>
                          <a:ea typeface="Calibri"/>
                          <a:cs typeface="Times New Roman"/>
                        </a:rPr>
                        <a:t>Model </a:t>
                      </a:r>
                      <a:endParaRPr lang="es-CO" sz="900" b="1" dirty="0">
                        <a:effectLst/>
                        <a:latin typeface="Calibri"/>
                        <a:ea typeface="Calibri"/>
                        <a:cs typeface="Times New Roman"/>
                      </a:endParaRPr>
                    </a:p>
                    <a:p>
                      <a:pPr algn="ctr">
                        <a:lnSpc>
                          <a:spcPct val="115000"/>
                        </a:lnSpc>
                        <a:spcAft>
                          <a:spcPts val="0"/>
                        </a:spcAft>
                      </a:pPr>
                      <a:r>
                        <a:rPr lang="es-CO" sz="900" b="1" dirty="0">
                          <a:effectLst/>
                          <a:latin typeface="Garamond"/>
                          <a:ea typeface="Times New Roman"/>
                          <a:cs typeface="Times New Roman"/>
                        </a:rPr>
                        <a:t>(Marginal </a:t>
                      </a:r>
                      <a:r>
                        <a:rPr lang="es-CO" sz="900" b="1" dirty="0" err="1">
                          <a:effectLst/>
                          <a:latin typeface="Garamond"/>
                          <a:ea typeface="Times New Roman"/>
                          <a:cs typeface="Times New Roman"/>
                        </a:rPr>
                        <a:t>effects</a:t>
                      </a:r>
                      <a:r>
                        <a:rPr lang="es-CO" sz="900" b="1" dirty="0">
                          <a:effectLst/>
                          <a:latin typeface="Garamond"/>
                          <a:ea typeface="Times New Roman"/>
                          <a:cs typeface="Times New Roman"/>
                        </a:rPr>
                        <a:t>)</a:t>
                      </a:r>
                      <a:endParaRPr lang="es-CO" sz="900" b="1" dirty="0">
                        <a:effectLst/>
                        <a:latin typeface="Calibri"/>
                        <a:ea typeface="Calibri"/>
                        <a:cs typeface="Times New Roman"/>
                      </a:endParaRPr>
                    </a:p>
                    <a:p>
                      <a:pPr algn="ctr">
                        <a:lnSpc>
                          <a:spcPct val="115000"/>
                        </a:lnSpc>
                        <a:spcAft>
                          <a:spcPts val="0"/>
                        </a:spcAft>
                      </a:pPr>
                      <a:r>
                        <a:rPr lang="en-US" sz="700" dirty="0">
                          <a:effectLst/>
                          <a:latin typeface="Garamond"/>
                          <a:ea typeface="Calibri"/>
                          <a:cs typeface="Times New Roman"/>
                        </a:rPr>
                        <a:t> </a:t>
                      </a:r>
                      <a:endParaRPr lang="es-CO" sz="700" dirty="0">
                        <a:effectLst/>
                        <a:latin typeface="Calibri"/>
                        <a:ea typeface="Calibri"/>
                        <a:cs typeface="Times New Roman"/>
                      </a:endParaRPr>
                    </a:p>
                  </a:txBody>
                  <a:tcPr marL="2670" marR="26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s-CO"/>
                    </a:p>
                  </a:txBody>
                  <a:tcPr/>
                </a:tc>
                <a:tc rowSpan="2" hMerge="1">
                  <a:txBody>
                    <a:bodyPr/>
                    <a:lstStyle/>
                    <a:p>
                      <a:endParaRPr lang="es-CO"/>
                    </a:p>
                  </a:txBody>
                  <a:tcPr/>
                </a:tc>
              </a:tr>
              <a:tr h="0">
                <a:tc rowSpan="2" gridSpan="2">
                  <a:txBody>
                    <a:bodyPr/>
                    <a:lstStyle/>
                    <a:p>
                      <a:pPr algn="ctr">
                        <a:lnSpc>
                          <a:spcPct val="115000"/>
                        </a:lnSpc>
                        <a:spcAft>
                          <a:spcPts val="0"/>
                        </a:spcAft>
                      </a:pPr>
                      <a:r>
                        <a:rPr lang="es-CO" sz="800" dirty="0" err="1">
                          <a:effectLst/>
                          <a:latin typeface="Garamond"/>
                          <a:ea typeface="Times New Roman"/>
                          <a:cs typeface="Times New Roman"/>
                        </a:rPr>
                        <a:t>Independent</a:t>
                      </a:r>
                      <a:r>
                        <a:rPr lang="es-CO" sz="800" dirty="0">
                          <a:effectLst/>
                          <a:latin typeface="Garamond"/>
                          <a:ea typeface="Times New Roman"/>
                          <a:cs typeface="Times New Roman"/>
                        </a:rPr>
                        <a:t> variables</a:t>
                      </a:r>
                      <a:endParaRPr lang="es-CO" sz="800" dirty="0">
                        <a:effectLst/>
                        <a:latin typeface="Calibri"/>
                        <a:ea typeface="Calibri"/>
                        <a:cs typeface="Times New Roman"/>
                      </a:endParaRPr>
                    </a:p>
                  </a:txBody>
                  <a:tcPr marL="2670" marR="26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s-CO"/>
                    </a:p>
                  </a:txBody>
                  <a:tcPr/>
                </a:tc>
                <a:tc gridSpan="3" vMerge="1">
                  <a:txBody>
                    <a:bodyPr/>
                    <a:lstStyle/>
                    <a:p>
                      <a:endParaRPr lang="es-CO"/>
                    </a:p>
                  </a:txBody>
                  <a:tcPr/>
                </a:tc>
                <a:tc hMerge="1" vMerge="1">
                  <a:txBody>
                    <a:bodyPr/>
                    <a:lstStyle/>
                    <a:p>
                      <a:endParaRPr lang="es-CO"/>
                    </a:p>
                  </a:txBody>
                  <a:tcPr/>
                </a:tc>
                <a:tc hMerge="1" vMerge="1">
                  <a:txBody>
                    <a:bodyPr/>
                    <a:lstStyle/>
                    <a:p>
                      <a:endParaRPr lang="es-CO"/>
                    </a:p>
                  </a:txBody>
                  <a:tcPr/>
                </a:tc>
              </a:tr>
              <a:tr h="0">
                <a:tc gridSpan="2" vMerge="1">
                  <a:txBody>
                    <a:bodyPr/>
                    <a:lstStyle/>
                    <a:p>
                      <a:endParaRPr lang="es-CO"/>
                    </a:p>
                  </a:txBody>
                  <a:tcPr/>
                </a:tc>
                <a:tc hMerge="1" vMerge="1">
                  <a:txBody>
                    <a:bodyPr/>
                    <a:lstStyle/>
                    <a:p>
                      <a:endParaRPr lang="es-CO"/>
                    </a:p>
                  </a:txBody>
                  <a:tcPr/>
                </a:tc>
                <a:tc>
                  <a:txBody>
                    <a:bodyPr/>
                    <a:lstStyle/>
                    <a:p>
                      <a:pPr algn="ctr">
                        <a:lnSpc>
                          <a:spcPct val="115000"/>
                        </a:lnSpc>
                        <a:spcAft>
                          <a:spcPts val="0"/>
                        </a:spcAft>
                      </a:pPr>
                      <a:r>
                        <a:rPr lang="en-US" sz="700">
                          <a:effectLst/>
                          <a:latin typeface="Garamond"/>
                          <a:ea typeface="Calibri"/>
                          <a:cs typeface="Times New Roman"/>
                        </a:rPr>
                        <a:t>1</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700">
                          <a:effectLst/>
                          <a:latin typeface="Garamond"/>
                          <a:ea typeface="Calibri"/>
                          <a:cs typeface="Times New Roman"/>
                        </a:rPr>
                        <a:t>2</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700">
                          <a:effectLst/>
                          <a:latin typeface="Garamond"/>
                          <a:ea typeface="Calibri"/>
                          <a:cs typeface="Times New Roman"/>
                        </a:rPr>
                        <a:t>3</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rowSpan="21">
                  <a:txBody>
                    <a:bodyPr/>
                    <a:lstStyle/>
                    <a:p>
                      <a:pPr algn="ctr">
                        <a:lnSpc>
                          <a:spcPct val="115000"/>
                        </a:lnSpc>
                        <a:spcAft>
                          <a:spcPts val="0"/>
                        </a:spcAft>
                      </a:pPr>
                      <a:r>
                        <a:rPr lang="es-CO" sz="800" b="1">
                          <a:effectLst/>
                          <a:latin typeface="Garamond"/>
                          <a:ea typeface="Times New Roman"/>
                          <a:cs typeface="Times New Roman"/>
                        </a:rPr>
                        <a:t>Material assets</a:t>
                      </a:r>
                      <a:endParaRPr lang="es-CO" sz="800">
                        <a:effectLst/>
                        <a:latin typeface="Calibri"/>
                        <a:ea typeface="Calibri"/>
                        <a:cs typeface="Times New Roman"/>
                      </a:endParaRPr>
                    </a:p>
                  </a:txBody>
                  <a:tcPr marL="2670" marR="26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CO" sz="800" dirty="0" err="1">
                          <a:effectLst/>
                          <a:latin typeface="Garamond"/>
                          <a:ea typeface="Times New Roman"/>
                          <a:cs typeface="Times New Roman"/>
                        </a:rPr>
                        <a:t>Clothes</a:t>
                      </a:r>
                      <a:r>
                        <a:rPr lang="es-CO" sz="800" dirty="0">
                          <a:effectLst/>
                          <a:latin typeface="Garamond"/>
                          <a:ea typeface="Times New Roman"/>
                          <a:cs typeface="Times New Roman"/>
                        </a:rPr>
                        <a:t> </a:t>
                      </a:r>
                      <a:r>
                        <a:rPr lang="es-CO" sz="800" dirty="0" err="1">
                          <a:effectLst/>
                          <a:latin typeface="Garamond"/>
                          <a:ea typeface="Times New Roman"/>
                          <a:cs typeface="Times New Roman"/>
                        </a:rPr>
                        <a:t>washing</a:t>
                      </a:r>
                      <a:r>
                        <a:rPr lang="es-CO" sz="800" dirty="0">
                          <a:effectLst/>
                          <a:latin typeface="Garamond"/>
                          <a:ea typeface="Times New Roman"/>
                          <a:cs typeface="Times New Roman"/>
                        </a:rPr>
                        <a:t> machine</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-0.189***</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(0.001)</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-0.116***</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(0.003)</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0.210***</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(0.006)</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l">
                        <a:lnSpc>
                          <a:spcPct val="115000"/>
                        </a:lnSpc>
                        <a:spcAft>
                          <a:spcPts val="0"/>
                        </a:spcAft>
                      </a:pPr>
                      <a:r>
                        <a:rPr lang="es-CO" sz="800">
                          <a:effectLst/>
                          <a:latin typeface="Garamond"/>
                          <a:ea typeface="Times New Roman"/>
                          <a:cs typeface="Times New Roman"/>
                        </a:rPr>
                        <a:t>Fridge or refrigerator</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-0.143***</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(0.003)</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-0.032***</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(0.000)</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0.085***</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(0.001)</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l">
                        <a:lnSpc>
                          <a:spcPct val="115000"/>
                        </a:lnSpc>
                        <a:spcAft>
                          <a:spcPts val="0"/>
                        </a:spcAft>
                      </a:pPr>
                      <a:r>
                        <a:rPr lang="es-CO" sz="800" dirty="0">
                          <a:effectLst/>
                          <a:latin typeface="Garamond"/>
                          <a:ea typeface="Times New Roman"/>
                          <a:cs typeface="Times New Roman"/>
                        </a:rPr>
                        <a:t>Gas </a:t>
                      </a:r>
                      <a:r>
                        <a:rPr lang="es-CO" sz="800" dirty="0" err="1">
                          <a:effectLst/>
                          <a:latin typeface="Garamond"/>
                          <a:ea typeface="Times New Roman"/>
                          <a:cs typeface="Times New Roman"/>
                        </a:rPr>
                        <a:t>or</a:t>
                      </a:r>
                      <a:r>
                        <a:rPr lang="es-CO" sz="800" dirty="0">
                          <a:effectLst/>
                          <a:latin typeface="Garamond"/>
                          <a:ea typeface="Times New Roman"/>
                          <a:cs typeface="Times New Roman"/>
                        </a:rPr>
                        <a:t> </a:t>
                      </a:r>
                      <a:r>
                        <a:rPr lang="es-CO" sz="800" dirty="0" err="1">
                          <a:effectLst/>
                          <a:latin typeface="Garamond"/>
                          <a:ea typeface="Times New Roman"/>
                          <a:cs typeface="Times New Roman"/>
                        </a:rPr>
                        <a:t>electric</a:t>
                      </a:r>
                      <a:r>
                        <a:rPr lang="es-CO" sz="800" dirty="0">
                          <a:effectLst/>
                          <a:latin typeface="Garamond"/>
                          <a:ea typeface="Times New Roman"/>
                          <a:cs typeface="Times New Roman"/>
                        </a:rPr>
                        <a:t> </a:t>
                      </a:r>
                      <a:r>
                        <a:rPr lang="es-CO" sz="800" dirty="0" err="1">
                          <a:effectLst/>
                          <a:latin typeface="Garamond"/>
                          <a:ea typeface="Times New Roman"/>
                          <a:cs typeface="Times New Roman"/>
                        </a:rPr>
                        <a:t>stove</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-0.229***</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(0.009)</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-0.112***</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(0.003)</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0.485***</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(0.009)</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l">
                        <a:lnSpc>
                          <a:spcPct val="115000"/>
                        </a:lnSpc>
                        <a:spcAft>
                          <a:spcPts val="0"/>
                        </a:spcAft>
                      </a:pPr>
                      <a:r>
                        <a:rPr lang="es-CO" sz="800" dirty="0">
                          <a:effectLst/>
                          <a:latin typeface="Garamond"/>
                          <a:ea typeface="Times New Roman"/>
                          <a:cs typeface="Times New Roman"/>
                        </a:rPr>
                        <a:t>Electric </a:t>
                      </a:r>
                      <a:r>
                        <a:rPr lang="es-CO" sz="800" dirty="0" err="1">
                          <a:effectLst/>
                          <a:latin typeface="Garamond"/>
                          <a:ea typeface="Times New Roman"/>
                          <a:cs typeface="Times New Roman"/>
                        </a:rPr>
                        <a:t>or</a:t>
                      </a:r>
                      <a:r>
                        <a:rPr lang="es-CO" sz="800" dirty="0">
                          <a:effectLst/>
                          <a:latin typeface="Garamond"/>
                          <a:ea typeface="Times New Roman"/>
                          <a:cs typeface="Times New Roman"/>
                        </a:rPr>
                        <a:t> gas oven</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0.143</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(0.119)</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-0.125***</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(0.002)</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0.350***</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(0.007)</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l">
                        <a:lnSpc>
                          <a:spcPct val="115000"/>
                        </a:lnSpc>
                        <a:spcAft>
                          <a:spcPts val="0"/>
                        </a:spcAft>
                      </a:pPr>
                      <a:r>
                        <a:rPr lang="es-CO" sz="800" dirty="0" err="1">
                          <a:effectLst/>
                          <a:latin typeface="Garamond"/>
                          <a:ea typeface="Times New Roman"/>
                          <a:cs typeface="Times New Roman"/>
                        </a:rPr>
                        <a:t>Microwave</a:t>
                      </a:r>
                      <a:r>
                        <a:rPr lang="es-CO" sz="800" dirty="0">
                          <a:effectLst/>
                          <a:latin typeface="Garamond"/>
                          <a:ea typeface="Times New Roman"/>
                          <a:cs typeface="Times New Roman"/>
                        </a:rPr>
                        <a:t> oven</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-0.276***</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(0.001)</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-0.132***</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(0.004)</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0.227***</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(0.035)</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l">
                        <a:lnSpc>
                          <a:spcPct val="115000"/>
                        </a:lnSpc>
                        <a:spcAft>
                          <a:spcPts val="0"/>
                        </a:spcAft>
                      </a:pPr>
                      <a:r>
                        <a:rPr lang="es-CO" sz="800" dirty="0">
                          <a:effectLst/>
                          <a:latin typeface="Garamond"/>
                          <a:ea typeface="Times New Roman"/>
                          <a:cs typeface="Times New Roman"/>
                        </a:rPr>
                        <a:t>Electric </a:t>
                      </a:r>
                      <a:r>
                        <a:rPr lang="es-CO" sz="800" dirty="0" err="1">
                          <a:effectLst/>
                          <a:latin typeface="Garamond"/>
                          <a:ea typeface="Times New Roman"/>
                          <a:cs typeface="Times New Roman"/>
                        </a:rPr>
                        <a:t>water</a:t>
                      </a:r>
                      <a:r>
                        <a:rPr lang="es-CO" sz="800" dirty="0">
                          <a:effectLst/>
                          <a:latin typeface="Garamond"/>
                          <a:ea typeface="Times New Roman"/>
                          <a:cs typeface="Times New Roman"/>
                        </a:rPr>
                        <a:t> </a:t>
                      </a:r>
                      <a:r>
                        <a:rPr lang="es-CO" sz="800" dirty="0" err="1">
                          <a:effectLst/>
                          <a:latin typeface="Garamond"/>
                          <a:ea typeface="Times New Roman"/>
                          <a:cs typeface="Times New Roman"/>
                        </a:rPr>
                        <a:t>heater</a:t>
                      </a:r>
                      <a:endParaRPr lang="es-CO" sz="800" dirty="0">
                        <a:effectLst/>
                        <a:latin typeface="Calibri"/>
                        <a:ea typeface="Calibri"/>
                        <a:cs typeface="Times New Roman"/>
                      </a:endParaRPr>
                    </a:p>
                    <a:p>
                      <a:pPr algn="l">
                        <a:lnSpc>
                          <a:spcPct val="115000"/>
                        </a:lnSpc>
                        <a:spcAft>
                          <a:spcPts val="0"/>
                        </a:spcAft>
                      </a:pPr>
                      <a:r>
                        <a:rPr lang="es-CO" sz="800" dirty="0">
                          <a:effectLst/>
                          <a:latin typeface="Garamond"/>
                          <a:ea typeface="Times New Roman"/>
                          <a:cs typeface="Times New Roman"/>
                        </a:rPr>
                        <a:t>gas </a:t>
                      </a:r>
                      <a:r>
                        <a:rPr lang="es-CO" sz="800" dirty="0" err="1">
                          <a:effectLst/>
                          <a:latin typeface="Garamond"/>
                          <a:ea typeface="Times New Roman"/>
                          <a:cs typeface="Times New Roman"/>
                        </a:rPr>
                        <a:t>or</a:t>
                      </a:r>
                      <a:r>
                        <a:rPr lang="es-CO" sz="800" dirty="0">
                          <a:effectLst/>
                          <a:latin typeface="Garamond"/>
                          <a:ea typeface="Times New Roman"/>
                          <a:cs typeface="Times New Roman"/>
                        </a:rPr>
                        <a:t> </a:t>
                      </a:r>
                      <a:r>
                        <a:rPr lang="es-CO" sz="800" dirty="0" err="1">
                          <a:effectLst/>
                          <a:latin typeface="Garamond"/>
                          <a:ea typeface="Times New Roman"/>
                          <a:cs typeface="Times New Roman"/>
                        </a:rPr>
                        <a:t>electric</a:t>
                      </a:r>
                      <a:r>
                        <a:rPr lang="es-CO" sz="800" dirty="0">
                          <a:effectLst/>
                          <a:latin typeface="Garamond"/>
                          <a:ea typeface="Times New Roman"/>
                          <a:cs typeface="Times New Roman"/>
                        </a:rPr>
                        <a:t> </a:t>
                      </a:r>
                      <a:r>
                        <a:rPr lang="es-CO" sz="800" dirty="0" err="1">
                          <a:effectLst/>
                          <a:latin typeface="Garamond"/>
                          <a:ea typeface="Times New Roman"/>
                          <a:cs typeface="Times New Roman"/>
                        </a:rPr>
                        <a:t>shower</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-0.687***</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(0.013)</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-0.432***</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(0.011)</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0.101***</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(0.002)</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429">
                <a:tc vMerge="1">
                  <a:txBody>
                    <a:bodyPr/>
                    <a:lstStyle/>
                    <a:p>
                      <a:endParaRPr lang="es-CO"/>
                    </a:p>
                  </a:txBody>
                  <a:tcPr/>
                </a:tc>
                <a:tc>
                  <a:txBody>
                    <a:bodyPr/>
                    <a:lstStyle/>
                    <a:p>
                      <a:pPr algn="l">
                        <a:lnSpc>
                          <a:spcPct val="115000"/>
                        </a:lnSpc>
                        <a:spcAft>
                          <a:spcPts val="0"/>
                        </a:spcAft>
                      </a:pPr>
                      <a:r>
                        <a:rPr lang="es-CO" sz="800" dirty="0" err="1">
                          <a:effectLst/>
                          <a:latin typeface="Garamond"/>
                          <a:ea typeface="Times New Roman"/>
                          <a:cs typeface="Times New Roman"/>
                        </a:rPr>
                        <a:t>Conventional</a:t>
                      </a:r>
                      <a:r>
                        <a:rPr lang="es-CO" sz="800" dirty="0">
                          <a:effectLst/>
                          <a:latin typeface="Garamond"/>
                          <a:ea typeface="Times New Roman"/>
                          <a:cs typeface="Times New Roman"/>
                        </a:rPr>
                        <a:t> color TV</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-0.073***</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(0.001)</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-0.127***</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(0.002)</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-0.243</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(0.097)</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l">
                        <a:lnSpc>
                          <a:spcPct val="115000"/>
                        </a:lnSpc>
                        <a:spcAft>
                          <a:spcPts val="0"/>
                        </a:spcAft>
                      </a:pPr>
                      <a:r>
                        <a:rPr lang="es-CO" sz="800" dirty="0">
                          <a:effectLst/>
                          <a:latin typeface="Garamond"/>
                          <a:ea typeface="Times New Roman"/>
                          <a:cs typeface="Times New Roman"/>
                        </a:rPr>
                        <a:t>TV LCD, Flat </a:t>
                      </a:r>
                      <a:r>
                        <a:rPr lang="es-CO" sz="800" dirty="0" err="1">
                          <a:effectLst/>
                          <a:latin typeface="Garamond"/>
                          <a:ea typeface="Times New Roman"/>
                          <a:cs typeface="Times New Roman"/>
                        </a:rPr>
                        <a:t>screen</a:t>
                      </a:r>
                      <a:r>
                        <a:rPr lang="es-CO" sz="800" dirty="0">
                          <a:effectLst/>
                          <a:latin typeface="Garamond"/>
                          <a:ea typeface="Times New Roman"/>
                          <a:cs typeface="Times New Roman"/>
                        </a:rPr>
                        <a:t> </a:t>
                      </a:r>
                      <a:r>
                        <a:rPr lang="es-CO" sz="800" dirty="0" err="1">
                          <a:effectLst/>
                          <a:latin typeface="Garamond"/>
                          <a:ea typeface="Times New Roman"/>
                          <a:cs typeface="Times New Roman"/>
                        </a:rPr>
                        <a:t>or</a:t>
                      </a:r>
                      <a:r>
                        <a:rPr lang="es-CO" sz="800" dirty="0">
                          <a:effectLst/>
                          <a:latin typeface="Garamond"/>
                          <a:ea typeface="Times New Roman"/>
                          <a:cs typeface="Times New Roman"/>
                        </a:rPr>
                        <a:t> LED</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-0.318***</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(0.008)</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-0.213***</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(0.003)</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0.154***</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(0.006)</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l">
                        <a:lnSpc>
                          <a:spcPct val="115000"/>
                        </a:lnSpc>
                        <a:spcAft>
                          <a:spcPts val="0"/>
                        </a:spcAft>
                      </a:pPr>
                      <a:r>
                        <a:rPr lang="es-CO" sz="800" dirty="0">
                          <a:effectLst/>
                          <a:latin typeface="Garamond"/>
                          <a:ea typeface="Times New Roman"/>
                          <a:cs typeface="Times New Roman"/>
                        </a:rPr>
                        <a:t>Video </a:t>
                      </a:r>
                      <a:r>
                        <a:rPr lang="es-CO" sz="800" dirty="0" err="1">
                          <a:effectLst/>
                          <a:latin typeface="Garamond"/>
                          <a:ea typeface="Times New Roman"/>
                          <a:cs typeface="Times New Roman"/>
                        </a:rPr>
                        <a:t>player</a:t>
                      </a:r>
                      <a:r>
                        <a:rPr lang="es-CO" sz="800" dirty="0">
                          <a:effectLst/>
                          <a:latin typeface="Garamond"/>
                          <a:ea typeface="Times New Roman"/>
                          <a:cs typeface="Times New Roman"/>
                        </a:rPr>
                        <a:t> (DVD, Blue-</a:t>
                      </a:r>
                      <a:r>
                        <a:rPr lang="es-CO" sz="800" dirty="0" err="1">
                          <a:effectLst/>
                          <a:latin typeface="Garamond"/>
                          <a:ea typeface="Times New Roman"/>
                          <a:cs typeface="Times New Roman"/>
                        </a:rPr>
                        <a:t>ray</a:t>
                      </a:r>
                      <a:r>
                        <a:rPr lang="es-CO" sz="800" dirty="0">
                          <a:effectLst/>
                          <a:latin typeface="Garamond"/>
                          <a:ea typeface="Times New Roman"/>
                          <a:cs typeface="Times New Roman"/>
                        </a:rPr>
                        <a:t>, </a:t>
                      </a:r>
                      <a:r>
                        <a:rPr lang="es-CO" sz="800" dirty="0" err="1">
                          <a:effectLst/>
                          <a:latin typeface="Garamond"/>
                          <a:ea typeface="Times New Roman"/>
                          <a:cs typeface="Times New Roman"/>
                        </a:rPr>
                        <a:t>other</a:t>
                      </a:r>
                      <a:r>
                        <a:rPr lang="es-CO" sz="800" dirty="0">
                          <a:effectLst/>
                          <a:latin typeface="Garamond"/>
                          <a:ea typeface="Times New Roman"/>
                          <a:cs typeface="Times New Roman"/>
                        </a:rPr>
                        <a:t>)</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-0.094**</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(0.001)</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-0.101***</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(0.002)</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0.146***</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(0.000)</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l">
                        <a:lnSpc>
                          <a:spcPct val="115000"/>
                        </a:lnSpc>
                        <a:spcAft>
                          <a:spcPts val="0"/>
                        </a:spcAft>
                      </a:pPr>
                      <a:r>
                        <a:rPr lang="es-CO" sz="800" dirty="0" err="1">
                          <a:effectLst/>
                          <a:latin typeface="Garamond"/>
                          <a:ea typeface="Times New Roman"/>
                          <a:cs typeface="Times New Roman"/>
                        </a:rPr>
                        <a:t>Sound</a:t>
                      </a:r>
                      <a:r>
                        <a:rPr lang="es-CO" sz="800" dirty="0">
                          <a:effectLst/>
                          <a:latin typeface="Garamond"/>
                          <a:ea typeface="Times New Roman"/>
                          <a:cs typeface="Times New Roman"/>
                        </a:rPr>
                        <a:t> </a:t>
                      </a:r>
                      <a:r>
                        <a:rPr lang="es-CO" sz="800" dirty="0" err="1">
                          <a:effectLst/>
                          <a:latin typeface="Garamond"/>
                          <a:ea typeface="Times New Roman"/>
                          <a:cs typeface="Times New Roman"/>
                        </a:rPr>
                        <a:t>equipment</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-0.190***</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(0.002)</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-0.112***</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(0.001)</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0.200***</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(0.005)</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l">
                        <a:lnSpc>
                          <a:spcPct val="115000"/>
                        </a:lnSpc>
                        <a:spcAft>
                          <a:spcPts val="0"/>
                        </a:spcAft>
                      </a:pPr>
                      <a:r>
                        <a:rPr lang="es-CO" sz="800" dirty="0">
                          <a:effectLst/>
                          <a:latin typeface="Garamond"/>
                          <a:ea typeface="Times New Roman"/>
                          <a:cs typeface="Times New Roman"/>
                        </a:rPr>
                        <a:t>Digital </a:t>
                      </a:r>
                      <a:r>
                        <a:rPr lang="es-CO" sz="800" dirty="0" err="1">
                          <a:effectLst/>
                          <a:latin typeface="Garamond"/>
                          <a:ea typeface="Times New Roman"/>
                          <a:cs typeface="Times New Roman"/>
                        </a:rPr>
                        <a:t>music</a:t>
                      </a:r>
                      <a:r>
                        <a:rPr lang="es-CO" sz="800" dirty="0">
                          <a:effectLst/>
                          <a:latin typeface="Garamond"/>
                          <a:ea typeface="Times New Roman"/>
                          <a:cs typeface="Times New Roman"/>
                        </a:rPr>
                        <a:t>, video and </a:t>
                      </a:r>
                      <a:r>
                        <a:rPr lang="es-CO" sz="800" dirty="0" err="1">
                          <a:effectLst/>
                          <a:latin typeface="Garamond"/>
                          <a:ea typeface="Times New Roman"/>
                          <a:cs typeface="Times New Roman"/>
                        </a:rPr>
                        <a:t>image</a:t>
                      </a:r>
                      <a:r>
                        <a:rPr lang="es-CO" sz="800" dirty="0">
                          <a:effectLst/>
                          <a:latin typeface="Garamond"/>
                          <a:ea typeface="Times New Roman"/>
                          <a:cs typeface="Times New Roman"/>
                        </a:rPr>
                        <a:t> </a:t>
                      </a:r>
                      <a:r>
                        <a:rPr lang="es-CO" sz="800" dirty="0" err="1">
                          <a:effectLst/>
                          <a:latin typeface="Garamond"/>
                          <a:ea typeface="Times New Roman"/>
                          <a:cs typeface="Times New Roman"/>
                        </a:rPr>
                        <a:t>players</a:t>
                      </a:r>
                      <a:r>
                        <a:rPr lang="es-CO" sz="800" dirty="0">
                          <a:effectLst/>
                          <a:latin typeface="Garamond"/>
                          <a:ea typeface="Times New Roman"/>
                          <a:cs typeface="Times New Roman"/>
                        </a:rPr>
                        <a:t> (MP3, MP4, IPod)</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-0.175***</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(0.001)</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-0.127***</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(0.002)</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0.409***</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(0.006)</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l">
                        <a:lnSpc>
                          <a:spcPct val="115000"/>
                        </a:lnSpc>
                        <a:spcAft>
                          <a:spcPts val="0"/>
                        </a:spcAft>
                      </a:pPr>
                      <a:r>
                        <a:rPr lang="es-CO" sz="800" dirty="0" err="1">
                          <a:effectLst/>
                          <a:latin typeface="Garamond"/>
                          <a:ea typeface="Times New Roman"/>
                          <a:cs typeface="Times New Roman"/>
                        </a:rPr>
                        <a:t>Consoles</a:t>
                      </a:r>
                      <a:r>
                        <a:rPr lang="es-CO" sz="800" dirty="0">
                          <a:effectLst/>
                          <a:latin typeface="Garamond"/>
                          <a:ea typeface="Times New Roman"/>
                          <a:cs typeface="Times New Roman"/>
                        </a:rPr>
                        <a:t> </a:t>
                      </a:r>
                      <a:r>
                        <a:rPr lang="es-CO" sz="800" dirty="0" err="1">
                          <a:effectLst/>
                          <a:latin typeface="Garamond"/>
                          <a:ea typeface="Times New Roman"/>
                          <a:cs typeface="Times New Roman"/>
                        </a:rPr>
                        <a:t>for</a:t>
                      </a:r>
                      <a:r>
                        <a:rPr lang="es-CO" sz="800" dirty="0">
                          <a:effectLst/>
                          <a:latin typeface="Garamond"/>
                          <a:ea typeface="Times New Roman"/>
                          <a:cs typeface="Times New Roman"/>
                        </a:rPr>
                        <a:t> </a:t>
                      </a:r>
                      <a:r>
                        <a:rPr lang="es-CO" sz="800" dirty="0" err="1">
                          <a:effectLst/>
                          <a:latin typeface="Garamond"/>
                          <a:ea typeface="Times New Roman"/>
                          <a:cs typeface="Times New Roman"/>
                        </a:rPr>
                        <a:t>electronic</a:t>
                      </a:r>
                      <a:r>
                        <a:rPr lang="es-CO" sz="800" dirty="0">
                          <a:effectLst/>
                          <a:latin typeface="Garamond"/>
                          <a:ea typeface="Times New Roman"/>
                          <a:cs typeface="Times New Roman"/>
                        </a:rPr>
                        <a:t> </a:t>
                      </a:r>
                      <a:r>
                        <a:rPr lang="es-CO" sz="800" dirty="0" err="1">
                          <a:effectLst/>
                          <a:latin typeface="Garamond"/>
                          <a:ea typeface="Times New Roman"/>
                          <a:cs typeface="Times New Roman"/>
                        </a:rPr>
                        <a:t>games</a:t>
                      </a:r>
                      <a:r>
                        <a:rPr lang="es-CO" sz="800" dirty="0">
                          <a:effectLst/>
                          <a:latin typeface="Garamond"/>
                          <a:ea typeface="Times New Roman"/>
                          <a:cs typeface="Times New Roman"/>
                        </a:rPr>
                        <a:t>: Play </a:t>
                      </a:r>
                      <a:r>
                        <a:rPr lang="es-CO" sz="800" dirty="0" err="1">
                          <a:effectLst/>
                          <a:latin typeface="Garamond"/>
                          <a:ea typeface="Times New Roman"/>
                          <a:cs typeface="Times New Roman"/>
                        </a:rPr>
                        <a:t>Station</a:t>
                      </a:r>
                      <a:r>
                        <a:rPr lang="es-CO" sz="800" dirty="0">
                          <a:effectLst/>
                          <a:latin typeface="Garamond"/>
                          <a:ea typeface="Times New Roman"/>
                          <a:cs typeface="Times New Roman"/>
                        </a:rPr>
                        <a:t>, X-box, Wii, PSP, </a:t>
                      </a:r>
                      <a:r>
                        <a:rPr lang="es-CO" sz="800" dirty="0" err="1">
                          <a:effectLst/>
                          <a:latin typeface="Garamond"/>
                          <a:ea typeface="Times New Roman"/>
                          <a:cs typeface="Times New Roman"/>
                        </a:rPr>
                        <a:t>Nintendo</a:t>
                      </a:r>
                      <a:r>
                        <a:rPr lang="es-CO" sz="800" dirty="0">
                          <a:effectLst/>
                          <a:latin typeface="Garamond"/>
                          <a:ea typeface="Times New Roman"/>
                          <a:cs typeface="Times New Roman"/>
                        </a:rPr>
                        <a:t>, </a:t>
                      </a:r>
                      <a:r>
                        <a:rPr lang="es-CO" sz="800" dirty="0" err="1">
                          <a:effectLst/>
                          <a:latin typeface="Garamond"/>
                          <a:ea typeface="Times New Roman"/>
                          <a:cs typeface="Times New Roman"/>
                        </a:rPr>
                        <a:t>Gameboy</a:t>
                      </a:r>
                      <a:r>
                        <a:rPr lang="es-CO" sz="800" dirty="0">
                          <a:effectLst/>
                          <a:latin typeface="Garamond"/>
                          <a:ea typeface="Times New Roman"/>
                          <a:cs typeface="Times New Roman"/>
                        </a:rPr>
                        <a:t>, etc.</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-0.412***</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(0.003)</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-0.345***</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(0.003)</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0.027***</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(0.001)</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l">
                        <a:lnSpc>
                          <a:spcPct val="115000"/>
                        </a:lnSpc>
                        <a:spcAft>
                          <a:spcPts val="0"/>
                        </a:spcAft>
                      </a:pPr>
                      <a:r>
                        <a:rPr lang="es-CO" sz="800" dirty="0">
                          <a:effectLst/>
                          <a:latin typeface="Garamond"/>
                          <a:ea typeface="Times New Roman"/>
                          <a:cs typeface="Times New Roman"/>
                        </a:rPr>
                        <a:t>Particular </a:t>
                      </a:r>
                      <a:r>
                        <a:rPr lang="es-CO" sz="800" dirty="0" err="1">
                          <a:effectLst/>
                          <a:latin typeface="Garamond"/>
                          <a:ea typeface="Times New Roman"/>
                          <a:cs typeface="Times New Roman"/>
                        </a:rPr>
                        <a:t>vehicle</a:t>
                      </a:r>
                      <a:r>
                        <a:rPr lang="es-CO" sz="800" dirty="0">
                          <a:effectLst/>
                          <a:latin typeface="Garamond"/>
                          <a:ea typeface="Times New Roman"/>
                          <a:cs typeface="Times New Roman"/>
                        </a:rPr>
                        <a:t>-car</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-0.199***</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(0.002)</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-0.117***</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(0.006)</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0.493***</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(0.003)</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616">
                <a:tc vMerge="1">
                  <a:txBody>
                    <a:bodyPr/>
                    <a:lstStyle/>
                    <a:p>
                      <a:endParaRPr lang="es-CO"/>
                    </a:p>
                  </a:txBody>
                  <a:tcPr/>
                </a:tc>
                <a:tc>
                  <a:txBody>
                    <a:bodyPr/>
                    <a:lstStyle/>
                    <a:p>
                      <a:pPr algn="l">
                        <a:lnSpc>
                          <a:spcPct val="115000"/>
                        </a:lnSpc>
                        <a:spcAft>
                          <a:spcPts val="0"/>
                        </a:spcAft>
                      </a:pPr>
                      <a:r>
                        <a:rPr lang="es-CO" sz="800" dirty="0" err="1">
                          <a:effectLst/>
                          <a:latin typeface="Garamond"/>
                          <a:ea typeface="Times New Roman"/>
                          <a:cs typeface="Times New Roman"/>
                        </a:rPr>
                        <a:t>Motorcycle</a:t>
                      </a:r>
                      <a:r>
                        <a:rPr lang="es-CO" sz="800" dirty="0">
                          <a:effectLst/>
                          <a:latin typeface="Garamond"/>
                          <a:ea typeface="Times New Roman"/>
                          <a:cs typeface="Times New Roman"/>
                        </a:rPr>
                        <a:t> </a:t>
                      </a:r>
                      <a:r>
                        <a:rPr lang="es-CO" sz="800" dirty="0" err="1">
                          <a:effectLst/>
                          <a:latin typeface="Garamond"/>
                          <a:ea typeface="Times New Roman"/>
                          <a:cs typeface="Times New Roman"/>
                        </a:rPr>
                        <a:t>or</a:t>
                      </a:r>
                      <a:r>
                        <a:rPr lang="es-CO" sz="800" dirty="0">
                          <a:effectLst/>
                          <a:latin typeface="Garamond"/>
                          <a:ea typeface="Times New Roman"/>
                          <a:cs typeface="Times New Roman"/>
                        </a:rPr>
                        <a:t> scooter</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-0.325***</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(0.004)</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-0.278***</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(0.008)</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0.214**</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(0.092)</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429">
                <a:tc vMerge="1">
                  <a:txBody>
                    <a:bodyPr/>
                    <a:lstStyle/>
                    <a:p>
                      <a:endParaRPr lang="es-CO"/>
                    </a:p>
                  </a:txBody>
                  <a:tcPr/>
                </a:tc>
                <a:tc>
                  <a:txBody>
                    <a:bodyPr/>
                    <a:lstStyle/>
                    <a:p>
                      <a:pPr algn="l">
                        <a:lnSpc>
                          <a:spcPct val="115000"/>
                        </a:lnSpc>
                        <a:spcAft>
                          <a:spcPts val="0"/>
                        </a:spcAft>
                      </a:pPr>
                      <a:r>
                        <a:rPr lang="es-CO" sz="800" dirty="0" err="1">
                          <a:effectLst/>
                          <a:latin typeface="Garamond"/>
                          <a:ea typeface="Times New Roman"/>
                          <a:cs typeface="Times New Roman"/>
                        </a:rPr>
                        <a:t>Bike</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0.007</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(0.084)</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0.234***</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(0.001)</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-0.046</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(0.093)</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l">
                        <a:lnSpc>
                          <a:spcPct val="115000"/>
                        </a:lnSpc>
                        <a:spcAft>
                          <a:spcPts val="0"/>
                        </a:spcAft>
                      </a:pPr>
                      <a:r>
                        <a:rPr lang="es-CO" sz="800" dirty="0" err="1">
                          <a:effectLst/>
                          <a:latin typeface="Garamond"/>
                          <a:ea typeface="Times New Roman"/>
                          <a:cs typeface="Times New Roman"/>
                        </a:rPr>
                        <a:t>Property</a:t>
                      </a:r>
                      <a:r>
                        <a:rPr lang="es-CO" sz="800" dirty="0">
                          <a:effectLst/>
                          <a:latin typeface="Garamond"/>
                          <a:ea typeface="Times New Roman"/>
                          <a:cs typeface="Times New Roman"/>
                        </a:rPr>
                        <a:t> </a:t>
                      </a:r>
                      <a:r>
                        <a:rPr lang="es-CO" sz="800" dirty="0" err="1">
                          <a:effectLst/>
                          <a:latin typeface="Garamond"/>
                          <a:ea typeface="Times New Roman"/>
                          <a:cs typeface="Times New Roman"/>
                        </a:rPr>
                        <a:t>on</a:t>
                      </a:r>
                      <a:r>
                        <a:rPr lang="es-CO" sz="800" dirty="0">
                          <a:effectLst/>
                          <a:latin typeface="Garamond"/>
                          <a:ea typeface="Times New Roman"/>
                          <a:cs typeface="Times New Roman"/>
                        </a:rPr>
                        <a:t> </a:t>
                      </a:r>
                      <a:r>
                        <a:rPr lang="es-CO" sz="800" dirty="0" err="1">
                          <a:effectLst/>
                          <a:latin typeface="Garamond"/>
                          <a:ea typeface="Times New Roman"/>
                          <a:cs typeface="Times New Roman"/>
                        </a:rPr>
                        <a:t>house</a:t>
                      </a:r>
                      <a:r>
                        <a:rPr lang="es-CO" sz="800" dirty="0">
                          <a:effectLst/>
                          <a:latin typeface="Garamond"/>
                          <a:ea typeface="Times New Roman"/>
                          <a:cs typeface="Times New Roman"/>
                        </a:rPr>
                        <a:t>, </a:t>
                      </a:r>
                      <a:r>
                        <a:rPr lang="es-CO" sz="800" dirty="0" err="1">
                          <a:effectLst/>
                          <a:latin typeface="Garamond"/>
                          <a:ea typeface="Times New Roman"/>
                          <a:cs typeface="Times New Roman"/>
                        </a:rPr>
                        <a:t>apartment</a:t>
                      </a:r>
                      <a:r>
                        <a:rPr lang="es-CO" sz="800" dirty="0">
                          <a:effectLst/>
                          <a:latin typeface="Garamond"/>
                          <a:ea typeface="Times New Roman"/>
                          <a:cs typeface="Times New Roman"/>
                        </a:rPr>
                        <a:t> </a:t>
                      </a:r>
                      <a:r>
                        <a:rPr lang="es-CO" sz="800" dirty="0" err="1">
                          <a:effectLst/>
                          <a:latin typeface="Garamond"/>
                          <a:ea typeface="Times New Roman"/>
                          <a:cs typeface="Times New Roman"/>
                        </a:rPr>
                        <a:t>or</a:t>
                      </a:r>
                      <a:r>
                        <a:rPr lang="es-CO" sz="800" dirty="0">
                          <a:effectLst/>
                          <a:latin typeface="Garamond"/>
                          <a:ea typeface="Times New Roman"/>
                          <a:cs typeface="Times New Roman"/>
                        </a:rPr>
                        <a:t> </a:t>
                      </a:r>
                      <a:r>
                        <a:rPr lang="es-CO" sz="800" dirty="0" err="1">
                          <a:effectLst/>
                          <a:latin typeface="Garamond"/>
                          <a:ea typeface="Times New Roman"/>
                          <a:cs typeface="Times New Roman"/>
                        </a:rPr>
                        <a:t>recreational</a:t>
                      </a:r>
                      <a:r>
                        <a:rPr lang="es-CO" sz="800" dirty="0">
                          <a:effectLst/>
                          <a:latin typeface="Garamond"/>
                          <a:ea typeface="Times New Roman"/>
                          <a:cs typeface="Times New Roman"/>
                        </a:rPr>
                        <a:t> home</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-0.325***</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(0.005)</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-0.654***</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(0.018)</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0.228***</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(0.003)</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l">
                        <a:lnSpc>
                          <a:spcPct val="115000"/>
                        </a:lnSpc>
                        <a:spcAft>
                          <a:spcPts val="0"/>
                        </a:spcAft>
                      </a:pPr>
                      <a:r>
                        <a:rPr lang="es-CO" sz="800" dirty="0" err="1">
                          <a:effectLst/>
                          <a:latin typeface="Garamond"/>
                          <a:ea typeface="Times New Roman"/>
                          <a:cs typeface="Times New Roman"/>
                        </a:rPr>
                        <a:t>Television</a:t>
                      </a:r>
                      <a:r>
                        <a:rPr lang="es-CO" sz="800" dirty="0">
                          <a:effectLst/>
                          <a:latin typeface="Garamond"/>
                          <a:ea typeface="Times New Roman"/>
                          <a:cs typeface="Times New Roman"/>
                        </a:rPr>
                        <a:t> </a:t>
                      </a:r>
                      <a:r>
                        <a:rPr lang="es-CO" sz="800" dirty="0" err="1">
                          <a:effectLst/>
                          <a:latin typeface="Garamond"/>
                          <a:ea typeface="Times New Roman"/>
                          <a:cs typeface="Times New Roman"/>
                        </a:rPr>
                        <a:t>by</a:t>
                      </a:r>
                      <a:r>
                        <a:rPr lang="es-CO" sz="800" dirty="0">
                          <a:effectLst/>
                          <a:latin typeface="Garamond"/>
                          <a:ea typeface="Times New Roman"/>
                          <a:cs typeface="Times New Roman"/>
                        </a:rPr>
                        <a:t> </a:t>
                      </a:r>
                      <a:r>
                        <a:rPr lang="es-CO" sz="800" dirty="0" err="1">
                          <a:effectLst/>
                          <a:latin typeface="Garamond"/>
                          <a:ea typeface="Times New Roman"/>
                          <a:cs typeface="Times New Roman"/>
                        </a:rPr>
                        <a:t>subscription</a:t>
                      </a:r>
                      <a:r>
                        <a:rPr lang="es-CO" sz="800" dirty="0">
                          <a:effectLst/>
                          <a:latin typeface="Garamond"/>
                          <a:ea typeface="Times New Roman"/>
                          <a:cs typeface="Times New Roman"/>
                        </a:rPr>
                        <a:t> </a:t>
                      </a:r>
                      <a:r>
                        <a:rPr lang="es-CO" sz="800" dirty="0" err="1">
                          <a:effectLst/>
                          <a:latin typeface="Garamond"/>
                          <a:ea typeface="Times New Roman"/>
                          <a:cs typeface="Times New Roman"/>
                        </a:rPr>
                        <a:t>service</a:t>
                      </a:r>
                      <a:r>
                        <a:rPr lang="es-CO" sz="800" dirty="0">
                          <a:effectLst/>
                          <a:latin typeface="Garamond"/>
                          <a:ea typeface="Times New Roman"/>
                          <a:cs typeface="Times New Roman"/>
                        </a:rPr>
                        <a:t>,  cable </a:t>
                      </a:r>
                      <a:r>
                        <a:rPr lang="es-CO" sz="800" dirty="0" err="1">
                          <a:effectLst/>
                          <a:latin typeface="Garamond"/>
                          <a:ea typeface="Times New Roman"/>
                          <a:cs typeface="Times New Roman"/>
                        </a:rPr>
                        <a:t>or</a:t>
                      </a:r>
                      <a:r>
                        <a:rPr lang="es-CO" sz="800" dirty="0">
                          <a:effectLst/>
                          <a:latin typeface="Garamond"/>
                          <a:ea typeface="Times New Roman"/>
                          <a:cs typeface="Times New Roman"/>
                        </a:rPr>
                        <a:t> </a:t>
                      </a:r>
                      <a:r>
                        <a:rPr lang="es-CO" sz="800" dirty="0" err="1">
                          <a:effectLst/>
                          <a:latin typeface="Garamond"/>
                          <a:ea typeface="Times New Roman"/>
                          <a:cs typeface="Times New Roman"/>
                        </a:rPr>
                        <a:t>satellite</a:t>
                      </a:r>
                      <a:r>
                        <a:rPr lang="es-CO" sz="800" dirty="0">
                          <a:effectLst/>
                          <a:latin typeface="Garamond"/>
                          <a:ea typeface="Times New Roman"/>
                          <a:cs typeface="Times New Roman"/>
                        </a:rPr>
                        <a:t> </a:t>
                      </a:r>
                      <a:r>
                        <a:rPr lang="es-CO" sz="800" dirty="0" err="1">
                          <a:effectLst/>
                          <a:latin typeface="Garamond"/>
                          <a:ea typeface="Times New Roman"/>
                          <a:cs typeface="Times New Roman"/>
                        </a:rPr>
                        <a:t>dish</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-0.078</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(0.080)</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-0.189***</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(0.005)</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0.321***</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(0.002)</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l">
                        <a:lnSpc>
                          <a:spcPct val="115000"/>
                        </a:lnSpc>
                        <a:spcAft>
                          <a:spcPts val="0"/>
                        </a:spcAft>
                      </a:pPr>
                      <a:r>
                        <a:rPr lang="es-CO" sz="800" dirty="0">
                          <a:effectLst/>
                          <a:latin typeface="Garamond"/>
                          <a:ea typeface="Times New Roman"/>
                          <a:cs typeface="Times New Roman"/>
                        </a:rPr>
                        <a:t>Digital / video camera</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-0.126***</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(0.005)</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-0.119***</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(0.001)</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0.542***</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(0.102)</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242">
                <a:tc vMerge="1">
                  <a:txBody>
                    <a:bodyPr/>
                    <a:lstStyle/>
                    <a:p>
                      <a:endParaRPr lang="es-CO"/>
                    </a:p>
                  </a:txBody>
                  <a:tcPr/>
                </a:tc>
                <a:tc>
                  <a:txBody>
                    <a:bodyPr/>
                    <a:lstStyle/>
                    <a:p>
                      <a:pPr algn="l">
                        <a:lnSpc>
                          <a:spcPct val="115000"/>
                        </a:lnSpc>
                        <a:spcAft>
                          <a:spcPts val="0"/>
                        </a:spcAft>
                      </a:pPr>
                      <a:r>
                        <a:rPr lang="es-CO" sz="800" dirty="0">
                          <a:effectLst/>
                          <a:latin typeface="Garamond"/>
                          <a:ea typeface="Times New Roman"/>
                          <a:cs typeface="Times New Roman"/>
                        </a:rPr>
                        <a:t>Desktop </a:t>
                      </a:r>
                      <a:r>
                        <a:rPr lang="es-CO" sz="800" dirty="0" err="1">
                          <a:effectLst/>
                          <a:latin typeface="Garamond"/>
                          <a:ea typeface="Times New Roman"/>
                          <a:cs typeface="Times New Roman"/>
                        </a:rPr>
                        <a:t>computer</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-0.038</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(0.106)</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-0.123***</a:t>
                      </a:r>
                      <a:endParaRPr lang="es-CO" sz="700">
                        <a:effectLst/>
                        <a:latin typeface="Calibri"/>
                        <a:ea typeface="Calibri"/>
                        <a:cs typeface="Times New Roman"/>
                      </a:endParaRPr>
                    </a:p>
                    <a:p>
                      <a:pPr marL="449580" indent="-449580" algn="just">
                        <a:lnSpc>
                          <a:spcPct val="115000"/>
                        </a:lnSpc>
                        <a:spcAft>
                          <a:spcPts val="0"/>
                        </a:spcAft>
                      </a:pPr>
                      <a:r>
                        <a:rPr lang="en-US" sz="700">
                          <a:effectLst/>
                          <a:latin typeface="Garamond"/>
                          <a:ea typeface="Calibri"/>
                          <a:cs typeface="Times New Roman"/>
                        </a:rPr>
                        <a:t>(0.004)</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0.009</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(0.100)</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l">
                        <a:lnSpc>
                          <a:spcPct val="115000"/>
                        </a:lnSpc>
                        <a:spcAft>
                          <a:spcPts val="0"/>
                        </a:spcAft>
                      </a:pPr>
                      <a:r>
                        <a:rPr lang="es-CO" sz="800" dirty="0">
                          <a:effectLst/>
                          <a:latin typeface="Garamond"/>
                          <a:ea typeface="Times New Roman"/>
                          <a:cs typeface="Times New Roman"/>
                        </a:rPr>
                        <a:t>Portable </a:t>
                      </a:r>
                      <a:r>
                        <a:rPr lang="es-CO" sz="800" dirty="0" err="1">
                          <a:effectLst/>
                          <a:latin typeface="Garamond"/>
                          <a:ea typeface="Times New Roman"/>
                          <a:cs typeface="Times New Roman"/>
                        </a:rPr>
                        <a:t>computer</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-0.168***</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(0.006)</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-0.105***</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(0.004)</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0.542***</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(0.100)</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l">
                        <a:lnSpc>
                          <a:spcPct val="115000"/>
                        </a:lnSpc>
                        <a:spcAft>
                          <a:spcPts val="0"/>
                        </a:spcAft>
                      </a:pPr>
                      <a:r>
                        <a:rPr lang="es-CO" sz="800" dirty="0">
                          <a:effectLst/>
                          <a:latin typeface="Garamond"/>
                          <a:ea typeface="Times New Roman"/>
                          <a:cs typeface="Times New Roman"/>
                        </a:rPr>
                        <a:t>Tablet</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-0.179***</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(0.001)</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a:effectLst/>
                          <a:latin typeface="Garamond"/>
                          <a:ea typeface="Calibri"/>
                          <a:cs typeface="Times New Roman"/>
                        </a:rPr>
                        <a:t>-0.129***</a:t>
                      </a:r>
                      <a:endParaRPr lang="es-CO" sz="700">
                        <a:effectLst/>
                        <a:latin typeface="Calibri"/>
                        <a:ea typeface="Calibri"/>
                        <a:cs typeface="Times New Roman"/>
                      </a:endParaRPr>
                    </a:p>
                    <a:p>
                      <a:pPr algn="just">
                        <a:lnSpc>
                          <a:spcPct val="115000"/>
                        </a:lnSpc>
                        <a:spcAft>
                          <a:spcPts val="0"/>
                        </a:spcAft>
                      </a:pPr>
                      <a:r>
                        <a:rPr lang="en-US" sz="700">
                          <a:effectLst/>
                          <a:latin typeface="Garamond"/>
                          <a:ea typeface="Calibri"/>
                          <a:cs typeface="Times New Roman"/>
                        </a:rPr>
                        <a:t>(0.005)</a:t>
                      </a:r>
                      <a:endParaRPr lang="es-CO" sz="7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700" dirty="0">
                          <a:effectLst/>
                          <a:latin typeface="Garamond"/>
                          <a:ea typeface="Calibri"/>
                          <a:cs typeface="Times New Roman"/>
                        </a:rPr>
                        <a:t>0.121***</a:t>
                      </a:r>
                      <a:endParaRPr lang="es-CO" sz="700" dirty="0">
                        <a:effectLst/>
                        <a:latin typeface="Calibri"/>
                        <a:ea typeface="Calibri"/>
                        <a:cs typeface="Times New Roman"/>
                      </a:endParaRPr>
                    </a:p>
                    <a:p>
                      <a:pPr algn="just">
                        <a:lnSpc>
                          <a:spcPct val="115000"/>
                        </a:lnSpc>
                        <a:spcAft>
                          <a:spcPts val="0"/>
                        </a:spcAft>
                      </a:pPr>
                      <a:r>
                        <a:rPr lang="en-US" sz="700" dirty="0">
                          <a:effectLst/>
                          <a:latin typeface="Garamond"/>
                          <a:ea typeface="Calibri"/>
                          <a:cs typeface="Times New Roman"/>
                        </a:rPr>
                        <a:t>(0.012)</a:t>
                      </a:r>
                      <a:endParaRPr lang="es-CO" sz="7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6 Tabla"/>
          <p:cNvGraphicFramePr>
            <a:graphicFrameLocks noGrp="1"/>
          </p:cNvGraphicFramePr>
          <p:nvPr>
            <p:extLst>
              <p:ext uri="{D42A27DB-BD31-4B8C-83A1-F6EECF244321}">
                <p14:modId xmlns:p14="http://schemas.microsoft.com/office/powerpoint/2010/main" val="264288295"/>
              </p:ext>
            </p:extLst>
          </p:nvPr>
        </p:nvGraphicFramePr>
        <p:xfrm>
          <a:off x="4788024" y="1556792"/>
          <a:ext cx="3989130" cy="4486656"/>
        </p:xfrm>
        <a:graphic>
          <a:graphicData uri="http://schemas.openxmlformats.org/drawingml/2006/table">
            <a:tbl>
              <a:tblPr firstRow="1" firstCol="1" bandRow="1"/>
              <a:tblGrid>
                <a:gridCol w="1282634"/>
                <a:gridCol w="1282634"/>
                <a:gridCol w="483608"/>
                <a:gridCol w="483608"/>
                <a:gridCol w="456646"/>
              </a:tblGrid>
              <a:tr h="122803">
                <a:tc>
                  <a:txBody>
                    <a:bodyPr/>
                    <a:lstStyle/>
                    <a:p>
                      <a:pPr algn="l">
                        <a:lnSpc>
                          <a:spcPct val="115000"/>
                        </a:lnSpc>
                        <a:spcAft>
                          <a:spcPts val="0"/>
                        </a:spcAft>
                      </a:pPr>
                      <a:r>
                        <a:rPr lang="es-CO" sz="800" b="1" dirty="0" err="1">
                          <a:effectLst/>
                          <a:latin typeface="Garamond"/>
                          <a:ea typeface="Times New Roman"/>
                          <a:cs typeface="Times New Roman"/>
                        </a:rPr>
                        <a:t>Income</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CO" sz="800" dirty="0" err="1">
                          <a:effectLst/>
                          <a:latin typeface="Garamond"/>
                          <a:ea typeface="Times New Roman"/>
                          <a:cs typeface="Times New Roman"/>
                        </a:rPr>
                        <a:t>Average</a:t>
                      </a:r>
                      <a:r>
                        <a:rPr lang="es-CO" sz="800" dirty="0">
                          <a:effectLst/>
                          <a:latin typeface="Garamond"/>
                          <a:ea typeface="Times New Roman"/>
                          <a:cs typeface="Times New Roman"/>
                        </a:rPr>
                        <a:t> </a:t>
                      </a:r>
                      <a:r>
                        <a:rPr lang="es-CO" sz="800" dirty="0" err="1">
                          <a:effectLst/>
                          <a:latin typeface="Garamond"/>
                          <a:ea typeface="Times New Roman"/>
                          <a:cs typeface="Times New Roman"/>
                        </a:rPr>
                        <a:t>income</a:t>
                      </a:r>
                      <a:r>
                        <a:rPr lang="es-CO" sz="800" dirty="0">
                          <a:effectLst/>
                          <a:latin typeface="Garamond"/>
                          <a:ea typeface="Times New Roman"/>
                          <a:cs typeface="Times New Roman"/>
                        </a:rPr>
                        <a:t> per </a:t>
                      </a:r>
                      <a:r>
                        <a:rPr lang="es-CO" sz="800" dirty="0" err="1">
                          <a:effectLst/>
                          <a:latin typeface="Garamond"/>
                          <a:ea typeface="Times New Roman"/>
                          <a:cs typeface="Times New Roman"/>
                        </a:rPr>
                        <a:t>household</a:t>
                      </a:r>
                      <a:r>
                        <a:rPr lang="es-CO" sz="800" dirty="0">
                          <a:effectLst/>
                          <a:latin typeface="Garamond"/>
                          <a:ea typeface="Times New Roman"/>
                          <a:cs typeface="Times New Roman"/>
                        </a:rPr>
                        <a:t> (Log)</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-0.765***</a:t>
                      </a:r>
                      <a:endParaRPr lang="es-CO" sz="8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(0.009)</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-0.687***</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(0.012)</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0.776***</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(0.101)</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a:txBody>
                    <a:bodyPr/>
                    <a:lstStyle/>
                    <a:p>
                      <a:pPr algn="l">
                        <a:lnSpc>
                          <a:spcPct val="115000"/>
                        </a:lnSpc>
                        <a:spcAft>
                          <a:spcPts val="0"/>
                        </a:spcAft>
                      </a:pPr>
                      <a:r>
                        <a:rPr lang="es-CO" sz="800" b="1">
                          <a:effectLst/>
                          <a:latin typeface="Garamond"/>
                          <a:ea typeface="Times New Roman"/>
                          <a:cs typeface="Times New Roman"/>
                        </a:rPr>
                        <a:t>Homeownership</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CO" sz="800">
                          <a:effectLst/>
                          <a:latin typeface="Garamond"/>
                          <a:ea typeface="Times New Roman"/>
                          <a:cs typeface="Times New Roman"/>
                        </a:rPr>
                        <a:t>1 is own and fully paid and zero the rest</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-0.248***</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(0.001)</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-0.235***</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(0.009)</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0.143***</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(0.087)</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a:txBody>
                    <a:bodyPr/>
                    <a:lstStyle/>
                    <a:p>
                      <a:pPr algn="l">
                        <a:lnSpc>
                          <a:spcPct val="115000"/>
                        </a:lnSpc>
                        <a:spcAft>
                          <a:spcPts val="0"/>
                        </a:spcAft>
                      </a:pPr>
                      <a:r>
                        <a:rPr lang="es-CO" sz="800" b="1">
                          <a:effectLst/>
                          <a:latin typeface="Garamond"/>
                          <a:ea typeface="Times New Roman"/>
                          <a:cs typeface="Times New Roman"/>
                        </a:rPr>
                        <a:t>Geographic area</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CO" sz="800">
                          <a:effectLst/>
                          <a:latin typeface="Garamond"/>
                          <a:ea typeface="Times New Roman"/>
                          <a:cs typeface="Times New Roman"/>
                        </a:rPr>
                        <a:t>1 is urban and zero rural</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-0.189***</a:t>
                      </a:r>
                      <a:endParaRPr lang="es-CO" sz="8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(0.003)</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-0.346***</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(0.008)</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0.275***</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(0.001)</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a:txBody>
                    <a:bodyPr/>
                    <a:lstStyle/>
                    <a:p>
                      <a:pPr algn="l">
                        <a:lnSpc>
                          <a:spcPct val="115000"/>
                        </a:lnSpc>
                        <a:spcAft>
                          <a:spcPts val="0"/>
                        </a:spcAft>
                      </a:pPr>
                      <a:r>
                        <a:rPr lang="es-CO" sz="800" b="1">
                          <a:effectLst/>
                          <a:latin typeface="Garamond"/>
                          <a:ea typeface="Times New Roman"/>
                          <a:cs typeface="Times New Roman"/>
                        </a:rPr>
                        <a:t>Gender of the head of household</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CO" sz="800">
                          <a:effectLst/>
                          <a:latin typeface="Garamond"/>
                          <a:ea typeface="Times New Roman"/>
                          <a:cs typeface="Times New Roman"/>
                        </a:rPr>
                        <a:t>1 is male, 0 female</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-0.167***</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(0.004)</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-0.146***</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(0.007)</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0.079***</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(0.000)</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0990">
                <a:tc rowSpan="6">
                  <a:txBody>
                    <a:bodyPr/>
                    <a:lstStyle/>
                    <a:p>
                      <a:pPr algn="ctr">
                        <a:lnSpc>
                          <a:spcPct val="115000"/>
                        </a:lnSpc>
                        <a:spcAft>
                          <a:spcPts val="0"/>
                        </a:spcAft>
                      </a:pPr>
                      <a:r>
                        <a:rPr lang="es-CO" sz="800" b="1" dirty="0" err="1">
                          <a:effectLst/>
                          <a:latin typeface="Garamond"/>
                          <a:ea typeface="Times New Roman"/>
                          <a:cs typeface="Times New Roman"/>
                        </a:rPr>
                        <a:t>Education</a:t>
                      </a:r>
                      <a:r>
                        <a:rPr lang="es-CO" sz="800" b="1" dirty="0">
                          <a:effectLst/>
                          <a:latin typeface="Garamond"/>
                          <a:ea typeface="Times New Roman"/>
                          <a:cs typeface="Times New Roman"/>
                        </a:rPr>
                        <a:t> </a:t>
                      </a:r>
                      <a:r>
                        <a:rPr lang="es-CO" sz="800" b="1" dirty="0" err="1">
                          <a:effectLst/>
                          <a:latin typeface="Garamond"/>
                          <a:ea typeface="Times New Roman"/>
                          <a:cs typeface="Times New Roman"/>
                        </a:rPr>
                        <a:t>level</a:t>
                      </a:r>
                      <a:r>
                        <a:rPr lang="es-CO" sz="800" b="1" dirty="0">
                          <a:effectLst/>
                          <a:latin typeface="Garamond"/>
                          <a:ea typeface="Times New Roman"/>
                          <a:cs typeface="Times New Roman"/>
                        </a:rPr>
                        <a:t> of  </a:t>
                      </a:r>
                      <a:r>
                        <a:rPr lang="es-CO" sz="800" b="1" dirty="0" err="1">
                          <a:effectLst/>
                          <a:latin typeface="Garamond"/>
                          <a:ea typeface="Times New Roman"/>
                          <a:cs typeface="Times New Roman"/>
                        </a:rPr>
                        <a:t>household’s</a:t>
                      </a:r>
                      <a:r>
                        <a:rPr lang="es-CO" sz="800" b="1" dirty="0">
                          <a:effectLst/>
                          <a:latin typeface="Garamond"/>
                          <a:ea typeface="Times New Roman"/>
                          <a:cs typeface="Times New Roman"/>
                        </a:rPr>
                        <a:t> head</a:t>
                      </a:r>
                      <a:endParaRPr lang="es-CO" sz="800" dirty="0">
                        <a:effectLst/>
                        <a:latin typeface="Calibri"/>
                        <a:ea typeface="Calibri"/>
                        <a:cs typeface="Times New Roman"/>
                      </a:endParaRPr>
                    </a:p>
                  </a:txBody>
                  <a:tcPr marL="2670" marR="26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CO" sz="800">
                          <a:effectLst/>
                          <a:latin typeface="Garamond"/>
                          <a:ea typeface="Times New Roman"/>
                          <a:cs typeface="Times New Roman"/>
                        </a:rPr>
                        <a:t>Elementary or less</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0.431***</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(0.006)</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0.456***</a:t>
                      </a:r>
                      <a:endParaRPr lang="es-CO" sz="8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(0.004)</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-0.156***</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(0.005)</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0990">
                <a:tc vMerge="1">
                  <a:txBody>
                    <a:bodyPr/>
                    <a:lstStyle/>
                    <a:p>
                      <a:endParaRPr lang="es-CO"/>
                    </a:p>
                  </a:txBody>
                  <a:tcPr/>
                </a:tc>
                <a:tc>
                  <a:txBody>
                    <a:bodyPr/>
                    <a:lstStyle/>
                    <a:p>
                      <a:pPr algn="just">
                        <a:lnSpc>
                          <a:spcPct val="115000"/>
                        </a:lnSpc>
                        <a:spcAft>
                          <a:spcPts val="0"/>
                        </a:spcAft>
                      </a:pPr>
                      <a:r>
                        <a:rPr lang="es-CO" sz="800">
                          <a:effectLst/>
                          <a:latin typeface="Garamond"/>
                          <a:ea typeface="Times New Roman"/>
                          <a:cs typeface="Times New Roman"/>
                        </a:rPr>
                        <a:t>Secondary</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0.371***</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(0.001)</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0.431***</a:t>
                      </a:r>
                      <a:endParaRPr lang="es-CO" sz="8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(0.002)</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-0.719***</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(0.012)</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0990">
                <a:tc vMerge="1">
                  <a:txBody>
                    <a:bodyPr/>
                    <a:lstStyle/>
                    <a:p>
                      <a:endParaRPr lang="es-CO"/>
                    </a:p>
                  </a:txBody>
                  <a:tcPr/>
                </a:tc>
                <a:tc>
                  <a:txBody>
                    <a:bodyPr/>
                    <a:lstStyle/>
                    <a:p>
                      <a:pPr algn="just">
                        <a:lnSpc>
                          <a:spcPct val="115000"/>
                        </a:lnSpc>
                        <a:spcAft>
                          <a:spcPts val="0"/>
                        </a:spcAft>
                      </a:pPr>
                      <a:r>
                        <a:rPr lang="es-CO" sz="800">
                          <a:effectLst/>
                          <a:latin typeface="Garamond"/>
                          <a:ea typeface="Times New Roman"/>
                          <a:cs typeface="Times New Roman"/>
                        </a:rPr>
                        <a:t>High school</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0.302***</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(0.006)</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-0.318***</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(0.008)</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-0.476***</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(0.002)</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just">
                        <a:lnSpc>
                          <a:spcPct val="115000"/>
                        </a:lnSpc>
                        <a:spcAft>
                          <a:spcPts val="0"/>
                        </a:spcAft>
                      </a:pPr>
                      <a:r>
                        <a:rPr lang="es-CO" sz="800">
                          <a:effectLst/>
                          <a:latin typeface="Garamond"/>
                          <a:ea typeface="Times New Roman"/>
                          <a:cs typeface="Times New Roman"/>
                        </a:rPr>
                        <a:t>Technical or technological</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-0.432***</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(0.003)</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-0.569***</a:t>
                      </a:r>
                      <a:endParaRPr lang="es-CO" sz="8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(0.002)</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0.339***</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(0.018)</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just">
                        <a:lnSpc>
                          <a:spcPct val="115000"/>
                        </a:lnSpc>
                        <a:spcAft>
                          <a:spcPts val="0"/>
                        </a:spcAft>
                      </a:pPr>
                      <a:r>
                        <a:rPr lang="es-CO" sz="800">
                          <a:effectLst/>
                          <a:latin typeface="Garamond"/>
                          <a:ea typeface="Times New Roman"/>
                          <a:cs typeface="Times New Roman"/>
                        </a:rPr>
                        <a:t>University</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-0.577***</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(0.002)</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-0.653***</a:t>
                      </a:r>
                      <a:endParaRPr lang="es-CO" sz="8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(0.006)</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0.789***</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(0.108)</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just">
                        <a:lnSpc>
                          <a:spcPct val="115000"/>
                        </a:lnSpc>
                        <a:spcAft>
                          <a:spcPts val="0"/>
                        </a:spcAft>
                      </a:pPr>
                      <a:r>
                        <a:rPr lang="es-CO" sz="800">
                          <a:effectLst/>
                          <a:latin typeface="Garamond"/>
                          <a:ea typeface="Times New Roman"/>
                          <a:cs typeface="Times New Roman"/>
                        </a:rPr>
                        <a:t>Post- Graduate</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-0.678***</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(0.008)</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-0.421***</a:t>
                      </a:r>
                      <a:endParaRPr lang="es-CO" sz="8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(0.007)</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0.467***</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(0.088)</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242">
                <a:tc rowSpan="4">
                  <a:txBody>
                    <a:bodyPr/>
                    <a:lstStyle/>
                    <a:p>
                      <a:pPr algn="ctr">
                        <a:lnSpc>
                          <a:spcPct val="115000"/>
                        </a:lnSpc>
                        <a:spcAft>
                          <a:spcPts val="0"/>
                        </a:spcAft>
                      </a:pPr>
                      <a:r>
                        <a:rPr lang="es-CO" sz="800" b="1">
                          <a:effectLst/>
                          <a:latin typeface="Garamond"/>
                          <a:ea typeface="Times New Roman"/>
                          <a:cs typeface="Times New Roman"/>
                        </a:rPr>
                        <a:t>Years of household’s head</a:t>
                      </a:r>
                      <a:endParaRPr lang="es-CO" sz="800">
                        <a:effectLst/>
                        <a:latin typeface="Calibri"/>
                        <a:ea typeface="Calibri"/>
                        <a:cs typeface="Times New Roman"/>
                      </a:endParaRPr>
                    </a:p>
                  </a:txBody>
                  <a:tcPr marL="2670" marR="267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CO" sz="800">
                          <a:effectLst/>
                          <a:latin typeface="Garamond"/>
                          <a:ea typeface="Times New Roman"/>
                          <a:cs typeface="Times New Roman"/>
                        </a:rPr>
                        <a:t>≤25</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0.193***</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(0.001)</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0.083***</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(0.000)</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0.042</a:t>
                      </a:r>
                      <a:endParaRPr lang="es-CO" sz="8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(0.243)</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just">
                        <a:lnSpc>
                          <a:spcPct val="115000"/>
                        </a:lnSpc>
                        <a:spcAft>
                          <a:spcPts val="0"/>
                        </a:spcAft>
                      </a:pPr>
                      <a:r>
                        <a:rPr lang="es-CO" sz="800">
                          <a:effectLst/>
                          <a:latin typeface="Garamond"/>
                          <a:ea typeface="Times New Roman"/>
                          <a:cs typeface="Times New Roman"/>
                        </a:rPr>
                        <a:t>26-45</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-0.018***</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(0.000)</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-0.127***</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(0.003)</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0.229***</a:t>
                      </a:r>
                      <a:endParaRPr lang="es-CO" sz="8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(0.012)</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vMerge="1">
                  <a:txBody>
                    <a:bodyPr/>
                    <a:lstStyle/>
                    <a:p>
                      <a:endParaRPr lang="es-CO"/>
                    </a:p>
                  </a:txBody>
                  <a:tcPr/>
                </a:tc>
                <a:tc>
                  <a:txBody>
                    <a:bodyPr/>
                    <a:lstStyle/>
                    <a:p>
                      <a:pPr algn="just">
                        <a:lnSpc>
                          <a:spcPct val="115000"/>
                        </a:lnSpc>
                        <a:spcAft>
                          <a:spcPts val="0"/>
                        </a:spcAft>
                      </a:pPr>
                      <a:r>
                        <a:rPr lang="es-CO" sz="800">
                          <a:effectLst/>
                          <a:latin typeface="Garamond"/>
                          <a:ea typeface="Times New Roman"/>
                          <a:cs typeface="Times New Roman"/>
                        </a:rPr>
                        <a:t>46-59</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-0.331***</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(0.002)</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-0.225***</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(0.009)</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0.303***</a:t>
                      </a:r>
                      <a:endParaRPr lang="es-CO" sz="8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(0.015)</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0990">
                <a:tc vMerge="1">
                  <a:txBody>
                    <a:bodyPr/>
                    <a:lstStyle/>
                    <a:p>
                      <a:endParaRPr lang="es-CO"/>
                    </a:p>
                  </a:txBody>
                  <a:tcPr/>
                </a:tc>
                <a:tc>
                  <a:txBody>
                    <a:bodyPr/>
                    <a:lstStyle/>
                    <a:p>
                      <a:pPr algn="just">
                        <a:lnSpc>
                          <a:spcPct val="115000"/>
                        </a:lnSpc>
                        <a:spcAft>
                          <a:spcPts val="0"/>
                        </a:spcAft>
                      </a:pPr>
                      <a:r>
                        <a:rPr lang="es-CO" sz="800">
                          <a:effectLst/>
                          <a:latin typeface="Garamond"/>
                          <a:ea typeface="Times New Roman"/>
                          <a:cs typeface="Times New Roman"/>
                        </a:rPr>
                        <a:t>60 and +</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0.456***</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(0.004)</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0.543***</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(0.001)</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-0.451***</a:t>
                      </a:r>
                      <a:endParaRPr lang="es-CO" sz="8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(0.017)</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a:txBody>
                    <a:bodyPr/>
                    <a:lstStyle/>
                    <a:p>
                      <a:pPr algn="l">
                        <a:lnSpc>
                          <a:spcPct val="115000"/>
                        </a:lnSpc>
                        <a:spcAft>
                          <a:spcPts val="0"/>
                        </a:spcAft>
                      </a:pPr>
                      <a:r>
                        <a:rPr lang="es-CO" sz="800" b="1">
                          <a:effectLst/>
                          <a:latin typeface="Garamond"/>
                          <a:ea typeface="Times New Roman"/>
                          <a:cs typeface="Times New Roman"/>
                        </a:rPr>
                        <a:t>The household’s head occupational status</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CO" sz="800">
                          <a:effectLst/>
                          <a:latin typeface="Garamond"/>
                          <a:ea typeface="Times New Roman"/>
                          <a:cs typeface="Times New Roman"/>
                        </a:rPr>
                        <a:t>Employee</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-0.238***</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(0.004)</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0.579***</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(0.001)</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0.623***</a:t>
                      </a:r>
                      <a:endParaRPr lang="es-CO" sz="8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(0.013)</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803">
                <a:tc>
                  <a:txBody>
                    <a:bodyPr/>
                    <a:lstStyle/>
                    <a:p>
                      <a:pPr algn="l">
                        <a:lnSpc>
                          <a:spcPct val="115000"/>
                        </a:lnSpc>
                        <a:spcAft>
                          <a:spcPts val="0"/>
                        </a:spcAft>
                      </a:pPr>
                      <a:r>
                        <a:rPr lang="es-CO" sz="800" b="1" dirty="0" err="1">
                          <a:effectLst/>
                          <a:latin typeface="Garamond"/>
                          <a:ea typeface="Times New Roman"/>
                          <a:cs typeface="Times New Roman"/>
                        </a:rPr>
                        <a:t>Household’s</a:t>
                      </a:r>
                      <a:r>
                        <a:rPr lang="es-CO" sz="800" b="1" dirty="0">
                          <a:effectLst/>
                          <a:latin typeface="Garamond"/>
                          <a:ea typeface="Times New Roman"/>
                          <a:cs typeface="Times New Roman"/>
                        </a:rPr>
                        <a:t> head </a:t>
                      </a:r>
                      <a:r>
                        <a:rPr lang="es-CO" sz="800" b="1" dirty="0" err="1">
                          <a:effectLst/>
                          <a:latin typeface="Garamond"/>
                          <a:ea typeface="Times New Roman"/>
                          <a:cs typeface="Times New Roman"/>
                        </a:rPr>
                        <a:t>health</a:t>
                      </a:r>
                      <a:r>
                        <a:rPr lang="es-CO" sz="800" b="1" dirty="0">
                          <a:effectLst/>
                          <a:latin typeface="Garamond"/>
                          <a:ea typeface="Times New Roman"/>
                          <a:cs typeface="Times New Roman"/>
                        </a:rPr>
                        <a:t> </a:t>
                      </a:r>
                      <a:r>
                        <a:rPr lang="es-CO" sz="800" b="1" dirty="0" err="1">
                          <a:effectLst/>
                          <a:latin typeface="Garamond"/>
                          <a:ea typeface="Times New Roman"/>
                          <a:cs typeface="Times New Roman"/>
                        </a:rPr>
                        <a:t>condition</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CO" sz="800">
                          <a:effectLst/>
                          <a:latin typeface="Garamond"/>
                          <a:ea typeface="Times New Roman"/>
                          <a:cs typeface="Times New Roman"/>
                        </a:rPr>
                        <a:t>1 is very good or good, and zero is regular or bad</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-0.430***</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(0.007)</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0.328***</a:t>
                      </a:r>
                      <a:endParaRPr lang="es-CO" sz="8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(0.005)</a:t>
                      </a:r>
                      <a:endParaRPr lang="es-CO" sz="80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0.429***</a:t>
                      </a:r>
                      <a:endParaRPr lang="es-CO" sz="8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(0.003)</a:t>
                      </a:r>
                      <a:endParaRPr lang="es-CO" sz="800" dirty="0">
                        <a:effectLst/>
                        <a:latin typeface="Calibri"/>
                        <a:ea typeface="Calibri"/>
                        <a:cs typeface="Times New Roman"/>
                      </a:endParaRPr>
                    </a:p>
                  </a:txBody>
                  <a:tcPr marL="2670" marR="26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341329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771800" y="56819"/>
            <a:ext cx="3960440"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CO" sz="3600" dirty="0" smtClean="0"/>
              <a:t>3. </a:t>
            </a:r>
            <a:r>
              <a:rPr lang="es-CO" sz="3600" dirty="0" err="1" smtClean="0"/>
              <a:t>Results</a:t>
            </a:r>
            <a:endParaRPr lang="es-CO" sz="3600" dirty="0"/>
          </a:p>
        </p:txBody>
      </p:sp>
      <p:graphicFrame>
        <p:nvGraphicFramePr>
          <p:cNvPr id="6" name="5 Tabla"/>
          <p:cNvGraphicFramePr>
            <a:graphicFrameLocks noGrp="1"/>
          </p:cNvGraphicFramePr>
          <p:nvPr>
            <p:extLst>
              <p:ext uri="{D42A27DB-BD31-4B8C-83A1-F6EECF244321}">
                <p14:modId xmlns:p14="http://schemas.microsoft.com/office/powerpoint/2010/main" val="2857505595"/>
              </p:ext>
            </p:extLst>
          </p:nvPr>
        </p:nvGraphicFramePr>
        <p:xfrm>
          <a:off x="971600" y="764704"/>
          <a:ext cx="7128793" cy="5966540"/>
        </p:xfrm>
        <a:graphic>
          <a:graphicData uri="http://schemas.openxmlformats.org/drawingml/2006/table">
            <a:tbl>
              <a:tblPr firstRow="1" firstCol="1" bandRow="1"/>
              <a:tblGrid>
                <a:gridCol w="1197993"/>
                <a:gridCol w="1466303"/>
                <a:gridCol w="648072"/>
                <a:gridCol w="792088"/>
                <a:gridCol w="720080"/>
                <a:gridCol w="864096"/>
                <a:gridCol w="747797"/>
                <a:gridCol w="692364"/>
              </a:tblGrid>
              <a:tr h="112020">
                <a:tc gridSpan="2">
                  <a:txBody>
                    <a:bodyPr/>
                    <a:lstStyle/>
                    <a:p>
                      <a:pPr algn="just">
                        <a:lnSpc>
                          <a:spcPct val="115000"/>
                        </a:lnSpc>
                        <a:spcAft>
                          <a:spcPts val="0"/>
                        </a:spcAft>
                      </a:pPr>
                      <a:r>
                        <a:rPr lang="es-CO" sz="1000" dirty="0" err="1">
                          <a:effectLst/>
                          <a:latin typeface="Garamond"/>
                          <a:ea typeface="Times New Roman"/>
                          <a:cs typeface="Times New Roman"/>
                        </a:rPr>
                        <a:t>Dependent</a:t>
                      </a:r>
                      <a:r>
                        <a:rPr lang="es-CO" sz="1000" dirty="0">
                          <a:effectLst/>
                          <a:latin typeface="Garamond"/>
                          <a:ea typeface="Times New Roman"/>
                          <a:cs typeface="Times New Roman"/>
                        </a:rPr>
                        <a:t> variable: </a:t>
                      </a:r>
                      <a:r>
                        <a:rPr lang="es-CO" sz="1000" dirty="0" err="1">
                          <a:effectLst/>
                          <a:latin typeface="Garamond"/>
                          <a:ea typeface="Times New Roman"/>
                          <a:cs typeface="Times New Roman"/>
                        </a:rPr>
                        <a:t>subjective</a:t>
                      </a:r>
                      <a:r>
                        <a:rPr lang="es-CO" sz="1000" dirty="0">
                          <a:effectLst/>
                          <a:latin typeface="Garamond"/>
                          <a:ea typeface="Times New Roman"/>
                          <a:cs typeface="Times New Roman"/>
                        </a:rPr>
                        <a:t> </a:t>
                      </a:r>
                      <a:r>
                        <a:rPr lang="es-CO" sz="1000" dirty="0" err="1">
                          <a:effectLst/>
                          <a:latin typeface="Garamond"/>
                          <a:ea typeface="Times New Roman"/>
                          <a:cs typeface="Times New Roman"/>
                        </a:rPr>
                        <a:t>poverty</a:t>
                      </a:r>
                      <a:endParaRPr lang="es-CO" sz="105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rowSpan="2" gridSpan="6">
                  <a:txBody>
                    <a:bodyPr/>
                    <a:lstStyle/>
                    <a:p>
                      <a:pPr algn="ctr">
                        <a:lnSpc>
                          <a:spcPct val="115000"/>
                        </a:lnSpc>
                        <a:spcAft>
                          <a:spcPts val="0"/>
                        </a:spcAft>
                      </a:pPr>
                      <a:r>
                        <a:rPr lang="es-CO" sz="1000" b="1" i="1" dirty="0">
                          <a:effectLst/>
                          <a:latin typeface="Garamond"/>
                          <a:ea typeface="Times New Roman"/>
                          <a:cs typeface="Times New Roman"/>
                        </a:rPr>
                        <a:t>Probit</a:t>
                      </a:r>
                      <a:r>
                        <a:rPr lang="es-CO" sz="1000" b="1" dirty="0">
                          <a:effectLst/>
                          <a:latin typeface="Garamond"/>
                          <a:ea typeface="Times New Roman"/>
                          <a:cs typeface="Times New Roman"/>
                        </a:rPr>
                        <a:t> model</a:t>
                      </a:r>
                      <a:endParaRPr lang="es-CO" sz="1000" b="1" dirty="0">
                        <a:effectLst/>
                        <a:latin typeface="Calibri"/>
                        <a:ea typeface="Calibri"/>
                        <a:cs typeface="Times New Roman"/>
                      </a:endParaRPr>
                    </a:p>
                    <a:p>
                      <a:pPr algn="ctr">
                        <a:lnSpc>
                          <a:spcPct val="115000"/>
                        </a:lnSpc>
                        <a:spcAft>
                          <a:spcPts val="0"/>
                        </a:spcAft>
                      </a:pPr>
                      <a:r>
                        <a:rPr lang="es-CO" sz="1000" b="1" dirty="0">
                          <a:effectLst/>
                          <a:latin typeface="Garamond"/>
                          <a:ea typeface="Times New Roman"/>
                          <a:cs typeface="Times New Roman"/>
                        </a:rPr>
                        <a:t>(Marginal </a:t>
                      </a:r>
                      <a:r>
                        <a:rPr lang="es-CO" sz="1000" b="1" dirty="0" err="1">
                          <a:effectLst/>
                          <a:latin typeface="Garamond"/>
                          <a:ea typeface="Times New Roman"/>
                          <a:cs typeface="Times New Roman"/>
                        </a:rPr>
                        <a:t>effects</a:t>
                      </a:r>
                      <a:r>
                        <a:rPr lang="es-CO" sz="1000" b="1" dirty="0">
                          <a:effectLst/>
                          <a:latin typeface="Garamond"/>
                          <a:ea typeface="Times New Roman"/>
                          <a:cs typeface="Times New Roman"/>
                        </a:rPr>
                        <a:t>)</a:t>
                      </a:r>
                      <a:endParaRPr lang="es-CO" sz="1000" b="1" dirty="0">
                        <a:effectLst/>
                        <a:latin typeface="Calibri"/>
                        <a:ea typeface="Calibri"/>
                        <a:cs typeface="Times New Roman"/>
                      </a:endParaRPr>
                    </a:p>
                  </a:txBody>
                  <a:tcPr marL="44610" marR="446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s-CO"/>
                    </a:p>
                  </a:txBody>
                  <a:tcPr/>
                </a:tc>
                <a:tc rowSpan="2" hMerge="1">
                  <a:txBody>
                    <a:bodyPr/>
                    <a:lstStyle/>
                    <a:p>
                      <a:endParaRPr lang="es-CO"/>
                    </a:p>
                  </a:txBody>
                  <a:tcPr/>
                </a:tc>
                <a:tc rowSpan="2" hMerge="1">
                  <a:txBody>
                    <a:bodyPr/>
                    <a:lstStyle/>
                    <a:p>
                      <a:endParaRPr lang="es-CO"/>
                    </a:p>
                  </a:txBody>
                  <a:tcPr/>
                </a:tc>
                <a:tc rowSpan="2" hMerge="1">
                  <a:txBody>
                    <a:bodyPr/>
                    <a:lstStyle/>
                    <a:p>
                      <a:endParaRPr lang="es-CO"/>
                    </a:p>
                  </a:txBody>
                  <a:tcPr/>
                </a:tc>
                <a:tc rowSpan="2" hMerge="1">
                  <a:txBody>
                    <a:bodyPr/>
                    <a:lstStyle/>
                    <a:p>
                      <a:endParaRPr lang="es-CO"/>
                    </a:p>
                  </a:txBody>
                  <a:tcPr/>
                </a:tc>
              </a:tr>
              <a:tr h="130690">
                <a:tc rowSpan="3" gridSpan="2">
                  <a:txBody>
                    <a:bodyPr/>
                    <a:lstStyle/>
                    <a:p>
                      <a:pPr algn="ctr">
                        <a:lnSpc>
                          <a:spcPct val="115000"/>
                        </a:lnSpc>
                        <a:spcAft>
                          <a:spcPts val="0"/>
                        </a:spcAft>
                      </a:pPr>
                      <a:r>
                        <a:rPr lang="es-CO" sz="1000" dirty="0" err="1">
                          <a:effectLst/>
                          <a:latin typeface="Garamond"/>
                          <a:ea typeface="Times New Roman"/>
                          <a:cs typeface="Times New Roman"/>
                        </a:rPr>
                        <a:t>Independent</a:t>
                      </a:r>
                      <a:r>
                        <a:rPr lang="es-CO" sz="1000" dirty="0">
                          <a:effectLst/>
                          <a:latin typeface="Garamond"/>
                          <a:ea typeface="Times New Roman"/>
                          <a:cs typeface="Times New Roman"/>
                        </a:rPr>
                        <a:t> variables</a:t>
                      </a:r>
                      <a:endParaRPr lang="es-CO" sz="1050" dirty="0">
                        <a:effectLst/>
                        <a:latin typeface="Calibri"/>
                        <a:ea typeface="Calibri"/>
                        <a:cs typeface="Times New Roman"/>
                      </a:endParaRPr>
                    </a:p>
                  </a:txBody>
                  <a:tcPr marL="44610" marR="446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hMerge="1">
                  <a:txBody>
                    <a:bodyPr/>
                    <a:lstStyle/>
                    <a:p>
                      <a:endParaRPr lang="es-CO"/>
                    </a:p>
                  </a:txBody>
                  <a:tcPr/>
                </a:tc>
                <a:tc gridSpan="6" vMerge="1">
                  <a:txBody>
                    <a:bodyPr/>
                    <a:lstStyle/>
                    <a:p>
                      <a:endParaRPr lang="es-CO"/>
                    </a:p>
                  </a:txBody>
                  <a:tcPr/>
                </a:tc>
                <a:tc hMerge="1" vMerge="1">
                  <a:txBody>
                    <a:bodyPr/>
                    <a:lstStyle/>
                    <a:p>
                      <a:endParaRPr lang="es-CO"/>
                    </a:p>
                  </a:txBody>
                  <a:tcPr/>
                </a:tc>
                <a:tc hMerge="1" vMerge="1">
                  <a:txBody>
                    <a:bodyPr/>
                    <a:lstStyle/>
                    <a:p>
                      <a:endParaRPr lang="es-CO"/>
                    </a:p>
                  </a:txBody>
                  <a:tcPr/>
                </a:tc>
                <a:tc hMerge="1" vMerge="1">
                  <a:txBody>
                    <a:bodyPr/>
                    <a:lstStyle/>
                    <a:p>
                      <a:endParaRPr lang="es-CO"/>
                    </a:p>
                  </a:txBody>
                  <a:tcPr/>
                </a:tc>
                <a:tc hMerge="1" vMerge="1">
                  <a:txBody>
                    <a:bodyPr/>
                    <a:lstStyle/>
                    <a:p>
                      <a:endParaRPr lang="es-CO"/>
                    </a:p>
                  </a:txBody>
                  <a:tcPr/>
                </a:tc>
                <a:tc hMerge="1" vMerge="1">
                  <a:txBody>
                    <a:bodyPr/>
                    <a:lstStyle/>
                    <a:p>
                      <a:endParaRPr lang="es-CO"/>
                    </a:p>
                  </a:txBody>
                  <a:tcPr/>
                </a:tc>
              </a:tr>
              <a:tr h="112020">
                <a:tc gridSpan="2" vMerge="1">
                  <a:txBody>
                    <a:bodyPr/>
                    <a:lstStyle/>
                    <a:p>
                      <a:endParaRPr lang="es-CO"/>
                    </a:p>
                  </a:txBody>
                  <a:tcPr/>
                </a:tc>
                <a:tc hMerge="1" vMerge="1">
                  <a:txBody>
                    <a:bodyPr/>
                    <a:lstStyle/>
                    <a:p>
                      <a:endParaRPr lang="es-CO"/>
                    </a:p>
                  </a:txBody>
                  <a:tcPr/>
                </a:tc>
                <a:tc gridSpan="6">
                  <a:txBody>
                    <a:bodyPr/>
                    <a:lstStyle/>
                    <a:p>
                      <a:pPr algn="ctr">
                        <a:lnSpc>
                          <a:spcPct val="115000"/>
                        </a:lnSpc>
                        <a:spcAft>
                          <a:spcPts val="0"/>
                        </a:spcAft>
                      </a:pPr>
                      <a:r>
                        <a:rPr lang="es-CO" sz="1000" b="1" dirty="0" err="1">
                          <a:effectLst/>
                          <a:latin typeface="Garamond"/>
                          <a:ea typeface="Times New Roman"/>
                          <a:cs typeface="Times New Roman"/>
                        </a:rPr>
                        <a:t>Socioeconomic</a:t>
                      </a:r>
                      <a:r>
                        <a:rPr lang="es-CO" sz="1000" b="1" dirty="0">
                          <a:effectLst/>
                          <a:latin typeface="Garamond"/>
                          <a:ea typeface="Times New Roman"/>
                          <a:cs typeface="Times New Roman"/>
                        </a:rPr>
                        <a:t> </a:t>
                      </a:r>
                      <a:r>
                        <a:rPr lang="es-CO" sz="1000" b="1" dirty="0" err="1">
                          <a:effectLst/>
                          <a:latin typeface="Garamond"/>
                          <a:ea typeface="Times New Roman"/>
                          <a:cs typeface="Times New Roman"/>
                        </a:rPr>
                        <a:t>level</a:t>
                      </a:r>
                      <a:r>
                        <a:rPr lang="es-CO" sz="1000" b="1" dirty="0">
                          <a:effectLst/>
                          <a:latin typeface="Garamond"/>
                          <a:ea typeface="Times New Roman"/>
                          <a:cs typeface="Times New Roman"/>
                        </a:rPr>
                        <a:t> status</a:t>
                      </a:r>
                      <a:endParaRPr lang="es-CO" sz="1000" b="1"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r>
              <a:tr h="112020">
                <a:tc gridSpan="2" vMerge="1">
                  <a:txBody>
                    <a:bodyPr/>
                    <a:lstStyle/>
                    <a:p>
                      <a:endParaRPr lang="es-CO"/>
                    </a:p>
                  </a:txBody>
                  <a:tcPr/>
                </a:tc>
                <a:tc hMerge="1" vMerge="1">
                  <a:txBody>
                    <a:bodyPr/>
                    <a:lstStyle/>
                    <a:p>
                      <a:endParaRPr lang="es-CO"/>
                    </a:p>
                  </a:txBody>
                  <a:tcPr/>
                </a:tc>
                <a:tc>
                  <a:txBody>
                    <a:bodyPr/>
                    <a:lstStyle/>
                    <a:p>
                      <a:pPr algn="ctr">
                        <a:lnSpc>
                          <a:spcPct val="115000"/>
                        </a:lnSpc>
                        <a:spcAft>
                          <a:spcPts val="0"/>
                        </a:spcAft>
                      </a:pPr>
                      <a:r>
                        <a:rPr lang="en-US" sz="1000" b="1">
                          <a:effectLst/>
                          <a:latin typeface="Garamond"/>
                          <a:ea typeface="Calibri"/>
                          <a:cs typeface="Times New Roman"/>
                        </a:rPr>
                        <a:t>1</a:t>
                      </a:r>
                      <a:endParaRPr lang="es-CO" sz="1000" b="1">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b="1">
                          <a:effectLst/>
                          <a:latin typeface="Garamond"/>
                          <a:ea typeface="Calibri"/>
                          <a:cs typeface="Times New Roman"/>
                        </a:rPr>
                        <a:t>2</a:t>
                      </a:r>
                      <a:endParaRPr lang="es-CO" sz="1000" b="1">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b="1" dirty="0">
                          <a:effectLst/>
                          <a:latin typeface="Garamond"/>
                          <a:ea typeface="Calibri"/>
                          <a:cs typeface="Times New Roman"/>
                        </a:rPr>
                        <a:t>3</a:t>
                      </a:r>
                      <a:endParaRPr lang="es-CO" sz="1000" b="1"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b="1" dirty="0">
                          <a:effectLst/>
                          <a:latin typeface="Garamond"/>
                          <a:ea typeface="Calibri"/>
                          <a:cs typeface="Times New Roman"/>
                        </a:rPr>
                        <a:t>4</a:t>
                      </a:r>
                      <a:endParaRPr lang="es-CO" sz="1000" b="1"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b="1">
                          <a:effectLst/>
                          <a:latin typeface="Garamond"/>
                          <a:ea typeface="Calibri"/>
                          <a:cs typeface="Times New Roman"/>
                        </a:rPr>
                        <a:t>5</a:t>
                      </a:r>
                      <a:endParaRPr lang="es-CO" sz="1000" b="1">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000" b="1" dirty="0">
                          <a:effectLst/>
                          <a:latin typeface="Garamond"/>
                          <a:ea typeface="Calibri"/>
                          <a:cs typeface="Times New Roman"/>
                        </a:rPr>
                        <a:t>6</a:t>
                      </a:r>
                      <a:endParaRPr lang="es-CO" sz="1000" b="1"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7903">
                <a:tc>
                  <a:txBody>
                    <a:bodyPr/>
                    <a:lstStyle/>
                    <a:p>
                      <a:pPr algn="ctr">
                        <a:lnSpc>
                          <a:spcPct val="115000"/>
                        </a:lnSpc>
                        <a:spcAft>
                          <a:spcPts val="0"/>
                        </a:spcAft>
                      </a:pPr>
                      <a:r>
                        <a:rPr lang="es-CO" sz="1000" b="1">
                          <a:effectLst/>
                          <a:latin typeface="Garamond"/>
                          <a:ea typeface="Times New Roman"/>
                          <a:cs typeface="Times New Roman"/>
                        </a:rPr>
                        <a:t>Income</a:t>
                      </a:r>
                      <a:endParaRPr lang="es-CO" sz="1050">
                        <a:effectLst/>
                        <a:latin typeface="Calibri"/>
                        <a:ea typeface="Calibri"/>
                        <a:cs typeface="Times New Roman"/>
                      </a:endParaRPr>
                    </a:p>
                  </a:txBody>
                  <a:tcPr marL="44610" marR="446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dirty="0" err="1">
                          <a:effectLst/>
                          <a:latin typeface="Garamond"/>
                          <a:ea typeface="Times New Roman"/>
                          <a:cs typeface="Times New Roman"/>
                        </a:rPr>
                        <a:t>Average</a:t>
                      </a:r>
                      <a:r>
                        <a:rPr lang="es-CO" sz="1000" dirty="0">
                          <a:effectLst/>
                          <a:latin typeface="Garamond"/>
                          <a:ea typeface="Times New Roman"/>
                          <a:cs typeface="Times New Roman"/>
                        </a:rPr>
                        <a:t> </a:t>
                      </a:r>
                      <a:r>
                        <a:rPr lang="es-CO" sz="1000" dirty="0" err="1">
                          <a:effectLst/>
                          <a:latin typeface="Garamond"/>
                          <a:ea typeface="Times New Roman"/>
                          <a:cs typeface="Times New Roman"/>
                        </a:rPr>
                        <a:t>income</a:t>
                      </a:r>
                      <a:r>
                        <a:rPr lang="es-CO" sz="1000" dirty="0">
                          <a:effectLst/>
                          <a:latin typeface="Garamond"/>
                          <a:ea typeface="Times New Roman"/>
                          <a:cs typeface="Times New Roman"/>
                        </a:rPr>
                        <a:t> per </a:t>
                      </a:r>
                      <a:r>
                        <a:rPr lang="es-CO" sz="1000" dirty="0" err="1">
                          <a:effectLst/>
                          <a:latin typeface="Garamond"/>
                          <a:ea typeface="Times New Roman"/>
                          <a:cs typeface="Times New Roman"/>
                        </a:rPr>
                        <a:t>household</a:t>
                      </a:r>
                      <a:r>
                        <a:rPr lang="es-CO" sz="1000" dirty="0">
                          <a:effectLst/>
                          <a:latin typeface="Garamond"/>
                          <a:ea typeface="Times New Roman"/>
                          <a:cs typeface="Times New Roman"/>
                        </a:rPr>
                        <a:t> (Log)</a:t>
                      </a:r>
                      <a:endParaRPr lang="es-CO" sz="105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-0.462***</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(0.013)</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-0.416***</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(0.001)</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-0.321***</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(0.027)</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-0.231***</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(0.012)</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-0.256***</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(0.041)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-0.214***</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(0.004)</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40">
                <a:tc rowSpan="3">
                  <a:txBody>
                    <a:bodyPr/>
                    <a:lstStyle/>
                    <a:p>
                      <a:pPr algn="ctr">
                        <a:lnSpc>
                          <a:spcPct val="115000"/>
                        </a:lnSpc>
                        <a:spcAft>
                          <a:spcPts val="0"/>
                        </a:spcAft>
                      </a:pPr>
                      <a:r>
                        <a:rPr lang="es-CO" sz="1000" b="1">
                          <a:effectLst/>
                          <a:latin typeface="Garamond"/>
                          <a:ea typeface="Times New Roman"/>
                          <a:cs typeface="Times New Roman"/>
                        </a:rPr>
                        <a:t>Present and previous living conditions</a:t>
                      </a:r>
                      <a:endParaRPr lang="es-CO" sz="1050">
                        <a:effectLst/>
                        <a:latin typeface="Calibri"/>
                        <a:ea typeface="Calibri"/>
                        <a:cs typeface="Times New Roman"/>
                      </a:endParaRPr>
                    </a:p>
                  </a:txBody>
                  <a:tcPr marL="44610" marR="446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dirty="0" err="1">
                          <a:effectLst/>
                          <a:latin typeface="Garamond"/>
                          <a:ea typeface="Times New Roman"/>
                          <a:cs typeface="Times New Roman"/>
                        </a:rPr>
                        <a:t>Better</a:t>
                      </a:r>
                      <a:endParaRPr lang="es-CO" sz="105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-0.214***</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(0.012)</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-0.125***</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(0.001)</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-0.114***</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(0.021)</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-0.154***</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(0.008)</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-0.219***</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(0.013)</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-0.254***</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(0.017)</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40">
                <a:tc vMerge="1">
                  <a:txBody>
                    <a:bodyPr/>
                    <a:lstStyle/>
                    <a:p>
                      <a:endParaRPr lang="es-CO"/>
                    </a:p>
                  </a:txBody>
                  <a:tcPr/>
                </a:tc>
                <a:tc>
                  <a:txBody>
                    <a:bodyPr/>
                    <a:lstStyle/>
                    <a:p>
                      <a:pPr algn="just">
                        <a:lnSpc>
                          <a:spcPct val="115000"/>
                        </a:lnSpc>
                        <a:spcAft>
                          <a:spcPts val="0"/>
                        </a:spcAft>
                      </a:pPr>
                      <a:r>
                        <a:rPr lang="es-CO" sz="1000">
                          <a:effectLst/>
                          <a:latin typeface="Garamond"/>
                          <a:ea typeface="Times New Roman"/>
                          <a:cs typeface="Times New Roman"/>
                        </a:rPr>
                        <a:t>The same</a:t>
                      </a:r>
                      <a:endParaRPr lang="es-CO" sz="105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0.165**</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(0.098)</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0.187***</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(0.005)</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0.176***</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(0.013)</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0.111***</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(0.021)</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0.125***</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(0.032)</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0.165***</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(0.012)</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40">
                <a:tc vMerge="1">
                  <a:txBody>
                    <a:bodyPr/>
                    <a:lstStyle/>
                    <a:p>
                      <a:endParaRPr lang="es-CO"/>
                    </a:p>
                  </a:txBody>
                  <a:tcPr/>
                </a:tc>
                <a:tc>
                  <a:txBody>
                    <a:bodyPr/>
                    <a:lstStyle/>
                    <a:p>
                      <a:pPr algn="just">
                        <a:lnSpc>
                          <a:spcPct val="115000"/>
                        </a:lnSpc>
                        <a:spcAft>
                          <a:spcPts val="0"/>
                        </a:spcAft>
                      </a:pPr>
                      <a:r>
                        <a:rPr lang="es-CO" sz="1000" dirty="0" err="1">
                          <a:effectLst/>
                          <a:latin typeface="Garamond"/>
                          <a:ea typeface="Times New Roman"/>
                          <a:cs typeface="Times New Roman"/>
                        </a:rPr>
                        <a:t>Worse</a:t>
                      </a:r>
                      <a:endParaRPr lang="es-CO" sz="105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0.316***</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(0.065)</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0.298***</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(0.012)</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0.341***</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(0.014)</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0.411***</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(0.001)</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0.371***</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(0.007)</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0.286***</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40">
                <a:tc>
                  <a:txBody>
                    <a:bodyPr/>
                    <a:lstStyle/>
                    <a:p>
                      <a:pPr algn="ctr">
                        <a:lnSpc>
                          <a:spcPct val="115000"/>
                        </a:lnSpc>
                        <a:spcAft>
                          <a:spcPts val="0"/>
                        </a:spcAft>
                      </a:pPr>
                      <a:r>
                        <a:rPr lang="es-CO" sz="1000" b="1">
                          <a:effectLst/>
                          <a:latin typeface="Garamond"/>
                          <a:ea typeface="Times New Roman"/>
                          <a:cs typeface="Times New Roman"/>
                        </a:rPr>
                        <a:t>Geographic area</a:t>
                      </a:r>
                      <a:endParaRPr lang="es-CO" sz="1050">
                        <a:effectLst/>
                        <a:latin typeface="Calibri"/>
                        <a:ea typeface="Calibri"/>
                        <a:cs typeface="Times New Roman"/>
                      </a:endParaRPr>
                    </a:p>
                  </a:txBody>
                  <a:tcPr marL="44610" marR="446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a:effectLst/>
                          <a:latin typeface="Garamond"/>
                          <a:ea typeface="Times New Roman"/>
                          <a:cs typeface="Times New Roman"/>
                        </a:rPr>
                        <a:t>1 is urban and zero rural</a:t>
                      </a:r>
                      <a:endParaRPr lang="es-CO" sz="105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-0.265***</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-0.145***</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(0.006)</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-0.277***</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(0.009)</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-0.268***</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(0.000)</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-0.345***</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(0.018)</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-0.276***</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(0.016)</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40">
                <a:tc>
                  <a:txBody>
                    <a:bodyPr/>
                    <a:lstStyle/>
                    <a:p>
                      <a:pPr algn="ctr">
                        <a:lnSpc>
                          <a:spcPct val="115000"/>
                        </a:lnSpc>
                        <a:spcAft>
                          <a:spcPts val="0"/>
                        </a:spcAft>
                      </a:pPr>
                      <a:r>
                        <a:rPr lang="es-CO" sz="1000" b="1">
                          <a:effectLst/>
                          <a:latin typeface="Garamond"/>
                          <a:ea typeface="Times New Roman"/>
                          <a:cs typeface="Times New Roman"/>
                        </a:rPr>
                        <a:t>Household’s head gender</a:t>
                      </a:r>
                      <a:endParaRPr lang="es-CO" sz="1050">
                        <a:effectLst/>
                        <a:latin typeface="Calibri"/>
                        <a:ea typeface="Calibri"/>
                        <a:cs typeface="Times New Roman"/>
                      </a:endParaRPr>
                    </a:p>
                  </a:txBody>
                  <a:tcPr marL="44610" marR="446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a:effectLst/>
                          <a:latin typeface="Garamond"/>
                          <a:ea typeface="Times New Roman"/>
                          <a:cs typeface="Times New Roman"/>
                        </a:rPr>
                        <a:t>1 is male, 0 female</a:t>
                      </a:r>
                      <a:endParaRPr lang="es-CO" sz="105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0.123***</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(0.001)</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0.174***</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(0.004)</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0.221***</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0.287***</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(0.007)</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0.342***</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(0.004)</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0.321***</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(0.003)</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40">
                <a:tc rowSpan="6">
                  <a:txBody>
                    <a:bodyPr/>
                    <a:lstStyle/>
                    <a:p>
                      <a:pPr algn="ctr">
                        <a:lnSpc>
                          <a:spcPct val="115000"/>
                        </a:lnSpc>
                        <a:spcAft>
                          <a:spcPts val="0"/>
                        </a:spcAft>
                      </a:pPr>
                      <a:r>
                        <a:rPr lang="es-CO" sz="1000" b="1">
                          <a:effectLst/>
                          <a:latin typeface="Garamond"/>
                          <a:ea typeface="Times New Roman"/>
                          <a:cs typeface="Times New Roman"/>
                        </a:rPr>
                        <a:t>Household’s head level of education </a:t>
                      </a:r>
                      <a:endParaRPr lang="es-CO" sz="1050">
                        <a:effectLst/>
                        <a:latin typeface="Calibri"/>
                        <a:ea typeface="Calibri"/>
                        <a:cs typeface="Times New Roman"/>
                      </a:endParaRPr>
                    </a:p>
                  </a:txBody>
                  <a:tcPr marL="44610" marR="446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dirty="0" err="1">
                          <a:effectLst/>
                          <a:latin typeface="Garamond"/>
                          <a:ea typeface="Times New Roman"/>
                          <a:cs typeface="Times New Roman"/>
                        </a:rPr>
                        <a:t>Elementary</a:t>
                      </a:r>
                      <a:r>
                        <a:rPr lang="es-CO" sz="1000" dirty="0">
                          <a:effectLst/>
                          <a:latin typeface="Garamond"/>
                          <a:ea typeface="Times New Roman"/>
                          <a:cs typeface="Times New Roman"/>
                        </a:rPr>
                        <a:t> </a:t>
                      </a:r>
                      <a:r>
                        <a:rPr lang="es-CO" sz="1000" dirty="0" err="1">
                          <a:effectLst/>
                          <a:latin typeface="Garamond"/>
                          <a:ea typeface="Times New Roman"/>
                          <a:cs typeface="Times New Roman"/>
                        </a:rPr>
                        <a:t>or</a:t>
                      </a:r>
                      <a:r>
                        <a:rPr lang="es-CO" sz="1000" dirty="0">
                          <a:effectLst/>
                          <a:latin typeface="Garamond"/>
                          <a:ea typeface="Times New Roman"/>
                          <a:cs typeface="Times New Roman"/>
                        </a:rPr>
                        <a:t> </a:t>
                      </a:r>
                      <a:r>
                        <a:rPr lang="es-CO" sz="1000" dirty="0" err="1">
                          <a:effectLst/>
                          <a:latin typeface="Garamond"/>
                          <a:ea typeface="Times New Roman"/>
                          <a:cs typeface="Times New Roman"/>
                        </a:rPr>
                        <a:t>less</a:t>
                      </a:r>
                      <a:endParaRPr lang="es-CO" sz="105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0.114***</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(0.009)</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0.109***</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(0.007)</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0.156***</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(0.002)</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0.287***</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(0.019)</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0.376***</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(0.021)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0.381***</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(0.028)</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40">
                <a:tc vMerge="1">
                  <a:txBody>
                    <a:bodyPr/>
                    <a:lstStyle/>
                    <a:p>
                      <a:endParaRPr lang="es-CO"/>
                    </a:p>
                  </a:txBody>
                  <a:tcPr/>
                </a:tc>
                <a:tc>
                  <a:txBody>
                    <a:bodyPr/>
                    <a:lstStyle/>
                    <a:p>
                      <a:pPr algn="just">
                        <a:lnSpc>
                          <a:spcPct val="115000"/>
                        </a:lnSpc>
                        <a:spcAft>
                          <a:spcPts val="0"/>
                        </a:spcAft>
                      </a:pPr>
                      <a:r>
                        <a:rPr lang="es-CO" sz="1000">
                          <a:effectLst/>
                          <a:latin typeface="Garamond"/>
                          <a:ea typeface="Times New Roman"/>
                          <a:cs typeface="Times New Roman"/>
                        </a:rPr>
                        <a:t>Secondary</a:t>
                      </a:r>
                      <a:endParaRPr lang="es-CO" sz="105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0.119***</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(0.012)</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0.123***</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(0.009)</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0.187***</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(0.015)</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0.225***</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(0.021)</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0.265***</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(0.031)</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0.314***</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40">
                <a:tc vMerge="1">
                  <a:txBody>
                    <a:bodyPr/>
                    <a:lstStyle/>
                    <a:p>
                      <a:endParaRPr lang="es-CO"/>
                    </a:p>
                  </a:txBody>
                  <a:tcPr/>
                </a:tc>
                <a:tc>
                  <a:txBody>
                    <a:bodyPr/>
                    <a:lstStyle/>
                    <a:p>
                      <a:pPr algn="just">
                        <a:lnSpc>
                          <a:spcPct val="115000"/>
                        </a:lnSpc>
                        <a:spcAft>
                          <a:spcPts val="0"/>
                        </a:spcAft>
                      </a:pPr>
                      <a:r>
                        <a:rPr lang="es-CO" sz="1000">
                          <a:effectLst/>
                          <a:latin typeface="Garamond"/>
                          <a:ea typeface="Times New Roman"/>
                          <a:cs typeface="Times New Roman"/>
                        </a:rPr>
                        <a:t>High school</a:t>
                      </a:r>
                      <a:endParaRPr lang="es-CO" sz="105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0.118***</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(0.011)</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0.223***</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(0.021)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0.175***</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(0.041)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0.116***</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(0.016)</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0.315***</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(0.009)</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0.265***</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(0.081)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40">
                <a:tc vMerge="1">
                  <a:txBody>
                    <a:bodyPr/>
                    <a:lstStyle/>
                    <a:p>
                      <a:endParaRPr lang="es-CO"/>
                    </a:p>
                  </a:txBody>
                  <a:tcPr/>
                </a:tc>
                <a:tc>
                  <a:txBody>
                    <a:bodyPr/>
                    <a:lstStyle/>
                    <a:p>
                      <a:pPr algn="just">
                        <a:lnSpc>
                          <a:spcPct val="115000"/>
                        </a:lnSpc>
                        <a:spcAft>
                          <a:spcPts val="0"/>
                        </a:spcAft>
                      </a:pPr>
                      <a:r>
                        <a:rPr lang="es-CO" sz="1000">
                          <a:effectLst/>
                          <a:latin typeface="Garamond"/>
                          <a:ea typeface="Times New Roman"/>
                          <a:cs typeface="Times New Roman"/>
                        </a:rPr>
                        <a:t>Technical or technological</a:t>
                      </a:r>
                      <a:endParaRPr lang="es-CO" sz="105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-0.266***</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(0.021)</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-0.135***</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(0.020)</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-0.204***</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-0.198***</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(0.004)</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-0.231***</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(0.009)</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-0.567***</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(0.089)</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40">
                <a:tc vMerge="1">
                  <a:txBody>
                    <a:bodyPr/>
                    <a:lstStyle/>
                    <a:p>
                      <a:endParaRPr lang="es-CO"/>
                    </a:p>
                  </a:txBody>
                  <a:tcPr/>
                </a:tc>
                <a:tc>
                  <a:txBody>
                    <a:bodyPr/>
                    <a:lstStyle/>
                    <a:p>
                      <a:pPr algn="just">
                        <a:lnSpc>
                          <a:spcPct val="115000"/>
                        </a:lnSpc>
                        <a:spcAft>
                          <a:spcPts val="0"/>
                        </a:spcAft>
                      </a:pPr>
                      <a:r>
                        <a:rPr lang="es-CO" sz="1000" dirty="0" err="1">
                          <a:effectLst/>
                          <a:latin typeface="Garamond"/>
                          <a:ea typeface="Times New Roman"/>
                          <a:cs typeface="Times New Roman"/>
                        </a:rPr>
                        <a:t>University</a:t>
                      </a:r>
                      <a:endParaRPr lang="es-CO" sz="105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-0.211***</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(0.006)</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-0.226***</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-0.295***</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(0.024)</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-0.219***</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(0.081)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-0.177***</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(0.016)</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-0.354***</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(0.061)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40">
                <a:tc vMerge="1">
                  <a:txBody>
                    <a:bodyPr/>
                    <a:lstStyle/>
                    <a:p>
                      <a:endParaRPr lang="es-CO"/>
                    </a:p>
                  </a:txBody>
                  <a:tcPr/>
                </a:tc>
                <a:tc>
                  <a:txBody>
                    <a:bodyPr/>
                    <a:lstStyle/>
                    <a:p>
                      <a:pPr algn="just">
                        <a:lnSpc>
                          <a:spcPct val="115000"/>
                        </a:lnSpc>
                        <a:spcAft>
                          <a:spcPts val="0"/>
                        </a:spcAft>
                      </a:pPr>
                      <a:r>
                        <a:rPr lang="es-CO" sz="1000">
                          <a:effectLst/>
                          <a:latin typeface="Garamond"/>
                          <a:ea typeface="Times New Roman"/>
                          <a:cs typeface="Times New Roman"/>
                        </a:rPr>
                        <a:t>Post-Graduate</a:t>
                      </a:r>
                      <a:endParaRPr lang="es-CO" sz="105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-0.462***</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(0.072)</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-0.315***</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(0.021)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-0.262***</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(0.017)</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-0.212***</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-0.198***</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(0.008)</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-0.116***</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(0.005)</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40">
                <a:tc rowSpan="4">
                  <a:txBody>
                    <a:bodyPr/>
                    <a:lstStyle/>
                    <a:p>
                      <a:pPr algn="ctr">
                        <a:lnSpc>
                          <a:spcPct val="115000"/>
                        </a:lnSpc>
                        <a:spcAft>
                          <a:spcPts val="0"/>
                        </a:spcAft>
                      </a:pPr>
                      <a:r>
                        <a:rPr lang="es-CO" sz="1000" b="1">
                          <a:effectLst/>
                          <a:latin typeface="Garamond"/>
                          <a:ea typeface="Times New Roman"/>
                          <a:cs typeface="Times New Roman"/>
                        </a:rPr>
                        <a:t>Household’s head age</a:t>
                      </a:r>
                      <a:endParaRPr lang="es-CO" sz="1050">
                        <a:effectLst/>
                        <a:latin typeface="Calibri"/>
                        <a:ea typeface="Calibri"/>
                        <a:cs typeface="Times New Roman"/>
                      </a:endParaRPr>
                    </a:p>
                  </a:txBody>
                  <a:tcPr marL="44610" marR="446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dirty="0">
                          <a:effectLst/>
                          <a:latin typeface="Garamond"/>
                          <a:ea typeface="Times New Roman"/>
                          <a:cs typeface="Times New Roman"/>
                        </a:rPr>
                        <a:t>≤25</a:t>
                      </a:r>
                      <a:endParaRPr lang="es-CO" sz="105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0.108***</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(0.012)</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0.121***</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(0.031)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0.157***</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(0.009)</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0.114***</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(0.035)</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0.227***</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(0.042)</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0.098***</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40">
                <a:tc vMerge="1">
                  <a:txBody>
                    <a:bodyPr/>
                    <a:lstStyle/>
                    <a:p>
                      <a:endParaRPr lang="es-CO"/>
                    </a:p>
                  </a:txBody>
                  <a:tcPr/>
                </a:tc>
                <a:tc>
                  <a:txBody>
                    <a:bodyPr/>
                    <a:lstStyle/>
                    <a:p>
                      <a:pPr algn="just">
                        <a:lnSpc>
                          <a:spcPct val="115000"/>
                        </a:lnSpc>
                        <a:spcAft>
                          <a:spcPts val="0"/>
                        </a:spcAft>
                      </a:pPr>
                      <a:r>
                        <a:rPr lang="es-CO" sz="1000" dirty="0">
                          <a:effectLst/>
                          <a:latin typeface="Garamond"/>
                          <a:ea typeface="Times New Roman"/>
                          <a:cs typeface="Times New Roman"/>
                        </a:rPr>
                        <a:t>26-45</a:t>
                      </a:r>
                      <a:endParaRPr lang="es-CO" sz="105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-0.154***</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(0.021)</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-0.186***</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(0.018)</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-0.116***</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(0.015)</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-0.163***</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(0.013)</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-0.125***</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(0.027)</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-0.119***</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(0.006)</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40">
                <a:tc vMerge="1">
                  <a:txBody>
                    <a:bodyPr/>
                    <a:lstStyle/>
                    <a:p>
                      <a:endParaRPr lang="es-CO"/>
                    </a:p>
                  </a:txBody>
                  <a:tcPr/>
                </a:tc>
                <a:tc>
                  <a:txBody>
                    <a:bodyPr/>
                    <a:lstStyle/>
                    <a:p>
                      <a:pPr algn="just">
                        <a:lnSpc>
                          <a:spcPct val="115000"/>
                        </a:lnSpc>
                        <a:spcAft>
                          <a:spcPts val="0"/>
                        </a:spcAft>
                      </a:pPr>
                      <a:r>
                        <a:rPr lang="es-CO" sz="1000" dirty="0">
                          <a:effectLst/>
                          <a:latin typeface="Garamond"/>
                          <a:ea typeface="Times New Roman"/>
                          <a:cs typeface="Times New Roman"/>
                        </a:rPr>
                        <a:t>46-59</a:t>
                      </a:r>
                      <a:endParaRPr lang="es-CO" sz="105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-0.286***</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(0.012)</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-0.172***</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(0.023)</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-0.189***</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(0.019)</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-0.103***</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(0.021)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-0.115***</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(0.023)</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-0.214***</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(0.002)</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040">
                <a:tc vMerge="1">
                  <a:txBody>
                    <a:bodyPr/>
                    <a:lstStyle/>
                    <a:p>
                      <a:endParaRPr lang="es-CO"/>
                    </a:p>
                  </a:txBody>
                  <a:tcPr/>
                </a:tc>
                <a:tc>
                  <a:txBody>
                    <a:bodyPr/>
                    <a:lstStyle/>
                    <a:p>
                      <a:pPr algn="just">
                        <a:lnSpc>
                          <a:spcPct val="115000"/>
                        </a:lnSpc>
                        <a:spcAft>
                          <a:spcPts val="0"/>
                        </a:spcAft>
                      </a:pPr>
                      <a:r>
                        <a:rPr lang="es-CO" sz="1000" dirty="0">
                          <a:effectLst/>
                          <a:latin typeface="Garamond"/>
                          <a:ea typeface="Times New Roman"/>
                          <a:cs typeface="Times New Roman"/>
                        </a:rPr>
                        <a:t>60 and +</a:t>
                      </a:r>
                      <a:endParaRPr lang="es-CO" sz="105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0.176***</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(0.021)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0.154***</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(0.032)</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0.152***</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(0.012)</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0.132***</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(0.021)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0.118***</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(0.013)</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0.121***</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(0.009)</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7204">
                <a:tc>
                  <a:txBody>
                    <a:bodyPr/>
                    <a:lstStyle/>
                    <a:p>
                      <a:pPr algn="ctr">
                        <a:lnSpc>
                          <a:spcPct val="115000"/>
                        </a:lnSpc>
                        <a:spcAft>
                          <a:spcPts val="0"/>
                        </a:spcAft>
                      </a:pPr>
                      <a:r>
                        <a:rPr lang="es-CO" sz="1000" b="1">
                          <a:effectLst/>
                          <a:latin typeface="Garamond"/>
                          <a:ea typeface="Times New Roman"/>
                          <a:cs typeface="Times New Roman"/>
                        </a:rPr>
                        <a:t>Household’s head occupational status</a:t>
                      </a:r>
                      <a:endParaRPr lang="es-CO" sz="1050">
                        <a:effectLst/>
                        <a:latin typeface="Calibri"/>
                        <a:ea typeface="Calibri"/>
                        <a:cs typeface="Times New Roman"/>
                      </a:endParaRPr>
                    </a:p>
                  </a:txBody>
                  <a:tcPr marL="44610" marR="446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dirty="0" err="1">
                          <a:effectLst/>
                          <a:latin typeface="Garamond"/>
                          <a:ea typeface="Times New Roman"/>
                          <a:cs typeface="Times New Roman"/>
                        </a:rPr>
                        <a:t>Employee</a:t>
                      </a:r>
                      <a:endParaRPr lang="es-CO" sz="105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-0.345***</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(0.032)</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-0.281***</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(0.017)</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-0.121***</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(0.014)</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-0.367***</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(0.013)</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-0.371***</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(0.005)</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-0.289***</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(0.026)</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7903">
                <a:tc>
                  <a:txBody>
                    <a:bodyPr/>
                    <a:lstStyle/>
                    <a:p>
                      <a:pPr algn="ctr">
                        <a:lnSpc>
                          <a:spcPct val="115000"/>
                        </a:lnSpc>
                        <a:spcAft>
                          <a:spcPts val="0"/>
                        </a:spcAft>
                      </a:pPr>
                      <a:r>
                        <a:rPr lang="es-CO" sz="1000" b="1" dirty="0" err="1">
                          <a:effectLst/>
                          <a:latin typeface="Garamond"/>
                          <a:ea typeface="Times New Roman"/>
                          <a:cs typeface="Times New Roman"/>
                        </a:rPr>
                        <a:t>Household’s</a:t>
                      </a:r>
                      <a:r>
                        <a:rPr lang="es-CO" sz="1000" b="1" dirty="0">
                          <a:effectLst/>
                          <a:latin typeface="Garamond"/>
                          <a:ea typeface="Times New Roman"/>
                          <a:cs typeface="Times New Roman"/>
                        </a:rPr>
                        <a:t> head </a:t>
                      </a:r>
                      <a:r>
                        <a:rPr lang="es-CO" sz="1000" b="1" dirty="0" err="1">
                          <a:effectLst/>
                          <a:latin typeface="Garamond"/>
                          <a:ea typeface="Times New Roman"/>
                          <a:cs typeface="Times New Roman"/>
                        </a:rPr>
                        <a:t>health</a:t>
                      </a:r>
                      <a:r>
                        <a:rPr lang="es-CO" sz="1000" b="1" dirty="0">
                          <a:effectLst/>
                          <a:latin typeface="Garamond"/>
                          <a:ea typeface="Times New Roman"/>
                          <a:cs typeface="Times New Roman"/>
                        </a:rPr>
                        <a:t> </a:t>
                      </a:r>
                      <a:r>
                        <a:rPr lang="es-CO" sz="1000" b="1" dirty="0" err="1">
                          <a:effectLst/>
                          <a:latin typeface="Garamond"/>
                          <a:ea typeface="Times New Roman"/>
                          <a:cs typeface="Times New Roman"/>
                        </a:rPr>
                        <a:t>condition</a:t>
                      </a:r>
                      <a:r>
                        <a:rPr lang="es-CO" sz="1000" b="1" dirty="0">
                          <a:effectLst/>
                          <a:latin typeface="Garamond"/>
                          <a:ea typeface="Times New Roman"/>
                          <a:cs typeface="Times New Roman"/>
                        </a:rPr>
                        <a:t> </a:t>
                      </a:r>
                      <a:endParaRPr lang="es-CO" sz="1050" dirty="0">
                        <a:effectLst/>
                        <a:latin typeface="Calibri"/>
                        <a:ea typeface="Calibri"/>
                        <a:cs typeface="Times New Roman"/>
                      </a:endParaRPr>
                    </a:p>
                  </a:txBody>
                  <a:tcPr marL="44610" marR="446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CO" sz="1000" dirty="0">
                          <a:effectLst/>
                          <a:latin typeface="Garamond"/>
                          <a:ea typeface="Times New Roman"/>
                          <a:cs typeface="Times New Roman"/>
                        </a:rPr>
                        <a:t>1 </a:t>
                      </a:r>
                      <a:r>
                        <a:rPr lang="es-CO" sz="1000" dirty="0" err="1">
                          <a:effectLst/>
                          <a:latin typeface="Garamond"/>
                          <a:ea typeface="Times New Roman"/>
                          <a:cs typeface="Times New Roman"/>
                        </a:rPr>
                        <a:t>is</a:t>
                      </a:r>
                      <a:r>
                        <a:rPr lang="es-CO" sz="1000" dirty="0">
                          <a:effectLst/>
                          <a:latin typeface="Garamond"/>
                          <a:ea typeface="Times New Roman"/>
                          <a:cs typeface="Times New Roman"/>
                        </a:rPr>
                        <a:t> </a:t>
                      </a:r>
                      <a:r>
                        <a:rPr lang="es-CO" sz="1000" dirty="0" err="1">
                          <a:effectLst/>
                          <a:latin typeface="Garamond"/>
                          <a:ea typeface="Times New Roman"/>
                          <a:cs typeface="Times New Roman"/>
                        </a:rPr>
                        <a:t>very</a:t>
                      </a:r>
                      <a:r>
                        <a:rPr lang="es-CO" sz="1000" dirty="0">
                          <a:effectLst/>
                          <a:latin typeface="Garamond"/>
                          <a:ea typeface="Times New Roman"/>
                          <a:cs typeface="Times New Roman"/>
                        </a:rPr>
                        <a:t> </a:t>
                      </a:r>
                      <a:r>
                        <a:rPr lang="es-CO" sz="1000" dirty="0" err="1">
                          <a:effectLst/>
                          <a:latin typeface="Garamond"/>
                          <a:ea typeface="Times New Roman"/>
                          <a:cs typeface="Times New Roman"/>
                        </a:rPr>
                        <a:t>good</a:t>
                      </a:r>
                      <a:r>
                        <a:rPr lang="es-CO" sz="1000" dirty="0">
                          <a:effectLst/>
                          <a:latin typeface="Garamond"/>
                          <a:ea typeface="Times New Roman"/>
                          <a:cs typeface="Times New Roman"/>
                        </a:rPr>
                        <a:t> </a:t>
                      </a:r>
                      <a:r>
                        <a:rPr lang="es-CO" sz="1000" dirty="0" err="1">
                          <a:effectLst/>
                          <a:latin typeface="Garamond"/>
                          <a:ea typeface="Times New Roman"/>
                          <a:cs typeface="Times New Roman"/>
                        </a:rPr>
                        <a:t>or</a:t>
                      </a:r>
                      <a:r>
                        <a:rPr lang="es-CO" sz="1000" dirty="0">
                          <a:effectLst/>
                          <a:latin typeface="Garamond"/>
                          <a:ea typeface="Times New Roman"/>
                          <a:cs typeface="Times New Roman"/>
                        </a:rPr>
                        <a:t> </a:t>
                      </a:r>
                      <a:r>
                        <a:rPr lang="es-CO" sz="1000" dirty="0" err="1">
                          <a:effectLst/>
                          <a:latin typeface="Garamond"/>
                          <a:ea typeface="Times New Roman"/>
                          <a:cs typeface="Times New Roman"/>
                        </a:rPr>
                        <a:t>good</a:t>
                      </a:r>
                      <a:r>
                        <a:rPr lang="es-CO" sz="1000" dirty="0">
                          <a:effectLst/>
                          <a:latin typeface="Garamond"/>
                          <a:ea typeface="Times New Roman"/>
                          <a:cs typeface="Times New Roman"/>
                        </a:rPr>
                        <a:t>, and </a:t>
                      </a:r>
                      <a:r>
                        <a:rPr lang="es-CO" sz="1000" dirty="0" err="1">
                          <a:effectLst/>
                          <a:latin typeface="Garamond"/>
                          <a:ea typeface="Times New Roman"/>
                          <a:cs typeface="Times New Roman"/>
                        </a:rPr>
                        <a:t>zero</a:t>
                      </a:r>
                      <a:r>
                        <a:rPr lang="es-CO" sz="1000" dirty="0">
                          <a:effectLst/>
                          <a:latin typeface="Garamond"/>
                          <a:ea typeface="Times New Roman"/>
                          <a:cs typeface="Times New Roman"/>
                        </a:rPr>
                        <a:t> </a:t>
                      </a:r>
                      <a:r>
                        <a:rPr lang="es-CO" sz="1000" dirty="0" err="1">
                          <a:effectLst/>
                          <a:latin typeface="Garamond"/>
                          <a:ea typeface="Times New Roman"/>
                          <a:cs typeface="Times New Roman"/>
                        </a:rPr>
                        <a:t>is</a:t>
                      </a:r>
                      <a:r>
                        <a:rPr lang="es-CO" sz="1000" dirty="0">
                          <a:effectLst/>
                          <a:latin typeface="Garamond"/>
                          <a:ea typeface="Times New Roman"/>
                          <a:cs typeface="Times New Roman"/>
                        </a:rPr>
                        <a:t> regular </a:t>
                      </a:r>
                      <a:r>
                        <a:rPr lang="es-CO" sz="1000" dirty="0" err="1">
                          <a:effectLst/>
                          <a:latin typeface="Garamond"/>
                          <a:ea typeface="Times New Roman"/>
                          <a:cs typeface="Times New Roman"/>
                        </a:rPr>
                        <a:t>or</a:t>
                      </a:r>
                      <a:r>
                        <a:rPr lang="es-CO" sz="1000" dirty="0">
                          <a:effectLst/>
                          <a:latin typeface="Garamond"/>
                          <a:ea typeface="Times New Roman"/>
                          <a:cs typeface="Times New Roman"/>
                        </a:rPr>
                        <a:t> </a:t>
                      </a:r>
                      <a:r>
                        <a:rPr lang="es-CO" sz="1000" dirty="0" err="1">
                          <a:effectLst/>
                          <a:latin typeface="Garamond"/>
                          <a:ea typeface="Times New Roman"/>
                          <a:cs typeface="Times New Roman"/>
                        </a:rPr>
                        <a:t>bad</a:t>
                      </a:r>
                      <a:endParaRPr lang="es-CO" sz="105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-0.163***</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(0.012)</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-0.131***</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(0.003)</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-0.126***</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-0.312***</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(0.021)</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a:effectLst/>
                          <a:latin typeface="Garamond"/>
                          <a:ea typeface="Calibri"/>
                          <a:cs typeface="Times New Roman"/>
                        </a:rPr>
                        <a:t>-0.252***</a:t>
                      </a:r>
                      <a:endParaRPr lang="es-CO" sz="900">
                        <a:effectLst/>
                        <a:latin typeface="Calibri"/>
                        <a:ea typeface="Calibri"/>
                        <a:cs typeface="Times New Roman"/>
                      </a:endParaRPr>
                    </a:p>
                    <a:p>
                      <a:pPr algn="just">
                        <a:lnSpc>
                          <a:spcPct val="115000"/>
                        </a:lnSpc>
                        <a:spcAft>
                          <a:spcPts val="0"/>
                        </a:spcAft>
                      </a:pPr>
                      <a:r>
                        <a:rPr lang="en-US" sz="800">
                          <a:effectLst/>
                          <a:latin typeface="Garamond"/>
                          <a:ea typeface="Calibri"/>
                          <a:cs typeface="Times New Roman"/>
                        </a:rPr>
                        <a:t>(0.017)</a:t>
                      </a:r>
                      <a:endParaRPr lang="es-CO" sz="90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800" dirty="0">
                          <a:effectLst/>
                          <a:latin typeface="Garamond"/>
                          <a:ea typeface="Calibri"/>
                          <a:cs typeface="Times New Roman"/>
                        </a:rPr>
                        <a:t>-0.235***</a:t>
                      </a:r>
                      <a:endParaRPr lang="es-CO" sz="900" dirty="0">
                        <a:effectLst/>
                        <a:latin typeface="Calibri"/>
                        <a:ea typeface="Calibri"/>
                        <a:cs typeface="Times New Roman"/>
                      </a:endParaRPr>
                    </a:p>
                    <a:p>
                      <a:pPr algn="just">
                        <a:lnSpc>
                          <a:spcPct val="115000"/>
                        </a:lnSpc>
                        <a:spcAft>
                          <a:spcPts val="0"/>
                        </a:spcAft>
                      </a:pPr>
                      <a:r>
                        <a:rPr lang="en-US" sz="800" dirty="0">
                          <a:effectLst/>
                          <a:latin typeface="Garamond"/>
                          <a:ea typeface="Calibri"/>
                          <a:cs typeface="Times New Roman"/>
                        </a:rPr>
                        <a:t>(0.014)</a:t>
                      </a:r>
                      <a:endParaRPr lang="es-CO" sz="900" dirty="0">
                        <a:effectLst/>
                        <a:latin typeface="Calibri"/>
                        <a:ea typeface="Calibri"/>
                        <a:cs typeface="Times New Roman"/>
                      </a:endParaRPr>
                    </a:p>
                  </a:txBody>
                  <a:tcPr marL="44610" marR="446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339353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979712" y="260648"/>
            <a:ext cx="5398368" cy="650503"/>
          </a:xfrm>
        </p:spPr>
        <p:style>
          <a:lnRef idx="2">
            <a:schemeClr val="accent5"/>
          </a:lnRef>
          <a:fillRef idx="1">
            <a:schemeClr val="lt1"/>
          </a:fillRef>
          <a:effectRef idx="0">
            <a:schemeClr val="accent5"/>
          </a:effectRef>
          <a:fontRef idx="minor">
            <a:schemeClr val="dk1"/>
          </a:fontRef>
        </p:style>
        <p:txBody>
          <a:bodyPr>
            <a:normAutofit fontScale="90000"/>
          </a:bodyPr>
          <a:lstStyle/>
          <a:p>
            <a:r>
              <a:rPr lang="es-ES" dirty="0" smtClean="0"/>
              <a:t>4. </a:t>
            </a:r>
            <a:r>
              <a:rPr lang="es-ES" dirty="0" err="1" smtClean="0"/>
              <a:t>Conclusions</a:t>
            </a:r>
            <a:endParaRPr lang="es-CO" sz="4000" dirty="0"/>
          </a:p>
        </p:txBody>
      </p:sp>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2 Rectángulo"/>
          <p:cNvSpPr/>
          <p:nvPr/>
        </p:nvSpPr>
        <p:spPr>
          <a:xfrm>
            <a:off x="395536" y="1124744"/>
            <a:ext cx="8424936" cy="5509200"/>
          </a:xfrm>
          <a:prstGeom prst="rect">
            <a:avLst/>
          </a:prstGeom>
        </p:spPr>
        <p:txBody>
          <a:bodyPr wrap="square">
            <a:spAutoFit/>
          </a:bodyPr>
          <a:lstStyle/>
          <a:p>
            <a:pPr marL="285750" indent="-285750" algn="just">
              <a:buFont typeface="Arial" panose="020B0604020202020204" pitchFamily="34" charset="0"/>
              <a:buChar char="•"/>
            </a:pPr>
            <a:r>
              <a:rPr lang="es-CO" sz="1600" dirty="0" err="1" smtClean="0"/>
              <a:t>Usually</a:t>
            </a:r>
            <a:r>
              <a:rPr lang="es-CO" sz="1600" dirty="0" smtClean="0"/>
              <a:t> </a:t>
            </a:r>
            <a:r>
              <a:rPr lang="es-CO" sz="1600" dirty="0" err="1" smtClean="0"/>
              <a:t>most</a:t>
            </a:r>
            <a:r>
              <a:rPr lang="es-CO" sz="1600" dirty="0" smtClean="0"/>
              <a:t> </a:t>
            </a:r>
            <a:r>
              <a:rPr lang="es-CO" sz="1600" dirty="0" err="1" smtClean="0"/>
              <a:t>studies</a:t>
            </a:r>
            <a:r>
              <a:rPr lang="es-CO" sz="1600" dirty="0" smtClean="0"/>
              <a:t> </a:t>
            </a:r>
            <a:r>
              <a:rPr lang="es-CO" sz="1600" dirty="0" err="1"/>
              <a:t>may</a:t>
            </a:r>
            <a:r>
              <a:rPr lang="es-CO" sz="1600" dirty="0"/>
              <a:t> </a:t>
            </a:r>
            <a:r>
              <a:rPr lang="es-CO" sz="1600" dirty="0" err="1"/>
              <a:t>not</a:t>
            </a:r>
            <a:r>
              <a:rPr lang="es-CO" sz="1600" dirty="0"/>
              <a:t> capture the </a:t>
            </a:r>
            <a:r>
              <a:rPr lang="es-CO" sz="1600" dirty="0" err="1"/>
              <a:t>subjective</a:t>
            </a:r>
            <a:r>
              <a:rPr lang="es-CO" sz="1600" dirty="0"/>
              <a:t> </a:t>
            </a:r>
            <a:r>
              <a:rPr lang="es-CO" sz="1600" dirty="0" err="1"/>
              <a:t>dimension</a:t>
            </a:r>
            <a:r>
              <a:rPr lang="es-CO" sz="1600" dirty="0"/>
              <a:t> of </a:t>
            </a:r>
            <a:r>
              <a:rPr lang="es-CO" sz="1600" dirty="0" err="1"/>
              <a:t>poverty</a:t>
            </a:r>
            <a:r>
              <a:rPr lang="es-CO" sz="1600" dirty="0"/>
              <a:t> and </a:t>
            </a:r>
            <a:r>
              <a:rPr lang="es-CO" sz="1600" dirty="0" err="1" smtClean="0"/>
              <a:t>welfarethey</a:t>
            </a:r>
            <a:r>
              <a:rPr lang="es-CO" sz="1600" dirty="0" smtClean="0"/>
              <a:t> </a:t>
            </a:r>
            <a:r>
              <a:rPr lang="es-CO" sz="1600" dirty="0" err="1" smtClean="0"/>
              <a:t>consider</a:t>
            </a:r>
            <a:r>
              <a:rPr lang="es-CO" sz="1600" dirty="0" smtClean="0"/>
              <a:t> </a:t>
            </a:r>
            <a:r>
              <a:rPr lang="es-CO" sz="1600" dirty="0" err="1"/>
              <a:t>income</a:t>
            </a:r>
            <a:r>
              <a:rPr lang="es-CO" sz="1600" dirty="0"/>
              <a:t> as </a:t>
            </a:r>
            <a:r>
              <a:rPr lang="es-CO" sz="1600" dirty="0" err="1"/>
              <a:t>relevant</a:t>
            </a:r>
            <a:r>
              <a:rPr lang="es-CO" sz="1600" dirty="0"/>
              <a:t> variable, </a:t>
            </a:r>
            <a:r>
              <a:rPr lang="es-CO" sz="1600" dirty="0" err="1"/>
              <a:t>but</a:t>
            </a:r>
            <a:r>
              <a:rPr lang="es-CO" sz="1600" dirty="0"/>
              <a:t> ignore </a:t>
            </a:r>
            <a:r>
              <a:rPr lang="es-CO" sz="1600" dirty="0" err="1"/>
              <a:t>other</a:t>
            </a:r>
            <a:r>
              <a:rPr lang="es-CO" sz="1600" dirty="0"/>
              <a:t> </a:t>
            </a:r>
            <a:r>
              <a:rPr lang="es-CO" sz="1600" dirty="0" err="1"/>
              <a:t>ones</a:t>
            </a:r>
            <a:r>
              <a:rPr lang="es-CO" sz="1600" dirty="0"/>
              <a:t> </a:t>
            </a:r>
            <a:r>
              <a:rPr lang="es-CO" sz="1600" dirty="0" err="1"/>
              <a:t>which</a:t>
            </a:r>
            <a:r>
              <a:rPr lang="es-CO" sz="1600" dirty="0"/>
              <a:t> </a:t>
            </a:r>
            <a:r>
              <a:rPr lang="es-CO" sz="1600" dirty="0" err="1"/>
              <a:t>affect</a:t>
            </a:r>
            <a:r>
              <a:rPr lang="es-CO" sz="1600" dirty="0"/>
              <a:t> the </a:t>
            </a:r>
            <a:r>
              <a:rPr lang="es-CO" sz="1600" dirty="0" err="1"/>
              <a:t>welfare’s</a:t>
            </a:r>
            <a:r>
              <a:rPr lang="es-CO" sz="1600" dirty="0"/>
              <a:t> </a:t>
            </a:r>
            <a:r>
              <a:rPr lang="es-CO" sz="1600" dirty="0" err="1"/>
              <a:t>level</a:t>
            </a:r>
            <a:r>
              <a:rPr lang="es-CO" sz="1600" dirty="0"/>
              <a:t> of the </a:t>
            </a:r>
            <a:r>
              <a:rPr lang="es-CO" sz="1600" dirty="0" err="1"/>
              <a:t>population</a:t>
            </a:r>
            <a:r>
              <a:rPr lang="es-CO" sz="1600" dirty="0"/>
              <a:t> under </a:t>
            </a:r>
            <a:r>
              <a:rPr lang="es-CO" sz="1600" dirty="0" err="1" smtClean="0"/>
              <a:t>study</a:t>
            </a:r>
            <a:r>
              <a:rPr lang="es-CO" sz="1600" dirty="0" smtClean="0"/>
              <a:t>. </a:t>
            </a:r>
          </a:p>
          <a:p>
            <a:pPr marL="285750" indent="-285750" algn="just">
              <a:buFont typeface="Arial" panose="020B0604020202020204" pitchFamily="34" charset="0"/>
              <a:buChar char="•"/>
            </a:pPr>
            <a:endParaRPr lang="es-CO" sz="1600" dirty="0"/>
          </a:p>
          <a:p>
            <a:pPr marL="285750" indent="-285750" algn="just">
              <a:buFont typeface="Arial" panose="020B0604020202020204" pitchFamily="34" charset="0"/>
              <a:buChar char="•"/>
            </a:pPr>
            <a:r>
              <a:rPr lang="es-CO" sz="1600" dirty="0" err="1" smtClean="0"/>
              <a:t>This</a:t>
            </a:r>
            <a:r>
              <a:rPr lang="es-CO" sz="1600" dirty="0" smtClean="0"/>
              <a:t> </a:t>
            </a:r>
            <a:r>
              <a:rPr lang="es-CO" sz="1600" dirty="0" err="1"/>
              <a:t>document</a:t>
            </a:r>
            <a:r>
              <a:rPr lang="es-CO" sz="1600" dirty="0"/>
              <a:t> </a:t>
            </a:r>
            <a:r>
              <a:rPr lang="es-CO" sz="1600" dirty="0" err="1"/>
              <a:t>proposes</a:t>
            </a:r>
            <a:r>
              <a:rPr lang="es-CO" sz="1600" dirty="0"/>
              <a:t> to </a:t>
            </a:r>
            <a:r>
              <a:rPr lang="es-CO" sz="1600" dirty="0" err="1"/>
              <a:t>study</a:t>
            </a:r>
            <a:r>
              <a:rPr lang="es-CO" sz="1600" dirty="0"/>
              <a:t> the </a:t>
            </a:r>
            <a:r>
              <a:rPr lang="es-CO" sz="1600" dirty="0" err="1"/>
              <a:t>subjective</a:t>
            </a:r>
            <a:r>
              <a:rPr lang="es-CO" sz="1600" dirty="0"/>
              <a:t> </a:t>
            </a:r>
            <a:r>
              <a:rPr lang="es-CO" sz="1600" dirty="0" err="1"/>
              <a:t>poverty</a:t>
            </a:r>
            <a:r>
              <a:rPr lang="es-CO" sz="1600" dirty="0"/>
              <a:t> and </a:t>
            </a:r>
            <a:r>
              <a:rPr lang="es-CO" sz="1600" dirty="0" err="1"/>
              <a:t>additionally</a:t>
            </a:r>
            <a:r>
              <a:rPr lang="es-CO" sz="1600" dirty="0"/>
              <a:t>, compares </a:t>
            </a:r>
            <a:r>
              <a:rPr lang="es-CO" sz="1600" dirty="0" err="1"/>
              <a:t>this</a:t>
            </a:r>
            <a:r>
              <a:rPr lang="es-CO" sz="1600" dirty="0"/>
              <a:t> </a:t>
            </a:r>
            <a:r>
              <a:rPr lang="es-CO" sz="1600" dirty="0" err="1"/>
              <a:t>measurement</a:t>
            </a:r>
            <a:r>
              <a:rPr lang="es-CO" sz="1600" dirty="0"/>
              <a:t> </a:t>
            </a:r>
            <a:r>
              <a:rPr lang="es-CO" sz="1600" dirty="0" err="1"/>
              <a:t>with</a:t>
            </a:r>
            <a:r>
              <a:rPr lang="es-CO" sz="1600" dirty="0"/>
              <a:t> </a:t>
            </a:r>
            <a:r>
              <a:rPr lang="es-CO" sz="1600" dirty="0" err="1"/>
              <a:t>objective</a:t>
            </a:r>
            <a:r>
              <a:rPr lang="es-CO" sz="1600" dirty="0"/>
              <a:t> </a:t>
            </a:r>
            <a:r>
              <a:rPr lang="es-CO" sz="1600" dirty="0" err="1"/>
              <a:t>indicators</a:t>
            </a:r>
            <a:r>
              <a:rPr lang="es-CO" sz="1600" dirty="0"/>
              <a:t> of material </a:t>
            </a:r>
            <a:r>
              <a:rPr lang="es-CO" sz="1600" dirty="0" err="1"/>
              <a:t>welfare</a:t>
            </a:r>
            <a:r>
              <a:rPr lang="es-CO" sz="1600" dirty="0"/>
              <a:t> and social capital; </a:t>
            </a:r>
            <a:r>
              <a:rPr lang="es-CO" sz="1600" dirty="0" err="1"/>
              <a:t>highlighting</a:t>
            </a:r>
            <a:r>
              <a:rPr lang="es-CO" sz="1600" dirty="0"/>
              <a:t> </a:t>
            </a:r>
            <a:r>
              <a:rPr lang="es-CO" sz="1600" dirty="0" err="1"/>
              <a:t>inequality’s</a:t>
            </a:r>
            <a:r>
              <a:rPr lang="es-CO" sz="1600" dirty="0"/>
              <a:t> </a:t>
            </a:r>
            <a:r>
              <a:rPr lang="es-CO" sz="1600" dirty="0" err="1"/>
              <a:t>perception</a:t>
            </a:r>
            <a:r>
              <a:rPr lang="es-CO" sz="1600" dirty="0"/>
              <a:t> as a fundamental factor to </a:t>
            </a:r>
            <a:r>
              <a:rPr lang="es-CO" sz="1600" dirty="0" err="1"/>
              <a:t>explain</a:t>
            </a:r>
            <a:r>
              <a:rPr lang="es-CO" sz="1600" dirty="0"/>
              <a:t> the </a:t>
            </a:r>
            <a:r>
              <a:rPr lang="es-CO" sz="1600" dirty="0" err="1"/>
              <a:t>high</a:t>
            </a:r>
            <a:r>
              <a:rPr lang="es-CO" sz="1600" dirty="0"/>
              <a:t> </a:t>
            </a:r>
            <a:r>
              <a:rPr lang="es-CO" sz="1600" dirty="0" err="1"/>
              <a:t>proportion</a:t>
            </a:r>
            <a:r>
              <a:rPr lang="es-CO" sz="1600" dirty="0"/>
              <a:t> of </a:t>
            </a:r>
            <a:r>
              <a:rPr lang="es-CO" sz="1600" dirty="0" err="1"/>
              <a:t>household’s</a:t>
            </a:r>
            <a:r>
              <a:rPr lang="es-CO" sz="1600" dirty="0"/>
              <a:t> head </a:t>
            </a:r>
            <a:r>
              <a:rPr lang="es-CO" sz="1600" dirty="0" err="1"/>
              <a:t>or</a:t>
            </a:r>
            <a:r>
              <a:rPr lang="es-CO" sz="1600" dirty="0"/>
              <a:t> </a:t>
            </a:r>
            <a:r>
              <a:rPr lang="es-CO" sz="1600" dirty="0" err="1"/>
              <a:t>spouses</a:t>
            </a:r>
            <a:r>
              <a:rPr lang="es-CO" sz="1600" dirty="0"/>
              <a:t> </a:t>
            </a:r>
            <a:r>
              <a:rPr lang="es-CO" sz="1600" dirty="0" err="1"/>
              <a:t>who</a:t>
            </a:r>
            <a:r>
              <a:rPr lang="es-CO" sz="1600" dirty="0"/>
              <a:t> </a:t>
            </a:r>
            <a:r>
              <a:rPr lang="es-CO" sz="1600" dirty="0" err="1"/>
              <a:t>feel</a:t>
            </a:r>
            <a:r>
              <a:rPr lang="es-CO" sz="1600" dirty="0"/>
              <a:t> </a:t>
            </a:r>
            <a:r>
              <a:rPr lang="es-CO" sz="1600" dirty="0" err="1"/>
              <a:t>poor</a:t>
            </a:r>
            <a:r>
              <a:rPr lang="es-CO" sz="1600" dirty="0"/>
              <a:t>. </a:t>
            </a:r>
          </a:p>
          <a:p>
            <a:pPr algn="just"/>
            <a:endParaRPr lang="es-CO" sz="1600" dirty="0"/>
          </a:p>
          <a:p>
            <a:pPr marL="285750" indent="-285750" algn="just">
              <a:buFont typeface="Arial" panose="020B0604020202020204" pitchFamily="34" charset="0"/>
              <a:buChar char="•"/>
            </a:pPr>
            <a:r>
              <a:rPr lang="es-CO" sz="1600" dirty="0" err="1"/>
              <a:t>Subjective</a:t>
            </a:r>
            <a:r>
              <a:rPr lang="es-CO" sz="1600" dirty="0"/>
              <a:t> </a:t>
            </a:r>
            <a:r>
              <a:rPr lang="es-CO" sz="1600" dirty="0" err="1"/>
              <a:t>poverty</a:t>
            </a:r>
            <a:r>
              <a:rPr lang="es-CO" sz="1600" dirty="0"/>
              <a:t> </a:t>
            </a:r>
            <a:r>
              <a:rPr lang="es-CO" sz="1600" dirty="0" err="1"/>
              <a:t>is</a:t>
            </a:r>
            <a:r>
              <a:rPr lang="es-CO" sz="1600" dirty="0"/>
              <a:t> </a:t>
            </a:r>
            <a:r>
              <a:rPr lang="es-CO" sz="1600" dirty="0" err="1"/>
              <a:t>defined</a:t>
            </a:r>
            <a:r>
              <a:rPr lang="es-CO" sz="1600" dirty="0"/>
              <a:t> </a:t>
            </a:r>
            <a:r>
              <a:rPr lang="es-CO" sz="1600" dirty="0" err="1"/>
              <a:t>by</a:t>
            </a:r>
            <a:r>
              <a:rPr lang="es-CO" sz="1600" dirty="0"/>
              <a:t> the </a:t>
            </a:r>
            <a:r>
              <a:rPr lang="es-CO" sz="1600" dirty="0" err="1"/>
              <a:t>people</a:t>
            </a:r>
            <a:r>
              <a:rPr lang="es-CO" sz="1600" dirty="0"/>
              <a:t> </a:t>
            </a:r>
            <a:r>
              <a:rPr lang="es-CO" sz="1600" dirty="0" err="1"/>
              <a:t>who</a:t>
            </a:r>
            <a:r>
              <a:rPr lang="es-CO" sz="1600" dirty="0"/>
              <a:t> </a:t>
            </a:r>
            <a:r>
              <a:rPr lang="es-CO" sz="1600" dirty="0" err="1"/>
              <a:t>respond</a:t>
            </a:r>
            <a:r>
              <a:rPr lang="es-CO" sz="1600" dirty="0"/>
              <a:t> </a:t>
            </a:r>
            <a:r>
              <a:rPr lang="es-CO" sz="1600" dirty="0" err="1"/>
              <a:t>they</a:t>
            </a:r>
            <a:r>
              <a:rPr lang="es-CO" sz="1600" dirty="0"/>
              <a:t> </a:t>
            </a:r>
            <a:r>
              <a:rPr lang="es-CO" sz="1600" dirty="0" err="1"/>
              <a:t>consider</a:t>
            </a:r>
            <a:r>
              <a:rPr lang="es-CO" sz="1600" dirty="0"/>
              <a:t> </a:t>
            </a:r>
            <a:r>
              <a:rPr lang="es-CO" sz="1600" dirty="0" err="1"/>
              <a:t>themselves</a:t>
            </a:r>
            <a:r>
              <a:rPr lang="es-CO" sz="1600" dirty="0"/>
              <a:t> as </a:t>
            </a:r>
            <a:r>
              <a:rPr lang="es-CO" sz="1600" dirty="0" err="1"/>
              <a:t>poor</a:t>
            </a:r>
            <a:r>
              <a:rPr lang="es-CO" sz="1600" dirty="0"/>
              <a:t> </a:t>
            </a:r>
            <a:r>
              <a:rPr lang="es-CO" sz="1600" dirty="0" err="1"/>
              <a:t>or</a:t>
            </a:r>
            <a:r>
              <a:rPr lang="es-CO" sz="1600" dirty="0"/>
              <a:t> </a:t>
            </a:r>
            <a:r>
              <a:rPr lang="es-CO" sz="1600" dirty="0" err="1"/>
              <a:t>also</a:t>
            </a:r>
            <a:r>
              <a:rPr lang="es-CO" sz="1600" dirty="0"/>
              <a:t> </a:t>
            </a:r>
            <a:r>
              <a:rPr lang="es-CO" sz="1600" dirty="0" err="1"/>
              <a:t>respond</a:t>
            </a:r>
            <a:r>
              <a:rPr lang="es-CO" sz="1600" dirty="0"/>
              <a:t> to the </a:t>
            </a:r>
            <a:r>
              <a:rPr lang="es-CO" sz="1600" dirty="0" err="1"/>
              <a:t>question</a:t>
            </a:r>
            <a:r>
              <a:rPr lang="es-CO" sz="1600" dirty="0"/>
              <a:t> of </a:t>
            </a:r>
            <a:r>
              <a:rPr lang="es-CO" sz="1600" dirty="0" err="1"/>
              <a:t>income</a:t>
            </a:r>
            <a:r>
              <a:rPr lang="es-CO" sz="1600" dirty="0"/>
              <a:t> </a:t>
            </a:r>
            <a:r>
              <a:rPr lang="es-CO" sz="1600" dirty="0" err="1"/>
              <a:t>on</a:t>
            </a:r>
            <a:r>
              <a:rPr lang="es-CO" sz="1600" dirty="0"/>
              <a:t> </a:t>
            </a:r>
            <a:r>
              <a:rPr lang="es-CO" sz="1600" dirty="0" err="1"/>
              <a:t>an</a:t>
            </a:r>
            <a:r>
              <a:rPr lang="es-CO" sz="1600" dirty="0"/>
              <a:t> </a:t>
            </a:r>
            <a:r>
              <a:rPr lang="es-CO" sz="1600" dirty="0" err="1"/>
              <a:t>economic</a:t>
            </a:r>
            <a:r>
              <a:rPr lang="es-CO" sz="1600" dirty="0"/>
              <a:t> scale. </a:t>
            </a:r>
            <a:endParaRPr lang="es-CO" sz="1600" dirty="0" smtClean="0"/>
          </a:p>
          <a:p>
            <a:pPr marL="285750" indent="-285750" algn="just">
              <a:buFont typeface="Arial" panose="020B0604020202020204" pitchFamily="34" charset="0"/>
              <a:buChar char="•"/>
            </a:pPr>
            <a:endParaRPr lang="es-CO" sz="1600" dirty="0" smtClean="0"/>
          </a:p>
          <a:p>
            <a:pPr marL="285750" indent="-285750" algn="just">
              <a:buFont typeface="Arial" panose="020B0604020202020204" pitchFamily="34" charset="0"/>
              <a:buChar char="•"/>
            </a:pPr>
            <a:r>
              <a:rPr lang="es-CO" sz="1600" dirty="0" err="1"/>
              <a:t>A</a:t>
            </a:r>
            <a:r>
              <a:rPr lang="es-CO" sz="1600" dirty="0" err="1" smtClean="0"/>
              <a:t>ny</a:t>
            </a:r>
            <a:r>
              <a:rPr lang="es-CO" sz="1600" dirty="0" smtClean="0"/>
              <a:t> </a:t>
            </a:r>
            <a:r>
              <a:rPr lang="es-CO" sz="1600" dirty="0" err="1"/>
              <a:t>attempt</a:t>
            </a:r>
            <a:r>
              <a:rPr lang="es-CO" sz="1600" dirty="0"/>
              <a:t> </a:t>
            </a:r>
            <a:r>
              <a:rPr lang="es-CO" sz="1600" dirty="0" smtClean="0"/>
              <a:t>to define </a:t>
            </a:r>
            <a:r>
              <a:rPr lang="es-CO" sz="1600" dirty="0"/>
              <a:t>and </a:t>
            </a:r>
            <a:r>
              <a:rPr lang="es-CO" sz="1600" dirty="0" err="1"/>
              <a:t>measure</a:t>
            </a:r>
            <a:r>
              <a:rPr lang="es-CO" sz="1600" dirty="0"/>
              <a:t> </a:t>
            </a:r>
            <a:r>
              <a:rPr lang="es-CO" sz="1600" dirty="0" err="1"/>
              <a:t>poverty</a:t>
            </a:r>
            <a:r>
              <a:rPr lang="es-CO" sz="1600" dirty="0"/>
              <a:t> </a:t>
            </a:r>
            <a:r>
              <a:rPr lang="es-CO" sz="1600" dirty="0" err="1"/>
              <a:t>implies</a:t>
            </a:r>
            <a:r>
              <a:rPr lang="es-CO" sz="1600" dirty="0"/>
              <a:t> a </a:t>
            </a:r>
            <a:r>
              <a:rPr lang="es-CO" sz="1600" dirty="0" err="1"/>
              <a:t>judgmental</a:t>
            </a:r>
            <a:r>
              <a:rPr lang="es-CO" sz="1600" dirty="0"/>
              <a:t> </a:t>
            </a:r>
            <a:r>
              <a:rPr lang="es-CO" sz="1600" dirty="0" err="1"/>
              <a:t>assessment</a:t>
            </a:r>
            <a:r>
              <a:rPr lang="es-CO" sz="1600" dirty="0"/>
              <a:t>, </a:t>
            </a:r>
            <a:r>
              <a:rPr lang="es-CO" sz="1600" dirty="0" err="1"/>
              <a:t>about</a:t>
            </a:r>
            <a:r>
              <a:rPr lang="es-CO" sz="1600" dirty="0"/>
              <a:t> </a:t>
            </a:r>
            <a:r>
              <a:rPr lang="es-CO" sz="1600" dirty="0" err="1"/>
              <a:t>what</a:t>
            </a:r>
            <a:r>
              <a:rPr lang="es-CO" sz="1600" dirty="0"/>
              <a:t> </a:t>
            </a:r>
            <a:r>
              <a:rPr lang="es-CO" sz="1600" dirty="0" err="1"/>
              <a:t>constitutes</a:t>
            </a:r>
            <a:r>
              <a:rPr lang="es-CO" sz="1600" dirty="0"/>
              <a:t> </a:t>
            </a:r>
            <a:r>
              <a:rPr lang="es-CO" sz="1600" dirty="0" err="1"/>
              <a:t>good</a:t>
            </a:r>
            <a:r>
              <a:rPr lang="es-CO" sz="1600" dirty="0"/>
              <a:t> </a:t>
            </a:r>
            <a:r>
              <a:rPr lang="es-CO" sz="1600" dirty="0" err="1"/>
              <a:t>or</a:t>
            </a:r>
            <a:r>
              <a:rPr lang="es-CO" sz="1600" dirty="0"/>
              <a:t> </a:t>
            </a:r>
            <a:r>
              <a:rPr lang="es-CO" sz="1600" dirty="0" err="1"/>
              <a:t>bad</a:t>
            </a:r>
            <a:r>
              <a:rPr lang="es-CO" sz="1600" dirty="0"/>
              <a:t> living </a:t>
            </a:r>
            <a:r>
              <a:rPr lang="es-CO" sz="1600" dirty="0" err="1"/>
              <a:t>conditions</a:t>
            </a:r>
            <a:r>
              <a:rPr lang="es-CO" sz="1600" dirty="0"/>
              <a:t>. </a:t>
            </a:r>
            <a:endParaRPr lang="es-CO" sz="1600" dirty="0" smtClean="0"/>
          </a:p>
          <a:p>
            <a:pPr marL="285750" indent="-285750" algn="just">
              <a:buFont typeface="Arial" panose="020B0604020202020204" pitchFamily="34" charset="0"/>
              <a:buChar char="•"/>
            </a:pPr>
            <a:endParaRPr lang="es-CO" sz="1600" dirty="0" smtClean="0"/>
          </a:p>
          <a:p>
            <a:pPr marL="285750" indent="-285750" algn="just">
              <a:buFont typeface="Arial" panose="020B0604020202020204" pitchFamily="34" charset="0"/>
              <a:buChar char="•"/>
            </a:pPr>
            <a:r>
              <a:rPr lang="es-CO" sz="1600" dirty="0" err="1" smtClean="0"/>
              <a:t>This</a:t>
            </a:r>
            <a:r>
              <a:rPr lang="es-CO" sz="1600" dirty="0" smtClean="0"/>
              <a:t> </a:t>
            </a:r>
            <a:r>
              <a:rPr lang="es-CO" sz="1600" dirty="0" err="1"/>
              <a:t>document</a:t>
            </a:r>
            <a:r>
              <a:rPr lang="es-CO" sz="1600" dirty="0"/>
              <a:t> examines </a:t>
            </a:r>
            <a:r>
              <a:rPr lang="es-CO" sz="1600" dirty="0" err="1"/>
              <a:t>subjective</a:t>
            </a:r>
            <a:r>
              <a:rPr lang="es-CO" sz="1600" dirty="0"/>
              <a:t> </a:t>
            </a:r>
            <a:r>
              <a:rPr lang="es-CO" sz="1600" dirty="0" err="1"/>
              <a:t>poverty</a:t>
            </a:r>
            <a:r>
              <a:rPr lang="es-CO" sz="1600" dirty="0"/>
              <a:t> </a:t>
            </a:r>
            <a:r>
              <a:rPr lang="es-CO" sz="1600" dirty="0" err="1"/>
              <a:t>since</a:t>
            </a:r>
            <a:r>
              <a:rPr lang="es-CO" sz="1600" dirty="0"/>
              <a:t> </a:t>
            </a:r>
            <a:r>
              <a:rPr lang="es-CO" sz="1600" dirty="0" err="1"/>
              <a:t>it</a:t>
            </a:r>
            <a:r>
              <a:rPr lang="es-CO" sz="1600" dirty="0"/>
              <a:t> </a:t>
            </a:r>
            <a:r>
              <a:rPr lang="es-CO" sz="1600" dirty="0" err="1"/>
              <a:t>considers</a:t>
            </a:r>
            <a:r>
              <a:rPr lang="es-CO" sz="1600" dirty="0"/>
              <a:t> </a:t>
            </a:r>
            <a:r>
              <a:rPr lang="es-CO" sz="1600" dirty="0" err="1"/>
              <a:t>studying</a:t>
            </a:r>
            <a:r>
              <a:rPr lang="es-CO" sz="1600" dirty="0"/>
              <a:t> </a:t>
            </a:r>
            <a:r>
              <a:rPr lang="es-CO" sz="1600" dirty="0" err="1"/>
              <a:t>individual’s</a:t>
            </a:r>
            <a:r>
              <a:rPr lang="es-CO" sz="1600" dirty="0"/>
              <a:t> </a:t>
            </a:r>
            <a:r>
              <a:rPr lang="es-CO" sz="1600" dirty="0" err="1"/>
              <a:t>self-perception</a:t>
            </a:r>
            <a:r>
              <a:rPr lang="es-CO" sz="1600" dirty="0"/>
              <a:t> </a:t>
            </a:r>
            <a:r>
              <a:rPr lang="es-CO" sz="1600" dirty="0" err="1"/>
              <a:t>is</a:t>
            </a:r>
            <a:r>
              <a:rPr lang="es-CO" sz="1600" dirty="0"/>
              <a:t> </a:t>
            </a:r>
            <a:r>
              <a:rPr lang="es-CO" sz="1600" dirty="0" err="1"/>
              <a:t>less</a:t>
            </a:r>
            <a:r>
              <a:rPr lang="es-CO" sz="1600" dirty="0"/>
              <a:t> </a:t>
            </a:r>
            <a:r>
              <a:rPr lang="es-CO" sz="1600" dirty="0" err="1"/>
              <a:t>imperfect</a:t>
            </a:r>
            <a:r>
              <a:rPr lang="es-CO" sz="1600" dirty="0"/>
              <a:t> and </a:t>
            </a:r>
            <a:r>
              <a:rPr lang="es-CO" sz="1600" dirty="0" err="1"/>
              <a:t>helps</a:t>
            </a:r>
            <a:r>
              <a:rPr lang="es-CO" sz="1600" dirty="0"/>
              <a:t> to </a:t>
            </a:r>
            <a:r>
              <a:rPr lang="es-CO" sz="1600" dirty="0" err="1"/>
              <a:t>form</a:t>
            </a:r>
            <a:r>
              <a:rPr lang="es-CO" sz="1600" dirty="0"/>
              <a:t> a more </a:t>
            </a:r>
            <a:r>
              <a:rPr lang="es-CO" sz="1600" dirty="0" err="1"/>
              <a:t>comprehensive</a:t>
            </a:r>
            <a:r>
              <a:rPr lang="es-CO" sz="1600" dirty="0"/>
              <a:t> </a:t>
            </a:r>
            <a:r>
              <a:rPr lang="es-CO" sz="1600" dirty="0" err="1"/>
              <a:t>judgment</a:t>
            </a:r>
            <a:r>
              <a:rPr lang="es-CO" sz="1600" dirty="0"/>
              <a:t>.</a:t>
            </a:r>
          </a:p>
          <a:p>
            <a:pPr algn="just"/>
            <a:endParaRPr lang="es-CO" sz="1600" dirty="0"/>
          </a:p>
          <a:p>
            <a:pPr marL="285750" indent="-285750" algn="just">
              <a:buFont typeface="Arial" panose="020B0604020202020204" pitchFamily="34" charset="0"/>
              <a:buChar char="•"/>
            </a:pPr>
            <a:r>
              <a:rPr lang="es-CO" sz="1600" dirty="0"/>
              <a:t>Little </a:t>
            </a:r>
            <a:r>
              <a:rPr lang="es-CO" sz="1600" dirty="0" err="1"/>
              <a:t>is</a:t>
            </a:r>
            <a:r>
              <a:rPr lang="es-CO" sz="1600" dirty="0"/>
              <a:t> </a:t>
            </a:r>
            <a:r>
              <a:rPr lang="es-CO" sz="1600" dirty="0" err="1"/>
              <a:t>known</a:t>
            </a:r>
            <a:r>
              <a:rPr lang="es-CO" sz="1600" dirty="0"/>
              <a:t> in Colombia </a:t>
            </a:r>
            <a:r>
              <a:rPr lang="es-CO" sz="1600" dirty="0" err="1"/>
              <a:t>about</a:t>
            </a:r>
            <a:r>
              <a:rPr lang="es-CO" sz="1600" dirty="0"/>
              <a:t> </a:t>
            </a:r>
            <a:r>
              <a:rPr lang="es-CO" sz="1600" dirty="0" err="1"/>
              <a:t>households</a:t>
            </a:r>
            <a:r>
              <a:rPr lang="es-CO" sz="1600" dirty="0"/>
              <a:t>’ </a:t>
            </a:r>
            <a:r>
              <a:rPr lang="es-CO" sz="1600" dirty="0" err="1"/>
              <a:t>perception</a:t>
            </a:r>
            <a:r>
              <a:rPr lang="es-CO" sz="1600" dirty="0"/>
              <a:t> of </a:t>
            </a:r>
            <a:r>
              <a:rPr lang="es-CO" sz="1600" dirty="0" err="1"/>
              <a:t>welfare</a:t>
            </a:r>
            <a:r>
              <a:rPr lang="es-CO" sz="1600" dirty="0"/>
              <a:t>. </a:t>
            </a:r>
            <a:r>
              <a:rPr lang="es-CO" sz="1600" dirty="0" err="1" smtClean="0"/>
              <a:t>Thus</a:t>
            </a:r>
            <a:r>
              <a:rPr lang="es-CO" sz="1600" dirty="0"/>
              <a:t>, </a:t>
            </a:r>
            <a:r>
              <a:rPr lang="es-CO" sz="1600" dirty="0" err="1"/>
              <a:t>some</a:t>
            </a:r>
            <a:r>
              <a:rPr lang="es-CO" sz="1600" dirty="0"/>
              <a:t> </a:t>
            </a:r>
            <a:r>
              <a:rPr lang="es-CO" sz="1600" dirty="0" err="1"/>
              <a:t>households</a:t>
            </a:r>
            <a:r>
              <a:rPr lang="es-CO" sz="1600" dirty="0"/>
              <a:t> </a:t>
            </a:r>
            <a:r>
              <a:rPr lang="es-CO" sz="1600" dirty="0" err="1"/>
              <a:t>classified</a:t>
            </a:r>
            <a:r>
              <a:rPr lang="es-CO" sz="1600" dirty="0"/>
              <a:t> as </a:t>
            </a:r>
            <a:r>
              <a:rPr lang="es-CO" sz="1600" dirty="0" err="1"/>
              <a:t>not</a:t>
            </a:r>
            <a:r>
              <a:rPr lang="es-CO" sz="1600" dirty="0"/>
              <a:t> </a:t>
            </a:r>
            <a:r>
              <a:rPr lang="es-CO" sz="1600" dirty="0" err="1"/>
              <a:t>poor</a:t>
            </a:r>
            <a:r>
              <a:rPr lang="es-CO" sz="1600" dirty="0"/>
              <a:t> </a:t>
            </a:r>
            <a:r>
              <a:rPr lang="es-CO" sz="1600" dirty="0" err="1"/>
              <a:t>according</a:t>
            </a:r>
            <a:r>
              <a:rPr lang="es-CO" sz="1600" dirty="0"/>
              <a:t> to the </a:t>
            </a:r>
            <a:r>
              <a:rPr lang="es-CO" sz="1600" dirty="0" err="1"/>
              <a:t>criteria</a:t>
            </a:r>
            <a:r>
              <a:rPr lang="es-CO" sz="1600" dirty="0"/>
              <a:t> of </a:t>
            </a:r>
            <a:r>
              <a:rPr lang="es-CO" sz="1600" dirty="0" err="1"/>
              <a:t>expenditure</a:t>
            </a:r>
            <a:r>
              <a:rPr lang="es-CO" sz="1600" dirty="0"/>
              <a:t> </a:t>
            </a:r>
            <a:r>
              <a:rPr lang="es-CO" sz="1600" dirty="0" err="1"/>
              <a:t>or</a:t>
            </a:r>
            <a:r>
              <a:rPr lang="es-CO" sz="1600" dirty="0"/>
              <a:t> </a:t>
            </a:r>
            <a:r>
              <a:rPr lang="es-CO" sz="1600" dirty="0" err="1"/>
              <a:t>their</a:t>
            </a:r>
            <a:r>
              <a:rPr lang="es-CO" sz="1600" dirty="0"/>
              <a:t> </a:t>
            </a:r>
            <a:r>
              <a:rPr lang="es-CO" sz="1600" dirty="0" err="1"/>
              <a:t>income</a:t>
            </a:r>
            <a:r>
              <a:rPr lang="es-CO" sz="1600" dirty="0"/>
              <a:t> (</a:t>
            </a:r>
            <a:r>
              <a:rPr lang="es-CO" sz="1600" dirty="0" err="1"/>
              <a:t>objective</a:t>
            </a:r>
            <a:r>
              <a:rPr lang="es-CO" sz="1600" dirty="0"/>
              <a:t> </a:t>
            </a:r>
            <a:r>
              <a:rPr lang="es-CO" sz="1600" dirty="0" err="1"/>
              <a:t>measurements</a:t>
            </a:r>
            <a:r>
              <a:rPr lang="es-CO" sz="1600" dirty="0"/>
              <a:t>), </a:t>
            </a:r>
            <a:r>
              <a:rPr lang="es-CO" sz="1600" dirty="0" err="1"/>
              <a:t>may</a:t>
            </a:r>
            <a:r>
              <a:rPr lang="es-CO" sz="1600" dirty="0"/>
              <a:t> </a:t>
            </a:r>
            <a:r>
              <a:rPr lang="es-CO" sz="1600" dirty="0" err="1"/>
              <a:t>feel</a:t>
            </a:r>
            <a:r>
              <a:rPr lang="es-CO" sz="1600" dirty="0"/>
              <a:t> </a:t>
            </a:r>
            <a:r>
              <a:rPr lang="es-CO" sz="1600" dirty="0" err="1"/>
              <a:t>poor</a:t>
            </a:r>
            <a:r>
              <a:rPr lang="es-CO" sz="1600" dirty="0"/>
              <a:t>. </a:t>
            </a:r>
            <a:r>
              <a:rPr lang="es-CO" sz="1600" dirty="0" err="1"/>
              <a:t>Similarly</a:t>
            </a:r>
            <a:r>
              <a:rPr lang="es-CO" sz="1600" dirty="0"/>
              <a:t>, </a:t>
            </a:r>
            <a:r>
              <a:rPr lang="es-CO" sz="1600" dirty="0" err="1"/>
              <a:t>families</a:t>
            </a:r>
            <a:r>
              <a:rPr lang="es-CO" sz="1600" dirty="0"/>
              <a:t> </a:t>
            </a:r>
            <a:r>
              <a:rPr lang="es-CO" sz="1600" dirty="0" err="1"/>
              <a:t>who</a:t>
            </a:r>
            <a:r>
              <a:rPr lang="es-CO" sz="1600" dirty="0"/>
              <a:t> are </a:t>
            </a:r>
            <a:r>
              <a:rPr lang="es-CO" sz="1600" dirty="0" err="1"/>
              <a:t>considered</a:t>
            </a:r>
            <a:r>
              <a:rPr lang="es-CO" sz="1600" dirty="0"/>
              <a:t> </a:t>
            </a:r>
            <a:r>
              <a:rPr lang="es-CO" sz="1600" dirty="0" err="1"/>
              <a:t>poor</a:t>
            </a:r>
            <a:r>
              <a:rPr lang="es-CO" sz="1600" dirty="0"/>
              <a:t> </a:t>
            </a:r>
            <a:r>
              <a:rPr lang="es-CO" sz="1600" dirty="0" err="1"/>
              <a:t>by</a:t>
            </a:r>
            <a:r>
              <a:rPr lang="es-CO" sz="1600" dirty="0"/>
              <a:t> </a:t>
            </a:r>
            <a:r>
              <a:rPr lang="es-CO" sz="1600" dirty="0" err="1"/>
              <a:t>objective</a:t>
            </a:r>
            <a:r>
              <a:rPr lang="es-CO" sz="1600" dirty="0"/>
              <a:t> </a:t>
            </a:r>
            <a:r>
              <a:rPr lang="es-CO" sz="1600" dirty="0" err="1"/>
              <a:t>monetary</a:t>
            </a:r>
            <a:r>
              <a:rPr lang="es-CO" sz="1600" dirty="0"/>
              <a:t> </a:t>
            </a:r>
            <a:r>
              <a:rPr lang="es-CO" sz="1600" dirty="0" err="1"/>
              <a:t>indicators</a:t>
            </a:r>
            <a:r>
              <a:rPr lang="es-CO" sz="1600" dirty="0"/>
              <a:t>, </a:t>
            </a:r>
            <a:r>
              <a:rPr lang="es-CO" sz="1600" dirty="0" err="1"/>
              <a:t>they</a:t>
            </a:r>
            <a:r>
              <a:rPr lang="es-CO" sz="1600" dirty="0"/>
              <a:t> can </a:t>
            </a:r>
            <a:r>
              <a:rPr lang="es-CO" sz="1600" dirty="0" err="1"/>
              <a:t>perceive</a:t>
            </a:r>
            <a:r>
              <a:rPr lang="es-CO" sz="1600" dirty="0"/>
              <a:t> </a:t>
            </a:r>
            <a:r>
              <a:rPr lang="es-CO" sz="1600" dirty="0" err="1"/>
              <a:t>themselves</a:t>
            </a:r>
            <a:r>
              <a:rPr lang="es-CO" sz="1600" dirty="0"/>
              <a:t> as non-</a:t>
            </a:r>
            <a:r>
              <a:rPr lang="es-CO" sz="1600" dirty="0" err="1"/>
              <a:t>poor</a:t>
            </a:r>
            <a:r>
              <a:rPr lang="es-CO" sz="1600" dirty="0"/>
              <a:t>.</a:t>
            </a:r>
          </a:p>
        </p:txBody>
      </p:sp>
    </p:spTree>
    <p:extLst>
      <p:ext uri="{BB962C8B-B14F-4D97-AF65-F5344CB8AC3E}">
        <p14:creationId xmlns:p14="http://schemas.microsoft.com/office/powerpoint/2010/main" val="19813912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03848" y="260648"/>
            <a:ext cx="5398368" cy="650503"/>
          </a:xfrm>
        </p:spPr>
        <p:txBody>
          <a:bodyPr>
            <a:normAutofit fontScale="90000"/>
          </a:bodyPr>
          <a:lstStyle/>
          <a:p>
            <a:r>
              <a:rPr lang="es-ES" dirty="0" smtClean="0"/>
              <a:t>4. </a:t>
            </a:r>
            <a:r>
              <a:rPr lang="es-ES" dirty="0" err="1" smtClean="0"/>
              <a:t>Conclusions</a:t>
            </a:r>
            <a:endParaRPr lang="es-CO" sz="4000" dirty="0"/>
          </a:p>
        </p:txBody>
      </p:sp>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2 Rectángulo"/>
          <p:cNvSpPr/>
          <p:nvPr/>
        </p:nvSpPr>
        <p:spPr>
          <a:xfrm>
            <a:off x="395536" y="1124744"/>
            <a:ext cx="8208912" cy="5262979"/>
          </a:xfrm>
          <a:prstGeom prst="rect">
            <a:avLst/>
          </a:prstGeom>
        </p:spPr>
        <p:txBody>
          <a:bodyPr wrap="square">
            <a:spAutoFit/>
          </a:bodyPr>
          <a:lstStyle/>
          <a:p>
            <a:pPr marL="285750" indent="-285750" algn="just">
              <a:buFont typeface="Arial" panose="020B0604020202020204" pitchFamily="34" charset="0"/>
              <a:buChar char="•"/>
            </a:pPr>
            <a:r>
              <a:rPr lang="es-CO" sz="1600" dirty="0" smtClean="0"/>
              <a:t>In </a:t>
            </a:r>
            <a:r>
              <a:rPr lang="es-CO" sz="1600" dirty="0" err="1"/>
              <a:t>fact</a:t>
            </a:r>
            <a:r>
              <a:rPr lang="es-CO" sz="1600" dirty="0"/>
              <a:t>, </a:t>
            </a:r>
            <a:r>
              <a:rPr lang="es-CO" sz="1600" dirty="0" err="1"/>
              <a:t>measurements</a:t>
            </a:r>
            <a:r>
              <a:rPr lang="es-CO" sz="1600" dirty="0"/>
              <a:t> of </a:t>
            </a:r>
            <a:r>
              <a:rPr lang="es-CO" sz="1600" dirty="0" err="1"/>
              <a:t>subjective</a:t>
            </a:r>
            <a:r>
              <a:rPr lang="es-CO" sz="1600" dirty="0"/>
              <a:t> </a:t>
            </a:r>
            <a:r>
              <a:rPr lang="es-CO" sz="1600" dirty="0" err="1"/>
              <a:t>poverty</a:t>
            </a:r>
            <a:r>
              <a:rPr lang="es-CO" sz="1600" dirty="0"/>
              <a:t> in </a:t>
            </a:r>
            <a:r>
              <a:rPr lang="es-CO" sz="1600" dirty="0" err="1"/>
              <a:t>this</a:t>
            </a:r>
            <a:r>
              <a:rPr lang="es-CO" sz="1600" dirty="0"/>
              <a:t> </a:t>
            </a:r>
            <a:r>
              <a:rPr lang="es-CO" sz="1600" dirty="0" err="1"/>
              <a:t>document</a:t>
            </a:r>
            <a:r>
              <a:rPr lang="es-CO" sz="1600" dirty="0"/>
              <a:t> </a:t>
            </a:r>
            <a:r>
              <a:rPr lang="es-CO" sz="1600" dirty="0" err="1"/>
              <a:t>have</a:t>
            </a:r>
            <a:r>
              <a:rPr lang="es-CO" sz="1600" dirty="0"/>
              <a:t> </a:t>
            </a:r>
            <a:r>
              <a:rPr lang="es-CO" sz="1600" dirty="0" err="1"/>
              <a:t>higher</a:t>
            </a:r>
            <a:r>
              <a:rPr lang="es-CO" sz="1600" dirty="0"/>
              <a:t> </a:t>
            </a:r>
            <a:r>
              <a:rPr lang="es-CO" sz="1600" dirty="0" err="1"/>
              <a:t>values</a:t>
            </a:r>
            <a:r>
              <a:rPr lang="es-CO" sz="1600" dirty="0"/>
              <a:t> </a:t>
            </a:r>
            <a:r>
              <a:rPr lang="es-CO" sz="1600" dirty="0" err="1"/>
              <a:t>than</a:t>
            </a:r>
            <a:r>
              <a:rPr lang="es-CO" sz="1600" dirty="0"/>
              <a:t> the </a:t>
            </a:r>
            <a:r>
              <a:rPr lang="es-CO" sz="1600" dirty="0" err="1"/>
              <a:t>ones</a:t>
            </a:r>
            <a:r>
              <a:rPr lang="es-CO" sz="1600" dirty="0"/>
              <a:t> </a:t>
            </a:r>
            <a:r>
              <a:rPr lang="es-CO" sz="1600" dirty="0" err="1"/>
              <a:t>thrown</a:t>
            </a:r>
            <a:r>
              <a:rPr lang="es-CO" sz="1600" dirty="0"/>
              <a:t> </a:t>
            </a:r>
            <a:r>
              <a:rPr lang="es-CO" sz="1600" dirty="0" err="1"/>
              <a:t>by</a:t>
            </a:r>
            <a:r>
              <a:rPr lang="es-CO" sz="1600" dirty="0"/>
              <a:t> </a:t>
            </a:r>
            <a:r>
              <a:rPr lang="es-CO" sz="1600" dirty="0" err="1"/>
              <a:t>objective</a:t>
            </a:r>
            <a:r>
              <a:rPr lang="es-CO" sz="1600" dirty="0"/>
              <a:t> </a:t>
            </a:r>
            <a:r>
              <a:rPr lang="es-CO" sz="1600" dirty="0" err="1"/>
              <a:t>measurements</a:t>
            </a:r>
            <a:r>
              <a:rPr lang="es-CO" sz="1600" dirty="0"/>
              <a:t> of </a:t>
            </a:r>
            <a:r>
              <a:rPr lang="es-CO" sz="1600" dirty="0" err="1"/>
              <a:t>income</a:t>
            </a:r>
            <a:r>
              <a:rPr lang="es-CO" sz="1600" dirty="0"/>
              <a:t>. </a:t>
            </a:r>
            <a:r>
              <a:rPr lang="es-CO" sz="1600" dirty="0" err="1"/>
              <a:t>This</a:t>
            </a:r>
            <a:r>
              <a:rPr lang="es-CO" sz="1600" dirty="0"/>
              <a:t> </a:t>
            </a:r>
            <a:r>
              <a:rPr lang="es-CO" sz="1600" dirty="0" err="1"/>
              <a:t>difference</a:t>
            </a:r>
            <a:r>
              <a:rPr lang="es-CO" sz="1600" dirty="0"/>
              <a:t> </a:t>
            </a:r>
            <a:r>
              <a:rPr lang="es-CO" sz="1600" dirty="0" err="1"/>
              <a:t>requires</a:t>
            </a:r>
            <a:r>
              <a:rPr lang="es-CO" sz="1600" dirty="0"/>
              <a:t> </a:t>
            </a:r>
            <a:r>
              <a:rPr lang="es-CO" sz="1600" dirty="0" err="1"/>
              <a:t>further</a:t>
            </a:r>
            <a:r>
              <a:rPr lang="es-CO" sz="1600" dirty="0"/>
              <a:t> </a:t>
            </a:r>
            <a:r>
              <a:rPr lang="es-CO" sz="1600" dirty="0" err="1"/>
              <a:t>analysis</a:t>
            </a:r>
            <a:r>
              <a:rPr lang="es-CO" sz="1600" dirty="0"/>
              <a:t> and </a:t>
            </a:r>
            <a:r>
              <a:rPr lang="es-CO" sz="1600" dirty="0" err="1"/>
              <a:t>its</a:t>
            </a:r>
            <a:r>
              <a:rPr lang="es-CO" sz="1600" dirty="0"/>
              <a:t> causes can </a:t>
            </a:r>
            <a:r>
              <a:rPr lang="es-CO" sz="1600" dirty="0" err="1"/>
              <a:t>provide</a:t>
            </a:r>
            <a:r>
              <a:rPr lang="es-CO" sz="1600" dirty="0"/>
              <a:t> new </a:t>
            </a:r>
            <a:r>
              <a:rPr lang="es-CO" sz="1600" dirty="0" err="1"/>
              <a:t>alternatives</a:t>
            </a:r>
            <a:r>
              <a:rPr lang="es-CO" sz="1600" dirty="0"/>
              <a:t> to </a:t>
            </a:r>
            <a:r>
              <a:rPr lang="es-CO" sz="1600" dirty="0" err="1"/>
              <a:t>counteract</a:t>
            </a:r>
            <a:r>
              <a:rPr lang="es-CO" sz="1600" dirty="0"/>
              <a:t> </a:t>
            </a:r>
            <a:r>
              <a:rPr lang="es-CO" sz="1600" dirty="0" err="1"/>
              <a:t>poverty</a:t>
            </a:r>
            <a:r>
              <a:rPr lang="es-CO" sz="1600" dirty="0"/>
              <a:t> </a:t>
            </a:r>
            <a:r>
              <a:rPr lang="es-CO" sz="1600" dirty="0" err="1"/>
              <a:t>focusing</a:t>
            </a:r>
            <a:r>
              <a:rPr lang="es-CO" sz="1600" dirty="0"/>
              <a:t> </a:t>
            </a:r>
            <a:r>
              <a:rPr lang="es-CO" sz="1600" dirty="0" err="1"/>
              <a:t>on</a:t>
            </a:r>
            <a:r>
              <a:rPr lang="es-CO" sz="1600" dirty="0"/>
              <a:t> </a:t>
            </a:r>
            <a:r>
              <a:rPr lang="es-CO" sz="1600" dirty="0" err="1"/>
              <a:t>the</a:t>
            </a:r>
            <a:r>
              <a:rPr lang="es-CO" sz="1600" dirty="0"/>
              <a:t> living </a:t>
            </a:r>
            <a:r>
              <a:rPr lang="es-CO" sz="1600" dirty="0" err="1"/>
              <a:t>conditions</a:t>
            </a:r>
            <a:r>
              <a:rPr lang="es-CO" sz="1600" dirty="0"/>
              <a:t> and </a:t>
            </a:r>
            <a:r>
              <a:rPr lang="es-CO" sz="1600" dirty="0" err="1"/>
              <a:t>welfare</a:t>
            </a:r>
            <a:r>
              <a:rPr lang="es-CO" sz="1600" dirty="0"/>
              <a:t> </a:t>
            </a:r>
            <a:r>
              <a:rPr lang="es-CO" sz="1600" dirty="0" err="1"/>
              <a:t>for</a:t>
            </a:r>
            <a:r>
              <a:rPr lang="es-CO" sz="1600" dirty="0"/>
              <a:t> </a:t>
            </a:r>
            <a:r>
              <a:rPr lang="es-CO" sz="1600" dirty="0" err="1"/>
              <a:t>the</a:t>
            </a:r>
            <a:r>
              <a:rPr lang="es-CO" sz="1600" dirty="0"/>
              <a:t> </a:t>
            </a:r>
            <a:r>
              <a:rPr lang="es-CO" sz="1600" dirty="0" err="1"/>
              <a:t>most</a:t>
            </a:r>
            <a:r>
              <a:rPr lang="es-CO" sz="1600" dirty="0"/>
              <a:t> vulnerable </a:t>
            </a:r>
            <a:r>
              <a:rPr lang="es-CO" sz="1600" dirty="0" err="1"/>
              <a:t>population</a:t>
            </a:r>
            <a:r>
              <a:rPr lang="es-CO" sz="1600" dirty="0"/>
              <a:t>.</a:t>
            </a:r>
          </a:p>
          <a:p>
            <a:pPr algn="just"/>
            <a:endParaRPr lang="es-CO" sz="1600" dirty="0"/>
          </a:p>
          <a:p>
            <a:pPr marL="285750" indent="-285750" algn="just">
              <a:buFont typeface="Arial" panose="020B0604020202020204" pitchFamily="34" charset="0"/>
              <a:buChar char="•"/>
            </a:pPr>
            <a:r>
              <a:rPr lang="es-CO" sz="1600" dirty="0"/>
              <a:t>In </a:t>
            </a:r>
            <a:r>
              <a:rPr lang="es-CO" sz="1600" dirty="0" err="1"/>
              <a:t>this</a:t>
            </a:r>
            <a:r>
              <a:rPr lang="es-CO" sz="1600" dirty="0"/>
              <a:t> </a:t>
            </a:r>
            <a:r>
              <a:rPr lang="es-CO" sz="1600" dirty="0" err="1"/>
              <a:t>order</a:t>
            </a:r>
            <a:r>
              <a:rPr lang="es-CO" sz="1600" dirty="0"/>
              <a:t> of ideas, </a:t>
            </a:r>
            <a:r>
              <a:rPr lang="es-CO" sz="1600" dirty="0" err="1"/>
              <a:t>this</a:t>
            </a:r>
            <a:r>
              <a:rPr lang="es-CO" sz="1600" dirty="0"/>
              <a:t> </a:t>
            </a:r>
            <a:r>
              <a:rPr lang="es-CO" sz="1600" dirty="0" err="1"/>
              <a:t>document</a:t>
            </a:r>
            <a:r>
              <a:rPr lang="es-CO" sz="1600" dirty="0"/>
              <a:t> has </a:t>
            </a:r>
            <a:r>
              <a:rPr lang="es-CO" sz="1600" dirty="0" err="1"/>
              <a:t>three</a:t>
            </a:r>
            <a:r>
              <a:rPr lang="es-CO" sz="1600" dirty="0"/>
              <a:t> </a:t>
            </a:r>
            <a:r>
              <a:rPr lang="es-CO" sz="1600" dirty="0" err="1" smtClean="0"/>
              <a:t>goals</a:t>
            </a:r>
            <a:r>
              <a:rPr lang="es-CO" sz="1600" dirty="0" smtClean="0"/>
              <a:t>:</a:t>
            </a:r>
          </a:p>
          <a:p>
            <a:pPr marL="742950" lvl="1" indent="-285750" algn="just">
              <a:buFont typeface="Arial" panose="020B0604020202020204" pitchFamily="34" charset="0"/>
              <a:buChar char="•"/>
            </a:pPr>
            <a:r>
              <a:rPr lang="es-CO" sz="1600" dirty="0" smtClean="0"/>
              <a:t>The </a:t>
            </a:r>
            <a:r>
              <a:rPr lang="es-CO" sz="1600" dirty="0" err="1"/>
              <a:t>first</a:t>
            </a:r>
            <a:r>
              <a:rPr lang="es-CO" sz="1600" dirty="0"/>
              <a:t> </a:t>
            </a:r>
            <a:r>
              <a:rPr lang="es-CO" sz="1600" dirty="0" err="1"/>
              <a:t>is</a:t>
            </a:r>
            <a:r>
              <a:rPr lang="es-CO" sz="1600" dirty="0"/>
              <a:t> to </a:t>
            </a:r>
            <a:r>
              <a:rPr lang="es-CO" sz="1600" dirty="0" err="1"/>
              <a:t>explain</a:t>
            </a:r>
            <a:r>
              <a:rPr lang="es-CO" sz="1600" dirty="0"/>
              <a:t> </a:t>
            </a:r>
            <a:r>
              <a:rPr lang="es-CO" sz="1600" dirty="0" err="1"/>
              <a:t>which</a:t>
            </a:r>
            <a:r>
              <a:rPr lang="es-CO" sz="1600" dirty="0"/>
              <a:t> </a:t>
            </a:r>
            <a:r>
              <a:rPr lang="es-CO" sz="1600" dirty="0" err="1"/>
              <a:t>factors</a:t>
            </a:r>
            <a:r>
              <a:rPr lang="es-CO" sz="1600" dirty="0"/>
              <a:t> </a:t>
            </a:r>
            <a:r>
              <a:rPr lang="es-CO" sz="1600" dirty="0" err="1"/>
              <a:t>help</a:t>
            </a:r>
            <a:r>
              <a:rPr lang="es-CO" sz="1600" dirty="0"/>
              <a:t> </a:t>
            </a:r>
            <a:r>
              <a:rPr lang="es-CO" sz="1600" dirty="0" err="1"/>
              <a:t>explain</a:t>
            </a:r>
            <a:r>
              <a:rPr lang="es-CO" sz="1600" dirty="0"/>
              <a:t> </a:t>
            </a:r>
            <a:r>
              <a:rPr lang="es-CO" sz="1600" dirty="0" err="1"/>
              <a:t>subjective</a:t>
            </a:r>
            <a:r>
              <a:rPr lang="es-CO" sz="1600" dirty="0"/>
              <a:t> </a:t>
            </a:r>
            <a:r>
              <a:rPr lang="es-CO" sz="1600" dirty="0" err="1" smtClean="0"/>
              <a:t>poverty</a:t>
            </a:r>
            <a:r>
              <a:rPr lang="es-CO" sz="1600" dirty="0" smtClean="0"/>
              <a:t>.</a:t>
            </a:r>
          </a:p>
          <a:p>
            <a:pPr marL="742950" lvl="1" indent="-285750" algn="just">
              <a:buFont typeface="Arial" panose="020B0604020202020204" pitchFamily="34" charset="0"/>
              <a:buChar char="•"/>
            </a:pPr>
            <a:r>
              <a:rPr lang="es-CO" sz="1600" dirty="0"/>
              <a:t>T</a:t>
            </a:r>
            <a:r>
              <a:rPr lang="es-CO" sz="1600" dirty="0" smtClean="0"/>
              <a:t>he </a:t>
            </a:r>
            <a:r>
              <a:rPr lang="es-CO" sz="1600" dirty="0" err="1"/>
              <a:t>second</a:t>
            </a:r>
            <a:r>
              <a:rPr lang="es-CO" sz="1600" dirty="0"/>
              <a:t> </a:t>
            </a:r>
            <a:r>
              <a:rPr lang="es-CO" sz="1600" dirty="0" err="1"/>
              <a:t>seeks</a:t>
            </a:r>
            <a:r>
              <a:rPr lang="es-CO" sz="1600" dirty="0"/>
              <a:t> to </a:t>
            </a:r>
            <a:r>
              <a:rPr lang="es-CO" sz="1600" dirty="0" err="1"/>
              <a:t>study</a:t>
            </a:r>
            <a:r>
              <a:rPr lang="es-CO" sz="1600" dirty="0"/>
              <a:t> </a:t>
            </a:r>
            <a:r>
              <a:rPr lang="es-CO" sz="1600" dirty="0" err="1"/>
              <a:t>what</a:t>
            </a:r>
            <a:r>
              <a:rPr lang="es-CO" sz="1600" dirty="0"/>
              <a:t> determines the </a:t>
            </a:r>
            <a:r>
              <a:rPr lang="es-CO" sz="1600" dirty="0" err="1"/>
              <a:t>economic</a:t>
            </a:r>
            <a:r>
              <a:rPr lang="es-CO" sz="1600" dirty="0"/>
              <a:t> scale of </a:t>
            </a:r>
            <a:r>
              <a:rPr lang="es-CO" sz="1600" dirty="0" err="1" smtClean="0"/>
              <a:t>households</a:t>
            </a:r>
            <a:r>
              <a:rPr lang="es-CO" sz="1600" dirty="0" smtClean="0"/>
              <a:t>.</a:t>
            </a:r>
          </a:p>
          <a:p>
            <a:pPr marL="742950" lvl="1" indent="-285750" algn="just">
              <a:buFont typeface="Arial" panose="020B0604020202020204" pitchFamily="34" charset="0"/>
              <a:buChar char="•"/>
            </a:pPr>
            <a:r>
              <a:rPr lang="es-CO" sz="1600" dirty="0" err="1"/>
              <a:t>T</a:t>
            </a:r>
            <a:r>
              <a:rPr lang="es-CO" sz="1600" dirty="0" err="1" smtClean="0"/>
              <a:t>hird</a:t>
            </a:r>
            <a:r>
              <a:rPr lang="es-CO" sz="1600" dirty="0"/>
              <a:t>, </a:t>
            </a:r>
            <a:r>
              <a:rPr lang="es-CO" sz="1600" dirty="0" err="1"/>
              <a:t>pursues</a:t>
            </a:r>
            <a:r>
              <a:rPr lang="es-CO" sz="1600" dirty="0"/>
              <a:t> to </a:t>
            </a:r>
            <a:r>
              <a:rPr lang="es-CO" sz="1600" dirty="0" err="1"/>
              <a:t>explain</a:t>
            </a:r>
            <a:r>
              <a:rPr lang="es-CO" sz="1600" dirty="0"/>
              <a:t> the </a:t>
            </a:r>
            <a:r>
              <a:rPr lang="es-CO" sz="1600" dirty="0" err="1"/>
              <a:t>correlation</a:t>
            </a:r>
            <a:r>
              <a:rPr lang="es-CO" sz="1600" dirty="0"/>
              <a:t> </a:t>
            </a:r>
            <a:r>
              <a:rPr lang="es-CO" sz="1600" dirty="0" err="1"/>
              <a:t>between</a:t>
            </a:r>
            <a:r>
              <a:rPr lang="es-CO" sz="1600" dirty="0"/>
              <a:t> </a:t>
            </a:r>
            <a:r>
              <a:rPr lang="es-CO" sz="1600" dirty="0" err="1"/>
              <a:t>inequality</a:t>
            </a:r>
            <a:r>
              <a:rPr lang="es-CO" sz="1600" dirty="0"/>
              <a:t> and </a:t>
            </a:r>
            <a:r>
              <a:rPr lang="es-CO" sz="1600" dirty="0" err="1"/>
              <a:t>poverty’s</a:t>
            </a:r>
            <a:r>
              <a:rPr lang="es-CO" sz="1600" dirty="0"/>
              <a:t> </a:t>
            </a:r>
            <a:r>
              <a:rPr lang="es-CO" sz="1600" dirty="0" err="1"/>
              <a:t>perception</a:t>
            </a:r>
            <a:r>
              <a:rPr lang="es-CO" sz="1600" dirty="0"/>
              <a:t>, </a:t>
            </a:r>
            <a:r>
              <a:rPr lang="es-CO" sz="1600" dirty="0" err="1"/>
              <a:t>specifically</a:t>
            </a:r>
            <a:r>
              <a:rPr lang="es-CO" sz="1600" dirty="0"/>
              <a:t>, </a:t>
            </a:r>
            <a:r>
              <a:rPr lang="es-CO" sz="1600" dirty="0" err="1"/>
              <a:t>one</a:t>
            </a:r>
            <a:r>
              <a:rPr lang="es-CO" sz="1600" dirty="0"/>
              <a:t> of the </a:t>
            </a:r>
            <a:r>
              <a:rPr lang="es-CO" sz="1600" dirty="0" err="1"/>
              <a:t>reasons</a:t>
            </a:r>
            <a:r>
              <a:rPr lang="es-CO" sz="1600" dirty="0"/>
              <a:t> </a:t>
            </a:r>
            <a:r>
              <a:rPr lang="es-CO" sz="1600" dirty="0" err="1"/>
              <a:t>why</a:t>
            </a:r>
            <a:r>
              <a:rPr lang="es-CO" sz="1600" dirty="0"/>
              <a:t> </a:t>
            </a:r>
            <a:r>
              <a:rPr lang="es-CO" sz="1600" dirty="0" err="1"/>
              <a:t>subjective</a:t>
            </a:r>
            <a:r>
              <a:rPr lang="es-CO" sz="1600" dirty="0"/>
              <a:t> </a:t>
            </a:r>
            <a:r>
              <a:rPr lang="es-CO" sz="1600" dirty="0" err="1"/>
              <a:t>poverty</a:t>
            </a:r>
            <a:r>
              <a:rPr lang="es-CO" sz="1600" dirty="0"/>
              <a:t> </a:t>
            </a:r>
            <a:r>
              <a:rPr lang="es-CO" sz="1600" dirty="0" err="1"/>
              <a:t>is</a:t>
            </a:r>
            <a:r>
              <a:rPr lang="es-CO" sz="1600" dirty="0"/>
              <a:t> </a:t>
            </a:r>
            <a:r>
              <a:rPr lang="es-CO" sz="1600" dirty="0" err="1"/>
              <a:t>higher</a:t>
            </a:r>
            <a:r>
              <a:rPr lang="es-CO" sz="1600" dirty="0"/>
              <a:t> </a:t>
            </a:r>
            <a:r>
              <a:rPr lang="es-CO" sz="1600" dirty="0" err="1"/>
              <a:t>than</a:t>
            </a:r>
            <a:r>
              <a:rPr lang="es-CO" sz="1600" dirty="0"/>
              <a:t> </a:t>
            </a:r>
            <a:r>
              <a:rPr lang="es-CO" sz="1600" dirty="0" err="1"/>
              <a:t>objective</a:t>
            </a:r>
            <a:r>
              <a:rPr lang="es-CO" sz="1600" dirty="0"/>
              <a:t> </a:t>
            </a:r>
            <a:r>
              <a:rPr lang="es-CO" sz="1600" dirty="0" err="1"/>
              <a:t>measures</a:t>
            </a:r>
            <a:r>
              <a:rPr lang="es-CO" sz="1600" dirty="0"/>
              <a:t> in Colombia </a:t>
            </a:r>
            <a:r>
              <a:rPr lang="es-CO" sz="1600" dirty="0" err="1"/>
              <a:t>could</a:t>
            </a:r>
            <a:r>
              <a:rPr lang="es-CO" sz="1600" dirty="0"/>
              <a:t> be </a:t>
            </a:r>
            <a:r>
              <a:rPr lang="es-CO" sz="1600" dirty="0" err="1"/>
              <a:t>explained</a:t>
            </a:r>
            <a:r>
              <a:rPr lang="es-CO" sz="1600" dirty="0"/>
              <a:t> </a:t>
            </a:r>
            <a:r>
              <a:rPr lang="es-CO" sz="1600" dirty="0" err="1"/>
              <a:t>because</a:t>
            </a:r>
            <a:r>
              <a:rPr lang="es-CO" sz="1600" dirty="0"/>
              <a:t> </a:t>
            </a:r>
            <a:r>
              <a:rPr lang="es-CO" sz="1600" dirty="0" err="1"/>
              <a:t>people</a:t>
            </a:r>
            <a:r>
              <a:rPr lang="es-CO" sz="1600" dirty="0"/>
              <a:t> </a:t>
            </a:r>
            <a:r>
              <a:rPr lang="es-CO" sz="1600" dirty="0" err="1"/>
              <a:t>while</a:t>
            </a:r>
            <a:r>
              <a:rPr lang="es-CO" sz="1600" dirty="0"/>
              <a:t> </a:t>
            </a:r>
            <a:r>
              <a:rPr lang="es-CO" sz="1600" dirty="0" err="1"/>
              <a:t>evaluating</a:t>
            </a:r>
            <a:r>
              <a:rPr lang="es-CO" sz="1600" dirty="0"/>
              <a:t> </a:t>
            </a:r>
            <a:r>
              <a:rPr lang="es-CO" sz="1600" dirty="0" err="1"/>
              <a:t>their</a:t>
            </a:r>
            <a:r>
              <a:rPr lang="es-CO" sz="1600" dirty="0"/>
              <a:t> individual </a:t>
            </a:r>
            <a:r>
              <a:rPr lang="es-CO" sz="1600" dirty="0" err="1"/>
              <a:t>poverty’s</a:t>
            </a:r>
            <a:r>
              <a:rPr lang="es-CO" sz="1600" dirty="0"/>
              <a:t> </a:t>
            </a:r>
            <a:r>
              <a:rPr lang="es-CO" sz="1600" dirty="0" err="1"/>
              <a:t>perception</a:t>
            </a:r>
            <a:r>
              <a:rPr lang="es-CO" sz="1600" dirty="0"/>
              <a:t> </a:t>
            </a:r>
            <a:r>
              <a:rPr lang="es-CO" sz="1600" dirty="0" err="1"/>
              <a:t>generally</a:t>
            </a:r>
            <a:r>
              <a:rPr lang="es-CO" sz="1600" dirty="0"/>
              <a:t> </a:t>
            </a:r>
            <a:r>
              <a:rPr lang="es-CO" sz="1600" dirty="0" err="1"/>
              <a:t>tend</a:t>
            </a:r>
            <a:r>
              <a:rPr lang="es-CO" sz="1600" dirty="0"/>
              <a:t> to </a:t>
            </a:r>
            <a:r>
              <a:rPr lang="es-CO" sz="1600" dirty="0" err="1"/>
              <a:t>make</a:t>
            </a:r>
            <a:r>
              <a:rPr lang="es-CO" sz="1600" dirty="0"/>
              <a:t> </a:t>
            </a:r>
            <a:r>
              <a:rPr lang="es-CO" sz="1600" dirty="0" err="1"/>
              <a:t>comparisons</a:t>
            </a:r>
            <a:r>
              <a:rPr lang="es-CO" sz="1600" dirty="0"/>
              <a:t> and particular </a:t>
            </a:r>
            <a:r>
              <a:rPr lang="es-CO" sz="1600" dirty="0" err="1"/>
              <a:t>judgments</a:t>
            </a:r>
            <a:r>
              <a:rPr lang="es-CO" sz="1600" dirty="0"/>
              <a:t> </a:t>
            </a:r>
            <a:r>
              <a:rPr lang="es-CO" sz="1600" dirty="0" err="1"/>
              <a:t>on</a:t>
            </a:r>
            <a:r>
              <a:rPr lang="es-CO" sz="1600" dirty="0"/>
              <a:t> </a:t>
            </a:r>
            <a:r>
              <a:rPr lang="es-CO" sz="1600" dirty="0" err="1"/>
              <a:t>their</a:t>
            </a:r>
            <a:r>
              <a:rPr lang="es-CO" sz="1600" dirty="0"/>
              <a:t> </a:t>
            </a:r>
            <a:r>
              <a:rPr lang="es-CO" sz="1600" dirty="0" err="1"/>
              <a:t>condition</a:t>
            </a:r>
            <a:r>
              <a:rPr lang="es-CO" sz="1600" dirty="0"/>
              <a:t>.</a:t>
            </a:r>
          </a:p>
          <a:p>
            <a:pPr algn="just"/>
            <a:endParaRPr lang="es-CO" sz="1600" dirty="0"/>
          </a:p>
          <a:p>
            <a:pPr marL="285750" indent="-285750" algn="just">
              <a:buFont typeface="Arial" panose="020B0604020202020204" pitchFamily="34" charset="0"/>
              <a:buChar char="•"/>
            </a:pPr>
            <a:r>
              <a:rPr lang="es-CO" sz="1600" b="1" dirty="0" err="1"/>
              <a:t>Referring</a:t>
            </a:r>
            <a:r>
              <a:rPr lang="es-CO" sz="1600" b="1" dirty="0"/>
              <a:t> to the </a:t>
            </a:r>
            <a:r>
              <a:rPr lang="es-CO" sz="1600" b="1" dirty="0" err="1"/>
              <a:t>first</a:t>
            </a:r>
            <a:r>
              <a:rPr lang="es-CO" sz="1600" b="1" dirty="0"/>
              <a:t> </a:t>
            </a:r>
            <a:r>
              <a:rPr lang="es-CO" sz="1600" b="1" dirty="0" err="1"/>
              <a:t>objective</a:t>
            </a:r>
            <a:r>
              <a:rPr lang="es-CO" sz="1600" b="1" dirty="0"/>
              <a:t>, the </a:t>
            </a:r>
            <a:r>
              <a:rPr lang="es-CO" sz="1600" b="1" dirty="0" err="1"/>
              <a:t>document</a:t>
            </a:r>
            <a:r>
              <a:rPr lang="es-CO" sz="1600" b="1" dirty="0"/>
              <a:t> </a:t>
            </a:r>
            <a:r>
              <a:rPr lang="es-CO" sz="1600" b="1" dirty="0" err="1"/>
              <a:t>concludes</a:t>
            </a:r>
            <a:r>
              <a:rPr lang="es-CO" sz="1600" b="1" dirty="0"/>
              <a:t> </a:t>
            </a:r>
            <a:r>
              <a:rPr lang="es-CO" sz="1600" b="1" dirty="0" err="1"/>
              <a:t>low</a:t>
            </a:r>
            <a:r>
              <a:rPr lang="es-CO" sz="1600" b="1" dirty="0"/>
              <a:t> </a:t>
            </a:r>
            <a:r>
              <a:rPr lang="es-CO" sz="1600" b="1" dirty="0" err="1"/>
              <a:t>levels</a:t>
            </a:r>
            <a:r>
              <a:rPr lang="es-CO" sz="1600" b="1" dirty="0"/>
              <a:t> of </a:t>
            </a:r>
            <a:r>
              <a:rPr lang="es-CO" sz="1600" b="1" dirty="0" err="1"/>
              <a:t>income</a:t>
            </a:r>
            <a:r>
              <a:rPr lang="es-CO" sz="1600" b="1" dirty="0"/>
              <a:t>, </a:t>
            </a:r>
            <a:r>
              <a:rPr lang="es-CO" sz="1600" b="1" dirty="0" err="1"/>
              <a:t>unemployment</a:t>
            </a:r>
            <a:r>
              <a:rPr lang="es-CO" sz="1600" b="1" dirty="0"/>
              <a:t> and </a:t>
            </a:r>
            <a:r>
              <a:rPr lang="es-CO" sz="1600" b="1" dirty="0" err="1"/>
              <a:t>low</a:t>
            </a:r>
            <a:r>
              <a:rPr lang="es-CO" sz="1600" b="1" dirty="0"/>
              <a:t> </a:t>
            </a:r>
            <a:r>
              <a:rPr lang="es-CO" sz="1600" b="1" dirty="0" err="1"/>
              <a:t>level</a:t>
            </a:r>
            <a:r>
              <a:rPr lang="es-CO" sz="1600" b="1" dirty="0"/>
              <a:t> of </a:t>
            </a:r>
            <a:r>
              <a:rPr lang="es-CO" sz="1600" b="1" dirty="0" err="1"/>
              <a:t>education</a:t>
            </a:r>
            <a:r>
              <a:rPr lang="es-CO" sz="1600" b="1" dirty="0"/>
              <a:t> </a:t>
            </a:r>
            <a:r>
              <a:rPr lang="es-CO" sz="1600" b="1" dirty="0" err="1"/>
              <a:t>contribute</a:t>
            </a:r>
            <a:r>
              <a:rPr lang="es-CO" sz="1600" b="1" dirty="0"/>
              <a:t> to </a:t>
            </a:r>
            <a:r>
              <a:rPr lang="es-CO" sz="1600" b="1" dirty="0" err="1"/>
              <a:t>increase</a:t>
            </a:r>
            <a:r>
              <a:rPr lang="es-CO" sz="1600" b="1" dirty="0"/>
              <a:t> </a:t>
            </a:r>
            <a:r>
              <a:rPr lang="es-CO" sz="1600" b="1" dirty="0" err="1"/>
              <a:t>household’s</a:t>
            </a:r>
            <a:r>
              <a:rPr lang="es-CO" sz="1600" b="1" dirty="0"/>
              <a:t> </a:t>
            </a:r>
            <a:r>
              <a:rPr lang="es-CO" sz="1600" b="1" dirty="0" err="1"/>
              <a:t>poverty</a:t>
            </a:r>
            <a:r>
              <a:rPr lang="es-CO" sz="1600" b="1" dirty="0"/>
              <a:t> </a:t>
            </a:r>
            <a:r>
              <a:rPr lang="es-CO" sz="1600" b="1" dirty="0" err="1"/>
              <a:t>perception</a:t>
            </a:r>
            <a:r>
              <a:rPr lang="es-CO" sz="1600" b="1" dirty="0"/>
              <a:t>. </a:t>
            </a:r>
            <a:endParaRPr lang="es-CO" sz="1600" b="1" dirty="0" smtClean="0"/>
          </a:p>
          <a:p>
            <a:pPr marL="285750" indent="-285750" algn="just">
              <a:buFont typeface="Arial" panose="020B0604020202020204" pitchFamily="34" charset="0"/>
              <a:buChar char="•"/>
            </a:pPr>
            <a:endParaRPr lang="es-CO" sz="1600" b="1" dirty="0"/>
          </a:p>
          <a:p>
            <a:pPr marL="285750" indent="-285750" algn="just">
              <a:buFont typeface="Arial" panose="020B0604020202020204" pitchFamily="34" charset="0"/>
              <a:buChar char="•"/>
            </a:pPr>
            <a:r>
              <a:rPr lang="es-CO" sz="1600" b="1" dirty="0" err="1" smtClean="0"/>
              <a:t>Due</a:t>
            </a:r>
            <a:r>
              <a:rPr lang="es-CO" sz="1600" b="1" dirty="0" smtClean="0"/>
              <a:t> </a:t>
            </a:r>
            <a:r>
              <a:rPr lang="es-CO" sz="1600" b="1" dirty="0"/>
              <a:t>to the </a:t>
            </a:r>
            <a:r>
              <a:rPr lang="es-CO" sz="1600" b="1" dirty="0" err="1"/>
              <a:t>high</a:t>
            </a:r>
            <a:r>
              <a:rPr lang="es-CO" sz="1600" b="1" dirty="0"/>
              <a:t> </a:t>
            </a:r>
            <a:r>
              <a:rPr lang="es-CO" sz="1600" b="1" dirty="0" err="1"/>
              <a:t>rate</a:t>
            </a:r>
            <a:r>
              <a:rPr lang="es-CO" sz="1600" b="1" dirty="0"/>
              <a:t> of </a:t>
            </a:r>
            <a:r>
              <a:rPr lang="es-CO" sz="1600" b="1" dirty="0" err="1"/>
              <a:t>inequality</a:t>
            </a:r>
            <a:r>
              <a:rPr lang="es-CO" sz="1600" b="1" dirty="0"/>
              <a:t> in Colombia </a:t>
            </a:r>
            <a:r>
              <a:rPr lang="es-CO" sz="1600" b="1" dirty="0" err="1"/>
              <a:t>absolute</a:t>
            </a:r>
            <a:r>
              <a:rPr lang="es-CO" sz="1600" b="1" dirty="0"/>
              <a:t> </a:t>
            </a:r>
            <a:r>
              <a:rPr lang="es-CO" sz="1600" b="1" dirty="0" err="1"/>
              <a:t>increases</a:t>
            </a:r>
            <a:r>
              <a:rPr lang="es-CO" sz="1600" b="1" dirty="0"/>
              <a:t> in </a:t>
            </a:r>
            <a:r>
              <a:rPr lang="es-CO" sz="1600" b="1" dirty="0" err="1"/>
              <a:t>individual’s</a:t>
            </a:r>
            <a:r>
              <a:rPr lang="es-CO" sz="1600" b="1" dirty="0"/>
              <a:t> </a:t>
            </a:r>
            <a:r>
              <a:rPr lang="es-CO" sz="1600" b="1" dirty="0" err="1"/>
              <a:t>income</a:t>
            </a:r>
            <a:r>
              <a:rPr lang="es-CO" sz="1600" b="1" dirty="0"/>
              <a:t> </a:t>
            </a:r>
            <a:r>
              <a:rPr lang="es-CO" sz="1600" b="1" dirty="0" err="1"/>
              <a:t>may</a:t>
            </a:r>
            <a:r>
              <a:rPr lang="es-CO" sz="1600" b="1" dirty="0"/>
              <a:t> </a:t>
            </a:r>
            <a:r>
              <a:rPr lang="es-CO" sz="1600" b="1" dirty="0" err="1"/>
              <a:t>not</a:t>
            </a:r>
            <a:r>
              <a:rPr lang="es-CO" sz="1600" b="1" dirty="0"/>
              <a:t> be </a:t>
            </a:r>
            <a:r>
              <a:rPr lang="es-CO" sz="1600" b="1" dirty="0" err="1"/>
              <a:t>sufficient</a:t>
            </a:r>
            <a:r>
              <a:rPr lang="es-CO" sz="1600" b="1" dirty="0"/>
              <a:t> to </a:t>
            </a:r>
            <a:r>
              <a:rPr lang="es-CO" sz="1600" b="1" dirty="0" err="1"/>
              <a:t>improve</a:t>
            </a:r>
            <a:r>
              <a:rPr lang="es-CO" sz="1600" b="1" dirty="0"/>
              <a:t> </a:t>
            </a:r>
            <a:r>
              <a:rPr lang="es-CO" sz="1600" b="1" dirty="0" err="1"/>
              <a:t>subjective</a:t>
            </a:r>
            <a:r>
              <a:rPr lang="es-CO" sz="1600" b="1" dirty="0"/>
              <a:t> </a:t>
            </a:r>
            <a:r>
              <a:rPr lang="es-CO" sz="1600" b="1" dirty="0" err="1"/>
              <a:t>poverty</a:t>
            </a:r>
            <a:r>
              <a:rPr lang="es-CO" sz="1600" b="1" dirty="0"/>
              <a:t>. </a:t>
            </a:r>
            <a:r>
              <a:rPr lang="es-CO" sz="1600" b="1" dirty="0" err="1"/>
              <a:t>It</a:t>
            </a:r>
            <a:r>
              <a:rPr lang="es-CO" sz="1600" b="1" dirty="0"/>
              <a:t> </a:t>
            </a:r>
            <a:r>
              <a:rPr lang="es-CO" sz="1600" b="1" dirty="0" err="1"/>
              <a:t>is</a:t>
            </a:r>
            <a:r>
              <a:rPr lang="es-CO" sz="1600" b="1" dirty="0"/>
              <a:t> </a:t>
            </a:r>
            <a:r>
              <a:rPr lang="es-CO" sz="1600" b="1" dirty="0" err="1"/>
              <a:t>essential</a:t>
            </a:r>
            <a:r>
              <a:rPr lang="es-CO" sz="1600" b="1" dirty="0"/>
              <a:t> to </a:t>
            </a:r>
            <a:r>
              <a:rPr lang="es-CO" sz="1600" b="1" dirty="0" err="1"/>
              <a:t>study</a:t>
            </a:r>
            <a:r>
              <a:rPr lang="es-CO" sz="1600" b="1" dirty="0"/>
              <a:t> </a:t>
            </a:r>
            <a:r>
              <a:rPr lang="es-CO" sz="1600" b="1" dirty="0" err="1"/>
              <a:t>the</a:t>
            </a:r>
            <a:r>
              <a:rPr lang="es-CO" sz="1600" b="1" dirty="0"/>
              <a:t> </a:t>
            </a:r>
            <a:r>
              <a:rPr lang="es-CO" sz="1600" b="1" dirty="0" err="1"/>
              <a:t>relative</a:t>
            </a:r>
            <a:r>
              <a:rPr lang="es-CO" sz="1600" b="1" dirty="0"/>
              <a:t> position of </a:t>
            </a:r>
            <a:r>
              <a:rPr lang="es-CO" sz="1600" b="1" dirty="0" err="1"/>
              <a:t>their</a:t>
            </a:r>
            <a:r>
              <a:rPr lang="es-CO" sz="1600" b="1" dirty="0"/>
              <a:t> </a:t>
            </a:r>
            <a:r>
              <a:rPr lang="es-CO" sz="1600" b="1" dirty="0" err="1"/>
              <a:t>income</a:t>
            </a:r>
            <a:r>
              <a:rPr lang="es-CO" sz="1600" b="1" dirty="0"/>
              <a:t>.</a:t>
            </a:r>
          </a:p>
        </p:txBody>
      </p:sp>
      <p:sp>
        <p:nvSpPr>
          <p:cNvPr id="5" name="1 Título"/>
          <p:cNvSpPr txBox="1">
            <a:spLocks/>
          </p:cNvSpPr>
          <p:nvPr/>
        </p:nvSpPr>
        <p:spPr>
          <a:xfrm>
            <a:off x="1979712" y="260648"/>
            <a:ext cx="5398368" cy="650503"/>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s-ES" smtClean="0"/>
              <a:t>4. Conclusions</a:t>
            </a:r>
            <a:endParaRPr lang="es-CO" sz="4000" dirty="0"/>
          </a:p>
        </p:txBody>
      </p:sp>
    </p:spTree>
    <p:extLst>
      <p:ext uri="{BB962C8B-B14F-4D97-AF65-F5344CB8AC3E}">
        <p14:creationId xmlns:p14="http://schemas.microsoft.com/office/powerpoint/2010/main" val="1397129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03848" y="260648"/>
            <a:ext cx="5398368" cy="650503"/>
          </a:xfrm>
        </p:spPr>
        <p:txBody>
          <a:bodyPr>
            <a:normAutofit fontScale="90000"/>
          </a:bodyPr>
          <a:lstStyle/>
          <a:p>
            <a:r>
              <a:rPr lang="es-ES" dirty="0" smtClean="0"/>
              <a:t>4. </a:t>
            </a:r>
            <a:r>
              <a:rPr lang="es-ES" dirty="0" err="1" smtClean="0"/>
              <a:t>Conclusions</a:t>
            </a:r>
            <a:endParaRPr lang="es-CO" sz="4000" dirty="0"/>
          </a:p>
        </p:txBody>
      </p:sp>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2 Rectángulo"/>
          <p:cNvSpPr/>
          <p:nvPr/>
        </p:nvSpPr>
        <p:spPr>
          <a:xfrm>
            <a:off x="467544" y="980728"/>
            <a:ext cx="8352928" cy="5509200"/>
          </a:xfrm>
          <a:prstGeom prst="rect">
            <a:avLst/>
          </a:prstGeom>
        </p:spPr>
        <p:txBody>
          <a:bodyPr wrap="square">
            <a:spAutoFit/>
          </a:bodyPr>
          <a:lstStyle/>
          <a:p>
            <a:pPr marL="285750" indent="-285750">
              <a:buFont typeface="Arial" panose="020B0604020202020204" pitchFamily="34" charset="0"/>
              <a:buChar char="•"/>
            </a:pPr>
            <a:r>
              <a:rPr lang="es-CO" sz="1600" dirty="0" err="1"/>
              <a:t>Secondly</a:t>
            </a:r>
            <a:r>
              <a:rPr lang="es-CO" sz="1600" dirty="0"/>
              <a:t>, the </a:t>
            </a:r>
            <a:r>
              <a:rPr lang="es-CO" sz="1600" dirty="0" err="1"/>
              <a:t>factors</a:t>
            </a:r>
            <a:r>
              <a:rPr lang="es-CO" sz="1600" dirty="0"/>
              <a:t> </a:t>
            </a:r>
            <a:r>
              <a:rPr lang="es-CO" sz="1600" dirty="0" err="1"/>
              <a:t>which</a:t>
            </a:r>
            <a:r>
              <a:rPr lang="es-CO" sz="1600" dirty="0"/>
              <a:t> </a:t>
            </a:r>
            <a:r>
              <a:rPr lang="es-CO" sz="1600" dirty="0" err="1"/>
              <a:t>explain</a:t>
            </a:r>
            <a:r>
              <a:rPr lang="es-CO" sz="1600" dirty="0"/>
              <a:t> the </a:t>
            </a:r>
            <a:r>
              <a:rPr lang="es-CO" sz="1600" dirty="0" err="1"/>
              <a:t>economic</a:t>
            </a:r>
            <a:r>
              <a:rPr lang="es-CO" sz="1600" dirty="0"/>
              <a:t> scale of </a:t>
            </a:r>
            <a:r>
              <a:rPr lang="es-CO" sz="1600" dirty="0" err="1"/>
              <a:t>households</a:t>
            </a:r>
            <a:r>
              <a:rPr lang="es-CO" sz="1600" dirty="0"/>
              <a:t> </a:t>
            </a:r>
            <a:r>
              <a:rPr lang="es-CO" sz="1600" dirty="0" err="1"/>
              <a:t>have</a:t>
            </a:r>
            <a:r>
              <a:rPr lang="es-CO" sz="1600" dirty="0"/>
              <a:t> similar </a:t>
            </a:r>
            <a:r>
              <a:rPr lang="es-CO" sz="1600" dirty="0" err="1"/>
              <a:t>results</a:t>
            </a:r>
            <a:r>
              <a:rPr lang="es-CO" sz="1600" dirty="0"/>
              <a:t> </a:t>
            </a:r>
            <a:r>
              <a:rPr lang="es-CO" sz="1600" dirty="0" err="1"/>
              <a:t>when</a:t>
            </a:r>
            <a:r>
              <a:rPr lang="es-CO" sz="1600" dirty="0"/>
              <a:t> </a:t>
            </a:r>
            <a:r>
              <a:rPr lang="es-CO" sz="1600" dirty="0" err="1"/>
              <a:t>compared</a:t>
            </a:r>
            <a:r>
              <a:rPr lang="es-CO" sz="1600" dirty="0"/>
              <a:t> </a:t>
            </a:r>
            <a:r>
              <a:rPr lang="es-CO" sz="1600" dirty="0" err="1"/>
              <a:t>with</a:t>
            </a:r>
            <a:r>
              <a:rPr lang="es-CO" sz="1600" dirty="0"/>
              <a:t> the </a:t>
            </a:r>
            <a:r>
              <a:rPr lang="es-CO" sz="1600" dirty="0" err="1"/>
              <a:t>first</a:t>
            </a:r>
            <a:r>
              <a:rPr lang="es-CO" sz="1600" dirty="0"/>
              <a:t> </a:t>
            </a:r>
            <a:r>
              <a:rPr lang="es-CO" sz="1600" dirty="0" err="1"/>
              <a:t>objective</a:t>
            </a:r>
            <a:r>
              <a:rPr lang="es-CO" sz="1600" dirty="0"/>
              <a:t> </a:t>
            </a:r>
            <a:r>
              <a:rPr lang="es-CO" sz="1600" dirty="0" err="1"/>
              <a:t>just</a:t>
            </a:r>
            <a:r>
              <a:rPr lang="es-CO" sz="1600" dirty="0"/>
              <a:t> </a:t>
            </a:r>
            <a:r>
              <a:rPr lang="es-CO" sz="1600" dirty="0" err="1"/>
              <a:t>mentioned</a:t>
            </a:r>
            <a:r>
              <a:rPr lang="es-CO" sz="1600" dirty="0"/>
              <a:t>. </a:t>
            </a:r>
            <a:endParaRPr lang="es-CO" sz="1600" dirty="0" smtClean="0"/>
          </a:p>
          <a:p>
            <a:pPr marL="285750" indent="-285750">
              <a:buFont typeface="Arial" panose="020B0604020202020204" pitchFamily="34" charset="0"/>
              <a:buChar char="•"/>
            </a:pPr>
            <a:endParaRPr lang="es-CO" sz="1600" dirty="0"/>
          </a:p>
          <a:p>
            <a:pPr marL="285750" indent="-285750">
              <a:buFont typeface="Arial" panose="020B0604020202020204" pitchFamily="34" charset="0"/>
              <a:buChar char="•"/>
            </a:pPr>
            <a:r>
              <a:rPr lang="es-CO" sz="1600" dirty="0" smtClean="0"/>
              <a:t>The </a:t>
            </a:r>
            <a:r>
              <a:rPr lang="es-CO" sz="1600" dirty="0" err="1"/>
              <a:t>probability</a:t>
            </a:r>
            <a:r>
              <a:rPr lang="es-CO" sz="1600" dirty="0"/>
              <a:t> </a:t>
            </a:r>
            <a:r>
              <a:rPr lang="es-CO" sz="1600" dirty="0" err="1"/>
              <a:t>that</a:t>
            </a:r>
            <a:r>
              <a:rPr lang="es-CO" sz="1600" dirty="0"/>
              <a:t> a home </a:t>
            </a:r>
            <a:r>
              <a:rPr lang="es-CO" sz="1600" dirty="0" err="1"/>
              <a:t>does</a:t>
            </a:r>
            <a:r>
              <a:rPr lang="es-CO" sz="1600" dirty="0"/>
              <a:t> </a:t>
            </a:r>
            <a:r>
              <a:rPr lang="es-CO" sz="1600" dirty="0" err="1"/>
              <a:t>not</a:t>
            </a:r>
            <a:r>
              <a:rPr lang="es-CO" sz="1600" dirty="0"/>
              <a:t> </a:t>
            </a:r>
            <a:r>
              <a:rPr lang="es-CO" sz="1600" dirty="0" err="1"/>
              <a:t>have</a:t>
            </a:r>
            <a:r>
              <a:rPr lang="es-CO" sz="1600" dirty="0"/>
              <a:t> </a:t>
            </a:r>
            <a:r>
              <a:rPr lang="es-CO" sz="1600" dirty="0" err="1"/>
              <a:t>enough</a:t>
            </a:r>
            <a:r>
              <a:rPr lang="es-CO" sz="1600" dirty="0"/>
              <a:t> </a:t>
            </a:r>
            <a:r>
              <a:rPr lang="es-CO" sz="1600" dirty="0" err="1"/>
              <a:t>income</a:t>
            </a:r>
            <a:r>
              <a:rPr lang="es-CO" sz="1600" dirty="0"/>
              <a:t> to </a:t>
            </a:r>
            <a:r>
              <a:rPr lang="es-CO" sz="1600" dirty="0" err="1"/>
              <a:t>cover</a:t>
            </a:r>
            <a:r>
              <a:rPr lang="es-CO" sz="1600" dirty="0"/>
              <a:t> the </a:t>
            </a:r>
            <a:r>
              <a:rPr lang="es-CO" sz="1600" dirty="0" err="1"/>
              <a:t>minimum</a:t>
            </a:r>
            <a:r>
              <a:rPr lang="es-CO" sz="1600" dirty="0"/>
              <a:t> expenses </a:t>
            </a:r>
            <a:r>
              <a:rPr lang="es-CO" sz="1600" dirty="0" err="1"/>
              <a:t>or</a:t>
            </a:r>
            <a:r>
              <a:rPr lang="es-CO" sz="1600" dirty="0"/>
              <a:t> </a:t>
            </a:r>
            <a:r>
              <a:rPr lang="es-CO" sz="1600" dirty="0" err="1"/>
              <a:t>that</a:t>
            </a:r>
            <a:r>
              <a:rPr lang="es-CO" sz="1600" dirty="0"/>
              <a:t> </a:t>
            </a:r>
            <a:r>
              <a:rPr lang="es-CO" sz="1600" dirty="0" err="1"/>
              <a:t>such</a:t>
            </a:r>
            <a:r>
              <a:rPr lang="es-CO" sz="1600" dirty="0"/>
              <a:t> </a:t>
            </a:r>
            <a:r>
              <a:rPr lang="es-CO" sz="1600" dirty="0" err="1"/>
              <a:t>income</a:t>
            </a:r>
            <a:r>
              <a:rPr lang="es-CO" sz="1600" dirty="0"/>
              <a:t> </a:t>
            </a:r>
            <a:r>
              <a:rPr lang="es-CO" sz="1600" dirty="0" err="1"/>
              <a:t>is</a:t>
            </a:r>
            <a:r>
              <a:rPr lang="es-CO" sz="1600" dirty="0"/>
              <a:t> </a:t>
            </a:r>
            <a:r>
              <a:rPr lang="es-CO" sz="1600" dirty="0" err="1"/>
              <a:t>just</a:t>
            </a:r>
            <a:r>
              <a:rPr lang="es-CO" sz="1600" dirty="0"/>
              <a:t> </a:t>
            </a:r>
            <a:r>
              <a:rPr lang="es-CO" sz="1600" dirty="0" err="1"/>
              <a:t>enough</a:t>
            </a:r>
            <a:r>
              <a:rPr lang="es-CO" sz="1600" dirty="0"/>
              <a:t> to </a:t>
            </a:r>
            <a:r>
              <a:rPr lang="es-CO" sz="1600" dirty="0" err="1"/>
              <a:t>cover</a:t>
            </a:r>
            <a:r>
              <a:rPr lang="es-CO" sz="1600" dirty="0"/>
              <a:t> the cost of the home, </a:t>
            </a:r>
            <a:r>
              <a:rPr lang="es-CO" sz="1600" dirty="0" err="1"/>
              <a:t>increases</a:t>
            </a:r>
            <a:r>
              <a:rPr lang="es-CO" sz="1600" dirty="0"/>
              <a:t> </a:t>
            </a:r>
            <a:r>
              <a:rPr lang="es-CO" sz="1600" dirty="0" err="1"/>
              <a:t>significantly</a:t>
            </a:r>
            <a:r>
              <a:rPr lang="es-CO" sz="1600" dirty="0"/>
              <a:t> </a:t>
            </a:r>
            <a:r>
              <a:rPr lang="es-CO" sz="1600" dirty="0" err="1"/>
              <a:t>when</a:t>
            </a:r>
            <a:r>
              <a:rPr lang="es-CO" sz="1600" dirty="0"/>
              <a:t> the </a:t>
            </a:r>
            <a:r>
              <a:rPr lang="es-CO" sz="1600" dirty="0" err="1"/>
              <a:t>following</a:t>
            </a:r>
            <a:r>
              <a:rPr lang="es-CO" sz="1600" dirty="0"/>
              <a:t> socio-</a:t>
            </a:r>
            <a:r>
              <a:rPr lang="es-CO" sz="1600" dirty="0" err="1"/>
              <a:t>demographic</a:t>
            </a:r>
            <a:r>
              <a:rPr lang="es-CO" sz="1600" dirty="0"/>
              <a:t> </a:t>
            </a:r>
            <a:r>
              <a:rPr lang="es-CO" sz="1600" dirty="0" err="1"/>
              <a:t>conditions</a:t>
            </a:r>
            <a:r>
              <a:rPr lang="es-CO" sz="1600" dirty="0"/>
              <a:t> </a:t>
            </a:r>
            <a:r>
              <a:rPr lang="es-CO" sz="1600" dirty="0" err="1"/>
              <a:t>occur</a:t>
            </a:r>
            <a:r>
              <a:rPr lang="es-CO" sz="1600" dirty="0"/>
              <a:t>: </a:t>
            </a:r>
            <a:endParaRPr lang="es-CO" sz="1600" dirty="0" smtClean="0"/>
          </a:p>
          <a:p>
            <a:pPr marL="285750" indent="-285750">
              <a:buFont typeface="Arial" panose="020B0604020202020204" pitchFamily="34" charset="0"/>
              <a:buChar char="•"/>
            </a:pPr>
            <a:endParaRPr lang="es-CO" sz="1600" dirty="0" smtClean="0"/>
          </a:p>
          <a:p>
            <a:pPr marL="742950" lvl="1" indent="-285750">
              <a:buFont typeface="Arial" panose="020B0604020202020204" pitchFamily="34" charset="0"/>
              <a:buChar char="•"/>
            </a:pPr>
            <a:r>
              <a:rPr lang="es-CO" sz="1600" dirty="0" err="1" smtClean="0"/>
              <a:t>They</a:t>
            </a:r>
            <a:r>
              <a:rPr lang="es-CO" sz="1600" dirty="0" smtClean="0"/>
              <a:t> </a:t>
            </a:r>
            <a:r>
              <a:rPr lang="es-CO" sz="1600" dirty="0" err="1" smtClean="0"/>
              <a:t>have</a:t>
            </a:r>
            <a:r>
              <a:rPr lang="es-CO" sz="1600" dirty="0" smtClean="0"/>
              <a:t> </a:t>
            </a:r>
            <a:r>
              <a:rPr lang="es-CO" sz="1600" dirty="0" err="1" smtClean="0"/>
              <a:t>low</a:t>
            </a:r>
            <a:r>
              <a:rPr lang="es-CO" sz="1600" dirty="0" smtClean="0"/>
              <a:t> </a:t>
            </a:r>
            <a:r>
              <a:rPr lang="es-CO" sz="1600" dirty="0" err="1" smtClean="0"/>
              <a:t>income</a:t>
            </a:r>
            <a:r>
              <a:rPr lang="es-CO" sz="1600" dirty="0" smtClean="0"/>
              <a:t>		</a:t>
            </a:r>
          </a:p>
          <a:p>
            <a:pPr marL="742950" lvl="1" indent="-285750">
              <a:buFont typeface="Arial" panose="020B0604020202020204" pitchFamily="34" charset="0"/>
              <a:buChar char="•"/>
            </a:pPr>
            <a:r>
              <a:rPr lang="es-CO" sz="1600" dirty="0" err="1" smtClean="0"/>
              <a:t>They</a:t>
            </a:r>
            <a:r>
              <a:rPr lang="es-CO" sz="1600" dirty="0" smtClean="0"/>
              <a:t> do </a:t>
            </a:r>
            <a:r>
              <a:rPr lang="es-CO" sz="1600" dirty="0" err="1"/>
              <a:t>not</a:t>
            </a:r>
            <a:r>
              <a:rPr lang="es-CO" sz="1600" dirty="0"/>
              <a:t> </a:t>
            </a:r>
            <a:r>
              <a:rPr lang="es-CO" sz="1600" dirty="0" err="1"/>
              <a:t>have</a:t>
            </a:r>
            <a:r>
              <a:rPr lang="es-CO" sz="1600" dirty="0"/>
              <a:t> </a:t>
            </a:r>
            <a:r>
              <a:rPr lang="es-CO" sz="1600" dirty="0" err="1"/>
              <a:t>on</a:t>
            </a:r>
            <a:r>
              <a:rPr lang="es-CO" sz="1600" dirty="0"/>
              <a:t> </a:t>
            </a:r>
            <a:r>
              <a:rPr lang="es-CO" sz="1600" dirty="0" err="1"/>
              <a:t>property</a:t>
            </a:r>
            <a:r>
              <a:rPr lang="es-CO" sz="1600" dirty="0"/>
              <a:t> </a:t>
            </a:r>
            <a:r>
              <a:rPr lang="es-CO" sz="1600" dirty="0" err="1"/>
              <a:t>certain</a:t>
            </a:r>
            <a:r>
              <a:rPr lang="es-CO" sz="1600" dirty="0"/>
              <a:t> </a:t>
            </a:r>
            <a:r>
              <a:rPr lang="es-CO" sz="1600" dirty="0" err="1"/>
              <a:t>assets</a:t>
            </a:r>
            <a:r>
              <a:rPr lang="es-CO" sz="1600" dirty="0"/>
              <a:t> as: </a:t>
            </a:r>
            <a:r>
              <a:rPr lang="es-CO" sz="1600" dirty="0" err="1"/>
              <a:t>washing</a:t>
            </a:r>
            <a:r>
              <a:rPr lang="es-CO" sz="1600" dirty="0"/>
              <a:t> machine, </a:t>
            </a:r>
            <a:r>
              <a:rPr lang="es-CO" sz="1600" dirty="0" err="1"/>
              <a:t>water</a:t>
            </a:r>
            <a:r>
              <a:rPr lang="es-CO" sz="1600" dirty="0"/>
              <a:t> </a:t>
            </a:r>
            <a:r>
              <a:rPr lang="es-CO" sz="1600" dirty="0" err="1"/>
              <a:t>heating</a:t>
            </a:r>
            <a:r>
              <a:rPr lang="es-CO" sz="1600" dirty="0"/>
              <a:t> </a:t>
            </a:r>
            <a:r>
              <a:rPr lang="es-CO" sz="1600" dirty="0" err="1"/>
              <a:t>system</a:t>
            </a:r>
            <a:r>
              <a:rPr lang="es-CO" sz="1600" dirty="0"/>
              <a:t> and </a:t>
            </a:r>
            <a:r>
              <a:rPr lang="es-CO" sz="1600" dirty="0" err="1" smtClean="0"/>
              <a:t>stove</a:t>
            </a:r>
            <a:endParaRPr lang="es-CO" sz="1600" dirty="0" smtClean="0"/>
          </a:p>
          <a:p>
            <a:pPr marL="742950" lvl="1" indent="-285750">
              <a:buFont typeface="Arial" panose="020B0604020202020204" pitchFamily="34" charset="0"/>
              <a:buChar char="•"/>
            </a:pPr>
            <a:r>
              <a:rPr lang="es-CO" sz="1600" dirty="0" err="1" smtClean="0"/>
              <a:t>They</a:t>
            </a:r>
            <a:r>
              <a:rPr lang="es-CO" sz="1600" dirty="0" smtClean="0"/>
              <a:t> do </a:t>
            </a:r>
            <a:r>
              <a:rPr lang="es-CO" sz="1600" dirty="0" err="1"/>
              <a:t>not</a:t>
            </a:r>
            <a:r>
              <a:rPr lang="es-CO" sz="1600" dirty="0"/>
              <a:t> </a:t>
            </a:r>
            <a:r>
              <a:rPr lang="es-CO" sz="1600" dirty="0" err="1"/>
              <a:t>have</a:t>
            </a:r>
            <a:r>
              <a:rPr lang="es-CO" sz="1600" dirty="0"/>
              <a:t> home </a:t>
            </a:r>
            <a:r>
              <a:rPr lang="es-CO" sz="1600" dirty="0" err="1" smtClean="0"/>
              <a:t>ownership</a:t>
            </a:r>
            <a:endParaRPr lang="es-CO" sz="1600" dirty="0" smtClean="0"/>
          </a:p>
          <a:p>
            <a:pPr marL="742950" lvl="1" indent="-285750">
              <a:buFont typeface="Arial" panose="020B0604020202020204" pitchFamily="34" charset="0"/>
              <a:buChar char="•"/>
            </a:pPr>
            <a:r>
              <a:rPr lang="es-CO" sz="1600" dirty="0" err="1" smtClean="0"/>
              <a:t>T</a:t>
            </a:r>
            <a:r>
              <a:rPr lang="es-CO" sz="1600" dirty="0" err="1" smtClean="0"/>
              <a:t>hey</a:t>
            </a:r>
            <a:r>
              <a:rPr lang="es-CO" sz="1600" dirty="0" smtClean="0"/>
              <a:t> </a:t>
            </a:r>
            <a:r>
              <a:rPr lang="es-CO" sz="1600" dirty="0" err="1"/>
              <a:t>locate</a:t>
            </a:r>
            <a:r>
              <a:rPr lang="es-CO" sz="1600" dirty="0"/>
              <a:t> in rural </a:t>
            </a:r>
            <a:r>
              <a:rPr lang="es-CO" sz="1600" dirty="0" err="1" smtClean="0"/>
              <a:t>areas</a:t>
            </a:r>
            <a:endParaRPr lang="es-CO" sz="1600" dirty="0"/>
          </a:p>
          <a:p>
            <a:pPr marL="742950" lvl="1" indent="-285750">
              <a:buFont typeface="Arial" panose="020B0604020202020204" pitchFamily="34" charset="0"/>
              <a:buChar char="•"/>
            </a:pPr>
            <a:r>
              <a:rPr lang="es-CO" sz="1600" dirty="0" err="1" smtClean="0"/>
              <a:t>Their</a:t>
            </a:r>
            <a:r>
              <a:rPr lang="es-CO" sz="1600" dirty="0" smtClean="0"/>
              <a:t> </a:t>
            </a:r>
            <a:r>
              <a:rPr lang="es-CO" sz="1600" dirty="0" err="1"/>
              <a:t>education’s</a:t>
            </a:r>
            <a:r>
              <a:rPr lang="es-CO" sz="1600" dirty="0"/>
              <a:t> </a:t>
            </a:r>
            <a:r>
              <a:rPr lang="es-CO" sz="1600" dirty="0" err="1"/>
              <a:t>level</a:t>
            </a:r>
            <a:r>
              <a:rPr lang="es-CO" sz="1600" dirty="0"/>
              <a:t> </a:t>
            </a:r>
            <a:r>
              <a:rPr lang="es-CO" sz="1600" dirty="0" err="1"/>
              <a:t>is</a:t>
            </a:r>
            <a:r>
              <a:rPr lang="es-CO" sz="1600" dirty="0"/>
              <a:t> </a:t>
            </a:r>
            <a:r>
              <a:rPr lang="es-CO" sz="1600" dirty="0" err="1"/>
              <a:t>elementary</a:t>
            </a:r>
            <a:r>
              <a:rPr lang="es-CO" sz="1600" dirty="0"/>
              <a:t> </a:t>
            </a:r>
            <a:r>
              <a:rPr lang="es-CO" sz="1600" dirty="0" err="1"/>
              <a:t>or</a:t>
            </a:r>
            <a:r>
              <a:rPr lang="es-CO" sz="1600" dirty="0"/>
              <a:t> </a:t>
            </a:r>
            <a:r>
              <a:rPr lang="es-CO" sz="1600" dirty="0" err="1" smtClean="0"/>
              <a:t>secondary</a:t>
            </a:r>
            <a:endParaRPr lang="es-CO" sz="1600" dirty="0" smtClean="0"/>
          </a:p>
          <a:p>
            <a:pPr marL="742950" lvl="1" indent="-285750">
              <a:buFont typeface="Arial" panose="020B0604020202020204" pitchFamily="34" charset="0"/>
              <a:buChar char="•"/>
            </a:pPr>
            <a:r>
              <a:rPr lang="es-CO" sz="1600" dirty="0" err="1" smtClean="0"/>
              <a:t>They</a:t>
            </a:r>
            <a:r>
              <a:rPr lang="es-CO" sz="1600" dirty="0" smtClean="0"/>
              <a:t> </a:t>
            </a:r>
            <a:r>
              <a:rPr lang="es-CO" sz="1600" dirty="0" err="1"/>
              <a:t>have</a:t>
            </a:r>
            <a:r>
              <a:rPr lang="es-CO" sz="1600" dirty="0"/>
              <a:t> </a:t>
            </a:r>
            <a:r>
              <a:rPr lang="es-CO" sz="1600" dirty="0" err="1"/>
              <a:t>deficiencies</a:t>
            </a:r>
            <a:r>
              <a:rPr lang="es-CO" sz="1600" dirty="0"/>
              <a:t> in </a:t>
            </a:r>
            <a:r>
              <a:rPr lang="es-CO" sz="1600" dirty="0" err="1"/>
              <a:t>their</a:t>
            </a:r>
            <a:r>
              <a:rPr lang="es-CO" sz="1600" dirty="0"/>
              <a:t> </a:t>
            </a:r>
            <a:r>
              <a:rPr lang="es-CO" sz="1600" dirty="0" err="1"/>
              <a:t>health</a:t>
            </a:r>
            <a:r>
              <a:rPr lang="es-CO" sz="1600" dirty="0"/>
              <a:t> </a:t>
            </a:r>
            <a:r>
              <a:rPr lang="es-CO" sz="1600" dirty="0" err="1" smtClean="0"/>
              <a:t>conditions</a:t>
            </a:r>
            <a:endParaRPr lang="es-CO" sz="1600" dirty="0" smtClean="0"/>
          </a:p>
          <a:p>
            <a:pPr marL="742950" lvl="1" indent="-285750">
              <a:buFont typeface="Arial" panose="020B0604020202020204" pitchFamily="34" charset="0"/>
              <a:buChar char="•"/>
            </a:pPr>
            <a:r>
              <a:rPr lang="es-CO" sz="1600" dirty="0" err="1" smtClean="0"/>
              <a:t>They</a:t>
            </a:r>
            <a:r>
              <a:rPr lang="es-CO" sz="1600" dirty="0" smtClean="0"/>
              <a:t> </a:t>
            </a:r>
            <a:r>
              <a:rPr lang="es-CO" sz="1600" dirty="0"/>
              <a:t>are 60 </a:t>
            </a:r>
            <a:r>
              <a:rPr lang="es-CO" sz="1600" dirty="0" err="1"/>
              <a:t>years</a:t>
            </a:r>
            <a:r>
              <a:rPr lang="es-CO" sz="1600" dirty="0"/>
              <a:t> </a:t>
            </a:r>
            <a:r>
              <a:rPr lang="es-CO" sz="1600" dirty="0" err="1"/>
              <a:t>old</a:t>
            </a:r>
            <a:r>
              <a:rPr lang="es-CO" sz="1600" dirty="0"/>
              <a:t> </a:t>
            </a:r>
            <a:r>
              <a:rPr lang="es-CO" sz="1600" dirty="0" err="1"/>
              <a:t>or</a:t>
            </a:r>
            <a:r>
              <a:rPr lang="es-CO" sz="1600" dirty="0"/>
              <a:t> </a:t>
            </a:r>
            <a:r>
              <a:rPr lang="es-CO" sz="1600" dirty="0" err="1" smtClean="0"/>
              <a:t>older</a:t>
            </a:r>
            <a:endParaRPr lang="es-CO" sz="1600" dirty="0" smtClean="0"/>
          </a:p>
          <a:p>
            <a:pPr marL="742950" lvl="1" indent="-285750">
              <a:buFont typeface="Arial" panose="020B0604020202020204" pitchFamily="34" charset="0"/>
              <a:buChar char="•"/>
            </a:pPr>
            <a:r>
              <a:rPr lang="es-CO" sz="1600" dirty="0"/>
              <a:t>T</a:t>
            </a:r>
            <a:r>
              <a:rPr lang="es-CO" sz="1600" dirty="0" smtClean="0"/>
              <a:t>he </a:t>
            </a:r>
            <a:r>
              <a:rPr lang="es-CO" sz="1600" dirty="0" err="1"/>
              <a:t>household’s</a:t>
            </a:r>
            <a:r>
              <a:rPr lang="es-CO" sz="1600" dirty="0"/>
              <a:t> head </a:t>
            </a:r>
            <a:r>
              <a:rPr lang="es-CO" sz="1600" dirty="0" err="1"/>
              <a:t>is</a:t>
            </a:r>
            <a:r>
              <a:rPr lang="es-CO" sz="1600" dirty="0"/>
              <a:t> </a:t>
            </a:r>
            <a:r>
              <a:rPr lang="es-CO" sz="1600" dirty="0" err="1"/>
              <a:t>unemployed</a:t>
            </a:r>
            <a:r>
              <a:rPr lang="es-CO" sz="1600" dirty="0"/>
              <a:t>. </a:t>
            </a:r>
            <a:endParaRPr lang="es-CO" sz="1600" dirty="0" smtClean="0"/>
          </a:p>
          <a:p>
            <a:pPr marL="742950" lvl="1" indent="-285750">
              <a:buFont typeface="Arial" panose="020B0604020202020204" pitchFamily="34" charset="0"/>
              <a:buChar char="•"/>
            </a:pPr>
            <a:endParaRPr lang="es-CO" sz="1600" dirty="0" smtClean="0"/>
          </a:p>
          <a:p>
            <a:pPr marL="285750" indent="-285750">
              <a:buFont typeface="Arial" panose="020B0604020202020204" pitchFamily="34" charset="0"/>
              <a:buChar char="•"/>
            </a:pPr>
            <a:r>
              <a:rPr lang="es-CO" sz="1600" dirty="0" err="1" smtClean="0"/>
              <a:t>All</a:t>
            </a:r>
            <a:r>
              <a:rPr lang="es-CO" sz="1600" dirty="0" smtClean="0"/>
              <a:t> </a:t>
            </a:r>
            <a:r>
              <a:rPr lang="es-CO" sz="1600" dirty="0" err="1"/>
              <a:t>these</a:t>
            </a:r>
            <a:r>
              <a:rPr lang="es-CO" sz="1600" dirty="0"/>
              <a:t> variables </a:t>
            </a:r>
            <a:r>
              <a:rPr lang="es-CO" sz="1600" dirty="0" err="1"/>
              <a:t>increase</a:t>
            </a:r>
            <a:r>
              <a:rPr lang="es-CO" sz="1600" dirty="0"/>
              <a:t> the </a:t>
            </a:r>
            <a:r>
              <a:rPr lang="es-CO" sz="1600" dirty="0" err="1"/>
              <a:t>likelihood</a:t>
            </a:r>
            <a:r>
              <a:rPr lang="es-CO" sz="1600" dirty="0"/>
              <a:t> of </a:t>
            </a:r>
            <a:r>
              <a:rPr lang="es-CO" sz="1600" dirty="0" err="1"/>
              <a:t>staying</a:t>
            </a:r>
            <a:r>
              <a:rPr lang="es-CO" sz="1600" dirty="0"/>
              <a:t> in </a:t>
            </a:r>
            <a:r>
              <a:rPr lang="es-CO" sz="1600" dirty="0" err="1"/>
              <a:t>their</a:t>
            </a:r>
            <a:r>
              <a:rPr lang="es-CO" sz="1600" dirty="0"/>
              <a:t> </a:t>
            </a:r>
            <a:r>
              <a:rPr lang="es-CO" sz="1600" dirty="0" err="1"/>
              <a:t>category</a:t>
            </a:r>
            <a:r>
              <a:rPr lang="es-CO" sz="1600" dirty="0"/>
              <a:t>, </a:t>
            </a:r>
            <a:r>
              <a:rPr lang="es-CO" sz="1600" dirty="0" err="1"/>
              <a:t>which</a:t>
            </a:r>
            <a:r>
              <a:rPr lang="es-CO" sz="1600" dirty="0"/>
              <a:t> </a:t>
            </a:r>
            <a:r>
              <a:rPr lang="es-CO" sz="1600" dirty="0" err="1"/>
              <a:t>corresponds</a:t>
            </a:r>
            <a:r>
              <a:rPr lang="es-CO" sz="1600" dirty="0"/>
              <a:t> to </a:t>
            </a:r>
            <a:r>
              <a:rPr lang="es-CO" sz="1600" dirty="0" err="1"/>
              <a:t>households</a:t>
            </a:r>
            <a:r>
              <a:rPr lang="es-CO" sz="1600" dirty="0"/>
              <a:t> </a:t>
            </a:r>
            <a:r>
              <a:rPr lang="es-CO" sz="1600" dirty="0" err="1"/>
              <a:t>that</a:t>
            </a:r>
            <a:r>
              <a:rPr lang="es-CO" sz="1600" dirty="0"/>
              <a:t> </a:t>
            </a:r>
            <a:r>
              <a:rPr lang="es-CO" sz="1600" dirty="0" err="1"/>
              <a:t>have</a:t>
            </a:r>
            <a:r>
              <a:rPr lang="es-CO" sz="1600" dirty="0"/>
              <a:t> </a:t>
            </a:r>
            <a:r>
              <a:rPr lang="es-CO" sz="1600" dirty="0" err="1"/>
              <a:t>income</a:t>
            </a:r>
            <a:r>
              <a:rPr lang="es-CO" sz="1600" dirty="0"/>
              <a:t> </a:t>
            </a:r>
            <a:r>
              <a:rPr lang="es-CO" sz="1600" dirty="0" err="1"/>
              <a:t>that</a:t>
            </a:r>
            <a:r>
              <a:rPr lang="es-CO" sz="1600" dirty="0"/>
              <a:t> </a:t>
            </a:r>
            <a:r>
              <a:rPr lang="es-CO" sz="1600" dirty="0" err="1"/>
              <a:t>barely</a:t>
            </a:r>
            <a:r>
              <a:rPr lang="es-CO" sz="1600" dirty="0"/>
              <a:t> </a:t>
            </a:r>
            <a:r>
              <a:rPr lang="es-CO" sz="1600" dirty="0" err="1"/>
              <a:t>meets</a:t>
            </a:r>
            <a:r>
              <a:rPr lang="es-CO" sz="1600" dirty="0"/>
              <a:t> </a:t>
            </a:r>
            <a:r>
              <a:rPr lang="es-CO" sz="1600" dirty="0" err="1"/>
              <a:t>or</a:t>
            </a:r>
            <a:r>
              <a:rPr lang="es-CO" sz="1600" dirty="0"/>
              <a:t> </a:t>
            </a:r>
            <a:r>
              <a:rPr lang="es-CO" sz="1600" dirty="0" err="1"/>
              <a:t>fail</a:t>
            </a:r>
            <a:r>
              <a:rPr lang="es-CO" sz="1600" dirty="0"/>
              <a:t> to </a:t>
            </a:r>
            <a:r>
              <a:rPr lang="es-CO" sz="1600" dirty="0" err="1"/>
              <a:t>meet</a:t>
            </a:r>
            <a:r>
              <a:rPr lang="es-CO" sz="1600" dirty="0"/>
              <a:t> </a:t>
            </a:r>
            <a:r>
              <a:rPr lang="es-CO" sz="1600" dirty="0" err="1"/>
              <a:t>their</a:t>
            </a:r>
            <a:r>
              <a:rPr lang="es-CO" sz="1600" dirty="0"/>
              <a:t> </a:t>
            </a:r>
            <a:r>
              <a:rPr lang="es-CO" sz="1600" dirty="0" err="1"/>
              <a:t>minimum</a:t>
            </a:r>
            <a:r>
              <a:rPr lang="es-CO" sz="1600" dirty="0"/>
              <a:t> expenses.</a:t>
            </a:r>
          </a:p>
          <a:p>
            <a:endParaRPr lang="es-CO" sz="1600" dirty="0"/>
          </a:p>
          <a:p>
            <a:r>
              <a:rPr lang="en-US" sz="1600" dirty="0"/>
              <a:t> </a:t>
            </a:r>
            <a:endParaRPr lang="es-CO" sz="1600" dirty="0"/>
          </a:p>
          <a:p>
            <a:pPr marL="285750" indent="-285750" algn="just">
              <a:buFont typeface="Arial" panose="020B0604020202020204" pitchFamily="34" charset="0"/>
              <a:buChar char="•"/>
            </a:pPr>
            <a:endParaRPr lang="es-CO" sz="1600" dirty="0"/>
          </a:p>
        </p:txBody>
      </p:sp>
      <p:sp>
        <p:nvSpPr>
          <p:cNvPr id="5" name="1 Título"/>
          <p:cNvSpPr txBox="1">
            <a:spLocks/>
          </p:cNvSpPr>
          <p:nvPr/>
        </p:nvSpPr>
        <p:spPr>
          <a:xfrm>
            <a:off x="1979712" y="260648"/>
            <a:ext cx="5398368" cy="650503"/>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s-ES" smtClean="0"/>
              <a:t>4. Conclusions</a:t>
            </a:r>
            <a:endParaRPr lang="es-CO" sz="4000" dirty="0"/>
          </a:p>
        </p:txBody>
      </p:sp>
    </p:spTree>
    <p:extLst>
      <p:ext uri="{BB962C8B-B14F-4D97-AF65-F5344CB8AC3E}">
        <p14:creationId xmlns:p14="http://schemas.microsoft.com/office/powerpoint/2010/main" val="40077254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03848" y="260648"/>
            <a:ext cx="5398368" cy="650503"/>
          </a:xfrm>
        </p:spPr>
        <p:txBody>
          <a:bodyPr>
            <a:normAutofit fontScale="90000"/>
          </a:bodyPr>
          <a:lstStyle/>
          <a:p>
            <a:r>
              <a:rPr lang="es-ES" dirty="0" smtClean="0"/>
              <a:t>4. </a:t>
            </a:r>
            <a:r>
              <a:rPr lang="es-ES" dirty="0" err="1" smtClean="0"/>
              <a:t>Conclusions</a:t>
            </a:r>
            <a:endParaRPr lang="es-CO" sz="4000" dirty="0"/>
          </a:p>
        </p:txBody>
      </p:sp>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2 Rectángulo"/>
          <p:cNvSpPr/>
          <p:nvPr/>
        </p:nvSpPr>
        <p:spPr>
          <a:xfrm>
            <a:off x="467544" y="1190357"/>
            <a:ext cx="8064896" cy="5262979"/>
          </a:xfrm>
          <a:prstGeom prst="rect">
            <a:avLst/>
          </a:prstGeom>
        </p:spPr>
        <p:txBody>
          <a:bodyPr wrap="square">
            <a:spAutoFit/>
          </a:bodyPr>
          <a:lstStyle/>
          <a:p>
            <a:pPr marL="285750" indent="-285750">
              <a:buFont typeface="Arial" panose="020B0604020202020204" pitchFamily="34" charset="0"/>
              <a:buChar char="•"/>
            </a:pPr>
            <a:r>
              <a:rPr lang="es-CO" sz="1600" dirty="0" err="1"/>
              <a:t>Finally</a:t>
            </a:r>
            <a:r>
              <a:rPr lang="es-CO" sz="1600" dirty="0"/>
              <a:t>, </a:t>
            </a:r>
            <a:r>
              <a:rPr lang="es-CO" sz="1600" dirty="0" err="1"/>
              <a:t>while</a:t>
            </a:r>
            <a:r>
              <a:rPr lang="es-CO" sz="1600" dirty="0"/>
              <a:t> </a:t>
            </a:r>
            <a:r>
              <a:rPr lang="es-CO" sz="1600" dirty="0" err="1"/>
              <a:t>analyzing</a:t>
            </a:r>
            <a:r>
              <a:rPr lang="es-CO" sz="1600" dirty="0"/>
              <a:t> the </a:t>
            </a:r>
            <a:r>
              <a:rPr lang="es-CO" sz="1600" dirty="0" err="1"/>
              <a:t>relationship</a:t>
            </a:r>
            <a:r>
              <a:rPr lang="es-CO" sz="1600" dirty="0"/>
              <a:t> </a:t>
            </a:r>
            <a:r>
              <a:rPr lang="es-CO" sz="1600" dirty="0" err="1"/>
              <a:t>between</a:t>
            </a:r>
            <a:r>
              <a:rPr lang="es-CO" sz="1600" dirty="0"/>
              <a:t> </a:t>
            </a:r>
            <a:r>
              <a:rPr lang="es-CO" sz="1600" dirty="0" err="1"/>
              <a:t>poverty’s</a:t>
            </a:r>
            <a:r>
              <a:rPr lang="es-CO" sz="1600" dirty="0"/>
              <a:t> </a:t>
            </a:r>
            <a:r>
              <a:rPr lang="es-CO" sz="1600" dirty="0" err="1"/>
              <a:t>perception</a:t>
            </a:r>
            <a:r>
              <a:rPr lang="es-CO" sz="1600" dirty="0"/>
              <a:t> and </a:t>
            </a:r>
            <a:r>
              <a:rPr lang="es-CO" sz="1600" dirty="0" err="1"/>
              <a:t>inequality</a:t>
            </a:r>
            <a:r>
              <a:rPr lang="es-CO" sz="1600" dirty="0"/>
              <a:t>, </a:t>
            </a:r>
            <a:r>
              <a:rPr lang="es-CO" sz="1600" dirty="0" err="1"/>
              <a:t>subjective</a:t>
            </a:r>
            <a:r>
              <a:rPr lang="es-CO" sz="1600" dirty="0"/>
              <a:t> </a:t>
            </a:r>
            <a:r>
              <a:rPr lang="es-CO" sz="1600" dirty="0" err="1"/>
              <a:t>poverty</a:t>
            </a:r>
            <a:r>
              <a:rPr lang="es-CO" sz="1600" dirty="0"/>
              <a:t> </a:t>
            </a:r>
            <a:r>
              <a:rPr lang="es-CO" sz="1600" dirty="0" err="1"/>
              <a:t>by</a:t>
            </a:r>
            <a:r>
              <a:rPr lang="es-CO" sz="1600" dirty="0"/>
              <a:t> </a:t>
            </a:r>
            <a:r>
              <a:rPr lang="es-CO" sz="1600" dirty="0" err="1"/>
              <a:t>socioeconomic</a:t>
            </a:r>
            <a:r>
              <a:rPr lang="es-CO" sz="1600" dirty="0"/>
              <a:t> </a:t>
            </a:r>
            <a:r>
              <a:rPr lang="es-CO" sz="1600" dirty="0" err="1"/>
              <a:t>level</a:t>
            </a:r>
            <a:r>
              <a:rPr lang="es-CO" sz="1600" dirty="0"/>
              <a:t> </a:t>
            </a:r>
            <a:r>
              <a:rPr lang="es-CO" sz="1600" dirty="0" err="1"/>
              <a:t>conclude</a:t>
            </a:r>
            <a:r>
              <a:rPr lang="es-CO" sz="1600" dirty="0"/>
              <a:t> </a:t>
            </a:r>
            <a:r>
              <a:rPr lang="es-CO" sz="1600" dirty="0" err="1"/>
              <a:t>two</a:t>
            </a:r>
            <a:r>
              <a:rPr lang="es-CO" sz="1600" dirty="0"/>
              <a:t> </a:t>
            </a:r>
            <a:r>
              <a:rPr lang="es-CO" sz="1600" dirty="0" err="1"/>
              <a:t>important</a:t>
            </a:r>
            <a:r>
              <a:rPr lang="es-CO" sz="1600" dirty="0"/>
              <a:t> </a:t>
            </a:r>
            <a:r>
              <a:rPr lang="es-CO" sz="1600" dirty="0" err="1"/>
              <a:t>points</a:t>
            </a:r>
            <a:r>
              <a:rPr lang="es-CO" sz="1600" dirty="0"/>
              <a:t>. </a:t>
            </a:r>
            <a:endParaRPr lang="es-CO" sz="1600" dirty="0" smtClean="0"/>
          </a:p>
          <a:p>
            <a:pPr marL="285750" indent="-285750">
              <a:buFont typeface="Arial" panose="020B0604020202020204" pitchFamily="34" charset="0"/>
              <a:buChar char="•"/>
            </a:pPr>
            <a:endParaRPr lang="es-CO" sz="1600" dirty="0"/>
          </a:p>
          <a:p>
            <a:pPr marL="742950" lvl="1" indent="-285750">
              <a:buFont typeface="Arial" panose="020B0604020202020204" pitchFamily="34" charset="0"/>
              <a:buChar char="•"/>
            </a:pPr>
            <a:r>
              <a:rPr lang="es-CO" sz="1600" dirty="0" err="1"/>
              <a:t>First</a:t>
            </a:r>
            <a:r>
              <a:rPr lang="es-CO" sz="1600" dirty="0"/>
              <a:t>, the </a:t>
            </a:r>
            <a:r>
              <a:rPr lang="es-CO" sz="1600" dirty="0" err="1"/>
              <a:t>income</a:t>
            </a:r>
            <a:r>
              <a:rPr lang="es-CO" sz="1600" dirty="0"/>
              <a:t> has a </a:t>
            </a:r>
            <a:r>
              <a:rPr lang="es-CO" sz="1600" dirty="0" err="1"/>
              <a:t>greater</a:t>
            </a:r>
            <a:r>
              <a:rPr lang="es-CO" sz="1600" dirty="0"/>
              <a:t> </a:t>
            </a:r>
            <a:r>
              <a:rPr lang="es-CO" sz="1600" dirty="0" err="1"/>
              <a:t>weight</a:t>
            </a:r>
            <a:r>
              <a:rPr lang="es-CO" sz="1600" dirty="0"/>
              <a:t> </a:t>
            </a:r>
            <a:r>
              <a:rPr lang="es-CO" sz="1600" dirty="0" err="1"/>
              <a:t>on</a:t>
            </a:r>
            <a:r>
              <a:rPr lang="es-CO" sz="1600" dirty="0"/>
              <a:t> </a:t>
            </a:r>
            <a:r>
              <a:rPr lang="es-CO" sz="1600" dirty="0" err="1"/>
              <a:t>welfare’s</a:t>
            </a:r>
            <a:r>
              <a:rPr lang="es-CO" sz="1600" dirty="0"/>
              <a:t> </a:t>
            </a:r>
            <a:r>
              <a:rPr lang="es-CO" sz="1600" dirty="0" err="1"/>
              <a:t>perception</a:t>
            </a:r>
            <a:r>
              <a:rPr lang="es-CO" sz="1600" dirty="0"/>
              <a:t> </a:t>
            </a:r>
            <a:r>
              <a:rPr lang="es-CO" sz="1600" dirty="0" err="1"/>
              <a:t>for</a:t>
            </a:r>
            <a:r>
              <a:rPr lang="es-CO" sz="1600" dirty="0"/>
              <a:t> the </a:t>
            </a:r>
            <a:r>
              <a:rPr lang="es-CO" sz="1600" dirty="0" err="1"/>
              <a:t>lower</a:t>
            </a:r>
            <a:r>
              <a:rPr lang="es-CO" sz="1600" dirty="0"/>
              <a:t> </a:t>
            </a:r>
            <a:r>
              <a:rPr lang="es-CO" sz="1600" dirty="0" err="1"/>
              <a:t>level</a:t>
            </a:r>
            <a:r>
              <a:rPr lang="es-CO" sz="1600" dirty="0"/>
              <a:t> status and </a:t>
            </a:r>
            <a:r>
              <a:rPr lang="es-CO" sz="1600" dirty="0" err="1"/>
              <a:t>lower</a:t>
            </a:r>
            <a:r>
              <a:rPr lang="es-CO" sz="1600" dirty="0"/>
              <a:t> </a:t>
            </a:r>
            <a:r>
              <a:rPr lang="es-CO" sz="1600" dirty="0" err="1"/>
              <a:t>weight</a:t>
            </a:r>
            <a:r>
              <a:rPr lang="es-CO" sz="1600" dirty="0"/>
              <a:t> </a:t>
            </a:r>
            <a:r>
              <a:rPr lang="es-CO" sz="1600" dirty="0" err="1"/>
              <a:t>for</a:t>
            </a:r>
            <a:r>
              <a:rPr lang="es-CO" sz="1600" dirty="0"/>
              <a:t> the </a:t>
            </a:r>
            <a:r>
              <a:rPr lang="es-CO" sz="1600" dirty="0" err="1"/>
              <a:t>people</a:t>
            </a:r>
            <a:r>
              <a:rPr lang="es-CO" sz="1600" dirty="0"/>
              <a:t> of </a:t>
            </a:r>
            <a:r>
              <a:rPr lang="es-CO" sz="1600" dirty="0" err="1"/>
              <a:t>greater</a:t>
            </a:r>
            <a:r>
              <a:rPr lang="es-CO" sz="1600" dirty="0"/>
              <a:t> </a:t>
            </a:r>
            <a:r>
              <a:rPr lang="es-CO" sz="1600" dirty="0" err="1" smtClean="0"/>
              <a:t>wealth</a:t>
            </a:r>
            <a:r>
              <a:rPr lang="es-CO" sz="1600" dirty="0" smtClean="0"/>
              <a:t>.</a:t>
            </a:r>
          </a:p>
          <a:p>
            <a:pPr lvl="1"/>
            <a:r>
              <a:rPr lang="es-CO" sz="1600" dirty="0" smtClean="0"/>
              <a:t> </a:t>
            </a:r>
            <a:endParaRPr lang="es-CO" sz="1600" dirty="0"/>
          </a:p>
          <a:p>
            <a:pPr marL="742950" lvl="1" indent="-285750">
              <a:buFont typeface="Arial" panose="020B0604020202020204" pitchFamily="34" charset="0"/>
              <a:buChar char="•"/>
            </a:pPr>
            <a:r>
              <a:rPr lang="es-CO" sz="1600" dirty="0" err="1"/>
              <a:t>There</a:t>
            </a:r>
            <a:r>
              <a:rPr lang="es-CO" sz="1600" dirty="0"/>
              <a:t> </a:t>
            </a:r>
            <a:r>
              <a:rPr lang="es-CO" sz="1600" dirty="0" err="1"/>
              <a:t>is</a:t>
            </a:r>
            <a:r>
              <a:rPr lang="es-CO" sz="1600" dirty="0"/>
              <a:t> a </a:t>
            </a:r>
            <a:r>
              <a:rPr lang="es-CO" sz="1600" dirty="0" err="1"/>
              <a:t>significant</a:t>
            </a:r>
            <a:r>
              <a:rPr lang="es-CO" sz="1600" dirty="0"/>
              <a:t> </a:t>
            </a:r>
            <a:r>
              <a:rPr lang="es-CO" sz="1600" dirty="0" err="1"/>
              <a:t>relationship</a:t>
            </a:r>
            <a:r>
              <a:rPr lang="es-CO" sz="1600" dirty="0"/>
              <a:t> </a:t>
            </a:r>
            <a:r>
              <a:rPr lang="es-CO" sz="1600" dirty="0" err="1"/>
              <a:t>between</a:t>
            </a:r>
            <a:r>
              <a:rPr lang="es-CO" sz="1600" dirty="0"/>
              <a:t> </a:t>
            </a:r>
            <a:r>
              <a:rPr lang="es-CO" sz="1600" dirty="0" err="1"/>
              <a:t>poverty’s</a:t>
            </a:r>
            <a:r>
              <a:rPr lang="es-CO" sz="1600" dirty="0"/>
              <a:t> </a:t>
            </a:r>
            <a:r>
              <a:rPr lang="es-CO" sz="1600" dirty="0" err="1"/>
              <a:t>perception</a:t>
            </a:r>
            <a:r>
              <a:rPr lang="es-CO" sz="1600" dirty="0"/>
              <a:t> and the </a:t>
            </a:r>
            <a:r>
              <a:rPr lang="es-CO" sz="1600" dirty="0" err="1"/>
              <a:t>adaptative</a:t>
            </a:r>
            <a:r>
              <a:rPr lang="es-CO" sz="1600" dirty="0"/>
              <a:t> </a:t>
            </a:r>
            <a:r>
              <a:rPr lang="es-CO" sz="1600" dirty="0" err="1"/>
              <a:t>income</a:t>
            </a:r>
            <a:r>
              <a:rPr lang="es-CO" sz="1600" dirty="0"/>
              <a:t> </a:t>
            </a:r>
            <a:r>
              <a:rPr lang="es-CO" sz="1600" dirty="0" err="1"/>
              <a:t>theory</a:t>
            </a:r>
            <a:r>
              <a:rPr lang="es-CO" sz="1600" dirty="0"/>
              <a:t>, </a:t>
            </a:r>
            <a:r>
              <a:rPr lang="es-CO" sz="1600" dirty="0" err="1"/>
              <a:t>using</a:t>
            </a:r>
            <a:r>
              <a:rPr lang="es-CO" sz="1600" dirty="0"/>
              <a:t> the </a:t>
            </a:r>
            <a:r>
              <a:rPr lang="es-CO" sz="1600" dirty="0" err="1"/>
              <a:t>question</a:t>
            </a:r>
            <a:r>
              <a:rPr lang="es-CO" sz="1600" dirty="0"/>
              <a:t>: </a:t>
            </a:r>
            <a:endParaRPr lang="es-CO" sz="1600" dirty="0" smtClean="0"/>
          </a:p>
          <a:p>
            <a:pPr lvl="1"/>
            <a:endParaRPr lang="es-CO" sz="1600" dirty="0" smtClean="0"/>
          </a:p>
          <a:p>
            <a:pPr marL="1200150" lvl="2" indent="-285750">
              <a:buFont typeface="Arial" panose="020B0604020202020204" pitchFamily="34" charset="0"/>
              <a:buChar char="•"/>
            </a:pPr>
            <a:r>
              <a:rPr lang="es-CO" sz="1600" dirty="0" smtClean="0"/>
              <a:t>In </a:t>
            </a:r>
            <a:r>
              <a:rPr lang="es-CO" sz="1600" dirty="0" err="1"/>
              <a:t>comparison</a:t>
            </a:r>
            <a:r>
              <a:rPr lang="es-CO" sz="1600" dirty="0"/>
              <a:t> to the living </a:t>
            </a:r>
            <a:r>
              <a:rPr lang="es-CO" sz="1600" dirty="0" err="1"/>
              <a:t>conditions</a:t>
            </a:r>
            <a:r>
              <a:rPr lang="es-CO" sz="1600" dirty="0"/>
              <a:t> </a:t>
            </a:r>
            <a:r>
              <a:rPr lang="es-CO" sz="1600" dirty="0" err="1"/>
              <a:t>presented</a:t>
            </a:r>
            <a:r>
              <a:rPr lang="es-CO" sz="1600" dirty="0"/>
              <a:t> 5 </a:t>
            </a:r>
            <a:r>
              <a:rPr lang="es-CO" sz="1600" dirty="0" err="1"/>
              <a:t>years</a:t>
            </a:r>
            <a:r>
              <a:rPr lang="es-CO" sz="1600" dirty="0"/>
              <a:t> </a:t>
            </a:r>
            <a:r>
              <a:rPr lang="es-CO" sz="1600" dirty="0" err="1"/>
              <a:t>ago</a:t>
            </a:r>
            <a:r>
              <a:rPr lang="es-CO" sz="1600" dirty="0"/>
              <a:t>, </a:t>
            </a:r>
            <a:r>
              <a:rPr lang="es-CO" sz="1600" dirty="0" err="1"/>
              <a:t>this</a:t>
            </a:r>
            <a:r>
              <a:rPr lang="es-CO" sz="1600" dirty="0"/>
              <a:t> home </a:t>
            </a:r>
            <a:r>
              <a:rPr lang="es-CO" sz="1600" dirty="0" err="1"/>
              <a:t>is</a:t>
            </a:r>
            <a:r>
              <a:rPr lang="es-CO" sz="1600" dirty="0"/>
              <a:t> </a:t>
            </a:r>
            <a:r>
              <a:rPr lang="es-CO" sz="1600" dirty="0" err="1"/>
              <a:t>currently</a:t>
            </a:r>
            <a:r>
              <a:rPr lang="es-CO" sz="1600" dirty="0"/>
              <a:t> </a:t>
            </a:r>
            <a:r>
              <a:rPr lang="es-CO" sz="1600" dirty="0" err="1"/>
              <a:t>better</a:t>
            </a:r>
            <a:r>
              <a:rPr lang="es-CO" sz="1600" dirty="0"/>
              <a:t>, </a:t>
            </a:r>
            <a:r>
              <a:rPr lang="es-CO" sz="1600" dirty="0" err="1"/>
              <a:t>same</a:t>
            </a:r>
            <a:r>
              <a:rPr lang="es-CO" sz="1600" dirty="0"/>
              <a:t> </a:t>
            </a:r>
            <a:r>
              <a:rPr lang="es-CO" sz="1600" dirty="0" err="1"/>
              <a:t>or</a:t>
            </a:r>
            <a:r>
              <a:rPr lang="es-CO" sz="1600" dirty="0"/>
              <a:t> </a:t>
            </a:r>
            <a:r>
              <a:rPr lang="es-CO" sz="1600" dirty="0" err="1"/>
              <a:t>worse</a:t>
            </a:r>
            <a:r>
              <a:rPr lang="es-CO" sz="1600" dirty="0"/>
              <a:t>. </a:t>
            </a:r>
            <a:endParaRPr lang="es-CO" sz="1600" dirty="0" smtClean="0"/>
          </a:p>
          <a:p>
            <a:pPr lvl="2"/>
            <a:endParaRPr lang="es-CO" sz="1600" dirty="0" smtClean="0"/>
          </a:p>
          <a:p>
            <a:pPr marL="1200150" lvl="2" indent="-285750">
              <a:buFont typeface="Arial" panose="020B0604020202020204" pitchFamily="34" charset="0"/>
              <a:buChar char="•"/>
            </a:pPr>
            <a:r>
              <a:rPr lang="es-CO" sz="1600" dirty="0" smtClean="0"/>
              <a:t>To </a:t>
            </a:r>
            <a:r>
              <a:rPr lang="es-CO" sz="1600" dirty="0"/>
              <a:t>compare the living </a:t>
            </a:r>
            <a:r>
              <a:rPr lang="es-CO" sz="1600" dirty="0" err="1"/>
              <a:t>standards</a:t>
            </a:r>
            <a:r>
              <a:rPr lang="es-CO" sz="1600" dirty="0"/>
              <a:t> of </a:t>
            </a:r>
            <a:r>
              <a:rPr lang="es-CO" sz="1600" dirty="0" err="1"/>
              <a:t>households</a:t>
            </a:r>
            <a:r>
              <a:rPr lang="es-CO" sz="1600" dirty="0"/>
              <a:t> </a:t>
            </a:r>
            <a:r>
              <a:rPr lang="es-CO" sz="1600" dirty="0" err="1"/>
              <a:t>before</a:t>
            </a:r>
            <a:r>
              <a:rPr lang="es-CO" sz="1600" dirty="0"/>
              <a:t> and </a:t>
            </a:r>
            <a:r>
              <a:rPr lang="es-CO" sz="1600" dirty="0" err="1" smtClean="0"/>
              <a:t>now</a:t>
            </a:r>
            <a:r>
              <a:rPr lang="es-CO" sz="1600" dirty="0" smtClean="0"/>
              <a:t>.</a:t>
            </a:r>
          </a:p>
          <a:p>
            <a:pPr lvl="2"/>
            <a:endParaRPr lang="es-CO" sz="1600" dirty="0" smtClean="0"/>
          </a:p>
          <a:p>
            <a:pPr marL="1657350" lvl="3" indent="-285750">
              <a:buFont typeface="Arial" panose="020B0604020202020204" pitchFamily="34" charset="0"/>
              <a:buChar char="•"/>
            </a:pPr>
            <a:r>
              <a:rPr lang="es-CO" sz="1600" dirty="0" err="1"/>
              <a:t>H</a:t>
            </a:r>
            <a:r>
              <a:rPr lang="es-CO" sz="1600" dirty="0" err="1" smtClean="0"/>
              <a:t>omeowners</a:t>
            </a:r>
            <a:r>
              <a:rPr lang="es-CO" sz="1600" dirty="0" smtClean="0"/>
              <a:t> </a:t>
            </a:r>
            <a:r>
              <a:rPr lang="es-CO" sz="1600" dirty="0" err="1"/>
              <a:t>who</a:t>
            </a:r>
            <a:r>
              <a:rPr lang="es-CO" sz="1600" dirty="0"/>
              <a:t> </a:t>
            </a:r>
            <a:r>
              <a:rPr lang="es-CO" sz="1600" dirty="0" err="1"/>
              <a:t>believe</a:t>
            </a:r>
            <a:r>
              <a:rPr lang="es-CO" sz="1600" dirty="0"/>
              <a:t> </a:t>
            </a:r>
            <a:r>
              <a:rPr lang="es-CO" sz="1600" dirty="0" err="1"/>
              <a:t>they</a:t>
            </a:r>
            <a:r>
              <a:rPr lang="es-CO" sz="1600" dirty="0"/>
              <a:t> are </a:t>
            </a:r>
            <a:r>
              <a:rPr lang="es-CO" sz="1600" dirty="0" err="1"/>
              <a:t>equal</a:t>
            </a:r>
            <a:r>
              <a:rPr lang="es-CO" sz="1600" dirty="0"/>
              <a:t> to the </a:t>
            </a:r>
            <a:r>
              <a:rPr lang="es-CO" sz="1600" dirty="0" err="1"/>
              <a:t>last</a:t>
            </a:r>
            <a:r>
              <a:rPr lang="es-CO" sz="1600" dirty="0"/>
              <a:t> </a:t>
            </a:r>
            <a:r>
              <a:rPr lang="es-CO" sz="1600" dirty="0" err="1"/>
              <a:t>condition</a:t>
            </a:r>
            <a:r>
              <a:rPr lang="es-CO" sz="1600" dirty="0"/>
              <a:t> are </a:t>
            </a:r>
            <a:r>
              <a:rPr lang="es-CO" sz="1600" dirty="0" err="1"/>
              <a:t>likely</a:t>
            </a:r>
            <a:r>
              <a:rPr lang="es-CO" sz="1600" dirty="0"/>
              <a:t> to be </a:t>
            </a:r>
            <a:r>
              <a:rPr lang="es-CO" sz="1600" dirty="0" err="1"/>
              <a:t>perceive</a:t>
            </a:r>
            <a:r>
              <a:rPr lang="es-CO" sz="1600" dirty="0"/>
              <a:t> in </a:t>
            </a:r>
            <a:r>
              <a:rPr lang="es-CO" sz="1600" dirty="0" err="1"/>
              <a:t>poverty</a:t>
            </a:r>
            <a:r>
              <a:rPr lang="es-CO" sz="1600" dirty="0"/>
              <a:t>, </a:t>
            </a:r>
            <a:r>
              <a:rPr lang="es-CO" sz="1600" dirty="0" err="1"/>
              <a:t>this</a:t>
            </a:r>
            <a:r>
              <a:rPr lang="es-CO" sz="1600" dirty="0"/>
              <a:t> </a:t>
            </a:r>
            <a:r>
              <a:rPr lang="es-CO" sz="1600" dirty="0" err="1"/>
              <a:t>corresponds</a:t>
            </a:r>
            <a:r>
              <a:rPr lang="es-CO" sz="1600" dirty="0"/>
              <a:t> </a:t>
            </a:r>
            <a:r>
              <a:rPr lang="es-CO" sz="1600" dirty="0" err="1"/>
              <a:t>from</a:t>
            </a:r>
            <a:r>
              <a:rPr lang="es-CO" sz="1600" dirty="0"/>
              <a:t> 11% to 16</a:t>
            </a:r>
            <a:r>
              <a:rPr lang="es-CO" sz="1600" dirty="0" smtClean="0"/>
              <a:t>%.</a:t>
            </a:r>
          </a:p>
          <a:p>
            <a:pPr marL="1657350" lvl="3" indent="-285750">
              <a:buFont typeface="Arial" panose="020B0604020202020204" pitchFamily="34" charset="0"/>
              <a:buChar char="•"/>
            </a:pPr>
            <a:endParaRPr lang="es-CO" sz="1600" dirty="0" smtClean="0"/>
          </a:p>
          <a:p>
            <a:pPr marL="1657350" lvl="3" indent="-285750">
              <a:buFont typeface="Arial" panose="020B0604020202020204" pitchFamily="34" charset="0"/>
              <a:buChar char="•"/>
            </a:pPr>
            <a:r>
              <a:rPr lang="es-CO" sz="1600" dirty="0" err="1"/>
              <a:t>H</a:t>
            </a:r>
            <a:r>
              <a:rPr lang="es-CO" sz="1600" dirty="0" err="1" smtClean="0"/>
              <a:t>ouseholds</a:t>
            </a:r>
            <a:r>
              <a:rPr lang="es-CO" sz="1600" dirty="0" smtClean="0"/>
              <a:t> </a:t>
            </a:r>
            <a:r>
              <a:rPr lang="es-CO" sz="1600" dirty="0" err="1"/>
              <a:t>who</a:t>
            </a:r>
            <a:r>
              <a:rPr lang="es-CO" sz="1600" dirty="0"/>
              <a:t> </a:t>
            </a:r>
            <a:r>
              <a:rPr lang="es-CO" sz="1600" dirty="0" err="1"/>
              <a:t>feel</a:t>
            </a:r>
            <a:r>
              <a:rPr lang="es-CO" sz="1600" dirty="0"/>
              <a:t> in </a:t>
            </a:r>
            <a:r>
              <a:rPr lang="es-CO" sz="1600" dirty="0" err="1"/>
              <a:t>worse</a:t>
            </a:r>
            <a:r>
              <a:rPr lang="es-CO" sz="1600" dirty="0"/>
              <a:t> </a:t>
            </a:r>
            <a:r>
              <a:rPr lang="es-CO" sz="1600" dirty="0" err="1"/>
              <a:t>conditions</a:t>
            </a:r>
            <a:r>
              <a:rPr lang="es-CO" sz="1600" dirty="0"/>
              <a:t> </a:t>
            </a:r>
            <a:r>
              <a:rPr lang="es-CO" sz="1600" dirty="0" err="1"/>
              <a:t>now</a:t>
            </a:r>
            <a:r>
              <a:rPr lang="es-CO" sz="1600" dirty="0"/>
              <a:t> </a:t>
            </a:r>
            <a:r>
              <a:rPr lang="es-CO" sz="1600" dirty="0" err="1"/>
              <a:t>than</a:t>
            </a:r>
            <a:r>
              <a:rPr lang="es-CO" sz="1600" dirty="0"/>
              <a:t> </a:t>
            </a:r>
            <a:r>
              <a:rPr lang="es-CO" sz="1600" dirty="0" err="1"/>
              <a:t>before</a:t>
            </a:r>
            <a:r>
              <a:rPr lang="es-CO" sz="1600" dirty="0"/>
              <a:t> the </a:t>
            </a:r>
            <a:r>
              <a:rPr lang="es-CO" sz="1600" dirty="0" err="1"/>
              <a:t>probability</a:t>
            </a:r>
            <a:r>
              <a:rPr lang="es-CO" sz="1600" dirty="0"/>
              <a:t> of </a:t>
            </a:r>
            <a:r>
              <a:rPr lang="es-CO" sz="1600" dirty="0" err="1"/>
              <a:t>being</a:t>
            </a:r>
            <a:r>
              <a:rPr lang="es-CO" sz="1600" dirty="0"/>
              <a:t> </a:t>
            </a:r>
            <a:r>
              <a:rPr lang="es-CO" sz="1600" dirty="0" err="1"/>
              <a:t>perceived</a:t>
            </a:r>
            <a:r>
              <a:rPr lang="es-CO" sz="1600" dirty="0"/>
              <a:t> as </a:t>
            </a:r>
            <a:r>
              <a:rPr lang="es-CO" sz="1600" dirty="0" err="1"/>
              <a:t>poor</a:t>
            </a:r>
            <a:r>
              <a:rPr lang="es-CO" sz="1600" dirty="0"/>
              <a:t> </a:t>
            </a:r>
            <a:r>
              <a:rPr lang="es-CO" sz="1600" dirty="0" err="1"/>
              <a:t>increases</a:t>
            </a:r>
            <a:r>
              <a:rPr lang="es-CO" sz="1600" dirty="0"/>
              <a:t> and </a:t>
            </a:r>
            <a:r>
              <a:rPr lang="es-CO" sz="1600" dirty="0" err="1"/>
              <a:t>ranges</a:t>
            </a:r>
            <a:r>
              <a:rPr lang="es-CO" sz="1600" dirty="0"/>
              <a:t> </a:t>
            </a:r>
            <a:r>
              <a:rPr lang="es-CO" sz="1600" dirty="0" err="1"/>
              <a:t>from</a:t>
            </a:r>
            <a:r>
              <a:rPr lang="es-CO" sz="1600" dirty="0"/>
              <a:t> 28% to 41</a:t>
            </a:r>
            <a:r>
              <a:rPr lang="es-CO" sz="1600" dirty="0" smtClean="0"/>
              <a:t>%.</a:t>
            </a:r>
            <a:endParaRPr lang="es-CO" sz="1600" dirty="0"/>
          </a:p>
          <a:p>
            <a:r>
              <a:rPr lang="en-US" sz="1600" dirty="0"/>
              <a:t> </a:t>
            </a:r>
            <a:endParaRPr lang="es-CO" sz="1600" dirty="0"/>
          </a:p>
          <a:p>
            <a:pPr marL="285750" indent="-285750" algn="just">
              <a:buFont typeface="Arial" panose="020B0604020202020204" pitchFamily="34" charset="0"/>
              <a:buChar char="•"/>
            </a:pPr>
            <a:endParaRPr lang="es-CO" sz="1600" dirty="0"/>
          </a:p>
        </p:txBody>
      </p:sp>
      <p:sp>
        <p:nvSpPr>
          <p:cNvPr id="5" name="1 Título"/>
          <p:cNvSpPr txBox="1">
            <a:spLocks/>
          </p:cNvSpPr>
          <p:nvPr/>
        </p:nvSpPr>
        <p:spPr>
          <a:xfrm>
            <a:off x="1979712" y="260648"/>
            <a:ext cx="5398368" cy="650503"/>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s-ES" smtClean="0"/>
              <a:t>4. Conclusions</a:t>
            </a:r>
            <a:endParaRPr lang="es-CO" sz="4000" dirty="0"/>
          </a:p>
        </p:txBody>
      </p:sp>
    </p:spTree>
    <p:extLst>
      <p:ext uri="{BB962C8B-B14F-4D97-AF65-F5344CB8AC3E}">
        <p14:creationId xmlns:p14="http://schemas.microsoft.com/office/powerpoint/2010/main" val="2575498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extLst>
              <p:ext uri="{D42A27DB-BD31-4B8C-83A1-F6EECF244321}">
                <p14:modId xmlns:p14="http://schemas.microsoft.com/office/powerpoint/2010/main" val="1612081851"/>
              </p:ext>
            </p:extLst>
          </p:nvPr>
        </p:nvGraphicFramePr>
        <p:xfrm>
          <a:off x="688032" y="1196752"/>
          <a:ext cx="7772400"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4 CuadroTexto"/>
          <p:cNvSpPr txBox="1"/>
          <p:nvPr/>
        </p:nvSpPr>
        <p:spPr>
          <a:xfrm>
            <a:off x="2339752" y="188640"/>
            <a:ext cx="4176464"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CO" sz="4000" dirty="0" smtClean="0"/>
              <a:t>Content</a:t>
            </a:r>
            <a:endParaRPr lang="es-CO" sz="4000" dirty="0"/>
          </a:p>
        </p:txBody>
      </p:sp>
    </p:spTree>
    <p:extLst>
      <p:ext uri="{BB962C8B-B14F-4D97-AF65-F5344CB8AC3E}">
        <p14:creationId xmlns:p14="http://schemas.microsoft.com/office/powerpoint/2010/main" val="5867895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763688" y="202754"/>
            <a:ext cx="5398368" cy="650503"/>
          </a:xfrm>
        </p:spPr>
        <p:style>
          <a:lnRef idx="2">
            <a:schemeClr val="accent4"/>
          </a:lnRef>
          <a:fillRef idx="1">
            <a:schemeClr val="lt1"/>
          </a:fillRef>
          <a:effectRef idx="0">
            <a:schemeClr val="accent4"/>
          </a:effectRef>
          <a:fontRef idx="minor">
            <a:schemeClr val="dk1"/>
          </a:fontRef>
        </p:style>
        <p:txBody>
          <a:bodyPr>
            <a:normAutofit fontScale="90000"/>
          </a:bodyPr>
          <a:lstStyle/>
          <a:p>
            <a:r>
              <a:rPr lang="es-ES" dirty="0" smtClean="0"/>
              <a:t>5. </a:t>
            </a:r>
            <a:r>
              <a:rPr lang="es-ES" dirty="0" err="1" smtClean="0"/>
              <a:t>References</a:t>
            </a:r>
            <a:endParaRPr lang="es-CO" sz="4000" dirty="0"/>
          </a:p>
        </p:txBody>
      </p:sp>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8713" y="980728"/>
            <a:ext cx="6007623" cy="5616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92712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536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84490" y="1052736"/>
            <a:ext cx="5929135" cy="5185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1 Título"/>
          <p:cNvSpPr txBox="1">
            <a:spLocks/>
          </p:cNvSpPr>
          <p:nvPr/>
        </p:nvSpPr>
        <p:spPr>
          <a:xfrm>
            <a:off x="1763688" y="202754"/>
            <a:ext cx="5398368" cy="650503"/>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s-ES" smtClean="0"/>
              <a:t>5. References</a:t>
            </a:r>
            <a:endParaRPr lang="es-CO" sz="4000" dirty="0"/>
          </a:p>
        </p:txBody>
      </p:sp>
    </p:spTree>
    <p:extLst>
      <p:ext uri="{BB962C8B-B14F-4D97-AF65-F5344CB8AC3E}">
        <p14:creationId xmlns:p14="http://schemas.microsoft.com/office/powerpoint/2010/main" val="1130547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638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9672" y="1186170"/>
            <a:ext cx="5793953" cy="5242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1 Título"/>
          <p:cNvSpPr txBox="1">
            <a:spLocks/>
          </p:cNvSpPr>
          <p:nvPr/>
        </p:nvSpPr>
        <p:spPr>
          <a:xfrm>
            <a:off x="1763688" y="202754"/>
            <a:ext cx="5398368" cy="650503"/>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s-ES" smtClean="0"/>
              <a:t>5. References</a:t>
            </a:r>
            <a:endParaRPr lang="es-CO" sz="4000" dirty="0"/>
          </a:p>
        </p:txBody>
      </p:sp>
    </p:spTree>
    <p:extLst>
      <p:ext uri="{BB962C8B-B14F-4D97-AF65-F5344CB8AC3E}">
        <p14:creationId xmlns:p14="http://schemas.microsoft.com/office/powerpoint/2010/main" val="6374400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74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69493" y="1196752"/>
            <a:ext cx="5844132" cy="3788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1 Título"/>
          <p:cNvSpPr txBox="1">
            <a:spLocks/>
          </p:cNvSpPr>
          <p:nvPr/>
        </p:nvSpPr>
        <p:spPr>
          <a:xfrm>
            <a:off x="1763688" y="202754"/>
            <a:ext cx="5398368" cy="650503"/>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s-ES" smtClean="0"/>
              <a:t>5. References</a:t>
            </a:r>
            <a:endParaRPr lang="es-CO" sz="4000" dirty="0"/>
          </a:p>
        </p:txBody>
      </p:sp>
    </p:spTree>
    <p:extLst>
      <p:ext uri="{BB962C8B-B14F-4D97-AF65-F5344CB8AC3E}">
        <p14:creationId xmlns:p14="http://schemas.microsoft.com/office/powerpoint/2010/main" val="35163119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620688"/>
            <a:ext cx="8952246"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ctrTitle"/>
          </p:nvPr>
        </p:nvSpPr>
        <p:spPr>
          <a:xfrm>
            <a:off x="1872816" y="2564904"/>
            <a:ext cx="5398368" cy="650503"/>
          </a:xfrm>
        </p:spPr>
        <p:txBody>
          <a:bodyPr>
            <a:normAutofit fontScale="90000"/>
          </a:bodyPr>
          <a:lstStyle/>
          <a:p>
            <a:r>
              <a:rPr lang="es-ES" b="1" dirty="0" err="1" smtClean="0"/>
              <a:t>Many</a:t>
            </a:r>
            <a:r>
              <a:rPr lang="es-ES" b="1" dirty="0" smtClean="0"/>
              <a:t> </a:t>
            </a:r>
            <a:r>
              <a:rPr lang="es-ES" b="1" dirty="0" err="1" smtClean="0"/>
              <a:t>thanks</a:t>
            </a:r>
            <a:r>
              <a:rPr lang="es-ES" b="1" dirty="0" smtClean="0"/>
              <a:t>!</a:t>
            </a:r>
            <a:endParaRPr lang="es-CO" sz="4000" b="1" dirty="0"/>
          </a:p>
        </p:txBody>
      </p:sp>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75631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Rectangle 2"/>
          <p:cNvSpPr>
            <a:spLocks noChangeArrowheads="1"/>
          </p:cNvSpPr>
          <p:nvPr/>
        </p:nvSpPr>
        <p:spPr bwMode="auto">
          <a:xfrm>
            <a:off x="1001599" y="1132002"/>
            <a:ext cx="7140801"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1" algn="ctr" fontAlgn="base">
              <a:spcBef>
                <a:spcPct val="0"/>
              </a:spcBef>
              <a:spcAft>
                <a:spcPct val="0"/>
              </a:spcAft>
            </a:pPr>
            <a:r>
              <a:rPr kumimoji="0" lang="en-US" altLang="es-CO" sz="1600" b="1" i="0" u="none" strike="noStrike" cap="none" normalizeH="0" baseline="0" dirty="0" smtClean="0">
                <a:ln>
                  <a:noFill/>
                </a:ln>
                <a:solidFill>
                  <a:schemeClr val="tx1"/>
                </a:solidFill>
                <a:effectLst/>
                <a:latin typeface="+mj-lt"/>
                <a:ea typeface="Calibri" pitchFamily="34" charset="0"/>
                <a:cs typeface="Times New Roman" pitchFamily="18" charset="0"/>
              </a:rPr>
              <a:t>Figure 1. Percentage of households’ heads who perceive themselves as poor.</a:t>
            </a:r>
            <a:endParaRPr kumimoji="0" lang="es-CO" altLang="es-CO" sz="1600" b="1" i="0" u="none" strike="noStrike" cap="none" normalizeH="0" baseline="0" dirty="0" smtClean="0">
              <a:ln>
                <a:noFill/>
              </a:ln>
              <a:solidFill>
                <a:schemeClr val="tx1"/>
              </a:solidFill>
              <a:effectLst/>
              <a:latin typeface="+mj-l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2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5 Gráfico"/>
          <p:cNvGraphicFramePr/>
          <p:nvPr>
            <p:extLst>
              <p:ext uri="{D42A27DB-BD31-4B8C-83A1-F6EECF244321}">
                <p14:modId xmlns:p14="http://schemas.microsoft.com/office/powerpoint/2010/main" val="3238161864"/>
              </p:ext>
            </p:extLst>
          </p:nvPr>
        </p:nvGraphicFramePr>
        <p:xfrm>
          <a:off x="1331640" y="1556792"/>
          <a:ext cx="6300192" cy="3877572"/>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3"/>
          <p:cNvSpPr>
            <a:spLocks noChangeArrowheads="1"/>
          </p:cNvSpPr>
          <p:nvPr/>
        </p:nvSpPr>
        <p:spPr bwMode="auto">
          <a:xfrm>
            <a:off x="449796" y="5415607"/>
            <a:ext cx="795637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s-CO" sz="1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Source: National survey of quality of life. </a:t>
            </a:r>
            <a:r>
              <a:rPr kumimoji="0" lang="es-CO" altLang="es-CO" sz="1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(Encuesta Nacional de Calidad de Vida- DANE) (2011, 2012, 2013). </a:t>
            </a:r>
            <a:r>
              <a:rPr kumimoji="0" lang="en-US" altLang="es-CO" sz="1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The results are authors</a:t>
            </a:r>
            <a:r>
              <a:rPr kumimoji="0" lang="en-US" altLang="es-CO" sz="12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altLang="es-CO" sz="1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own estimations.</a:t>
            </a:r>
            <a:endParaRPr kumimoji="0" lang="en-US" altLang="es-CO"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7 CuadroTexto"/>
          <p:cNvSpPr txBox="1"/>
          <p:nvPr/>
        </p:nvSpPr>
        <p:spPr>
          <a:xfrm>
            <a:off x="2339752" y="188640"/>
            <a:ext cx="4176464"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CO" sz="4000" dirty="0" smtClean="0"/>
              <a:t>1. </a:t>
            </a:r>
            <a:r>
              <a:rPr lang="es-CO" sz="4000" dirty="0" err="1" smtClean="0"/>
              <a:t>Motivation</a:t>
            </a:r>
            <a:endParaRPr lang="es-CO" sz="4000" dirty="0"/>
          </a:p>
        </p:txBody>
      </p:sp>
      <p:sp>
        <p:nvSpPr>
          <p:cNvPr id="9" name="8 CuadroTexto"/>
          <p:cNvSpPr txBox="1"/>
          <p:nvPr/>
        </p:nvSpPr>
        <p:spPr>
          <a:xfrm>
            <a:off x="539552" y="5949280"/>
            <a:ext cx="8136904"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CO" b="1" dirty="0" smtClean="0"/>
              <a:t>Rural </a:t>
            </a:r>
            <a:r>
              <a:rPr lang="es-CO" b="1" dirty="0" err="1" smtClean="0"/>
              <a:t>areas</a:t>
            </a:r>
            <a:r>
              <a:rPr lang="es-CO" b="1" dirty="0" smtClean="0"/>
              <a:t> </a:t>
            </a:r>
            <a:r>
              <a:rPr lang="es-CO" b="1" dirty="0" err="1" smtClean="0"/>
              <a:t>have</a:t>
            </a:r>
            <a:r>
              <a:rPr lang="es-CO" b="1" dirty="0" smtClean="0"/>
              <a:t> the </a:t>
            </a:r>
            <a:r>
              <a:rPr lang="es-CO" b="1" dirty="0" err="1" smtClean="0"/>
              <a:t>highest</a:t>
            </a:r>
            <a:r>
              <a:rPr lang="es-CO" b="1" dirty="0" smtClean="0"/>
              <a:t> </a:t>
            </a:r>
            <a:r>
              <a:rPr lang="es-CO" b="1" dirty="0" err="1" smtClean="0"/>
              <a:t>poverty’s</a:t>
            </a:r>
            <a:r>
              <a:rPr lang="es-CO" b="1" dirty="0" smtClean="0"/>
              <a:t> </a:t>
            </a:r>
            <a:r>
              <a:rPr lang="es-CO" b="1" dirty="0" err="1" smtClean="0"/>
              <a:t>perception</a:t>
            </a:r>
            <a:r>
              <a:rPr lang="es-CO" b="1" dirty="0" smtClean="0"/>
              <a:t> </a:t>
            </a:r>
            <a:r>
              <a:rPr lang="es-CO" b="1" dirty="0" err="1" smtClean="0"/>
              <a:t>on</a:t>
            </a:r>
            <a:r>
              <a:rPr lang="es-CO" b="1" dirty="0" smtClean="0"/>
              <a:t> 64% </a:t>
            </a:r>
            <a:r>
              <a:rPr lang="es-CO" b="1" dirty="0" err="1" smtClean="0"/>
              <a:t>for</a:t>
            </a:r>
            <a:r>
              <a:rPr lang="es-CO" b="1" dirty="0" smtClean="0"/>
              <a:t> 2013, </a:t>
            </a:r>
            <a:r>
              <a:rPr lang="es-CO" b="1" dirty="0" err="1" smtClean="0"/>
              <a:t>followed</a:t>
            </a:r>
            <a:r>
              <a:rPr lang="es-CO" b="1" dirty="0" smtClean="0"/>
              <a:t> </a:t>
            </a:r>
            <a:r>
              <a:rPr lang="es-CO" b="1" dirty="0" err="1" smtClean="0"/>
              <a:t>by</a:t>
            </a:r>
            <a:r>
              <a:rPr lang="es-CO" b="1" dirty="0" smtClean="0"/>
              <a:t> </a:t>
            </a:r>
            <a:r>
              <a:rPr lang="es-CO" b="1" dirty="0" err="1" smtClean="0"/>
              <a:t>urban</a:t>
            </a:r>
            <a:r>
              <a:rPr lang="es-CO" b="1" dirty="0" smtClean="0"/>
              <a:t> </a:t>
            </a:r>
            <a:r>
              <a:rPr lang="es-CO" b="1" dirty="0" err="1" smtClean="0"/>
              <a:t>areas</a:t>
            </a:r>
            <a:r>
              <a:rPr lang="es-CO" b="1" dirty="0" smtClean="0"/>
              <a:t> </a:t>
            </a:r>
            <a:r>
              <a:rPr lang="es-CO" b="1" dirty="0" err="1" smtClean="0"/>
              <a:t>with</a:t>
            </a:r>
            <a:r>
              <a:rPr lang="es-CO" b="1" dirty="0" smtClean="0"/>
              <a:t> a 34% </a:t>
            </a:r>
            <a:r>
              <a:rPr lang="es-CO" b="1" dirty="0" err="1" smtClean="0"/>
              <a:t>for</a:t>
            </a:r>
            <a:r>
              <a:rPr lang="es-CO" b="1" dirty="0" smtClean="0"/>
              <a:t> 2013 </a:t>
            </a:r>
            <a:endParaRPr lang="es-CO" b="1" dirty="0"/>
          </a:p>
        </p:txBody>
      </p:sp>
    </p:spTree>
    <p:extLst>
      <p:ext uri="{BB962C8B-B14F-4D97-AF65-F5344CB8AC3E}">
        <p14:creationId xmlns:p14="http://schemas.microsoft.com/office/powerpoint/2010/main" val="2410040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Rectangle 2"/>
          <p:cNvSpPr>
            <a:spLocks noChangeArrowheads="1"/>
          </p:cNvSpPr>
          <p:nvPr/>
        </p:nvSpPr>
        <p:spPr bwMode="auto">
          <a:xfrm>
            <a:off x="1981408" y="986246"/>
            <a:ext cx="559300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s-CO" sz="1600" b="1" i="0" u="none" strike="noStrike" cap="none" normalizeH="0" baseline="0" dirty="0" smtClean="0">
                <a:ln>
                  <a:noFill/>
                </a:ln>
                <a:solidFill>
                  <a:schemeClr val="tx1"/>
                </a:solidFill>
                <a:effectLst/>
                <a:latin typeface="+mj-lt"/>
                <a:ea typeface="Calibri" pitchFamily="34" charset="0"/>
                <a:cs typeface="Times New Roman" pitchFamily="18" charset="0"/>
              </a:rPr>
              <a:t>Figure 2. Poverty incidence by geographical areas (2002-2013)</a:t>
            </a:r>
            <a:r>
              <a:rPr kumimoji="0" lang="en-US" altLang="es-CO" sz="1600" b="1" i="0" u="none" strike="noStrike" cap="none" normalizeH="0" baseline="30000" dirty="0" smtClean="0">
                <a:ln>
                  <a:noFill/>
                </a:ln>
                <a:solidFill>
                  <a:schemeClr val="tx1"/>
                </a:solidFill>
                <a:effectLst/>
                <a:latin typeface="+mj-lt"/>
                <a:ea typeface="Calibri" pitchFamily="34" charset="0"/>
                <a:cs typeface="Times New Roman" pitchFamily="18" charset="0"/>
                <a:hlinkClick r:id="rId2"/>
              </a:rPr>
              <a:t>[</a:t>
            </a:r>
            <a:r>
              <a:rPr kumimoji="0" lang="en-US" altLang="es-CO" sz="1600" b="1" i="0" u="none" strike="noStrike" cap="none" normalizeH="0" baseline="30000" dirty="0" smtClean="0" bmk="">
                <a:ln>
                  <a:noFill/>
                </a:ln>
                <a:solidFill>
                  <a:schemeClr val="tx1"/>
                </a:solidFill>
                <a:effectLst/>
                <a:latin typeface="+mj-lt"/>
                <a:ea typeface="Calibri" pitchFamily="34" charset="0"/>
                <a:cs typeface="Times New Roman" pitchFamily="18" charset="0"/>
                <a:hlinkClick r:id="rId2"/>
              </a:rPr>
              <a:t>1]</a:t>
            </a:r>
            <a:endParaRPr kumimoji="0" lang="es-CO" altLang="es-CO" sz="1600" b="1" i="0" u="none" strike="noStrike" cap="none" normalizeH="0" baseline="0" dirty="0" smtClean="0">
              <a:ln>
                <a:noFill/>
              </a:ln>
              <a:solidFill>
                <a:schemeClr val="tx1"/>
              </a:solidFill>
              <a:effectLst/>
              <a:latin typeface="+mj-l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3200" b="1"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7 Gráfico"/>
          <p:cNvGraphicFramePr/>
          <p:nvPr>
            <p:extLst>
              <p:ext uri="{D42A27DB-BD31-4B8C-83A1-F6EECF244321}">
                <p14:modId xmlns:p14="http://schemas.microsoft.com/office/powerpoint/2010/main" val="1991304366"/>
              </p:ext>
            </p:extLst>
          </p:nvPr>
        </p:nvGraphicFramePr>
        <p:xfrm>
          <a:off x="1258518" y="1401744"/>
          <a:ext cx="6697858" cy="3909023"/>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3"/>
          <p:cNvSpPr>
            <a:spLocks noChangeArrowheads="1"/>
          </p:cNvSpPr>
          <p:nvPr/>
        </p:nvSpPr>
        <p:spPr bwMode="auto">
          <a:xfrm>
            <a:off x="218804" y="5310768"/>
            <a:ext cx="849592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s-CO" sz="1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Source: DANE, Monetary and Multidimensional Poverty in Colombia (2013) press release</a:t>
            </a:r>
            <a:r>
              <a:rPr kumimoji="0" lang="en-US" altLang="es-CO" sz="1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a:t>
            </a:r>
            <a:endParaRPr kumimoji="0" lang="es-CO" altLang="es-CO"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4"/>
          <p:cNvSpPr>
            <a:spLocks noChangeArrowheads="1"/>
          </p:cNvSpPr>
          <p:nvPr/>
        </p:nvSpPr>
        <p:spPr bwMode="auto">
          <a:xfrm>
            <a:off x="211072" y="5661248"/>
            <a:ext cx="3017838" cy="6350"/>
          </a:xfrm>
          <a:prstGeom prst="rect">
            <a:avLst/>
          </a:prstGeom>
          <a:solidFill>
            <a:srgbClr val="000000"/>
          </a:solidFill>
          <a:ln w="9525">
            <a:solidFill>
              <a:schemeClr val="tx1"/>
            </a:solidFill>
            <a:prstDash val="solid"/>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sp>
        <p:nvSpPr>
          <p:cNvPr id="11" name="Rectangle 5"/>
          <p:cNvSpPr>
            <a:spLocks noChangeArrowheads="1"/>
          </p:cNvSpPr>
          <p:nvPr/>
        </p:nvSpPr>
        <p:spPr bwMode="auto">
          <a:xfrm>
            <a:off x="485800" y="5733256"/>
            <a:ext cx="817240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es-CO" sz="900" b="0" i="0" u="none" strike="noStrike" cap="none" normalizeH="0" baseline="30000" dirty="0" smtClean="0">
                <a:ln>
                  <a:noFill/>
                </a:ln>
                <a:solidFill>
                  <a:schemeClr val="tx1"/>
                </a:solidFill>
                <a:effectLst/>
                <a:latin typeface="Garamond" pitchFamily="18" charset="0"/>
                <a:ea typeface="Calibri" pitchFamily="34" charset="0"/>
                <a:cs typeface="Times New Roman" pitchFamily="18" charset="0"/>
                <a:hlinkClick r:id="rId4"/>
              </a:rPr>
              <a:t>[</a:t>
            </a:r>
            <a:r>
              <a:rPr kumimoji="0" lang="en-US" altLang="es-CO" sz="900" b="0" i="0" u="none" strike="noStrike" cap="none" normalizeH="0" baseline="30000" dirty="0" smtClean="0" bmk="">
                <a:ln>
                  <a:noFill/>
                </a:ln>
                <a:solidFill>
                  <a:schemeClr val="tx1"/>
                </a:solidFill>
                <a:effectLst/>
                <a:latin typeface="Garamond" pitchFamily="18" charset="0"/>
                <a:ea typeface="Calibri" pitchFamily="34" charset="0"/>
                <a:cs typeface="Times New Roman" pitchFamily="18" charset="0"/>
                <a:hlinkClick r:id="rId4"/>
              </a:rPr>
              <a:t>1]</a:t>
            </a:r>
            <a:r>
              <a:rPr kumimoji="0" lang="en-US" altLang="es-CO" sz="9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There is no data for the years 2006 and 2007 due to the fact MESEP considered that in those years data was insufficient to estimate the numbers, in 2006 for not having information of one of the two surveys for the full year and in 2007 because it corresponded to stabilization of changes and therefore the quality of the information was compromised. </a:t>
            </a:r>
            <a:endParaRPr kumimoji="0" lang="en-US" altLang="es-CO"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11 CuadroTexto"/>
          <p:cNvSpPr txBox="1"/>
          <p:nvPr/>
        </p:nvSpPr>
        <p:spPr>
          <a:xfrm>
            <a:off x="2339752" y="188640"/>
            <a:ext cx="4176464"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CO" sz="4000" dirty="0" smtClean="0"/>
              <a:t>1. </a:t>
            </a:r>
            <a:r>
              <a:rPr lang="es-CO" sz="4000" dirty="0" err="1" smtClean="0"/>
              <a:t>Motivation</a:t>
            </a:r>
            <a:endParaRPr lang="es-CO" sz="4000" dirty="0"/>
          </a:p>
        </p:txBody>
      </p:sp>
    </p:spTree>
    <p:extLst>
      <p:ext uri="{BB962C8B-B14F-4D97-AF65-F5344CB8AC3E}">
        <p14:creationId xmlns:p14="http://schemas.microsoft.com/office/powerpoint/2010/main" val="27158290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graphicFrame>
        <p:nvGraphicFramePr>
          <p:cNvPr id="8" name="7 Tabla"/>
          <p:cNvGraphicFramePr>
            <a:graphicFrameLocks noGrp="1"/>
          </p:cNvGraphicFramePr>
          <p:nvPr>
            <p:extLst>
              <p:ext uri="{D42A27DB-BD31-4B8C-83A1-F6EECF244321}">
                <p14:modId xmlns:p14="http://schemas.microsoft.com/office/powerpoint/2010/main" val="1242152157"/>
              </p:ext>
            </p:extLst>
          </p:nvPr>
        </p:nvGraphicFramePr>
        <p:xfrm>
          <a:off x="971600" y="1689775"/>
          <a:ext cx="7344816" cy="2315290"/>
        </p:xfrm>
        <a:graphic>
          <a:graphicData uri="http://schemas.openxmlformats.org/drawingml/2006/table">
            <a:tbl>
              <a:tblPr firstRow="1" firstCol="1" bandRow="1">
                <a:tableStyleId>{5940675A-B579-460E-94D1-54222C63F5DA}</a:tableStyleId>
              </a:tblPr>
              <a:tblGrid>
                <a:gridCol w="3024336"/>
                <a:gridCol w="1871938"/>
                <a:gridCol w="2448542"/>
              </a:tblGrid>
              <a:tr h="282812">
                <a:tc rowSpan="2">
                  <a:txBody>
                    <a:bodyPr/>
                    <a:lstStyle/>
                    <a:p>
                      <a:pPr algn="ctr">
                        <a:lnSpc>
                          <a:spcPct val="115000"/>
                        </a:lnSpc>
                        <a:spcAft>
                          <a:spcPts val="0"/>
                        </a:spcAft>
                      </a:pPr>
                      <a:r>
                        <a:rPr lang="es-CO" sz="1400" dirty="0" err="1">
                          <a:effectLst/>
                        </a:rPr>
                        <a:t>Your</a:t>
                      </a:r>
                      <a:r>
                        <a:rPr lang="es-CO" sz="1400" dirty="0">
                          <a:effectLst/>
                        </a:rPr>
                        <a:t> </a:t>
                      </a:r>
                      <a:r>
                        <a:rPr lang="es-CO" sz="1400" dirty="0" err="1">
                          <a:effectLst/>
                        </a:rPr>
                        <a:t>household</a:t>
                      </a:r>
                      <a:r>
                        <a:rPr lang="es-CO" sz="1400" dirty="0">
                          <a:effectLst/>
                        </a:rPr>
                        <a:t> </a:t>
                      </a:r>
                      <a:r>
                        <a:rPr lang="es-CO" sz="1400" dirty="0" err="1">
                          <a:effectLst/>
                        </a:rPr>
                        <a:t>income</a:t>
                      </a:r>
                      <a:r>
                        <a:rPr lang="es-CO" sz="1400" dirty="0">
                          <a:effectLst/>
                        </a:rPr>
                        <a:t>:</a:t>
                      </a:r>
                      <a:endParaRPr lang="es-CO" sz="1200" b="0" dirty="0">
                        <a:effectLst/>
                        <a:latin typeface="Calibri"/>
                        <a:ea typeface="Calibri"/>
                        <a:cs typeface="Times New Roman"/>
                      </a:endParaRPr>
                    </a:p>
                  </a:txBody>
                  <a:tcPr marL="68580" marR="68580" marT="0" marB="0" anchor="ctr"/>
                </a:tc>
                <a:tc gridSpan="2">
                  <a:txBody>
                    <a:bodyPr/>
                    <a:lstStyle/>
                    <a:p>
                      <a:pPr algn="ctr">
                        <a:lnSpc>
                          <a:spcPct val="115000"/>
                        </a:lnSpc>
                        <a:spcAft>
                          <a:spcPts val="0"/>
                        </a:spcAft>
                      </a:pPr>
                      <a:r>
                        <a:rPr lang="es-CO" sz="1400">
                          <a:effectLst/>
                        </a:rPr>
                        <a:t>Subjective poverty</a:t>
                      </a:r>
                      <a:endParaRPr lang="es-CO" sz="1200" b="0">
                        <a:effectLst/>
                        <a:latin typeface="Calibri"/>
                        <a:ea typeface="Calibri"/>
                        <a:cs typeface="Times New Roman"/>
                      </a:endParaRPr>
                    </a:p>
                  </a:txBody>
                  <a:tcPr marL="68580" marR="68580" marT="0" marB="0"/>
                </a:tc>
                <a:tc hMerge="1">
                  <a:txBody>
                    <a:bodyPr/>
                    <a:lstStyle/>
                    <a:p>
                      <a:endParaRPr lang="es-CO"/>
                    </a:p>
                  </a:txBody>
                  <a:tcPr/>
                </a:tc>
              </a:tr>
              <a:tr h="282812">
                <a:tc vMerge="1">
                  <a:txBody>
                    <a:bodyPr/>
                    <a:lstStyle/>
                    <a:p>
                      <a:endParaRPr lang="es-CO"/>
                    </a:p>
                  </a:txBody>
                  <a:tcPr/>
                </a:tc>
                <a:tc>
                  <a:txBody>
                    <a:bodyPr/>
                    <a:lstStyle/>
                    <a:p>
                      <a:pPr algn="ctr">
                        <a:lnSpc>
                          <a:spcPct val="115000"/>
                        </a:lnSpc>
                        <a:spcAft>
                          <a:spcPts val="0"/>
                        </a:spcAft>
                      </a:pPr>
                      <a:r>
                        <a:rPr lang="es-CO" sz="1400">
                          <a:effectLst/>
                        </a:rPr>
                        <a:t>Yes</a:t>
                      </a:r>
                      <a:endParaRPr lang="es-CO" sz="1200" b="0">
                        <a:effectLst/>
                        <a:latin typeface="Calibri"/>
                        <a:ea typeface="Calibri"/>
                        <a:cs typeface="Times New Roman"/>
                      </a:endParaRPr>
                    </a:p>
                  </a:txBody>
                  <a:tcPr marL="68580" marR="68580" marT="0" marB="0"/>
                </a:tc>
                <a:tc>
                  <a:txBody>
                    <a:bodyPr/>
                    <a:lstStyle/>
                    <a:p>
                      <a:pPr algn="ctr">
                        <a:lnSpc>
                          <a:spcPct val="115000"/>
                        </a:lnSpc>
                        <a:spcAft>
                          <a:spcPts val="0"/>
                        </a:spcAft>
                      </a:pPr>
                      <a:r>
                        <a:rPr lang="es-CO" sz="1400">
                          <a:effectLst/>
                        </a:rPr>
                        <a:t>Not</a:t>
                      </a:r>
                      <a:endParaRPr lang="es-CO" sz="1200" b="0">
                        <a:effectLst/>
                        <a:latin typeface="Calibri"/>
                        <a:ea typeface="Calibri"/>
                        <a:cs typeface="Times New Roman"/>
                      </a:endParaRPr>
                    </a:p>
                  </a:txBody>
                  <a:tcPr marL="68580" marR="68580" marT="0" marB="0"/>
                </a:tc>
              </a:tr>
              <a:tr h="583222">
                <a:tc>
                  <a:txBody>
                    <a:bodyPr/>
                    <a:lstStyle/>
                    <a:p>
                      <a:pPr>
                        <a:lnSpc>
                          <a:spcPct val="115000"/>
                        </a:lnSpc>
                        <a:spcAft>
                          <a:spcPts val="0"/>
                        </a:spcAft>
                      </a:pPr>
                      <a:r>
                        <a:rPr lang="es-CO" sz="1400" dirty="0" err="1">
                          <a:effectLst/>
                        </a:rPr>
                        <a:t>It</a:t>
                      </a:r>
                      <a:r>
                        <a:rPr lang="es-CO" sz="1400" dirty="0">
                          <a:effectLst/>
                        </a:rPr>
                        <a:t> </a:t>
                      </a:r>
                      <a:r>
                        <a:rPr lang="es-CO" sz="1400" dirty="0" err="1">
                          <a:effectLst/>
                        </a:rPr>
                        <a:t>is</a:t>
                      </a:r>
                      <a:r>
                        <a:rPr lang="es-CO" sz="1400" dirty="0">
                          <a:effectLst/>
                        </a:rPr>
                        <a:t> </a:t>
                      </a:r>
                      <a:r>
                        <a:rPr lang="es-CO" sz="1400" dirty="0" err="1">
                          <a:effectLst/>
                        </a:rPr>
                        <a:t>not</a:t>
                      </a:r>
                      <a:r>
                        <a:rPr lang="es-CO" sz="1400" dirty="0">
                          <a:effectLst/>
                        </a:rPr>
                        <a:t> </a:t>
                      </a:r>
                      <a:r>
                        <a:rPr lang="es-CO" sz="1400" dirty="0" err="1">
                          <a:effectLst/>
                        </a:rPr>
                        <a:t>enough</a:t>
                      </a:r>
                      <a:r>
                        <a:rPr lang="es-CO" sz="1400" dirty="0">
                          <a:effectLst/>
                        </a:rPr>
                        <a:t> to </a:t>
                      </a:r>
                      <a:r>
                        <a:rPr lang="es-CO" sz="1400" dirty="0" err="1">
                          <a:effectLst/>
                        </a:rPr>
                        <a:t>cover</a:t>
                      </a:r>
                      <a:r>
                        <a:rPr lang="es-CO" sz="1400" dirty="0">
                          <a:effectLst/>
                        </a:rPr>
                        <a:t> the </a:t>
                      </a:r>
                      <a:r>
                        <a:rPr lang="es-CO" sz="1400" dirty="0" err="1">
                          <a:effectLst/>
                        </a:rPr>
                        <a:t>minimum</a:t>
                      </a:r>
                      <a:r>
                        <a:rPr lang="es-CO" sz="1400" dirty="0">
                          <a:effectLst/>
                        </a:rPr>
                        <a:t> expenses</a:t>
                      </a:r>
                      <a:endParaRPr lang="es-CO" sz="1200" b="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a:effectLst/>
                        </a:rPr>
                        <a:t>68.7%</a:t>
                      </a:r>
                      <a:endParaRPr lang="es-CO" sz="1200" b="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a:effectLst/>
                        </a:rPr>
                        <a:t>31.3%</a:t>
                      </a:r>
                      <a:endParaRPr lang="es-CO" sz="1200" b="0">
                        <a:effectLst/>
                        <a:latin typeface="Calibri"/>
                        <a:ea typeface="Calibri"/>
                        <a:cs typeface="Times New Roman"/>
                      </a:endParaRPr>
                    </a:p>
                  </a:txBody>
                  <a:tcPr marL="68580" marR="68580" marT="0" marB="0" anchor="ctr"/>
                </a:tc>
              </a:tr>
              <a:tr h="583222">
                <a:tc>
                  <a:txBody>
                    <a:bodyPr/>
                    <a:lstStyle/>
                    <a:p>
                      <a:pPr>
                        <a:lnSpc>
                          <a:spcPct val="115000"/>
                        </a:lnSpc>
                        <a:spcAft>
                          <a:spcPts val="0"/>
                        </a:spcAft>
                      </a:pPr>
                      <a:r>
                        <a:rPr lang="es-CO" sz="1400" dirty="0" err="1">
                          <a:effectLst/>
                        </a:rPr>
                        <a:t>It</a:t>
                      </a:r>
                      <a:r>
                        <a:rPr lang="es-CO" sz="1400" dirty="0">
                          <a:effectLst/>
                        </a:rPr>
                        <a:t> </a:t>
                      </a:r>
                      <a:r>
                        <a:rPr lang="es-CO" sz="1400" dirty="0" err="1">
                          <a:effectLst/>
                        </a:rPr>
                        <a:t>only</a:t>
                      </a:r>
                      <a:r>
                        <a:rPr lang="es-CO" sz="1400" dirty="0">
                          <a:effectLst/>
                        </a:rPr>
                        <a:t> </a:t>
                      </a:r>
                      <a:r>
                        <a:rPr lang="es-CO" sz="1400" dirty="0" err="1">
                          <a:effectLst/>
                        </a:rPr>
                        <a:t>reaches</a:t>
                      </a:r>
                      <a:r>
                        <a:rPr lang="es-CO" sz="1400" dirty="0">
                          <a:effectLst/>
                        </a:rPr>
                        <a:t> to </a:t>
                      </a:r>
                      <a:r>
                        <a:rPr lang="es-CO" sz="1400" dirty="0" err="1">
                          <a:effectLst/>
                        </a:rPr>
                        <a:t>cover</a:t>
                      </a:r>
                      <a:r>
                        <a:rPr lang="es-CO" sz="1400" dirty="0">
                          <a:effectLst/>
                        </a:rPr>
                        <a:t> the </a:t>
                      </a:r>
                      <a:r>
                        <a:rPr lang="es-CO" sz="1400" dirty="0" err="1">
                          <a:effectLst/>
                        </a:rPr>
                        <a:t>minimum</a:t>
                      </a:r>
                      <a:r>
                        <a:rPr lang="es-CO" sz="1400" dirty="0">
                          <a:effectLst/>
                        </a:rPr>
                        <a:t> expenses</a:t>
                      </a:r>
                      <a:endParaRPr lang="es-CO" sz="1200" b="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a:effectLst/>
                        </a:rPr>
                        <a:t>36.1%</a:t>
                      </a:r>
                      <a:endParaRPr lang="es-CO" sz="1200" b="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a:effectLst/>
                        </a:rPr>
                        <a:t>63.9%</a:t>
                      </a:r>
                      <a:endParaRPr lang="es-CO" sz="1200" b="0">
                        <a:effectLst/>
                        <a:latin typeface="Calibri"/>
                        <a:ea typeface="Calibri"/>
                        <a:cs typeface="Times New Roman"/>
                      </a:endParaRPr>
                    </a:p>
                  </a:txBody>
                  <a:tcPr marL="68580" marR="68580" marT="0" marB="0" anchor="ctr"/>
                </a:tc>
              </a:tr>
              <a:tr h="583222">
                <a:tc>
                  <a:txBody>
                    <a:bodyPr/>
                    <a:lstStyle/>
                    <a:p>
                      <a:pPr>
                        <a:lnSpc>
                          <a:spcPct val="115000"/>
                        </a:lnSpc>
                        <a:spcAft>
                          <a:spcPts val="0"/>
                        </a:spcAft>
                      </a:pPr>
                      <a:r>
                        <a:rPr lang="es-CO" sz="1400" dirty="0" err="1">
                          <a:effectLst/>
                        </a:rPr>
                        <a:t>It</a:t>
                      </a:r>
                      <a:r>
                        <a:rPr lang="es-CO" sz="1400" dirty="0">
                          <a:effectLst/>
                        </a:rPr>
                        <a:t> </a:t>
                      </a:r>
                      <a:r>
                        <a:rPr lang="es-CO" sz="1400" dirty="0" err="1">
                          <a:effectLst/>
                        </a:rPr>
                        <a:t>covers</a:t>
                      </a:r>
                      <a:r>
                        <a:rPr lang="es-CO" sz="1400" dirty="0">
                          <a:effectLst/>
                        </a:rPr>
                        <a:t> more </a:t>
                      </a:r>
                      <a:r>
                        <a:rPr lang="es-CO" sz="1400" dirty="0" err="1">
                          <a:effectLst/>
                        </a:rPr>
                        <a:t>than</a:t>
                      </a:r>
                      <a:r>
                        <a:rPr lang="es-CO" sz="1400" dirty="0">
                          <a:effectLst/>
                        </a:rPr>
                        <a:t> the </a:t>
                      </a:r>
                      <a:r>
                        <a:rPr lang="es-CO" sz="1400" dirty="0" err="1">
                          <a:effectLst/>
                        </a:rPr>
                        <a:t>minimum</a:t>
                      </a:r>
                      <a:r>
                        <a:rPr lang="es-CO" sz="1400" dirty="0">
                          <a:effectLst/>
                        </a:rPr>
                        <a:t> expenses</a:t>
                      </a:r>
                      <a:endParaRPr lang="es-CO" sz="1200" b="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dirty="0">
                          <a:effectLst/>
                        </a:rPr>
                        <a:t>8.6%</a:t>
                      </a:r>
                      <a:endParaRPr lang="es-CO" sz="1200" b="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s-CO" sz="1400" dirty="0">
                          <a:effectLst/>
                        </a:rPr>
                        <a:t>91,4%</a:t>
                      </a:r>
                      <a:endParaRPr lang="es-CO" sz="1200" b="0" dirty="0">
                        <a:effectLst/>
                        <a:latin typeface="Calibri"/>
                        <a:ea typeface="Calibri"/>
                        <a:cs typeface="Times New Roman"/>
                      </a:endParaRPr>
                    </a:p>
                  </a:txBody>
                  <a:tcPr marL="68580" marR="68580" marT="0" marB="0" anchor="ctr"/>
                </a:tc>
              </a:tr>
            </a:tbl>
          </a:graphicData>
        </a:graphic>
      </p:graphicFrame>
      <p:sp>
        <p:nvSpPr>
          <p:cNvPr id="9" name="Rectangle 3"/>
          <p:cNvSpPr>
            <a:spLocks noChangeArrowheads="1"/>
          </p:cNvSpPr>
          <p:nvPr/>
        </p:nvSpPr>
        <p:spPr bwMode="auto">
          <a:xfrm>
            <a:off x="1835696" y="1689775"/>
            <a:ext cx="184731"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s-ES" altLang="es-CO" sz="1200" dirty="0" smtClean="0">
              <a:latin typeface="Garamond"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CO" sz="1200" b="0" i="0" u="none" strike="noStrike" cap="none" normalizeH="0" baseline="0" dirty="0" smtClean="0">
              <a:ln>
                <a:noFill/>
              </a:ln>
              <a:solidFill>
                <a:schemeClr val="tx1"/>
              </a:solidFill>
              <a:effectLst/>
              <a:latin typeface="Garamond"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s-ES" altLang="es-CO" sz="1200" dirty="0" smtClean="0">
              <a:latin typeface="Garamond"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CO" sz="1200" b="0" i="0" u="none" strike="noStrike" cap="none" normalizeH="0" baseline="0" dirty="0" smtClean="0">
              <a:ln>
                <a:noFill/>
              </a:ln>
              <a:solidFill>
                <a:schemeClr val="tx1"/>
              </a:solidFill>
              <a:effectLst/>
              <a:latin typeface="Garamond"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s-ES" altLang="es-CO" sz="1200" dirty="0" smtClean="0">
              <a:latin typeface="Garamond"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CO" sz="1200" b="0" i="0" u="none" strike="noStrike" cap="none" normalizeH="0" baseline="0" dirty="0" smtClean="0">
              <a:ln>
                <a:noFill/>
              </a:ln>
              <a:solidFill>
                <a:schemeClr val="tx1"/>
              </a:solidFill>
              <a:effectLst/>
              <a:latin typeface="Garamond"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s-ES" altLang="es-CO" sz="1200" dirty="0" smtClean="0">
              <a:latin typeface="Garamond"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CO" sz="1200" b="0" i="0" u="none" strike="noStrike" cap="none" normalizeH="0" baseline="0" dirty="0" smtClean="0">
              <a:ln>
                <a:noFill/>
              </a:ln>
              <a:solidFill>
                <a:schemeClr val="tx1"/>
              </a:solidFill>
              <a:effectLst/>
              <a:latin typeface="Garamond"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s-ES" altLang="es-CO" sz="1200" dirty="0">
              <a:latin typeface="Garamond"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2 CuadroTexto"/>
          <p:cNvSpPr txBox="1"/>
          <p:nvPr/>
        </p:nvSpPr>
        <p:spPr>
          <a:xfrm>
            <a:off x="1748283" y="1052736"/>
            <a:ext cx="5760640" cy="923330"/>
          </a:xfrm>
          <a:prstGeom prst="rect">
            <a:avLst/>
          </a:prstGeom>
          <a:noFill/>
        </p:spPr>
        <p:txBody>
          <a:bodyPr wrap="square" rtlCol="0">
            <a:spAutoFit/>
          </a:bodyPr>
          <a:lstStyle/>
          <a:p>
            <a:pPr lvl="0" algn="ctr" fontAlgn="base">
              <a:spcBef>
                <a:spcPct val="0"/>
              </a:spcBef>
              <a:spcAft>
                <a:spcPct val="0"/>
              </a:spcAft>
            </a:pPr>
            <a:endParaRPr lang="es-CO" altLang="es-CO" b="1" dirty="0">
              <a:latin typeface="Garamond" pitchFamily="18" charset="0"/>
              <a:ea typeface="Times New Roman" pitchFamily="18" charset="0"/>
              <a:cs typeface="Times New Roman" pitchFamily="18" charset="0"/>
            </a:endParaRPr>
          </a:p>
          <a:p>
            <a:pPr lvl="0" algn="ctr" fontAlgn="base">
              <a:spcBef>
                <a:spcPct val="0"/>
              </a:spcBef>
              <a:spcAft>
                <a:spcPct val="0"/>
              </a:spcAft>
            </a:pPr>
            <a:r>
              <a:rPr lang="es-CO" altLang="es-CO" sz="1600" b="1" dirty="0" err="1">
                <a:latin typeface="+mj-lt"/>
                <a:ea typeface="Times New Roman" pitchFamily="18" charset="0"/>
                <a:cs typeface="Times New Roman" pitchFamily="18" charset="0"/>
              </a:rPr>
              <a:t>Table</a:t>
            </a:r>
            <a:r>
              <a:rPr lang="es-CO" altLang="es-CO" sz="1600" b="1" dirty="0">
                <a:latin typeface="+mj-lt"/>
                <a:ea typeface="Times New Roman" pitchFamily="18" charset="0"/>
                <a:cs typeface="Times New Roman" pitchFamily="18" charset="0"/>
              </a:rPr>
              <a:t> 1. </a:t>
            </a:r>
            <a:r>
              <a:rPr lang="es-CO" altLang="es-CO" sz="1600" b="1" dirty="0" err="1">
                <a:latin typeface="+mj-lt"/>
                <a:ea typeface="Times New Roman" pitchFamily="18" charset="0"/>
                <a:cs typeface="Times New Roman" pitchFamily="18" charset="0"/>
              </a:rPr>
              <a:t>Income</a:t>
            </a:r>
            <a:r>
              <a:rPr lang="es-CO" altLang="es-CO" sz="1600" b="1" dirty="0">
                <a:latin typeface="+mj-lt"/>
                <a:ea typeface="Times New Roman" pitchFamily="18" charset="0"/>
                <a:cs typeface="Times New Roman" pitchFamily="18" charset="0"/>
              </a:rPr>
              <a:t> </a:t>
            </a:r>
            <a:r>
              <a:rPr lang="es-CO" altLang="es-CO" sz="1600" b="1" dirty="0" err="1">
                <a:latin typeface="+mj-lt"/>
                <a:ea typeface="Times New Roman" pitchFamily="18" charset="0"/>
                <a:cs typeface="Times New Roman" pitchFamily="18" charset="0"/>
              </a:rPr>
              <a:t>level</a:t>
            </a:r>
            <a:r>
              <a:rPr lang="es-CO" altLang="es-CO" sz="1600" b="1" dirty="0">
                <a:latin typeface="+mj-lt"/>
                <a:ea typeface="Times New Roman" pitchFamily="18" charset="0"/>
                <a:cs typeface="Times New Roman" pitchFamily="18" charset="0"/>
              </a:rPr>
              <a:t> and </a:t>
            </a:r>
            <a:r>
              <a:rPr lang="es-CO" altLang="es-CO" sz="1600" b="1" dirty="0" err="1">
                <a:latin typeface="+mj-lt"/>
                <a:ea typeface="Times New Roman" pitchFamily="18" charset="0"/>
                <a:cs typeface="Times New Roman" pitchFamily="18" charset="0"/>
              </a:rPr>
              <a:t>perception</a:t>
            </a:r>
            <a:r>
              <a:rPr lang="es-CO" altLang="es-CO" sz="1600" b="1" dirty="0">
                <a:latin typeface="+mj-lt"/>
                <a:ea typeface="Times New Roman" pitchFamily="18" charset="0"/>
                <a:cs typeface="Times New Roman" pitchFamily="18" charset="0"/>
              </a:rPr>
              <a:t> of </a:t>
            </a:r>
            <a:r>
              <a:rPr lang="es-CO" altLang="es-CO" sz="1600" b="1" dirty="0" err="1">
                <a:latin typeface="+mj-lt"/>
                <a:ea typeface="Times New Roman" pitchFamily="18" charset="0"/>
                <a:cs typeface="Times New Roman" pitchFamily="18" charset="0"/>
              </a:rPr>
              <a:t>poverty</a:t>
            </a:r>
            <a:endParaRPr lang="es-CO" altLang="es-CO" sz="1600" b="1" dirty="0">
              <a:latin typeface="+mj-lt"/>
              <a:ea typeface="Times New Roman" pitchFamily="18" charset="0"/>
              <a:cs typeface="Times New Roman" pitchFamily="18" charset="0"/>
            </a:endParaRPr>
          </a:p>
          <a:p>
            <a:pPr algn="ctr"/>
            <a:endParaRPr lang="es-CO" b="1" dirty="0"/>
          </a:p>
        </p:txBody>
      </p:sp>
      <p:sp>
        <p:nvSpPr>
          <p:cNvPr id="5" name="4 CuadroTexto"/>
          <p:cNvSpPr txBox="1"/>
          <p:nvPr/>
        </p:nvSpPr>
        <p:spPr>
          <a:xfrm>
            <a:off x="2020427" y="4090432"/>
            <a:ext cx="5400600" cy="461665"/>
          </a:xfrm>
          <a:prstGeom prst="rect">
            <a:avLst/>
          </a:prstGeom>
          <a:noFill/>
        </p:spPr>
        <p:txBody>
          <a:bodyPr wrap="square" rtlCol="0">
            <a:spAutoFit/>
          </a:bodyPr>
          <a:lstStyle/>
          <a:p>
            <a:pPr lvl="0"/>
            <a:r>
              <a:rPr lang="es-CO" altLang="es-CO" sz="1200" dirty="0" err="1">
                <a:latin typeface="Garamond" pitchFamily="18" charset="0"/>
                <a:ea typeface="Times New Roman" pitchFamily="18" charset="0"/>
                <a:cs typeface="Times New Roman" pitchFamily="18" charset="0"/>
              </a:rPr>
              <a:t>Source</a:t>
            </a:r>
            <a:r>
              <a:rPr lang="es-CO" altLang="es-CO" sz="1200" dirty="0">
                <a:latin typeface="Garamond" pitchFamily="18" charset="0"/>
                <a:ea typeface="Times New Roman" pitchFamily="18" charset="0"/>
                <a:cs typeface="Times New Roman" pitchFamily="18" charset="0"/>
              </a:rPr>
              <a:t>: </a:t>
            </a:r>
            <a:r>
              <a:rPr lang="en-US" altLang="es-CO" sz="1100" dirty="0">
                <a:latin typeface="Garamond" pitchFamily="18" charset="0"/>
                <a:ea typeface="Calibri" pitchFamily="34" charset="0"/>
                <a:cs typeface="Times New Roman" pitchFamily="18" charset="0"/>
              </a:rPr>
              <a:t>National Survey of Life</a:t>
            </a:r>
            <a:r>
              <a:rPr lang="en-US" altLang="es-CO" sz="1100" dirty="0">
                <a:ea typeface="Calibri" pitchFamily="34" charset="0"/>
                <a:cs typeface="Times New Roman" pitchFamily="18" charset="0"/>
              </a:rPr>
              <a:t>’</a:t>
            </a:r>
            <a:r>
              <a:rPr lang="en-US" altLang="es-CO" sz="1100" dirty="0">
                <a:latin typeface="Garamond" pitchFamily="18" charset="0"/>
                <a:ea typeface="Calibri" pitchFamily="34" charset="0"/>
                <a:cs typeface="Times New Roman" pitchFamily="18" charset="0"/>
              </a:rPr>
              <a:t>s Quality</a:t>
            </a:r>
            <a:r>
              <a:rPr lang="es-CO" altLang="es-CO" sz="1200" dirty="0">
                <a:latin typeface="Garamond" pitchFamily="18" charset="0"/>
                <a:ea typeface="Times New Roman" pitchFamily="18" charset="0"/>
                <a:cs typeface="Times New Roman" pitchFamily="18" charset="0"/>
              </a:rPr>
              <a:t>, 2013. </a:t>
            </a:r>
            <a:r>
              <a:rPr lang="en-US" altLang="es-CO" sz="1200" dirty="0">
                <a:latin typeface="Garamond" pitchFamily="18" charset="0"/>
                <a:ea typeface="Calibri" pitchFamily="34" charset="0"/>
                <a:cs typeface="Times New Roman" pitchFamily="18" charset="0"/>
              </a:rPr>
              <a:t>The results are authors</a:t>
            </a:r>
            <a:r>
              <a:rPr lang="en-US" altLang="es-CO" sz="1200" dirty="0">
                <a:ea typeface="Calibri" pitchFamily="34" charset="0"/>
                <a:cs typeface="Times New Roman" pitchFamily="18" charset="0"/>
              </a:rPr>
              <a:t>’</a:t>
            </a:r>
            <a:r>
              <a:rPr lang="en-US" altLang="es-CO" sz="1200" dirty="0">
                <a:latin typeface="Garamond" pitchFamily="18" charset="0"/>
                <a:ea typeface="Calibri" pitchFamily="34" charset="0"/>
                <a:cs typeface="Times New Roman" pitchFamily="18" charset="0"/>
              </a:rPr>
              <a:t> own estimations.</a:t>
            </a:r>
            <a:endParaRPr lang="es-CO" altLang="es-CO" sz="500" dirty="0">
              <a:latin typeface="Arial" pitchFamily="34" charset="0"/>
              <a:cs typeface="Arial" pitchFamily="34" charset="0"/>
            </a:endParaRPr>
          </a:p>
          <a:p>
            <a:endParaRPr lang="es-CO" sz="1200" dirty="0"/>
          </a:p>
        </p:txBody>
      </p:sp>
      <p:sp>
        <p:nvSpPr>
          <p:cNvPr id="10" name="9 CuadroTexto"/>
          <p:cNvSpPr txBox="1"/>
          <p:nvPr/>
        </p:nvSpPr>
        <p:spPr>
          <a:xfrm>
            <a:off x="2339752" y="188640"/>
            <a:ext cx="4176464"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CO" sz="4000" dirty="0" smtClean="0"/>
              <a:t>1. </a:t>
            </a:r>
            <a:r>
              <a:rPr lang="es-CO" sz="4000" dirty="0" err="1" smtClean="0"/>
              <a:t>Motivation</a:t>
            </a:r>
            <a:endParaRPr lang="es-CO" sz="4000" dirty="0"/>
          </a:p>
        </p:txBody>
      </p:sp>
      <p:sp>
        <p:nvSpPr>
          <p:cNvPr id="11" name="10 CuadroTexto"/>
          <p:cNvSpPr txBox="1"/>
          <p:nvPr/>
        </p:nvSpPr>
        <p:spPr>
          <a:xfrm>
            <a:off x="560151" y="4552097"/>
            <a:ext cx="8136904"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CO" b="1" dirty="0" err="1" smtClean="0"/>
              <a:t>There</a:t>
            </a:r>
            <a:r>
              <a:rPr lang="es-CO" b="1" dirty="0" smtClean="0"/>
              <a:t> </a:t>
            </a:r>
            <a:r>
              <a:rPr lang="es-CO" b="1" dirty="0" err="1" smtClean="0"/>
              <a:t>is</a:t>
            </a:r>
            <a:r>
              <a:rPr lang="es-CO" b="1" dirty="0" smtClean="0"/>
              <a:t> a </a:t>
            </a:r>
            <a:r>
              <a:rPr lang="es-CO" b="1" dirty="0" err="1" smtClean="0"/>
              <a:t>strong</a:t>
            </a:r>
            <a:r>
              <a:rPr lang="es-CO" b="1" dirty="0" smtClean="0"/>
              <a:t> </a:t>
            </a:r>
            <a:r>
              <a:rPr lang="es-CO" b="1" dirty="0" err="1" smtClean="0"/>
              <a:t>relationshiop</a:t>
            </a:r>
            <a:r>
              <a:rPr lang="es-CO" b="1" dirty="0" smtClean="0"/>
              <a:t> </a:t>
            </a:r>
            <a:r>
              <a:rPr lang="es-CO" b="1" dirty="0" err="1" smtClean="0"/>
              <a:t>between</a:t>
            </a:r>
            <a:r>
              <a:rPr lang="es-CO" b="1" dirty="0" smtClean="0"/>
              <a:t> </a:t>
            </a:r>
            <a:r>
              <a:rPr lang="es-CO" b="1" dirty="0" err="1" smtClean="0"/>
              <a:t>poverty’s</a:t>
            </a:r>
            <a:r>
              <a:rPr lang="es-CO" b="1" dirty="0" smtClean="0"/>
              <a:t> </a:t>
            </a:r>
            <a:r>
              <a:rPr lang="es-CO" b="1" dirty="0" err="1" smtClean="0"/>
              <a:t>perception</a:t>
            </a:r>
            <a:r>
              <a:rPr lang="es-CO" b="1" dirty="0" smtClean="0"/>
              <a:t> and </a:t>
            </a:r>
            <a:r>
              <a:rPr lang="es-CO" b="1" dirty="0" err="1" smtClean="0"/>
              <a:t>income’s</a:t>
            </a:r>
            <a:r>
              <a:rPr lang="es-CO" b="1" dirty="0" smtClean="0"/>
              <a:t> </a:t>
            </a:r>
            <a:r>
              <a:rPr lang="es-CO" b="1" dirty="0" err="1" smtClean="0"/>
              <a:t>level</a:t>
            </a:r>
            <a:r>
              <a:rPr lang="es-CO" b="1" dirty="0" smtClean="0"/>
              <a:t> as </a:t>
            </a:r>
            <a:r>
              <a:rPr lang="es-CO" b="1" dirty="0" err="1" smtClean="0"/>
              <a:t>if</a:t>
            </a:r>
            <a:r>
              <a:rPr lang="es-CO" b="1" dirty="0" smtClean="0"/>
              <a:t> </a:t>
            </a:r>
            <a:r>
              <a:rPr lang="es-CO" b="1" dirty="0" err="1" smtClean="0"/>
              <a:t>income</a:t>
            </a:r>
            <a:r>
              <a:rPr lang="es-CO" b="1" dirty="0" smtClean="0"/>
              <a:t> in </a:t>
            </a:r>
            <a:r>
              <a:rPr lang="es-CO" b="1" dirty="0" err="1" smtClean="0"/>
              <a:t>not</a:t>
            </a:r>
            <a:r>
              <a:rPr lang="es-CO" b="1" dirty="0" smtClean="0"/>
              <a:t> </a:t>
            </a:r>
            <a:r>
              <a:rPr lang="es-CO" b="1" dirty="0" err="1" smtClean="0"/>
              <a:t>enough</a:t>
            </a:r>
            <a:r>
              <a:rPr lang="es-CO" b="1" dirty="0" smtClean="0"/>
              <a:t> to </a:t>
            </a:r>
            <a:r>
              <a:rPr lang="es-CO" b="1" dirty="0" err="1" smtClean="0"/>
              <a:t>cover</a:t>
            </a:r>
            <a:r>
              <a:rPr lang="es-CO" b="1" dirty="0" smtClean="0"/>
              <a:t> the </a:t>
            </a:r>
            <a:r>
              <a:rPr lang="es-CO" b="1" dirty="0" err="1" smtClean="0"/>
              <a:t>minimum</a:t>
            </a:r>
            <a:r>
              <a:rPr lang="es-CO" b="1" dirty="0" smtClean="0"/>
              <a:t> expenses 69% of the </a:t>
            </a:r>
            <a:r>
              <a:rPr lang="es-CO" b="1" dirty="0" err="1" smtClean="0"/>
              <a:t>households</a:t>
            </a:r>
            <a:r>
              <a:rPr lang="es-CO" b="1" dirty="0" smtClean="0"/>
              <a:t> </a:t>
            </a:r>
            <a:r>
              <a:rPr lang="es-CO" b="1" dirty="0" err="1" smtClean="0"/>
              <a:t>also</a:t>
            </a:r>
            <a:r>
              <a:rPr lang="es-CO" b="1" dirty="0" smtClean="0"/>
              <a:t> </a:t>
            </a:r>
            <a:r>
              <a:rPr lang="es-CO" b="1" dirty="0" err="1" smtClean="0"/>
              <a:t>consider</a:t>
            </a:r>
            <a:r>
              <a:rPr lang="es-CO" b="1" dirty="0" smtClean="0"/>
              <a:t> </a:t>
            </a:r>
            <a:r>
              <a:rPr lang="es-CO" b="1" dirty="0" err="1" smtClean="0"/>
              <a:t>themselves</a:t>
            </a:r>
            <a:r>
              <a:rPr lang="es-CO" b="1" dirty="0" smtClean="0"/>
              <a:t> as </a:t>
            </a:r>
            <a:r>
              <a:rPr lang="es-CO" b="1" dirty="0" err="1" smtClean="0"/>
              <a:t>poor</a:t>
            </a:r>
            <a:r>
              <a:rPr lang="es-CO" b="1" dirty="0" smtClean="0"/>
              <a:t>. </a:t>
            </a:r>
            <a:endParaRPr lang="es-CO" b="1" dirty="0"/>
          </a:p>
        </p:txBody>
      </p:sp>
    </p:spTree>
    <p:extLst>
      <p:ext uri="{BB962C8B-B14F-4D97-AF65-F5344CB8AC3E}">
        <p14:creationId xmlns:p14="http://schemas.microsoft.com/office/powerpoint/2010/main" val="2016067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graphicFrame>
        <p:nvGraphicFramePr>
          <p:cNvPr id="6" name="5 Tabla"/>
          <p:cNvGraphicFramePr>
            <a:graphicFrameLocks noGrp="1"/>
          </p:cNvGraphicFramePr>
          <p:nvPr>
            <p:extLst>
              <p:ext uri="{D42A27DB-BD31-4B8C-83A1-F6EECF244321}">
                <p14:modId xmlns:p14="http://schemas.microsoft.com/office/powerpoint/2010/main" val="2683382600"/>
              </p:ext>
            </p:extLst>
          </p:nvPr>
        </p:nvGraphicFramePr>
        <p:xfrm>
          <a:off x="467544" y="1874625"/>
          <a:ext cx="5760085" cy="1261872"/>
        </p:xfrm>
        <a:graphic>
          <a:graphicData uri="http://schemas.openxmlformats.org/drawingml/2006/table">
            <a:tbl>
              <a:tblPr firstRow="1" firstCol="1" bandRow="1"/>
              <a:tblGrid>
                <a:gridCol w="1919605"/>
                <a:gridCol w="1920240"/>
                <a:gridCol w="1920240"/>
              </a:tblGrid>
              <a:tr h="0">
                <a:tc rowSpan="2">
                  <a:txBody>
                    <a:bodyPr/>
                    <a:lstStyle/>
                    <a:p>
                      <a:pPr algn="ctr">
                        <a:lnSpc>
                          <a:spcPct val="115000"/>
                        </a:lnSpc>
                        <a:spcAft>
                          <a:spcPts val="0"/>
                        </a:spcAft>
                      </a:pPr>
                      <a:r>
                        <a:rPr lang="es-CO" sz="1200" i="1">
                          <a:effectLst/>
                          <a:latin typeface="Garamond"/>
                          <a:ea typeface="Times New Roman"/>
                          <a:cs typeface="Times New Roman"/>
                        </a:rPr>
                        <a:t>With regard to the home where you grew up, this home lives economically:</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CO" sz="1200" b="1">
                          <a:effectLst/>
                          <a:latin typeface="Garamond"/>
                          <a:ea typeface="Times New Roman"/>
                          <a:cs typeface="Times New Roman"/>
                        </a:rPr>
                        <a:t>Subjective poverty</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r>
              <a:tr h="0">
                <a:tc vMerge="1">
                  <a:txBody>
                    <a:bodyPr/>
                    <a:lstStyle/>
                    <a:p>
                      <a:endParaRPr lang="es-CO"/>
                    </a:p>
                  </a:txBody>
                  <a:tcPr/>
                </a:tc>
                <a:tc>
                  <a:txBody>
                    <a:bodyPr/>
                    <a:lstStyle/>
                    <a:p>
                      <a:pPr algn="ctr">
                        <a:lnSpc>
                          <a:spcPct val="115000"/>
                        </a:lnSpc>
                        <a:spcAft>
                          <a:spcPts val="0"/>
                        </a:spcAft>
                      </a:pPr>
                      <a:r>
                        <a:rPr lang="es-CO" sz="1200" b="1">
                          <a:effectLst/>
                          <a:latin typeface="Garamond"/>
                          <a:ea typeface="Times New Roman"/>
                          <a:cs typeface="Times New Roman"/>
                        </a:rPr>
                        <a:t>Yes</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b="1">
                          <a:effectLst/>
                          <a:latin typeface="Garamond"/>
                          <a:ea typeface="Times New Roman"/>
                          <a:cs typeface="Times New Roman"/>
                        </a:rPr>
                        <a:t>Not</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s-CO" sz="1200">
                          <a:effectLst/>
                          <a:latin typeface="Garamond"/>
                          <a:ea typeface="Times New Roman"/>
                          <a:cs typeface="Times New Roman"/>
                        </a:rPr>
                        <a:t>Better</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33.8%</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66.8%</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s-CO" sz="1200">
                          <a:effectLst/>
                          <a:latin typeface="Garamond"/>
                          <a:ea typeface="Times New Roman"/>
                          <a:cs typeface="Times New Roman"/>
                        </a:rPr>
                        <a:t>The same</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43.5%</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56.5%</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s-CO" sz="1200">
                          <a:effectLst/>
                          <a:latin typeface="Garamond"/>
                          <a:ea typeface="Times New Roman"/>
                          <a:cs typeface="Times New Roman"/>
                        </a:rPr>
                        <a:t>Worst</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65.1%</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dirty="0">
                          <a:effectLst/>
                          <a:latin typeface="Garamond"/>
                          <a:ea typeface="Times New Roman"/>
                          <a:cs typeface="Times New Roman"/>
                        </a:rPr>
                        <a:t>34.9%</a:t>
                      </a:r>
                      <a:endParaRPr lang="es-CO"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2"/>
          <p:cNvSpPr>
            <a:spLocks noChangeArrowheads="1"/>
          </p:cNvSpPr>
          <p:nvPr/>
        </p:nvSpPr>
        <p:spPr bwMode="auto">
          <a:xfrm>
            <a:off x="415187" y="1513483"/>
            <a:ext cx="8769324" cy="2000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Table</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2.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Development</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of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improved</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economic</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conditions</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intergenerational</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and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perception</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of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poverty</a:t>
            </a:r>
            <a:endParaRPr kumimoji="0" lang="es-CO" altLang="es-CO" sz="1600" b="1"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O" altLang="es-CO" sz="1200" b="0" i="0"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Source</a:t>
            </a:r>
            <a:r>
              <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a:t>
            </a:r>
            <a:r>
              <a:rPr kumimoji="0" lang="en-US" altLang="es-CO" sz="11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National Survey of Life</a:t>
            </a:r>
            <a:r>
              <a:rPr kumimoji="0" lang="en-US" altLang="es-CO" sz="11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altLang="es-CO" sz="11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s Quality</a:t>
            </a:r>
            <a:r>
              <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2013. </a:t>
            </a:r>
            <a:r>
              <a:rPr kumimoji="0" lang="en-US" altLang="es-CO" sz="1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The results are authors</a:t>
            </a:r>
            <a:r>
              <a:rPr kumimoji="0" lang="en-US" altLang="es-CO" sz="12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altLang="es-CO" sz="1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own estimations.</a:t>
            </a:r>
            <a:endParaRPr kumimoji="0" lang="en-US" altLang="es-CO"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7 Tabla"/>
          <p:cNvGraphicFramePr>
            <a:graphicFrameLocks noGrp="1"/>
          </p:cNvGraphicFramePr>
          <p:nvPr>
            <p:extLst>
              <p:ext uri="{D42A27DB-BD31-4B8C-83A1-F6EECF244321}">
                <p14:modId xmlns:p14="http://schemas.microsoft.com/office/powerpoint/2010/main" val="505008353"/>
              </p:ext>
            </p:extLst>
          </p:nvPr>
        </p:nvGraphicFramePr>
        <p:xfrm>
          <a:off x="2267744" y="4924912"/>
          <a:ext cx="5760085" cy="1261872"/>
        </p:xfrm>
        <a:graphic>
          <a:graphicData uri="http://schemas.openxmlformats.org/drawingml/2006/table">
            <a:tbl>
              <a:tblPr firstRow="1" firstCol="1" bandRow="1"/>
              <a:tblGrid>
                <a:gridCol w="1919605"/>
                <a:gridCol w="1920240"/>
                <a:gridCol w="1920240"/>
              </a:tblGrid>
              <a:tr h="0">
                <a:tc rowSpan="2">
                  <a:txBody>
                    <a:bodyPr/>
                    <a:lstStyle/>
                    <a:p>
                      <a:pPr algn="ctr">
                        <a:lnSpc>
                          <a:spcPct val="115000"/>
                        </a:lnSpc>
                        <a:spcAft>
                          <a:spcPts val="0"/>
                        </a:spcAft>
                      </a:pPr>
                      <a:r>
                        <a:rPr lang="es-CO" sz="1200" i="1" dirty="0" err="1">
                          <a:effectLst/>
                          <a:latin typeface="Garamond"/>
                          <a:ea typeface="Times New Roman"/>
                          <a:cs typeface="Times New Roman"/>
                        </a:rPr>
                        <a:t>You</a:t>
                      </a:r>
                      <a:r>
                        <a:rPr lang="es-CO" sz="1200" i="1" dirty="0">
                          <a:effectLst/>
                          <a:latin typeface="Garamond"/>
                          <a:ea typeface="Times New Roman"/>
                          <a:cs typeface="Times New Roman"/>
                        </a:rPr>
                        <a:t> </a:t>
                      </a:r>
                      <a:r>
                        <a:rPr lang="es-CO" sz="1200" i="1" dirty="0" err="1">
                          <a:effectLst/>
                          <a:latin typeface="Garamond"/>
                          <a:ea typeface="Times New Roman"/>
                          <a:cs typeface="Times New Roman"/>
                        </a:rPr>
                        <a:t>think</a:t>
                      </a:r>
                      <a:r>
                        <a:rPr lang="es-CO" sz="1200" i="1" dirty="0">
                          <a:effectLst/>
                          <a:latin typeface="Garamond"/>
                          <a:ea typeface="Times New Roman"/>
                          <a:cs typeface="Times New Roman"/>
                        </a:rPr>
                        <a:t> </a:t>
                      </a:r>
                      <a:r>
                        <a:rPr lang="es-CO" sz="1200" i="1" dirty="0" err="1">
                          <a:effectLst/>
                          <a:latin typeface="Garamond"/>
                          <a:ea typeface="Times New Roman"/>
                          <a:cs typeface="Times New Roman"/>
                        </a:rPr>
                        <a:t>that</a:t>
                      </a:r>
                      <a:r>
                        <a:rPr lang="es-CO" sz="1200" i="1" dirty="0">
                          <a:effectLst/>
                          <a:latin typeface="Garamond"/>
                          <a:ea typeface="Times New Roman"/>
                          <a:cs typeface="Times New Roman"/>
                        </a:rPr>
                        <a:t> </a:t>
                      </a:r>
                      <a:r>
                        <a:rPr lang="es-CO" sz="1200" i="1" dirty="0" err="1">
                          <a:effectLst/>
                          <a:latin typeface="Garamond"/>
                          <a:ea typeface="Times New Roman"/>
                          <a:cs typeface="Times New Roman"/>
                        </a:rPr>
                        <a:t>their</a:t>
                      </a:r>
                      <a:r>
                        <a:rPr lang="es-CO" sz="1200" i="1" dirty="0">
                          <a:effectLst/>
                          <a:latin typeface="Garamond"/>
                          <a:ea typeface="Times New Roman"/>
                          <a:cs typeface="Times New Roman"/>
                        </a:rPr>
                        <a:t> </a:t>
                      </a:r>
                      <a:r>
                        <a:rPr lang="es-CO" sz="1200" i="1" dirty="0" err="1">
                          <a:effectLst/>
                          <a:latin typeface="Garamond"/>
                          <a:ea typeface="Times New Roman"/>
                          <a:cs typeface="Times New Roman"/>
                        </a:rPr>
                        <a:t>life’s</a:t>
                      </a:r>
                      <a:r>
                        <a:rPr lang="es-CO" sz="1200" i="1" dirty="0">
                          <a:effectLst/>
                          <a:latin typeface="Garamond"/>
                          <a:ea typeface="Times New Roman"/>
                          <a:cs typeface="Times New Roman"/>
                        </a:rPr>
                        <a:t> </a:t>
                      </a:r>
                      <a:r>
                        <a:rPr lang="es-CO" sz="1200" i="1" dirty="0" err="1">
                          <a:effectLst/>
                          <a:latin typeface="Garamond"/>
                          <a:ea typeface="Times New Roman"/>
                          <a:cs typeface="Times New Roman"/>
                        </a:rPr>
                        <a:t>level</a:t>
                      </a:r>
                      <a:r>
                        <a:rPr lang="es-CO" sz="1200" i="1" dirty="0">
                          <a:effectLst/>
                          <a:latin typeface="Garamond"/>
                          <a:ea typeface="Times New Roman"/>
                          <a:cs typeface="Times New Roman"/>
                        </a:rPr>
                        <a:t> and </a:t>
                      </a:r>
                      <a:r>
                        <a:rPr lang="es-CO" sz="1200" i="1" dirty="0" err="1">
                          <a:effectLst/>
                          <a:latin typeface="Garamond"/>
                          <a:ea typeface="Times New Roman"/>
                          <a:cs typeface="Times New Roman"/>
                        </a:rPr>
                        <a:t>welfare</a:t>
                      </a:r>
                      <a:r>
                        <a:rPr lang="es-CO" sz="1200" i="1" dirty="0">
                          <a:effectLst/>
                          <a:latin typeface="Garamond"/>
                          <a:ea typeface="Times New Roman"/>
                          <a:cs typeface="Times New Roman"/>
                        </a:rPr>
                        <a:t> of </a:t>
                      </a:r>
                      <a:r>
                        <a:rPr lang="es-CO" sz="1200" i="1" dirty="0" err="1">
                          <a:effectLst/>
                          <a:latin typeface="Garamond"/>
                          <a:ea typeface="Times New Roman"/>
                          <a:cs typeface="Times New Roman"/>
                        </a:rPr>
                        <a:t>your</a:t>
                      </a:r>
                      <a:r>
                        <a:rPr lang="es-CO" sz="1200" i="1" dirty="0">
                          <a:effectLst/>
                          <a:latin typeface="Garamond"/>
                          <a:ea typeface="Times New Roman"/>
                          <a:cs typeface="Times New Roman"/>
                        </a:rPr>
                        <a:t> home, in </a:t>
                      </a:r>
                      <a:r>
                        <a:rPr lang="es-CO" sz="1200" i="1" dirty="0" err="1">
                          <a:effectLst/>
                          <a:latin typeface="Garamond"/>
                          <a:ea typeface="Times New Roman"/>
                          <a:cs typeface="Times New Roman"/>
                        </a:rPr>
                        <a:t>respect</a:t>
                      </a:r>
                      <a:r>
                        <a:rPr lang="es-CO" sz="1200" i="1" dirty="0">
                          <a:effectLst/>
                          <a:latin typeface="Garamond"/>
                          <a:ea typeface="Times New Roman"/>
                          <a:cs typeface="Times New Roman"/>
                        </a:rPr>
                        <a:t> to </a:t>
                      </a:r>
                      <a:r>
                        <a:rPr lang="es-CO" sz="1200" i="1" dirty="0" err="1">
                          <a:effectLst/>
                          <a:latin typeface="Garamond"/>
                          <a:ea typeface="Times New Roman"/>
                          <a:cs typeface="Times New Roman"/>
                        </a:rPr>
                        <a:t>what</a:t>
                      </a:r>
                      <a:r>
                        <a:rPr lang="es-CO" sz="1200" i="1" dirty="0">
                          <a:effectLst/>
                          <a:latin typeface="Garamond"/>
                          <a:ea typeface="Times New Roman"/>
                          <a:cs typeface="Times New Roman"/>
                        </a:rPr>
                        <a:t> </a:t>
                      </a:r>
                      <a:r>
                        <a:rPr lang="es-CO" sz="1200" i="1" dirty="0" err="1">
                          <a:effectLst/>
                          <a:latin typeface="Garamond"/>
                          <a:ea typeface="Times New Roman"/>
                          <a:cs typeface="Times New Roman"/>
                        </a:rPr>
                        <a:t>you</a:t>
                      </a:r>
                      <a:r>
                        <a:rPr lang="es-CO" sz="1200" i="1" dirty="0">
                          <a:effectLst/>
                          <a:latin typeface="Garamond"/>
                          <a:ea typeface="Times New Roman"/>
                          <a:cs typeface="Times New Roman"/>
                        </a:rPr>
                        <a:t> </a:t>
                      </a:r>
                      <a:r>
                        <a:rPr lang="es-CO" sz="1200" i="1" dirty="0" err="1">
                          <a:effectLst/>
                          <a:latin typeface="Garamond"/>
                          <a:ea typeface="Times New Roman"/>
                          <a:cs typeface="Times New Roman"/>
                        </a:rPr>
                        <a:t>had</a:t>
                      </a:r>
                      <a:r>
                        <a:rPr lang="es-CO" sz="1200" i="1" dirty="0">
                          <a:effectLst/>
                          <a:latin typeface="Garamond"/>
                          <a:ea typeface="Times New Roman"/>
                          <a:cs typeface="Times New Roman"/>
                        </a:rPr>
                        <a:t> 5 </a:t>
                      </a:r>
                      <a:r>
                        <a:rPr lang="es-CO" sz="1200" i="1" dirty="0" err="1">
                          <a:effectLst/>
                          <a:latin typeface="Garamond"/>
                          <a:ea typeface="Times New Roman"/>
                          <a:cs typeface="Times New Roman"/>
                        </a:rPr>
                        <a:t>years</a:t>
                      </a:r>
                      <a:r>
                        <a:rPr lang="es-CO" sz="1200" i="1" dirty="0">
                          <a:effectLst/>
                          <a:latin typeface="Garamond"/>
                          <a:ea typeface="Times New Roman"/>
                          <a:cs typeface="Times New Roman"/>
                        </a:rPr>
                        <a:t> </a:t>
                      </a:r>
                      <a:r>
                        <a:rPr lang="es-CO" sz="1200" i="1" dirty="0" err="1">
                          <a:effectLst/>
                          <a:latin typeface="Garamond"/>
                          <a:ea typeface="Times New Roman"/>
                          <a:cs typeface="Times New Roman"/>
                        </a:rPr>
                        <a:t>ago</a:t>
                      </a:r>
                      <a:r>
                        <a:rPr lang="es-CO" sz="1200" i="1" dirty="0">
                          <a:effectLst/>
                          <a:latin typeface="Garamond"/>
                          <a:ea typeface="Times New Roman"/>
                          <a:cs typeface="Times New Roman"/>
                        </a:rPr>
                        <a:t> </a:t>
                      </a:r>
                      <a:r>
                        <a:rPr lang="es-CO" sz="1200" i="1" dirty="0" err="1">
                          <a:effectLst/>
                          <a:latin typeface="Garamond"/>
                          <a:ea typeface="Times New Roman"/>
                          <a:cs typeface="Times New Roman"/>
                        </a:rPr>
                        <a:t>is</a:t>
                      </a:r>
                      <a:r>
                        <a:rPr lang="es-CO" sz="1200" i="1" dirty="0">
                          <a:effectLst/>
                          <a:latin typeface="Garamond"/>
                          <a:ea typeface="Times New Roman"/>
                          <a:cs typeface="Times New Roman"/>
                        </a:rPr>
                        <a:t>:</a:t>
                      </a:r>
                      <a:endParaRPr lang="es-CO" sz="11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CO" sz="1200" b="1">
                          <a:effectLst/>
                          <a:latin typeface="Garamond"/>
                          <a:ea typeface="Times New Roman"/>
                          <a:cs typeface="Times New Roman"/>
                        </a:rPr>
                        <a:t>Subjective poverty</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r>
              <a:tr h="0">
                <a:tc vMerge="1">
                  <a:txBody>
                    <a:bodyPr/>
                    <a:lstStyle/>
                    <a:p>
                      <a:endParaRPr lang="es-CO"/>
                    </a:p>
                  </a:txBody>
                  <a:tcPr/>
                </a:tc>
                <a:tc>
                  <a:txBody>
                    <a:bodyPr/>
                    <a:lstStyle/>
                    <a:p>
                      <a:pPr algn="ctr">
                        <a:lnSpc>
                          <a:spcPct val="115000"/>
                        </a:lnSpc>
                        <a:spcAft>
                          <a:spcPts val="0"/>
                        </a:spcAft>
                      </a:pPr>
                      <a:r>
                        <a:rPr lang="es-CO" sz="1200" b="1">
                          <a:effectLst/>
                          <a:latin typeface="Garamond"/>
                          <a:ea typeface="Times New Roman"/>
                          <a:cs typeface="Times New Roman"/>
                        </a:rPr>
                        <a:t>Yes</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b="1" dirty="0" err="1">
                          <a:effectLst/>
                          <a:latin typeface="Garamond"/>
                          <a:ea typeface="Times New Roman"/>
                          <a:cs typeface="Times New Roman"/>
                        </a:rPr>
                        <a:t>Not</a:t>
                      </a:r>
                      <a:endParaRPr lang="es-CO"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s-CO" sz="1200">
                          <a:effectLst/>
                          <a:latin typeface="Garamond"/>
                          <a:ea typeface="Times New Roman"/>
                          <a:cs typeface="Times New Roman"/>
                        </a:rPr>
                        <a:t>Better</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31.3%</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68.7%</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s-CO" sz="1200">
                          <a:effectLst/>
                          <a:latin typeface="Garamond"/>
                          <a:ea typeface="Times New Roman"/>
                          <a:cs typeface="Times New Roman"/>
                        </a:rPr>
                        <a:t>The same</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43.6%</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56.4%</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s-CO" sz="1200">
                          <a:effectLst/>
                          <a:latin typeface="Garamond"/>
                          <a:ea typeface="Times New Roman"/>
                          <a:cs typeface="Times New Roman"/>
                        </a:rPr>
                        <a:t>Worst</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62.3%</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dirty="0">
                          <a:effectLst/>
                          <a:latin typeface="Garamond"/>
                          <a:ea typeface="Times New Roman"/>
                          <a:cs typeface="Times New Roman"/>
                        </a:rPr>
                        <a:t>37.7%</a:t>
                      </a:r>
                      <a:endParaRPr lang="es-CO"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Rectangle 2"/>
          <p:cNvSpPr>
            <a:spLocks noChangeArrowheads="1"/>
          </p:cNvSpPr>
          <p:nvPr/>
        </p:nvSpPr>
        <p:spPr bwMode="auto">
          <a:xfrm>
            <a:off x="915413" y="4571315"/>
            <a:ext cx="8021042" cy="2000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Table</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3.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Development</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of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improved</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recurring</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economic</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conditions</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and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perception</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of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poverty</a:t>
            </a:r>
            <a:endParaRPr kumimoji="0" lang="es-CO" altLang="es-CO" sz="1600" b="1"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O" altLang="es-CO" sz="1200" b="0" i="0"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Source</a:t>
            </a:r>
            <a:r>
              <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a:t>
            </a:r>
            <a:r>
              <a:rPr kumimoji="0" lang="en-US" altLang="es-CO" sz="11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National Survey of Life</a:t>
            </a:r>
            <a:r>
              <a:rPr kumimoji="0" lang="en-US" altLang="es-CO" sz="11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altLang="es-CO" sz="11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s Quality</a:t>
            </a:r>
            <a:r>
              <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2013. </a:t>
            </a:r>
            <a:r>
              <a:rPr kumimoji="0" lang="en-US" altLang="es-CO" sz="1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The results are authors</a:t>
            </a:r>
            <a:r>
              <a:rPr kumimoji="0" lang="en-US" altLang="es-CO" sz="12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altLang="es-CO" sz="12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own estimations.</a:t>
            </a:r>
            <a:endParaRPr kumimoji="0" lang="en-US" altLang="es-CO"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9 CuadroTexto"/>
          <p:cNvSpPr txBox="1"/>
          <p:nvPr/>
        </p:nvSpPr>
        <p:spPr>
          <a:xfrm>
            <a:off x="2339752" y="416858"/>
            <a:ext cx="4176464"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CO" sz="4000" dirty="0" smtClean="0"/>
              <a:t>1. </a:t>
            </a:r>
            <a:r>
              <a:rPr lang="es-CO" sz="4000" dirty="0" err="1" smtClean="0"/>
              <a:t>Motivation</a:t>
            </a:r>
            <a:endParaRPr lang="es-CO" sz="4000" dirty="0"/>
          </a:p>
        </p:txBody>
      </p:sp>
      <p:sp>
        <p:nvSpPr>
          <p:cNvPr id="11" name="10 CuadroTexto"/>
          <p:cNvSpPr txBox="1"/>
          <p:nvPr/>
        </p:nvSpPr>
        <p:spPr>
          <a:xfrm>
            <a:off x="503548" y="3717032"/>
            <a:ext cx="8136904"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CO" b="1" dirty="0" smtClean="0"/>
              <a:t>65% of </a:t>
            </a:r>
            <a:r>
              <a:rPr lang="es-CO" b="1" dirty="0" err="1" smtClean="0"/>
              <a:t>households</a:t>
            </a:r>
            <a:r>
              <a:rPr lang="es-CO" b="1" dirty="0" smtClean="0"/>
              <a:t> </a:t>
            </a:r>
            <a:r>
              <a:rPr lang="es-CO" b="1" dirty="0" err="1" smtClean="0"/>
              <a:t>who</a:t>
            </a:r>
            <a:r>
              <a:rPr lang="es-CO" b="1" dirty="0" smtClean="0"/>
              <a:t> </a:t>
            </a:r>
            <a:r>
              <a:rPr lang="es-CO" b="1" dirty="0" err="1" smtClean="0"/>
              <a:t>live</a:t>
            </a:r>
            <a:r>
              <a:rPr lang="es-CO" b="1" dirty="0" smtClean="0"/>
              <a:t> </a:t>
            </a:r>
            <a:r>
              <a:rPr lang="es-CO" b="1" dirty="0" err="1" smtClean="0"/>
              <a:t>worst</a:t>
            </a:r>
            <a:r>
              <a:rPr lang="es-CO" b="1" dirty="0" smtClean="0"/>
              <a:t> </a:t>
            </a:r>
            <a:r>
              <a:rPr lang="es-CO" b="1" dirty="0" err="1" smtClean="0"/>
              <a:t>compared</a:t>
            </a:r>
            <a:r>
              <a:rPr lang="es-CO" b="1" dirty="0" smtClean="0"/>
              <a:t> to the place </a:t>
            </a:r>
            <a:r>
              <a:rPr lang="es-CO" b="1" dirty="0" err="1" smtClean="0"/>
              <a:t>where</a:t>
            </a:r>
            <a:r>
              <a:rPr lang="es-CO" b="1" dirty="0" smtClean="0"/>
              <a:t> </a:t>
            </a:r>
            <a:r>
              <a:rPr lang="es-CO" b="1" dirty="0" err="1" smtClean="0"/>
              <a:t>they</a:t>
            </a:r>
            <a:r>
              <a:rPr lang="es-CO" b="1" dirty="0" smtClean="0"/>
              <a:t> </a:t>
            </a:r>
            <a:r>
              <a:rPr lang="es-CO" b="1" dirty="0" err="1" smtClean="0"/>
              <a:t>grew</a:t>
            </a:r>
            <a:r>
              <a:rPr lang="es-CO" b="1" dirty="0" smtClean="0"/>
              <a:t> up and 62% of </a:t>
            </a:r>
            <a:r>
              <a:rPr lang="es-CO" b="1" dirty="0" err="1" smtClean="0"/>
              <a:t>households</a:t>
            </a:r>
            <a:r>
              <a:rPr lang="es-CO" b="1" dirty="0" smtClean="0"/>
              <a:t> are </a:t>
            </a:r>
            <a:r>
              <a:rPr lang="es-CO" b="1" dirty="0" err="1" smtClean="0"/>
              <a:t>worst</a:t>
            </a:r>
            <a:r>
              <a:rPr lang="es-CO" b="1" dirty="0" smtClean="0"/>
              <a:t> </a:t>
            </a:r>
            <a:r>
              <a:rPr lang="es-CO" b="1" dirty="0" err="1" smtClean="0"/>
              <a:t>than</a:t>
            </a:r>
            <a:r>
              <a:rPr lang="es-CO" b="1" dirty="0" smtClean="0"/>
              <a:t> 5 </a:t>
            </a:r>
            <a:r>
              <a:rPr lang="es-CO" b="1" dirty="0" err="1" smtClean="0"/>
              <a:t>years</a:t>
            </a:r>
            <a:r>
              <a:rPr lang="es-CO" b="1" dirty="0" smtClean="0"/>
              <a:t> </a:t>
            </a:r>
            <a:r>
              <a:rPr lang="es-CO" b="1" dirty="0" err="1" smtClean="0"/>
              <a:t>ago</a:t>
            </a:r>
            <a:r>
              <a:rPr lang="es-CO" b="1" dirty="0" smtClean="0"/>
              <a:t>, </a:t>
            </a:r>
            <a:r>
              <a:rPr lang="es-CO" b="1" dirty="0" err="1" smtClean="0"/>
              <a:t>also</a:t>
            </a:r>
            <a:r>
              <a:rPr lang="es-CO" b="1" dirty="0" smtClean="0"/>
              <a:t> </a:t>
            </a:r>
            <a:r>
              <a:rPr lang="es-CO" b="1" dirty="0" err="1" smtClean="0"/>
              <a:t>consider</a:t>
            </a:r>
            <a:r>
              <a:rPr lang="es-CO" b="1" dirty="0" smtClean="0"/>
              <a:t> </a:t>
            </a:r>
            <a:r>
              <a:rPr lang="es-CO" b="1" dirty="0" err="1" smtClean="0"/>
              <a:t>themselves</a:t>
            </a:r>
            <a:r>
              <a:rPr lang="es-CO" b="1" dirty="0" smtClean="0"/>
              <a:t> as </a:t>
            </a:r>
            <a:r>
              <a:rPr lang="es-CO" b="1" dirty="0" err="1" smtClean="0"/>
              <a:t>poor</a:t>
            </a:r>
            <a:endParaRPr lang="es-CO" b="1" dirty="0"/>
          </a:p>
        </p:txBody>
      </p:sp>
    </p:spTree>
    <p:extLst>
      <p:ext uri="{BB962C8B-B14F-4D97-AF65-F5344CB8AC3E}">
        <p14:creationId xmlns:p14="http://schemas.microsoft.com/office/powerpoint/2010/main" val="1281804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graphicFrame>
        <p:nvGraphicFramePr>
          <p:cNvPr id="6" name="5 Tabla"/>
          <p:cNvGraphicFramePr>
            <a:graphicFrameLocks noGrp="1"/>
          </p:cNvGraphicFramePr>
          <p:nvPr>
            <p:extLst>
              <p:ext uri="{D42A27DB-BD31-4B8C-83A1-F6EECF244321}">
                <p14:modId xmlns:p14="http://schemas.microsoft.com/office/powerpoint/2010/main" val="4079450755"/>
              </p:ext>
            </p:extLst>
          </p:nvPr>
        </p:nvGraphicFramePr>
        <p:xfrm>
          <a:off x="1763688" y="1118480"/>
          <a:ext cx="5472608" cy="5414762"/>
        </p:xfrm>
        <a:graphic>
          <a:graphicData uri="http://schemas.openxmlformats.org/drawingml/2006/table">
            <a:tbl>
              <a:tblPr firstRow="1" firstCol="1" bandRow="1"/>
              <a:tblGrid>
                <a:gridCol w="1728192"/>
                <a:gridCol w="1224136"/>
                <a:gridCol w="1326258"/>
                <a:gridCol w="1194022"/>
              </a:tblGrid>
              <a:tr h="175373">
                <a:tc rowSpan="2" gridSpan="2">
                  <a:txBody>
                    <a:bodyPr/>
                    <a:lstStyle/>
                    <a:p>
                      <a:pPr algn="ctr">
                        <a:lnSpc>
                          <a:spcPct val="115000"/>
                        </a:lnSpc>
                        <a:spcAft>
                          <a:spcPts val="0"/>
                        </a:spcAft>
                      </a:pPr>
                      <a:r>
                        <a:rPr lang="en-US" sz="1100" dirty="0">
                          <a:effectLst/>
                          <a:latin typeface="Garamond"/>
                          <a:ea typeface="Times New Roman"/>
                          <a:cs typeface="Times New Roman"/>
                        </a:rPr>
                        <a:t> </a:t>
                      </a:r>
                      <a:endParaRPr lang="es-CO" sz="1050" dirty="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s-CO"/>
                    </a:p>
                  </a:txBody>
                  <a:tcPr/>
                </a:tc>
                <a:tc gridSpan="2">
                  <a:txBody>
                    <a:bodyPr/>
                    <a:lstStyle/>
                    <a:p>
                      <a:pPr algn="ctr">
                        <a:lnSpc>
                          <a:spcPct val="115000"/>
                        </a:lnSpc>
                        <a:spcAft>
                          <a:spcPts val="0"/>
                        </a:spcAft>
                      </a:pPr>
                      <a:r>
                        <a:rPr lang="es-CO" sz="1100" b="1">
                          <a:effectLst/>
                          <a:latin typeface="Garamond"/>
                          <a:ea typeface="Times New Roman"/>
                          <a:cs typeface="Times New Roman"/>
                        </a:rPr>
                        <a:t>Subjective poverty</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r>
              <a:tr h="175373">
                <a:tc gridSpan="2" vMerge="1">
                  <a:txBody>
                    <a:bodyPr/>
                    <a:lstStyle/>
                    <a:p>
                      <a:endParaRPr lang="es-CO"/>
                    </a:p>
                  </a:txBody>
                  <a:tcPr/>
                </a:tc>
                <a:tc hMerge="1" vMerge="1">
                  <a:txBody>
                    <a:bodyPr/>
                    <a:lstStyle/>
                    <a:p>
                      <a:endParaRPr lang="es-CO"/>
                    </a:p>
                  </a:txBody>
                  <a:tcPr/>
                </a:tc>
                <a:tc>
                  <a:txBody>
                    <a:bodyPr/>
                    <a:lstStyle/>
                    <a:p>
                      <a:pPr algn="ctr">
                        <a:lnSpc>
                          <a:spcPct val="115000"/>
                        </a:lnSpc>
                        <a:spcAft>
                          <a:spcPts val="0"/>
                        </a:spcAft>
                      </a:pPr>
                      <a:r>
                        <a:rPr lang="es-CO" sz="1100" i="1">
                          <a:effectLst/>
                          <a:latin typeface="Garamond"/>
                          <a:ea typeface="Times New Roman"/>
                          <a:cs typeface="Times New Roman"/>
                        </a:rPr>
                        <a:t>Yes</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i="1">
                          <a:effectLst/>
                          <a:latin typeface="Garamond"/>
                          <a:ea typeface="Times New Roman"/>
                          <a:cs typeface="Times New Roman"/>
                        </a:rPr>
                        <a:t>Not</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73">
                <a:tc rowSpan="2">
                  <a:txBody>
                    <a:bodyPr/>
                    <a:lstStyle/>
                    <a:p>
                      <a:pPr algn="ctr">
                        <a:lnSpc>
                          <a:spcPct val="115000"/>
                        </a:lnSpc>
                        <a:spcAft>
                          <a:spcPts val="0"/>
                        </a:spcAft>
                      </a:pPr>
                      <a:r>
                        <a:rPr lang="es-CO" sz="1100" b="1">
                          <a:effectLst/>
                          <a:latin typeface="Garamond"/>
                          <a:ea typeface="Times New Roman"/>
                          <a:cs typeface="Times New Roman"/>
                        </a:rPr>
                        <a:t>Area</a:t>
                      </a:r>
                      <a:endParaRPr lang="es-CO" sz="1050">
                        <a:effectLst/>
                        <a:latin typeface="Calibri"/>
                        <a:ea typeface="Calibri"/>
                        <a:cs typeface="Times New Roman"/>
                      </a:endParaRPr>
                    </a:p>
                  </a:txBody>
                  <a:tcPr marL="33542" marR="335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Urban</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34.2%</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65.8%</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73">
                <a:tc vMerge="1">
                  <a:txBody>
                    <a:bodyPr/>
                    <a:lstStyle/>
                    <a:p>
                      <a:endParaRPr lang="es-CO"/>
                    </a:p>
                  </a:txBody>
                  <a:tcPr/>
                </a:tc>
                <a:tc>
                  <a:txBody>
                    <a:bodyPr/>
                    <a:lstStyle/>
                    <a:p>
                      <a:pPr algn="ctr">
                        <a:lnSpc>
                          <a:spcPct val="115000"/>
                        </a:lnSpc>
                        <a:spcAft>
                          <a:spcPts val="0"/>
                        </a:spcAft>
                      </a:pPr>
                      <a:r>
                        <a:rPr lang="es-CO" sz="1100">
                          <a:effectLst/>
                          <a:latin typeface="Garamond"/>
                          <a:ea typeface="Times New Roman"/>
                          <a:cs typeface="Times New Roman"/>
                        </a:rPr>
                        <a:t>Rural</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63.8%</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36.2%</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75373">
                <a:tc rowSpan="2">
                  <a:txBody>
                    <a:bodyPr/>
                    <a:lstStyle/>
                    <a:p>
                      <a:pPr algn="ctr">
                        <a:lnSpc>
                          <a:spcPct val="115000"/>
                        </a:lnSpc>
                        <a:spcAft>
                          <a:spcPts val="0"/>
                        </a:spcAft>
                      </a:pPr>
                      <a:r>
                        <a:rPr lang="es-CO" sz="1100" b="1">
                          <a:effectLst/>
                          <a:latin typeface="Garamond"/>
                          <a:ea typeface="Times New Roman"/>
                          <a:cs typeface="Times New Roman"/>
                        </a:rPr>
                        <a:t>Sex</a:t>
                      </a:r>
                      <a:endParaRPr lang="es-CO" sz="1050">
                        <a:effectLst/>
                        <a:latin typeface="Calibri"/>
                        <a:ea typeface="Calibri"/>
                        <a:cs typeface="Times New Roman"/>
                      </a:endParaRPr>
                    </a:p>
                    <a:p>
                      <a:pPr algn="ctr">
                        <a:lnSpc>
                          <a:spcPct val="115000"/>
                        </a:lnSpc>
                        <a:spcAft>
                          <a:spcPts val="0"/>
                        </a:spcAft>
                      </a:pPr>
                      <a:r>
                        <a:rPr lang="es-CO" sz="1100" b="1">
                          <a:effectLst/>
                          <a:latin typeface="Garamond"/>
                          <a:ea typeface="Times New Roman"/>
                          <a:cs typeface="Times New Roman"/>
                        </a:rPr>
                        <a:t>(of household’s head)</a:t>
                      </a:r>
                      <a:endParaRPr lang="es-CO" sz="1050">
                        <a:effectLst/>
                        <a:latin typeface="Calibri"/>
                        <a:ea typeface="Calibri"/>
                        <a:cs typeface="Times New Roman"/>
                      </a:endParaRPr>
                    </a:p>
                  </a:txBody>
                  <a:tcPr marL="33542" marR="335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Man</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40.8%</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59.2%</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4841">
                <a:tc vMerge="1">
                  <a:txBody>
                    <a:bodyPr/>
                    <a:lstStyle/>
                    <a:p>
                      <a:endParaRPr lang="es-CO"/>
                    </a:p>
                  </a:txBody>
                  <a:tcPr/>
                </a:tc>
                <a:tc>
                  <a:txBody>
                    <a:bodyPr/>
                    <a:lstStyle/>
                    <a:p>
                      <a:pPr algn="ctr">
                        <a:lnSpc>
                          <a:spcPct val="115000"/>
                        </a:lnSpc>
                        <a:spcAft>
                          <a:spcPts val="0"/>
                        </a:spcAft>
                      </a:pPr>
                      <a:r>
                        <a:rPr lang="es-CO" sz="1100">
                          <a:effectLst/>
                          <a:latin typeface="Garamond"/>
                          <a:ea typeface="Times New Roman"/>
                          <a:cs typeface="Times New Roman"/>
                        </a:rPr>
                        <a:t>Woman</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39.9%</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60.1%</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72538">
                <a:tc rowSpan="6">
                  <a:txBody>
                    <a:bodyPr/>
                    <a:lstStyle/>
                    <a:p>
                      <a:pPr algn="ctr">
                        <a:lnSpc>
                          <a:spcPct val="115000"/>
                        </a:lnSpc>
                        <a:spcAft>
                          <a:spcPts val="0"/>
                        </a:spcAft>
                      </a:pPr>
                      <a:r>
                        <a:rPr lang="es-CO" sz="1100" b="1">
                          <a:effectLst/>
                          <a:latin typeface="Garamond"/>
                          <a:ea typeface="Times New Roman"/>
                          <a:cs typeface="Times New Roman"/>
                        </a:rPr>
                        <a:t>Education</a:t>
                      </a:r>
                      <a:endParaRPr lang="es-CO" sz="1050">
                        <a:effectLst/>
                        <a:latin typeface="Calibri"/>
                        <a:ea typeface="Calibri"/>
                        <a:cs typeface="Times New Roman"/>
                      </a:endParaRPr>
                    </a:p>
                    <a:p>
                      <a:pPr algn="ctr">
                        <a:lnSpc>
                          <a:spcPct val="115000"/>
                        </a:lnSpc>
                        <a:spcAft>
                          <a:spcPts val="0"/>
                        </a:spcAft>
                      </a:pPr>
                      <a:r>
                        <a:rPr lang="es-CO" sz="1100" b="1">
                          <a:effectLst/>
                          <a:latin typeface="Garamond"/>
                          <a:ea typeface="Times New Roman"/>
                          <a:cs typeface="Times New Roman"/>
                        </a:rPr>
                        <a:t>(of the household’s head)</a:t>
                      </a:r>
                      <a:endParaRPr lang="es-CO" sz="1050">
                        <a:effectLst/>
                        <a:latin typeface="Calibri"/>
                        <a:ea typeface="Calibri"/>
                        <a:cs typeface="Times New Roman"/>
                      </a:endParaRPr>
                    </a:p>
                  </a:txBody>
                  <a:tcPr marL="33542" marR="335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dirty="0" err="1">
                          <a:effectLst/>
                          <a:latin typeface="Garamond"/>
                          <a:ea typeface="Times New Roman"/>
                          <a:cs typeface="Times New Roman"/>
                        </a:rPr>
                        <a:t>Elementary</a:t>
                      </a:r>
                      <a:r>
                        <a:rPr lang="es-CO" sz="1100" dirty="0">
                          <a:effectLst/>
                          <a:latin typeface="Garamond"/>
                          <a:ea typeface="Times New Roman"/>
                          <a:cs typeface="Times New Roman"/>
                        </a:rPr>
                        <a:t> </a:t>
                      </a:r>
                      <a:r>
                        <a:rPr lang="es-CO" sz="1100" dirty="0" err="1">
                          <a:effectLst/>
                          <a:latin typeface="Garamond"/>
                          <a:ea typeface="Times New Roman"/>
                          <a:cs typeface="Times New Roman"/>
                        </a:rPr>
                        <a:t>or</a:t>
                      </a:r>
                      <a:r>
                        <a:rPr lang="es-CO" sz="1100" dirty="0">
                          <a:effectLst/>
                          <a:latin typeface="Garamond"/>
                          <a:ea typeface="Times New Roman"/>
                          <a:cs typeface="Times New Roman"/>
                        </a:rPr>
                        <a:t> </a:t>
                      </a:r>
                      <a:r>
                        <a:rPr lang="es-CO" sz="1100" dirty="0" err="1">
                          <a:effectLst/>
                          <a:latin typeface="Garamond"/>
                          <a:ea typeface="Times New Roman"/>
                          <a:cs typeface="Times New Roman"/>
                        </a:rPr>
                        <a:t>less</a:t>
                      </a:r>
                      <a:endParaRPr lang="es-CO" sz="1050" dirty="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56.9%</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43.2%</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73">
                <a:tc vMerge="1">
                  <a:txBody>
                    <a:bodyPr/>
                    <a:lstStyle/>
                    <a:p>
                      <a:endParaRPr lang="es-CO"/>
                    </a:p>
                  </a:txBody>
                  <a:tcPr/>
                </a:tc>
                <a:tc>
                  <a:txBody>
                    <a:bodyPr/>
                    <a:lstStyle/>
                    <a:p>
                      <a:pPr algn="ctr">
                        <a:lnSpc>
                          <a:spcPct val="115000"/>
                        </a:lnSpc>
                        <a:spcAft>
                          <a:spcPts val="0"/>
                        </a:spcAft>
                      </a:pPr>
                      <a:r>
                        <a:rPr lang="es-CO" sz="1100">
                          <a:effectLst/>
                          <a:latin typeface="Garamond"/>
                          <a:ea typeface="Times New Roman"/>
                          <a:cs typeface="Times New Roman"/>
                        </a:rPr>
                        <a:t>Secondary</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39.0%</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61.0%</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73">
                <a:tc vMerge="1">
                  <a:txBody>
                    <a:bodyPr/>
                    <a:lstStyle/>
                    <a:p>
                      <a:endParaRPr lang="es-CO"/>
                    </a:p>
                  </a:txBody>
                  <a:tcPr/>
                </a:tc>
                <a:tc>
                  <a:txBody>
                    <a:bodyPr/>
                    <a:lstStyle/>
                    <a:p>
                      <a:pPr algn="ctr">
                        <a:lnSpc>
                          <a:spcPct val="115000"/>
                        </a:lnSpc>
                        <a:spcAft>
                          <a:spcPts val="0"/>
                        </a:spcAft>
                      </a:pPr>
                      <a:r>
                        <a:rPr lang="es-CO" sz="1100">
                          <a:effectLst/>
                          <a:latin typeface="Garamond"/>
                          <a:ea typeface="Times New Roman"/>
                          <a:cs typeface="Times New Roman"/>
                        </a:rPr>
                        <a:t>High school</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dirty="0">
                          <a:effectLst/>
                          <a:latin typeface="Garamond"/>
                          <a:ea typeface="Times New Roman"/>
                          <a:cs typeface="Times New Roman"/>
                        </a:rPr>
                        <a:t>31.7%</a:t>
                      </a:r>
                      <a:endParaRPr lang="es-CO" sz="1050" dirty="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68.3%</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861">
                <a:tc vMerge="1">
                  <a:txBody>
                    <a:bodyPr/>
                    <a:lstStyle/>
                    <a:p>
                      <a:endParaRPr lang="es-CO"/>
                    </a:p>
                  </a:txBody>
                  <a:tcPr/>
                </a:tc>
                <a:tc>
                  <a:txBody>
                    <a:bodyPr/>
                    <a:lstStyle/>
                    <a:p>
                      <a:pPr algn="ctr">
                        <a:lnSpc>
                          <a:spcPct val="115000"/>
                        </a:lnSpc>
                        <a:spcAft>
                          <a:spcPts val="0"/>
                        </a:spcAft>
                      </a:pPr>
                      <a:r>
                        <a:rPr lang="es-CO" sz="1100" dirty="0" err="1">
                          <a:effectLst/>
                          <a:latin typeface="Garamond"/>
                          <a:ea typeface="Times New Roman"/>
                          <a:cs typeface="Times New Roman"/>
                        </a:rPr>
                        <a:t>Technical</a:t>
                      </a:r>
                      <a:r>
                        <a:rPr lang="es-CO" sz="1100" dirty="0">
                          <a:effectLst/>
                          <a:latin typeface="Garamond"/>
                          <a:ea typeface="Times New Roman"/>
                          <a:cs typeface="Times New Roman"/>
                        </a:rPr>
                        <a:t> </a:t>
                      </a:r>
                      <a:r>
                        <a:rPr lang="es-CO" sz="1100" dirty="0" err="1">
                          <a:effectLst/>
                          <a:latin typeface="Garamond"/>
                          <a:ea typeface="Times New Roman"/>
                          <a:cs typeface="Times New Roman"/>
                        </a:rPr>
                        <a:t>or</a:t>
                      </a:r>
                      <a:r>
                        <a:rPr lang="es-CO" sz="1100" dirty="0">
                          <a:effectLst/>
                          <a:latin typeface="Garamond"/>
                          <a:ea typeface="Times New Roman"/>
                          <a:cs typeface="Times New Roman"/>
                        </a:rPr>
                        <a:t> </a:t>
                      </a:r>
                      <a:r>
                        <a:rPr lang="es-CO" sz="1100" dirty="0" err="1">
                          <a:effectLst/>
                          <a:latin typeface="Garamond"/>
                          <a:ea typeface="Times New Roman"/>
                          <a:cs typeface="Times New Roman"/>
                        </a:rPr>
                        <a:t>technological</a:t>
                      </a:r>
                      <a:endParaRPr lang="es-CO" sz="1050" dirty="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22.4%</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77.6%</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73">
                <a:tc vMerge="1">
                  <a:txBody>
                    <a:bodyPr/>
                    <a:lstStyle/>
                    <a:p>
                      <a:endParaRPr lang="es-CO"/>
                    </a:p>
                  </a:txBody>
                  <a:tcPr/>
                </a:tc>
                <a:tc>
                  <a:txBody>
                    <a:bodyPr/>
                    <a:lstStyle/>
                    <a:p>
                      <a:pPr algn="ctr">
                        <a:lnSpc>
                          <a:spcPct val="115000"/>
                        </a:lnSpc>
                        <a:spcAft>
                          <a:spcPts val="0"/>
                        </a:spcAft>
                      </a:pPr>
                      <a:r>
                        <a:rPr lang="es-CO" sz="1100">
                          <a:effectLst/>
                          <a:latin typeface="Garamond"/>
                          <a:ea typeface="Times New Roman"/>
                          <a:cs typeface="Times New Roman"/>
                        </a:rPr>
                        <a:t>University</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15.2%</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84.8%</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73">
                <a:tc vMerge="1">
                  <a:txBody>
                    <a:bodyPr/>
                    <a:lstStyle/>
                    <a:p>
                      <a:endParaRPr lang="es-CO"/>
                    </a:p>
                  </a:txBody>
                  <a:tcPr/>
                </a:tc>
                <a:tc>
                  <a:txBody>
                    <a:bodyPr/>
                    <a:lstStyle/>
                    <a:p>
                      <a:pPr algn="ctr">
                        <a:lnSpc>
                          <a:spcPct val="115000"/>
                        </a:lnSpc>
                        <a:spcAft>
                          <a:spcPts val="0"/>
                        </a:spcAft>
                      </a:pPr>
                      <a:r>
                        <a:rPr lang="es-CO" sz="1100">
                          <a:effectLst/>
                          <a:latin typeface="Garamond"/>
                          <a:ea typeface="Times New Roman"/>
                          <a:cs typeface="Times New Roman"/>
                        </a:rPr>
                        <a:t>Post-Graduate</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7.2%</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92.8%</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75373">
                <a:tc rowSpan="4">
                  <a:txBody>
                    <a:bodyPr/>
                    <a:lstStyle/>
                    <a:p>
                      <a:pPr algn="ctr">
                        <a:lnSpc>
                          <a:spcPct val="115000"/>
                        </a:lnSpc>
                        <a:spcAft>
                          <a:spcPts val="0"/>
                        </a:spcAft>
                      </a:pPr>
                      <a:r>
                        <a:rPr lang="es-CO" sz="1100" b="1" dirty="0" err="1">
                          <a:effectLst/>
                          <a:latin typeface="Garamond"/>
                          <a:ea typeface="Times New Roman"/>
                          <a:cs typeface="Times New Roman"/>
                        </a:rPr>
                        <a:t>Age</a:t>
                      </a:r>
                      <a:r>
                        <a:rPr lang="es-CO" sz="1100" b="1" dirty="0">
                          <a:effectLst/>
                          <a:latin typeface="Garamond"/>
                          <a:ea typeface="Times New Roman"/>
                          <a:cs typeface="Times New Roman"/>
                        </a:rPr>
                        <a:t> </a:t>
                      </a:r>
                      <a:r>
                        <a:rPr lang="es-CO" sz="1100" b="1" dirty="0" err="1">
                          <a:effectLst/>
                          <a:latin typeface="Garamond"/>
                          <a:ea typeface="Times New Roman"/>
                          <a:cs typeface="Times New Roman"/>
                        </a:rPr>
                        <a:t>groups</a:t>
                      </a:r>
                      <a:endParaRPr lang="es-CO" sz="1050" dirty="0">
                        <a:effectLst/>
                        <a:latin typeface="Calibri"/>
                        <a:ea typeface="Calibri"/>
                        <a:cs typeface="Times New Roman"/>
                      </a:endParaRPr>
                    </a:p>
                    <a:p>
                      <a:pPr algn="ctr">
                        <a:lnSpc>
                          <a:spcPct val="115000"/>
                        </a:lnSpc>
                        <a:spcAft>
                          <a:spcPts val="0"/>
                        </a:spcAft>
                      </a:pPr>
                      <a:r>
                        <a:rPr lang="es-CO" sz="1100" b="1" dirty="0">
                          <a:effectLst/>
                          <a:latin typeface="Garamond"/>
                          <a:ea typeface="Times New Roman"/>
                          <a:cs typeface="Times New Roman"/>
                        </a:rPr>
                        <a:t>(of </a:t>
                      </a:r>
                      <a:r>
                        <a:rPr lang="es-CO" sz="1100" b="1" dirty="0" err="1">
                          <a:effectLst/>
                          <a:latin typeface="Garamond"/>
                          <a:ea typeface="Times New Roman"/>
                          <a:cs typeface="Times New Roman"/>
                        </a:rPr>
                        <a:t>household’s</a:t>
                      </a:r>
                      <a:r>
                        <a:rPr lang="es-CO" sz="1100" b="1" dirty="0">
                          <a:effectLst/>
                          <a:latin typeface="Garamond"/>
                          <a:ea typeface="Times New Roman"/>
                          <a:cs typeface="Times New Roman"/>
                        </a:rPr>
                        <a:t> head)</a:t>
                      </a:r>
                      <a:endParaRPr lang="es-CO" sz="1050" dirty="0">
                        <a:effectLst/>
                        <a:latin typeface="Calibri"/>
                        <a:ea typeface="Calibri"/>
                        <a:cs typeface="Times New Roman"/>
                      </a:endParaRPr>
                    </a:p>
                  </a:txBody>
                  <a:tcPr marL="33542" marR="335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≤25</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38.8%</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61.2%</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73">
                <a:tc vMerge="1">
                  <a:txBody>
                    <a:bodyPr/>
                    <a:lstStyle/>
                    <a:p>
                      <a:endParaRPr lang="es-CO"/>
                    </a:p>
                  </a:txBody>
                  <a:tcPr/>
                </a:tc>
                <a:tc>
                  <a:txBody>
                    <a:bodyPr/>
                    <a:lstStyle/>
                    <a:p>
                      <a:pPr algn="ctr">
                        <a:lnSpc>
                          <a:spcPct val="115000"/>
                        </a:lnSpc>
                        <a:spcAft>
                          <a:spcPts val="0"/>
                        </a:spcAft>
                      </a:pPr>
                      <a:r>
                        <a:rPr lang="es-CO" sz="1100" dirty="0">
                          <a:effectLst/>
                          <a:latin typeface="Garamond"/>
                          <a:ea typeface="Times New Roman"/>
                          <a:cs typeface="Times New Roman"/>
                        </a:rPr>
                        <a:t>26-45</a:t>
                      </a:r>
                      <a:endParaRPr lang="es-CO" sz="1050" dirty="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38.3%</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61.7%</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73">
                <a:tc vMerge="1">
                  <a:txBody>
                    <a:bodyPr/>
                    <a:lstStyle/>
                    <a:p>
                      <a:endParaRPr lang="es-CO"/>
                    </a:p>
                  </a:txBody>
                  <a:tcPr/>
                </a:tc>
                <a:tc>
                  <a:txBody>
                    <a:bodyPr/>
                    <a:lstStyle/>
                    <a:p>
                      <a:pPr algn="ctr">
                        <a:lnSpc>
                          <a:spcPct val="115000"/>
                        </a:lnSpc>
                        <a:spcAft>
                          <a:spcPts val="0"/>
                        </a:spcAft>
                      </a:pPr>
                      <a:r>
                        <a:rPr lang="es-CO" sz="1100">
                          <a:effectLst/>
                          <a:latin typeface="Garamond"/>
                          <a:ea typeface="Times New Roman"/>
                          <a:cs typeface="Times New Roman"/>
                        </a:rPr>
                        <a:t>46-59</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38.8%</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61.2%</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9">
                <a:tc vMerge="1">
                  <a:txBody>
                    <a:bodyPr/>
                    <a:lstStyle/>
                    <a:p>
                      <a:endParaRPr lang="es-CO"/>
                    </a:p>
                  </a:txBody>
                  <a:tcPr/>
                </a:tc>
                <a:tc>
                  <a:txBody>
                    <a:bodyPr/>
                    <a:lstStyle/>
                    <a:p>
                      <a:pPr algn="ctr">
                        <a:lnSpc>
                          <a:spcPct val="115000"/>
                        </a:lnSpc>
                        <a:spcAft>
                          <a:spcPts val="0"/>
                        </a:spcAft>
                      </a:pPr>
                      <a:r>
                        <a:rPr lang="es-CO" sz="1100">
                          <a:effectLst/>
                          <a:latin typeface="Garamond"/>
                          <a:ea typeface="Times New Roman"/>
                          <a:cs typeface="Times New Roman"/>
                        </a:rPr>
                        <a:t>60 and +</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47,0%</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53.0%</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75373">
                <a:tc rowSpan="4">
                  <a:txBody>
                    <a:bodyPr/>
                    <a:lstStyle/>
                    <a:p>
                      <a:pPr algn="ctr">
                        <a:lnSpc>
                          <a:spcPct val="115000"/>
                        </a:lnSpc>
                        <a:spcAft>
                          <a:spcPts val="0"/>
                        </a:spcAft>
                      </a:pPr>
                      <a:r>
                        <a:rPr lang="es-CO" sz="1100" b="1">
                          <a:effectLst/>
                          <a:latin typeface="Garamond"/>
                          <a:ea typeface="Times New Roman"/>
                          <a:cs typeface="Times New Roman"/>
                        </a:rPr>
                        <a:t>Subjective health condition</a:t>
                      </a:r>
                      <a:endParaRPr lang="es-CO" sz="1050">
                        <a:effectLst/>
                        <a:latin typeface="Calibri"/>
                        <a:ea typeface="Calibri"/>
                        <a:cs typeface="Times New Roman"/>
                      </a:endParaRPr>
                    </a:p>
                    <a:p>
                      <a:pPr algn="ctr">
                        <a:lnSpc>
                          <a:spcPct val="115000"/>
                        </a:lnSpc>
                        <a:spcAft>
                          <a:spcPts val="0"/>
                        </a:spcAft>
                      </a:pPr>
                      <a:r>
                        <a:rPr lang="es-CO" sz="1100" b="1">
                          <a:effectLst/>
                          <a:latin typeface="Garamond"/>
                          <a:ea typeface="Times New Roman"/>
                          <a:cs typeface="Times New Roman"/>
                        </a:rPr>
                        <a:t>(of household’s head)</a:t>
                      </a:r>
                      <a:endParaRPr lang="es-CO" sz="1050">
                        <a:effectLst/>
                        <a:latin typeface="Calibri"/>
                        <a:ea typeface="Calibri"/>
                        <a:cs typeface="Times New Roman"/>
                      </a:endParaRPr>
                    </a:p>
                  </a:txBody>
                  <a:tcPr marL="33542" marR="335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solidFill>
                            <a:srgbClr val="000000"/>
                          </a:solidFill>
                          <a:effectLst/>
                          <a:latin typeface="Garamond"/>
                          <a:ea typeface="Times New Roman"/>
                          <a:cs typeface="Times New Roman"/>
                        </a:rPr>
                        <a:t>Very good</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21.4%</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78.6%</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73">
                <a:tc vMerge="1">
                  <a:txBody>
                    <a:bodyPr/>
                    <a:lstStyle/>
                    <a:p>
                      <a:endParaRPr lang="es-CO"/>
                    </a:p>
                  </a:txBody>
                  <a:tcPr/>
                </a:tc>
                <a:tc>
                  <a:txBody>
                    <a:bodyPr/>
                    <a:lstStyle/>
                    <a:p>
                      <a:pPr algn="ctr">
                        <a:lnSpc>
                          <a:spcPct val="115000"/>
                        </a:lnSpc>
                        <a:spcAft>
                          <a:spcPts val="0"/>
                        </a:spcAft>
                      </a:pPr>
                      <a:r>
                        <a:rPr lang="es-CO" sz="1100">
                          <a:solidFill>
                            <a:srgbClr val="000000"/>
                          </a:solidFill>
                          <a:effectLst/>
                          <a:latin typeface="Garamond"/>
                          <a:ea typeface="Times New Roman"/>
                          <a:cs typeface="Times New Roman"/>
                        </a:rPr>
                        <a:t>Good</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37.0%</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63.0%</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73">
                <a:tc vMerge="1">
                  <a:txBody>
                    <a:bodyPr/>
                    <a:lstStyle/>
                    <a:p>
                      <a:endParaRPr lang="es-CO"/>
                    </a:p>
                  </a:txBody>
                  <a:tcPr/>
                </a:tc>
                <a:tc>
                  <a:txBody>
                    <a:bodyPr/>
                    <a:lstStyle/>
                    <a:p>
                      <a:pPr algn="ctr">
                        <a:lnSpc>
                          <a:spcPct val="115000"/>
                        </a:lnSpc>
                        <a:spcAft>
                          <a:spcPts val="0"/>
                        </a:spcAft>
                      </a:pPr>
                      <a:r>
                        <a:rPr lang="es-CO" sz="1100">
                          <a:effectLst/>
                          <a:latin typeface="Garamond"/>
                          <a:ea typeface="Times New Roman"/>
                          <a:cs typeface="Times New Roman"/>
                        </a:rPr>
                        <a:t>Regular</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53.4%</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46.6%</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360">
                <a:tc vMerge="1">
                  <a:txBody>
                    <a:bodyPr/>
                    <a:lstStyle/>
                    <a:p>
                      <a:endParaRPr lang="es-CO"/>
                    </a:p>
                  </a:txBody>
                  <a:tcPr/>
                </a:tc>
                <a:tc>
                  <a:txBody>
                    <a:bodyPr/>
                    <a:lstStyle/>
                    <a:p>
                      <a:pPr algn="ctr">
                        <a:lnSpc>
                          <a:spcPct val="115000"/>
                        </a:lnSpc>
                        <a:spcAft>
                          <a:spcPts val="0"/>
                        </a:spcAft>
                      </a:pPr>
                      <a:r>
                        <a:rPr lang="es-CO" sz="1100">
                          <a:effectLst/>
                          <a:latin typeface="Garamond"/>
                          <a:ea typeface="Times New Roman"/>
                          <a:cs typeface="Times New Roman"/>
                        </a:rPr>
                        <a:t>Bad</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69.6%</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30.4%</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75373">
                <a:tc rowSpan="2">
                  <a:txBody>
                    <a:bodyPr/>
                    <a:lstStyle/>
                    <a:p>
                      <a:pPr algn="ctr">
                        <a:lnSpc>
                          <a:spcPct val="115000"/>
                        </a:lnSpc>
                        <a:spcAft>
                          <a:spcPts val="0"/>
                        </a:spcAft>
                      </a:pPr>
                      <a:r>
                        <a:rPr lang="es-CO" sz="1100" b="1">
                          <a:effectLst/>
                          <a:latin typeface="Garamond"/>
                          <a:ea typeface="Times New Roman"/>
                          <a:cs typeface="Times New Roman"/>
                        </a:rPr>
                        <a:t>Occupational status</a:t>
                      </a:r>
                      <a:endParaRPr lang="es-CO" sz="1050">
                        <a:effectLst/>
                        <a:latin typeface="Calibri"/>
                        <a:ea typeface="Calibri"/>
                        <a:cs typeface="Times New Roman"/>
                      </a:endParaRPr>
                    </a:p>
                    <a:p>
                      <a:pPr algn="ctr">
                        <a:lnSpc>
                          <a:spcPct val="115000"/>
                        </a:lnSpc>
                        <a:spcAft>
                          <a:spcPts val="0"/>
                        </a:spcAft>
                      </a:pPr>
                      <a:r>
                        <a:rPr lang="es-CO" sz="1100" b="1">
                          <a:effectLst/>
                          <a:latin typeface="Garamond"/>
                          <a:ea typeface="Times New Roman"/>
                          <a:cs typeface="Times New Roman"/>
                        </a:rPr>
                        <a:t>(of household’s head)</a:t>
                      </a:r>
                      <a:endParaRPr lang="es-CO" sz="1050">
                        <a:effectLst/>
                        <a:latin typeface="Calibri"/>
                        <a:ea typeface="Calibri"/>
                        <a:cs typeface="Times New Roman"/>
                      </a:endParaRPr>
                    </a:p>
                  </a:txBody>
                  <a:tcPr marL="33542" marR="335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Employed</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38.5%</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61.5%</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360">
                <a:tc vMerge="1">
                  <a:txBody>
                    <a:bodyPr/>
                    <a:lstStyle/>
                    <a:p>
                      <a:endParaRPr lang="es-CO"/>
                    </a:p>
                  </a:txBody>
                  <a:tcPr/>
                </a:tc>
                <a:tc>
                  <a:txBody>
                    <a:bodyPr/>
                    <a:lstStyle/>
                    <a:p>
                      <a:pPr algn="ctr">
                        <a:lnSpc>
                          <a:spcPct val="115000"/>
                        </a:lnSpc>
                        <a:spcAft>
                          <a:spcPts val="0"/>
                        </a:spcAft>
                      </a:pPr>
                      <a:r>
                        <a:rPr lang="es-CO" sz="1100" dirty="0" err="1">
                          <a:effectLst/>
                          <a:latin typeface="Garamond"/>
                          <a:ea typeface="Times New Roman"/>
                          <a:cs typeface="Times New Roman"/>
                        </a:rPr>
                        <a:t>Unemployed</a:t>
                      </a:r>
                      <a:endParaRPr lang="es-CO" sz="1050" dirty="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44.9%</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a:effectLst/>
                          <a:latin typeface="Garamond"/>
                          <a:ea typeface="Times New Roman"/>
                          <a:cs typeface="Times New Roman"/>
                        </a:rPr>
                        <a:t>55.1%</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175373">
                <a:tc gridSpan="2">
                  <a:txBody>
                    <a:bodyPr/>
                    <a:lstStyle/>
                    <a:p>
                      <a:pPr algn="ctr">
                        <a:lnSpc>
                          <a:spcPct val="115000"/>
                        </a:lnSpc>
                        <a:spcAft>
                          <a:spcPts val="0"/>
                        </a:spcAft>
                      </a:pPr>
                      <a:r>
                        <a:rPr lang="es-CO" sz="1100" b="1">
                          <a:effectLst/>
                          <a:latin typeface="Garamond"/>
                          <a:ea typeface="Times New Roman"/>
                          <a:cs typeface="Times New Roman"/>
                        </a:rPr>
                        <a:t>Total</a:t>
                      </a:r>
                      <a:endParaRPr lang="es-CO" sz="1050">
                        <a:effectLst/>
                        <a:latin typeface="Calibri"/>
                        <a:ea typeface="Calibri"/>
                        <a:cs typeface="Times New Roman"/>
                      </a:endParaRPr>
                    </a:p>
                  </a:txBody>
                  <a:tcPr marL="33542" marR="335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c>
                  <a:txBody>
                    <a:bodyPr/>
                    <a:lstStyle/>
                    <a:p>
                      <a:pPr algn="ctr">
                        <a:lnSpc>
                          <a:spcPct val="115000"/>
                        </a:lnSpc>
                        <a:spcAft>
                          <a:spcPts val="0"/>
                        </a:spcAft>
                      </a:pPr>
                      <a:r>
                        <a:rPr lang="es-CO" sz="1100">
                          <a:effectLst/>
                          <a:latin typeface="Garamond"/>
                          <a:ea typeface="Times New Roman"/>
                          <a:cs typeface="Times New Roman"/>
                        </a:rPr>
                        <a:t>40.6%</a:t>
                      </a:r>
                      <a:endParaRPr lang="es-CO" sz="105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100" dirty="0">
                          <a:effectLst/>
                          <a:latin typeface="Garamond"/>
                          <a:ea typeface="Times New Roman"/>
                          <a:cs typeface="Times New Roman"/>
                        </a:rPr>
                        <a:t>59.4%</a:t>
                      </a:r>
                      <a:endParaRPr lang="es-CO" sz="1050" dirty="0">
                        <a:effectLst/>
                        <a:latin typeface="Calibri"/>
                        <a:ea typeface="Calibri"/>
                        <a:cs typeface="Times New Roman"/>
                      </a:endParaRPr>
                    </a:p>
                  </a:txBody>
                  <a:tcPr marL="33542" marR="335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2"/>
          <p:cNvSpPr>
            <a:spLocks noChangeArrowheads="1"/>
          </p:cNvSpPr>
          <p:nvPr/>
        </p:nvSpPr>
        <p:spPr bwMode="auto">
          <a:xfrm>
            <a:off x="1115616" y="836712"/>
            <a:ext cx="5982159"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CO" altLang="es-CO" sz="1200" dirty="0">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2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p:txBody>
      </p:sp>
      <p:sp>
        <p:nvSpPr>
          <p:cNvPr id="3" name="2 CuadroTexto"/>
          <p:cNvSpPr txBox="1"/>
          <p:nvPr/>
        </p:nvSpPr>
        <p:spPr>
          <a:xfrm>
            <a:off x="179512" y="836712"/>
            <a:ext cx="8784976" cy="615553"/>
          </a:xfrm>
          <a:prstGeom prst="rect">
            <a:avLst/>
          </a:prstGeom>
          <a:noFill/>
        </p:spPr>
        <p:txBody>
          <a:bodyPr wrap="square" rtlCol="0">
            <a:spAutoFit/>
          </a:bodyPr>
          <a:lstStyle/>
          <a:p>
            <a:pPr lvl="0" algn="ctr"/>
            <a:r>
              <a:rPr lang="es-CO" altLang="es-CO" sz="1600" b="1" dirty="0" err="1">
                <a:latin typeface="+mj-lt"/>
                <a:ea typeface="Times New Roman" pitchFamily="18" charset="0"/>
                <a:cs typeface="Times New Roman" pitchFamily="18" charset="0"/>
              </a:rPr>
              <a:t>Table</a:t>
            </a:r>
            <a:r>
              <a:rPr lang="es-CO" altLang="es-CO" sz="1600" b="1" dirty="0">
                <a:latin typeface="+mj-lt"/>
                <a:ea typeface="Times New Roman" pitchFamily="18" charset="0"/>
                <a:cs typeface="Times New Roman" pitchFamily="18" charset="0"/>
              </a:rPr>
              <a:t> 4. </a:t>
            </a:r>
            <a:r>
              <a:rPr lang="es-CO" altLang="es-CO" sz="1600" b="1" dirty="0" err="1">
                <a:latin typeface="+mj-lt"/>
                <a:ea typeface="Times New Roman" pitchFamily="18" charset="0"/>
                <a:cs typeface="Times New Roman" pitchFamily="18" charset="0"/>
              </a:rPr>
              <a:t>Description</a:t>
            </a:r>
            <a:r>
              <a:rPr lang="es-CO" altLang="es-CO" sz="1600" b="1" dirty="0">
                <a:latin typeface="+mj-lt"/>
                <a:ea typeface="Times New Roman" pitchFamily="18" charset="0"/>
                <a:cs typeface="Times New Roman" pitchFamily="18" charset="0"/>
              </a:rPr>
              <a:t> of the </a:t>
            </a:r>
            <a:r>
              <a:rPr lang="es-CO" altLang="es-CO" sz="1600" b="1" dirty="0" err="1">
                <a:latin typeface="+mj-lt"/>
                <a:ea typeface="Times New Roman" pitchFamily="18" charset="0"/>
                <a:cs typeface="Times New Roman" pitchFamily="18" charset="0"/>
              </a:rPr>
              <a:t>population</a:t>
            </a:r>
            <a:r>
              <a:rPr lang="es-CO" altLang="es-CO" sz="1600" b="1" dirty="0">
                <a:latin typeface="+mj-lt"/>
                <a:ea typeface="Times New Roman" pitchFamily="18" charset="0"/>
                <a:cs typeface="Times New Roman" pitchFamily="18" charset="0"/>
              </a:rPr>
              <a:t> </a:t>
            </a:r>
            <a:r>
              <a:rPr lang="es-CO" altLang="es-CO" sz="1600" b="1" dirty="0" err="1">
                <a:latin typeface="+mj-lt"/>
                <a:ea typeface="Times New Roman" pitchFamily="18" charset="0"/>
                <a:cs typeface="Times New Roman" pitchFamily="18" charset="0"/>
              </a:rPr>
              <a:t>according</a:t>
            </a:r>
            <a:r>
              <a:rPr lang="es-CO" altLang="es-CO" sz="1600" b="1" dirty="0">
                <a:latin typeface="+mj-lt"/>
                <a:ea typeface="Times New Roman" pitchFamily="18" charset="0"/>
                <a:cs typeface="Times New Roman" pitchFamily="18" charset="0"/>
              </a:rPr>
              <a:t> to </a:t>
            </a:r>
            <a:r>
              <a:rPr lang="es-CO" altLang="es-CO" sz="1600" b="1" dirty="0" err="1">
                <a:latin typeface="+mj-lt"/>
                <a:ea typeface="Times New Roman" pitchFamily="18" charset="0"/>
                <a:cs typeface="Times New Roman" pitchFamily="18" charset="0"/>
              </a:rPr>
              <a:t>their</a:t>
            </a:r>
            <a:r>
              <a:rPr lang="es-CO" altLang="es-CO" sz="1600" b="1" dirty="0">
                <a:latin typeface="+mj-lt"/>
                <a:ea typeface="Times New Roman" pitchFamily="18" charset="0"/>
                <a:cs typeface="Times New Roman" pitchFamily="18" charset="0"/>
              </a:rPr>
              <a:t> </a:t>
            </a:r>
            <a:r>
              <a:rPr lang="es-CO" altLang="es-CO" sz="1600" b="1" dirty="0" err="1">
                <a:latin typeface="+mj-lt"/>
                <a:ea typeface="Times New Roman" pitchFamily="18" charset="0"/>
                <a:cs typeface="Times New Roman" pitchFamily="18" charset="0"/>
              </a:rPr>
              <a:t>subjective</a:t>
            </a:r>
            <a:r>
              <a:rPr lang="es-CO" altLang="es-CO" sz="1600" b="1" dirty="0">
                <a:latin typeface="+mj-lt"/>
                <a:ea typeface="Times New Roman" pitchFamily="18" charset="0"/>
                <a:cs typeface="Times New Roman" pitchFamily="18" charset="0"/>
              </a:rPr>
              <a:t> </a:t>
            </a:r>
            <a:r>
              <a:rPr lang="es-CO" altLang="es-CO" sz="1600" b="1" dirty="0" err="1">
                <a:latin typeface="+mj-lt"/>
                <a:ea typeface="Times New Roman" pitchFamily="18" charset="0"/>
                <a:cs typeface="Times New Roman" pitchFamily="18" charset="0"/>
              </a:rPr>
              <a:t>poverty’s</a:t>
            </a:r>
            <a:r>
              <a:rPr lang="es-CO" altLang="es-CO" sz="1600" b="1" dirty="0">
                <a:latin typeface="+mj-lt"/>
                <a:ea typeface="Times New Roman" pitchFamily="18" charset="0"/>
                <a:cs typeface="Times New Roman" pitchFamily="18" charset="0"/>
              </a:rPr>
              <a:t> </a:t>
            </a:r>
            <a:r>
              <a:rPr lang="es-CO" altLang="es-CO" sz="1600" b="1" dirty="0" err="1">
                <a:latin typeface="+mj-lt"/>
                <a:ea typeface="Times New Roman" pitchFamily="18" charset="0"/>
                <a:cs typeface="Times New Roman" pitchFamily="18" charset="0"/>
              </a:rPr>
              <a:t>perception</a:t>
            </a:r>
            <a:endParaRPr lang="es-CO" altLang="es-CO" sz="1600" b="1" dirty="0">
              <a:latin typeface="+mj-lt"/>
              <a:cs typeface="Arial" pitchFamily="34" charset="0"/>
            </a:endParaRPr>
          </a:p>
          <a:p>
            <a:pPr algn="ctr"/>
            <a:endParaRPr lang="es-CO" b="1" dirty="0"/>
          </a:p>
        </p:txBody>
      </p:sp>
      <p:sp>
        <p:nvSpPr>
          <p:cNvPr id="5" name="4 CuadroTexto"/>
          <p:cNvSpPr txBox="1"/>
          <p:nvPr/>
        </p:nvSpPr>
        <p:spPr>
          <a:xfrm>
            <a:off x="179512" y="6434172"/>
            <a:ext cx="9217024" cy="523220"/>
          </a:xfrm>
          <a:prstGeom prst="rect">
            <a:avLst/>
          </a:prstGeom>
          <a:noFill/>
        </p:spPr>
        <p:txBody>
          <a:bodyPr wrap="square" rtlCol="0">
            <a:spAutoFit/>
          </a:bodyPr>
          <a:lstStyle/>
          <a:p>
            <a:pPr lvl="0"/>
            <a:r>
              <a:rPr lang="es-CO" altLang="es-CO" sz="1400" dirty="0" err="1">
                <a:latin typeface="Garamond" pitchFamily="18" charset="0"/>
                <a:ea typeface="Times New Roman" pitchFamily="18" charset="0"/>
                <a:cs typeface="Times New Roman" pitchFamily="18" charset="0"/>
              </a:rPr>
              <a:t>Source</a:t>
            </a:r>
            <a:r>
              <a:rPr lang="es-CO" altLang="es-CO" sz="1400" dirty="0">
                <a:latin typeface="Garamond" pitchFamily="18" charset="0"/>
                <a:ea typeface="Times New Roman" pitchFamily="18" charset="0"/>
                <a:cs typeface="Times New Roman" pitchFamily="18" charset="0"/>
              </a:rPr>
              <a:t>: </a:t>
            </a:r>
            <a:r>
              <a:rPr lang="en-US" altLang="es-CO" sz="1200" dirty="0">
                <a:latin typeface="Garamond" pitchFamily="18" charset="0"/>
                <a:ea typeface="Calibri" pitchFamily="34" charset="0"/>
                <a:cs typeface="Times New Roman" pitchFamily="18" charset="0"/>
              </a:rPr>
              <a:t>National Survey of Life</a:t>
            </a:r>
            <a:r>
              <a:rPr lang="en-US" altLang="es-CO" sz="1200" dirty="0">
                <a:ea typeface="Calibri" pitchFamily="34" charset="0"/>
                <a:cs typeface="Times New Roman" pitchFamily="18" charset="0"/>
              </a:rPr>
              <a:t>’</a:t>
            </a:r>
            <a:r>
              <a:rPr lang="en-US" altLang="es-CO" sz="1200" dirty="0">
                <a:latin typeface="Garamond" pitchFamily="18" charset="0"/>
                <a:ea typeface="Calibri" pitchFamily="34" charset="0"/>
                <a:cs typeface="Times New Roman" pitchFamily="18" charset="0"/>
              </a:rPr>
              <a:t>s Quality</a:t>
            </a:r>
            <a:r>
              <a:rPr lang="es-CO" altLang="es-CO" sz="1400" dirty="0">
                <a:latin typeface="Garamond" pitchFamily="18" charset="0"/>
                <a:ea typeface="Times New Roman" pitchFamily="18" charset="0"/>
                <a:cs typeface="Times New Roman" pitchFamily="18" charset="0"/>
              </a:rPr>
              <a:t>, 2013. </a:t>
            </a:r>
            <a:r>
              <a:rPr lang="en-US" altLang="es-CO" sz="1400" dirty="0">
                <a:latin typeface="Garamond" pitchFamily="18" charset="0"/>
                <a:ea typeface="Calibri" pitchFamily="34" charset="0"/>
                <a:cs typeface="Times New Roman" pitchFamily="18" charset="0"/>
              </a:rPr>
              <a:t>The results are authors</a:t>
            </a:r>
            <a:r>
              <a:rPr lang="en-US" altLang="es-CO" sz="1400" dirty="0">
                <a:ea typeface="Calibri" pitchFamily="34" charset="0"/>
                <a:cs typeface="Times New Roman" pitchFamily="18" charset="0"/>
              </a:rPr>
              <a:t>’</a:t>
            </a:r>
            <a:r>
              <a:rPr lang="en-US" altLang="es-CO" sz="1400" dirty="0">
                <a:latin typeface="Garamond" pitchFamily="18" charset="0"/>
                <a:ea typeface="Calibri" pitchFamily="34" charset="0"/>
                <a:cs typeface="Times New Roman" pitchFamily="18" charset="0"/>
              </a:rPr>
              <a:t> own estimations.</a:t>
            </a:r>
            <a:endParaRPr lang="en-US" altLang="es-CO" sz="2000" dirty="0">
              <a:latin typeface="Arial" pitchFamily="34" charset="0"/>
              <a:cs typeface="Arial" pitchFamily="34" charset="0"/>
            </a:endParaRPr>
          </a:p>
          <a:p>
            <a:endParaRPr lang="es-CO" sz="1400" dirty="0"/>
          </a:p>
        </p:txBody>
      </p:sp>
      <p:sp>
        <p:nvSpPr>
          <p:cNvPr id="9" name="8 CuadroTexto"/>
          <p:cNvSpPr txBox="1"/>
          <p:nvPr/>
        </p:nvSpPr>
        <p:spPr>
          <a:xfrm>
            <a:off x="2411760" y="116632"/>
            <a:ext cx="4176464"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CO" sz="4000" dirty="0" smtClean="0"/>
              <a:t>1. </a:t>
            </a:r>
            <a:r>
              <a:rPr lang="es-CO" sz="4000" dirty="0" err="1" smtClean="0"/>
              <a:t>Motivation</a:t>
            </a:r>
            <a:endParaRPr lang="es-CO" sz="4000" dirty="0"/>
          </a:p>
        </p:txBody>
      </p:sp>
    </p:spTree>
    <p:extLst>
      <p:ext uri="{BB962C8B-B14F-4D97-AF65-F5344CB8AC3E}">
        <p14:creationId xmlns:p14="http://schemas.microsoft.com/office/powerpoint/2010/main" val="39934606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graphicFrame>
        <p:nvGraphicFramePr>
          <p:cNvPr id="6" name="5 Tabla"/>
          <p:cNvGraphicFramePr>
            <a:graphicFrameLocks noGrp="1"/>
          </p:cNvGraphicFramePr>
          <p:nvPr>
            <p:extLst>
              <p:ext uri="{D42A27DB-BD31-4B8C-83A1-F6EECF244321}">
                <p14:modId xmlns:p14="http://schemas.microsoft.com/office/powerpoint/2010/main" val="3893324007"/>
              </p:ext>
            </p:extLst>
          </p:nvPr>
        </p:nvGraphicFramePr>
        <p:xfrm>
          <a:off x="179512" y="1374490"/>
          <a:ext cx="4392488" cy="2270533"/>
        </p:xfrm>
        <a:graphic>
          <a:graphicData uri="http://schemas.openxmlformats.org/drawingml/2006/table">
            <a:tbl>
              <a:tblPr firstRow="1" firstCol="1" bandRow="1"/>
              <a:tblGrid>
                <a:gridCol w="2833751"/>
                <a:gridCol w="835038"/>
                <a:gridCol w="723699"/>
              </a:tblGrid>
              <a:tr h="239085">
                <a:tc rowSpan="2">
                  <a:txBody>
                    <a:bodyPr/>
                    <a:lstStyle/>
                    <a:p>
                      <a:pPr algn="ctr">
                        <a:lnSpc>
                          <a:spcPct val="115000"/>
                        </a:lnSpc>
                        <a:spcAft>
                          <a:spcPts val="0"/>
                        </a:spcAft>
                      </a:pPr>
                      <a:r>
                        <a:rPr lang="es-CO" sz="1200" i="1" dirty="0">
                          <a:effectLst/>
                          <a:latin typeface="Garamond"/>
                          <a:ea typeface="Times New Roman"/>
                          <a:cs typeface="Times New Roman"/>
                        </a:rPr>
                        <a:t>The </a:t>
                      </a:r>
                      <a:r>
                        <a:rPr lang="es-CO" sz="1200" i="1" dirty="0" err="1">
                          <a:effectLst/>
                          <a:latin typeface="Garamond"/>
                          <a:ea typeface="Times New Roman"/>
                          <a:cs typeface="Times New Roman"/>
                        </a:rPr>
                        <a:t>housing</a:t>
                      </a:r>
                      <a:r>
                        <a:rPr lang="es-CO" sz="1200" i="1" dirty="0">
                          <a:effectLst/>
                          <a:latin typeface="Garamond"/>
                          <a:ea typeface="Times New Roman"/>
                          <a:cs typeface="Times New Roman"/>
                        </a:rPr>
                        <a:t> </a:t>
                      </a:r>
                      <a:r>
                        <a:rPr lang="es-CO" sz="1200" i="1" dirty="0" err="1">
                          <a:effectLst/>
                          <a:latin typeface="Garamond"/>
                          <a:ea typeface="Times New Roman"/>
                          <a:cs typeface="Times New Roman"/>
                        </a:rPr>
                        <a:t>occupied</a:t>
                      </a:r>
                      <a:r>
                        <a:rPr lang="es-CO" sz="1200" i="1" dirty="0">
                          <a:effectLst/>
                          <a:latin typeface="Garamond"/>
                          <a:ea typeface="Times New Roman"/>
                          <a:cs typeface="Times New Roman"/>
                        </a:rPr>
                        <a:t> </a:t>
                      </a:r>
                      <a:r>
                        <a:rPr lang="es-CO" sz="1200" i="1" dirty="0" err="1">
                          <a:effectLst/>
                          <a:latin typeface="Garamond"/>
                          <a:ea typeface="Times New Roman"/>
                          <a:cs typeface="Times New Roman"/>
                        </a:rPr>
                        <a:t>by</a:t>
                      </a:r>
                      <a:r>
                        <a:rPr lang="es-CO" sz="1200" i="1" dirty="0">
                          <a:effectLst/>
                          <a:latin typeface="Garamond"/>
                          <a:ea typeface="Times New Roman"/>
                          <a:cs typeface="Times New Roman"/>
                        </a:rPr>
                        <a:t> </a:t>
                      </a:r>
                      <a:r>
                        <a:rPr lang="es-CO" sz="1200" i="1" dirty="0" err="1">
                          <a:effectLst/>
                          <a:latin typeface="Garamond"/>
                          <a:ea typeface="Times New Roman"/>
                          <a:cs typeface="Times New Roman"/>
                        </a:rPr>
                        <a:t>this</a:t>
                      </a:r>
                      <a:r>
                        <a:rPr lang="es-CO" sz="1200" i="1" dirty="0">
                          <a:effectLst/>
                          <a:latin typeface="Garamond"/>
                          <a:ea typeface="Times New Roman"/>
                          <a:cs typeface="Times New Roman"/>
                        </a:rPr>
                        <a:t> home </a:t>
                      </a:r>
                      <a:r>
                        <a:rPr lang="es-CO" sz="1200" i="1" dirty="0" err="1">
                          <a:effectLst/>
                          <a:latin typeface="Garamond"/>
                          <a:ea typeface="Times New Roman"/>
                          <a:cs typeface="Times New Roman"/>
                        </a:rPr>
                        <a:t>is</a:t>
                      </a:r>
                      <a:r>
                        <a:rPr lang="es-CO" sz="1200" i="1" dirty="0">
                          <a:effectLst/>
                          <a:latin typeface="Garamond"/>
                          <a:ea typeface="Times New Roman"/>
                          <a:cs typeface="Times New Roman"/>
                        </a:rPr>
                        <a:t>:</a:t>
                      </a:r>
                      <a:endParaRPr lang="es-CO" sz="11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CO" sz="1200" b="1">
                          <a:effectLst/>
                          <a:latin typeface="Garamond"/>
                          <a:ea typeface="Times New Roman"/>
                          <a:cs typeface="Times New Roman"/>
                        </a:rPr>
                        <a:t>Subjective poverty</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CO"/>
                    </a:p>
                  </a:txBody>
                  <a:tcPr/>
                </a:tc>
              </a:tr>
              <a:tr h="239085">
                <a:tc vMerge="1">
                  <a:txBody>
                    <a:bodyPr/>
                    <a:lstStyle/>
                    <a:p>
                      <a:endParaRPr lang="es-CO"/>
                    </a:p>
                  </a:txBody>
                  <a:tcPr/>
                </a:tc>
                <a:tc>
                  <a:txBody>
                    <a:bodyPr/>
                    <a:lstStyle/>
                    <a:p>
                      <a:pPr algn="ctr">
                        <a:lnSpc>
                          <a:spcPct val="115000"/>
                        </a:lnSpc>
                        <a:spcAft>
                          <a:spcPts val="0"/>
                        </a:spcAft>
                      </a:pPr>
                      <a:r>
                        <a:rPr lang="es-CO" sz="1200" b="1">
                          <a:effectLst/>
                          <a:latin typeface="Garamond"/>
                          <a:ea typeface="Times New Roman"/>
                          <a:cs typeface="Times New Roman"/>
                        </a:rPr>
                        <a:t>Yes</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b="1">
                          <a:effectLst/>
                          <a:latin typeface="Garamond"/>
                          <a:ea typeface="Times New Roman"/>
                          <a:cs typeface="Times New Roman"/>
                        </a:rPr>
                        <a:t>Not</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9085">
                <a:tc>
                  <a:txBody>
                    <a:bodyPr/>
                    <a:lstStyle/>
                    <a:p>
                      <a:pPr>
                        <a:lnSpc>
                          <a:spcPct val="115000"/>
                        </a:lnSpc>
                        <a:spcAft>
                          <a:spcPts val="0"/>
                        </a:spcAft>
                      </a:pPr>
                      <a:r>
                        <a:rPr lang="es-CO" sz="1200">
                          <a:effectLst/>
                          <a:latin typeface="Garamond"/>
                          <a:ea typeface="Times New Roman"/>
                          <a:cs typeface="Times New Roman"/>
                        </a:rPr>
                        <a:t>Own, fully paid</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40.9%</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59.1%</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9085">
                <a:tc>
                  <a:txBody>
                    <a:bodyPr/>
                    <a:lstStyle/>
                    <a:p>
                      <a:pPr>
                        <a:lnSpc>
                          <a:spcPct val="115000"/>
                        </a:lnSpc>
                        <a:spcAft>
                          <a:spcPts val="0"/>
                        </a:spcAft>
                      </a:pPr>
                      <a:r>
                        <a:rPr lang="es-CO" sz="1200">
                          <a:effectLst/>
                          <a:latin typeface="Garamond"/>
                          <a:ea typeface="Times New Roman"/>
                          <a:cs typeface="Times New Roman"/>
                        </a:rPr>
                        <a:t>Own, they are still paying</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25.4%</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74.6%</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9085">
                <a:tc>
                  <a:txBody>
                    <a:bodyPr/>
                    <a:lstStyle/>
                    <a:p>
                      <a:pPr>
                        <a:lnSpc>
                          <a:spcPct val="115000"/>
                        </a:lnSpc>
                        <a:spcAft>
                          <a:spcPts val="0"/>
                        </a:spcAft>
                      </a:pPr>
                      <a:r>
                        <a:rPr lang="es-CO" sz="1200">
                          <a:effectLst/>
                          <a:latin typeface="Garamond"/>
                          <a:ea typeface="Times New Roman"/>
                          <a:cs typeface="Times New Roman"/>
                        </a:rPr>
                        <a:t>In lease or sub-lease</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35.6%</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64.4%</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7554">
                <a:tc>
                  <a:txBody>
                    <a:bodyPr/>
                    <a:lstStyle/>
                    <a:p>
                      <a:pPr>
                        <a:lnSpc>
                          <a:spcPct val="115000"/>
                        </a:lnSpc>
                        <a:spcAft>
                          <a:spcPts val="0"/>
                        </a:spcAft>
                      </a:pPr>
                      <a:r>
                        <a:rPr lang="es-CO" sz="1200" dirty="0" err="1">
                          <a:effectLst/>
                          <a:latin typeface="Garamond"/>
                          <a:ea typeface="Times New Roman"/>
                          <a:cs typeface="Times New Roman"/>
                        </a:rPr>
                        <a:t>With</a:t>
                      </a:r>
                      <a:r>
                        <a:rPr lang="es-CO" sz="1200" dirty="0">
                          <a:effectLst/>
                          <a:latin typeface="Garamond"/>
                          <a:ea typeface="Times New Roman"/>
                          <a:cs typeface="Times New Roman"/>
                        </a:rPr>
                        <a:t> the </a:t>
                      </a:r>
                      <a:r>
                        <a:rPr lang="es-CO" sz="1200" dirty="0" err="1">
                          <a:effectLst/>
                          <a:latin typeface="Garamond"/>
                          <a:ea typeface="Times New Roman"/>
                          <a:cs typeface="Times New Roman"/>
                        </a:rPr>
                        <a:t>permission</a:t>
                      </a:r>
                      <a:r>
                        <a:rPr lang="es-CO" sz="1200" dirty="0">
                          <a:effectLst/>
                          <a:latin typeface="Garamond"/>
                          <a:ea typeface="Times New Roman"/>
                          <a:cs typeface="Times New Roman"/>
                        </a:rPr>
                        <a:t> of the </a:t>
                      </a:r>
                      <a:r>
                        <a:rPr lang="es-CO" sz="1200" dirty="0" err="1">
                          <a:effectLst/>
                          <a:latin typeface="Garamond"/>
                          <a:ea typeface="Times New Roman"/>
                          <a:cs typeface="Times New Roman"/>
                        </a:rPr>
                        <a:t>owner</a:t>
                      </a:r>
                      <a:r>
                        <a:rPr lang="es-CO" sz="1200" dirty="0">
                          <a:effectLst/>
                          <a:latin typeface="Garamond"/>
                          <a:ea typeface="Times New Roman"/>
                          <a:cs typeface="Times New Roman"/>
                        </a:rPr>
                        <a:t>, </a:t>
                      </a:r>
                      <a:r>
                        <a:rPr lang="es-CO" sz="1200" dirty="0" err="1">
                          <a:effectLst/>
                          <a:latin typeface="Garamond"/>
                          <a:ea typeface="Times New Roman"/>
                          <a:cs typeface="Times New Roman"/>
                        </a:rPr>
                        <a:t>without</a:t>
                      </a:r>
                      <a:r>
                        <a:rPr lang="es-CO" sz="1200" dirty="0">
                          <a:effectLst/>
                          <a:latin typeface="Garamond"/>
                          <a:ea typeface="Times New Roman"/>
                          <a:cs typeface="Times New Roman"/>
                        </a:rPr>
                        <a:t> </a:t>
                      </a:r>
                      <a:r>
                        <a:rPr lang="es-CO" sz="1200" dirty="0" err="1">
                          <a:effectLst/>
                          <a:latin typeface="Garamond"/>
                          <a:ea typeface="Times New Roman"/>
                          <a:cs typeface="Times New Roman"/>
                        </a:rPr>
                        <a:t>payment</a:t>
                      </a:r>
                      <a:r>
                        <a:rPr lang="es-CO" sz="1200" dirty="0">
                          <a:effectLst/>
                          <a:latin typeface="Garamond"/>
                          <a:ea typeface="Times New Roman"/>
                          <a:cs typeface="Times New Roman"/>
                        </a:rPr>
                        <a:t> of </a:t>
                      </a:r>
                      <a:r>
                        <a:rPr lang="es-CO" sz="1200" dirty="0" err="1">
                          <a:effectLst/>
                          <a:latin typeface="Garamond"/>
                          <a:ea typeface="Times New Roman"/>
                          <a:cs typeface="Times New Roman"/>
                        </a:rPr>
                        <a:t>any</a:t>
                      </a:r>
                      <a:r>
                        <a:rPr lang="es-CO" sz="1200" dirty="0">
                          <a:effectLst/>
                          <a:latin typeface="Garamond"/>
                          <a:ea typeface="Times New Roman"/>
                          <a:cs typeface="Times New Roman"/>
                        </a:rPr>
                        <a:t> </a:t>
                      </a:r>
                      <a:r>
                        <a:rPr lang="es-CO" sz="1200" dirty="0" err="1">
                          <a:effectLst/>
                          <a:latin typeface="Garamond"/>
                          <a:ea typeface="Times New Roman"/>
                          <a:cs typeface="Times New Roman"/>
                        </a:rPr>
                        <a:t>kind</a:t>
                      </a:r>
                      <a:r>
                        <a:rPr lang="es-CO" sz="1200" dirty="0">
                          <a:effectLst/>
                          <a:latin typeface="Garamond"/>
                          <a:ea typeface="Times New Roman"/>
                          <a:cs typeface="Times New Roman"/>
                        </a:rPr>
                        <a:t> (beneficial </a:t>
                      </a:r>
                      <a:r>
                        <a:rPr lang="es-CO" sz="1200" dirty="0" err="1">
                          <a:effectLst/>
                          <a:latin typeface="Garamond"/>
                          <a:ea typeface="Times New Roman"/>
                          <a:cs typeface="Times New Roman"/>
                        </a:rPr>
                        <a:t>owner</a:t>
                      </a:r>
                      <a:r>
                        <a:rPr lang="es-CO" sz="1200" dirty="0">
                          <a:effectLst/>
                          <a:latin typeface="Garamond"/>
                          <a:ea typeface="Times New Roman"/>
                          <a:cs typeface="Times New Roman"/>
                        </a:rPr>
                        <a:t>)</a:t>
                      </a:r>
                      <a:endParaRPr lang="es-CO" sz="11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51.8%</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effectLst/>
                          <a:latin typeface="Garamond"/>
                          <a:ea typeface="Times New Roman"/>
                          <a:cs typeface="Times New Roman"/>
                        </a:rPr>
                        <a:t>48.2%</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7554">
                <a:tc>
                  <a:txBody>
                    <a:bodyPr/>
                    <a:lstStyle/>
                    <a:p>
                      <a:pPr>
                        <a:lnSpc>
                          <a:spcPct val="115000"/>
                        </a:lnSpc>
                        <a:spcAft>
                          <a:spcPts val="0"/>
                        </a:spcAft>
                      </a:pPr>
                      <a:r>
                        <a:rPr lang="es-CO" sz="1200" dirty="0" err="1">
                          <a:effectLst/>
                          <a:latin typeface="Garamond"/>
                          <a:ea typeface="Times New Roman"/>
                          <a:cs typeface="Times New Roman"/>
                        </a:rPr>
                        <a:t>Possession</a:t>
                      </a:r>
                      <a:r>
                        <a:rPr lang="es-CO" sz="1200" dirty="0">
                          <a:effectLst/>
                          <a:latin typeface="Garamond"/>
                          <a:ea typeface="Times New Roman"/>
                          <a:cs typeface="Times New Roman"/>
                        </a:rPr>
                        <a:t> </a:t>
                      </a:r>
                      <a:r>
                        <a:rPr lang="es-CO" sz="1200" dirty="0" err="1">
                          <a:effectLst/>
                          <a:latin typeface="Garamond"/>
                          <a:ea typeface="Times New Roman"/>
                          <a:cs typeface="Times New Roman"/>
                        </a:rPr>
                        <a:t>without</a:t>
                      </a:r>
                      <a:r>
                        <a:rPr lang="es-CO" sz="1200" dirty="0">
                          <a:effectLst/>
                          <a:latin typeface="Garamond"/>
                          <a:ea typeface="Times New Roman"/>
                          <a:cs typeface="Times New Roman"/>
                        </a:rPr>
                        <a:t> legal </a:t>
                      </a:r>
                      <a:r>
                        <a:rPr lang="es-CO" sz="1200" dirty="0" err="1">
                          <a:effectLst/>
                          <a:latin typeface="Garamond"/>
                          <a:ea typeface="Times New Roman"/>
                          <a:cs typeface="Times New Roman"/>
                        </a:rPr>
                        <a:t>title</a:t>
                      </a:r>
                      <a:r>
                        <a:rPr lang="es-CO" sz="1200" dirty="0">
                          <a:effectLst/>
                          <a:latin typeface="Garamond"/>
                          <a:ea typeface="Times New Roman"/>
                          <a:cs typeface="Times New Roman"/>
                        </a:rPr>
                        <a:t> (</a:t>
                      </a:r>
                      <a:r>
                        <a:rPr lang="es-CO" sz="1200" dirty="0" err="1">
                          <a:effectLst/>
                          <a:latin typeface="Garamond"/>
                          <a:ea typeface="Times New Roman"/>
                          <a:cs typeface="Times New Roman"/>
                        </a:rPr>
                        <a:t>occupant</a:t>
                      </a:r>
                      <a:r>
                        <a:rPr lang="es-CO" sz="1200" dirty="0">
                          <a:effectLst/>
                          <a:latin typeface="Garamond"/>
                          <a:ea typeface="Times New Roman"/>
                          <a:cs typeface="Times New Roman"/>
                        </a:rPr>
                        <a:t> in </a:t>
                      </a:r>
                      <a:r>
                        <a:rPr lang="es-CO" sz="1200" dirty="0" err="1">
                          <a:effectLst/>
                          <a:latin typeface="Garamond"/>
                          <a:ea typeface="Times New Roman"/>
                          <a:cs typeface="Times New Roman"/>
                        </a:rPr>
                        <a:t>fact</a:t>
                      </a:r>
                      <a:r>
                        <a:rPr lang="es-CO" sz="1200" dirty="0">
                          <a:effectLst/>
                          <a:latin typeface="Garamond"/>
                          <a:ea typeface="Times New Roman"/>
                          <a:cs typeface="Times New Roman"/>
                        </a:rPr>
                        <a:t>) </a:t>
                      </a:r>
                      <a:r>
                        <a:rPr lang="es-CO" sz="1200" dirty="0" err="1">
                          <a:effectLst/>
                          <a:latin typeface="Garamond"/>
                          <a:ea typeface="Times New Roman"/>
                          <a:cs typeface="Times New Roman"/>
                        </a:rPr>
                        <a:t>or</a:t>
                      </a:r>
                      <a:r>
                        <a:rPr lang="es-CO" sz="1200" dirty="0">
                          <a:effectLst/>
                          <a:latin typeface="Garamond"/>
                          <a:ea typeface="Times New Roman"/>
                          <a:cs typeface="Times New Roman"/>
                        </a:rPr>
                        <a:t> </a:t>
                      </a:r>
                      <a:r>
                        <a:rPr lang="es-CO" sz="1200" dirty="0" err="1">
                          <a:effectLst/>
                          <a:latin typeface="Garamond"/>
                          <a:ea typeface="Times New Roman"/>
                          <a:cs typeface="Times New Roman"/>
                        </a:rPr>
                        <a:t>collective</a:t>
                      </a:r>
                      <a:r>
                        <a:rPr lang="es-CO" sz="1200" dirty="0">
                          <a:effectLst/>
                          <a:latin typeface="Garamond"/>
                          <a:ea typeface="Times New Roman"/>
                          <a:cs typeface="Times New Roman"/>
                        </a:rPr>
                        <a:t> </a:t>
                      </a:r>
                      <a:r>
                        <a:rPr lang="es-CO" sz="1200" dirty="0" err="1">
                          <a:effectLst/>
                          <a:latin typeface="Garamond"/>
                          <a:ea typeface="Times New Roman"/>
                          <a:cs typeface="Times New Roman"/>
                        </a:rPr>
                        <a:t>property</a:t>
                      </a:r>
                      <a:endParaRPr lang="es-CO" sz="11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dirty="0">
                          <a:effectLst/>
                          <a:latin typeface="Garamond"/>
                          <a:ea typeface="Times New Roman"/>
                          <a:cs typeface="Times New Roman"/>
                        </a:rPr>
                        <a:t>63.1%</a:t>
                      </a:r>
                      <a:endParaRPr lang="es-CO" sz="11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dirty="0">
                          <a:effectLst/>
                          <a:latin typeface="Garamond"/>
                          <a:ea typeface="Times New Roman"/>
                          <a:cs typeface="Times New Roman"/>
                        </a:rPr>
                        <a:t>36.9%</a:t>
                      </a:r>
                      <a:endParaRPr lang="es-CO" sz="11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2"/>
          <p:cNvSpPr>
            <a:spLocks noChangeArrowheads="1"/>
          </p:cNvSpPr>
          <p:nvPr/>
        </p:nvSpPr>
        <p:spPr bwMode="auto">
          <a:xfrm>
            <a:off x="179512" y="930206"/>
            <a:ext cx="539958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Table</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6.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Housing</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tenure</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and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perceptions</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of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poverty</a:t>
            </a:r>
            <a:endParaRPr kumimoji="0" lang="es-CO" altLang="es-CO" sz="2400" b="1" i="0" u="none" strike="noStrike" cap="none" normalizeH="0" baseline="0" dirty="0" smtClean="0">
              <a:ln>
                <a:noFill/>
              </a:ln>
              <a:solidFill>
                <a:schemeClr val="tx1"/>
              </a:solidFill>
              <a:effectLst/>
              <a:latin typeface="+mj-lt"/>
              <a:cs typeface="Arial" pitchFamily="34" charset="0"/>
            </a:endParaRPr>
          </a:p>
        </p:txBody>
      </p:sp>
      <p:sp>
        <p:nvSpPr>
          <p:cNvPr id="8" name="7 Rectángulo"/>
          <p:cNvSpPr/>
          <p:nvPr/>
        </p:nvSpPr>
        <p:spPr>
          <a:xfrm>
            <a:off x="116937" y="3667410"/>
            <a:ext cx="4095023" cy="481670"/>
          </a:xfrm>
          <a:prstGeom prst="rect">
            <a:avLst/>
          </a:prstGeom>
        </p:spPr>
        <p:txBody>
          <a:bodyPr wrap="square">
            <a:spAutoFit/>
          </a:bodyPr>
          <a:lstStyle/>
          <a:p>
            <a:pPr algn="ctr">
              <a:lnSpc>
                <a:spcPct val="115000"/>
              </a:lnSpc>
              <a:spcAft>
                <a:spcPts val="0"/>
              </a:spcAft>
            </a:pPr>
            <a:r>
              <a:rPr lang="es-CO" sz="1100" dirty="0" err="1" smtClean="0">
                <a:effectLst/>
                <a:latin typeface="Garamond"/>
                <a:ea typeface="Times New Roman"/>
                <a:cs typeface="Times New Roman"/>
              </a:rPr>
              <a:t>Source</a:t>
            </a:r>
            <a:r>
              <a:rPr lang="es-CO" sz="1100" dirty="0" smtClean="0">
                <a:effectLst/>
                <a:latin typeface="Garamond"/>
                <a:ea typeface="Times New Roman"/>
                <a:cs typeface="Times New Roman"/>
              </a:rPr>
              <a:t>: </a:t>
            </a:r>
            <a:r>
              <a:rPr lang="en-US" sz="1050" dirty="0" smtClean="0">
                <a:effectLst/>
                <a:latin typeface="Garamond"/>
                <a:ea typeface="Calibri"/>
                <a:cs typeface="Times New Roman"/>
              </a:rPr>
              <a:t>National Survey of Life’s Quality</a:t>
            </a:r>
            <a:r>
              <a:rPr lang="es-CO" sz="1100" dirty="0" smtClean="0">
                <a:effectLst/>
                <a:latin typeface="Garamond"/>
                <a:ea typeface="Times New Roman"/>
                <a:cs typeface="Times New Roman"/>
              </a:rPr>
              <a:t>, 2013. </a:t>
            </a:r>
            <a:r>
              <a:rPr lang="en-US" sz="1100" dirty="0" smtClean="0">
                <a:effectLst/>
                <a:latin typeface="Garamond"/>
                <a:ea typeface="Calibri"/>
                <a:cs typeface="Times New Roman"/>
              </a:rPr>
              <a:t>The results are authors’ own estimations.</a:t>
            </a:r>
            <a:endParaRPr lang="es-CO" sz="1050" dirty="0">
              <a:ea typeface="Calibri"/>
              <a:cs typeface="Times New Roman"/>
            </a:endParaRPr>
          </a:p>
        </p:txBody>
      </p:sp>
      <p:graphicFrame>
        <p:nvGraphicFramePr>
          <p:cNvPr id="9" name="8 Gráfico"/>
          <p:cNvGraphicFramePr/>
          <p:nvPr>
            <p:extLst>
              <p:ext uri="{D42A27DB-BD31-4B8C-83A1-F6EECF244321}">
                <p14:modId xmlns:p14="http://schemas.microsoft.com/office/powerpoint/2010/main" val="4041730589"/>
              </p:ext>
            </p:extLst>
          </p:nvPr>
        </p:nvGraphicFramePr>
        <p:xfrm>
          <a:off x="4283968" y="3107412"/>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3" name="2 Rectángulo"/>
          <p:cNvSpPr/>
          <p:nvPr/>
        </p:nvSpPr>
        <p:spPr>
          <a:xfrm>
            <a:off x="4572000" y="5878433"/>
            <a:ext cx="4421954" cy="430887"/>
          </a:xfrm>
          <a:prstGeom prst="rect">
            <a:avLst/>
          </a:prstGeom>
        </p:spPr>
        <p:txBody>
          <a:bodyPr wrap="square">
            <a:spAutoFit/>
          </a:bodyPr>
          <a:lstStyle/>
          <a:p>
            <a:pPr lvl="0" fontAlgn="base">
              <a:spcBef>
                <a:spcPct val="0"/>
              </a:spcBef>
              <a:spcAft>
                <a:spcPct val="0"/>
              </a:spcAft>
            </a:pPr>
            <a:r>
              <a:rPr lang="es-CO" altLang="es-CO" sz="1100" dirty="0" err="1">
                <a:latin typeface="Garamond" pitchFamily="18" charset="0"/>
                <a:ea typeface="Times New Roman" pitchFamily="18" charset="0"/>
                <a:cs typeface="Times New Roman" pitchFamily="18" charset="0"/>
              </a:rPr>
              <a:t>Source</a:t>
            </a:r>
            <a:r>
              <a:rPr lang="es-CO" altLang="es-CO" sz="1100" dirty="0">
                <a:latin typeface="Garamond" pitchFamily="18" charset="0"/>
                <a:ea typeface="Times New Roman" pitchFamily="18" charset="0"/>
                <a:cs typeface="Times New Roman" pitchFamily="18" charset="0"/>
              </a:rPr>
              <a:t>: DANE (2013), </a:t>
            </a:r>
            <a:r>
              <a:rPr lang="es-CO" altLang="es-CO" sz="1100" dirty="0" err="1">
                <a:latin typeface="Garamond" pitchFamily="18" charset="0"/>
                <a:ea typeface="Times New Roman" pitchFamily="18" charset="0"/>
                <a:cs typeface="Times New Roman" pitchFamily="18" charset="0"/>
              </a:rPr>
              <a:t>Monetary</a:t>
            </a:r>
            <a:r>
              <a:rPr lang="es-CO" altLang="es-CO" sz="1100" dirty="0">
                <a:latin typeface="Garamond" pitchFamily="18" charset="0"/>
                <a:ea typeface="Times New Roman" pitchFamily="18" charset="0"/>
                <a:cs typeface="Times New Roman" pitchFamily="18" charset="0"/>
              </a:rPr>
              <a:t> and Multidimensional </a:t>
            </a:r>
            <a:r>
              <a:rPr lang="es-CO" altLang="es-CO" sz="1100" dirty="0" err="1">
                <a:latin typeface="Garamond" pitchFamily="18" charset="0"/>
                <a:ea typeface="Times New Roman" pitchFamily="18" charset="0"/>
                <a:cs typeface="Times New Roman" pitchFamily="18" charset="0"/>
              </a:rPr>
              <a:t>Poverty</a:t>
            </a:r>
            <a:r>
              <a:rPr lang="es-CO" altLang="es-CO" sz="1100" dirty="0">
                <a:latin typeface="Garamond" pitchFamily="18" charset="0"/>
                <a:ea typeface="Times New Roman" pitchFamily="18" charset="0"/>
                <a:cs typeface="Times New Roman" pitchFamily="18" charset="0"/>
              </a:rPr>
              <a:t> in Colombia, </a:t>
            </a:r>
            <a:r>
              <a:rPr lang="es-CO" altLang="es-CO" sz="1100" dirty="0" err="1">
                <a:latin typeface="Garamond" pitchFamily="18" charset="0"/>
                <a:ea typeface="Times New Roman" pitchFamily="18" charset="0"/>
                <a:cs typeface="Times New Roman" pitchFamily="18" charset="0"/>
              </a:rPr>
              <a:t>press</a:t>
            </a:r>
            <a:r>
              <a:rPr lang="es-CO" altLang="es-CO" sz="1100" dirty="0">
                <a:latin typeface="Garamond" pitchFamily="18" charset="0"/>
                <a:ea typeface="Times New Roman" pitchFamily="18" charset="0"/>
                <a:cs typeface="Times New Roman" pitchFamily="18" charset="0"/>
              </a:rPr>
              <a:t> </a:t>
            </a:r>
            <a:r>
              <a:rPr lang="es-CO" altLang="es-CO" sz="1100" dirty="0" err="1">
                <a:latin typeface="Garamond" pitchFamily="18" charset="0"/>
                <a:ea typeface="Times New Roman" pitchFamily="18" charset="0"/>
                <a:cs typeface="Times New Roman" pitchFamily="18" charset="0"/>
              </a:rPr>
              <a:t>release</a:t>
            </a:r>
            <a:r>
              <a:rPr lang="es-CO" altLang="es-CO" sz="1100" dirty="0">
                <a:latin typeface="Garamond" pitchFamily="18" charset="0"/>
                <a:ea typeface="Times New Roman" pitchFamily="18" charset="0"/>
                <a:cs typeface="Times New Roman" pitchFamily="18" charset="0"/>
              </a:rPr>
              <a:t>.</a:t>
            </a:r>
            <a:endParaRPr lang="es-CO" altLang="es-CO" sz="400" dirty="0">
              <a:latin typeface="Arial" pitchFamily="34" charset="0"/>
              <a:cs typeface="Arial" pitchFamily="34" charset="0"/>
            </a:endParaRPr>
          </a:p>
        </p:txBody>
      </p:sp>
      <p:sp>
        <p:nvSpPr>
          <p:cNvPr id="10" name="Rectangle 2"/>
          <p:cNvSpPr>
            <a:spLocks noChangeArrowheads="1"/>
          </p:cNvSpPr>
          <p:nvPr/>
        </p:nvSpPr>
        <p:spPr bwMode="auto">
          <a:xfrm>
            <a:off x="4782067" y="2864140"/>
            <a:ext cx="3855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Figure 3.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Inequality</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of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income</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(2012-2013</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a:t>
            </a:r>
            <a:endParaRPr kumimoji="0" lang="es-CO" altLang="es-CO" sz="2400" b="1" i="0" u="none" strike="noStrike" cap="none" normalizeH="0" baseline="0" dirty="0" smtClean="0">
              <a:ln>
                <a:noFill/>
              </a:ln>
              <a:solidFill>
                <a:schemeClr val="tx1"/>
              </a:solidFill>
              <a:effectLst/>
              <a:latin typeface="+mj-lt"/>
              <a:cs typeface="Arial" pitchFamily="34" charset="0"/>
            </a:endParaRPr>
          </a:p>
        </p:txBody>
      </p:sp>
      <p:sp>
        <p:nvSpPr>
          <p:cNvPr id="11" name="10 CuadroTexto"/>
          <p:cNvSpPr txBox="1"/>
          <p:nvPr/>
        </p:nvSpPr>
        <p:spPr>
          <a:xfrm>
            <a:off x="2411760" y="116632"/>
            <a:ext cx="4176464"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CO" sz="4000" dirty="0" smtClean="0"/>
              <a:t>1. </a:t>
            </a:r>
            <a:r>
              <a:rPr lang="es-CO" sz="4000" dirty="0" err="1" smtClean="0"/>
              <a:t>Motivation</a:t>
            </a:r>
            <a:endParaRPr lang="es-CO" sz="4000" dirty="0"/>
          </a:p>
        </p:txBody>
      </p:sp>
      <p:sp>
        <p:nvSpPr>
          <p:cNvPr id="12" name="11 CuadroTexto"/>
          <p:cNvSpPr txBox="1"/>
          <p:nvPr/>
        </p:nvSpPr>
        <p:spPr>
          <a:xfrm>
            <a:off x="323528" y="4737918"/>
            <a:ext cx="3780420"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CO" b="1" dirty="0" err="1" smtClean="0"/>
              <a:t>Inequality</a:t>
            </a:r>
            <a:r>
              <a:rPr lang="es-CO" b="1" dirty="0" smtClean="0"/>
              <a:t> of </a:t>
            </a:r>
            <a:r>
              <a:rPr lang="es-CO" b="1" dirty="0" err="1" smtClean="0"/>
              <a:t>income</a:t>
            </a:r>
            <a:r>
              <a:rPr lang="es-CO" b="1" dirty="0" smtClean="0"/>
              <a:t> has </a:t>
            </a:r>
            <a:r>
              <a:rPr lang="es-CO" b="1" dirty="0" err="1" smtClean="0"/>
              <a:t>stayed</a:t>
            </a:r>
            <a:r>
              <a:rPr lang="es-CO" b="1" dirty="0" smtClean="0"/>
              <a:t> the </a:t>
            </a:r>
            <a:r>
              <a:rPr lang="es-CO" b="1" dirty="0" err="1" smtClean="0"/>
              <a:t>same</a:t>
            </a:r>
            <a:r>
              <a:rPr lang="es-CO" b="1" dirty="0" smtClean="0"/>
              <a:t> </a:t>
            </a:r>
            <a:r>
              <a:rPr lang="es-CO" b="1" dirty="0" err="1" smtClean="0"/>
              <a:t>Nationwide</a:t>
            </a:r>
            <a:r>
              <a:rPr lang="es-CO" b="1" dirty="0" smtClean="0"/>
              <a:t> </a:t>
            </a:r>
            <a:r>
              <a:rPr lang="es-CO" b="1" dirty="0" err="1" smtClean="0"/>
              <a:t>between</a:t>
            </a:r>
            <a:r>
              <a:rPr lang="es-CO" b="1" dirty="0" smtClean="0"/>
              <a:t> 2012 and 2013</a:t>
            </a:r>
            <a:endParaRPr lang="es-CO" b="1" dirty="0"/>
          </a:p>
        </p:txBody>
      </p:sp>
      <p:sp>
        <p:nvSpPr>
          <p:cNvPr id="13" name="12 CuadroTexto"/>
          <p:cNvSpPr txBox="1"/>
          <p:nvPr/>
        </p:nvSpPr>
        <p:spPr>
          <a:xfrm>
            <a:off x="5004048" y="1099483"/>
            <a:ext cx="3780420"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CO" b="1" dirty="0" smtClean="0"/>
              <a:t>63% of </a:t>
            </a:r>
            <a:r>
              <a:rPr lang="es-CO" b="1" dirty="0" err="1" smtClean="0"/>
              <a:t>households</a:t>
            </a:r>
            <a:r>
              <a:rPr lang="es-CO" b="1" dirty="0" smtClean="0"/>
              <a:t> under </a:t>
            </a:r>
            <a:r>
              <a:rPr lang="es-CO" b="1" dirty="0" err="1" smtClean="0"/>
              <a:t>subjective</a:t>
            </a:r>
            <a:r>
              <a:rPr lang="es-CO" b="1" dirty="0" smtClean="0"/>
              <a:t> </a:t>
            </a:r>
            <a:r>
              <a:rPr lang="es-CO" b="1" dirty="0" err="1" smtClean="0"/>
              <a:t>poverty</a:t>
            </a:r>
            <a:r>
              <a:rPr lang="es-CO" b="1" dirty="0" smtClean="0"/>
              <a:t> </a:t>
            </a:r>
            <a:r>
              <a:rPr lang="es-CO" b="1" dirty="0" err="1" smtClean="0"/>
              <a:t>have</a:t>
            </a:r>
            <a:r>
              <a:rPr lang="es-CO" b="1" dirty="0" smtClean="0"/>
              <a:t> as </a:t>
            </a:r>
            <a:r>
              <a:rPr lang="es-CO" b="1" dirty="0" err="1" smtClean="0"/>
              <a:t>housing</a:t>
            </a:r>
            <a:r>
              <a:rPr lang="es-CO" b="1" dirty="0" smtClean="0"/>
              <a:t> a </a:t>
            </a:r>
            <a:r>
              <a:rPr lang="es-CO" b="1" dirty="0" err="1" smtClean="0"/>
              <a:t>collective</a:t>
            </a:r>
            <a:r>
              <a:rPr lang="es-CO" b="1" dirty="0" smtClean="0"/>
              <a:t> </a:t>
            </a:r>
            <a:r>
              <a:rPr lang="es-CO" b="1" dirty="0" err="1" smtClean="0"/>
              <a:t>property</a:t>
            </a:r>
            <a:r>
              <a:rPr lang="es-CO" b="1" dirty="0" smtClean="0"/>
              <a:t> </a:t>
            </a:r>
            <a:r>
              <a:rPr lang="es-CO" b="1" dirty="0" err="1" smtClean="0"/>
              <a:t>or</a:t>
            </a:r>
            <a:r>
              <a:rPr lang="es-CO" b="1" dirty="0" smtClean="0"/>
              <a:t> </a:t>
            </a:r>
            <a:r>
              <a:rPr lang="es-CO" b="1" dirty="0" err="1" smtClean="0"/>
              <a:t>possession</a:t>
            </a:r>
            <a:r>
              <a:rPr lang="es-CO" b="1" dirty="0" smtClean="0"/>
              <a:t> </a:t>
            </a:r>
            <a:r>
              <a:rPr lang="es-CO" b="1" dirty="0" err="1" smtClean="0"/>
              <a:t>without</a:t>
            </a:r>
            <a:r>
              <a:rPr lang="es-CO" b="1" dirty="0" smtClean="0"/>
              <a:t> legal </a:t>
            </a:r>
            <a:r>
              <a:rPr lang="es-CO" b="1" dirty="0" err="1" smtClean="0"/>
              <a:t>title</a:t>
            </a:r>
            <a:r>
              <a:rPr lang="es-CO" b="1" dirty="0" smtClean="0"/>
              <a:t>.</a:t>
            </a:r>
            <a:endParaRPr lang="es-CO" b="1" dirty="0"/>
          </a:p>
        </p:txBody>
      </p:sp>
      <p:cxnSp>
        <p:nvCxnSpPr>
          <p:cNvPr id="15" name="14 Conector recto de flecha"/>
          <p:cNvCxnSpPr>
            <a:endCxn id="12" idx="3"/>
          </p:cNvCxnSpPr>
          <p:nvPr/>
        </p:nvCxnSpPr>
        <p:spPr>
          <a:xfrm flipH="1">
            <a:off x="4103948" y="5199583"/>
            <a:ext cx="46805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16 Conector recto de flecha"/>
          <p:cNvCxnSpPr/>
          <p:nvPr/>
        </p:nvCxnSpPr>
        <p:spPr>
          <a:xfrm>
            <a:off x="4572000" y="1844824"/>
            <a:ext cx="36004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76914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9512" y="116632"/>
            <a:ext cx="8784976" cy="6624736"/>
          </a:xfrm>
          <a:prstGeom prst="rect">
            <a:avLst/>
          </a:prstGeom>
          <a:noFill/>
          <a:ln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Rectangle 2"/>
          <p:cNvSpPr>
            <a:spLocks noChangeArrowheads="1"/>
          </p:cNvSpPr>
          <p:nvPr/>
        </p:nvSpPr>
        <p:spPr bwMode="auto">
          <a:xfrm>
            <a:off x="35496" y="1052736"/>
            <a:ext cx="5256584"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ct val="0"/>
              </a:spcAft>
            </a:pP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Figure </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4.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Objective</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and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subjective</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poverty</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measurements</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at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national</a:t>
            </a:r>
            <a:r>
              <a:rPr kumimoji="0" lang="es-CO" altLang="es-CO" sz="1600" b="1" i="0" u="none" strike="noStrike" cap="none" normalizeH="0" baseline="0" dirty="0" smtClean="0">
                <a:ln>
                  <a:noFill/>
                </a:ln>
                <a:solidFill>
                  <a:schemeClr val="tx1"/>
                </a:solidFill>
                <a:effectLst/>
                <a:latin typeface="+mj-lt"/>
                <a:ea typeface="Times New Roman" pitchFamily="18" charset="0"/>
                <a:cs typeface="Times New Roman" pitchFamily="18" charset="0"/>
              </a:rPr>
              <a:t> </a:t>
            </a:r>
            <a:r>
              <a:rPr kumimoji="0" lang="es-CO" altLang="es-CO" sz="1600" b="1" i="0" u="none" strike="noStrike" cap="none" normalizeH="0" baseline="0" dirty="0" err="1" smtClean="0">
                <a:ln>
                  <a:noFill/>
                </a:ln>
                <a:solidFill>
                  <a:schemeClr val="tx1"/>
                </a:solidFill>
                <a:effectLst/>
                <a:latin typeface="+mj-lt"/>
                <a:ea typeface="Times New Roman" pitchFamily="18" charset="0"/>
                <a:cs typeface="Times New Roman" pitchFamily="18" charset="0"/>
              </a:rPr>
              <a:t>level</a:t>
            </a:r>
            <a:endParaRPr kumimoji="0" lang="es-CO" altLang="es-CO" sz="1600" b="1" i="0" u="none" strike="noStrike" cap="none" normalizeH="0" baseline="0" dirty="0" smtClean="0">
              <a:ln>
                <a:noFill/>
              </a:ln>
              <a:solidFill>
                <a:schemeClr val="tx1"/>
              </a:solidFill>
              <a:effectLst/>
              <a:latin typeface="+mj-l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CO" altLang="es-CO" sz="1800" b="1"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4 Gráfico"/>
          <p:cNvGraphicFramePr/>
          <p:nvPr>
            <p:extLst>
              <p:ext uri="{D42A27DB-BD31-4B8C-83A1-F6EECF244321}">
                <p14:modId xmlns:p14="http://schemas.microsoft.com/office/powerpoint/2010/main" val="1577769067"/>
              </p:ext>
            </p:extLst>
          </p:nvPr>
        </p:nvGraphicFramePr>
        <p:xfrm>
          <a:off x="315420" y="1597386"/>
          <a:ext cx="5408708" cy="2243281"/>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3"/>
          <p:cNvSpPr>
            <a:spLocks noChangeArrowheads="1"/>
          </p:cNvSpPr>
          <p:nvPr/>
        </p:nvSpPr>
        <p:spPr bwMode="auto">
          <a:xfrm>
            <a:off x="185780" y="3726904"/>
            <a:ext cx="597039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CO" altLang="es-CO" sz="1100" b="0" i="0"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Source</a:t>
            </a:r>
            <a:r>
              <a:rPr kumimoji="0" lang="es-CO" altLang="es-CO" sz="11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a:t>
            </a:r>
            <a:r>
              <a:rPr kumimoji="0" lang="es-CO" altLang="es-CO" sz="1100" b="0" i="0"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National</a:t>
            </a:r>
            <a:r>
              <a:rPr kumimoji="0" lang="es-CO" altLang="es-CO" sz="11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a:t>
            </a:r>
            <a:r>
              <a:rPr kumimoji="0" lang="es-CO" altLang="es-CO" sz="1100" b="0" i="0"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Survey</a:t>
            </a:r>
            <a:r>
              <a:rPr kumimoji="0" lang="es-CO" altLang="es-CO" sz="11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of </a:t>
            </a:r>
            <a:r>
              <a:rPr kumimoji="0" lang="es-CO" altLang="es-CO" sz="1100" b="0" i="0"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Life</a:t>
            </a:r>
            <a:r>
              <a:rPr kumimoji="0" lang="es-CO" altLang="es-CO" sz="1100" b="0" i="0" u="none" strike="noStrike" cap="none" normalizeH="0" baseline="0" dirty="0" err="1" smtClean="0">
                <a:ln>
                  <a:noFill/>
                </a:ln>
                <a:solidFill>
                  <a:schemeClr val="tx1"/>
                </a:solidFill>
                <a:effectLst/>
                <a:latin typeface="Calibri"/>
                <a:ea typeface="Times New Roman" pitchFamily="18" charset="0"/>
                <a:cs typeface="Times New Roman" pitchFamily="18" charset="0"/>
              </a:rPr>
              <a:t>’</a:t>
            </a:r>
            <a:r>
              <a:rPr kumimoji="0" lang="es-CO" altLang="es-CO" sz="1100" b="0" i="0"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s</a:t>
            </a:r>
            <a:r>
              <a:rPr kumimoji="0" lang="es-CO" altLang="es-CO" sz="11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a:t>
            </a:r>
            <a:r>
              <a:rPr kumimoji="0" lang="es-CO" altLang="es-CO" sz="1100" b="0" i="0"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Quality</a:t>
            </a:r>
            <a:r>
              <a:rPr kumimoji="0" lang="es-CO" altLang="es-CO" sz="11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2013. </a:t>
            </a:r>
            <a:r>
              <a:rPr kumimoji="0" lang="en-US" altLang="es-CO" sz="11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The results are authors</a:t>
            </a:r>
            <a:r>
              <a:rPr kumimoji="0" lang="en-US" altLang="es-CO" sz="11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altLang="es-CO" sz="11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own estimations and </a:t>
            </a:r>
            <a:r>
              <a:rPr kumimoji="0" lang="es-CO" altLang="es-CO" sz="11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DANE (2012-2013), </a:t>
            </a:r>
            <a:r>
              <a:rPr kumimoji="0" lang="es-CO" altLang="es-CO" sz="1100" b="0" i="0"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monetary</a:t>
            </a:r>
            <a:r>
              <a:rPr kumimoji="0" lang="es-CO" altLang="es-CO" sz="11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and multidimensional </a:t>
            </a:r>
            <a:r>
              <a:rPr kumimoji="0" lang="es-CO" altLang="es-CO" sz="1100" b="0" i="0"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poverty</a:t>
            </a:r>
            <a:r>
              <a:rPr kumimoji="0" lang="es-CO" altLang="es-CO" sz="11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in Colombia </a:t>
            </a:r>
            <a:r>
              <a:rPr kumimoji="0" lang="es-CO" altLang="es-CO" sz="1100" b="0" i="0"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press</a:t>
            </a:r>
            <a:r>
              <a:rPr kumimoji="0" lang="es-CO" altLang="es-CO" sz="11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a:t>
            </a:r>
            <a:r>
              <a:rPr kumimoji="0" lang="es-CO" altLang="es-CO" sz="1100" b="0" i="0"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release</a:t>
            </a:r>
            <a:r>
              <a:rPr kumimoji="0" lang="es-CO" altLang="es-CO" sz="11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a:t>
            </a:r>
            <a:endParaRPr kumimoji="0" lang="es-CO" altLang="es-CO"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6 Tabla"/>
          <p:cNvGraphicFramePr>
            <a:graphicFrameLocks noGrp="1"/>
          </p:cNvGraphicFramePr>
          <p:nvPr>
            <p:extLst>
              <p:ext uri="{D42A27DB-BD31-4B8C-83A1-F6EECF244321}">
                <p14:modId xmlns:p14="http://schemas.microsoft.com/office/powerpoint/2010/main" val="1976368912"/>
              </p:ext>
            </p:extLst>
          </p:nvPr>
        </p:nvGraphicFramePr>
        <p:xfrm>
          <a:off x="3808909" y="4661323"/>
          <a:ext cx="4813300" cy="1106424"/>
        </p:xfrm>
        <a:graphic>
          <a:graphicData uri="http://schemas.openxmlformats.org/drawingml/2006/table">
            <a:tbl>
              <a:tblPr firstRow="1" firstCol="1" bandRow="1"/>
              <a:tblGrid>
                <a:gridCol w="1727200"/>
                <a:gridCol w="1727200"/>
                <a:gridCol w="1358900"/>
              </a:tblGrid>
              <a:tr h="304800">
                <a:tc>
                  <a:txBody>
                    <a:bodyPr/>
                    <a:lstStyle/>
                    <a:p>
                      <a:pPr algn="ctr">
                        <a:lnSpc>
                          <a:spcPct val="115000"/>
                        </a:lnSpc>
                        <a:spcAft>
                          <a:spcPts val="0"/>
                        </a:spcAft>
                      </a:pPr>
                      <a:r>
                        <a:rPr lang="en-US" sz="1200" b="1" dirty="0">
                          <a:solidFill>
                            <a:srgbClr val="000000"/>
                          </a:solidFill>
                          <a:effectLst/>
                          <a:latin typeface="Garamond"/>
                          <a:ea typeface="Times New Roman"/>
                          <a:cs typeface="Times New Roman"/>
                        </a:rPr>
                        <a:t> </a:t>
                      </a:r>
                      <a:endParaRPr lang="es-CO"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b="1">
                          <a:solidFill>
                            <a:srgbClr val="000000"/>
                          </a:solidFill>
                          <a:effectLst/>
                          <a:latin typeface="Garamond"/>
                          <a:ea typeface="Times New Roman"/>
                          <a:cs typeface="Times New Roman"/>
                        </a:rPr>
                        <a:t>Average income by surveyed households</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b="1">
                          <a:solidFill>
                            <a:srgbClr val="000000"/>
                          </a:solidFill>
                          <a:effectLst/>
                          <a:latin typeface="Garamond"/>
                          <a:ea typeface="Times New Roman"/>
                          <a:cs typeface="Times New Roman"/>
                        </a:rPr>
                        <a:t>Average income per person</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600">
                <a:tc>
                  <a:txBody>
                    <a:bodyPr/>
                    <a:lstStyle/>
                    <a:p>
                      <a:pPr algn="ctr">
                        <a:lnSpc>
                          <a:spcPct val="115000"/>
                        </a:lnSpc>
                        <a:spcAft>
                          <a:spcPts val="0"/>
                        </a:spcAft>
                      </a:pPr>
                      <a:r>
                        <a:rPr lang="es-CO" sz="1200" b="1">
                          <a:solidFill>
                            <a:srgbClr val="000000"/>
                          </a:solidFill>
                          <a:effectLst/>
                          <a:latin typeface="Garamond"/>
                          <a:ea typeface="Times New Roman"/>
                          <a:cs typeface="Times New Roman"/>
                        </a:rPr>
                        <a:t>National’s total</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solidFill>
                            <a:srgbClr val="000000"/>
                          </a:solidFill>
                          <a:effectLst/>
                          <a:latin typeface="Garamond"/>
                          <a:ea typeface="Times New Roman"/>
                          <a:cs typeface="Times New Roman"/>
                        </a:rPr>
                        <a:t>$1,956,200</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solidFill>
                            <a:srgbClr val="000000"/>
                          </a:solidFill>
                          <a:effectLst/>
                          <a:latin typeface="Garamond"/>
                          <a:ea typeface="Times New Roman"/>
                          <a:cs typeface="Times New Roman"/>
                        </a:rPr>
                        <a:t>$555,004</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600">
                <a:tc>
                  <a:txBody>
                    <a:bodyPr/>
                    <a:lstStyle/>
                    <a:p>
                      <a:pPr algn="ctr">
                        <a:lnSpc>
                          <a:spcPct val="115000"/>
                        </a:lnSpc>
                        <a:spcAft>
                          <a:spcPts val="0"/>
                        </a:spcAft>
                      </a:pPr>
                      <a:r>
                        <a:rPr lang="es-CO" sz="1200" b="1">
                          <a:solidFill>
                            <a:srgbClr val="000000"/>
                          </a:solidFill>
                          <a:effectLst/>
                          <a:latin typeface="Garamond"/>
                          <a:ea typeface="Times New Roman"/>
                          <a:cs typeface="Times New Roman"/>
                        </a:rPr>
                        <a:t>Urban</a:t>
                      </a:r>
                      <a:endParaRPr lang="es-CO"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solidFill>
                            <a:srgbClr val="000000"/>
                          </a:solidFill>
                          <a:effectLst/>
                          <a:latin typeface="Garamond"/>
                          <a:ea typeface="Times New Roman"/>
                          <a:cs typeface="Times New Roman"/>
                        </a:rPr>
                        <a:t>$2,210,731</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solidFill>
                            <a:srgbClr val="000000"/>
                          </a:solidFill>
                          <a:effectLst/>
                          <a:latin typeface="Garamond"/>
                          <a:ea typeface="Times New Roman"/>
                          <a:cs typeface="Times New Roman"/>
                        </a:rPr>
                        <a:t>$639,157</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600">
                <a:tc>
                  <a:txBody>
                    <a:bodyPr/>
                    <a:lstStyle/>
                    <a:p>
                      <a:pPr algn="ctr">
                        <a:lnSpc>
                          <a:spcPct val="115000"/>
                        </a:lnSpc>
                        <a:spcAft>
                          <a:spcPts val="0"/>
                        </a:spcAft>
                      </a:pPr>
                      <a:r>
                        <a:rPr lang="es-CO" sz="1200" b="1" dirty="0">
                          <a:solidFill>
                            <a:srgbClr val="000000"/>
                          </a:solidFill>
                          <a:effectLst/>
                          <a:latin typeface="Garamond"/>
                          <a:ea typeface="Times New Roman"/>
                          <a:cs typeface="Times New Roman"/>
                        </a:rPr>
                        <a:t>Rural</a:t>
                      </a:r>
                      <a:endParaRPr lang="es-CO"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a:solidFill>
                            <a:srgbClr val="000000"/>
                          </a:solidFill>
                          <a:effectLst/>
                          <a:latin typeface="Garamond"/>
                          <a:ea typeface="Times New Roman"/>
                          <a:cs typeface="Times New Roman"/>
                        </a:rPr>
                        <a:t>$1,021,949</a:t>
                      </a:r>
                      <a:endParaRPr lang="es-CO" sz="11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CO" sz="1200" dirty="0">
                          <a:solidFill>
                            <a:srgbClr val="000000"/>
                          </a:solidFill>
                          <a:effectLst/>
                          <a:latin typeface="Garamond"/>
                          <a:ea typeface="Times New Roman"/>
                          <a:cs typeface="Times New Roman"/>
                        </a:rPr>
                        <a:t>$271,339</a:t>
                      </a:r>
                      <a:endParaRPr lang="es-CO" sz="11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Rectangle 2"/>
          <p:cNvSpPr>
            <a:spLocks noChangeArrowheads="1"/>
          </p:cNvSpPr>
          <p:nvPr/>
        </p:nvSpPr>
        <p:spPr bwMode="auto">
          <a:xfrm>
            <a:off x="3682655" y="4293096"/>
            <a:ext cx="5065809" cy="2200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CO" altLang="es-CO" sz="1600" b="1" dirty="0" err="1">
                <a:latin typeface="+mj-lt"/>
                <a:ea typeface="Times New Roman" pitchFamily="18" charset="0"/>
                <a:cs typeface="Times New Roman" pitchFamily="18" charset="0"/>
              </a:rPr>
              <a:t>Table</a:t>
            </a:r>
            <a:r>
              <a:rPr lang="es-CO" altLang="es-CO" sz="1600" b="1" dirty="0">
                <a:latin typeface="+mj-lt"/>
                <a:ea typeface="Times New Roman" pitchFamily="18" charset="0"/>
                <a:cs typeface="Times New Roman" pitchFamily="18" charset="0"/>
              </a:rPr>
              <a:t> 7. </a:t>
            </a:r>
            <a:r>
              <a:rPr lang="es-CO" altLang="es-CO" sz="1600" b="1" dirty="0" err="1">
                <a:latin typeface="+mj-lt"/>
                <a:ea typeface="Times New Roman" pitchFamily="18" charset="0"/>
                <a:cs typeface="Times New Roman" pitchFamily="18" charset="0"/>
              </a:rPr>
              <a:t>Average</a:t>
            </a:r>
            <a:r>
              <a:rPr lang="es-CO" altLang="es-CO" sz="1600" b="1" dirty="0">
                <a:latin typeface="+mj-lt"/>
                <a:ea typeface="Times New Roman" pitchFamily="18" charset="0"/>
                <a:cs typeface="Times New Roman" pitchFamily="18" charset="0"/>
              </a:rPr>
              <a:t> </a:t>
            </a:r>
            <a:r>
              <a:rPr lang="es-CO" altLang="es-CO" sz="1600" b="1" dirty="0" err="1">
                <a:latin typeface="+mj-lt"/>
                <a:ea typeface="Times New Roman" pitchFamily="18" charset="0"/>
                <a:cs typeface="Times New Roman" pitchFamily="18" charset="0"/>
              </a:rPr>
              <a:t>income</a:t>
            </a:r>
            <a:r>
              <a:rPr lang="es-CO" altLang="es-CO" sz="1600" b="1" dirty="0">
                <a:latin typeface="+mj-lt"/>
                <a:ea typeface="Times New Roman" pitchFamily="18" charset="0"/>
                <a:cs typeface="Times New Roman" pitchFamily="18" charset="0"/>
              </a:rPr>
              <a:t> per </a:t>
            </a:r>
            <a:r>
              <a:rPr lang="es-CO" altLang="es-CO" sz="1600" b="1" dirty="0" err="1">
                <a:latin typeface="+mj-lt"/>
                <a:ea typeface="Times New Roman" pitchFamily="18" charset="0"/>
                <a:cs typeface="Times New Roman" pitchFamily="18" charset="0"/>
              </a:rPr>
              <a:t>household</a:t>
            </a:r>
            <a:endParaRPr lang="es-CO" altLang="es-CO" sz="1600" b="1" dirty="0">
              <a:latin typeface="+mj-lt"/>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1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CO" altLang="es-CO" sz="1100" dirty="0">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1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CO" altLang="es-CO" sz="1100" dirty="0">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1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CO" altLang="es-CO" sz="1100" dirty="0">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1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CO" altLang="es-CO" sz="1100" dirty="0">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11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CO" altLang="es-CO" sz="1100" dirty="0">
              <a:latin typeface="Garamond"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CO" altLang="es-CO" sz="1100" b="0" i="0" u="none" strike="noStrike" cap="none" normalizeH="0" baseline="0" dirty="0" err="1" smtClean="0">
                <a:ln>
                  <a:noFill/>
                </a:ln>
                <a:solidFill>
                  <a:schemeClr val="tx1"/>
                </a:solidFill>
                <a:effectLst/>
                <a:latin typeface="Garamond" pitchFamily="18" charset="0"/>
                <a:ea typeface="Times New Roman" pitchFamily="18" charset="0"/>
                <a:cs typeface="Times New Roman" pitchFamily="18" charset="0"/>
              </a:rPr>
              <a:t>Source</a:t>
            </a:r>
            <a:r>
              <a:rPr kumimoji="0" lang="es-CO" altLang="es-CO" sz="11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a:t>
            </a:r>
            <a:r>
              <a:rPr kumimoji="0" lang="en-US" altLang="es-CO" sz="11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National Survey of Life</a:t>
            </a:r>
            <a:r>
              <a:rPr kumimoji="0" lang="en-US" altLang="es-CO" sz="11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altLang="es-CO" sz="11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s Quality</a:t>
            </a:r>
            <a:r>
              <a:rPr kumimoji="0" lang="es-CO" altLang="es-CO" sz="1100" b="0" i="0" u="none" strike="noStrike" cap="none" normalizeH="0" baseline="0" dirty="0" smtClean="0">
                <a:ln>
                  <a:noFill/>
                </a:ln>
                <a:solidFill>
                  <a:schemeClr val="tx1"/>
                </a:solidFill>
                <a:effectLst/>
                <a:latin typeface="Garamond" pitchFamily="18" charset="0"/>
                <a:ea typeface="Times New Roman" pitchFamily="18" charset="0"/>
                <a:cs typeface="Times New Roman" pitchFamily="18" charset="0"/>
              </a:rPr>
              <a:t>, 2013. </a:t>
            </a:r>
            <a:r>
              <a:rPr kumimoji="0" lang="en-US" altLang="es-CO" sz="11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The results are authors</a:t>
            </a:r>
            <a:r>
              <a:rPr kumimoji="0" lang="en-US" altLang="es-CO" sz="11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altLang="es-CO" sz="1100" b="0" i="0" u="none" strike="noStrike" cap="none" normalizeH="0" baseline="0" dirty="0" smtClean="0">
                <a:ln>
                  <a:noFill/>
                </a:ln>
                <a:solidFill>
                  <a:schemeClr val="tx1"/>
                </a:solidFill>
                <a:effectLst/>
                <a:latin typeface="Garamond" pitchFamily="18" charset="0"/>
                <a:ea typeface="Calibri" pitchFamily="34" charset="0"/>
                <a:cs typeface="Times New Roman" pitchFamily="18" charset="0"/>
              </a:rPr>
              <a:t> own estimations.</a:t>
            </a:r>
            <a:endParaRPr kumimoji="0" lang="en-US" altLang="es-CO"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9 CuadroTexto"/>
          <p:cNvSpPr txBox="1"/>
          <p:nvPr/>
        </p:nvSpPr>
        <p:spPr>
          <a:xfrm>
            <a:off x="2411760" y="116632"/>
            <a:ext cx="4176464"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CO" sz="4000" dirty="0" smtClean="0"/>
              <a:t>1. </a:t>
            </a:r>
            <a:r>
              <a:rPr lang="es-CO" sz="4000" dirty="0" err="1" smtClean="0"/>
              <a:t>Motivation</a:t>
            </a:r>
            <a:endParaRPr lang="es-CO" sz="4000" dirty="0"/>
          </a:p>
        </p:txBody>
      </p:sp>
      <p:sp>
        <p:nvSpPr>
          <p:cNvPr id="11" name="10 CuadroTexto"/>
          <p:cNvSpPr txBox="1"/>
          <p:nvPr/>
        </p:nvSpPr>
        <p:spPr>
          <a:xfrm>
            <a:off x="323528" y="4615968"/>
            <a:ext cx="2808312" cy="147732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CO" b="1" dirty="0" err="1" smtClean="0"/>
              <a:t>Average</a:t>
            </a:r>
            <a:r>
              <a:rPr lang="es-CO" b="1" dirty="0" smtClean="0"/>
              <a:t> </a:t>
            </a:r>
            <a:r>
              <a:rPr lang="es-CO" b="1" dirty="0" err="1" smtClean="0"/>
              <a:t>income</a:t>
            </a:r>
            <a:r>
              <a:rPr lang="es-CO" b="1" dirty="0" smtClean="0"/>
              <a:t> per rural </a:t>
            </a:r>
            <a:r>
              <a:rPr lang="es-CO" b="1" dirty="0" err="1" smtClean="0"/>
              <a:t>household</a:t>
            </a:r>
            <a:r>
              <a:rPr lang="es-CO" b="1" dirty="0" smtClean="0"/>
              <a:t> </a:t>
            </a:r>
            <a:r>
              <a:rPr lang="es-CO" b="1" dirty="0" err="1" smtClean="0"/>
              <a:t>is</a:t>
            </a:r>
            <a:r>
              <a:rPr lang="es-CO" b="1" dirty="0" smtClean="0"/>
              <a:t> </a:t>
            </a:r>
            <a:r>
              <a:rPr lang="es-CO" b="1" dirty="0" err="1" smtClean="0"/>
              <a:t>around</a:t>
            </a:r>
            <a:r>
              <a:rPr lang="es-CO" b="1" dirty="0" smtClean="0"/>
              <a:t> USD500 </a:t>
            </a:r>
            <a:r>
              <a:rPr lang="es-CO" b="1" dirty="0" err="1" smtClean="0"/>
              <a:t>compared</a:t>
            </a:r>
            <a:r>
              <a:rPr lang="es-CO" b="1" dirty="0" smtClean="0"/>
              <a:t> to </a:t>
            </a:r>
            <a:r>
              <a:rPr lang="es-CO" b="1" dirty="0" err="1" smtClean="0"/>
              <a:t>Urban</a:t>
            </a:r>
            <a:r>
              <a:rPr lang="es-CO" b="1" dirty="0" smtClean="0"/>
              <a:t> </a:t>
            </a:r>
            <a:r>
              <a:rPr lang="es-CO" b="1" dirty="0" err="1" smtClean="0"/>
              <a:t>wich</a:t>
            </a:r>
            <a:r>
              <a:rPr lang="es-CO" b="1" dirty="0" smtClean="0"/>
              <a:t> </a:t>
            </a:r>
            <a:r>
              <a:rPr lang="es-CO" b="1" dirty="0" err="1" smtClean="0"/>
              <a:t>is</a:t>
            </a:r>
            <a:r>
              <a:rPr lang="es-CO" b="1" dirty="0" smtClean="0"/>
              <a:t> USD 1.100 per </a:t>
            </a:r>
            <a:r>
              <a:rPr lang="es-CO" b="1" dirty="0" err="1" smtClean="0"/>
              <a:t>month</a:t>
            </a:r>
            <a:endParaRPr lang="es-CO" b="1" dirty="0"/>
          </a:p>
        </p:txBody>
      </p:sp>
      <p:sp>
        <p:nvSpPr>
          <p:cNvPr id="12" name="11 CuadroTexto"/>
          <p:cNvSpPr txBox="1"/>
          <p:nvPr/>
        </p:nvSpPr>
        <p:spPr>
          <a:xfrm>
            <a:off x="5940152" y="1459523"/>
            <a:ext cx="2556284"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CO" b="1" dirty="0" err="1" smtClean="0"/>
              <a:t>Subjective</a:t>
            </a:r>
            <a:r>
              <a:rPr lang="es-CO" b="1" dirty="0" smtClean="0"/>
              <a:t> </a:t>
            </a:r>
            <a:r>
              <a:rPr lang="es-CO" b="1" dirty="0" err="1" smtClean="0"/>
              <a:t>poverty</a:t>
            </a:r>
            <a:r>
              <a:rPr lang="es-CO" b="1" dirty="0" smtClean="0"/>
              <a:t> </a:t>
            </a:r>
            <a:r>
              <a:rPr lang="es-CO" b="1" dirty="0" err="1" smtClean="0"/>
              <a:t>is</a:t>
            </a:r>
            <a:r>
              <a:rPr lang="es-CO" b="1" dirty="0" smtClean="0"/>
              <a:t> the </a:t>
            </a:r>
            <a:r>
              <a:rPr lang="es-CO" b="1" dirty="0" err="1" smtClean="0"/>
              <a:t>highest</a:t>
            </a:r>
            <a:r>
              <a:rPr lang="es-CO" b="1" dirty="0" smtClean="0"/>
              <a:t> </a:t>
            </a:r>
            <a:r>
              <a:rPr lang="es-CO" b="1" dirty="0" err="1" smtClean="0"/>
              <a:t>measurement</a:t>
            </a:r>
            <a:r>
              <a:rPr lang="es-CO" b="1" dirty="0" smtClean="0"/>
              <a:t> </a:t>
            </a:r>
            <a:r>
              <a:rPr lang="es-CO" b="1" dirty="0" err="1" smtClean="0"/>
              <a:t>compared</a:t>
            </a:r>
            <a:r>
              <a:rPr lang="es-CO" b="1" dirty="0" smtClean="0"/>
              <a:t> to IPM and </a:t>
            </a:r>
            <a:r>
              <a:rPr lang="es-CO" b="1" dirty="0" err="1" smtClean="0"/>
              <a:t>poverty</a:t>
            </a:r>
            <a:r>
              <a:rPr lang="es-CO" b="1" dirty="0" smtClean="0"/>
              <a:t> </a:t>
            </a:r>
            <a:r>
              <a:rPr lang="es-CO" b="1" dirty="0" err="1" smtClean="0"/>
              <a:t>by</a:t>
            </a:r>
            <a:r>
              <a:rPr lang="es-CO" b="1" dirty="0" smtClean="0"/>
              <a:t> </a:t>
            </a:r>
            <a:r>
              <a:rPr lang="es-CO" b="1" dirty="0" err="1" smtClean="0"/>
              <a:t>income</a:t>
            </a:r>
            <a:endParaRPr lang="es-CO" b="1" dirty="0"/>
          </a:p>
        </p:txBody>
      </p:sp>
      <p:cxnSp>
        <p:nvCxnSpPr>
          <p:cNvPr id="13" name="12 Conector recto de flecha"/>
          <p:cNvCxnSpPr/>
          <p:nvPr/>
        </p:nvCxnSpPr>
        <p:spPr>
          <a:xfrm flipH="1">
            <a:off x="3073057" y="5445224"/>
            <a:ext cx="50405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13 Conector recto de flecha"/>
          <p:cNvCxnSpPr/>
          <p:nvPr/>
        </p:nvCxnSpPr>
        <p:spPr>
          <a:xfrm>
            <a:off x="5292080" y="2204864"/>
            <a:ext cx="4594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9665582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125</TotalTime>
  <Words>3800</Words>
  <Application>Microsoft Office PowerPoint</Application>
  <PresentationFormat>Presentación en pantalla (4:3)</PresentationFormat>
  <Paragraphs>1064</Paragraphs>
  <Slides>24</Slides>
  <Notes>1</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Tema de Office</vt:lpstr>
      <vt:lpstr>Subjective Poverty and its Determinants: an Empirical approach to the Colombian case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2.  Data and Methodology</vt:lpstr>
      <vt:lpstr>2.  Data and Methodology</vt:lpstr>
      <vt:lpstr>Presentación de PowerPoint</vt:lpstr>
      <vt:lpstr>Presentación de PowerPoint</vt:lpstr>
      <vt:lpstr>Presentación de PowerPoint</vt:lpstr>
      <vt:lpstr>4. Conclusions</vt:lpstr>
      <vt:lpstr>4. Conclusions</vt:lpstr>
      <vt:lpstr>4. Conclusions</vt:lpstr>
      <vt:lpstr>4. Conclusions</vt:lpstr>
      <vt:lpstr>5. References</vt:lpstr>
      <vt:lpstr>Presentación de PowerPoint</vt:lpstr>
      <vt:lpstr>Presentación de PowerPoint</vt:lpstr>
      <vt:lpstr>Presentación de PowerPoint</vt:lpstr>
      <vt:lpstr>Many 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Luz Andrea Piñeros López</dc:creator>
  <cp:lastModifiedBy>Angela Bibiana Gonzalez Torres</cp:lastModifiedBy>
  <cp:revision>44</cp:revision>
  <dcterms:created xsi:type="dcterms:W3CDTF">2015-03-09T22:04:36Z</dcterms:created>
  <dcterms:modified xsi:type="dcterms:W3CDTF">2015-03-16T15:34:39Z</dcterms:modified>
</cp:coreProperties>
</file>