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358" r:id="rId3"/>
    <p:sldId id="382" r:id="rId4"/>
    <p:sldId id="379" r:id="rId5"/>
    <p:sldId id="404" r:id="rId6"/>
    <p:sldId id="422" r:id="rId7"/>
    <p:sldId id="405" r:id="rId8"/>
    <p:sldId id="420" r:id="rId9"/>
    <p:sldId id="406" r:id="rId10"/>
    <p:sldId id="407" r:id="rId11"/>
    <p:sldId id="413" r:id="rId12"/>
    <p:sldId id="390" r:id="rId13"/>
    <p:sldId id="416" r:id="rId14"/>
    <p:sldId id="414" r:id="rId15"/>
    <p:sldId id="418" r:id="rId16"/>
    <p:sldId id="419" r:id="rId17"/>
    <p:sldId id="409" r:id="rId18"/>
    <p:sldId id="421" r:id="rId19"/>
    <p:sldId id="377" r:id="rId20"/>
  </p:sldIdLst>
  <p:sldSz cx="9144000" cy="6858000" type="screen4x3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80229" autoAdjust="0"/>
  </p:normalViewPr>
  <p:slideViewPr>
    <p:cSldViewPr>
      <p:cViewPr varScale="1">
        <p:scale>
          <a:sx n="48" d="100"/>
          <a:sy n="48" d="100"/>
        </p:scale>
        <p:origin x="-18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1163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883DB045-6412-47B1-AFCE-22F20006F91A}" type="datetimeFigureOut">
              <a:rPr lang="en-IE" smtClean="0"/>
              <a:t>15/06/2015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2450"/>
            <a:ext cx="2951163" cy="496888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62302F10-0C1D-4B6E-AC1C-17A8EC986EB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4730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0475" cy="497046"/>
          </a:xfrm>
          <a:prstGeom prst="rect">
            <a:avLst/>
          </a:prstGeom>
        </p:spPr>
        <p:txBody>
          <a:bodyPr vert="horz" lIns="91447" tIns="45723" rIns="91447" bIns="457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9" y="2"/>
            <a:ext cx="2950475" cy="497046"/>
          </a:xfrm>
          <a:prstGeom prst="rect">
            <a:avLst/>
          </a:prstGeom>
        </p:spPr>
        <p:txBody>
          <a:bodyPr vert="horz" lIns="91447" tIns="45723" rIns="91447" bIns="45723" rtlCol="0"/>
          <a:lstStyle>
            <a:lvl1pPr algn="r">
              <a:defRPr sz="1200"/>
            </a:lvl1pPr>
          </a:lstStyle>
          <a:p>
            <a:fld id="{4FD0A252-DF2F-4110-9FA4-7ED8E0421D98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7" tIns="45723" rIns="91447" bIns="457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vert="horz" lIns="91447" tIns="45723" rIns="91447" bIns="457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2154"/>
            <a:ext cx="2950475" cy="497046"/>
          </a:xfrm>
          <a:prstGeom prst="rect">
            <a:avLst/>
          </a:prstGeom>
        </p:spPr>
        <p:txBody>
          <a:bodyPr vert="horz" lIns="91447" tIns="45723" rIns="91447" bIns="457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9" y="9442154"/>
            <a:ext cx="2950475" cy="497046"/>
          </a:xfrm>
          <a:prstGeom prst="rect">
            <a:avLst/>
          </a:prstGeom>
        </p:spPr>
        <p:txBody>
          <a:bodyPr vert="horz" lIns="91447" tIns="45723" rIns="91447" bIns="45723" rtlCol="0" anchor="b"/>
          <a:lstStyle>
            <a:lvl1pPr algn="r">
              <a:defRPr sz="1200"/>
            </a:lvl1pPr>
          </a:lstStyle>
          <a:p>
            <a:fld id="{80B363F0-497C-4447-9A91-19F9F57C3E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209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03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582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58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11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860" indent="-28571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2861" indent="-22857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005" indent="-22857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150" indent="-22857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294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439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8583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5728" indent="-22857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77675D6-496F-4967-AB18-53C66365597A}" type="slidenum">
              <a:rPr lang="en-GB" altLang="en-US" sz="1200"/>
              <a:pPr/>
              <a:t>7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2395064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58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58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58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58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363F0-497C-4447-9A91-19F9F57C3E8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41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A62C71-5169-4405-9CE8-AEF55BD77A5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134105-D13E-42A2-90C6-20684769A07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1.unece.org/stat/platform/display/MCOS/MC+on+Standards:+Home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hyperlink" Target="http://www1.unece.org/stat/platform/display/MCOOFE/MC+Organizational+Framework+and+Evaluation:+H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1.unece.org/stat/platform/display/MCOPS/MC+on+Products+and+Sources:+Home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://www1.unece.org/stat/platform/display/MCOPM/MC+on+Production+and+Methods:+Home" TargetMode="External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564904"/>
            <a:ext cx="7344816" cy="1368152"/>
          </a:xfrm>
        </p:spPr>
        <p:txBody>
          <a:bodyPr>
            <a:noAutofit/>
          </a:bodyPr>
          <a:lstStyle/>
          <a:p>
            <a:r>
              <a:rPr lang="en-IE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E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E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E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E" sz="2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Workshop on the modernisation of statistical production and services</a:t>
            </a:r>
            <a:br>
              <a:rPr lang="en-IE" sz="2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IE" sz="2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Annual report of the UNECE High Level Group on Modernisation of Statistical Production and Services</a:t>
            </a:r>
            <a:endParaRPr lang="en-US" sz="28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539552" y="4581128"/>
            <a:ext cx="8147248" cy="2088232"/>
          </a:xfrm>
        </p:spPr>
        <p:txBody>
          <a:bodyPr>
            <a:normAutofit/>
          </a:bodyPr>
          <a:lstStyle/>
          <a:p>
            <a:pPr>
              <a:buNone/>
            </a:pPr>
            <a:endParaRPr lang="en-IE" sz="2400" dirty="0" smtClean="0">
              <a:latin typeface="+mj-lt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IE" sz="2400" dirty="0" smtClean="0">
                <a:latin typeface="+mj-lt"/>
                <a:cs typeface="Times New Roman" panose="02020603050405020304" pitchFamily="18" charset="0"/>
              </a:rPr>
              <a:t>Pádraig Dalton</a:t>
            </a:r>
          </a:p>
          <a:p>
            <a:pPr>
              <a:buNone/>
            </a:pPr>
            <a:endParaRPr lang="en-IE" sz="2400" dirty="0">
              <a:latin typeface="+mj-lt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IE" sz="2400" dirty="0" smtClean="0">
                <a:latin typeface="+mj-lt"/>
                <a:cs typeface="Times New Roman" panose="02020603050405020304" pitchFamily="18" charset="0"/>
              </a:rPr>
              <a:t>June 16, 2015	</a:t>
            </a:r>
          </a:p>
          <a:p>
            <a:pPr algn="ctr">
              <a:buNone/>
            </a:pP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300788" y="5445125"/>
          <a:ext cx="2571750" cy="116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CorelDRAW" r:id="rId4" imgW="4141440" imgH="1871280" progId="">
                  <p:embed/>
                </p:oleObj>
              </mc:Choice>
              <mc:Fallback>
                <p:oleObj name="CorelDRAW" r:id="rId4" imgW="4141440" imgH="187128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5445125"/>
                        <a:ext cx="2571750" cy="1160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HLG modernisation activities – Sustainability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Becoming victims of our own success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This is a positive thing!!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Has implications - structures, governance and perhaps even shared agreements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What might the future look like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Recent meetings in New York and Canberra surfaced some thoughts</a:t>
            </a: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361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“Blue Skies” in New York (!!) and Canberra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Branding for HLG products and services to be developed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Establishing a “Statistical Modernisation Community”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Formalising “more or less” what already exists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Open to all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Collaboration of the willing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Statement of intent for subscribers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Identify expectations for those wanting to engage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Provide mechanism for deeper engagement on specific issues through agreed “manifests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” (e.g. CSPA, Big Data)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249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Challenges 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Existence of an appropriate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nstitutional setting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Standards based modernisation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Development for development sake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Proliferation of actors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Calibri" panose="020F0502020204030204" pitchFamily="34" charset="0"/>
              </a:rPr>
              <a:t>How can we collaborate to influence modernisation relevant standards</a:t>
            </a: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21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Challenges 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Exploitation of secondary data sources - access, technology, skill-sets, quality, partnerships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Privacy &amp; Data Protection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Linking secondary and primary data sources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Possibility of strategic alliances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Privacy &amp; efficiency debate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Ensuring public trust in this new environment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Perception is the challenge</a:t>
            </a: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751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Challenges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Behavioural – not all about technical challenges</a:t>
            </a: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Leadership, openness to change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“Culture eats strategy for breakfast</a:t>
            </a: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Influencing – but who do we need to influence</a:t>
            </a: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Communications - One voice</a:t>
            </a: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317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Challenges – Not all are technical</a:t>
            </a: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i="1" dirty="0" smtClean="0"/>
              <a:t>“Progress </a:t>
            </a:r>
            <a:r>
              <a:rPr lang="en-US" i="1" dirty="0"/>
              <a:t>is a nice word. But change is its motivator. And change has its </a:t>
            </a:r>
            <a:r>
              <a:rPr lang="en-US" i="1" dirty="0" smtClean="0"/>
              <a:t>enemies”</a:t>
            </a:r>
            <a:endParaRPr lang="en-IE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en-IE" sz="20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Robert Kennedy</a:t>
            </a: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We need to be focussed and relentless and yet see, and address, not just the hard/technical/tangible challenges but also the soft/behavioural/intangible challenges</a:t>
            </a: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8486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r>
              <a:rPr lang="en-IE" sz="2800" b="1" dirty="0" smtClean="0">
                <a:solidFill>
                  <a:schemeClr val="tx1"/>
                </a:solidFill>
              </a:rPr>
              <a:t>Want to get involved?</a:t>
            </a:r>
            <a:endParaRPr lang="en-IE" sz="2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>
                <a:latin typeface="+mj-lt"/>
              </a:rPr>
              <a:t>All outputs on the HLG Website </a:t>
            </a:r>
          </a:p>
          <a:p>
            <a:endParaRPr lang="en-IE" dirty="0">
              <a:latin typeface="+mj-lt"/>
            </a:endParaRPr>
          </a:p>
          <a:p>
            <a:r>
              <a:rPr lang="en-IE" dirty="0" smtClean="0">
                <a:latin typeface="+mj-lt"/>
              </a:rPr>
              <a:t>4 Modernisation Committees</a:t>
            </a:r>
          </a:p>
          <a:p>
            <a:pPr marL="0" indent="0">
              <a:buNone/>
            </a:pPr>
            <a:endParaRPr lang="en-IE" dirty="0"/>
          </a:p>
          <a:p>
            <a:endParaRPr lang="en-IE" dirty="0" smtClean="0"/>
          </a:p>
          <a:p>
            <a:pPr lvl="2"/>
            <a:endParaRPr lang="en-IE" dirty="0" smtClean="0"/>
          </a:p>
        </p:txBody>
      </p:sp>
      <p:pic>
        <p:nvPicPr>
          <p:cNvPr id="4" name="Picture 3" descr="http://www1.unece.org/stat/platform/download/thumbnails/101156272/Modernisation%20Committee%20on%20OFE.png?version=1&amp;modificationDate=1407225870331&amp;api=v2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2424485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www1.unece.org/stat/platform/download/thumbnails/101156268/Modernisation%20Committee%20on%20PandM.png?version=1&amp;modificationDate=1407164293491&amp;api=v2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89040"/>
            <a:ext cx="2048913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www1.unece.org/stat/platform/download/thumbnails/101156270/Modernisation%20Committee%20on%20PandS.png?version=1&amp;modificationDate=1407228819307&amp;api=v2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697" y="3776464"/>
            <a:ext cx="1983535" cy="166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http://www1.unece.org/stat/platform/download/thumbnails/101156266/Modernisation%20Committee%20on%20Standards.png?version=1&amp;modificationDate=1407164118333&amp;api=v2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805251"/>
            <a:ext cx="2088232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866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means different things to different people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Are challenges and opportunities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Nature of the challenges are varied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Culture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Change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Influence</a:t>
            </a: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698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 Conference is asked to: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Approve the annual report of the High Level group</a:t>
            </a:r>
          </a:p>
          <a:p>
            <a:pPr>
              <a:lnSpc>
                <a:spcPct val="150000"/>
              </a:lnSpc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Take note of the formalisation of the “Statistical Modernisation Community” and express your views </a:t>
            </a:r>
          </a:p>
          <a:p>
            <a:pPr>
              <a:lnSpc>
                <a:spcPct val="150000"/>
              </a:lnSpc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Express views on how we can continue to develop coordination and collaboration</a:t>
            </a: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3771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00808"/>
            <a:ext cx="4824536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47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IE" b="1" dirty="0" smtClean="0">
                <a:latin typeface="+mj-lt"/>
              </a:rPr>
              <a:t>What am I going to talk about?</a:t>
            </a:r>
            <a:endParaRPr lang="en-GB" dirty="0" smtClean="0">
              <a:latin typeface="+mj-lt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dirty="0" smtClean="0">
                <a:latin typeface="+mj-lt"/>
              </a:rPr>
              <a:t>Environmental context</a:t>
            </a:r>
            <a:endParaRPr lang="en-IE" dirty="0" smtClean="0">
              <a:latin typeface="+mj-lt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+mj-lt"/>
              </a:rPr>
              <a:t>Modernisation – broad perspective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+mj-lt"/>
              </a:rPr>
              <a:t>Collaboration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+mj-lt"/>
              </a:rPr>
              <a:t>Modernisation activities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IE" dirty="0" smtClean="0">
                <a:latin typeface="+mj-lt"/>
              </a:rPr>
              <a:t>Modernisation challenges</a:t>
            </a: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759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I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Environmental context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constant - change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Pace of change</a:t>
            </a: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Increased user demand</a:t>
            </a:r>
          </a:p>
          <a:p>
            <a:pPr>
              <a:lnSpc>
                <a:spcPct val="150000"/>
              </a:lnSpc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Emergence of global user</a:t>
            </a:r>
          </a:p>
          <a:p>
            <a:pPr>
              <a:lnSpc>
                <a:spcPct val="150000"/>
              </a:lnSpc>
            </a:pPr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Digital </a:t>
            </a: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age – technology, sources, strategic alliances?</a:t>
            </a:r>
          </a:p>
          <a:p>
            <a:pPr>
              <a:lnSpc>
                <a:spcPct val="150000"/>
              </a:lnSpc>
            </a:pPr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Skills:  </a:t>
            </a: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Re-profiling, outsource? </a:t>
            </a:r>
          </a:p>
          <a:p>
            <a:pPr>
              <a:lnSpc>
                <a:spcPct val="150000"/>
              </a:lnSpc>
            </a:pPr>
            <a:r>
              <a:rPr lang="en-IE" dirty="0" smtClean="0">
                <a:latin typeface="Calibri" panose="020F0502020204030204" pitchFamily="34" charset="0"/>
                <a:cs typeface="Calibri" panose="020F0502020204030204" pitchFamily="34" charset="0"/>
              </a:rPr>
              <a:t>Availability of skills?</a:t>
            </a:r>
          </a:p>
          <a:p>
            <a:pPr>
              <a:lnSpc>
                <a:spcPct val="150000"/>
              </a:lnSpc>
            </a:pPr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Politicisation – crisis, targets and indicators</a:t>
            </a: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90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– Broad perspective</a:t>
            </a:r>
            <a:endParaRPr lang="en-IE" sz="3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I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Common perception - Technology, Big Data, CSPA, Visualisation – but its more than that!</a:t>
            </a:r>
          </a:p>
          <a:p>
            <a:pPr>
              <a:lnSpc>
                <a:spcPct val="150000"/>
              </a:lnSpc>
            </a:pPr>
            <a:r>
              <a:rPr lang="en-I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“Modernisation” is a relative term</a:t>
            </a:r>
          </a:p>
          <a:p>
            <a:pPr>
              <a:lnSpc>
                <a:spcPct val="150000"/>
              </a:lnSpc>
            </a:pPr>
            <a:r>
              <a:rPr lang="en-I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Needed to broaden our understanding of what modernisation means</a:t>
            </a:r>
          </a:p>
          <a:p>
            <a:pPr>
              <a:lnSpc>
                <a:spcPct val="150000"/>
              </a:lnSpc>
            </a:pPr>
            <a:r>
              <a:rPr lang="en-I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Also need to broaden our minds about what it will take to modernise</a:t>
            </a:r>
            <a:endParaRPr lang="en-IE" sz="3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958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- Collaboration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Many active participants on modernisation front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NSI’s, UNECE, Eurostat, UNSD, OECD etc….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Individually we can develop our own strategies and reactions to the challenges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But really to meet the challenges we must work together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At a global level one of the best examples is HLG MOS</a:t>
            </a:r>
          </a:p>
          <a:p>
            <a:pPr>
              <a:lnSpc>
                <a:spcPct val="150000"/>
              </a:lnSpc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“Collaboration of the willing”</a:t>
            </a:r>
          </a:p>
          <a:p>
            <a:pPr marL="0" indent="0">
              <a:lnSpc>
                <a:spcPct val="150000"/>
              </a:lnSpc>
              <a:buNone/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031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IE" b="1" dirty="0" smtClean="0">
                <a:latin typeface="+mj-lt"/>
              </a:rPr>
              <a:t>UNECE HLG MOS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Created by the CES bureau in </a:t>
            </a:r>
            <a:r>
              <a:rPr lang="en-US" sz="2800" dirty="0" smtClean="0">
                <a:latin typeface="+mj-lt"/>
              </a:rPr>
              <a:t>2010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Strategic vision endorsed by CES in </a:t>
            </a:r>
            <a:r>
              <a:rPr lang="en-US" sz="2800" dirty="0" smtClean="0"/>
              <a:t>2011/2012</a:t>
            </a:r>
            <a:endParaRPr lang="en-US" sz="2800" dirty="0" smtClean="0">
              <a:latin typeface="+mj-lt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j-lt"/>
              </a:rPr>
              <a:t>To oversee and coordinate international work relating to the </a:t>
            </a:r>
            <a:r>
              <a:rPr lang="en-US" sz="2800" dirty="0" err="1" smtClean="0">
                <a:latin typeface="+mj-lt"/>
              </a:rPr>
              <a:t>modernisation</a:t>
            </a:r>
            <a:r>
              <a:rPr lang="en-US" sz="2800" dirty="0" smtClean="0">
                <a:latin typeface="+mj-lt"/>
              </a:rPr>
              <a:t> of official statistics </a:t>
            </a:r>
            <a:endParaRPr lang="en-US" sz="2800" dirty="0">
              <a:latin typeface="+mj-lt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10 heads of national and international statistical </a:t>
            </a:r>
            <a:r>
              <a:rPr lang="en-US" sz="2800" dirty="0" smtClean="0">
                <a:latin typeface="+mj-lt"/>
              </a:rPr>
              <a:t>organizations (Australia, Canada, Italy, Netherlands, Republic of Korea, Slovenia, Ireland, Eurostat, OECD, UNECE)</a:t>
            </a:r>
            <a:endParaRPr lang="en-US" sz="2800" dirty="0">
              <a:latin typeface="+mj-lt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j-lt"/>
              </a:rPr>
              <a:t>Engagement goes way beyond formal membership of MOS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j-lt"/>
              </a:rPr>
              <a:t>Over 40 countries involved in HLG MOS activities</a:t>
            </a:r>
            <a:endParaRPr lang="en-GB" sz="2800" dirty="0">
              <a:latin typeface="+mj-lt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 smtClean="0">
              <a:latin typeface="+mj-lt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 smtClean="0">
              <a:latin typeface="+mj-lt"/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 lang="en-US" dirty="0">
              <a:latin typeface="+mj-lt"/>
            </a:endParaRPr>
          </a:p>
          <a:p>
            <a:endParaRPr lang="en-IE" dirty="0" smtClean="0">
              <a:latin typeface="+mj-lt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 smtClean="0">
              <a:latin typeface="+mj-lt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843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723900" y="549350"/>
            <a:ext cx="7632700" cy="792088"/>
          </a:xfrm>
        </p:spPr>
        <p:txBody>
          <a:bodyPr anchor="ctr" anchorCtr="0"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</a:rPr>
              <a:t>HLG Activities 2014: Wider involvement</a:t>
            </a:r>
            <a:endParaRPr lang="en-GB" altLang="en-US" sz="3200" b="1" dirty="0" smtClean="0">
              <a:solidFill>
                <a:schemeClr val="tx1"/>
              </a:solidFill>
            </a:endParaRP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341438"/>
            <a:ext cx="8991600" cy="548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908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HLG modernisation activities: Achievements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Generic Activity Model for Statistical organisations (GAMSO)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Guidelines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on privacy, partnership and quality issues related to Big Data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Generic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skills profile for data scientists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Valuable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experience and learning from sandbox experiments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8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new CSPA-compliant services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CSPA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service catalogue (hosted by Eurostat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509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83264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1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HLG modernisation activities: Plans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Sandbox: Produce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and release a set of internationally comparable statistics from one or more Big Data sources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Sustainable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model for future sandbox-type shared working environments (sprint in Cork)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CSPA services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Enhanced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catalogue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Sharing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of investment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plans: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based on capability enhancements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Maturity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Model: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roadmap for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modernisation</a:t>
            </a:r>
            <a:endParaRPr lang="en-IE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34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04617B"/>
      </a:dk2>
      <a:lt2>
        <a:srgbClr val="59A9F2"/>
      </a:lt2>
      <a:accent1>
        <a:srgbClr val="0F6FC6"/>
      </a:accent1>
      <a:accent2>
        <a:srgbClr val="009DD9"/>
      </a:accent2>
      <a:accent3>
        <a:srgbClr val="07674D"/>
      </a:accent3>
      <a:accent4>
        <a:srgbClr val="54A838"/>
      </a:accent4>
      <a:accent5>
        <a:srgbClr val="87CD71"/>
      </a:accent5>
      <a:accent6>
        <a:srgbClr val="A5C249"/>
      </a:accent6>
      <a:hlink>
        <a:srgbClr val="A9A100"/>
      </a:hlink>
      <a:folHlink>
        <a:srgbClr val="59A9F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3678</TotalTime>
  <Words>756</Words>
  <Application>Microsoft Office PowerPoint</Application>
  <PresentationFormat>On-screen Show (4:3)</PresentationFormat>
  <Paragraphs>162</Paragraphs>
  <Slides>19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Flow</vt:lpstr>
      <vt:lpstr>CorelDRAW</vt:lpstr>
      <vt:lpstr>  Workshop on the modernisation of statistical production and services   Annual report of the UNECE High Level Group on Modernisation of Statistical Production and Services</vt:lpstr>
      <vt:lpstr> </vt:lpstr>
      <vt:lpstr> </vt:lpstr>
      <vt:lpstr> </vt:lpstr>
      <vt:lpstr> </vt:lpstr>
      <vt:lpstr> </vt:lpstr>
      <vt:lpstr>HLG Activities 2014: Wider involvement</vt:lpstr>
      <vt:lpstr> </vt:lpstr>
      <vt:lpstr> </vt:lpstr>
      <vt:lpstr> </vt:lpstr>
      <vt:lpstr> </vt:lpstr>
      <vt:lpstr> </vt:lpstr>
      <vt:lpstr> </vt:lpstr>
      <vt:lpstr> </vt:lpstr>
      <vt:lpstr> </vt:lpstr>
      <vt:lpstr>Want to get involved?</vt:lpstr>
      <vt:lpstr> </vt:lpstr>
      <vt:lpstr> </vt:lpstr>
      <vt:lpstr>PowerPoint Presentation</vt:lpstr>
    </vt:vector>
  </TitlesOfParts>
  <Company>Central Statistics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 User</dc:creator>
  <cp:lastModifiedBy>Padraig Dalton</cp:lastModifiedBy>
  <cp:revision>189</cp:revision>
  <cp:lastPrinted>2015-04-01T08:48:43Z</cp:lastPrinted>
  <dcterms:created xsi:type="dcterms:W3CDTF">2011-10-19T10:01:22Z</dcterms:created>
  <dcterms:modified xsi:type="dcterms:W3CDTF">2015-06-15T12:09:45Z</dcterms:modified>
</cp:coreProperties>
</file>