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3" r:id="rId4"/>
    <p:sldId id="257" r:id="rId5"/>
    <p:sldId id="269" r:id="rId6"/>
    <p:sldId id="265" r:id="rId7"/>
    <p:sldId id="264" r:id="rId8"/>
    <p:sldId id="267" r:id="rId9"/>
    <p:sldId id="268" r:id="rId10"/>
    <p:sldId id="270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AE0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FCDEA-3457-411C-A7DF-3332F454EBC4}" type="datetimeFigureOut">
              <a:rPr lang="de-AT" smtClean="0"/>
              <a:pPr/>
              <a:t>12.06.2015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4857D-6311-4D3C-880D-595D47F7885D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946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4857D-6311-4D3C-880D-595D47F7885D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249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Haus_blau_1.jpg"/>
          <p:cNvPicPr>
            <a:picLocks noChangeAspect="1"/>
          </p:cNvPicPr>
          <p:nvPr userDrawn="1"/>
        </p:nvPicPr>
        <p:blipFill>
          <a:blip r:embed="rId2" cstate="print"/>
          <a:srcRect l="176" t="4765" r="196" b="8505"/>
          <a:stretch>
            <a:fillRect/>
          </a:stretch>
        </p:blipFill>
        <p:spPr>
          <a:xfrm>
            <a:off x="189188" y="927770"/>
            <a:ext cx="8737200" cy="5362205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3432811" y="1963502"/>
            <a:ext cx="5501486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15" name="Rechteck 14"/>
          <p:cNvSpPr/>
          <p:nvPr userDrawn="1"/>
        </p:nvSpPr>
        <p:spPr>
          <a:xfrm>
            <a:off x="9525" y="1963502"/>
            <a:ext cx="3359005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 userDrawn="1"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 userDrawn="1"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We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r>
              <a:rPr lang="de-DE" sz="1500" dirty="0" err="1" smtClean="0">
                <a:solidFill>
                  <a:srgbClr val="AE002C"/>
                </a:solidFill>
              </a:rPr>
              <a:t>provide</a:t>
            </a:r>
            <a:r>
              <a:rPr lang="de-DE" sz="1500" baseline="0" dirty="0" smtClean="0">
                <a:solidFill>
                  <a:srgbClr val="AE002C"/>
                </a:solidFill>
              </a:rPr>
              <a:t> </a:t>
            </a:r>
            <a:r>
              <a:rPr lang="de-DE" sz="1500" dirty="0" err="1" smtClean="0">
                <a:solidFill>
                  <a:srgbClr val="AE002C"/>
                </a:solidFill>
              </a:rPr>
              <a:t>information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32824" y="2060849"/>
            <a:ext cx="5256584" cy="1323439"/>
          </a:xfrm>
          <a:noFill/>
        </p:spPr>
        <p:txBody>
          <a:bodyPr wrap="square" rtlCol="0">
            <a:spAutoFit/>
          </a:bodyPr>
          <a:lstStyle>
            <a:lvl1pPr algn="l">
              <a:defRPr lang="de-AT" sz="4000" baseline="0">
                <a:solidFill>
                  <a:srgbClr val="AE002C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de-DE" dirty="0" smtClean="0"/>
              <a:t>Title </a:t>
            </a:r>
            <a:r>
              <a:rPr lang="de-DE" dirty="0" err="1" smtClean="0"/>
              <a:t>placeholder</a:t>
            </a:r>
            <a:r>
              <a:rPr lang="de-DE" dirty="0" smtClean="0"/>
              <a:t> –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title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532824" y="3296288"/>
            <a:ext cx="5215640" cy="1015663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de-AT" sz="3000" baseline="0" dirty="0">
                <a:solidFill>
                  <a:srgbClr val="AE002C"/>
                </a:solidFill>
              </a:defRPr>
            </a:lvl1pPr>
          </a:lstStyle>
          <a:p>
            <a:pPr marL="0" lvl="0"/>
            <a:r>
              <a:rPr lang="de-DE" dirty="0" err="1" smtClean="0"/>
              <a:t>Subtitle</a:t>
            </a:r>
            <a:r>
              <a:rPr lang="de-DE" dirty="0" smtClean="0"/>
              <a:t> </a:t>
            </a:r>
            <a:r>
              <a:rPr lang="de-DE" dirty="0" err="1" smtClean="0"/>
              <a:t>placeholder</a:t>
            </a:r>
            <a:r>
              <a:rPr lang="de-DE" dirty="0" smtClean="0"/>
              <a:t> –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</a:t>
            </a:r>
            <a:r>
              <a:rPr lang="de-DE" dirty="0" err="1" smtClean="0"/>
              <a:t>master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AT" dirty="0"/>
          </a:p>
        </p:txBody>
      </p:sp>
      <p:pic>
        <p:nvPicPr>
          <p:cNvPr id="18" name="Grafik 17" descr="logo_eng_4C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30349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3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7403-41CE-4A42-84CB-0419FB24F1BC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557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3DAB-3EE9-4FC3-89B6-4AEF7AD8AF2F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2935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EE87-59FE-4465-8812-BE446861AF16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860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slide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fld id="{2E1D12B3-C156-413F-A767-F6B96C27B79D}" type="slidenum">
              <a:rPr lang="de-DE" sz="1500" smtClean="0">
                <a:solidFill>
                  <a:srgbClr val="AE002C"/>
                </a:solidFill>
              </a:rPr>
              <a:pPr algn="r"/>
              <a:t>‹Nr.›</a:t>
            </a:fld>
            <a:r>
              <a:rPr lang="de-DE" sz="1500" dirty="0" smtClean="0">
                <a:solidFill>
                  <a:srgbClr val="AE002C"/>
                </a:solidFill>
              </a:rPr>
              <a:t>  |  </a:t>
            </a:r>
            <a:fld id="{1F9DC03C-AC2B-4F64-ABDD-4250414F3540}" type="datetime3">
              <a:rPr lang="en-US" sz="1500" smtClean="0">
                <a:solidFill>
                  <a:srgbClr val="AE002C"/>
                </a:solidFill>
              </a:rPr>
              <a:pPr algn="r"/>
              <a:t>12 June 2015</a:t>
            </a:fld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2414"/>
            <a:ext cx="6972828" cy="48244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lnSpc>
                <a:spcPts val="3000"/>
              </a:lnSpc>
              <a:defRPr lang="de-AT" sz="3000" kern="1200" dirty="0">
                <a:solidFill>
                  <a:srgbClr val="AE002C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>
              <a:lnSpc>
                <a:spcPts val="3000"/>
              </a:lnSpc>
            </a:pPr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07328"/>
            <a:ext cx="8568952" cy="4525963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buClrTx/>
              <a:defRPr sz="2800">
                <a:solidFill>
                  <a:srgbClr val="333333"/>
                </a:solidFill>
              </a:defRPr>
            </a:lvl1pPr>
            <a:lvl2pPr marL="720000" indent="-324000">
              <a:buSzPct val="75000"/>
              <a:buFont typeface="Wingdings" pitchFamily="2" charset="2"/>
              <a:buChar char="Ø"/>
              <a:defRPr sz="2600">
                <a:solidFill>
                  <a:srgbClr val="333333"/>
                </a:solidFill>
              </a:defRPr>
            </a:lvl2pPr>
            <a:lvl3pPr marL="1044000" indent="-324000">
              <a:buFont typeface="Symbol" pitchFamily="82" charset="2"/>
              <a:buChar char="-"/>
              <a:defRPr>
                <a:solidFill>
                  <a:srgbClr val="333333"/>
                </a:solidFill>
              </a:defRPr>
            </a:lvl3pPr>
            <a:lvl4pPr marL="1440000" indent="-324000">
              <a:buSzPct val="85000"/>
              <a:buFont typeface="Courier New" pitchFamily="49" charset="0"/>
              <a:buChar char="o"/>
              <a:defRPr>
                <a:solidFill>
                  <a:srgbClr val="333333"/>
                </a:solidFill>
              </a:defRPr>
            </a:lvl4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logo_eng_4C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7351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57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120137" y="6389628"/>
            <a:ext cx="2071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dirty="0" smtClean="0">
                <a:solidFill>
                  <a:srgbClr val="AE002C"/>
                </a:solidFill>
              </a:rPr>
              <a:t>www.statistik.at</a:t>
            </a:r>
            <a:endParaRPr lang="de-AT" sz="1500" dirty="0">
              <a:solidFill>
                <a:srgbClr val="AE002C"/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711495" y="6389360"/>
            <a:ext cx="3312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dirty="0" err="1" smtClean="0">
                <a:solidFill>
                  <a:srgbClr val="AE002C"/>
                </a:solidFill>
              </a:rPr>
              <a:t>slide</a:t>
            </a:r>
            <a:r>
              <a:rPr lang="de-DE" sz="1500" dirty="0" smtClean="0">
                <a:solidFill>
                  <a:srgbClr val="AE002C"/>
                </a:solidFill>
              </a:rPr>
              <a:t> </a:t>
            </a:r>
            <a:fld id="{2E1D12B3-C156-413F-A767-F6B96C27B79D}" type="slidenum">
              <a:rPr lang="de-DE" sz="1500" smtClean="0">
                <a:solidFill>
                  <a:srgbClr val="AE002C"/>
                </a:solidFill>
              </a:rPr>
              <a:pPr algn="r"/>
              <a:t>‹Nr.›</a:t>
            </a:fld>
            <a:r>
              <a:rPr lang="de-DE" sz="1500" dirty="0" smtClean="0">
                <a:solidFill>
                  <a:srgbClr val="AE002C"/>
                </a:solidFill>
              </a:rPr>
              <a:t>  |  </a:t>
            </a:r>
            <a:fld id="{8F19BFEF-A78D-4B9C-8902-A21633B6E27D}" type="datetime3">
              <a:rPr lang="en-US" sz="1500" smtClean="0">
                <a:solidFill>
                  <a:srgbClr val="AE002C"/>
                </a:solidFill>
              </a:rPr>
              <a:pPr algn="r"/>
              <a:t>12 June 2015</a:t>
            </a:fld>
            <a:endParaRPr lang="de-AT" sz="1500" dirty="0">
              <a:solidFill>
                <a:srgbClr val="AE002C"/>
              </a:solidFill>
            </a:endParaRP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191460" y="876217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>
          <a:xfrm>
            <a:off x="190500" y="6322905"/>
            <a:ext cx="8726400" cy="0"/>
          </a:xfrm>
          <a:prstGeom prst="line">
            <a:avLst/>
          </a:prstGeom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 descr="Haus_blau_2.jpg"/>
          <p:cNvPicPr>
            <a:picLocks noChangeAspect="1"/>
          </p:cNvPicPr>
          <p:nvPr userDrawn="1"/>
        </p:nvPicPr>
        <p:blipFill>
          <a:blip r:embed="rId2" cstate="print"/>
          <a:srcRect t="4821" b="8055"/>
          <a:stretch>
            <a:fillRect/>
          </a:stretch>
        </p:blipFill>
        <p:spPr>
          <a:xfrm>
            <a:off x="208205" y="924511"/>
            <a:ext cx="8709655" cy="5349672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3432811" y="1963502"/>
            <a:ext cx="5501486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sp>
        <p:nvSpPr>
          <p:cNvPr id="16" name="Rechteck 15"/>
          <p:cNvSpPr/>
          <p:nvPr userDrawn="1"/>
        </p:nvSpPr>
        <p:spPr>
          <a:xfrm>
            <a:off x="9525" y="1963502"/>
            <a:ext cx="3359005" cy="266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AT"/>
          </a:p>
        </p:txBody>
      </p:sp>
      <p:pic>
        <p:nvPicPr>
          <p:cNvPr id="11" name="Grafik 10" descr="logo_eng_4C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273517" y="52119"/>
            <a:ext cx="1660991" cy="72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03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38D2-70C6-4C29-9E3F-57AC378F848C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522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4A31-1963-4723-BC6C-83EB84D0B42A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20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1FD9-F6BE-4A06-8277-150C33FDAF75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3514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3A5B0-0B01-422D-BE73-09D23F8F58BA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046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0A54-0B23-4E93-867C-647DC40623E1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584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134BB-BBA5-4BF5-B242-07F7441FD81C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F5C6-56B4-4333-AB8E-BB00E280641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868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92713-B7BD-4EFA-9766-750734ADE6E5}" type="datetime3">
              <a:rPr lang="en-US" smtClean="0"/>
              <a:pPr/>
              <a:t>12 June 2015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Footer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F5C6-56B4-4333-AB8E-BB00E280641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334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32824" y="2368625"/>
            <a:ext cx="5256584" cy="707886"/>
          </a:xfrm>
        </p:spPr>
        <p:txBody>
          <a:bodyPr/>
          <a:lstStyle/>
          <a:p>
            <a:r>
              <a:rPr lang="en-US" dirty="0" err="1" smtClean="0"/>
              <a:t>Labour</a:t>
            </a:r>
            <a:r>
              <a:rPr lang="en-US" dirty="0" smtClean="0"/>
              <a:t> Mobility 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32824" y="3296288"/>
            <a:ext cx="5503672" cy="1015663"/>
          </a:xfrm>
        </p:spPr>
        <p:txBody>
          <a:bodyPr/>
          <a:lstStyle/>
          <a:p>
            <a:r>
              <a:rPr lang="en-US" dirty="0" smtClean="0"/>
              <a:t>Making statistical systems responsive to </a:t>
            </a:r>
            <a:r>
              <a:rPr lang="en-US" dirty="0" err="1" smtClean="0"/>
              <a:t>Globalisation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142844" y="2654328"/>
            <a:ext cx="30003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rgbClr val="666666"/>
                </a:solidFill>
              </a:rPr>
              <a:t>Matthias Till</a:t>
            </a: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Directorate Social Statistics</a:t>
            </a:r>
          </a:p>
          <a:p>
            <a:pPr algn="r"/>
            <a:endParaRPr lang="en-US" sz="2000" dirty="0" smtClean="0">
              <a:solidFill>
                <a:srgbClr val="666666"/>
              </a:solidFill>
            </a:endParaRP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Geneva</a:t>
            </a:r>
          </a:p>
          <a:p>
            <a:pPr algn="r"/>
            <a:r>
              <a:rPr lang="en-US" sz="2000" dirty="0" smtClean="0">
                <a:solidFill>
                  <a:srgbClr val="666666"/>
                </a:solidFill>
              </a:rPr>
              <a:t>June 17</a:t>
            </a:r>
            <a:r>
              <a:rPr lang="en-US" sz="2000" baseline="30000" dirty="0" smtClean="0">
                <a:solidFill>
                  <a:srgbClr val="666666"/>
                </a:solidFill>
              </a:rPr>
              <a:t>th</a:t>
            </a:r>
            <a:r>
              <a:rPr lang="en-US" sz="2000" dirty="0" smtClean="0">
                <a:solidFill>
                  <a:srgbClr val="666666"/>
                </a:solidFill>
              </a:rPr>
              <a:t>, 2015</a:t>
            </a:r>
            <a:endParaRPr lang="en-US" sz="20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9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2017415"/>
            <a:ext cx="28666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i="1" dirty="0" smtClean="0">
                <a:solidFill>
                  <a:srgbClr val="AE002C"/>
                </a:solidFill>
              </a:rPr>
              <a:t>Please address queries to: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Matthias Till</a:t>
            </a:r>
          </a:p>
          <a:p>
            <a:pPr algn="r"/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endParaRPr lang="en-US" sz="1500" i="1" dirty="0" smtClean="0">
              <a:solidFill>
                <a:srgbClr val="6E8080"/>
              </a:solidFill>
            </a:endParaRPr>
          </a:p>
          <a:p>
            <a:pPr algn="r"/>
            <a:r>
              <a:rPr lang="en-US" sz="1500" i="1" dirty="0" smtClean="0">
                <a:solidFill>
                  <a:srgbClr val="AE002C"/>
                </a:solidFill>
              </a:rPr>
              <a:t>Contact information: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Guglgasse 13, 1110 Vienna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phone: +43 (1) 71128-7106</a:t>
            </a:r>
          </a:p>
          <a:p>
            <a:pPr algn="r"/>
            <a:r>
              <a:rPr lang="en-US" sz="1500" i="1" dirty="0" smtClean="0">
                <a:solidFill>
                  <a:srgbClr val="6E8080"/>
                </a:solidFill>
              </a:rPr>
              <a:t>matthias.till@statistik.gv.at </a:t>
            </a:r>
          </a:p>
          <a:p>
            <a:endParaRPr lang="en-US" sz="1500" i="1" dirty="0">
              <a:solidFill>
                <a:srgbClr val="AE002C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32824" y="1961545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AE002C"/>
                </a:solidFill>
              </a:rPr>
              <a:t>Thank you for your attention!</a:t>
            </a:r>
            <a:endParaRPr lang="en-US" sz="3000" dirty="0" smtClean="0">
              <a:solidFill>
                <a:srgbClr val="AE00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0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5107"/>
            <a:ext cx="7056784" cy="477054"/>
          </a:xfrm>
        </p:spPr>
        <p:txBody>
          <a:bodyPr/>
          <a:lstStyle/>
          <a:p>
            <a:r>
              <a:rPr lang="de-AT" b="1" dirty="0" smtClean="0"/>
              <a:t>Labour Mobility </a:t>
            </a:r>
            <a:r>
              <a:rPr lang="de-AT" b="1" dirty="0" err="1" smtClean="0"/>
              <a:t>implies</a:t>
            </a:r>
            <a:r>
              <a:rPr lang="de-AT" b="1" dirty="0" smtClean="0"/>
              <a:t> </a:t>
            </a:r>
            <a:r>
              <a:rPr lang="de-AT" b="1" dirty="0" err="1" smtClean="0"/>
              <a:t>coordination</a:t>
            </a:r>
            <a:endParaRPr lang="de-AT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9512" y="1107328"/>
            <a:ext cx="8568952" cy="5129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AT" b="1" dirty="0" err="1"/>
              <a:t>Between</a:t>
            </a:r>
            <a:r>
              <a:rPr lang="de-AT" b="1" dirty="0"/>
              <a:t> countries</a:t>
            </a:r>
          </a:p>
          <a:p>
            <a:pPr lvl="1"/>
            <a:r>
              <a:rPr lang="de-AT" dirty="0"/>
              <a:t>Common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language</a:t>
            </a:r>
            <a:endParaRPr lang="de-AT" dirty="0"/>
          </a:p>
          <a:p>
            <a:pPr lvl="1"/>
            <a:r>
              <a:rPr lang="de-AT" dirty="0" err="1"/>
              <a:t>Comparable</a:t>
            </a:r>
            <a:r>
              <a:rPr lang="de-AT" dirty="0"/>
              <a:t> </a:t>
            </a:r>
            <a:r>
              <a:rPr lang="de-AT" dirty="0" err="1"/>
              <a:t>measurement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production</a:t>
            </a:r>
            <a:endParaRPr lang="de-AT" dirty="0"/>
          </a:p>
          <a:p>
            <a:pPr lvl="1"/>
            <a:r>
              <a:rPr lang="de-AT" dirty="0"/>
              <a:t>Data </a:t>
            </a:r>
            <a:r>
              <a:rPr lang="de-AT" dirty="0" err="1"/>
              <a:t>exchange</a:t>
            </a:r>
            <a:r>
              <a:rPr lang="de-AT" dirty="0"/>
              <a:t> (e.g. </a:t>
            </a:r>
            <a:r>
              <a:rPr lang="de-AT" dirty="0" err="1"/>
              <a:t>mirror</a:t>
            </a:r>
            <a:r>
              <a:rPr lang="de-AT" dirty="0"/>
              <a:t> </a:t>
            </a:r>
            <a:r>
              <a:rPr lang="de-AT" dirty="0" err="1"/>
              <a:t>statistics</a:t>
            </a:r>
            <a:r>
              <a:rPr lang="de-AT" dirty="0"/>
              <a:t>)</a:t>
            </a:r>
          </a:p>
          <a:p>
            <a:pPr lvl="1"/>
            <a:r>
              <a:rPr lang="de-AT" dirty="0" err="1">
                <a:solidFill>
                  <a:srgbClr val="FF0000"/>
                </a:solidFill>
              </a:rPr>
              <a:t>Participation</a:t>
            </a:r>
            <a:r>
              <a:rPr lang="de-AT" dirty="0">
                <a:solidFill>
                  <a:srgbClr val="FF0000"/>
                </a:solidFill>
              </a:rPr>
              <a:t> in ILO Working Group on Labour Migration</a:t>
            </a:r>
          </a:p>
          <a:p>
            <a:pPr marL="0" indent="0">
              <a:buNone/>
            </a:pPr>
            <a:r>
              <a:rPr lang="de-AT" b="1" dirty="0" err="1" smtClean="0"/>
              <a:t>Accross</a:t>
            </a:r>
            <a:r>
              <a:rPr lang="de-AT" b="1" dirty="0" smtClean="0"/>
              <a:t> </a:t>
            </a:r>
            <a:r>
              <a:rPr lang="de-AT" b="1" dirty="0" err="1" smtClean="0"/>
              <a:t>statistical</a:t>
            </a:r>
            <a:r>
              <a:rPr lang="de-AT" b="1" dirty="0" smtClean="0"/>
              <a:t> </a:t>
            </a:r>
            <a:r>
              <a:rPr lang="de-AT" b="1" dirty="0" err="1" smtClean="0"/>
              <a:t>areas</a:t>
            </a:r>
            <a:endParaRPr lang="de-AT" b="1" dirty="0" smtClean="0"/>
          </a:p>
          <a:p>
            <a:pPr lvl="1"/>
            <a:r>
              <a:rPr lang="de-AT" dirty="0"/>
              <a:t>National Accounts </a:t>
            </a:r>
            <a:r>
              <a:rPr lang="de-AT" dirty="0" smtClean="0"/>
              <a:t>(</a:t>
            </a:r>
            <a:r>
              <a:rPr lang="de-AT" dirty="0" err="1" smtClean="0"/>
              <a:t>labour</a:t>
            </a:r>
            <a:r>
              <a:rPr lang="de-AT" dirty="0" smtClean="0"/>
              <a:t> </a:t>
            </a:r>
            <a:r>
              <a:rPr lang="de-AT" dirty="0" err="1" smtClean="0"/>
              <a:t>input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Trade </a:t>
            </a:r>
            <a:r>
              <a:rPr lang="de-AT" dirty="0" err="1"/>
              <a:t>Statistics</a:t>
            </a:r>
            <a:r>
              <a:rPr lang="de-AT" dirty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modes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supply</a:t>
            </a:r>
            <a:r>
              <a:rPr lang="de-AT" dirty="0" smtClean="0"/>
              <a:t>) </a:t>
            </a:r>
          </a:p>
          <a:p>
            <a:pPr lvl="1"/>
            <a:r>
              <a:rPr lang="de-AT" dirty="0" smtClean="0"/>
              <a:t>Social </a:t>
            </a:r>
            <a:r>
              <a:rPr lang="de-AT" dirty="0" err="1" smtClean="0"/>
              <a:t>Statistics</a:t>
            </a:r>
            <a:r>
              <a:rPr lang="de-AT" dirty="0" smtClean="0"/>
              <a:t> (</a:t>
            </a:r>
            <a:r>
              <a:rPr lang="de-AT" dirty="0" err="1" smtClean="0"/>
              <a:t>migration</a:t>
            </a:r>
            <a:r>
              <a:rPr lang="de-AT" dirty="0" smtClean="0"/>
              <a:t>, </a:t>
            </a:r>
            <a:r>
              <a:rPr lang="de-AT" dirty="0" err="1" smtClean="0"/>
              <a:t>labour</a:t>
            </a:r>
            <a:r>
              <a:rPr lang="de-AT" dirty="0" smtClean="0"/>
              <a:t> </a:t>
            </a:r>
            <a:r>
              <a:rPr lang="de-AT" dirty="0" err="1" smtClean="0"/>
              <a:t>force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Enterprise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Tourism</a:t>
            </a:r>
            <a:r>
              <a:rPr lang="de-AT" dirty="0" smtClean="0"/>
              <a:t> </a:t>
            </a:r>
            <a:r>
              <a:rPr lang="de-AT" dirty="0" err="1" smtClean="0"/>
              <a:t>Statistics</a:t>
            </a:r>
            <a:r>
              <a:rPr lang="de-AT" dirty="0" smtClean="0"/>
              <a:t> (</a:t>
            </a:r>
            <a:r>
              <a:rPr lang="de-AT" dirty="0" err="1" smtClean="0"/>
              <a:t>business</a:t>
            </a:r>
            <a:r>
              <a:rPr lang="de-AT" dirty="0" smtClean="0"/>
              <a:t> </a:t>
            </a:r>
            <a:r>
              <a:rPr lang="de-AT" dirty="0" err="1" smtClean="0"/>
              <a:t>travels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>
                <a:solidFill>
                  <a:srgbClr val="FF0000"/>
                </a:solidFill>
              </a:rPr>
              <a:t>Promoting</a:t>
            </a:r>
            <a:r>
              <a:rPr lang="de-AT" dirty="0" smtClean="0">
                <a:solidFill>
                  <a:srgbClr val="FF0000"/>
                </a:solidFill>
              </a:rPr>
              <a:t> MSITS </a:t>
            </a:r>
            <a:r>
              <a:rPr lang="de-AT" dirty="0" err="1" smtClean="0">
                <a:solidFill>
                  <a:srgbClr val="FF0000"/>
                </a:solidFill>
              </a:rPr>
              <a:t>Compiler‘s</a:t>
            </a:r>
            <a:r>
              <a:rPr lang="de-AT" dirty="0" smtClean="0">
                <a:solidFill>
                  <a:srgbClr val="FF0000"/>
                </a:solidFill>
              </a:rPr>
              <a:t> Guide</a:t>
            </a:r>
            <a:endParaRPr lang="de-AT" dirty="0">
              <a:solidFill>
                <a:srgbClr val="FF0000"/>
              </a:solidFill>
            </a:endParaRPr>
          </a:p>
          <a:p>
            <a:pPr lvl="1"/>
            <a:endParaRPr lang="de-AT" dirty="0" smtClean="0"/>
          </a:p>
          <a:p>
            <a:pPr lvl="1"/>
            <a:endParaRPr lang="de-AT" dirty="0" smtClean="0"/>
          </a:p>
          <a:p>
            <a:endParaRPr lang="de-AT" dirty="0" smtClean="0"/>
          </a:p>
          <a:p>
            <a:pPr marL="0" indent="0">
              <a:buNone/>
            </a:pPr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7618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2414"/>
            <a:ext cx="6972828" cy="482440"/>
          </a:xfrm>
        </p:spPr>
        <p:txBody>
          <a:bodyPr/>
          <a:lstStyle/>
          <a:p>
            <a:r>
              <a:rPr lang="de-AT" b="1" dirty="0" smtClean="0"/>
              <a:t>Can NSOs </a:t>
            </a:r>
            <a:r>
              <a:rPr lang="de-AT" b="1" dirty="0" err="1" smtClean="0"/>
              <a:t>answer</a:t>
            </a:r>
            <a:r>
              <a:rPr lang="de-AT" b="1" dirty="0" smtClean="0"/>
              <a:t> ?</a:t>
            </a:r>
            <a:endParaRPr lang="de-AT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9512" y="1107328"/>
            <a:ext cx="8568952" cy="5129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AT" b="1" dirty="0"/>
              <a:t>Simple </a:t>
            </a:r>
            <a:r>
              <a:rPr lang="de-AT" b="1" dirty="0" err="1" smtClean="0"/>
              <a:t>questions</a:t>
            </a:r>
            <a:endParaRPr lang="de-AT" b="1" dirty="0" smtClean="0"/>
          </a:p>
          <a:p>
            <a:r>
              <a:rPr lang="de-AT" dirty="0" err="1" smtClean="0"/>
              <a:t>how</a:t>
            </a:r>
            <a:r>
              <a:rPr lang="de-AT" dirty="0" smtClean="0"/>
              <a:t> </a:t>
            </a:r>
            <a:r>
              <a:rPr lang="de-AT" dirty="0" err="1"/>
              <a:t>many</a:t>
            </a:r>
            <a:r>
              <a:rPr lang="de-AT" dirty="0"/>
              <a:t> </a:t>
            </a:r>
            <a:r>
              <a:rPr lang="de-AT" dirty="0" err="1"/>
              <a:t>workers</a:t>
            </a:r>
            <a:r>
              <a:rPr lang="de-AT" dirty="0"/>
              <a:t> </a:t>
            </a:r>
            <a:r>
              <a:rPr lang="de-AT" dirty="0" err="1"/>
              <a:t>move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territory</a:t>
            </a:r>
            <a:r>
              <a:rPr lang="de-AT" dirty="0"/>
              <a:t>? </a:t>
            </a:r>
          </a:p>
          <a:p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long</a:t>
            </a:r>
            <a:r>
              <a:rPr lang="de-AT" dirty="0"/>
              <a:t> do </a:t>
            </a:r>
            <a:r>
              <a:rPr lang="de-AT" dirty="0" err="1"/>
              <a:t>they</a:t>
            </a:r>
            <a:r>
              <a:rPr lang="de-AT" dirty="0"/>
              <a:t> </a:t>
            </a:r>
            <a:r>
              <a:rPr lang="de-AT" dirty="0" err="1"/>
              <a:t>stay</a:t>
            </a:r>
            <a:r>
              <a:rPr lang="de-AT" dirty="0"/>
              <a:t>? </a:t>
            </a:r>
          </a:p>
          <a:p>
            <a:r>
              <a:rPr lang="de-AT" dirty="0"/>
              <a:t>i</a:t>
            </a:r>
            <a:r>
              <a:rPr lang="de-AT" dirty="0" smtClean="0"/>
              <a:t>n </a:t>
            </a:r>
            <a:r>
              <a:rPr lang="de-AT" dirty="0" err="1" smtClean="0"/>
              <a:t>what</a:t>
            </a:r>
            <a:r>
              <a:rPr lang="de-AT" dirty="0" smtClean="0"/>
              <a:t> </a:t>
            </a:r>
            <a:r>
              <a:rPr lang="de-AT" dirty="0" err="1"/>
              <a:t>industries</a:t>
            </a:r>
            <a:r>
              <a:rPr lang="de-AT" dirty="0"/>
              <a:t> do </a:t>
            </a:r>
            <a:r>
              <a:rPr lang="de-AT" dirty="0" err="1"/>
              <a:t>they</a:t>
            </a:r>
            <a:r>
              <a:rPr lang="de-AT" dirty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? </a:t>
            </a:r>
            <a:endParaRPr lang="de-AT" dirty="0"/>
          </a:p>
          <a:p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their</a:t>
            </a:r>
            <a:r>
              <a:rPr lang="de-AT" dirty="0"/>
              <a:t> </a:t>
            </a:r>
            <a:r>
              <a:rPr lang="de-AT" dirty="0" err="1"/>
              <a:t>wages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working</a:t>
            </a:r>
            <a:r>
              <a:rPr lang="de-AT" dirty="0"/>
              <a:t> </a:t>
            </a:r>
            <a:r>
              <a:rPr lang="de-AT" dirty="0" err="1" smtClean="0"/>
              <a:t>hours</a:t>
            </a:r>
            <a:r>
              <a:rPr lang="de-AT" dirty="0" smtClean="0"/>
              <a:t>?</a:t>
            </a:r>
          </a:p>
          <a:p>
            <a:pPr marL="0" indent="0">
              <a:buNone/>
            </a:pPr>
            <a:r>
              <a:rPr lang="de-AT" b="1" dirty="0" err="1" smtClean="0"/>
              <a:t>Complex</a:t>
            </a:r>
            <a:r>
              <a:rPr lang="de-AT" b="1" dirty="0" smtClean="0"/>
              <a:t> </a:t>
            </a:r>
            <a:r>
              <a:rPr lang="de-AT" b="1" dirty="0" err="1" smtClean="0"/>
              <a:t>questions</a:t>
            </a:r>
            <a:endParaRPr lang="de-AT" b="1" dirty="0" smtClean="0"/>
          </a:p>
          <a:p>
            <a:r>
              <a:rPr lang="de-AT" dirty="0" err="1" smtClean="0"/>
              <a:t>How</a:t>
            </a:r>
            <a:r>
              <a:rPr lang="de-AT" dirty="0" smtClean="0"/>
              <a:t> do </a:t>
            </a:r>
            <a:r>
              <a:rPr lang="de-AT" dirty="0" err="1" smtClean="0"/>
              <a:t>foreign</a:t>
            </a:r>
            <a:r>
              <a:rPr lang="de-AT" dirty="0" smtClean="0"/>
              <a:t> </a:t>
            </a:r>
            <a:r>
              <a:rPr lang="de-AT" dirty="0" err="1" smtClean="0"/>
              <a:t>workers</a:t>
            </a:r>
            <a:r>
              <a:rPr lang="de-AT" dirty="0" smtClean="0"/>
              <a:t> alter </a:t>
            </a:r>
            <a:r>
              <a:rPr lang="de-AT" dirty="0" err="1" smtClean="0"/>
              <a:t>productivity</a:t>
            </a:r>
            <a:r>
              <a:rPr lang="de-AT" dirty="0" smtClean="0"/>
              <a:t>?</a:t>
            </a:r>
          </a:p>
          <a:p>
            <a:r>
              <a:rPr lang="de-AT" dirty="0" err="1" smtClean="0"/>
              <a:t>How</a:t>
            </a:r>
            <a:r>
              <a:rPr lang="de-AT" dirty="0" smtClean="0"/>
              <a:t> do </a:t>
            </a:r>
            <a:r>
              <a:rPr lang="de-AT" dirty="0" err="1" smtClean="0"/>
              <a:t>their</a:t>
            </a:r>
            <a:r>
              <a:rPr lang="de-AT" dirty="0" smtClean="0"/>
              <a:t> </a:t>
            </a:r>
            <a:r>
              <a:rPr lang="de-AT" dirty="0" err="1" smtClean="0"/>
              <a:t>remittances</a:t>
            </a:r>
            <a:r>
              <a:rPr lang="de-AT" dirty="0" smtClean="0"/>
              <a:t> </a:t>
            </a:r>
            <a:r>
              <a:rPr lang="de-AT" dirty="0" err="1" smtClean="0"/>
              <a:t>change</a:t>
            </a:r>
            <a:r>
              <a:rPr lang="de-AT" dirty="0" smtClean="0"/>
              <a:t> Balance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Payments</a:t>
            </a:r>
            <a:r>
              <a:rPr lang="de-AT" dirty="0" smtClean="0"/>
              <a:t>?</a:t>
            </a:r>
          </a:p>
          <a:p>
            <a:r>
              <a:rPr lang="de-AT" dirty="0" err="1" smtClean="0"/>
              <a:t>What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labour</a:t>
            </a:r>
            <a:r>
              <a:rPr lang="de-AT" dirty="0" smtClean="0"/>
              <a:t> </a:t>
            </a:r>
            <a:r>
              <a:rPr lang="de-AT" dirty="0" err="1" smtClean="0"/>
              <a:t>market</a:t>
            </a:r>
            <a:r>
              <a:rPr lang="de-AT" dirty="0" smtClean="0"/>
              <a:t> </a:t>
            </a:r>
            <a:r>
              <a:rPr lang="de-AT" dirty="0" err="1" smtClean="0"/>
              <a:t>impact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Trade in Services?</a:t>
            </a:r>
          </a:p>
          <a:p>
            <a:pPr marL="0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233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" t="3545" r="3394" b="4864"/>
          <a:stretch/>
        </p:blipFill>
        <p:spPr>
          <a:xfrm>
            <a:off x="4355976" y="1052736"/>
            <a:ext cx="4765969" cy="5256584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5107"/>
            <a:ext cx="6972828" cy="477054"/>
          </a:xfrm>
        </p:spPr>
        <p:txBody>
          <a:bodyPr/>
          <a:lstStyle/>
          <a:p>
            <a:r>
              <a:rPr lang="de-AT" dirty="0" err="1" smtClean="0"/>
              <a:t>From</a:t>
            </a:r>
            <a:r>
              <a:rPr lang="de-AT" dirty="0" smtClean="0"/>
              <a:t> Cloud </a:t>
            </a:r>
            <a:r>
              <a:rPr lang="de-AT" dirty="0" err="1" smtClean="0"/>
              <a:t>to</a:t>
            </a:r>
            <a:r>
              <a:rPr lang="de-AT" dirty="0" smtClean="0"/>
              <a:t> Common Language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496" y="908720"/>
            <a:ext cx="5184576" cy="5037579"/>
          </a:xfrm>
        </p:spPr>
        <p:txBody>
          <a:bodyPr>
            <a:normAutofit lnSpcReduction="10000"/>
          </a:bodyPr>
          <a:lstStyle/>
          <a:p>
            <a:pPr marL="358775">
              <a:buNone/>
            </a:pPr>
            <a:r>
              <a:rPr lang="de-AT" dirty="0" smtClean="0"/>
              <a:t>Work</a:t>
            </a:r>
          </a:p>
          <a:p>
            <a:pPr marL="358775" lvl="1" indent="-342900"/>
            <a:r>
              <a:rPr lang="de-AT" sz="2200" dirty="0" err="1" smtClean="0"/>
              <a:t>Activity</a:t>
            </a:r>
            <a:r>
              <a:rPr lang="de-AT" sz="2200" dirty="0" smtClean="0"/>
              <a:t> </a:t>
            </a:r>
            <a:r>
              <a:rPr lang="de-AT" sz="2200" dirty="0" err="1" smtClean="0"/>
              <a:t>producing</a:t>
            </a:r>
            <a:r>
              <a:rPr lang="de-AT" sz="2200" dirty="0" smtClean="0"/>
              <a:t> </a:t>
            </a:r>
            <a:r>
              <a:rPr lang="de-AT" sz="2200" dirty="0" err="1" smtClean="0"/>
              <a:t>goods</a:t>
            </a:r>
            <a:r>
              <a:rPr lang="de-AT" sz="2200" dirty="0" smtClean="0"/>
              <a:t> </a:t>
            </a:r>
            <a:r>
              <a:rPr lang="de-AT" sz="2200" dirty="0" err="1" smtClean="0"/>
              <a:t>or</a:t>
            </a:r>
            <a:r>
              <a:rPr lang="de-AT" sz="2200" dirty="0" smtClean="0"/>
              <a:t> </a:t>
            </a:r>
            <a:r>
              <a:rPr lang="de-AT" sz="2200" dirty="0" err="1" smtClean="0"/>
              <a:t>services</a:t>
            </a:r>
            <a:endParaRPr lang="de-AT" sz="2200" dirty="0" smtClean="0"/>
          </a:p>
          <a:p>
            <a:pPr marL="358775">
              <a:buNone/>
            </a:pPr>
            <a:r>
              <a:rPr lang="de-AT" dirty="0" smtClean="0"/>
              <a:t>Migration</a:t>
            </a:r>
          </a:p>
          <a:p>
            <a:pPr marL="358775" lvl="1" indent="-342900"/>
            <a:r>
              <a:rPr lang="de-AT" sz="2200" dirty="0" smtClean="0"/>
              <a:t>Change </a:t>
            </a:r>
            <a:r>
              <a:rPr lang="de-AT" sz="2200" dirty="0" err="1" smtClean="0"/>
              <a:t>of</a:t>
            </a:r>
            <a:r>
              <a:rPr lang="de-AT" sz="2200" dirty="0" smtClean="0"/>
              <a:t> </a:t>
            </a:r>
            <a:r>
              <a:rPr lang="de-AT" sz="2200" dirty="0" err="1" smtClean="0"/>
              <a:t>usual</a:t>
            </a:r>
            <a:r>
              <a:rPr lang="de-AT" sz="2200" dirty="0" smtClean="0"/>
              <a:t> </a:t>
            </a:r>
            <a:r>
              <a:rPr lang="de-AT" sz="2200" dirty="0" err="1" smtClean="0"/>
              <a:t>residence</a:t>
            </a:r>
            <a:endParaRPr lang="de-AT" sz="2200" dirty="0" smtClean="0"/>
          </a:p>
          <a:p>
            <a:pPr marL="358775">
              <a:buNone/>
            </a:pPr>
            <a:r>
              <a:rPr lang="de-AT" dirty="0"/>
              <a:t>Non </a:t>
            </a:r>
            <a:r>
              <a:rPr lang="de-AT" dirty="0" err="1"/>
              <a:t>migrant</a:t>
            </a:r>
            <a:r>
              <a:rPr lang="de-AT" dirty="0"/>
              <a:t> </a:t>
            </a:r>
            <a:r>
              <a:rPr lang="de-AT" dirty="0" err="1"/>
              <a:t>foreign</a:t>
            </a:r>
            <a:r>
              <a:rPr lang="de-AT" dirty="0"/>
              <a:t> </a:t>
            </a:r>
            <a:r>
              <a:rPr lang="de-AT" dirty="0" err="1" smtClean="0"/>
              <a:t>workers</a:t>
            </a:r>
            <a:endParaRPr lang="de-AT" dirty="0" smtClean="0"/>
          </a:p>
          <a:p>
            <a:pPr marL="358775" lvl="1" indent="-342900"/>
            <a:r>
              <a:rPr lang="de-AT" sz="2200" dirty="0" smtClean="0"/>
              <a:t>Business </a:t>
            </a:r>
            <a:r>
              <a:rPr lang="de-AT" sz="2200" dirty="0" err="1" smtClean="0"/>
              <a:t>travel</a:t>
            </a:r>
            <a:r>
              <a:rPr lang="de-AT" sz="2200" dirty="0" smtClean="0"/>
              <a:t>, </a:t>
            </a:r>
            <a:r>
              <a:rPr lang="de-AT" sz="2200" dirty="0" err="1" smtClean="0"/>
              <a:t>seasonal</a:t>
            </a:r>
            <a:r>
              <a:rPr lang="de-AT" sz="2200" dirty="0" smtClean="0"/>
              <a:t>/</a:t>
            </a:r>
            <a:r>
              <a:rPr lang="de-AT" sz="2200" dirty="0" err="1" smtClean="0"/>
              <a:t>frontier</a:t>
            </a:r>
            <a:r>
              <a:rPr lang="de-AT" sz="2200" dirty="0" smtClean="0"/>
              <a:t> </a:t>
            </a:r>
            <a:r>
              <a:rPr lang="de-AT" sz="2200" dirty="0" err="1" smtClean="0"/>
              <a:t>work</a:t>
            </a:r>
            <a:endParaRPr lang="de-AT" sz="2200" dirty="0" smtClean="0"/>
          </a:p>
          <a:p>
            <a:pPr marL="358775">
              <a:buNone/>
            </a:pPr>
            <a:r>
              <a:rPr lang="de-AT" dirty="0"/>
              <a:t>GATS</a:t>
            </a:r>
          </a:p>
          <a:p>
            <a:pPr marL="358775" lvl="1" indent="-342900"/>
            <a:r>
              <a:rPr lang="de-AT" sz="2200" dirty="0"/>
              <a:t>General Agreement on Trade in Services</a:t>
            </a:r>
          </a:p>
          <a:p>
            <a:pPr marL="15875" indent="0">
              <a:buNone/>
            </a:pPr>
            <a:r>
              <a:rPr lang="de-AT" dirty="0"/>
              <a:t>Mode 4 </a:t>
            </a:r>
            <a:r>
              <a:rPr lang="de-AT" dirty="0" err="1"/>
              <a:t>of</a:t>
            </a:r>
            <a:r>
              <a:rPr lang="de-AT" dirty="0"/>
              <a:t> Service Supply</a:t>
            </a:r>
          </a:p>
          <a:p>
            <a:pPr marL="358775" lvl="1" indent="-342900"/>
            <a:r>
              <a:rPr lang="de-AT" sz="2200" dirty="0" err="1"/>
              <a:t>Involves</a:t>
            </a:r>
            <a:r>
              <a:rPr lang="de-AT" sz="2200" dirty="0"/>
              <a:t> </a:t>
            </a:r>
            <a:r>
              <a:rPr lang="de-AT" sz="2200" dirty="0" err="1"/>
              <a:t>movement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</a:t>
            </a:r>
            <a:r>
              <a:rPr lang="de-AT" sz="2200" dirty="0" err="1"/>
              <a:t>persons</a:t>
            </a:r>
            <a:r>
              <a:rPr lang="de-AT" sz="2200" dirty="0"/>
              <a:t>,</a:t>
            </a:r>
            <a:br>
              <a:rPr lang="de-AT" sz="2200" dirty="0"/>
            </a:br>
            <a:r>
              <a:rPr lang="de-AT" sz="2200" dirty="0" err="1"/>
              <a:t>posting</a:t>
            </a:r>
            <a:r>
              <a:rPr lang="de-AT" sz="2200" dirty="0"/>
              <a:t> </a:t>
            </a:r>
            <a:r>
              <a:rPr lang="de-AT" sz="2200" dirty="0" err="1"/>
              <a:t>of</a:t>
            </a:r>
            <a:r>
              <a:rPr lang="de-AT" sz="2200" dirty="0"/>
              <a:t> </a:t>
            </a:r>
            <a:r>
              <a:rPr lang="de-AT" sz="2200" dirty="0" err="1" smtClean="0"/>
              <a:t>workers</a:t>
            </a:r>
            <a:endParaRPr lang="de-AT" sz="2200" dirty="0"/>
          </a:p>
        </p:txBody>
      </p:sp>
    </p:spTree>
    <p:extLst>
      <p:ext uri="{BB962C8B-B14F-4D97-AF65-F5344CB8AC3E}">
        <p14:creationId xmlns:p14="http://schemas.microsoft.com/office/powerpoint/2010/main" val="76724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8" t="3545" r="3394" b="4864"/>
          <a:stretch/>
        </p:blipFill>
        <p:spPr>
          <a:xfrm>
            <a:off x="4355976" y="1052736"/>
            <a:ext cx="4765969" cy="5256584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5107"/>
            <a:ext cx="6972828" cy="477054"/>
          </a:xfrm>
        </p:spPr>
        <p:txBody>
          <a:bodyPr/>
          <a:lstStyle/>
          <a:p>
            <a:r>
              <a:rPr lang="de-AT" dirty="0" smtClean="0"/>
              <a:t>Relevant international </a:t>
            </a:r>
            <a:r>
              <a:rPr lang="de-AT" dirty="0" err="1" smtClean="0"/>
              <a:t>statistical</a:t>
            </a:r>
            <a:r>
              <a:rPr lang="de-AT" dirty="0" smtClean="0"/>
              <a:t> </a:t>
            </a:r>
            <a:r>
              <a:rPr lang="de-AT" dirty="0" err="1" smtClean="0"/>
              <a:t>systems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496" y="908720"/>
            <a:ext cx="5184576" cy="5037579"/>
          </a:xfrm>
        </p:spPr>
        <p:txBody>
          <a:bodyPr>
            <a:normAutofit fontScale="92500" lnSpcReduction="20000"/>
          </a:bodyPr>
          <a:lstStyle/>
          <a:p>
            <a:pPr marL="358775">
              <a:buNone/>
            </a:pPr>
            <a:r>
              <a:rPr lang="de-AT" sz="3000" dirty="0" smtClean="0"/>
              <a:t>SNA2008</a:t>
            </a:r>
          </a:p>
          <a:p>
            <a:pPr marL="358775" lvl="1" indent="-342900"/>
            <a:r>
              <a:rPr lang="de-AT" sz="2400" dirty="0" smtClean="0"/>
              <a:t>System </a:t>
            </a:r>
            <a:r>
              <a:rPr lang="de-AT" sz="2400" dirty="0" err="1" smtClean="0"/>
              <a:t>of</a:t>
            </a:r>
            <a:r>
              <a:rPr lang="de-AT" sz="2400" dirty="0" smtClean="0"/>
              <a:t> National Accounts</a:t>
            </a:r>
          </a:p>
          <a:p>
            <a:pPr marL="358775">
              <a:buNone/>
            </a:pPr>
            <a:r>
              <a:rPr lang="de-AT" sz="3000" dirty="0" smtClean="0"/>
              <a:t>BPM6</a:t>
            </a:r>
            <a:endParaRPr lang="de-AT" sz="3000" dirty="0"/>
          </a:p>
          <a:p>
            <a:pPr marL="358775" lvl="1" indent="-342900"/>
            <a:r>
              <a:rPr lang="de-AT" sz="2400" dirty="0" smtClean="0"/>
              <a:t>Balance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Payments</a:t>
            </a:r>
            <a:r>
              <a:rPr lang="de-AT" sz="2400" dirty="0" smtClean="0"/>
              <a:t> Manual</a:t>
            </a:r>
          </a:p>
          <a:p>
            <a:pPr marL="358775">
              <a:buNone/>
            </a:pPr>
            <a:r>
              <a:rPr lang="de-AT" sz="3000" dirty="0"/>
              <a:t>RSIM 1998</a:t>
            </a:r>
          </a:p>
          <a:p>
            <a:pPr marL="358775" lvl="1" indent="-342900"/>
            <a:r>
              <a:rPr lang="de-AT" sz="2400" dirty="0" err="1" smtClean="0"/>
              <a:t>Recommendations</a:t>
            </a:r>
            <a:r>
              <a:rPr lang="de-AT" sz="2400" dirty="0" smtClean="0"/>
              <a:t> </a:t>
            </a:r>
            <a:r>
              <a:rPr lang="de-AT" sz="2400" dirty="0"/>
              <a:t>on </a:t>
            </a:r>
            <a:r>
              <a:rPr lang="de-AT" sz="2400" dirty="0" err="1"/>
              <a:t>Statistics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International Migration</a:t>
            </a:r>
          </a:p>
          <a:p>
            <a:pPr marL="358775">
              <a:buNone/>
            </a:pPr>
            <a:r>
              <a:rPr lang="de-AT" sz="3000" dirty="0" smtClean="0"/>
              <a:t>IRTS 2008</a:t>
            </a:r>
            <a:endParaRPr lang="de-AT" sz="3000" dirty="0"/>
          </a:p>
          <a:p>
            <a:pPr marL="358775">
              <a:buNone/>
            </a:pPr>
            <a:r>
              <a:rPr lang="de-AT" sz="2400" dirty="0" smtClean="0"/>
              <a:t>International </a:t>
            </a:r>
            <a:r>
              <a:rPr lang="de-AT" sz="2400" dirty="0" err="1" smtClean="0"/>
              <a:t>Recommendations</a:t>
            </a:r>
            <a:r>
              <a:rPr lang="de-AT" sz="2400" dirty="0" smtClean="0"/>
              <a:t> </a:t>
            </a:r>
            <a:br>
              <a:rPr lang="de-AT" sz="2400" dirty="0" smtClean="0"/>
            </a:b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  <a:r>
              <a:rPr lang="de-AT" sz="2400" dirty="0" err="1" smtClean="0"/>
              <a:t>Tourism</a:t>
            </a:r>
            <a:r>
              <a:rPr lang="de-AT" sz="2400" dirty="0" smtClean="0"/>
              <a:t> </a:t>
            </a:r>
            <a:r>
              <a:rPr lang="de-AT" sz="2400" dirty="0" err="1" smtClean="0"/>
              <a:t>Statistics</a:t>
            </a:r>
            <a:endParaRPr lang="de-AT" sz="2400" dirty="0" smtClean="0"/>
          </a:p>
          <a:p>
            <a:pPr marL="358775">
              <a:buNone/>
            </a:pPr>
            <a:r>
              <a:rPr lang="de-AT" sz="3000" dirty="0" smtClean="0"/>
              <a:t>MSITS </a:t>
            </a:r>
            <a:r>
              <a:rPr lang="de-AT" sz="3000" dirty="0"/>
              <a:t>2010</a:t>
            </a:r>
          </a:p>
          <a:p>
            <a:pPr marL="358775" lvl="1" indent="-342900"/>
            <a:r>
              <a:rPr lang="de-AT" sz="2400" dirty="0"/>
              <a:t>Manual on </a:t>
            </a:r>
            <a:r>
              <a:rPr lang="de-AT" sz="2400" dirty="0" err="1"/>
              <a:t>Statistics</a:t>
            </a:r>
            <a:r>
              <a:rPr lang="de-AT" sz="2400" dirty="0"/>
              <a:t> </a:t>
            </a:r>
            <a:r>
              <a:rPr lang="de-AT" sz="2400" dirty="0" err="1"/>
              <a:t>of</a:t>
            </a:r>
            <a:r>
              <a:rPr lang="de-AT" sz="2400" dirty="0"/>
              <a:t> </a:t>
            </a:r>
            <a:r>
              <a:rPr lang="de-AT" sz="2400" dirty="0" smtClean="0"/>
              <a:t/>
            </a:r>
            <a:br>
              <a:rPr lang="de-AT" sz="2400" dirty="0" smtClean="0"/>
            </a:br>
            <a:r>
              <a:rPr lang="de-AT" sz="2400" dirty="0" smtClean="0"/>
              <a:t>International </a:t>
            </a:r>
            <a:r>
              <a:rPr lang="de-AT" sz="2400" dirty="0"/>
              <a:t>Trade in Services</a:t>
            </a:r>
          </a:p>
          <a:p>
            <a:pPr marL="358775" lvl="1" indent="-342900"/>
            <a:endParaRPr lang="de-AT" sz="2400" dirty="0" smtClean="0"/>
          </a:p>
        </p:txBody>
      </p:sp>
    </p:spTree>
    <p:extLst>
      <p:ext uri="{BB962C8B-B14F-4D97-AF65-F5344CB8AC3E}">
        <p14:creationId xmlns:p14="http://schemas.microsoft.com/office/powerpoint/2010/main" val="29050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3791595" y="2332905"/>
            <a:ext cx="1554266" cy="703079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de-DE" alt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igrants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611561" y="4005064"/>
            <a:ext cx="5040560" cy="1109526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sz="4400"/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3780232" y="2332905"/>
            <a:ext cx="1863605" cy="2794643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sz="4400"/>
          </a:p>
        </p:txBody>
      </p:sp>
      <p:sp>
        <p:nvSpPr>
          <p:cNvPr id="10" name="Rectangle 27" descr="50%"/>
          <p:cNvSpPr>
            <a:spLocks noChangeArrowheads="1"/>
          </p:cNvSpPr>
          <p:nvPr/>
        </p:nvSpPr>
        <p:spPr bwMode="auto">
          <a:xfrm>
            <a:off x="3779912" y="3996563"/>
            <a:ext cx="4308797" cy="1152000"/>
          </a:xfrm>
          <a:prstGeom prst="rect">
            <a:avLst/>
          </a:prstGeom>
          <a:noFill/>
          <a:ln w="53975" cmpd="dbl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sz="440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5107"/>
            <a:ext cx="6972828" cy="477054"/>
          </a:xfrm>
        </p:spPr>
        <p:txBody>
          <a:bodyPr/>
          <a:lstStyle/>
          <a:p>
            <a:r>
              <a:rPr lang="de-AT" b="1" dirty="0" err="1" smtClean="0"/>
              <a:t>Answers</a:t>
            </a:r>
            <a:r>
              <a:rPr lang="de-AT" b="1" dirty="0" smtClean="0"/>
              <a:t> </a:t>
            </a:r>
            <a:r>
              <a:rPr lang="de-AT" b="1" dirty="0" err="1" smtClean="0"/>
              <a:t>suffer</a:t>
            </a:r>
            <a:r>
              <a:rPr lang="de-AT" b="1" dirty="0" smtClean="0"/>
              <a:t> </a:t>
            </a:r>
            <a:r>
              <a:rPr lang="de-AT" b="1" dirty="0" err="1" smtClean="0"/>
              <a:t>from</a:t>
            </a:r>
            <a:r>
              <a:rPr lang="de-AT" b="1" dirty="0" smtClean="0"/>
              <a:t> „</a:t>
            </a:r>
            <a:r>
              <a:rPr lang="de-AT" b="1" dirty="0" err="1" smtClean="0"/>
              <a:t>Demography</a:t>
            </a:r>
            <a:r>
              <a:rPr lang="de-AT" b="1" dirty="0" smtClean="0"/>
              <a:t> Bias“</a:t>
            </a:r>
            <a:endParaRPr lang="de-AT" b="1" dirty="0"/>
          </a:p>
        </p:txBody>
      </p:sp>
      <p:sp>
        <p:nvSpPr>
          <p:cNvPr id="3" name="Rectangle 31"/>
          <p:cNvSpPr>
            <a:spLocks noChangeArrowheads="1"/>
          </p:cNvSpPr>
          <p:nvPr/>
        </p:nvSpPr>
        <p:spPr bwMode="auto">
          <a:xfrm>
            <a:off x="-3272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165394" y="1908786"/>
            <a:ext cx="5478442" cy="32187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sz="4400"/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253777" y="1997144"/>
            <a:ext cx="2734047" cy="84571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de-DE" alt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esident</a:t>
            </a:r>
            <a:r>
              <a:rPr kumimoji="0" lang="de-DE" altLang="de-DE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de-DE" altLang="de-DE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population</a:t>
            </a:r>
            <a:endParaRPr kumimoji="0" lang="de-DE" altLang="de-DE" sz="105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6000828" y="3145800"/>
            <a:ext cx="2448272" cy="74473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</a:t>
            </a:r>
            <a:r>
              <a:rPr kumimoji="0" lang="de-DE" altLang="de-DE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abour </a:t>
            </a:r>
            <a:r>
              <a:rPr kumimoji="0" lang="de-DE" altLang="de-DE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de-DE" altLang="de-DE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obility </a:t>
            </a:r>
            <a:endParaRPr kumimoji="0" lang="de-DE" altLang="de-DE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732304" y="4033169"/>
            <a:ext cx="1554266" cy="703079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4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</a:t>
            </a:r>
            <a:r>
              <a:rPr kumimoji="0" lang="de-DE" alt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orkers</a:t>
            </a:r>
            <a:endParaRPr kumimoji="0" lang="de-DE" altLang="de-DE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44"/>
          <p:cNvSpPr>
            <a:spLocks noChangeArrowheads="1"/>
          </p:cNvSpPr>
          <p:nvPr/>
        </p:nvSpPr>
        <p:spPr bwMode="auto">
          <a:xfrm>
            <a:off x="0" y="257489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20"/>
          <p:cNvSpPr>
            <a:spLocks noChangeArrowheads="1"/>
          </p:cNvSpPr>
          <p:nvPr/>
        </p:nvSpPr>
        <p:spPr bwMode="auto">
          <a:xfrm>
            <a:off x="5658985" y="4033168"/>
            <a:ext cx="2426400" cy="1081422"/>
          </a:xfrm>
          <a:prstGeom prst="rect">
            <a:avLst/>
          </a:prstGeom>
          <a:pattFill prst="dkUpDiag">
            <a:fgClr>
              <a:schemeClr val="bg1"/>
            </a:fgClr>
            <a:bgClr>
              <a:srgbClr val="FF0000"/>
            </a:bgClr>
          </a:pattFill>
          <a:ln w="9525">
            <a:solidFill>
              <a:srgbClr val="FFC000">
                <a:alpha val="49000"/>
              </a:srgbClr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sz="4400"/>
          </a:p>
        </p:txBody>
      </p:sp>
      <p:sp>
        <p:nvSpPr>
          <p:cNvPr id="41" name="Rectangle 20"/>
          <p:cNvSpPr>
            <a:spLocks noChangeArrowheads="1"/>
          </p:cNvSpPr>
          <p:nvPr/>
        </p:nvSpPr>
        <p:spPr bwMode="auto">
          <a:xfrm>
            <a:off x="3791594" y="4005064"/>
            <a:ext cx="1852241" cy="1109526"/>
          </a:xfrm>
          <a:prstGeom prst="rect">
            <a:avLst/>
          </a:prstGeom>
          <a:solidFill>
            <a:srgbClr val="FF0000">
              <a:alpha val="51000"/>
            </a:srgbClr>
          </a:solidFill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 sz="4400"/>
          </a:p>
        </p:txBody>
      </p:sp>
      <p:sp>
        <p:nvSpPr>
          <p:cNvPr id="42" name="Text Box 29"/>
          <p:cNvSpPr txBox="1">
            <a:spLocks noChangeArrowheads="1"/>
          </p:cNvSpPr>
          <p:nvPr/>
        </p:nvSpPr>
        <p:spPr bwMode="auto">
          <a:xfrm>
            <a:off x="3904911" y="4270932"/>
            <a:ext cx="1603193" cy="70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</a:t>
            </a:r>
            <a:r>
              <a:rPr lang="de-DE" altLang="de-DE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abour </a:t>
            </a:r>
            <a:r>
              <a:rPr kumimoji="0" lang="de-DE" altLang="de-DE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igrants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5796137" y="4293096"/>
            <a:ext cx="2736303" cy="67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lang="de-DE" altLang="de-DE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on-migrant </a:t>
            </a:r>
            <a:r>
              <a:rPr lang="de-DE" altLang="de-DE" sz="12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foreign</a:t>
            </a:r>
            <a:r>
              <a:rPr lang="de-DE" altLang="de-DE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de-DE" altLang="de-DE" sz="12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workers</a:t>
            </a:r>
            <a:endParaRPr lang="de-DE" altLang="de-DE" sz="1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4" name="Rechtwinkliges Dreieck 43"/>
          <p:cNvSpPr/>
          <p:nvPr/>
        </p:nvSpPr>
        <p:spPr>
          <a:xfrm flipH="1">
            <a:off x="4947048" y="4033406"/>
            <a:ext cx="3153344" cy="1081184"/>
          </a:xfrm>
          <a:prstGeom prst="rtTriangle">
            <a:avLst/>
          </a:prstGeom>
          <a:pattFill prst="lt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000"/>
          </a:p>
        </p:txBody>
      </p:sp>
      <p:sp>
        <p:nvSpPr>
          <p:cNvPr id="45" name="Text Box 29"/>
          <p:cNvSpPr txBox="1">
            <a:spLocks noChangeArrowheads="1"/>
          </p:cNvSpPr>
          <p:nvPr/>
        </p:nvSpPr>
        <p:spPr bwMode="auto">
          <a:xfrm>
            <a:off x="6228184" y="4725144"/>
            <a:ext cx="2220916" cy="67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</a:t>
            </a:r>
            <a:r>
              <a:rPr lang="de-DE" altLang="de-DE" sz="1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upply </a:t>
            </a:r>
            <a:r>
              <a:rPr lang="de-DE" altLang="de-DE" sz="1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of</a:t>
            </a:r>
            <a:r>
              <a:rPr lang="de-DE" altLang="de-DE" sz="1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de-DE" altLang="de-DE" sz="1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services</a:t>
            </a:r>
            <a:endParaRPr lang="de-DE" altLang="de-DE" sz="1100" dirty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8" name="Text Box 29"/>
          <p:cNvSpPr txBox="1">
            <a:spLocks noChangeArrowheads="1"/>
          </p:cNvSpPr>
          <p:nvPr/>
        </p:nvSpPr>
        <p:spPr bwMode="auto">
          <a:xfrm>
            <a:off x="5675651" y="4009418"/>
            <a:ext cx="2138352" cy="67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de-DE" altLang="de-DE" sz="1200" dirty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0" name="Rechtwinkliges Dreieck 49"/>
          <p:cNvSpPr/>
          <p:nvPr/>
        </p:nvSpPr>
        <p:spPr>
          <a:xfrm flipV="1">
            <a:off x="5652120" y="4005063"/>
            <a:ext cx="2448272" cy="875538"/>
          </a:xfrm>
          <a:prstGeom prst="rtTriangle">
            <a:avLst/>
          </a:prstGeom>
          <a:pattFill prst="lt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000"/>
          </a:p>
        </p:txBody>
      </p:sp>
      <p:sp>
        <p:nvSpPr>
          <p:cNvPr id="51" name="Text Box 29"/>
          <p:cNvSpPr txBox="1">
            <a:spLocks noChangeArrowheads="1"/>
          </p:cNvSpPr>
          <p:nvPr/>
        </p:nvSpPr>
        <p:spPr bwMode="auto">
          <a:xfrm>
            <a:off x="5652120" y="3933056"/>
            <a:ext cx="2304256" cy="67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</a:t>
            </a:r>
            <a:r>
              <a:rPr lang="de-DE" altLang="de-DE" sz="1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rontier</a:t>
            </a:r>
            <a:r>
              <a:rPr lang="de-DE" altLang="de-DE" sz="1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r>
              <a:rPr lang="de-DE" altLang="de-DE" sz="16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seasonal</a:t>
            </a:r>
            <a:endParaRPr lang="de-DE" altLang="de-DE" sz="1100" dirty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4" name="Rechtwinkliges Dreieck 23"/>
          <p:cNvSpPr/>
          <p:nvPr/>
        </p:nvSpPr>
        <p:spPr>
          <a:xfrm flipH="1">
            <a:off x="4955431" y="4880602"/>
            <a:ext cx="696689" cy="204582"/>
          </a:xfrm>
          <a:prstGeom prst="rtTriangle">
            <a:avLst/>
          </a:prstGeom>
          <a:solidFill>
            <a:srgbClr val="FF0000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000"/>
          </a:p>
        </p:txBody>
      </p:sp>
      <p:sp>
        <p:nvSpPr>
          <p:cNvPr id="2" name="Ellipse 1"/>
          <p:cNvSpPr/>
          <p:nvPr/>
        </p:nvSpPr>
        <p:spPr>
          <a:xfrm>
            <a:off x="3904911" y="3869083"/>
            <a:ext cx="663817" cy="401237"/>
          </a:xfrm>
          <a:prstGeom prst="ellipse">
            <a:avLst/>
          </a:prstGeom>
          <a:solidFill>
            <a:schemeClr val="tx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5" name="Textfeld 4"/>
          <p:cNvSpPr txBox="1"/>
          <p:nvPr/>
        </p:nvSpPr>
        <p:spPr>
          <a:xfrm>
            <a:off x="3904911" y="391215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irregular</a:t>
            </a:r>
            <a:endParaRPr lang="de-DE" sz="1200" dirty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5040120" y="2343733"/>
            <a:ext cx="612000" cy="2783815"/>
          </a:xfrm>
          <a:prstGeom prst="rect">
            <a:avLst/>
          </a:prstGeom>
          <a:solidFill>
            <a:schemeClr val="bg1">
              <a:lumMod val="65000"/>
              <a:alpha val="48000"/>
            </a:schemeClr>
          </a:solidFill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00"/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406177" y="2684444"/>
            <a:ext cx="3085703" cy="31081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stays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&gt;3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&gt; 12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months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0" lang="de-DE" altLang="de-DE" sz="1050" b="0" i="0" u="none" strike="noStrike" cap="none" normalizeH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5669669" y="2480868"/>
            <a:ext cx="3366827" cy="31081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Austria: 1/3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migrants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stay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short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term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(3 - 12 </a:t>
            </a:r>
            <a:r>
              <a:rPr lang="de-DE" altLang="de-DE" sz="2000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months</a:t>
            </a:r>
            <a:r>
              <a:rPr lang="de-DE" altLang="de-DE" sz="20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0" lang="de-DE" altLang="de-DE" sz="1050" b="0" i="0" u="none" strike="noStrike" cap="none" normalizeH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852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2" grpId="0" animBg="1"/>
      <p:bldP spid="10" grpId="0" animBg="1"/>
      <p:bldP spid="16" grpId="0"/>
      <p:bldP spid="18" grpId="0" animBg="1"/>
      <p:bldP spid="38" grpId="0" animBg="1"/>
      <p:bldP spid="41" grpId="0" animBg="1"/>
      <p:bldP spid="42" grpId="0"/>
      <p:bldP spid="43" grpId="0"/>
      <p:bldP spid="44" grpId="0" animBg="1"/>
      <p:bldP spid="44" grpId="1" animBg="1"/>
      <p:bldP spid="45" grpId="0"/>
      <p:bldP spid="45" grpId="1"/>
      <p:bldP spid="48" grpId="0"/>
      <p:bldP spid="50" grpId="0" animBg="1"/>
      <p:bldP spid="50" grpId="1" animBg="1"/>
      <p:bldP spid="51" grpId="0"/>
      <p:bldP spid="51" grpId="1"/>
      <p:bldP spid="24" grpId="0" animBg="1"/>
      <p:bldP spid="24" grpId="1" animBg="1"/>
      <p:bldP spid="2" grpId="0" animBg="1"/>
      <p:bldP spid="2" grpId="1" animBg="1"/>
      <p:bldP spid="5" grpId="0"/>
      <p:bldP spid="5" grpId="1"/>
      <p:bldP spid="6" grpId="0" animBg="1"/>
      <p:bldP spid="6" grpId="1" animBg="1"/>
      <p:bldP spid="28" grpId="0" animBg="1"/>
      <p:bldP spid="28" grpId="1" animBg="1"/>
      <p:bldP spid="32" grpId="0" animBg="1"/>
      <p:bldP spid="3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5107"/>
            <a:ext cx="6972828" cy="477054"/>
          </a:xfrm>
        </p:spPr>
        <p:txBody>
          <a:bodyPr/>
          <a:lstStyle/>
          <a:p>
            <a:r>
              <a:rPr lang="de-AT" b="1" dirty="0" smtClean="0"/>
              <a:t>Illustration: ECB-</a:t>
            </a:r>
            <a:r>
              <a:rPr lang="de-AT" b="1" dirty="0" err="1" smtClean="0"/>
              <a:t>construction</a:t>
            </a:r>
            <a:r>
              <a:rPr lang="de-AT" b="1" dirty="0" smtClean="0"/>
              <a:t> </a:t>
            </a:r>
            <a:r>
              <a:rPr lang="de-AT" b="1" dirty="0" err="1" smtClean="0"/>
              <a:t>site</a:t>
            </a:r>
            <a:r>
              <a:rPr lang="de-AT" b="1" dirty="0" smtClean="0"/>
              <a:t>, 5/2012</a:t>
            </a:r>
            <a:endParaRPr lang="de-AT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07504" y="1107328"/>
            <a:ext cx="8640960" cy="5129984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AT" sz="2400" dirty="0" smtClean="0"/>
              <a:t>1 </a:t>
            </a:r>
            <a:r>
              <a:rPr lang="de-AT" sz="2400" dirty="0" err="1" smtClean="0"/>
              <a:t>main</a:t>
            </a:r>
            <a:r>
              <a:rPr lang="de-AT" sz="2400" dirty="0" smtClean="0"/>
              <a:t> </a:t>
            </a:r>
            <a:r>
              <a:rPr lang="de-AT" sz="2400" dirty="0" err="1" smtClean="0"/>
              <a:t>contractor</a:t>
            </a:r>
            <a:r>
              <a:rPr lang="de-AT" sz="2400" dirty="0" smtClean="0"/>
              <a:t> (out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several</a:t>
            </a:r>
            <a:r>
              <a:rPr lang="de-AT" sz="2400" dirty="0" smtClean="0"/>
              <a:t>)</a:t>
            </a:r>
            <a:endParaRPr lang="de-AT" sz="2400" dirty="0"/>
          </a:p>
          <a:p>
            <a:pPr marL="0" indent="0">
              <a:lnSpc>
                <a:spcPct val="110000"/>
              </a:lnSpc>
              <a:buNone/>
            </a:pPr>
            <a:r>
              <a:rPr lang="de-AT" sz="2400" dirty="0" err="1" smtClean="0"/>
              <a:t>Employed</a:t>
            </a:r>
            <a:r>
              <a:rPr lang="de-AT" sz="2400" dirty="0" smtClean="0"/>
              <a:t> </a:t>
            </a:r>
            <a:r>
              <a:rPr lang="de-AT" sz="2400" dirty="0" err="1" smtClean="0"/>
              <a:t>only</a:t>
            </a:r>
            <a:r>
              <a:rPr lang="de-AT" sz="2400" dirty="0" smtClean="0"/>
              <a:t> 25 </a:t>
            </a:r>
            <a:r>
              <a:rPr lang="de-AT" sz="2400" dirty="0" err="1" smtClean="0"/>
              <a:t>construction</a:t>
            </a:r>
            <a:r>
              <a:rPr lang="de-AT" sz="2400" dirty="0" smtClean="0"/>
              <a:t> </a:t>
            </a:r>
            <a:r>
              <a:rPr lang="de-AT" sz="2400" dirty="0" err="1" smtClean="0"/>
              <a:t>workers</a:t>
            </a:r>
            <a:endParaRPr lang="de-AT" sz="24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de-AT" sz="2400" dirty="0" smtClean="0"/>
              <a:t>~20 transnational </a:t>
            </a:r>
            <a:r>
              <a:rPr lang="de-AT" sz="2400" b="1" dirty="0" err="1" smtClean="0">
                <a:solidFill>
                  <a:srgbClr val="FF0000"/>
                </a:solidFill>
              </a:rPr>
              <a:t>service</a:t>
            </a:r>
            <a:r>
              <a:rPr lang="de-AT" sz="2400" dirty="0" smtClean="0">
                <a:solidFill>
                  <a:srgbClr val="FF0000"/>
                </a:solidFill>
              </a:rPr>
              <a:t> </a:t>
            </a:r>
            <a:r>
              <a:rPr lang="de-AT" sz="2400" dirty="0" smtClean="0"/>
              <a:t>- </a:t>
            </a:r>
            <a:r>
              <a:rPr lang="de-AT" sz="2400" dirty="0" err="1" smtClean="0"/>
              <a:t>subcontractors</a:t>
            </a:r>
            <a:endParaRPr lang="de-AT" sz="2400" dirty="0" smtClean="0"/>
          </a:p>
          <a:p>
            <a:pPr marL="0" indent="0">
              <a:lnSpc>
                <a:spcPct val="110000"/>
              </a:lnSpc>
              <a:buNone/>
              <a:tabLst>
                <a:tab pos="3495675" algn="l"/>
                <a:tab pos="3681413" algn="r"/>
              </a:tabLst>
            </a:pPr>
            <a:r>
              <a:rPr lang="de-AT" sz="2400" dirty="0" smtClean="0"/>
              <a:t>~1 000 </a:t>
            </a:r>
            <a:r>
              <a:rPr lang="de-AT" sz="2400" dirty="0" err="1"/>
              <a:t>workers</a:t>
            </a:r>
            <a:endParaRPr lang="de-AT" sz="2400" dirty="0"/>
          </a:p>
          <a:p>
            <a:pPr marL="0" indent="0">
              <a:lnSpc>
                <a:spcPct val="110000"/>
              </a:lnSpc>
              <a:buNone/>
              <a:tabLst>
                <a:tab pos="3495675" algn="l"/>
                <a:tab pos="3681413" algn="r"/>
              </a:tabLst>
            </a:pPr>
            <a:r>
              <a:rPr lang="de-AT" sz="2400" dirty="0" smtClean="0"/>
              <a:t>~</a:t>
            </a:r>
            <a:r>
              <a:rPr lang="de-AT" sz="2400" dirty="0" err="1" smtClean="0"/>
              <a:t>ratio</a:t>
            </a:r>
            <a:r>
              <a:rPr lang="de-AT" sz="2400" dirty="0" smtClean="0"/>
              <a:t>: 3 </a:t>
            </a:r>
            <a:r>
              <a:rPr lang="de-AT" sz="2400" dirty="0" err="1"/>
              <a:t>posted</a:t>
            </a:r>
            <a:r>
              <a:rPr lang="de-AT" sz="2400" dirty="0"/>
              <a:t> on 1 </a:t>
            </a:r>
            <a:r>
              <a:rPr lang="de-AT" sz="2400" dirty="0" smtClean="0"/>
              <a:t>native</a:t>
            </a:r>
            <a:br>
              <a:rPr lang="de-AT" sz="2400" dirty="0" smtClean="0"/>
            </a:br>
            <a:r>
              <a:rPr lang="de-AT" sz="1600" dirty="0" smtClean="0"/>
              <a:t>(</a:t>
            </a:r>
            <a:r>
              <a:rPr lang="de-AT" sz="1600" dirty="0" err="1" smtClean="0"/>
              <a:t>source</a:t>
            </a:r>
            <a:r>
              <a:rPr lang="de-AT" sz="1600" dirty="0" smtClean="0"/>
              <a:t>: Wagner &amp; Lillie 2014, p410)</a:t>
            </a:r>
            <a:endParaRPr lang="de-AT" sz="2400" b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buFont typeface="Symbol"/>
              <a:buChar char="Þ"/>
              <a:tabLst>
                <a:tab pos="358775" algn="l"/>
                <a:tab pos="3681413" algn="r"/>
              </a:tabLst>
            </a:pPr>
            <a:r>
              <a:rPr lang="de-AT" sz="2400" b="1" dirty="0" err="1" smtClean="0">
                <a:solidFill>
                  <a:srgbClr val="FF0000"/>
                </a:solidFill>
              </a:rPr>
              <a:t>Employer</a:t>
            </a:r>
            <a:r>
              <a:rPr lang="de-AT" sz="2400" b="1" dirty="0" smtClean="0">
                <a:solidFill>
                  <a:srgbClr val="FF0000"/>
                </a:solidFill>
              </a:rPr>
              <a:t> </a:t>
            </a:r>
            <a:r>
              <a:rPr lang="de-AT" sz="2400" b="1" dirty="0" err="1" smtClean="0">
                <a:solidFill>
                  <a:srgbClr val="FF0000"/>
                </a:solidFill>
              </a:rPr>
              <a:t>and</a:t>
            </a:r>
            <a:r>
              <a:rPr lang="de-AT" sz="2400" b="1" dirty="0" smtClean="0">
                <a:solidFill>
                  <a:srgbClr val="FF0000"/>
                </a:solidFill>
              </a:rPr>
              <a:t> </a:t>
            </a:r>
            <a:r>
              <a:rPr lang="de-AT" sz="2400" b="1" dirty="0" err="1" smtClean="0">
                <a:solidFill>
                  <a:srgbClr val="FF0000"/>
                </a:solidFill>
              </a:rPr>
              <a:t>Employee</a:t>
            </a:r>
            <a:r>
              <a:rPr lang="de-AT" sz="2400" b="1" dirty="0" smtClean="0">
                <a:solidFill>
                  <a:srgbClr val="FF0000"/>
                </a:solidFill>
              </a:rPr>
              <a:t> </a:t>
            </a:r>
            <a:br>
              <a:rPr lang="de-AT" sz="2400" b="1" dirty="0" smtClean="0">
                <a:solidFill>
                  <a:srgbClr val="FF0000"/>
                </a:solidFill>
              </a:rPr>
            </a:br>
            <a:r>
              <a:rPr lang="de-AT" sz="2400" b="1" dirty="0" err="1" smtClean="0">
                <a:solidFill>
                  <a:srgbClr val="FF0000"/>
                </a:solidFill>
              </a:rPr>
              <a:t>are</a:t>
            </a:r>
            <a:r>
              <a:rPr lang="de-AT" sz="2400" b="1" dirty="0" smtClean="0">
                <a:solidFill>
                  <a:srgbClr val="FF0000"/>
                </a:solidFill>
              </a:rPr>
              <a:t> non resident! </a:t>
            </a:r>
          </a:p>
          <a:p>
            <a:pPr>
              <a:lnSpc>
                <a:spcPct val="110000"/>
              </a:lnSpc>
              <a:buFont typeface="Symbol"/>
              <a:buChar char="Þ"/>
              <a:tabLst>
                <a:tab pos="358775" algn="l"/>
                <a:tab pos="3681413" algn="r"/>
              </a:tabLst>
            </a:pPr>
            <a:r>
              <a:rPr lang="de-AT" sz="2400" b="1" dirty="0" err="1" smtClean="0">
                <a:solidFill>
                  <a:srgbClr val="FF0000"/>
                </a:solidFill>
              </a:rPr>
              <a:t>How</a:t>
            </a:r>
            <a:r>
              <a:rPr lang="de-AT" sz="2400" b="1" dirty="0" smtClean="0">
                <a:solidFill>
                  <a:srgbClr val="FF0000"/>
                </a:solidFill>
              </a:rPr>
              <a:t> </a:t>
            </a:r>
            <a:r>
              <a:rPr lang="de-AT" sz="2400" b="1" dirty="0" err="1" smtClean="0">
                <a:solidFill>
                  <a:srgbClr val="FF0000"/>
                </a:solidFill>
              </a:rPr>
              <a:t>to</a:t>
            </a:r>
            <a:r>
              <a:rPr lang="de-AT" sz="2400" b="1" dirty="0" smtClean="0">
                <a:solidFill>
                  <a:srgbClr val="FF0000"/>
                </a:solidFill>
              </a:rPr>
              <a:t> </a:t>
            </a:r>
            <a:r>
              <a:rPr lang="de-AT" sz="2400" b="1" dirty="0" err="1" smtClean="0">
                <a:solidFill>
                  <a:srgbClr val="FF0000"/>
                </a:solidFill>
              </a:rPr>
              <a:t>capture</a:t>
            </a:r>
            <a:r>
              <a:rPr lang="de-AT" sz="2400" b="1" dirty="0" smtClean="0">
                <a:solidFill>
                  <a:srgbClr val="FF0000"/>
                </a:solidFill>
              </a:rPr>
              <a:t> in national </a:t>
            </a:r>
            <a:br>
              <a:rPr lang="de-AT" sz="2400" b="1" dirty="0" smtClean="0">
                <a:solidFill>
                  <a:srgbClr val="FF0000"/>
                </a:solidFill>
              </a:rPr>
            </a:br>
            <a:r>
              <a:rPr lang="de-AT" sz="2400" b="1" dirty="0" err="1" smtClean="0">
                <a:solidFill>
                  <a:srgbClr val="FF0000"/>
                </a:solidFill>
              </a:rPr>
              <a:t>labour</a:t>
            </a:r>
            <a:r>
              <a:rPr lang="de-AT" sz="2400" b="1" dirty="0" smtClean="0">
                <a:solidFill>
                  <a:srgbClr val="FF0000"/>
                </a:solidFill>
              </a:rPr>
              <a:t>/</a:t>
            </a:r>
            <a:r>
              <a:rPr lang="de-AT" sz="2400" b="1" dirty="0" err="1" smtClean="0">
                <a:solidFill>
                  <a:srgbClr val="FF0000"/>
                </a:solidFill>
              </a:rPr>
              <a:t>enterprise</a:t>
            </a:r>
            <a:r>
              <a:rPr lang="de-AT" sz="2400" b="1" dirty="0" smtClean="0">
                <a:solidFill>
                  <a:srgbClr val="FF0000"/>
                </a:solidFill>
              </a:rPr>
              <a:t> </a:t>
            </a:r>
            <a:r>
              <a:rPr lang="de-AT" sz="2400" b="1" dirty="0" err="1" smtClean="0">
                <a:solidFill>
                  <a:srgbClr val="FF0000"/>
                </a:solidFill>
              </a:rPr>
              <a:t>statistics</a:t>
            </a:r>
            <a:r>
              <a:rPr lang="de-AT" sz="2400" b="1" dirty="0" smtClean="0">
                <a:solidFill>
                  <a:srgbClr val="FF0000"/>
                </a:solidFill>
              </a:rPr>
              <a:t>?</a:t>
            </a:r>
            <a:endParaRPr lang="de-AT" sz="2400" b="1" dirty="0">
              <a:solidFill>
                <a:srgbClr val="FF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16" y="2924944"/>
            <a:ext cx="4907280" cy="3375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5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2414"/>
            <a:ext cx="7056784" cy="482440"/>
          </a:xfrm>
        </p:spPr>
        <p:txBody>
          <a:bodyPr/>
          <a:lstStyle/>
          <a:p>
            <a:r>
              <a:rPr lang="de-AT" b="1" dirty="0" err="1" smtClean="0"/>
              <a:t>Looking</a:t>
            </a:r>
            <a:r>
              <a:rPr lang="de-AT" b="1" dirty="0" smtClean="0"/>
              <a:t> </a:t>
            </a:r>
            <a:r>
              <a:rPr lang="de-AT" b="1" dirty="0" err="1" smtClean="0"/>
              <a:t>ahead</a:t>
            </a:r>
            <a:r>
              <a:rPr lang="de-AT" b="1" dirty="0" smtClean="0"/>
              <a:t> </a:t>
            </a:r>
            <a:r>
              <a:rPr lang="de-AT" b="1" dirty="0" err="1" smtClean="0"/>
              <a:t>for</a:t>
            </a:r>
            <a:r>
              <a:rPr lang="de-AT" b="1" dirty="0" smtClean="0"/>
              <a:t> </a:t>
            </a:r>
            <a:r>
              <a:rPr lang="de-AT" b="1" dirty="0" err="1" smtClean="0"/>
              <a:t>action</a:t>
            </a:r>
            <a:endParaRPr lang="de-AT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9512" y="1107328"/>
            <a:ext cx="8856984" cy="5129984"/>
          </a:xfrm>
        </p:spPr>
        <p:txBody>
          <a:bodyPr>
            <a:normAutofit/>
          </a:bodyPr>
          <a:lstStyle/>
          <a:p>
            <a:endParaRPr lang="de-AT" dirty="0" smtClean="0"/>
          </a:p>
          <a:p>
            <a:r>
              <a:rPr lang="de-AT" dirty="0" err="1" smtClean="0"/>
              <a:t>Improving</a:t>
            </a:r>
            <a:r>
              <a:rPr lang="de-AT" dirty="0" smtClean="0"/>
              <a:t> international </a:t>
            </a:r>
            <a:r>
              <a:rPr lang="de-AT" dirty="0" err="1" smtClean="0"/>
              <a:t>comparability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coordination</a:t>
            </a:r>
            <a:endParaRPr lang="de-AT" dirty="0" smtClean="0"/>
          </a:p>
          <a:p>
            <a:r>
              <a:rPr lang="de-AT" dirty="0" err="1" smtClean="0"/>
              <a:t>Enhancing</a:t>
            </a:r>
            <a:r>
              <a:rPr lang="de-AT" dirty="0" smtClean="0"/>
              <a:t> </a:t>
            </a:r>
            <a:r>
              <a:rPr lang="de-AT" dirty="0" err="1" smtClean="0"/>
              <a:t>accessability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information</a:t>
            </a:r>
            <a:endParaRPr lang="de-AT" dirty="0" smtClean="0"/>
          </a:p>
          <a:p>
            <a:r>
              <a:rPr lang="de-AT" dirty="0" err="1" smtClean="0"/>
              <a:t>Filling</a:t>
            </a:r>
            <a:r>
              <a:rPr lang="de-AT" dirty="0" smtClean="0"/>
              <a:t> </a:t>
            </a:r>
            <a:r>
              <a:rPr lang="de-AT" dirty="0" err="1" smtClean="0"/>
              <a:t>data</a:t>
            </a:r>
            <a:r>
              <a:rPr lang="de-AT" dirty="0" smtClean="0"/>
              <a:t> </a:t>
            </a:r>
            <a:r>
              <a:rPr lang="de-AT" dirty="0" err="1" smtClean="0"/>
              <a:t>gaps</a:t>
            </a:r>
            <a:endParaRPr lang="de-AT" dirty="0" smtClean="0"/>
          </a:p>
          <a:p>
            <a:endParaRPr lang="de-AT" dirty="0"/>
          </a:p>
          <a:p>
            <a:pPr>
              <a:buFont typeface="Symbol" pitchFamily="18" charset="2"/>
              <a:buChar char="Þ"/>
            </a:pPr>
            <a:r>
              <a:rPr lang="de-AT" b="1" dirty="0" err="1" smtClean="0">
                <a:solidFill>
                  <a:srgbClr val="FF0000"/>
                </a:solidFill>
              </a:rPr>
              <a:t>Production</a:t>
            </a:r>
            <a:r>
              <a:rPr lang="de-AT" b="1" dirty="0" smtClean="0">
                <a:solidFill>
                  <a:srgbClr val="FF0000"/>
                </a:solidFill>
              </a:rPr>
              <a:t> </a:t>
            </a:r>
            <a:r>
              <a:rPr lang="de-AT" b="1" dirty="0" err="1" smtClean="0">
                <a:solidFill>
                  <a:srgbClr val="FF0000"/>
                </a:solidFill>
              </a:rPr>
              <a:t>of</a:t>
            </a:r>
            <a:r>
              <a:rPr lang="de-AT" b="1" dirty="0" smtClean="0">
                <a:solidFill>
                  <a:srgbClr val="FF0000"/>
                </a:solidFill>
              </a:rPr>
              <a:t> International Labour Mobility </a:t>
            </a:r>
            <a:r>
              <a:rPr lang="de-AT" b="1" dirty="0" err="1" smtClean="0">
                <a:solidFill>
                  <a:srgbClr val="FF0000"/>
                </a:solidFill>
              </a:rPr>
              <a:t>Statistics</a:t>
            </a:r>
            <a:r>
              <a:rPr lang="de-AT" b="1" dirty="0" smtClean="0">
                <a:solidFill>
                  <a:srgbClr val="FF0000"/>
                </a:solidFill>
              </a:rPr>
              <a:t/>
            </a:r>
            <a:br>
              <a:rPr lang="de-AT" b="1" dirty="0" smtClean="0">
                <a:solidFill>
                  <a:srgbClr val="FF0000"/>
                </a:solidFill>
              </a:rPr>
            </a:br>
            <a:r>
              <a:rPr lang="de-AT" b="1" dirty="0" smtClean="0">
                <a:solidFill>
                  <a:srgbClr val="FF0000"/>
                </a:solidFill>
              </a:rPr>
              <a:t>(UNECE-CES Task Force)</a:t>
            </a:r>
          </a:p>
          <a:p>
            <a:pPr>
              <a:buFont typeface="Symbol" pitchFamily="18" charset="2"/>
              <a:buChar char="Þ"/>
            </a:pPr>
            <a:r>
              <a:rPr lang="de-AT" b="1" dirty="0" err="1" smtClean="0">
                <a:solidFill>
                  <a:srgbClr val="FF0000"/>
                </a:solidFill>
              </a:rPr>
              <a:t>Complementary</a:t>
            </a:r>
            <a:r>
              <a:rPr lang="de-AT" b="1" dirty="0" smtClean="0">
                <a:solidFill>
                  <a:srgbClr val="FF0000"/>
                </a:solidFill>
              </a:rPr>
              <a:t> </a:t>
            </a:r>
            <a:r>
              <a:rPr lang="de-AT" b="1" dirty="0" err="1" smtClean="0">
                <a:solidFill>
                  <a:srgbClr val="FF0000"/>
                </a:solidFill>
              </a:rPr>
              <a:t>work</a:t>
            </a:r>
            <a:r>
              <a:rPr lang="de-AT" b="1" dirty="0" smtClean="0">
                <a:solidFill>
                  <a:srgbClr val="FF0000"/>
                </a:solidFill>
              </a:rPr>
              <a:t> on </a:t>
            </a:r>
            <a:r>
              <a:rPr lang="de-AT" b="1" dirty="0" err="1" smtClean="0">
                <a:solidFill>
                  <a:srgbClr val="FF0000"/>
                </a:solidFill>
              </a:rPr>
              <a:t>standardisation</a:t>
            </a:r>
            <a:r>
              <a:rPr lang="de-AT" b="1" dirty="0" smtClean="0">
                <a:solidFill>
                  <a:srgbClr val="FF0000"/>
                </a:solidFill>
              </a:rPr>
              <a:t> </a:t>
            </a:r>
            <a:br>
              <a:rPr lang="de-AT" b="1" dirty="0" smtClean="0">
                <a:solidFill>
                  <a:srgbClr val="FF0000"/>
                </a:solidFill>
              </a:rPr>
            </a:br>
            <a:r>
              <a:rPr lang="de-AT" b="1" dirty="0" smtClean="0">
                <a:solidFill>
                  <a:srgbClr val="FF0000"/>
                </a:solidFill>
              </a:rPr>
              <a:t>(ILO Working Group, </a:t>
            </a:r>
            <a:r>
              <a:rPr lang="de-AT" b="1" dirty="0" err="1">
                <a:solidFill>
                  <a:srgbClr val="FF0000"/>
                </a:solidFill>
              </a:rPr>
              <a:t>technical</a:t>
            </a:r>
            <a:r>
              <a:rPr lang="de-AT" b="1" dirty="0">
                <a:solidFill>
                  <a:srgbClr val="FF0000"/>
                </a:solidFill>
              </a:rPr>
              <a:t> </a:t>
            </a:r>
            <a:r>
              <a:rPr lang="de-AT" b="1" dirty="0" err="1">
                <a:solidFill>
                  <a:srgbClr val="FF0000"/>
                </a:solidFill>
              </a:rPr>
              <a:t>seminars</a:t>
            </a:r>
            <a:r>
              <a:rPr lang="de-AT" b="1" dirty="0">
                <a:solidFill>
                  <a:srgbClr val="FF0000"/>
                </a:solidFill>
              </a:rPr>
              <a:t> </a:t>
            </a:r>
            <a:r>
              <a:rPr lang="de-AT" b="1" dirty="0" err="1">
                <a:solidFill>
                  <a:srgbClr val="FF0000"/>
                </a:solidFill>
              </a:rPr>
              <a:t>including</a:t>
            </a:r>
            <a:r>
              <a:rPr lang="de-AT" b="1" dirty="0">
                <a:solidFill>
                  <a:srgbClr val="FF0000"/>
                </a:solidFill>
              </a:rPr>
              <a:t> </a:t>
            </a:r>
            <a:r>
              <a:rPr lang="de-AT" b="1" dirty="0" err="1" smtClean="0">
                <a:solidFill>
                  <a:srgbClr val="FF0000"/>
                </a:solidFill>
              </a:rPr>
              <a:t>users</a:t>
            </a:r>
            <a:r>
              <a:rPr lang="de-AT" b="1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Symbol" pitchFamily="18" charset="2"/>
              <a:buChar char="Þ"/>
            </a:pPr>
            <a:endParaRPr lang="de-AT" dirty="0" smtClean="0"/>
          </a:p>
          <a:p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10339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232414"/>
            <a:ext cx="7056784" cy="482440"/>
          </a:xfrm>
        </p:spPr>
        <p:txBody>
          <a:bodyPr/>
          <a:lstStyle/>
          <a:p>
            <a:r>
              <a:rPr lang="de-AT" b="1" dirty="0" err="1" smtClean="0"/>
              <a:t>Questions</a:t>
            </a:r>
            <a:r>
              <a:rPr lang="de-AT" b="1" dirty="0" smtClean="0"/>
              <a:t> </a:t>
            </a:r>
            <a:r>
              <a:rPr lang="de-AT" b="1" dirty="0" err="1" smtClean="0"/>
              <a:t>for</a:t>
            </a:r>
            <a:r>
              <a:rPr lang="de-AT" b="1" dirty="0" smtClean="0"/>
              <a:t> </a:t>
            </a:r>
            <a:r>
              <a:rPr lang="de-AT" b="1" dirty="0" err="1" smtClean="0"/>
              <a:t>Discussion</a:t>
            </a:r>
            <a:endParaRPr lang="de-AT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9512" y="908720"/>
            <a:ext cx="8568952" cy="5328592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de-AT" sz="2400" dirty="0" err="1" smtClean="0"/>
              <a:t>What</a:t>
            </a:r>
            <a:r>
              <a:rPr lang="de-AT" sz="2400" dirty="0" smtClean="0"/>
              <a:t> LM </a:t>
            </a:r>
            <a:r>
              <a:rPr lang="de-AT" sz="2400" dirty="0" err="1" smtClean="0">
                <a:solidFill>
                  <a:srgbClr val="FF0000"/>
                </a:solidFill>
              </a:rPr>
              <a:t>indicators</a:t>
            </a:r>
            <a:r>
              <a:rPr lang="de-AT" sz="2400" dirty="0" smtClean="0">
                <a:solidFill>
                  <a:srgbClr val="FF0000"/>
                </a:solidFill>
              </a:rPr>
              <a:t> </a:t>
            </a:r>
            <a:r>
              <a:rPr lang="de-AT" sz="2400" dirty="0" err="1" smtClean="0"/>
              <a:t>are</a:t>
            </a:r>
            <a:r>
              <a:rPr lang="de-AT" sz="2400" dirty="0" smtClean="0"/>
              <a:t> </a:t>
            </a:r>
            <a:r>
              <a:rPr lang="de-AT" sz="2400" dirty="0" err="1" smtClean="0"/>
              <a:t>required</a:t>
            </a:r>
            <a:r>
              <a:rPr lang="de-AT" sz="2400" dirty="0" smtClean="0"/>
              <a:t> </a:t>
            </a:r>
            <a:r>
              <a:rPr lang="de-AT" sz="2400" dirty="0" err="1" smtClean="0"/>
              <a:t>by</a:t>
            </a:r>
            <a:r>
              <a:rPr lang="de-AT" sz="2400" dirty="0" smtClean="0"/>
              <a:t> </a:t>
            </a:r>
            <a:r>
              <a:rPr lang="de-AT" sz="2400" dirty="0" err="1" smtClean="0"/>
              <a:t>what</a:t>
            </a:r>
            <a:r>
              <a:rPr lang="de-AT" sz="2400" dirty="0" smtClean="0"/>
              <a:t> </a:t>
            </a:r>
            <a:r>
              <a:rPr lang="de-AT" sz="2400" dirty="0" err="1" smtClean="0"/>
              <a:t>users</a:t>
            </a:r>
            <a:r>
              <a:rPr lang="de-AT" sz="2400" dirty="0" smtClean="0"/>
              <a:t>?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movements</a:t>
            </a:r>
            <a:r>
              <a:rPr lang="de-AT" sz="1800" dirty="0" smtClean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persons</a:t>
            </a:r>
            <a:r>
              <a:rPr lang="de-AT" sz="1800" dirty="0"/>
              <a:t> in GATS </a:t>
            </a:r>
            <a:r>
              <a:rPr lang="de-AT" sz="1800" dirty="0" err="1" smtClean="0"/>
              <a:t>mode</a:t>
            </a:r>
            <a:r>
              <a:rPr lang="de-AT" sz="1800" dirty="0" smtClean="0"/>
              <a:t> </a:t>
            </a:r>
            <a:r>
              <a:rPr lang="de-AT" sz="1800" dirty="0"/>
              <a:t>4 </a:t>
            </a:r>
            <a:r>
              <a:rPr lang="de-AT" sz="1800" dirty="0" err="1"/>
              <a:t>service</a:t>
            </a:r>
            <a:r>
              <a:rPr lang="de-AT" sz="1800" dirty="0"/>
              <a:t> </a:t>
            </a:r>
            <a:r>
              <a:rPr lang="de-AT" sz="1800" dirty="0" err="1" smtClean="0"/>
              <a:t>supply</a:t>
            </a:r>
            <a:r>
              <a:rPr lang="de-AT" sz="1800" dirty="0" smtClean="0"/>
              <a:t> (WTO)</a:t>
            </a:r>
          </a:p>
          <a:p>
            <a:pPr lvl="1">
              <a:spcBef>
                <a:spcPts val="0"/>
              </a:spcBef>
            </a:pPr>
            <a:r>
              <a:rPr lang="de-AT" sz="1800" dirty="0" smtClean="0"/>
              <a:t>Labour </a:t>
            </a:r>
            <a:r>
              <a:rPr lang="de-AT" sz="1800" dirty="0" err="1" smtClean="0"/>
              <a:t>input</a:t>
            </a:r>
            <a:r>
              <a:rPr lang="de-AT" sz="1800" dirty="0" smtClean="0"/>
              <a:t> (National Accounts)</a:t>
            </a:r>
            <a:r>
              <a:rPr lang="de-AT" sz="1800" dirty="0"/>
              <a:t> </a:t>
            </a:r>
            <a:r>
              <a:rPr lang="de-AT" sz="1800" dirty="0" err="1"/>
              <a:t>Remittances</a:t>
            </a:r>
            <a:r>
              <a:rPr lang="de-AT" sz="1800" dirty="0"/>
              <a:t> (Balance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 smtClean="0"/>
              <a:t>Payments</a:t>
            </a:r>
            <a:r>
              <a:rPr lang="de-AT" sz="1800" dirty="0" smtClean="0"/>
              <a:t>)</a:t>
            </a:r>
            <a:endParaRPr lang="de-AT" sz="1800" dirty="0"/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Decent</a:t>
            </a:r>
            <a:r>
              <a:rPr lang="de-AT" sz="1800" dirty="0" smtClean="0"/>
              <a:t> Work (ILO)</a:t>
            </a:r>
          </a:p>
          <a:p>
            <a:pPr>
              <a:spcBef>
                <a:spcPts val="300"/>
              </a:spcBef>
            </a:pPr>
            <a:r>
              <a:rPr lang="de-AT" sz="2400" dirty="0" err="1" smtClean="0">
                <a:latin typeface="+mj-lt"/>
                <a:cs typeface="Arial" panose="020B0604020202020204" pitchFamily="34" charset="0"/>
              </a:rPr>
              <a:t>How</a:t>
            </a:r>
            <a:r>
              <a:rPr lang="de-AT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latin typeface="+mj-lt"/>
                <a:cs typeface="Arial" panose="020B0604020202020204" pitchFamily="34" charset="0"/>
              </a:rPr>
              <a:t>can</a:t>
            </a:r>
            <a:r>
              <a:rPr lang="de-AT" sz="2400" dirty="0" smtClean="0">
                <a:latin typeface="+mj-lt"/>
                <a:cs typeface="Arial" panose="020B0604020202020204" pitchFamily="34" charset="0"/>
              </a:rPr>
              <a:t> LM </a:t>
            </a:r>
            <a:r>
              <a:rPr lang="de-AT" sz="2400" dirty="0" err="1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classifications</a:t>
            </a:r>
            <a:r>
              <a:rPr lang="de-AT" sz="2400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latin typeface="+mj-lt"/>
                <a:cs typeface="Arial" panose="020B0604020202020204" pitchFamily="34" charset="0"/>
              </a:rPr>
              <a:t>be</a:t>
            </a:r>
            <a:r>
              <a:rPr lang="de-AT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latin typeface="+mj-lt"/>
                <a:cs typeface="Arial" panose="020B0604020202020204" pitchFamily="34" charset="0"/>
              </a:rPr>
              <a:t>consolidated</a:t>
            </a:r>
            <a:r>
              <a:rPr lang="de-AT" sz="2400" dirty="0" smtClean="0">
                <a:latin typeface="+mj-lt"/>
                <a:cs typeface="Arial" panose="020B0604020202020204" pitchFamily="34" charset="0"/>
              </a:rPr>
              <a:t>?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What</a:t>
            </a:r>
            <a:r>
              <a:rPr lang="de-AT" sz="1800" dirty="0" smtClean="0"/>
              <a:t> </a:t>
            </a:r>
            <a:r>
              <a:rPr lang="de-AT" sz="1800" dirty="0" err="1"/>
              <a:t>role</a:t>
            </a:r>
            <a:r>
              <a:rPr lang="de-AT" sz="1800" dirty="0"/>
              <a:t> </a:t>
            </a:r>
            <a:r>
              <a:rPr lang="de-AT" sz="1800" dirty="0" err="1"/>
              <a:t>can</a:t>
            </a:r>
            <a:r>
              <a:rPr lang="de-AT" sz="1800" dirty="0"/>
              <a:t> ILO Working Group </a:t>
            </a:r>
            <a:r>
              <a:rPr lang="de-AT" sz="1800" dirty="0" err="1"/>
              <a:t>play</a:t>
            </a:r>
            <a:r>
              <a:rPr lang="de-AT" sz="1800" dirty="0"/>
              <a:t>?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Classifications</a:t>
            </a:r>
            <a:r>
              <a:rPr lang="de-AT" sz="1800" dirty="0" smtClean="0"/>
              <a:t> </a:t>
            </a:r>
            <a:r>
              <a:rPr lang="de-AT" sz="1800" dirty="0" err="1" smtClean="0"/>
              <a:t>and</a:t>
            </a:r>
            <a:r>
              <a:rPr lang="de-AT" sz="1800" dirty="0" smtClean="0"/>
              <a:t> </a:t>
            </a:r>
            <a:r>
              <a:rPr lang="de-AT" sz="1800" dirty="0" err="1" smtClean="0"/>
              <a:t>methods</a:t>
            </a:r>
            <a:r>
              <a:rPr lang="de-AT" sz="1800" dirty="0" smtClean="0"/>
              <a:t> </a:t>
            </a:r>
            <a:r>
              <a:rPr lang="de-AT" sz="1800" dirty="0" err="1" smtClean="0"/>
              <a:t>for</a:t>
            </a:r>
            <a:r>
              <a:rPr lang="de-AT" sz="1800" dirty="0" smtClean="0"/>
              <a:t> </a:t>
            </a:r>
            <a:r>
              <a:rPr lang="de-AT" sz="1800" dirty="0" err="1" smtClean="0"/>
              <a:t>irregular</a:t>
            </a:r>
            <a:r>
              <a:rPr lang="de-AT" sz="1800" dirty="0" smtClean="0"/>
              <a:t> </a:t>
            </a:r>
            <a:r>
              <a:rPr lang="de-AT" sz="1800" dirty="0" err="1"/>
              <a:t>labour</a:t>
            </a:r>
            <a:r>
              <a:rPr lang="de-AT" sz="1800" dirty="0"/>
              <a:t> </a:t>
            </a:r>
            <a:r>
              <a:rPr lang="de-AT" sz="1800" dirty="0" err="1"/>
              <a:t>mobility</a:t>
            </a:r>
            <a:r>
              <a:rPr lang="de-AT" sz="1800" dirty="0"/>
              <a:t> (IOM, ILO)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Harmonisation</a:t>
            </a:r>
            <a:r>
              <a:rPr lang="de-AT" sz="1800" dirty="0" smtClean="0"/>
              <a:t> </a:t>
            </a:r>
            <a:r>
              <a:rPr lang="de-AT" sz="1800" dirty="0" err="1" smtClean="0"/>
              <a:t>of</a:t>
            </a:r>
            <a:r>
              <a:rPr lang="de-AT" sz="1800" dirty="0" smtClean="0"/>
              <a:t> </a:t>
            </a:r>
            <a:r>
              <a:rPr lang="de-AT" sz="1800" dirty="0" err="1" smtClean="0"/>
              <a:t>data</a:t>
            </a:r>
            <a:r>
              <a:rPr lang="de-AT" sz="1800" dirty="0" smtClean="0"/>
              <a:t> </a:t>
            </a:r>
            <a:r>
              <a:rPr lang="de-AT" sz="1800" dirty="0" err="1" smtClean="0"/>
              <a:t>from</a:t>
            </a:r>
            <a:r>
              <a:rPr lang="de-AT" sz="1800" dirty="0" smtClean="0"/>
              <a:t> </a:t>
            </a:r>
            <a:r>
              <a:rPr lang="de-AT" sz="1800" dirty="0" err="1" smtClean="0"/>
              <a:t>coordination</a:t>
            </a:r>
            <a:r>
              <a:rPr lang="de-AT" sz="1800" dirty="0" smtClean="0"/>
              <a:t> </a:t>
            </a:r>
            <a:r>
              <a:rPr lang="de-AT" sz="1800" dirty="0" err="1" smtClean="0"/>
              <a:t>of</a:t>
            </a:r>
            <a:r>
              <a:rPr lang="de-AT" sz="1800" dirty="0" smtClean="0"/>
              <a:t> </a:t>
            </a:r>
            <a:r>
              <a:rPr lang="de-AT" sz="1800" dirty="0" err="1" smtClean="0"/>
              <a:t>social</a:t>
            </a:r>
            <a:r>
              <a:rPr lang="de-AT" sz="1800" dirty="0" smtClean="0"/>
              <a:t> </a:t>
            </a:r>
            <a:r>
              <a:rPr lang="de-AT" sz="1800" dirty="0" err="1" smtClean="0"/>
              <a:t>security</a:t>
            </a:r>
            <a:r>
              <a:rPr lang="de-AT" sz="1800" dirty="0" smtClean="0"/>
              <a:t> </a:t>
            </a:r>
            <a:r>
              <a:rPr lang="de-AT" sz="1800" dirty="0" err="1" smtClean="0"/>
              <a:t>systems</a:t>
            </a:r>
            <a:endParaRPr lang="de-AT" sz="1800" dirty="0" smtClean="0"/>
          </a:p>
          <a:p>
            <a:pPr>
              <a:spcBef>
                <a:spcPts val="300"/>
              </a:spcBef>
            </a:pPr>
            <a:r>
              <a:rPr lang="de-AT" sz="2400" dirty="0" err="1" smtClean="0"/>
              <a:t>What</a:t>
            </a:r>
            <a:r>
              <a:rPr lang="de-AT" sz="2400" dirty="0" smtClean="0"/>
              <a:t> </a:t>
            </a:r>
            <a:r>
              <a:rPr lang="de-AT" sz="2400" dirty="0" err="1" smtClean="0"/>
              <a:t>are</a:t>
            </a:r>
            <a:r>
              <a:rPr lang="de-AT" sz="2400" dirty="0" smtClean="0"/>
              <a:t> </a:t>
            </a:r>
            <a:r>
              <a:rPr lang="de-AT" sz="2400" dirty="0" err="1" smtClean="0"/>
              <a:t>best</a:t>
            </a:r>
            <a:r>
              <a:rPr lang="de-AT" sz="2400" dirty="0" smtClean="0"/>
              <a:t> </a:t>
            </a:r>
            <a:r>
              <a:rPr lang="de-AT" sz="2400" dirty="0" err="1" smtClean="0"/>
              <a:t>practices</a:t>
            </a:r>
            <a:r>
              <a:rPr lang="de-AT" sz="2400" dirty="0" smtClean="0"/>
              <a:t> </a:t>
            </a:r>
            <a:r>
              <a:rPr lang="de-AT" sz="2400" dirty="0" err="1" smtClean="0"/>
              <a:t>to</a:t>
            </a:r>
            <a:r>
              <a:rPr lang="de-AT" sz="2400" dirty="0" smtClean="0"/>
              <a:t> </a:t>
            </a:r>
            <a:r>
              <a:rPr lang="de-AT" sz="2400" dirty="0" err="1" smtClean="0"/>
              <a:t>improve</a:t>
            </a:r>
            <a:r>
              <a:rPr lang="de-AT" sz="2400" dirty="0" smtClean="0"/>
              <a:t> LM </a:t>
            </a:r>
            <a:r>
              <a:rPr lang="de-AT" sz="2400" dirty="0" err="1" smtClean="0">
                <a:solidFill>
                  <a:srgbClr val="FF0000"/>
                </a:solidFill>
              </a:rPr>
              <a:t>coverage</a:t>
            </a:r>
            <a:r>
              <a:rPr lang="de-AT" sz="2400" dirty="0" smtClean="0"/>
              <a:t>?</a:t>
            </a:r>
          </a:p>
          <a:p>
            <a:pPr lvl="1">
              <a:spcBef>
                <a:spcPts val="0"/>
              </a:spcBef>
            </a:pPr>
            <a:r>
              <a:rPr lang="de-AT" sz="1800" dirty="0" smtClean="0"/>
              <a:t>Network </a:t>
            </a:r>
            <a:r>
              <a:rPr lang="de-AT" sz="1800" dirty="0" err="1" smtClean="0"/>
              <a:t>of</a:t>
            </a:r>
            <a:r>
              <a:rPr lang="de-AT" sz="1800" dirty="0" smtClean="0"/>
              <a:t> </a:t>
            </a:r>
            <a:r>
              <a:rPr lang="de-AT" sz="1800" dirty="0" err="1" smtClean="0"/>
              <a:t>correspondents</a:t>
            </a:r>
            <a:r>
              <a:rPr lang="de-AT" sz="1800" dirty="0" smtClean="0"/>
              <a:t> </a:t>
            </a:r>
            <a:r>
              <a:rPr lang="de-AT" sz="1800" dirty="0" err="1" smtClean="0"/>
              <a:t>providing</a:t>
            </a:r>
            <a:r>
              <a:rPr lang="de-AT" sz="1800" dirty="0" smtClean="0"/>
              <a:t> </a:t>
            </a:r>
            <a:r>
              <a:rPr lang="de-AT" sz="1800" dirty="0" err="1" smtClean="0"/>
              <a:t>permit</a:t>
            </a:r>
            <a:r>
              <a:rPr lang="de-AT" sz="1800" dirty="0" smtClean="0"/>
              <a:t> </a:t>
            </a:r>
            <a:r>
              <a:rPr lang="de-AT" sz="1800" dirty="0" err="1" smtClean="0"/>
              <a:t>statistics</a:t>
            </a:r>
            <a:r>
              <a:rPr lang="de-AT" sz="1800" dirty="0" smtClean="0"/>
              <a:t> (OECD)</a:t>
            </a:r>
          </a:p>
          <a:p>
            <a:pPr lvl="1">
              <a:spcBef>
                <a:spcPts val="0"/>
              </a:spcBef>
            </a:pPr>
            <a:r>
              <a:rPr lang="de-AT" sz="1800" dirty="0" smtClean="0"/>
              <a:t>Integration </a:t>
            </a:r>
            <a:r>
              <a:rPr lang="de-AT" sz="1800" dirty="0" err="1" smtClean="0"/>
              <a:t>of</a:t>
            </a:r>
            <a:r>
              <a:rPr lang="de-AT" sz="1800" dirty="0" smtClean="0"/>
              <a:t> </a:t>
            </a:r>
            <a:r>
              <a:rPr lang="de-AT" sz="1800" dirty="0" err="1" smtClean="0"/>
              <a:t>migration</a:t>
            </a:r>
            <a:r>
              <a:rPr lang="de-AT" sz="1800" dirty="0" smtClean="0"/>
              <a:t> </a:t>
            </a:r>
            <a:r>
              <a:rPr lang="de-AT" sz="1800" dirty="0" err="1" smtClean="0"/>
              <a:t>data</a:t>
            </a:r>
            <a:r>
              <a:rPr lang="de-AT" sz="1800" dirty="0" smtClean="0"/>
              <a:t> </a:t>
            </a:r>
            <a:r>
              <a:rPr lang="de-AT" sz="1800" dirty="0" err="1" smtClean="0"/>
              <a:t>from</a:t>
            </a:r>
            <a:r>
              <a:rPr lang="de-AT" sz="1800" dirty="0" smtClean="0"/>
              <a:t> different </a:t>
            </a:r>
            <a:r>
              <a:rPr lang="de-AT" sz="1800" dirty="0" err="1" smtClean="0"/>
              <a:t>sources</a:t>
            </a:r>
            <a:r>
              <a:rPr lang="de-AT" sz="1800" dirty="0" smtClean="0"/>
              <a:t> (UNECE-CES TF) 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mirror</a:t>
            </a:r>
            <a:r>
              <a:rPr lang="de-AT" sz="1800" dirty="0" smtClean="0"/>
              <a:t> </a:t>
            </a:r>
            <a:r>
              <a:rPr lang="de-AT" sz="1800" dirty="0" err="1" smtClean="0"/>
              <a:t>statistics</a:t>
            </a:r>
            <a:r>
              <a:rPr lang="de-AT" sz="1800" dirty="0" smtClean="0"/>
              <a:t> (UNECE </a:t>
            </a:r>
            <a:r>
              <a:rPr lang="de-AT" sz="1800" dirty="0" err="1" smtClean="0"/>
              <a:t>clearinghouse</a:t>
            </a:r>
            <a:r>
              <a:rPr lang="de-AT" sz="1800" dirty="0" smtClean="0"/>
              <a:t>) &amp; Ex-post </a:t>
            </a:r>
            <a:r>
              <a:rPr lang="de-AT" sz="1800" dirty="0" err="1" smtClean="0"/>
              <a:t>harmonisation</a:t>
            </a:r>
            <a:r>
              <a:rPr lang="de-AT" sz="1800" dirty="0" smtClean="0"/>
              <a:t> (</a:t>
            </a:r>
            <a:r>
              <a:rPr lang="de-AT" sz="1800" dirty="0" err="1" smtClean="0"/>
              <a:t>Eurostat</a:t>
            </a:r>
            <a:r>
              <a:rPr lang="de-AT" sz="1800" dirty="0" smtClean="0"/>
              <a:t>)</a:t>
            </a:r>
          </a:p>
          <a:p>
            <a:pPr>
              <a:spcBef>
                <a:spcPts val="300"/>
              </a:spcBef>
            </a:pPr>
            <a:r>
              <a:rPr lang="de-AT" sz="2400" dirty="0" err="1" smtClean="0"/>
              <a:t>How</a:t>
            </a:r>
            <a:r>
              <a:rPr lang="de-AT" sz="2400" dirty="0" smtClean="0"/>
              <a:t> </a:t>
            </a:r>
            <a:r>
              <a:rPr lang="de-AT" sz="2400" dirty="0" err="1" smtClean="0"/>
              <a:t>can</a:t>
            </a:r>
            <a:r>
              <a:rPr lang="de-AT" sz="2400" dirty="0" smtClean="0"/>
              <a:t> </a:t>
            </a:r>
            <a:r>
              <a:rPr lang="de-AT" sz="2400" dirty="0" err="1" smtClean="0"/>
              <a:t>more</a:t>
            </a:r>
            <a:r>
              <a:rPr lang="de-AT" sz="2400" dirty="0" smtClean="0"/>
              <a:t> </a:t>
            </a:r>
            <a:r>
              <a:rPr lang="de-AT" sz="2400" dirty="0" err="1" smtClean="0"/>
              <a:t>detailed</a:t>
            </a:r>
            <a:r>
              <a:rPr lang="de-AT" sz="2400" dirty="0"/>
              <a:t> </a:t>
            </a:r>
            <a:r>
              <a:rPr lang="de-AT" sz="2400" dirty="0" err="1" smtClean="0">
                <a:solidFill>
                  <a:srgbClr val="FF0000"/>
                </a:solidFill>
              </a:rPr>
              <a:t>characteristics</a:t>
            </a:r>
            <a:r>
              <a:rPr lang="de-AT" sz="2400" dirty="0" smtClean="0">
                <a:solidFill>
                  <a:srgbClr val="FF0000"/>
                </a:solidFill>
              </a:rPr>
              <a:t> </a:t>
            </a:r>
            <a:r>
              <a:rPr lang="de-AT" sz="2400" dirty="0" err="1" smtClean="0"/>
              <a:t>be</a:t>
            </a:r>
            <a:r>
              <a:rPr lang="de-AT" sz="2400" dirty="0" smtClean="0"/>
              <a:t> </a:t>
            </a:r>
            <a:r>
              <a:rPr lang="de-AT" sz="2400" dirty="0" err="1" smtClean="0"/>
              <a:t>obtained</a:t>
            </a:r>
            <a:r>
              <a:rPr lang="de-AT" sz="2400" dirty="0" smtClean="0"/>
              <a:t>?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industry</a:t>
            </a:r>
            <a:r>
              <a:rPr lang="de-AT" sz="1800" dirty="0" smtClean="0"/>
              <a:t>, </a:t>
            </a:r>
            <a:r>
              <a:rPr lang="de-AT" sz="1800" dirty="0" err="1" smtClean="0"/>
              <a:t>wages</a:t>
            </a:r>
            <a:r>
              <a:rPr lang="de-AT" sz="1800" dirty="0" smtClean="0"/>
              <a:t> (in Business </a:t>
            </a:r>
            <a:r>
              <a:rPr lang="de-AT" sz="1800" dirty="0"/>
              <a:t>Travel </a:t>
            </a:r>
            <a:r>
              <a:rPr lang="de-AT" sz="1800" dirty="0" smtClean="0"/>
              <a:t>Surveys) 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duration</a:t>
            </a:r>
            <a:r>
              <a:rPr lang="de-AT" sz="1800" dirty="0" smtClean="0"/>
              <a:t> in </a:t>
            </a:r>
            <a:r>
              <a:rPr lang="de-AT" sz="1800" dirty="0" err="1" smtClean="0"/>
              <a:t>workplaces</a:t>
            </a:r>
            <a:r>
              <a:rPr lang="de-AT" sz="1800" dirty="0" smtClean="0"/>
              <a:t> </a:t>
            </a:r>
            <a:r>
              <a:rPr lang="de-AT" sz="1800" dirty="0" err="1" smtClean="0"/>
              <a:t>abroad</a:t>
            </a:r>
            <a:r>
              <a:rPr lang="de-AT" sz="1800" dirty="0" smtClean="0"/>
              <a:t> (in </a:t>
            </a:r>
            <a:r>
              <a:rPr lang="de-AT" sz="1800" dirty="0" err="1" smtClean="0"/>
              <a:t>Structure</a:t>
            </a:r>
            <a:r>
              <a:rPr lang="de-AT" sz="1800" dirty="0" smtClean="0"/>
              <a:t>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dirty="0" err="1"/>
              <a:t>Earnings</a:t>
            </a:r>
            <a:r>
              <a:rPr lang="de-AT" sz="1800" dirty="0"/>
              <a:t> </a:t>
            </a:r>
            <a:r>
              <a:rPr lang="de-AT" sz="1800" dirty="0" smtClean="0"/>
              <a:t>Surveys) </a:t>
            </a:r>
          </a:p>
          <a:p>
            <a:pPr lvl="1">
              <a:spcBef>
                <a:spcPts val="0"/>
              </a:spcBef>
            </a:pPr>
            <a:r>
              <a:rPr lang="de-AT" sz="1800" dirty="0" err="1" smtClean="0"/>
              <a:t>employment</a:t>
            </a:r>
            <a:r>
              <a:rPr lang="de-AT" sz="1800" dirty="0" smtClean="0"/>
              <a:t> (in </a:t>
            </a:r>
            <a:r>
              <a:rPr lang="de-AT" sz="1800" dirty="0" err="1" smtClean="0"/>
              <a:t>migration</a:t>
            </a:r>
            <a:r>
              <a:rPr lang="de-AT" sz="1800" dirty="0" smtClean="0"/>
              <a:t> </a:t>
            </a:r>
            <a:r>
              <a:rPr lang="de-AT" sz="1800" dirty="0" err="1" smtClean="0"/>
              <a:t>statistics</a:t>
            </a:r>
            <a:r>
              <a:rPr lang="de-AT" sz="1800" dirty="0" smtClean="0"/>
              <a:t>) </a:t>
            </a:r>
            <a:r>
              <a:rPr lang="de-AT" sz="1800" dirty="0" err="1" smtClean="0"/>
              <a:t>and</a:t>
            </a:r>
            <a:r>
              <a:rPr lang="de-AT" sz="1800" dirty="0" smtClean="0"/>
              <a:t> </a:t>
            </a:r>
            <a:r>
              <a:rPr lang="de-AT" sz="1800" dirty="0" err="1" smtClean="0"/>
              <a:t>migration</a:t>
            </a:r>
            <a:r>
              <a:rPr lang="de-AT" sz="1800" dirty="0" smtClean="0"/>
              <a:t> </a:t>
            </a:r>
            <a:r>
              <a:rPr lang="de-AT" sz="1800" dirty="0" err="1" smtClean="0"/>
              <a:t>history</a:t>
            </a:r>
            <a:r>
              <a:rPr lang="de-AT" sz="1800" dirty="0" smtClean="0"/>
              <a:t> (in LFS)</a:t>
            </a:r>
          </a:p>
          <a:p>
            <a:pPr lvl="1">
              <a:spcBef>
                <a:spcPts val="0"/>
              </a:spcBef>
            </a:pPr>
            <a:r>
              <a:rPr lang="de-AT" sz="1800" dirty="0"/>
              <a:t>potential </a:t>
            </a:r>
            <a:r>
              <a:rPr lang="de-AT" sz="1800" dirty="0" err="1"/>
              <a:t>for</a:t>
            </a:r>
            <a:r>
              <a:rPr lang="de-AT" sz="1800" dirty="0"/>
              <a:t> </a:t>
            </a:r>
            <a:r>
              <a:rPr lang="de-AT" sz="1800" dirty="0" err="1"/>
              <a:t>sectorial</a:t>
            </a:r>
            <a:r>
              <a:rPr lang="de-AT" sz="1800" dirty="0"/>
              <a:t> </a:t>
            </a:r>
            <a:r>
              <a:rPr lang="de-AT" sz="1800" dirty="0" err="1"/>
              <a:t>approaches</a:t>
            </a:r>
            <a:r>
              <a:rPr lang="de-AT" sz="1800" dirty="0"/>
              <a:t> (e.g. </a:t>
            </a:r>
            <a:r>
              <a:rPr lang="de-AT" sz="1800" dirty="0" err="1"/>
              <a:t>agency</a:t>
            </a:r>
            <a:r>
              <a:rPr lang="de-AT" sz="1800" dirty="0"/>
              <a:t> </a:t>
            </a:r>
            <a:r>
              <a:rPr lang="de-AT" sz="1800" dirty="0" err="1"/>
              <a:t>workers</a:t>
            </a:r>
            <a:r>
              <a:rPr lang="de-AT" sz="1800" dirty="0"/>
              <a:t>, </a:t>
            </a:r>
            <a:r>
              <a:rPr lang="de-AT" sz="1800" dirty="0" err="1" smtClean="0"/>
              <a:t>construction</a:t>
            </a:r>
            <a:r>
              <a:rPr lang="de-AT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768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Office PowerPoint</Application>
  <PresentationFormat>Bildschirmpräsentation (4:3)</PresentationFormat>
  <Paragraphs>110</Paragraphs>
  <Slides>10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Labour Mobility </vt:lpstr>
      <vt:lpstr>Labour Mobility implies coordination</vt:lpstr>
      <vt:lpstr>Can NSOs answer ?</vt:lpstr>
      <vt:lpstr>From Cloud to Common Language</vt:lpstr>
      <vt:lpstr>Relevant international statistical systems</vt:lpstr>
      <vt:lpstr>Answers suffer from „Demography Bias“</vt:lpstr>
      <vt:lpstr>Illustration: ECB-construction site, 5/2012</vt:lpstr>
      <vt:lpstr>Looking ahead for action</vt:lpstr>
      <vt:lpstr>Questions for Discussion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Clara Löcker</dc:creator>
  <cp:lastModifiedBy>KOLB Marina</cp:lastModifiedBy>
  <cp:revision>82</cp:revision>
  <dcterms:created xsi:type="dcterms:W3CDTF">2011-01-18T14:17:10Z</dcterms:created>
  <dcterms:modified xsi:type="dcterms:W3CDTF">2015-06-12T13:09:38Z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953096398</vt:i4>
  </property>
  <property fmtid="{D5CDD505-2E9C-101B-9397-08002B2CF9AE}" pid="4" name="_EmailSubject">
    <vt:lpwstr>CES presentation on labour movements</vt:lpwstr>
  </property>
  <property fmtid="{D5CDD505-2E9C-101B-9397-08002B2CF9AE}" pid="5" name="_AuthorEmail">
    <vt:lpwstr>Marina.Kolb@statistik.gv.at</vt:lpwstr>
  </property>
  <property fmtid="{D5CDD505-2E9C-101B-9397-08002B2CF9AE}" pid="6" name="_AuthorEmailDisplayName">
    <vt:lpwstr>KOLB Marina</vt:lpwstr>
  </property>
  <property fmtid="{D5CDD505-2E9C-101B-9397-08002B2CF9AE}" pid="7" name="_PreviousAdHocReviewCycleID">
    <vt:i4>-511252106</vt:i4>
  </property>
</Properties>
</file>